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67" r:id="rId3"/>
    <p:sldId id="268" r:id="rId4"/>
    <p:sldId id="272" r:id="rId5"/>
    <p:sldId id="340" r:id="rId6"/>
    <p:sldId id="273" r:id="rId7"/>
    <p:sldId id="274" r:id="rId8"/>
    <p:sldId id="280" r:id="rId9"/>
    <p:sldId id="288" r:id="rId10"/>
    <p:sldId id="276" r:id="rId11"/>
    <p:sldId id="277" r:id="rId12"/>
    <p:sldId id="325" r:id="rId13"/>
    <p:sldId id="281" r:id="rId14"/>
    <p:sldId id="282" r:id="rId15"/>
    <p:sldId id="284" r:id="rId16"/>
    <p:sldId id="324" r:id="rId17"/>
    <p:sldId id="326" r:id="rId18"/>
    <p:sldId id="291" r:id="rId19"/>
    <p:sldId id="289" r:id="rId20"/>
    <p:sldId id="334" r:id="rId21"/>
    <p:sldId id="339" r:id="rId22"/>
    <p:sldId id="292" r:id="rId23"/>
    <p:sldId id="298" r:id="rId24"/>
    <p:sldId id="299" r:id="rId25"/>
    <p:sldId id="301" r:id="rId26"/>
    <p:sldId id="300" r:id="rId27"/>
    <p:sldId id="303" r:id="rId28"/>
    <p:sldId id="308" r:id="rId29"/>
    <p:sldId id="328" r:id="rId30"/>
    <p:sldId id="330" r:id="rId31"/>
    <p:sldId id="329" r:id="rId32"/>
    <p:sldId id="333" r:id="rId33"/>
    <p:sldId id="309" r:id="rId34"/>
    <p:sldId id="306" r:id="rId35"/>
    <p:sldId id="307" r:id="rId36"/>
    <p:sldId id="310" r:id="rId37"/>
    <p:sldId id="313" r:id="rId38"/>
    <p:sldId id="327" r:id="rId39"/>
    <p:sldId id="317" r:id="rId40"/>
    <p:sldId id="315" r:id="rId41"/>
    <p:sldId id="319" r:id="rId42"/>
    <p:sldId id="320" r:id="rId43"/>
    <p:sldId id="321" r:id="rId44"/>
    <p:sldId id="322" r:id="rId45"/>
    <p:sldId id="311" r:id="rId46"/>
    <p:sldId id="31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" initials="b" lastIdx="1" clrIdx="0">
    <p:extLst>
      <p:ext uri="{19B8F6BF-5375-455C-9EA6-DF929625EA0E}">
        <p15:presenceInfo xmlns:p15="http://schemas.microsoft.com/office/powerpoint/2012/main" userId="br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9356" autoAdjust="0"/>
  </p:normalViewPr>
  <p:slideViewPr>
    <p:cSldViewPr>
      <p:cViewPr>
        <p:scale>
          <a:sx n="70" d="100"/>
          <a:sy n="70" d="100"/>
        </p:scale>
        <p:origin x="1132" y="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8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272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1AFCD-50EF-4661-BFC3-789EB1042338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53A8C-C2CC-44AD-8CB6-1901017A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34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07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52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34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3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03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6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68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81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4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6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31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18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06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495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27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0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72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53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40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4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6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43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53A8C-C2CC-44AD-8CB6-1901017A45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8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D144-6BC5-47F3-9E16-F2BFDEC670A7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4E6E-0800-44AF-A69B-5F3751FD5C24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F8BA-C04C-4056-9D01-FC2EC7E203E0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6FFA-F7E9-423F-9F3D-5566B2B1F7AE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6817" y="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65635-DB5A-47BA-B41A-A366C4E7BB58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9064-E16B-455E-BCA3-CF546017F891}" type="datetime1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1764-BEAF-4142-A1DA-A9CA498062A9}" type="datetime1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E1CF-4B34-4D30-A9F6-1D68410EA6D7}" type="datetime1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052A-C491-4F87-AB14-46161272BCD7}" type="datetime1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AC1F-A554-43CB-BCD6-A3C892310492}" type="datetime1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A339-9677-4A1A-A040-359C2CC8D8D4}" type="datetime1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985D2-1087-4EEB-BB34-A62118B1232C}" type="datetime1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206.1539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A23FA-BD90-4EED-BBF1-56746085BE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Mediation in </a:t>
            </a:r>
            <a:br>
              <a:rPr lang="en-US" dirty="0"/>
            </a:br>
            <a:r>
              <a:rPr lang="en-US" dirty="0"/>
              <a:t>Extensive-Form Games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57F0FC-2C06-6A0F-AEA2-1023E3D781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smtClean="0"/>
              <a:t>Brian Hu Zhang</a:t>
            </a:r>
          </a:p>
          <a:p>
            <a:endParaRPr lang="en-US" sz="1800"/>
          </a:p>
          <a:p>
            <a:r>
              <a:rPr lang="en-US" sz="1800" smtClean="0"/>
              <a:t>Primarily </a:t>
            </a:r>
            <a:r>
              <a:rPr lang="en-US" sz="1800" dirty="0"/>
              <a:t>based on:</a:t>
            </a:r>
          </a:p>
          <a:p>
            <a:r>
              <a:rPr lang="en-US" sz="1800" b="1" dirty="0"/>
              <a:t>Zhang </a:t>
            </a:r>
            <a:r>
              <a:rPr lang="en-US" sz="1800" dirty="0"/>
              <a:t>and </a:t>
            </a:r>
            <a:r>
              <a:rPr lang="en-US" sz="1800" err="1"/>
              <a:t>Sandholm</a:t>
            </a:r>
            <a:r>
              <a:rPr lang="en-US" sz="1800"/>
              <a:t> </a:t>
            </a:r>
            <a:r>
              <a:rPr lang="en-US" sz="1800" smtClean="0"/>
              <a:t>(NeurIPS 2022, to appear), </a:t>
            </a:r>
            <a:r>
              <a:rPr lang="en-US" sz="1800" dirty="0"/>
              <a:t>"Polynomial-Time Optimal Equilibria with a Mediator in Extensive-Form </a:t>
            </a:r>
            <a:r>
              <a:rPr lang="en-US" sz="1800"/>
              <a:t>Games</a:t>
            </a:r>
            <a:r>
              <a:rPr lang="en-US" sz="1800" smtClean="0"/>
              <a:t>" </a:t>
            </a:r>
            <a:r>
              <a:rPr lang="en-US" sz="1800" dirty="0">
                <a:hlinkClick r:id="rId3"/>
              </a:rPr>
              <a:t>https://arxiv.org/abs/2206.15395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7750D1D-B0D7-34A8-113F-3620F53CAF1F}"/>
              </a:ext>
            </a:extLst>
          </p:cNvPr>
          <p:cNvSpPr/>
          <p:nvPr/>
        </p:nvSpPr>
        <p:spPr>
          <a:xfrm>
            <a:off x="457200" y="1333500"/>
            <a:ext cx="8229600" cy="419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Idea: </a:t>
            </a:r>
            <a:r>
              <a:rPr lang="en-US" sz="3200" dirty="0"/>
              <a:t>In an extensive-form game, </a:t>
            </a:r>
            <a:r>
              <a:rPr lang="en-US" sz="3200" b="1" dirty="0"/>
              <a:t>add a mediator</a:t>
            </a:r>
            <a:r>
              <a:rPr lang="en-US" sz="3200" dirty="0"/>
              <a:t> with the power to both </a:t>
            </a:r>
            <a:r>
              <a:rPr lang="en-US" sz="3200" b="1" dirty="0"/>
              <a:t>send and receive</a:t>
            </a:r>
            <a:r>
              <a:rPr lang="en-US" sz="3200" dirty="0"/>
              <a:t> messages from players.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dirty="0"/>
              <a:t>By varying exactly how the messaging system works, </a:t>
            </a:r>
            <a:r>
              <a:rPr lang="en-US" sz="3200" b="1" dirty="0"/>
              <a:t>we will recover algorithms for all sorts of different problems that are seemingly unrelated</a:t>
            </a: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8F1B2AE7-A55E-57AD-3CB7-EB48F93F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70B77D5-9114-01DC-2378-3FC5C91B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A4652-D336-6FBA-AACB-FCBC3B1D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Equilibria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A9924157-5F7B-B45C-553B-ACD12E3E100F}"/>
              </a:ext>
            </a:extLst>
          </p:cNvPr>
          <p:cNvGrpSpPr/>
          <p:nvPr/>
        </p:nvGrpSpPr>
        <p:grpSpPr>
          <a:xfrm>
            <a:off x="805484" y="2621588"/>
            <a:ext cx="1295400" cy="1664732"/>
            <a:chOff x="4876800" y="1829450"/>
            <a:chExt cx="1295400" cy="16647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5F9AF57-EF2F-2192-FA9C-B095E12503E0}"/>
                </a:ext>
              </a:extLst>
            </p:cNvPr>
            <p:cNvSpPr txBox="1"/>
            <p:nvPr/>
          </p:nvSpPr>
          <p:spPr>
            <a:xfrm>
              <a:off x="4995925" y="1829450"/>
              <a:ext cx="105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Mediator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D3FA2E4A-B462-F17B-FE62-8D54E69774C7}"/>
                </a:ext>
              </a:extLst>
            </p:cNvPr>
            <p:cNvSpPr/>
            <p:nvPr/>
          </p:nvSpPr>
          <p:spPr>
            <a:xfrm>
              <a:off x="4876800" y="2198782"/>
              <a:ext cx="1295400" cy="1295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C784209-A7E6-B861-7E1D-AA0FC416CE32}"/>
                </a:ext>
              </a:extLst>
            </p:cNvPr>
            <p:cNvGrpSpPr/>
            <p:nvPr/>
          </p:nvGrpSpPr>
          <p:grpSpPr>
            <a:xfrm>
              <a:off x="5067299" y="2198782"/>
              <a:ext cx="914400" cy="914400"/>
              <a:chOff x="3721563" y="3657600"/>
              <a:chExt cx="914400" cy="91440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xmlns="" id="{78611252-9A4C-EA81-E5F0-1EB474C60854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xmlns="" id="{6A32FDF6-EE1A-18B7-2F14-9BA70CE6CAE0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xmlns="" id="{FD11039D-2C22-CF24-984A-DF7E80F22355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xmlns="" id="{FE1BC034-A239-FBA6-E58B-0171800EDFCD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3CBBEB3D-DF1B-5E6D-EC9D-A882188596B5}"/>
              </a:ext>
            </a:extLst>
          </p:cNvPr>
          <p:cNvGrpSpPr/>
          <p:nvPr/>
        </p:nvGrpSpPr>
        <p:grpSpPr>
          <a:xfrm>
            <a:off x="6163676" y="2848293"/>
            <a:ext cx="1325878" cy="1143000"/>
            <a:chOff x="4814522" y="4275326"/>
            <a:chExt cx="1325878" cy="1143000"/>
          </a:xfrm>
        </p:grpSpPr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D84E4907-F476-6CF2-71DE-7623A6735FBF}"/>
                </a:ext>
              </a:extLst>
            </p:cNvPr>
            <p:cNvSpPr/>
            <p:nvPr/>
          </p:nvSpPr>
          <p:spPr>
            <a:xfrm>
              <a:off x="4814522" y="4275326"/>
              <a:ext cx="1325878" cy="11430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sz="8800" b="1" dirty="0">
                <a:ea typeface="CMU Serif" panose="02000603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2DE0D422-FB79-27CF-B8AF-CFD0E22C1E8F}"/>
                </a:ext>
              </a:extLst>
            </p:cNvPr>
            <p:cNvGrpSpPr/>
            <p:nvPr/>
          </p:nvGrpSpPr>
          <p:grpSpPr>
            <a:xfrm>
              <a:off x="4995925" y="4371154"/>
              <a:ext cx="914400" cy="914400"/>
              <a:chOff x="3721563" y="3657600"/>
              <a:chExt cx="914400" cy="914400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3D79A8B5-6228-48CA-E5FD-FA1408D57D74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xmlns="" id="{B486B1A3-2732-5F30-6F97-E2D6C023E13C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xmlns="" id="{F9A5AA6B-F609-ECDB-DA0E-157941B5889D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xmlns="" id="{90EA6D97-442F-B290-43F9-720C18CE91EB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xmlns="" id="{104DC356-8E8E-8C43-E8D3-37BFF344EEF8}"/>
              </a:ext>
            </a:extLst>
          </p:cNvPr>
          <p:cNvSpPr/>
          <p:nvPr/>
        </p:nvSpPr>
        <p:spPr>
          <a:xfrm>
            <a:off x="3124200" y="1295400"/>
            <a:ext cx="2420873" cy="506196"/>
          </a:xfrm>
          <a:prstGeom prst="wedgeRoundRectCallout">
            <a:avLst>
              <a:gd name="adj1" fmla="val 85680"/>
              <a:gd name="adj2" fmla="val 27218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It's my turn!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xmlns="" id="{E26D0523-3376-5850-E34D-4BADC8AF8FF7}"/>
              </a:ext>
            </a:extLst>
          </p:cNvPr>
          <p:cNvSpPr/>
          <p:nvPr/>
        </p:nvSpPr>
        <p:spPr>
          <a:xfrm>
            <a:off x="2514600" y="1905000"/>
            <a:ext cx="2420873" cy="506196"/>
          </a:xfrm>
          <a:prstGeom prst="wedgeRoundRectCallout">
            <a:avLst>
              <a:gd name="adj1" fmla="val 103867"/>
              <a:gd name="adj2" fmla="val 19540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&lt;some message&gt;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xmlns="" id="{F5655D68-1230-C0CD-1746-40122CC922C1}"/>
              </a:ext>
            </a:extLst>
          </p:cNvPr>
          <p:cNvSpPr/>
          <p:nvPr/>
        </p:nvSpPr>
        <p:spPr>
          <a:xfrm>
            <a:off x="2528379" y="3655975"/>
            <a:ext cx="2653221" cy="458825"/>
          </a:xfrm>
          <a:prstGeom prst="wedgeRoundRectCallout">
            <a:avLst>
              <a:gd name="adj1" fmla="val -62350"/>
              <a:gd name="adj2" fmla="val -23308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&lt;some message&gt;</a:t>
            </a:r>
          </a:p>
        </p:txBody>
      </p:sp>
      <p:sp>
        <p:nvSpPr>
          <p:cNvPr id="50" name="Thought Bubble: Cloud 49">
            <a:extLst>
              <a:ext uri="{FF2B5EF4-FFF2-40B4-BE49-F238E27FC236}">
                <a16:creationId xmlns:a16="http://schemas.microsoft.com/office/drawing/2014/main" xmlns="" id="{E8146646-4C50-42B5-C3E4-B4DED56A53BD}"/>
              </a:ext>
            </a:extLst>
          </p:cNvPr>
          <p:cNvSpPr/>
          <p:nvPr/>
        </p:nvSpPr>
        <p:spPr>
          <a:xfrm>
            <a:off x="2980967" y="4191000"/>
            <a:ext cx="3487673" cy="1143000"/>
          </a:xfrm>
          <a:prstGeom prst="cloudCallout">
            <a:avLst>
              <a:gd name="adj1" fmla="val 39397"/>
              <a:gd name="adj2" fmla="val -762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Ah, that's useful to me. Now I know what action I should pick</a:t>
            </a:r>
          </a:p>
        </p:txBody>
      </p:sp>
      <p:sp>
        <p:nvSpPr>
          <p:cNvPr id="52" name="Thought Bubble: Cloud 51">
            <a:extLst>
              <a:ext uri="{FF2B5EF4-FFF2-40B4-BE49-F238E27FC236}">
                <a16:creationId xmlns:a16="http://schemas.microsoft.com/office/drawing/2014/main" xmlns="" id="{4325B6D3-8B45-B77B-E18D-E20D96ED1AA5}"/>
              </a:ext>
            </a:extLst>
          </p:cNvPr>
          <p:cNvSpPr/>
          <p:nvPr/>
        </p:nvSpPr>
        <p:spPr>
          <a:xfrm>
            <a:off x="2209800" y="2590800"/>
            <a:ext cx="2964645" cy="944401"/>
          </a:xfrm>
          <a:prstGeom prst="cloudCallout">
            <a:avLst>
              <a:gd name="adj1" fmla="val -49911"/>
              <a:gd name="adj2" fmla="val 5503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Ah, your message is helpful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EEE91E-FB79-09DE-0239-EDAB1DDEEB03}"/>
              </a:ext>
            </a:extLst>
          </p:cNvPr>
          <p:cNvSpPr txBox="1"/>
          <p:nvPr/>
        </p:nvSpPr>
        <p:spPr>
          <a:xfrm>
            <a:off x="-13594" y="6597446"/>
            <a:ext cx="471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Forges (</a:t>
            </a:r>
            <a:r>
              <a:rPr lang="en-US" sz="1200" dirty="0" err="1"/>
              <a:t>Econometrica</a:t>
            </a:r>
            <a:r>
              <a:rPr lang="en-US" sz="1200" dirty="0"/>
              <a:t> 1986), "An approach to communication equilibria"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7A28F2F-E9B2-E596-B090-58E5A651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7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8" grpId="0" animBg="1"/>
      <p:bldP spid="50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A4652-D336-6FBA-AACB-FCBC3B1D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 Equilibria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A9924157-5F7B-B45C-553B-ACD12E3E100F}"/>
              </a:ext>
            </a:extLst>
          </p:cNvPr>
          <p:cNvGrpSpPr/>
          <p:nvPr/>
        </p:nvGrpSpPr>
        <p:grpSpPr>
          <a:xfrm>
            <a:off x="805484" y="2621588"/>
            <a:ext cx="1295400" cy="1664732"/>
            <a:chOff x="4876800" y="1829450"/>
            <a:chExt cx="1295400" cy="16647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5F9AF57-EF2F-2192-FA9C-B095E12503E0}"/>
                </a:ext>
              </a:extLst>
            </p:cNvPr>
            <p:cNvSpPr txBox="1"/>
            <p:nvPr/>
          </p:nvSpPr>
          <p:spPr>
            <a:xfrm>
              <a:off x="4995925" y="1829450"/>
              <a:ext cx="105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Mediator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D3FA2E4A-B462-F17B-FE62-8D54E69774C7}"/>
                </a:ext>
              </a:extLst>
            </p:cNvPr>
            <p:cNvSpPr/>
            <p:nvPr/>
          </p:nvSpPr>
          <p:spPr>
            <a:xfrm>
              <a:off x="4876800" y="2198782"/>
              <a:ext cx="1295400" cy="1295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AC784209-A7E6-B861-7E1D-AA0FC416CE32}"/>
                </a:ext>
              </a:extLst>
            </p:cNvPr>
            <p:cNvGrpSpPr/>
            <p:nvPr/>
          </p:nvGrpSpPr>
          <p:grpSpPr>
            <a:xfrm>
              <a:off x="5067299" y="2198782"/>
              <a:ext cx="914400" cy="914400"/>
              <a:chOff x="3721563" y="3657600"/>
              <a:chExt cx="914400" cy="91440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xmlns="" id="{78611252-9A4C-EA81-E5F0-1EB474C60854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xmlns="" id="{6A32FDF6-EE1A-18B7-2F14-9BA70CE6CAE0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xmlns="" id="{FD11039D-2C22-CF24-984A-DF7E80F22355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Arc 34">
                <a:extLst>
                  <a:ext uri="{FF2B5EF4-FFF2-40B4-BE49-F238E27FC236}">
                    <a16:creationId xmlns:a16="http://schemas.microsoft.com/office/drawing/2014/main" xmlns="" id="{FE1BC034-A239-FBA6-E58B-0171800EDFCD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xmlns="" id="{104DC356-8E8E-8C43-E8D3-37BFF344EEF8}"/>
              </a:ext>
            </a:extLst>
          </p:cNvPr>
          <p:cNvSpPr/>
          <p:nvPr/>
        </p:nvSpPr>
        <p:spPr>
          <a:xfrm>
            <a:off x="3124200" y="1295400"/>
            <a:ext cx="2420873" cy="506196"/>
          </a:xfrm>
          <a:prstGeom prst="wedgeRoundRectCallout">
            <a:avLst>
              <a:gd name="adj1" fmla="val 85680"/>
              <a:gd name="adj2" fmla="val 27218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It's my turn!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xmlns="" id="{E26D0523-3376-5850-E34D-4BADC8AF8FF7}"/>
              </a:ext>
            </a:extLst>
          </p:cNvPr>
          <p:cNvSpPr/>
          <p:nvPr/>
        </p:nvSpPr>
        <p:spPr>
          <a:xfrm>
            <a:off x="2514600" y="1905000"/>
            <a:ext cx="2420873" cy="506196"/>
          </a:xfrm>
          <a:prstGeom prst="wedgeRoundRectCallout">
            <a:avLst>
              <a:gd name="adj1" fmla="val 103867"/>
              <a:gd name="adj2" fmla="val 19540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&lt;some message&gt;</a:t>
            </a: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xmlns="" id="{F5655D68-1230-C0CD-1746-40122CC922C1}"/>
              </a:ext>
            </a:extLst>
          </p:cNvPr>
          <p:cNvSpPr/>
          <p:nvPr/>
        </p:nvSpPr>
        <p:spPr>
          <a:xfrm>
            <a:off x="2628027" y="3594642"/>
            <a:ext cx="2653221" cy="458825"/>
          </a:xfrm>
          <a:prstGeom prst="wedgeRoundRectCallout">
            <a:avLst>
              <a:gd name="adj1" fmla="val -67175"/>
              <a:gd name="adj2" fmla="val -1334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&lt;some message&gt;</a:t>
            </a:r>
          </a:p>
        </p:txBody>
      </p:sp>
      <p:sp>
        <p:nvSpPr>
          <p:cNvPr id="50" name="Thought Bubble: Cloud 49">
            <a:extLst>
              <a:ext uri="{FF2B5EF4-FFF2-40B4-BE49-F238E27FC236}">
                <a16:creationId xmlns:a16="http://schemas.microsoft.com/office/drawing/2014/main" xmlns="" id="{E8146646-4C50-42B5-C3E4-B4DED56A53BD}"/>
              </a:ext>
            </a:extLst>
          </p:cNvPr>
          <p:cNvSpPr/>
          <p:nvPr/>
        </p:nvSpPr>
        <p:spPr>
          <a:xfrm>
            <a:off x="2980967" y="4191000"/>
            <a:ext cx="3487673" cy="1143000"/>
          </a:xfrm>
          <a:prstGeom prst="cloudCallout">
            <a:avLst>
              <a:gd name="adj1" fmla="val 39397"/>
              <a:gd name="adj2" fmla="val -762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&lt;</a:t>
            </a:r>
            <a:r>
              <a:rPr lang="en-US" i="1" dirty="0"/>
              <a:t>selects an action</a:t>
            </a:r>
            <a:r>
              <a:rPr lang="en-US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5EBFF841-EEAF-BC67-C3E9-66A6F6DDBFB1}"/>
                  </a:ext>
                </a:extLst>
              </p:cNvPr>
              <p:cNvSpPr txBox="1"/>
              <p:nvPr/>
            </p:nvSpPr>
            <p:spPr>
              <a:xfrm>
                <a:off x="304800" y="5410200"/>
                <a:ext cx="8534400" cy="1015663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 </a:t>
                </a:r>
                <a:r>
                  <a:rPr lang="en-US" sz="2000" b="1" dirty="0"/>
                  <a:t>communication equilibrium</a:t>
                </a:r>
                <a:r>
                  <a:rPr lang="en-US" sz="2000" dirty="0"/>
                  <a:t> is a </a:t>
                </a:r>
                <a:r>
                  <a:rPr lang="en-US" sz="2000" b="1" dirty="0"/>
                  <a:t>mediator strategy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000" dirty="0"/>
                  <a:t>, and a </a:t>
                </a:r>
                <a:r>
                  <a:rPr lang="en-US" sz="2000" b="1" dirty="0"/>
                  <a:t>strategy profile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for the players</a:t>
                </a:r>
                <a:r>
                  <a:rPr lang="en-US" sz="2000" dirty="0"/>
                  <a:t> such that, with the mediator's strategy held fixed,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a Nash equilibrium for the players.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BFF841-EEAF-BC67-C3E9-66A6F6DDB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410200"/>
                <a:ext cx="8534400" cy="1015663"/>
              </a:xfrm>
              <a:prstGeom prst="rect">
                <a:avLst/>
              </a:prstGeom>
              <a:blipFill>
                <a:blip r:embed="rId2"/>
                <a:stretch>
                  <a:fillRect l="-570" t="-2353"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5D246B8-444F-1B65-1095-673103992B0C}"/>
              </a:ext>
            </a:extLst>
          </p:cNvPr>
          <p:cNvGrpSpPr/>
          <p:nvPr/>
        </p:nvGrpSpPr>
        <p:grpSpPr>
          <a:xfrm>
            <a:off x="5054959" y="1866401"/>
            <a:ext cx="3430699" cy="1913538"/>
            <a:chOff x="5054959" y="1866401"/>
            <a:chExt cx="3430699" cy="191353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D4F2B21-E7FD-E599-F5F6-E88D5200DE07}"/>
                </a:ext>
              </a:extLst>
            </p:cNvPr>
            <p:cNvSpPr txBox="1"/>
            <p:nvPr/>
          </p:nvSpPr>
          <p:spPr>
            <a:xfrm>
              <a:off x="6493449" y="1866401"/>
              <a:ext cx="1992209" cy="653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What should these messages be?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DD145661-DDCD-0298-DD8B-6257786E16BE}"/>
                </a:ext>
              </a:extLst>
            </p:cNvPr>
            <p:cNvCxnSpPr>
              <a:cxnSpLocks/>
              <a:stCxn id="54" idx="1"/>
            </p:cNvCxnSpPr>
            <p:nvPr/>
          </p:nvCxnSpPr>
          <p:spPr>
            <a:xfrm flipH="1">
              <a:off x="5054959" y="2192917"/>
              <a:ext cx="1438490" cy="901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39D850C2-7D5D-6F13-BD36-F046A9E0C0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5986" y="2490081"/>
              <a:ext cx="1381062" cy="12898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7EEE91E-FB79-09DE-0239-EDAB1DDEEB03}"/>
              </a:ext>
            </a:extLst>
          </p:cNvPr>
          <p:cNvSpPr txBox="1"/>
          <p:nvPr/>
        </p:nvSpPr>
        <p:spPr>
          <a:xfrm>
            <a:off x="-13594" y="6597446"/>
            <a:ext cx="4713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Forges (</a:t>
            </a:r>
            <a:r>
              <a:rPr lang="en-US" sz="1200" dirty="0" err="1"/>
              <a:t>Econometrica</a:t>
            </a:r>
            <a:r>
              <a:rPr lang="en-US" sz="1200" dirty="0"/>
              <a:t> 1986), "An approach to communication equilibria"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7A28F2F-E9B2-E596-B090-58E5A651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9210E7C-F4A0-CEEF-DAC1-FE080859333B}"/>
              </a:ext>
            </a:extLst>
          </p:cNvPr>
          <p:cNvGrpSpPr/>
          <p:nvPr/>
        </p:nvGrpSpPr>
        <p:grpSpPr>
          <a:xfrm>
            <a:off x="6353878" y="2664150"/>
            <a:ext cx="1325878" cy="1485544"/>
            <a:chOff x="4771713" y="3886200"/>
            <a:chExt cx="1325878" cy="1485544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xmlns="" id="{9422E9C7-F9A7-D193-166B-542B721C61EF}"/>
                </a:ext>
              </a:extLst>
            </p:cNvPr>
            <p:cNvSpPr/>
            <p:nvPr/>
          </p:nvSpPr>
          <p:spPr>
            <a:xfrm rot="10800000">
              <a:off x="4771713" y="4228744"/>
              <a:ext cx="1325878" cy="1143000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sz="8800" b="1" dirty="0">
                <a:ea typeface="CMU Serif" panose="02000603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89E93DA-355B-1B8D-1A43-EC3D2D8FBB50}"/>
                </a:ext>
              </a:extLst>
            </p:cNvPr>
            <p:cNvGrpSpPr/>
            <p:nvPr/>
          </p:nvGrpSpPr>
          <p:grpSpPr>
            <a:xfrm>
              <a:off x="4995925" y="3886200"/>
              <a:ext cx="914400" cy="914400"/>
              <a:chOff x="3721563" y="3657600"/>
              <a:chExt cx="914400" cy="9144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93FB4264-2722-5BA9-448F-E94BE625F433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DDB1614F-7EDB-0FD9-29CC-844EA6C8B61D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960DA1FA-1526-6FC8-F687-56D62A0AC14B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xmlns="" id="{29EE00BA-5A70-27F1-9C12-9A8EA97BF895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xmlns="" id="{BA5F766A-66DA-38BF-E2E4-76D38E321E73}"/>
              </a:ext>
            </a:extLst>
          </p:cNvPr>
          <p:cNvSpPr/>
          <p:nvPr/>
        </p:nvSpPr>
        <p:spPr>
          <a:xfrm>
            <a:off x="2204500" y="2490080"/>
            <a:ext cx="3180364" cy="1045121"/>
          </a:xfrm>
          <a:prstGeom prst="cloudCallout">
            <a:avLst>
              <a:gd name="adj1" fmla="val -49911"/>
              <a:gd name="adj2" fmla="val 5503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 still remember what the previous player sent me. </a:t>
            </a:r>
          </a:p>
        </p:txBody>
      </p:sp>
    </p:spTree>
    <p:extLst>
      <p:ext uri="{BB962C8B-B14F-4D97-AF65-F5344CB8AC3E}">
        <p14:creationId xmlns:p14="http://schemas.microsoft.com/office/powerpoint/2010/main" val="390607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8" grpId="0" animBg="1"/>
      <p:bldP spid="50" grpId="0" animBg="1"/>
      <p:bldP spid="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A4652-D336-6FBA-AACB-FCBC3B1D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Revelation Principle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3639E6-AC86-19DD-3C27-D52D694C34F9}"/>
              </a:ext>
            </a:extLst>
          </p:cNvPr>
          <p:cNvSpPr/>
          <p:nvPr/>
        </p:nvSpPr>
        <p:spPr>
          <a:xfrm>
            <a:off x="428740" y="1417638"/>
            <a:ext cx="8410460" cy="4449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457200" tIns="457200" rIns="457200" bIns="457200" rtlCol="0" anchor="ctr"/>
          <a:lstStyle/>
          <a:p>
            <a:r>
              <a:rPr lang="en-US" sz="2400" b="1" dirty="0"/>
              <a:t>Theorem </a:t>
            </a:r>
            <a:r>
              <a:rPr lang="en-US" sz="2400" dirty="0"/>
              <a:t>[Revelation Principle]: For any "reasonably nice" notion of equilibrium with a mediator, the following assumptions can be made without loss of generality.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 equilibrium, players always send their true information to the mediator.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mediator's messages to the player are action recommendations.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 equilibrium, players always obey action recommendations.</a:t>
            </a:r>
          </a:p>
          <a:p>
            <a:pPr marL="742950" indent="-742950" algn="ctr">
              <a:buFont typeface="+mj-lt"/>
              <a:buAutoNum type="arabicPeriod"/>
            </a:pPr>
            <a:endParaRPr lang="en-US" sz="1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27979E0-0CBD-D5D3-F96D-D1E5C857EBD7}"/>
              </a:ext>
            </a:extLst>
          </p:cNvPr>
          <p:cNvGrpSpPr/>
          <p:nvPr/>
        </p:nvGrpSpPr>
        <p:grpSpPr>
          <a:xfrm>
            <a:off x="685800" y="2819400"/>
            <a:ext cx="7543800" cy="3922931"/>
            <a:chOff x="685800" y="2819400"/>
            <a:chExt cx="7543800" cy="392293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4E76968B-5B7A-021F-24FE-92AFB29659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10200" y="2819400"/>
              <a:ext cx="914400" cy="3276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9ACADD2-4DFE-C0C7-9C5A-BAFB78769183}"/>
                </a:ext>
              </a:extLst>
            </p:cNvPr>
            <p:cNvSpPr txBox="1"/>
            <p:nvPr/>
          </p:nvSpPr>
          <p:spPr>
            <a:xfrm>
              <a:off x="685800" y="6096000"/>
              <a:ext cx="754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without changing the space of possible equilibrium outcomes--in particular, without changing the optimal equilibrium under any objective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FDB2B6-6559-58D1-777D-3D954960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9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B0862-4FBE-A590-5F3B-C344D064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Revelation Principle: Proof 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BBDCDC-BC19-E058-F764-E95C33FAC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86" y="121632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1. In equilibrium, players always send their true information to the mediator.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xmlns="" id="{B30E3053-133A-B032-DCDF-83B98CC1CC61}"/>
                  </a:ext>
                </a:extLst>
              </p:cNvPr>
              <p:cNvSpPr/>
              <p:nvPr/>
            </p:nvSpPr>
            <p:spPr>
              <a:xfrm>
                <a:off x="1351473" y="3385936"/>
                <a:ext cx="1811273" cy="445588"/>
              </a:xfrm>
              <a:prstGeom prst="wedgeRoundRectCallout">
                <a:avLst>
                  <a:gd name="adj1" fmla="val 80858"/>
                  <a:gd name="adj2" fmla="val -70339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B30E3053-133A-B032-DCDF-83B98CC1CC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473" y="3385936"/>
                <a:ext cx="1811273" cy="445588"/>
              </a:xfrm>
              <a:prstGeom prst="wedgeRoundRectCallout">
                <a:avLst>
                  <a:gd name="adj1" fmla="val 80858"/>
                  <a:gd name="adj2" fmla="val -70339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2E19C5A-2B82-9C11-8E71-91996E2849ED}"/>
              </a:ext>
            </a:extLst>
          </p:cNvPr>
          <p:cNvGrpSpPr/>
          <p:nvPr/>
        </p:nvGrpSpPr>
        <p:grpSpPr>
          <a:xfrm>
            <a:off x="208477" y="3385936"/>
            <a:ext cx="1105131" cy="1128388"/>
            <a:chOff x="4647951" y="1654690"/>
            <a:chExt cx="1801579" cy="183949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02D2063-48E1-F6FC-872D-916F5F91EFF9}"/>
                </a:ext>
              </a:extLst>
            </p:cNvPr>
            <p:cNvSpPr txBox="1"/>
            <p:nvPr/>
          </p:nvSpPr>
          <p:spPr>
            <a:xfrm>
              <a:off x="4647951" y="1654690"/>
              <a:ext cx="1801579" cy="60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Mediator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C1D58303-5EC5-85FA-056C-A8B334B546F2}"/>
                </a:ext>
              </a:extLst>
            </p:cNvPr>
            <p:cNvSpPr/>
            <p:nvPr/>
          </p:nvSpPr>
          <p:spPr>
            <a:xfrm>
              <a:off x="4876800" y="2198782"/>
              <a:ext cx="1295400" cy="1295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D6B10C04-0B9D-8F2E-D011-29E2FF720714}"/>
                </a:ext>
              </a:extLst>
            </p:cNvPr>
            <p:cNvGrpSpPr/>
            <p:nvPr/>
          </p:nvGrpSpPr>
          <p:grpSpPr>
            <a:xfrm>
              <a:off x="5067299" y="2198782"/>
              <a:ext cx="914400" cy="914400"/>
              <a:chOff x="3721563" y="3657600"/>
              <a:chExt cx="914400" cy="9144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57274E31-EF09-77DA-CE45-DFD8792E159E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ECB08D48-AAB1-49C6-CE17-3CD4784F2710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D07B2998-4451-B444-68E3-478AFE510DEF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xmlns="" id="{BFD29B85-8784-70E3-9B4D-5ECC2419556F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360A820-944A-9E46-1E77-8E962D961C18}"/>
              </a:ext>
            </a:extLst>
          </p:cNvPr>
          <p:cNvGrpSpPr/>
          <p:nvPr/>
        </p:nvGrpSpPr>
        <p:grpSpPr>
          <a:xfrm>
            <a:off x="3755112" y="2751951"/>
            <a:ext cx="735421" cy="633985"/>
            <a:chOff x="4814522" y="4275326"/>
            <a:chExt cx="1325878" cy="114300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xmlns="" id="{E9CF17E8-BD22-5AA9-244C-5815499A4765}"/>
                </a:ext>
              </a:extLst>
            </p:cNvPr>
            <p:cNvSpPr/>
            <p:nvPr/>
          </p:nvSpPr>
          <p:spPr>
            <a:xfrm>
              <a:off x="4814522" y="4275326"/>
              <a:ext cx="1325878" cy="11430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sz="8800" b="1" dirty="0">
                <a:ea typeface="CMU Serif" panose="02000603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C6D2BC4-DCDA-3730-DBBD-18629D1D6464}"/>
                </a:ext>
              </a:extLst>
            </p:cNvPr>
            <p:cNvGrpSpPr/>
            <p:nvPr/>
          </p:nvGrpSpPr>
          <p:grpSpPr>
            <a:xfrm>
              <a:off x="4995925" y="4371154"/>
              <a:ext cx="914400" cy="914400"/>
              <a:chOff x="3721563" y="3657600"/>
              <a:chExt cx="914400" cy="91440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A3919F82-11DF-32BC-BDB0-C71E10A305C3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CE6492FF-B4E5-DFD0-3502-E2874D138785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D058D482-D213-0917-9CF8-F1D18182B31F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xmlns="" id="{C0F6C82E-19AE-42A6-1ED4-511A8DF27213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hought Bubble: Cloud 23">
                <a:extLst>
                  <a:ext uri="{FF2B5EF4-FFF2-40B4-BE49-F238E27FC236}">
                    <a16:creationId xmlns:a16="http://schemas.microsoft.com/office/drawing/2014/main" xmlns="" id="{E7CD211A-A583-02F4-3798-4B37848173D6}"/>
                  </a:ext>
                </a:extLst>
              </p:cNvPr>
              <p:cNvSpPr/>
              <p:nvPr/>
            </p:nvSpPr>
            <p:spPr>
              <a:xfrm>
                <a:off x="130038" y="2785745"/>
                <a:ext cx="3503548" cy="445588"/>
              </a:xfrm>
              <a:prstGeom prst="cloudCallout">
                <a:avLst>
                  <a:gd name="adj1" fmla="val 54308"/>
                  <a:gd name="adj2" fmla="val 24081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My current </a:t>
                </a:r>
                <a:r>
                  <a:rPr lang="en-US" dirty="0" err="1"/>
                  <a:t>infoset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hought Bubble: Cloud 23">
                <a:extLst>
                  <a:ext uri="{FF2B5EF4-FFF2-40B4-BE49-F238E27FC236}">
                    <a16:creationId xmlns:a16="http://schemas.microsoft.com/office/drawing/2014/main" id="{E7CD211A-A583-02F4-3798-4B3784817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38" y="2785745"/>
                <a:ext cx="3503548" cy="445588"/>
              </a:xfrm>
              <a:prstGeom prst="cloudCallout">
                <a:avLst>
                  <a:gd name="adj1" fmla="val 54308"/>
                  <a:gd name="adj2" fmla="val 2408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5E749552-0F9D-B5D4-833B-16A7C2A1FE93}"/>
              </a:ext>
            </a:extLst>
          </p:cNvPr>
          <p:cNvCxnSpPr>
            <a:cxnSpLocks/>
          </p:cNvCxnSpPr>
          <p:nvPr/>
        </p:nvCxnSpPr>
        <p:spPr>
          <a:xfrm>
            <a:off x="4572000" y="2819400"/>
            <a:ext cx="0" cy="396240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65E53B00-E3ED-9349-FD14-F478ABE1794C}"/>
              </a:ext>
            </a:extLst>
          </p:cNvPr>
          <p:cNvGrpSpPr/>
          <p:nvPr/>
        </p:nvGrpSpPr>
        <p:grpSpPr>
          <a:xfrm>
            <a:off x="4601980" y="3417335"/>
            <a:ext cx="1105131" cy="1128388"/>
            <a:chOff x="4647951" y="1654690"/>
            <a:chExt cx="1801579" cy="183949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1C603A88-274C-3783-6899-466CEF025FBF}"/>
                </a:ext>
              </a:extLst>
            </p:cNvPr>
            <p:cNvSpPr txBox="1"/>
            <p:nvPr/>
          </p:nvSpPr>
          <p:spPr>
            <a:xfrm>
              <a:off x="4647951" y="1654690"/>
              <a:ext cx="1801579" cy="60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Mediator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2A58261B-7CCF-CE20-CA0A-59578C405260}"/>
                </a:ext>
              </a:extLst>
            </p:cNvPr>
            <p:cNvSpPr/>
            <p:nvPr/>
          </p:nvSpPr>
          <p:spPr>
            <a:xfrm>
              <a:off x="4876800" y="2198782"/>
              <a:ext cx="1295400" cy="1295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6B9E70E6-FA94-279C-22E1-EE552B517810}"/>
                </a:ext>
              </a:extLst>
            </p:cNvPr>
            <p:cNvGrpSpPr/>
            <p:nvPr/>
          </p:nvGrpSpPr>
          <p:grpSpPr>
            <a:xfrm>
              <a:off x="5067299" y="2198782"/>
              <a:ext cx="914400" cy="914400"/>
              <a:chOff x="3721563" y="3657600"/>
              <a:chExt cx="914400" cy="91440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FF352FBC-0604-C5CF-064B-072F19A6D209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xmlns="" id="{C4D082BB-3B05-66D9-AA37-6B81D76F2326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xmlns="" id="{A196DF32-626D-ED0D-7266-996D76B7DF15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xmlns="" id="{05341342-B725-2AEB-4B62-AF9CE9B71AAE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14F7EE13-1C8B-6AFD-F82F-CB870577B8F1}"/>
              </a:ext>
            </a:extLst>
          </p:cNvPr>
          <p:cNvGrpSpPr/>
          <p:nvPr/>
        </p:nvGrpSpPr>
        <p:grpSpPr>
          <a:xfrm>
            <a:off x="8000514" y="2461128"/>
            <a:ext cx="735421" cy="633985"/>
            <a:chOff x="4814522" y="4275326"/>
            <a:chExt cx="1325878" cy="1143000"/>
          </a:xfrm>
        </p:grpSpPr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xmlns="" id="{BB11F370-4D98-A0BE-8E3F-A3D6EB8386F7}"/>
                </a:ext>
              </a:extLst>
            </p:cNvPr>
            <p:cNvSpPr/>
            <p:nvPr/>
          </p:nvSpPr>
          <p:spPr>
            <a:xfrm>
              <a:off x="4814522" y="4275326"/>
              <a:ext cx="1325878" cy="11430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sz="8800" b="1" dirty="0">
                <a:ea typeface="CMU Serif" panose="02000603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137ECC6F-21A8-C1EF-615D-3137300EBE63}"/>
                </a:ext>
              </a:extLst>
            </p:cNvPr>
            <p:cNvGrpSpPr/>
            <p:nvPr/>
          </p:nvGrpSpPr>
          <p:grpSpPr>
            <a:xfrm>
              <a:off x="4995925" y="4371154"/>
              <a:ext cx="914400" cy="914400"/>
              <a:chOff x="3721563" y="3657600"/>
              <a:chExt cx="914400" cy="91440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1BBD768B-074C-6D4F-D7CC-C9855D273E73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xmlns="" id="{FA86191A-7407-A05F-AE27-5F74B77EDB65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xmlns="" id="{21FB0297-9962-5F53-79FD-E6A261B32961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xmlns="" id="{768FBB42-5551-F1CA-8735-AB02FBBC8FC4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Speech Bubble: Rectangle with Corners Rounded 64">
                <a:extLst>
                  <a:ext uri="{FF2B5EF4-FFF2-40B4-BE49-F238E27FC236}">
                    <a16:creationId xmlns:a16="http://schemas.microsoft.com/office/drawing/2014/main" xmlns="" id="{C391B524-6FF9-4AA7-9EDF-F9D2FC26B675}"/>
                  </a:ext>
                </a:extLst>
              </p:cNvPr>
              <p:cNvSpPr/>
              <p:nvPr/>
            </p:nvSpPr>
            <p:spPr>
              <a:xfrm>
                <a:off x="5039983" y="2722354"/>
                <a:ext cx="2580032" cy="420875"/>
              </a:xfrm>
              <a:prstGeom prst="wedgeRoundRectCallout">
                <a:avLst>
                  <a:gd name="adj1" fmla="val 68054"/>
                  <a:gd name="adj2" fmla="val -45066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My current </a:t>
                </a:r>
                <a:r>
                  <a:rPr lang="en-US" dirty="0" err="1"/>
                  <a:t>infoset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5" name="Speech Bubble: Rectangle with Corners Rounded 64">
                <a:extLst>
                  <a:ext uri="{FF2B5EF4-FFF2-40B4-BE49-F238E27FC236}">
                    <a16:creationId xmlns:a16="http://schemas.microsoft.com/office/drawing/2014/main" id="{C391B524-6FF9-4AA7-9EDF-F9D2FC26B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983" y="2722354"/>
                <a:ext cx="2580032" cy="420875"/>
              </a:xfrm>
              <a:prstGeom prst="wedgeRoundRectCallout">
                <a:avLst>
                  <a:gd name="adj1" fmla="val 68054"/>
                  <a:gd name="adj2" fmla="val -45066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hought Bubble: Cloud 67">
                <a:extLst>
                  <a:ext uri="{FF2B5EF4-FFF2-40B4-BE49-F238E27FC236}">
                    <a16:creationId xmlns:a16="http://schemas.microsoft.com/office/drawing/2014/main" xmlns="" id="{09CC66E8-3323-6BE7-72B4-057DEA55CD64}"/>
                  </a:ext>
                </a:extLst>
              </p:cNvPr>
              <p:cNvSpPr/>
              <p:nvPr/>
            </p:nvSpPr>
            <p:spPr>
              <a:xfrm>
                <a:off x="5766077" y="3277675"/>
                <a:ext cx="2991096" cy="1116148"/>
              </a:xfrm>
              <a:prstGeom prst="cloudCallout">
                <a:avLst>
                  <a:gd name="adj1" fmla="val -56295"/>
                  <a:gd name="adj2" fmla="val 1488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You would have sent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. </a:t>
                </a:r>
                <a:r>
                  <a:rPr lang="en-US" dirty="0">
                    <a:solidFill>
                      <a:schemeClr val="tx1"/>
                    </a:solidFill>
                  </a:rPr>
                  <a:t>I'll pretend you did. </a:t>
                </a:r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hought Bubble: Cloud 67">
                <a:extLst>
                  <a:ext uri="{FF2B5EF4-FFF2-40B4-BE49-F238E27FC236}">
                    <a16:creationId xmlns:a16="http://schemas.microsoft.com/office/drawing/2014/main" id="{09CC66E8-3323-6BE7-72B4-057DEA55CD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077" y="3277675"/>
                <a:ext cx="2991096" cy="1116148"/>
              </a:xfrm>
              <a:prstGeom prst="cloudCallout">
                <a:avLst>
                  <a:gd name="adj1" fmla="val -56295"/>
                  <a:gd name="adj2" fmla="val 1488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xmlns="" id="{8A064117-E0C6-941C-91CB-63A45E62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15F0EAD2-00DB-1524-761A-0EC90215E5E2}"/>
              </a:ext>
            </a:extLst>
          </p:cNvPr>
          <p:cNvGrpSpPr/>
          <p:nvPr/>
        </p:nvGrpSpPr>
        <p:grpSpPr>
          <a:xfrm>
            <a:off x="8120599" y="5130971"/>
            <a:ext cx="735421" cy="633985"/>
            <a:chOff x="7668358" y="5515103"/>
            <a:chExt cx="735421" cy="633985"/>
          </a:xfrm>
        </p:grpSpPr>
        <p:sp>
          <p:nvSpPr>
            <p:cNvPr id="82" name="Moon 81">
              <a:extLst>
                <a:ext uri="{FF2B5EF4-FFF2-40B4-BE49-F238E27FC236}">
                  <a16:creationId xmlns:a16="http://schemas.microsoft.com/office/drawing/2014/main" xmlns="" id="{4E3AE7C0-4135-A21F-7465-AFA8EF7E9EBD}"/>
                </a:ext>
              </a:extLst>
            </p:cNvPr>
            <p:cNvSpPr/>
            <p:nvPr/>
          </p:nvSpPr>
          <p:spPr>
            <a:xfrm rot="16200000">
              <a:off x="7907269" y="5430097"/>
              <a:ext cx="266234" cy="532468"/>
            </a:xfrm>
            <a:prstGeom prst="mo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C3DFDDD8-9E93-1F87-30A3-4120460AA681}"/>
                </a:ext>
              </a:extLst>
            </p:cNvPr>
            <p:cNvGrpSpPr/>
            <p:nvPr/>
          </p:nvGrpSpPr>
          <p:grpSpPr>
            <a:xfrm>
              <a:off x="7668358" y="5515103"/>
              <a:ext cx="735421" cy="633985"/>
              <a:chOff x="4814522" y="4275326"/>
              <a:chExt cx="1325878" cy="1143000"/>
            </a:xfrm>
          </p:grpSpPr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xmlns="" id="{05FC10E7-ED31-1986-5A27-AF5B02E62852}"/>
                  </a:ext>
                </a:extLst>
              </p:cNvPr>
              <p:cNvSpPr/>
              <p:nvPr/>
            </p:nvSpPr>
            <p:spPr>
              <a:xfrm>
                <a:off x="4814522" y="4275326"/>
                <a:ext cx="1325878" cy="1143000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tIns="0" bIns="91440" rtlCol="0" anchor="ctr"/>
              <a:lstStyle/>
              <a:p>
                <a:pPr algn="ctr"/>
                <a:endParaRPr lang="en-US" sz="8800" b="1" dirty="0">
                  <a:ea typeface="CMU Serif" panose="02000603000000000000" pitchFamily="2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xmlns="" id="{11E32EE0-28DF-371F-1073-7871D73C8D47}"/>
                  </a:ext>
                </a:extLst>
              </p:cNvPr>
              <p:cNvGrpSpPr/>
              <p:nvPr/>
            </p:nvGrpSpPr>
            <p:grpSpPr>
              <a:xfrm>
                <a:off x="4995925" y="4371154"/>
                <a:ext cx="914400" cy="914400"/>
                <a:chOff x="3721563" y="3657600"/>
                <a:chExt cx="914400" cy="914400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xmlns="" id="{20C2AFD7-48D0-F2AF-98FA-F509C359E1B1}"/>
                    </a:ext>
                  </a:extLst>
                </p:cNvPr>
                <p:cNvGrpSpPr/>
                <p:nvPr/>
              </p:nvGrpSpPr>
              <p:grpSpPr>
                <a:xfrm>
                  <a:off x="3962400" y="4114800"/>
                  <a:ext cx="457200" cy="152400"/>
                  <a:chOff x="3965183" y="3962400"/>
                  <a:chExt cx="457200" cy="152400"/>
                </a:xfrm>
                <a:solidFill>
                  <a:schemeClr val="tx1"/>
                </a:solidFill>
              </p:grpSpPr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xmlns="" id="{BE650CC0-E4F6-368F-AC6D-8A815A6300A2}"/>
                      </a:ext>
                    </a:extLst>
                  </p:cNvPr>
                  <p:cNvSpPr/>
                  <p:nvPr/>
                </p:nvSpPr>
                <p:spPr>
                  <a:xfrm>
                    <a:off x="3965183" y="3962400"/>
                    <a:ext cx="152400" cy="152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xmlns="" id="{4AAC72B0-61C4-9396-82FC-9D0CE0E5F679}"/>
                      </a:ext>
                    </a:extLst>
                  </p:cNvPr>
                  <p:cNvSpPr/>
                  <p:nvPr/>
                </p:nvSpPr>
                <p:spPr>
                  <a:xfrm>
                    <a:off x="4269983" y="3962400"/>
                    <a:ext cx="152400" cy="152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8" name="Arc 77">
                  <a:extLst>
                    <a:ext uri="{FF2B5EF4-FFF2-40B4-BE49-F238E27FC236}">
                      <a16:creationId xmlns:a16="http://schemas.microsoft.com/office/drawing/2014/main" xmlns="" id="{FE39D654-610A-AA0E-7D12-EAFAC3D049D5}"/>
                    </a:ext>
                  </a:extLst>
                </p:cNvPr>
                <p:cNvSpPr/>
                <p:nvPr/>
              </p:nvSpPr>
              <p:spPr>
                <a:xfrm rot="8100000">
                  <a:off x="3721563" y="3657600"/>
                  <a:ext cx="914400" cy="914400"/>
                </a:xfrm>
                <a:prstGeom prst="arc">
                  <a:avLst/>
                </a:prstGeom>
                <a:noFill/>
                <a:ln w="762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hought Bubble: Cloud 80">
                <a:extLst>
                  <a:ext uri="{FF2B5EF4-FFF2-40B4-BE49-F238E27FC236}">
                    <a16:creationId xmlns:a16="http://schemas.microsoft.com/office/drawing/2014/main" xmlns="" id="{118BF7A3-6DC7-AA24-FB38-08EF3C5FFE99}"/>
                  </a:ext>
                </a:extLst>
              </p:cNvPr>
              <p:cNvSpPr/>
              <p:nvPr/>
            </p:nvSpPr>
            <p:spPr>
              <a:xfrm>
                <a:off x="4984762" y="4701694"/>
                <a:ext cx="3503548" cy="445588"/>
              </a:xfrm>
              <a:prstGeom prst="cloudCallout">
                <a:avLst>
                  <a:gd name="adj1" fmla="val 43990"/>
                  <a:gd name="adj2" fmla="val 38398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My current </a:t>
                </a:r>
                <a:r>
                  <a:rPr lang="en-US" dirty="0" err="1"/>
                  <a:t>infoset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1" name="Thought Bubble: Cloud 80">
                <a:extLst>
                  <a:ext uri="{FF2B5EF4-FFF2-40B4-BE49-F238E27FC236}">
                    <a16:creationId xmlns:a16="http://schemas.microsoft.com/office/drawing/2014/main" id="{118BF7A3-6DC7-AA24-FB38-08EF3C5FF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762" y="4701694"/>
                <a:ext cx="3503548" cy="445588"/>
              </a:xfrm>
              <a:prstGeom prst="cloudCallout">
                <a:avLst>
                  <a:gd name="adj1" fmla="val 43990"/>
                  <a:gd name="adj2" fmla="val 38398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peech Bubble: Rectangle with Corners Rounded 83">
                <a:extLst>
                  <a:ext uri="{FF2B5EF4-FFF2-40B4-BE49-F238E27FC236}">
                    <a16:creationId xmlns:a16="http://schemas.microsoft.com/office/drawing/2014/main" xmlns="" id="{1D9312DE-AFB3-13D9-6DCC-A084F04C8EC4}"/>
                  </a:ext>
                </a:extLst>
              </p:cNvPr>
              <p:cNvSpPr/>
              <p:nvPr/>
            </p:nvSpPr>
            <p:spPr>
              <a:xfrm>
                <a:off x="5059296" y="5210359"/>
                <a:ext cx="2580032" cy="420875"/>
              </a:xfrm>
              <a:prstGeom prst="wedgeRoundRectCallout">
                <a:avLst>
                  <a:gd name="adj1" fmla="val 68466"/>
                  <a:gd name="adj2" fmla="val -4645"/>
                  <a:gd name="adj3" fmla="val 1666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My current </a:t>
                </a:r>
                <a:r>
                  <a:rPr lang="en-US" dirty="0" err="1"/>
                  <a:t>infoset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4" name="Speech Bubble: Rectangle with Corners Rounded 83">
                <a:extLst>
                  <a:ext uri="{FF2B5EF4-FFF2-40B4-BE49-F238E27FC236}">
                    <a16:creationId xmlns:a16="http://schemas.microsoft.com/office/drawing/2014/main" id="{1D9312DE-AFB3-13D9-6DCC-A084F04C8E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296" y="5210359"/>
                <a:ext cx="2580032" cy="420875"/>
              </a:xfrm>
              <a:prstGeom prst="wedgeRoundRectCallout">
                <a:avLst>
                  <a:gd name="adj1" fmla="val 68466"/>
                  <a:gd name="adj2" fmla="val -4645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23A641E2-7F3F-7153-7156-55CFC8B2CD74}"/>
              </a:ext>
            </a:extLst>
          </p:cNvPr>
          <p:cNvGrpSpPr/>
          <p:nvPr/>
        </p:nvGrpSpPr>
        <p:grpSpPr>
          <a:xfrm>
            <a:off x="4551847" y="5653412"/>
            <a:ext cx="1105131" cy="1128388"/>
            <a:chOff x="4647951" y="1654690"/>
            <a:chExt cx="1801579" cy="183949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5AD47E55-4F51-D0DD-620D-06F04F1782DA}"/>
                </a:ext>
              </a:extLst>
            </p:cNvPr>
            <p:cNvSpPr txBox="1"/>
            <p:nvPr/>
          </p:nvSpPr>
          <p:spPr>
            <a:xfrm>
              <a:off x="4647951" y="1654690"/>
              <a:ext cx="1801579" cy="60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Mediator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4D02816D-6ECF-0F0C-7742-2F0C85EC8B41}"/>
                </a:ext>
              </a:extLst>
            </p:cNvPr>
            <p:cNvSpPr/>
            <p:nvPr/>
          </p:nvSpPr>
          <p:spPr>
            <a:xfrm>
              <a:off x="4876800" y="2198782"/>
              <a:ext cx="1295400" cy="1295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73453A72-634A-12A1-7E81-BB1DE4062511}"/>
                </a:ext>
              </a:extLst>
            </p:cNvPr>
            <p:cNvGrpSpPr/>
            <p:nvPr/>
          </p:nvGrpSpPr>
          <p:grpSpPr>
            <a:xfrm>
              <a:off x="5067299" y="2198782"/>
              <a:ext cx="914400" cy="914400"/>
              <a:chOff x="3721563" y="3657600"/>
              <a:chExt cx="914400" cy="914400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41B2CD2F-5460-8116-EE40-9DCD5A7F041F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xmlns="" id="{A02CA849-4027-0DBB-626E-FC55E4BCA506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xmlns="" id="{F83BA54C-A9D8-0425-D8BE-91B76A77E910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" name="Arc 89">
                <a:extLst>
                  <a:ext uri="{FF2B5EF4-FFF2-40B4-BE49-F238E27FC236}">
                    <a16:creationId xmlns:a16="http://schemas.microsoft.com/office/drawing/2014/main" xmlns="" id="{180281E6-FC36-3E7C-A88F-74BDAD2BDACA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xmlns="" id="{B932F7D6-8C56-8E45-994A-E02A0DB9D3FD}"/>
              </a:ext>
            </a:extLst>
          </p:cNvPr>
          <p:cNvCxnSpPr>
            <a:cxnSpLocks/>
          </p:cNvCxnSpPr>
          <p:nvPr/>
        </p:nvCxnSpPr>
        <p:spPr>
          <a:xfrm>
            <a:off x="76200" y="4648200"/>
            <a:ext cx="8979587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Speech Bubble: Rectangle with Corners Rounded 99">
                <a:extLst>
                  <a:ext uri="{FF2B5EF4-FFF2-40B4-BE49-F238E27FC236}">
                    <a16:creationId xmlns:a16="http://schemas.microsoft.com/office/drawing/2014/main" xmlns="" id="{9BBE218A-C0A9-C9DE-4D0F-E8177CBFD2F1}"/>
                  </a:ext>
                </a:extLst>
              </p:cNvPr>
              <p:cNvSpPr/>
              <p:nvPr/>
            </p:nvSpPr>
            <p:spPr>
              <a:xfrm>
                <a:off x="1301164" y="5485603"/>
                <a:ext cx="1811273" cy="445588"/>
              </a:xfrm>
              <a:prstGeom prst="wedgeRoundRectCallout">
                <a:avLst>
                  <a:gd name="adj1" fmla="val 80858"/>
                  <a:gd name="adj2" fmla="val -70339"/>
                  <a:gd name="adj3" fmla="val 1666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Speech Bubble: Rectangle with Corners Rounded 99">
                <a:extLst>
                  <a:ext uri="{FF2B5EF4-FFF2-40B4-BE49-F238E27FC236}">
                    <a16:creationId xmlns:a16="http://schemas.microsoft.com/office/drawing/2014/main" id="{9BBE218A-C0A9-C9DE-4D0F-E8177CBFD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164" y="5485603"/>
                <a:ext cx="1811273" cy="445588"/>
              </a:xfrm>
              <a:prstGeom prst="wedgeRoundRectCallout">
                <a:avLst>
                  <a:gd name="adj1" fmla="val 80858"/>
                  <a:gd name="adj2" fmla="val -70339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14CB40AD-53BF-29F5-B94A-189586A3B7DB}"/>
              </a:ext>
            </a:extLst>
          </p:cNvPr>
          <p:cNvGrpSpPr/>
          <p:nvPr/>
        </p:nvGrpSpPr>
        <p:grpSpPr>
          <a:xfrm>
            <a:off x="158168" y="5485603"/>
            <a:ext cx="1105131" cy="1128388"/>
            <a:chOff x="4647951" y="1654690"/>
            <a:chExt cx="1801579" cy="1839492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428AB005-5455-80CE-DD90-5B920DD0A86A}"/>
                </a:ext>
              </a:extLst>
            </p:cNvPr>
            <p:cNvSpPr txBox="1"/>
            <p:nvPr/>
          </p:nvSpPr>
          <p:spPr>
            <a:xfrm>
              <a:off x="4647951" y="1654690"/>
              <a:ext cx="1801579" cy="60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Mediator</a:t>
              </a: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3803A7B2-E698-8856-47C8-E08871667F29}"/>
                </a:ext>
              </a:extLst>
            </p:cNvPr>
            <p:cNvSpPr/>
            <p:nvPr/>
          </p:nvSpPr>
          <p:spPr>
            <a:xfrm>
              <a:off x="4876800" y="2198782"/>
              <a:ext cx="1295400" cy="1295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FFBD880B-F18A-63C7-8387-81FD2DC95A37}"/>
                </a:ext>
              </a:extLst>
            </p:cNvPr>
            <p:cNvGrpSpPr/>
            <p:nvPr/>
          </p:nvGrpSpPr>
          <p:grpSpPr>
            <a:xfrm>
              <a:off x="5067299" y="2198782"/>
              <a:ext cx="914400" cy="914400"/>
              <a:chOff x="3721563" y="3657600"/>
              <a:chExt cx="914400" cy="914400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D65B649F-6C59-C07F-7853-CCAE333A0540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xmlns="" id="{4C3C4F9A-CC1D-9137-B8A6-E232EC0AEBFC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xmlns="" id="{5F827952-AE56-277F-6484-8213E985BF62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Arc 105">
                <a:extLst>
                  <a:ext uri="{FF2B5EF4-FFF2-40B4-BE49-F238E27FC236}">
                    <a16:creationId xmlns:a16="http://schemas.microsoft.com/office/drawing/2014/main" xmlns="" id="{B70CBC70-41F3-F0A9-B3DA-B5D138C0910B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hought Bubble: Cloud 115">
                <a:extLst>
                  <a:ext uri="{FF2B5EF4-FFF2-40B4-BE49-F238E27FC236}">
                    <a16:creationId xmlns:a16="http://schemas.microsoft.com/office/drawing/2014/main" xmlns="" id="{84B3332D-A18A-4B8A-6E56-61066BCB9BB2}"/>
                  </a:ext>
                </a:extLst>
              </p:cNvPr>
              <p:cNvSpPr/>
              <p:nvPr/>
            </p:nvSpPr>
            <p:spPr>
              <a:xfrm>
                <a:off x="79729" y="4885412"/>
                <a:ext cx="3503548" cy="445588"/>
              </a:xfrm>
              <a:prstGeom prst="cloudCallout">
                <a:avLst>
                  <a:gd name="adj1" fmla="val 54308"/>
                  <a:gd name="adj2" fmla="val 24081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My current </a:t>
                </a:r>
                <a:r>
                  <a:rPr lang="en-US" dirty="0" err="1"/>
                  <a:t>infoset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6" name="Thought Bubble: Cloud 115">
                <a:extLst>
                  <a:ext uri="{FF2B5EF4-FFF2-40B4-BE49-F238E27FC236}">
                    <a16:creationId xmlns:a16="http://schemas.microsoft.com/office/drawing/2014/main" id="{84B3332D-A18A-4B8A-6E56-61066BCB9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9" y="4885412"/>
                <a:ext cx="3503548" cy="445588"/>
              </a:xfrm>
              <a:prstGeom prst="cloudCallout">
                <a:avLst>
                  <a:gd name="adj1" fmla="val 54308"/>
                  <a:gd name="adj2" fmla="val 24081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967CA74A-CB37-D2F0-81B2-0DA67188D207}"/>
              </a:ext>
            </a:extLst>
          </p:cNvPr>
          <p:cNvGrpSpPr/>
          <p:nvPr/>
        </p:nvGrpSpPr>
        <p:grpSpPr>
          <a:xfrm>
            <a:off x="3788556" y="4750678"/>
            <a:ext cx="735421" cy="633985"/>
            <a:chOff x="7668358" y="5515103"/>
            <a:chExt cx="735421" cy="633985"/>
          </a:xfrm>
        </p:grpSpPr>
        <p:sp>
          <p:nvSpPr>
            <p:cNvPr id="118" name="Moon 117">
              <a:extLst>
                <a:ext uri="{FF2B5EF4-FFF2-40B4-BE49-F238E27FC236}">
                  <a16:creationId xmlns:a16="http://schemas.microsoft.com/office/drawing/2014/main" xmlns="" id="{EF123C27-1323-F6CD-1138-573458B934CC}"/>
                </a:ext>
              </a:extLst>
            </p:cNvPr>
            <p:cNvSpPr/>
            <p:nvPr/>
          </p:nvSpPr>
          <p:spPr>
            <a:xfrm rot="16200000">
              <a:off x="7907269" y="5430097"/>
              <a:ext cx="266234" cy="532468"/>
            </a:xfrm>
            <a:prstGeom prst="mo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530B8913-9946-BDDE-A388-733EC3969C95}"/>
                </a:ext>
              </a:extLst>
            </p:cNvPr>
            <p:cNvGrpSpPr/>
            <p:nvPr/>
          </p:nvGrpSpPr>
          <p:grpSpPr>
            <a:xfrm>
              <a:off x="7668358" y="5515103"/>
              <a:ext cx="735421" cy="633985"/>
              <a:chOff x="4814522" y="4275326"/>
              <a:chExt cx="1325878" cy="1143000"/>
            </a:xfrm>
          </p:grpSpPr>
          <p:sp>
            <p:nvSpPr>
              <p:cNvPr id="120" name="Isosceles Triangle 119">
                <a:extLst>
                  <a:ext uri="{FF2B5EF4-FFF2-40B4-BE49-F238E27FC236}">
                    <a16:creationId xmlns:a16="http://schemas.microsoft.com/office/drawing/2014/main" xmlns="" id="{523E0457-9C77-24F8-2B2A-2A25C9880907}"/>
                  </a:ext>
                </a:extLst>
              </p:cNvPr>
              <p:cNvSpPr/>
              <p:nvPr/>
            </p:nvSpPr>
            <p:spPr>
              <a:xfrm>
                <a:off x="4814522" y="4275326"/>
                <a:ext cx="1325878" cy="1143000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tIns="0" bIns="91440" rtlCol="0" anchor="ctr"/>
              <a:lstStyle/>
              <a:p>
                <a:pPr algn="ctr"/>
                <a:endParaRPr lang="en-US" sz="8800" b="1" dirty="0">
                  <a:ea typeface="CMU Serif" panose="02000603000000000000" pitchFamily="2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xmlns="" id="{AED277F0-E712-20D2-FBB8-B91DED0A63FD}"/>
                  </a:ext>
                </a:extLst>
              </p:cNvPr>
              <p:cNvGrpSpPr/>
              <p:nvPr/>
            </p:nvGrpSpPr>
            <p:grpSpPr>
              <a:xfrm>
                <a:off x="4995925" y="4371154"/>
                <a:ext cx="914400" cy="914400"/>
                <a:chOff x="3721563" y="3657600"/>
                <a:chExt cx="914400" cy="914400"/>
              </a:xfrm>
            </p:grpSpPr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xmlns="" id="{64C0A279-2537-35B0-31BA-98464B29726A}"/>
                    </a:ext>
                  </a:extLst>
                </p:cNvPr>
                <p:cNvGrpSpPr/>
                <p:nvPr/>
              </p:nvGrpSpPr>
              <p:grpSpPr>
                <a:xfrm>
                  <a:off x="3962400" y="4114800"/>
                  <a:ext cx="457200" cy="152400"/>
                  <a:chOff x="3965183" y="3962400"/>
                  <a:chExt cx="457200" cy="152400"/>
                </a:xfrm>
                <a:solidFill>
                  <a:schemeClr val="tx1"/>
                </a:solidFill>
              </p:grpSpPr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xmlns="" id="{AD8610BD-6184-0A31-B36A-3ED434CF4785}"/>
                      </a:ext>
                    </a:extLst>
                  </p:cNvPr>
                  <p:cNvSpPr/>
                  <p:nvPr/>
                </p:nvSpPr>
                <p:spPr>
                  <a:xfrm>
                    <a:off x="3965183" y="3962400"/>
                    <a:ext cx="152400" cy="152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xmlns="" id="{6E7DE51C-C2F2-FA7D-A154-C37CA7578BDE}"/>
                      </a:ext>
                    </a:extLst>
                  </p:cNvPr>
                  <p:cNvSpPr/>
                  <p:nvPr/>
                </p:nvSpPr>
                <p:spPr>
                  <a:xfrm>
                    <a:off x="4269983" y="3962400"/>
                    <a:ext cx="152400" cy="152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3" name="Arc 122">
                  <a:extLst>
                    <a:ext uri="{FF2B5EF4-FFF2-40B4-BE49-F238E27FC236}">
                      <a16:creationId xmlns:a16="http://schemas.microsoft.com/office/drawing/2014/main" xmlns="" id="{47A6291E-7AAD-DB07-D869-2F938A4F70A2}"/>
                    </a:ext>
                  </a:extLst>
                </p:cNvPr>
                <p:cNvSpPr/>
                <p:nvPr/>
              </p:nvSpPr>
              <p:spPr>
                <a:xfrm rot="8100000">
                  <a:off x="3721563" y="3657600"/>
                  <a:ext cx="914400" cy="914400"/>
                </a:xfrm>
                <a:prstGeom prst="arc">
                  <a:avLst/>
                </a:prstGeom>
                <a:noFill/>
                <a:ln w="762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518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65" grpId="0" animBg="1"/>
      <p:bldP spid="68" grpId="0" animBg="1"/>
      <p:bldP spid="81" grpId="0" animBg="1"/>
      <p:bldP spid="84" grpId="0" animBg="1"/>
      <p:bldP spid="100" grpId="0" animBg="1"/>
      <p:bldP spid="1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AC2A8-2399-0DF7-4217-B7443130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Revelation Principle: Proof 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8D9B74-2E7D-84C0-966F-CB985441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0493"/>
            <a:ext cx="8229600" cy="94645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The mediator's messages to the player are action recommendations.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/>
              <a:t>In equilibrium, the players always play the recommended actions.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xmlns="" id="{C7A7FA9D-D089-048F-87C8-03D18EA82993}"/>
                  </a:ext>
                </a:extLst>
              </p:cNvPr>
              <p:cNvSpPr/>
              <p:nvPr/>
            </p:nvSpPr>
            <p:spPr>
              <a:xfrm>
                <a:off x="1568768" y="2059163"/>
                <a:ext cx="1811273" cy="445588"/>
              </a:xfrm>
              <a:prstGeom prst="wedgeRoundRectCallout">
                <a:avLst>
                  <a:gd name="adj1" fmla="val -63230"/>
                  <a:gd name="adj2" fmla="val 37673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id="{C7A7FA9D-D089-048F-87C8-03D18EA82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768" y="2059163"/>
                <a:ext cx="1811273" cy="445588"/>
              </a:xfrm>
              <a:prstGeom prst="wedgeRoundRectCallout">
                <a:avLst>
                  <a:gd name="adj1" fmla="val -63230"/>
                  <a:gd name="adj2" fmla="val 37673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883FC09-C143-0B6C-6223-D0FD4D0C3FD1}"/>
              </a:ext>
            </a:extLst>
          </p:cNvPr>
          <p:cNvGrpSpPr/>
          <p:nvPr/>
        </p:nvGrpSpPr>
        <p:grpSpPr>
          <a:xfrm>
            <a:off x="271414" y="1841574"/>
            <a:ext cx="1105131" cy="1128388"/>
            <a:chOff x="4647951" y="1654690"/>
            <a:chExt cx="1801579" cy="183949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022CAB4-ABE2-FBE8-88E6-ACF73D9D4CBA}"/>
                </a:ext>
              </a:extLst>
            </p:cNvPr>
            <p:cNvSpPr txBox="1"/>
            <p:nvPr/>
          </p:nvSpPr>
          <p:spPr>
            <a:xfrm>
              <a:off x="4647951" y="1654690"/>
              <a:ext cx="1801579" cy="60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Mediator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1C7ECC5-273A-620F-1A1C-4A4E188D23FF}"/>
                </a:ext>
              </a:extLst>
            </p:cNvPr>
            <p:cNvSpPr/>
            <p:nvPr/>
          </p:nvSpPr>
          <p:spPr>
            <a:xfrm>
              <a:off x="4876800" y="2198782"/>
              <a:ext cx="1295400" cy="1295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0F2CBA88-AA63-EDE0-E01A-0D548C2853F7}"/>
                </a:ext>
              </a:extLst>
            </p:cNvPr>
            <p:cNvGrpSpPr/>
            <p:nvPr/>
          </p:nvGrpSpPr>
          <p:grpSpPr>
            <a:xfrm>
              <a:off x="5067299" y="2198782"/>
              <a:ext cx="914400" cy="914400"/>
              <a:chOff x="3721563" y="3657600"/>
              <a:chExt cx="914400" cy="91440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6576DF96-E7FD-739C-ED0E-AFAB38F2C7A0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xmlns="" id="{981DC9FE-1D3A-232D-4871-603E79E9D0C2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xmlns="" id="{639821B6-2F9A-3427-1390-A9F866C515BD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xmlns="" id="{2C62F18C-BBA0-58B3-B3CC-60B7EE0BD9FD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8F46CA0-AFB6-45F9-7735-05694C3B826D}"/>
              </a:ext>
            </a:extLst>
          </p:cNvPr>
          <p:cNvGrpSpPr/>
          <p:nvPr/>
        </p:nvGrpSpPr>
        <p:grpSpPr>
          <a:xfrm>
            <a:off x="3292804" y="3786496"/>
            <a:ext cx="735421" cy="633985"/>
            <a:chOff x="4814522" y="4275326"/>
            <a:chExt cx="1325878" cy="1143000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xmlns="" id="{EA701605-B76C-906D-6B3F-086454323732}"/>
                </a:ext>
              </a:extLst>
            </p:cNvPr>
            <p:cNvSpPr/>
            <p:nvPr/>
          </p:nvSpPr>
          <p:spPr>
            <a:xfrm>
              <a:off x="4814522" y="4275326"/>
              <a:ext cx="1325878" cy="11430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sz="8800" b="1" dirty="0">
                <a:ea typeface="CMU Serif" panose="02000603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BD7BB663-CF38-F3D5-47E7-572C5D4FF1FF}"/>
                </a:ext>
              </a:extLst>
            </p:cNvPr>
            <p:cNvGrpSpPr/>
            <p:nvPr/>
          </p:nvGrpSpPr>
          <p:grpSpPr>
            <a:xfrm>
              <a:off x="4995925" y="4371154"/>
              <a:ext cx="914400" cy="914400"/>
              <a:chOff x="3721563" y="3657600"/>
              <a:chExt cx="914400" cy="91440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1021E6F2-DA5B-EE72-0E78-0551411957AD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xmlns="" id="{28FE8DB7-34B0-C130-BE3F-33E7A0951753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xmlns="" id="{DEFCF4BB-F1A9-0D73-96CC-3FE0EDD424BA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xmlns="" id="{50F5AC56-1547-0718-EC3B-BD67CACCF7A9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hought Bubble: Cloud 39">
                <a:extLst>
                  <a:ext uri="{FF2B5EF4-FFF2-40B4-BE49-F238E27FC236}">
                    <a16:creationId xmlns:a16="http://schemas.microsoft.com/office/drawing/2014/main" xmlns="" id="{630A0CD1-D5FB-8345-0BF6-A2CA1C97E310}"/>
                  </a:ext>
                </a:extLst>
              </p:cNvPr>
              <p:cNvSpPr/>
              <p:nvPr/>
            </p:nvSpPr>
            <p:spPr>
              <a:xfrm>
                <a:off x="242636" y="3068344"/>
                <a:ext cx="2817964" cy="841749"/>
              </a:xfrm>
              <a:prstGeom prst="cloudCallout">
                <a:avLst>
                  <a:gd name="adj1" fmla="val 60028"/>
                  <a:gd name="adj2" fmla="val 4548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Okay, I'll play the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hought Bubble: Cloud 39">
                <a:extLst>
                  <a:ext uri="{FF2B5EF4-FFF2-40B4-BE49-F238E27FC236}">
                    <a16:creationId xmlns:a16="http://schemas.microsoft.com/office/drawing/2014/main" id="{630A0CD1-D5FB-8345-0BF6-A2CA1C97E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36" y="3068344"/>
                <a:ext cx="2817964" cy="841749"/>
              </a:xfrm>
              <a:prstGeom prst="cloudCallout">
                <a:avLst>
                  <a:gd name="adj1" fmla="val 60028"/>
                  <a:gd name="adj2" fmla="val 4548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C3D5804F-CED9-3498-3862-EDE4661D90C4}"/>
              </a:ext>
            </a:extLst>
          </p:cNvPr>
          <p:cNvCxnSpPr>
            <a:cxnSpLocks/>
          </p:cNvCxnSpPr>
          <p:nvPr/>
        </p:nvCxnSpPr>
        <p:spPr>
          <a:xfrm>
            <a:off x="4114800" y="2059163"/>
            <a:ext cx="0" cy="4722637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2C3F8CF8-2123-B9F4-54EE-21920AA47170}"/>
              </a:ext>
            </a:extLst>
          </p:cNvPr>
          <p:cNvGrpSpPr/>
          <p:nvPr/>
        </p:nvGrpSpPr>
        <p:grpSpPr>
          <a:xfrm>
            <a:off x="4222143" y="2660430"/>
            <a:ext cx="1105131" cy="1128388"/>
            <a:chOff x="4647951" y="1654690"/>
            <a:chExt cx="1801579" cy="183949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2054527C-C92B-1F6D-E4C3-7B0493BA52D8}"/>
                </a:ext>
              </a:extLst>
            </p:cNvPr>
            <p:cNvSpPr txBox="1"/>
            <p:nvPr/>
          </p:nvSpPr>
          <p:spPr>
            <a:xfrm>
              <a:off x="4647951" y="1654690"/>
              <a:ext cx="1801579" cy="60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Mediator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3110ACD1-CE49-B847-24C5-95D37C296530}"/>
                </a:ext>
              </a:extLst>
            </p:cNvPr>
            <p:cNvSpPr/>
            <p:nvPr/>
          </p:nvSpPr>
          <p:spPr>
            <a:xfrm>
              <a:off x="4876800" y="2198782"/>
              <a:ext cx="1295400" cy="1295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xmlns="" id="{BC4DB11C-0F19-0524-960E-CB032391C767}"/>
                </a:ext>
              </a:extLst>
            </p:cNvPr>
            <p:cNvGrpSpPr/>
            <p:nvPr/>
          </p:nvGrpSpPr>
          <p:grpSpPr>
            <a:xfrm>
              <a:off x="5067299" y="2198782"/>
              <a:ext cx="914400" cy="914400"/>
              <a:chOff x="3721563" y="3657600"/>
              <a:chExt cx="914400" cy="914400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xmlns="" id="{45EA94E3-D8AC-57B2-0F43-3B3D33C556ED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xmlns="" id="{9BFDB613-1A03-D217-BCE8-8E5B07CE97D4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xmlns="" id="{1E17BF50-5835-C4E2-5C25-E9E7D3598C7B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Arc 65">
                <a:extLst>
                  <a:ext uri="{FF2B5EF4-FFF2-40B4-BE49-F238E27FC236}">
                    <a16:creationId xmlns:a16="http://schemas.microsoft.com/office/drawing/2014/main" xmlns="" id="{C38FF355-16BB-CAA7-1B0F-075AB64C9941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FEBEE76B-423E-4649-0B02-1F83090CD2D8}"/>
              </a:ext>
            </a:extLst>
          </p:cNvPr>
          <p:cNvGrpSpPr/>
          <p:nvPr/>
        </p:nvGrpSpPr>
        <p:grpSpPr>
          <a:xfrm>
            <a:off x="8079794" y="3786496"/>
            <a:ext cx="735421" cy="633985"/>
            <a:chOff x="4814522" y="4275326"/>
            <a:chExt cx="1325878" cy="1143000"/>
          </a:xfrm>
        </p:grpSpPr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xmlns="" id="{4EB2C930-D48C-A1BB-2040-A3B598BE97FF}"/>
                </a:ext>
              </a:extLst>
            </p:cNvPr>
            <p:cNvSpPr/>
            <p:nvPr/>
          </p:nvSpPr>
          <p:spPr>
            <a:xfrm>
              <a:off x="4814522" y="4275326"/>
              <a:ext cx="1325878" cy="11430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sz="8800" b="1" dirty="0">
                <a:ea typeface="CMU Serif" panose="02000603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84723761-654F-91FF-BBDA-8A4BEFD6EA3A}"/>
                </a:ext>
              </a:extLst>
            </p:cNvPr>
            <p:cNvGrpSpPr/>
            <p:nvPr/>
          </p:nvGrpSpPr>
          <p:grpSpPr>
            <a:xfrm>
              <a:off x="4995925" y="4371154"/>
              <a:ext cx="914400" cy="914400"/>
              <a:chOff x="3721563" y="3657600"/>
              <a:chExt cx="914400" cy="914400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xmlns="" id="{AB7D7B0A-6F3C-34C0-7989-663AB8CC87EE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xmlns="" id="{8F68A5C6-0B8C-E179-0EBC-08C3034A9FE4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xmlns="" id="{40097002-53C4-FBD4-41A1-3C6CA43CA050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3" name="Arc 72">
                <a:extLst>
                  <a:ext uri="{FF2B5EF4-FFF2-40B4-BE49-F238E27FC236}">
                    <a16:creationId xmlns:a16="http://schemas.microsoft.com/office/drawing/2014/main" xmlns="" id="{FCB35BA8-6FE4-422A-6155-3276BBF42786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Thought Bubble: Cloud 75">
            <a:extLst>
              <a:ext uri="{FF2B5EF4-FFF2-40B4-BE49-F238E27FC236}">
                <a16:creationId xmlns:a16="http://schemas.microsoft.com/office/drawing/2014/main" xmlns="" id="{4ECDF93D-5E54-446A-62F5-62491BBF0E1D}"/>
              </a:ext>
            </a:extLst>
          </p:cNvPr>
          <p:cNvSpPr/>
          <p:nvPr/>
        </p:nvSpPr>
        <p:spPr>
          <a:xfrm>
            <a:off x="4438201" y="3847686"/>
            <a:ext cx="2943401" cy="657784"/>
          </a:xfrm>
          <a:prstGeom prst="cloudCallout">
            <a:avLst>
              <a:gd name="adj1" fmla="val 68501"/>
              <a:gd name="adj2" fmla="val -2012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OK!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hought Bubble: Cloud 76">
                <a:extLst>
                  <a:ext uri="{FF2B5EF4-FFF2-40B4-BE49-F238E27FC236}">
                    <a16:creationId xmlns:a16="http://schemas.microsoft.com/office/drawing/2014/main" xmlns="" id="{B949789E-2BD3-9877-AB2F-EC0DA871EA49}"/>
                  </a:ext>
                </a:extLst>
              </p:cNvPr>
              <p:cNvSpPr/>
              <p:nvPr/>
            </p:nvSpPr>
            <p:spPr>
              <a:xfrm>
                <a:off x="5062804" y="1655528"/>
                <a:ext cx="4019932" cy="1249959"/>
              </a:xfrm>
              <a:prstGeom prst="cloudCallout">
                <a:avLst>
                  <a:gd name="adj1" fmla="val -47585"/>
                  <a:gd name="adj2" fmla="val 6462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I would send message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>
                    <a:solidFill>
                      <a:schemeClr val="tx1"/>
                    </a:solidFill>
                  </a:rPr>
                  <a:t>which would cause you to play the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hought Bubble: Cloud 76">
                <a:extLst>
                  <a:ext uri="{FF2B5EF4-FFF2-40B4-BE49-F238E27FC236}">
                    <a16:creationId xmlns:a16="http://schemas.microsoft.com/office/drawing/2014/main" id="{B949789E-2BD3-9877-AB2F-EC0DA871E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804" y="1655528"/>
                <a:ext cx="4019932" cy="1249959"/>
              </a:xfrm>
              <a:prstGeom prst="cloudCallout">
                <a:avLst>
                  <a:gd name="adj1" fmla="val -47585"/>
                  <a:gd name="adj2" fmla="val 6462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Speech Bubble: Rectangle with Corners Rounded 77">
                <a:extLst>
                  <a:ext uri="{FF2B5EF4-FFF2-40B4-BE49-F238E27FC236}">
                    <a16:creationId xmlns:a16="http://schemas.microsoft.com/office/drawing/2014/main" xmlns="" id="{F730DEB2-82D5-AC9F-DE62-362F5E3D8888}"/>
                  </a:ext>
                </a:extLst>
              </p:cNvPr>
              <p:cNvSpPr/>
              <p:nvPr/>
            </p:nvSpPr>
            <p:spPr>
              <a:xfrm>
                <a:off x="5420172" y="3150372"/>
                <a:ext cx="2613173" cy="442693"/>
              </a:xfrm>
              <a:prstGeom prst="wedgeRoundRectCallout">
                <a:avLst>
                  <a:gd name="adj1" fmla="val -55946"/>
                  <a:gd name="adj2" fmla="val 6199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You should play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Speech Bubble: Rectangle with Corners Rounded 77">
                <a:extLst>
                  <a:ext uri="{FF2B5EF4-FFF2-40B4-BE49-F238E27FC236}">
                    <a16:creationId xmlns:a16="http://schemas.microsoft.com/office/drawing/2014/main" id="{F730DEB2-82D5-AC9F-DE62-362F5E3D8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172" y="3150372"/>
                <a:ext cx="2613173" cy="442693"/>
              </a:xfrm>
              <a:prstGeom prst="wedgeRoundRectCallout">
                <a:avLst>
                  <a:gd name="adj1" fmla="val -55946"/>
                  <a:gd name="adj2" fmla="val 6199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FB17806-AD04-5E17-D1DD-11CA5D7E96F6}"/>
              </a:ext>
            </a:extLst>
          </p:cNvPr>
          <p:cNvSpPr/>
          <p:nvPr/>
        </p:nvSpPr>
        <p:spPr>
          <a:xfrm>
            <a:off x="8815215" y="6534813"/>
            <a:ext cx="246987" cy="246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ED9CAE-2A1C-C7D1-E2EA-1A16C924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3870F34-ED98-BAEA-DCC5-4A48B69F1031}"/>
              </a:ext>
            </a:extLst>
          </p:cNvPr>
          <p:cNvCxnSpPr>
            <a:cxnSpLocks/>
          </p:cNvCxnSpPr>
          <p:nvPr/>
        </p:nvCxnSpPr>
        <p:spPr>
          <a:xfrm>
            <a:off x="76200" y="4648200"/>
            <a:ext cx="8979587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DF01D5B-3B69-B028-5E06-BD59F6F10D45}"/>
              </a:ext>
            </a:extLst>
          </p:cNvPr>
          <p:cNvGrpSpPr/>
          <p:nvPr/>
        </p:nvGrpSpPr>
        <p:grpSpPr>
          <a:xfrm>
            <a:off x="8037770" y="5726041"/>
            <a:ext cx="735421" cy="633985"/>
            <a:chOff x="7668358" y="5515103"/>
            <a:chExt cx="735421" cy="633985"/>
          </a:xfrm>
        </p:grpSpPr>
        <p:sp>
          <p:nvSpPr>
            <p:cNvPr id="8" name="Moon 7">
              <a:extLst>
                <a:ext uri="{FF2B5EF4-FFF2-40B4-BE49-F238E27FC236}">
                  <a16:creationId xmlns:a16="http://schemas.microsoft.com/office/drawing/2014/main" xmlns="" id="{AD3BD832-65EC-6918-7285-524D17C618CA}"/>
                </a:ext>
              </a:extLst>
            </p:cNvPr>
            <p:cNvSpPr/>
            <p:nvPr/>
          </p:nvSpPr>
          <p:spPr>
            <a:xfrm rot="16200000">
              <a:off x="7907269" y="5430097"/>
              <a:ext cx="266234" cy="532468"/>
            </a:xfrm>
            <a:prstGeom prst="mo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36D8BE8-93EA-CF51-82AB-C6B3064E0C9C}"/>
                </a:ext>
              </a:extLst>
            </p:cNvPr>
            <p:cNvGrpSpPr/>
            <p:nvPr/>
          </p:nvGrpSpPr>
          <p:grpSpPr>
            <a:xfrm>
              <a:off x="7668358" y="5515103"/>
              <a:ext cx="735421" cy="633985"/>
              <a:chOff x="4814522" y="4275326"/>
              <a:chExt cx="1325878" cy="1143000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xmlns="" id="{2F0F2ABD-A6B6-8731-4585-6C01B6829820}"/>
                  </a:ext>
                </a:extLst>
              </p:cNvPr>
              <p:cNvSpPr/>
              <p:nvPr/>
            </p:nvSpPr>
            <p:spPr>
              <a:xfrm>
                <a:off x="4814522" y="4275326"/>
                <a:ext cx="1325878" cy="1143000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tIns="0" bIns="91440" rtlCol="0" anchor="ctr"/>
              <a:lstStyle/>
              <a:p>
                <a:pPr algn="ctr"/>
                <a:endParaRPr lang="en-US" sz="8800" b="1" dirty="0">
                  <a:ea typeface="CMU Serif" panose="02000603000000000000" pitchFamily="2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E4F01E27-3ABC-99B7-5A6B-C0F76142D390}"/>
                  </a:ext>
                </a:extLst>
              </p:cNvPr>
              <p:cNvGrpSpPr/>
              <p:nvPr/>
            </p:nvGrpSpPr>
            <p:grpSpPr>
              <a:xfrm>
                <a:off x="4995925" y="4371154"/>
                <a:ext cx="914400" cy="914400"/>
                <a:chOff x="3721563" y="3657600"/>
                <a:chExt cx="914400" cy="914400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xmlns="" id="{B1282BDC-7A3B-13BE-1EFE-3146A028B222}"/>
                    </a:ext>
                  </a:extLst>
                </p:cNvPr>
                <p:cNvGrpSpPr/>
                <p:nvPr/>
              </p:nvGrpSpPr>
              <p:grpSpPr>
                <a:xfrm>
                  <a:off x="3962400" y="4114800"/>
                  <a:ext cx="457200" cy="152400"/>
                  <a:chOff x="3965183" y="3962400"/>
                  <a:chExt cx="457200" cy="152400"/>
                </a:xfrm>
                <a:solidFill>
                  <a:schemeClr val="tx1"/>
                </a:solidFill>
              </p:grpSpPr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xmlns="" id="{CF0BA137-DE11-1E46-0D3C-049D72CB4462}"/>
                      </a:ext>
                    </a:extLst>
                  </p:cNvPr>
                  <p:cNvSpPr/>
                  <p:nvPr/>
                </p:nvSpPr>
                <p:spPr>
                  <a:xfrm>
                    <a:off x="3965183" y="3962400"/>
                    <a:ext cx="152400" cy="152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xmlns="" id="{83CBC320-7E14-B266-5D16-26F1CB85D39F}"/>
                      </a:ext>
                    </a:extLst>
                  </p:cNvPr>
                  <p:cNvSpPr/>
                  <p:nvPr/>
                </p:nvSpPr>
                <p:spPr>
                  <a:xfrm>
                    <a:off x="4269983" y="3962400"/>
                    <a:ext cx="152400" cy="152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" name="Arc 12">
                  <a:extLst>
                    <a:ext uri="{FF2B5EF4-FFF2-40B4-BE49-F238E27FC236}">
                      <a16:creationId xmlns:a16="http://schemas.microsoft.com/office/drawing/2014/main" xmlns="" id="{95186559-6519-C630-A159-0A3BB0AD79C4}"/>
                    </a:ext>
                  </a:extLst>
                </p:cNvPr>
                <p:cNvSpPr/>
                <p:nvPr/>
              </p:nvSpPr>
              <p:spPr>
                <a:xfrm rot="8100000">
                  <a:off x="3721563" y="3657600"/>
                  <a:ext cx="914400" cy="914400"/>
                </a:xfrm>
                <a:prstGeom prst="arc">
                  <a:avLst/>
                </a:prstGeom>
                <a:noFill/>
                <a:ln w="762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59FFAD1-8730-ADE6-CE81-3585DA0D6E87}"/>
              </a:ext>
            </a:extLst>
          </p:cNvPr>
          <p:cNvGrpSpPr/>
          <p:nvPr/>
        </p:nvGrpSpPr>
        <p:grpSpPr>
          <a:xfrm>
            <a:off x="4168036" y="4717643"/>
            <a:ext cx="1105131" cy="1128388"/>
            <a:chOff x="4647951" y="1654690"/>
            <a:chExt cx="1801579" cy="18394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8569BAB-CBE3-1D2D-ABEB-1DEEBA6C2468}"/>
                </a:ext>
              </a:extLst>
            </p:cNvPr>
            <p:cNvSpPr txBox="1"/>
            <p:nvPr/>
          </p:nvSpPr>
          <p:spPr>
            <a:xfrm>
              <a:off x="4647951" y="1654690"/>
              <a:ext cx="1801579" cy="60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Mediator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120E709-D770-2EFC-8927-32591D4F6F19}"/>
                </a:ext>
              </a:extLst>
            </p:cNvPr>
            <p:cNvSpPr/>
            <p:nvPr/>
          </p:nvSpPr>
          <p:spPr>
            <a:xfrm>
              <a:off x="4876800" y="2198782"/>
              <a:ext cx="1295400" cy="1295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3D28CC76-422D-D683-9FCA-14094DAF6A01}"/>
                </a:ext>
              </a:extLst>
            </p:cNvPr>
            <p:cNvGrpSpPr/>
            <p:nvPr/>
          </p:nvGrpSpPr>
          <p:grpSpPr>
            <a:xfrm>
              <a:off x="5067299" y="2198782"/>
              <a:ext cx="914400" cy="914400"/>
              <a:chOff x="3721563" y="3657600"/>
              <a:chExt cx="914400" cy="9144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23195411-5990-FF96-9A56-B1D02B72114E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xmlns="" id="{3506353D-D0FB-FC5D-7DDF-E629803BCA90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xmlns="" id="{DEB11067-CAD8-CD97-9BD9-69C95C68EE6E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xmlns="" id="{C20B4E34-E246-5EDC-5090-27BC6A79F084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peech Bubble: Rectangle with Corners Rounded 41">
                <a:extLst>
                  <a:ext uri="{FF2B5EF4-FFF2-40B4-BE49-F238E27FC236}">
                    <a16:creationId xmlns:a16="http://schemas.microsoft.com/office/drawing/2014/main" xmlns="" id="{FFCFF48D-C6D1-87D4-992D-CD10E1B54A32}"/>
                  </a:ext>
                </a:extLst>
              </p:cNvPr>
              <p:cNvSpPr/>
              <p:nvPr/>
            </p:nvSpPr>
            <p:spPr>
              <a:xfrm>
                <a:off x="5381605" y="5069308"/>
                <a:ext cx="2577154" cy="442693"/>
              </a:xfrm>
              <a:prstGeom prst="wedgeRoundRectCallout">
                <a:avLst>
                  <a:gd name="adj1" fmla="val -55946"/>
                  <a:gd name="adj2" fmla="val 6199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>
                    <a:solidFill>
                      <a:schemeClr val="tx1"/>
                    </a:solidFill>
                  </a:rPr>
                  <a:t>You should play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Speech Bubble: Rectangle with Corners Rounded 41">
                <a:extLst>
                  <a:ext uri="{FF2B5EF4-FFF2-40B4-BE49-F238E27FC236}">
                    <a16:creationId xmlns:a16="http://schemas.microsoft.com/office/drawing/2014/main" id="{FFCFF48D-C6D1-87D4-992D-CD10E1B54A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605" y="5069308"/>
                <a:ext cx="2577154" cy="442693"/>
              </a:xfrm>
              <a:prstGeom prst="wedgeRoundRectCallout">
                <a:avLst>
                  <a:gd name="adj1" fmla="val -55946"/>
                  <a:gd name="adj2" fmla="val 6199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hought Bubble: Cloud 42">
                <a:extLst>
                  <a:ext uri="{FF2B5EF4-FFF2-40B4-BE49-F238E27FC236}">
                    <a16:creationId xmlns:a16="http://schemas.microsoft.com/office/drawing/2014/main" xmlns="" id="{82BCD654-51E0-21AE-3A47-5F52160ABB93}"/>
                  </a:ext>
                </a:extLst>
              </p:cNvPr>
              <p:cNvSpPr/>
              <p:nvPr/>
            </p:nvSpPr>
            <p:spPr>
              <a:xfrm>
                <a:off x="4114800" y="5855666"/>
                <a:ext cx="3843958" cy="793254"/>
              </a:xfrm>
              <a:prstGeom prst="cloudCallout">
                <a:avLst>
                  <a:gd name="adj1" fmla="val 53341"/>
                  <a:gd name="adj2" fmla="val -2785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No, I'm going to play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instead</a:t>
                </a:r>
              </a:p>
            </p:txBody>
          </p:sp>
        </mc:Choice>
        <mc:Fallback xmlns="">
          <p:sp>
            <p:nvSpPr>
              <p:cNvPr id="43" name="Thought Bubble: Cloud 42">
                <a:extLst>
                  <a:ext uri="{FF2B5EF4-FFF2-40B4-BE49-F238E27FC236}">
                    <a16:creationId xmlns:a16="http://schemas.microsoft.com/office/drawing/2014/main" id="{82BCD654-51E0-21AE-3A47-5F52160ABB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855666"/>
                <a:ext cx="3843958" cy="793254"/>
              </a:xfrm>
              <a:prstGeom prst="cloudCallout">
                <a:avLst>
                  <a:gd name="adj1" fmla="val 53341"/>
                  <a:gd name="adj2" fmla="val -2785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peech Bubble: Rectangle with Corners Rounded 82">
                <a:extLst>
                  <a:ext uri="{FF2B5EF4-FFF2-40B4-BE49-F238E27FC236}">
                    <a16:creationId xmlns:a16="http://schemas.microsoft.com/office/drawing/2014/main" xmlns="" id="{09937596-14E0-6E1C-23D8-4104B959135C}"/>
                  </a:ext>
                </a:extLst>
              </p:cNvPr>
              <p:cNvSpPr/>
              <p:nvPr/>
            </p:nvSpPr>
            <p:spPr>
              <a:xfrm>
                <a:off x="1451586" y="4825245"/>
                <a:ext cx="1811273" cy="445588"/>
              </a:xfrm>
              <a:prstGeom prst="wedgeRoundRectCallout">
                <a:avLst>
                  <a:gd name="adj1" fmla="val -63230"/>
                  <a:gd name="adj2" fmla="val 37673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Speech Bubble: Rectangle with Corners Rounded 82">
                <a:extLst>
                  <a:ext uri="{FF2B5EF4-FFF2-40B4-BE49-F238E27FC236}">
                    <a16:creationId xmlns:a16="http://schemas.microsoft.com/office/drawing/2014/main" id="{09937596-14E0-6E1C-23D8-4104B9591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586" y="4825245"/>
                <a:ext cx="1811273" cy="445588"/>
              </a:xfrm>
              <a:prstGeom prst="wedgeRoundRectCallout">
                <a:avLst>
                  <a:gd name="adj1" fmla="val -63230"/>
                  <a:gd name="adj2" fmla="val 37673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4FEAE1DB-9F08-1E48-B2F9-CAFE507DC12C}"/>
              </a:ext>
            </a:extLst>
          </p:cNvPr>
          <p:cNvGrpSpPr/>
          <p:nvPr/>
        </p:nvGrpSpPr>
        <p:grpSpPr>
          <a:xfrm>
            <a:off x="154232" y="4607656"/>
            <a:ext cx="1105131" cy="1128388"/>
            <a:chOff x="4647951" y="1654690"/>
            <a:chExt cx="1801579" cy="183949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C31F6FA5-1060-1EE4-6FA5-B4351720696B}"/>
                </a:ext>
              </a:extLst>
            </p:cNvPr>
            <p:cNvSpPr txBox="1"/>
            <p:nvPr/>
          </p:nvSpPr>
          <p:spPr>
            <a:xfrm>
              <a:off x="4647951" y="1654690"/>
              <a:ext cx="1801579" cy="60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Mediator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57B805C6-8250-CF4C-A37F-5299C2CCD587}"/>
                </a:ext>
              </a:extLst>
            </p:cNvPr>
            <p:cNvSpPr/>
            <p:nvPr/>
          </p:nvSpPr>
          <p:spPr>
            <a:xfrm>
              <a:off x="4876800" y="2198782"/>
              <a:ext cx="1295400" cy="1295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4E9B9B98-C887-A1CD-6792-625BEED40078}"/>
                </a:ext>
              </a:extLst>
            </p:cNvPr>
            <p:cNvGrpSpPr/>
            <p:nvPr/>
          </p:nvGrpSpPr>
          <p:grpSpPr>
            <a:xfrm>
              <a:off x="5067299" y="2198782"/>
              <a:ext cx="914400" cy="914400"/>
              <a:chOff x="3721563" y="3657600"/>
              <a:chExt cx="914400" cy="914400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xmlns="" id="{AE238724-C8CC-EF1C-ACB0-D468CE1A9773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xmlns="" id="{9A99CC4F-D93F-E711-E012-E25EDE42DCEC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xmlns="" id="{42C5086D-4F29-ABD0-47AE-F3464A998143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Arc 88">
                <a:extLst>
                  <a:ext uri="{FF2B5EF4-FFF2-40B4-BE49-F238E27FC236}">
                    <a16:creationId xmlns:a16="http://schemas.microsoft.com/office/drawing/2014/main" xmlns="" id="{806353AF-5946-1E0D-7F9B-B113A2C17349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hought Bubble: Cloud 98">
                <a:extLst>
                  <a:ext uri="{FF2B5EF4-FFF2-40B4-BE49-F238E27FC236}">
                    <a16:creationId xmlns:a16="http://schemas.microsoft.com/office/drawing/2014/main" xmlns="" id="{4C120D01-8AB8-95E5-30F4-498DCD663E20}"/>
                  </a:ext>
                </a:extLst>
              </p:cNvPr>
              <p:cNvSpPr/>
              <p:nvPr/>
            </p:nvSpPr>
            <p:spPr>
              <a:xfrm>
                <a:off x="59149" y="5731246"/>
                <a:ext cx="3010040" cy="793255"/>
              </a:xfrm>
              <a:prstGeom prst="cloudCallout">
                <a:avLst>
                  <a:gd name="adj1" fmla="val 56367"/>
                  <a:gd name="adj2" fmla="val 48398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I'm going to play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hought Bubble: Cloud 98">
                <a:extLst>
                  <a:ext uri="{FF2B5EF4-FFF2-40B4-BE49-F238E27FC236}">
                    <a16:creationId xmlns:a16="http://schemas.microsoft.com/office/drawing/2014/main" id="{4C120D01-8AB8-95E5-30F4-498DCD663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9" y="5731246"/>
                <a:ext cx="3010040" cy="793255"/>
              </a:xfrm>
              <a:prstGeom prst="cloudCallout">
                <a:avLst>
                  <a:gd name="adj1" fmla="val 56367"/>
                  <a:gd name="adj2" fmla="val 48398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35298456-8D6D-3CC4-11C4-98DC6660987D}"/>
              </a:ext>
            </a:extLst>
          </p:cNvPr>
          <p:cNvGrpSpPr/>
          <p:nvPr/>
        </p:nvGrpSpPr>
        <p:grpSpPr>
          <a:xfrm>
            <a:off x="3267230" y="6102501"/>
            <a:ext cx="735421" cy="633985"/>
            <a:chOff x="7668358" y="5515103"/>
            <a:chExt cx="735421" cy="633985"/>
          </a:xfrm>
        </p:grpSpPr>
        <p:sp>
          <p:nvSpPr>
            <p:cNvPr id="101" name="Moon 100">
              <a:extLst>
                <a:ext uri="{FF2B5EF4-FFF2-40B4-BE49-F238E27FC236}">
                  <a16:creationId xmlns:a16="http://schemas.microsoft.com/office/drawing/2014/main" xmlns="" id="{C25ABF6D-401D-8A01-290C-70B4AF4A6DE0}"/>
                </a:ext>
              </a:extLst>
            </p:cNvPr>
            <p:cNvSpPr/>
            <p:nvPr/>
          </p:nvSpPr>
          <p:spPr>
            <a:xfrm rot="16200000">
              <a:off x="7907269" y="5430097"/>
              <a:ext cx="266234" cy="532468"/>
            </a:xfrm>
            <a:prstGeom prst="mo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DA19B210-9286-AF8C-D016-501D857AA2AF}"/>
                </a:ext>
              </a:extLst>
            </p:cNvPr>
            <p:cNvGrpSpPr/>
            <p:nvPr/>
          </p:nvGrpSpPr>
          <p:grpSpPr>
            <a:xfrm>
              <a:off x="7668358" y="5515103"/>
              <a:ext cx="735421" cy="633985"/>
              <a:chOff x="4814522" y="4275326"/>
              <a:chExt cx="1325878" cy="1143000"/>
            </a:xfrm>
          </p:grpSpPr>
          <p:sp>
            <p:nvSpPr>
              <p:cNvPr id="103" name="Isosceles Triangle 102">
                <a:extLst>
                  <a:ext uri="{FF2B5EF4-FFF2-40B4-BE49-F238E27FC236}">
                    <a16:creationId xmlns:a16="http://schemas.microsoft.com/office/drawing/2014/main" xmlns="" id="{0129D9FE-8576-F2B3-D30F-67B10AEA544B}"/>
                  </a:ext>
                </a:extLst>
              </p:cNvPr>
              <p:cNvSpPr/>
              <p:nvPr/>
            </p:nvSpPr>
            <p:spPr>
              <a:xfrm>
                <a:off x="4814522" y="4275326"/>
                <a:ext cx="1325878" cy="1143000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tIns="0" bIns="91440" rtlCol="0" anchor="ctr"/>
              <a:lstStyle/>
              <a:p>
                <a:pPr algn="ctr"/>
                <a:endParaRPr lang="en-US" sz="8800" b="1" dirty="0">
                  <a:ea typeface="CMU Serif" panose="02000603000000000000" pitchFamily="2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xmlns="" id="{327CDB0B-22A8-EB1F-34CB-7D379FF88BF0}"/>
                  </a:ext>
                </a:extLst>
              </p:cNvPr>
              <p:cNvGrpSpPr/>
              <p:nvPr/>
            </p:nvGrpSpPr>
            <p:grpSpPr>
              <a:xfrm>
                <a:off x="4995925" y="4371154"/>
                <a:ext cx="914400" cy="914400"/>
                <a:chOff x="3721563" y="3657600"/>
                <a:chExt cx="914400" cy="914400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xmlns="" id="{7B79AA2B-23CB-A571-ECC4-120D4FD997E1}"/>
                    </a:ext>
                  </a:extLst>
                </p:cNvPr>
                <p:cNvGrpSpPr/>
                <p:nvPr/>
              </p:nvGrpSpPr>
              <p:grpSpPr>
                <a:xfrm>
                  <a:off x="3962400" y="4114800"/>
                  <a:ext cx="457200" cy="152400"/>
                  <a:chOff x="3965183" y="3962400"/>
                  <a:chExt cx="457200" cy="152400"/>
                </a:xfrm>
                <a:solidFill>
                  <a:schemeClr val="tx1"/>
                </a:solidFill>
              </p:grpSpPr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xmlns="" id="{C335981E-8201-EB51-0501-6B0D7A32FFC9}"/>
                      </a:ext>
                    </a:extLst>
                  </p:cNvPr>
                  <p:cNvSpPr/>
                  <p:nvPr/>
                </p:nvSpPr>
                <p:spPr>
                  <a:xfrm>
                    <a:off x="3965183" y="3962400"/>
                    <a:ext cx="152400" cy="152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xmlns="" id="{BF40E90D-FBCC-409A-E515-64E73C8AE6A6}"/>
                      </a:ext>
                    </a:extLst>
                  </p:cNvPr>
                  <p:cNvSpPr/>
                  <p:nvPr/>
                </p:nvSpPr>
                <p:spPr>
                  <a:xfrm>
                    <a:off x="4269983" y="3962400"/>
                    <a:ext cx="152400" cy="152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6" name="Arc 105">
                  <a:extLst>
                    <a:ext uri="{FF2B5EF4-FFF2-40B4-BE49-F238E27FC236}">
                      <a16:creationId xmlns:a16="http://schemas.microsoft.com/office/drawing/2014/main" xmlns="" id="{67779D9C-F790-9019-ACA0-1AAE522245C3}"/>
                    </a:ext>
                  </a:extLst>
                </p:cNvPr>
                <p:cNvSpPr/>
                <p:nvPr/>
              </p:nvSpPr>
              <p:spPr>
                <a:xfrm rot="8100000">
                  <a:off x="3721563" y="3657600"/>
                  <a:ext cx="914400" cy="914400"/>
                </a:xfrm>
                <a:prstGeom prst="arc">
                  <a:avLst/>
                </a:prstGeom>
                <a:noFill/>
                <a:ln w="762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927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0" grpId="0" animBg="1"/>
      <p:bldP spid="76" grpId="0" animBg="1"/>
      <p:bldP spid="77" grpId="0" animBg="1"/>
      <p:bldP spid="78" grpId="0" animBg="1"/>
      <p:bldP spid="80" grpId="0" animBg="1"/>
      <p:bldP spid="42" grpId="0" animBg="1"/>
      <p:bldP spid="43" grpId="0" animBg="1"/>
      <p:bldP spid="83" grpId="0" animBg="1"/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AB237-AEFC-D117-6079-5AC8D54A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Revelation Principle: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xmlns="" id="{45ED00D8-692F-DBD8-0431-794EC76D9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00400"/>
                <a:ext cx="4114800" cy="292576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Example game:</a:t>
                </a:r>
              </a:p>
              <a:p>
                <a:r>
                  <a:rPr lang="en-US" dirty="0"/>
                  <a:t>Nature picks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uniformly at random and tells the player</a:t>
                </a:r>
              </a:p>
              <a:p>
                <a:r>
                  <a:rPr lang="en-US" dirty="0"/>
                  <a:t>The player and mediator undergo one round of communication</a:t>
                </a:r>
              </a:p>
              <a:p>
                <a:r>
                  <a:rPr lang="en-US" dirty="0"/>
                  <a:t>Player picks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Player gets utility 1 if and only if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(and 0 otherwise)</a:t>
                </a:r>
              </a:p>
              <a:p>
                <a:r>
                  <a:rPr lang="en-US" dirty="0"/>
                  <a:t>Mediator gets utility 1 if and only if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(and 0 otherwise)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5ED00D8-692F-DBD8-0431-794EC76D9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00400"/>
                <a:ext cx="4114800" cy="2925763"/>
              </a:xfrm>
              <a:blipFill>
                <a:blip r:embed="rId2"/>
                <a:stretch>
                  <a:fillRect l="-1185" t="-270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BDD6FE-CCF4-2BDF-60C1-30105B12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3DC9B08-08C2-2C52-1A50-ADDE5A49D8F1}"/>
              </a:ext>
            </a:extLst>
          </p:cNvPr>
          <p:cNvSpPr/>
          <p:nvPr/>
        </p:nvSpPr>
        <p:spPr>
          <a:xfrm>
            <a:off x="457200" y="1570038"/>
            <a:ext cx="8229600" cy="1401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74320" tIns="91440" rIns="274320" bIns="0" rtlCol="0" anchor="ctr"/>
          <a:lstStyle/>
          <a:p>
            <a:r>
              <a:rPr lang="en-US" sz="2400" dirty="0"/>
              <a:t>The revelation principle fundamentally relies on the ability of the mediator to </a:t>
            </a:r>
            <a:r>
              <a:rPr lang="en-US" sz="2400" b="1" dirty="0"/>
              <a:t>commit</a:t>
            </a:r>
            <a:r>
              <a:rPr lang="en-US" sz="2400" dirty="0"/>
              <a:t> to a strategy before the players decide what to do.</a:t>
            </a:r>
            <a:endParaRPr lang="en-US" sz="12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D29F361-2B50-24CE-9C55-F2AAB7DABCDB}"/>
              </a:ext>
            </a:extLst>
          </p:cNvPr>
          <p:cNvGrpSpPr/>
          <p:nvPr/>
        </p:nvGrpSpPr>
        <p:grpSpPr>
          <a:xfrm>
            <a:off x="4608870" y="4376922"/>
            <a:ext cx="1105131" cy="1224407"/>
            <a:chOff x="4608870" y="4376922"/>
            <a:chExt cx="1105131" cy="1224407"/>
          </a:xfrm>
        </p:grpSpPr>
        <p:sp>
          <p:nvSpPr>
            <p:cNvPr id="25" name="Moon 24">
              <a:extLst>
                <a:ext uri="{FF2B5EF4-FFF2-40B4-BE49-F238E27FC236}">
                  <a16:creationId xmlns:a16="http://schemas.microsoft.com/office/drawing/2014/main" xmlns="" id="{66AB5F8C-F4FD-A645-E7B5-A888D177C98E}"/>
                </a:ext>
              </a:extLst>
            </p:cNvPr>
            <p:cNvSpPr/>
            <p:nvPr/>
          </p:nvSpPr>
          <p:spPr>
            <a:xfrm rot="16200000">
              <a:off x="4950088" y="4614505"/>
              <a:ext cx="343937" cy="687874"/>
            </a:xfrm>
            <a:prstGeom prst="mo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ED0785D3-4776-B524-EAB3-4DE2428B8F40}"/>
                </a:ext>
              </a:extLst>
            </p:cNvPr>
            <p:cNvGrpSpPr/>
            <p:nvPr/>
          </p:nvGrpSpPr>
          <p:grpSpPr>
            <a:xfrm>
              <a:off x="4608870" y="4376922"/>
              <a:ext cx="1105131" cy="1224407"/>
              <a:chOff x="4712146" y="1498160"/>
              <a:chExt cx="1801579" cy="199602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663AD500-2F53-A9D6-0537-CDAA875BE36C}"/>
                  </a:ext>
                </a:extLst>
              </p:cNvPr>
              <p:cNvSpPr txBox="1"/>
              <p:nvPr/>
            </p:nvSpPr>
            <p:spPr>
              <a:xfrm>
                <a:off x="4712146" y="1498160"/>
                <a:ext cx="1801579" cy="602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Mediator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5EE7DA69-5016-4041-D6D6-04B12E422AA6}"/>
                  </a:ext>
                </a:extLst>
              </p:cNvPr>
              <p:cNvSpPr/>
              <p:nvPr/>
            </p:nvSpPr>
            <p:spPr>
              <a:xfrm>
                <a:off x="4876800" y="2198782"/>
                <a:ext cx="1295400" cy="12954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9600" dirty="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85A874A2-1659-04EF-EFAE-FA4580A72240}"/>
                  </a:ext>
                </a:extLst>
              </p:cNvPr>
              <p:cNvGrpSpPr/>
              <p:nvPr/>
            </p:nvGrpSpPr>
            <p:grpSpPr>
              <a:xfrm>
                <a:off x="5067299" y="2198782"/>
                <a:ext cx="914400" cy="914400"/>
                <a:chOff x="3721563" y="3657600"/>
                <a:chExt cx="914400" cy="91440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DE980DE8-974C-244A-A039-B5A965B7932D}"/>
                    </a:ext>
                  </a:extLst>
                </p:cNvPr>
                <p:cNvGrpSpPr/>
                <p:nvPr/>
              </p:nvGrpSpPr>
              <p:grpSpPr>
                <a:xfrm>
                  <a:off x="3962400" y="4114800"/>
                  <a:ext cx="457200" cy="152400"/>
                  <a:chOff x="3965183" y="3962400"/>
                  <a:chExt cx="457200" cy="152400"/>
                </a:xfrm>
                <a:solidFill>
                  <a:schemeClr val="tx1"/>
                </a:solidFill>
              </p:grpSpPr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xmlns="" id="{4BCFBB3D-F1D9-2182-E8AA-16D7098F95E7}"/>
                      </a:ext>
                    </a:extLst>
                  </p:cNvPr>
                  <p:cNvSpPr/>
                  <p:nvPr/>
                </p:nvSpPr>
                <p:spPr>
                  <a:xfrm>
                    <a:off x="3965183" y="3962400"/>
                    <a:ext cx="152400" cy="152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xmlns="" id="{3D4A6E9F-23FE-9231-E2AA-BCA2DF741407}"/>
                      </a:ext>
                    </a:extLst>
                  </p:cNvPr>
                  <p:cNvSpPr/>
                  <p:nvPr/>
                </p:nvSpPr>
                <p:spPr>
                  <a:xfrm>
                    <a:off x="4269983" y="3962400"/>
                    <a:ext cx="152400" cy="1524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Arc 11">
                  <a:extLst>
                    <a:ext uri="{FF2B5EF4-FFF2-40B4-BE49-F238E27FC236}">
                      <a16:creationId xmlns:a16="http://schemas.microsoft.com/office/drawing/2014/main" xmlns="" id="{05E628B3-C07B-DB08-D408-572251810DEE}"/>
                    </a:ext>
                  </a:extLst>
                </p:cNvPr>
                <p:cNvSpPr/>
                <p:nvPr/>
              </p:nvSpPr>
              <p:spPr>
                <a:xfrm rot="8100000">
                  <a:off x="3721563" y="3657600"/>
                  <a:ext cx="914400" cy="914400"/>
                </a:xfrm>
                <a:prstGeom prst="arc">
                  <a:avLst/>
                </a:prstGeom>
                <a:noFill/>
                <a:ln w="762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BAEDEE6-052B-9E12-0910-3E26F15F06E6}"/>
              </a:ext>
            </a:extLst>
          </p:cNvPr>
          <p:cNvGrpSpPr/>
          <p:nvPr/>
        </p:nvGrpSpPr>
        <p:grpSpPr>
          <a:xfrm>
            <a:off x="8053516" y="3133214"/>
            <a:ext cx="735421" cy="633985"/>
            <a:chOff x="4814522" y="4275326"/>
            <a:chExt cx="1325878" cy="114300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1D1B0C63-1549-0271-641B-FD77E5DDDD74}"/>
                </a:ext>
              </a:extLst>
            </p:cNvPr>
            <p:cNvSpPr/>
            <p:nvPr/>
          </p:nvSpPr>
          <p:spPr>
            <a:xfrm>
              <a:off x="4814522" y="4275326"/>
              <a:ext cx="1325878" cy="11430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sz="8800" b="1" dirty="0">
                <a:ea typeface="CMU Serif" panose="02000603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EE96A423-D91B-F5BF-676C-9388DEAC327F}"/>
                </a:ext>
              </a:extLst>
            </p:cNvPr>
            <p:cNvGrpSpPr/>
            <p:nvPr/>
          </p:nvGrpSpPr>
          <p:grpSpPr>
            <a:xfrm>
              <a:off x="4995925" y="4371154"/>
              <a:ext cx="914400" cy="914400"/>
              <a:chOff x="3721563" y="3657600"/>
              <a:chExt cx="914400" cy="9144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E97528E7-6E6A-8770-B5B3-6BAA8128D7FF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EB107EA4-9887-28B0-8284-76C2D128B36C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238279FD-162C-97C0-EE47-3FFAB9A69E99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xmlns="" id="{B2C74C08-BDED-2C7D-4BF1-6D281ED9D825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with Corners Rounded 21">
                <a:extLst>
                  <a:ext uri="{FF2B5EF4-FFF2-40B4-BE49-F238E27FC236}">
                    <a16:creationId xmlns:a16="http://schemas.microsoft.com/office/drawing/2014/main" xmlns="" id="{475804CA-BAE1-E989-1CF8-7F6D00E21B67}"/>
                  </a:ext>
                </a:extLst>
              </p:cNvPr>
              <p:cNvSpPr/>
              <p:nvPr/>
            </p:nvSpPr>
            <p:spPr>
              <a:xfrm>
                <a:off x="5309291" y="3059668"/>
                <a:ext cx="2580032" cy="369332"/>
              </a:xfrm>
              <a:prstGeom prst="wedgeRoundRectCallout">
                <a:avLst>
                  <a:gd name="adj1" fmla="val 59306"/>
                  <a:gd name="adj2" fmla="val 36591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Speech Bubble: Rectangle with Corners Rounded 21">
                <a:extLst>
                  <a:ext uri="{FF2B5EF4-FFF2-40B4-BE49-F238E27FC236}">
                    <a16:creationId xmlns:a16="http://schemas.microsoft.com/office/drawing/2014/main" id="{475804CA-BAE1-E989-1CF8-7F6D00E21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291" y="3059668"/>
                <a:ext cx="2580032" cy="369332"/>
              </a:xfrm>
              <a:prstGeom prst="wedgeRoundRectCallout">
                <a:avLst>
                  <a:gd name="adj1" fmla="val 59306"/>
                  <a:gd name="adj2" fmla="val 36591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xmlns="" id="{9EF03BE7-EFE1-6619-A144-85ED923C9626}"/>
              </a:ext>
            </a:extLst>
          </p:cNvPr>
          <p:cNvSpPr/>
          <p:nvPr/>
        </p:nvSpPr>
        <p:spPr>
          <a:xfrm>
            <a:off x="4571999" y="3575804"/>
            <a:ext cx="3322239" cy="654314"/>
          </a:xfrm>
          <a:prstGeom prst="cloudCallout">
            <a:avLst>
              <a:gd name="adj1" fmla="val 53186"/>
              <a:gd name="adj2" fmla="val -421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I'm going to obey the mediator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xmlns="" id="{18E5ECBB-F99F-CC03-7B34-3F6EBF014DB1}"/>
                  </a:ext>
                </a:extLst>
              </p:cNvPr>
              <p:cNvSpPr/>
              <p:nvPr/>
            </p:nvSpPr>
            <p:spPr>
              <a:xfrm>
                <a:off x="5792217" y="4312034"/>
                <a:ext cx="2580032" cy="369332"/>
              </a:xfrm>
              <a:prstGeom prst="wedgeRoundRectCallout">
                <a:avLst>
                  <a:gd name="adj1" fmla="val -59213"/>
                  <a:gd name="adj2" fmla="val 148402"/>
                  <a:gd name="adj3" fmla="val 1666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Play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Speech Bubble: Rectangle with Corners Rounded 26">
                <a:extLst>
                  <a:ext uri="{FF2B5EF4-FFF2-40B4-BE49-F238E27FC236}">
                    <a16:creationId xmlns:a16="http://schemas.microsoft.com/office/drawing/2014/main" id="{18E5ECBB-F99F-CC03-7B34-3F6EBF014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217" y="4312034"/>
                <a:ext cx="2580032" cy="369332"/>
              </a:xfrm>
              <a:prstGeom prst="wedgeRoundRectCallout">
                <a:avLst>
                  <a:gd name="adj1" fmla="val -59213"/>
                  <a:gd name="adj2" fmla="val 14840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hought Bubble: Cloud 27">
            <a:extLst>
              <a:ext uri="{FF2B5EF4-FFF2-40B4-BE49-F238E27FC236}">
                <a16:creationId xmlns:a16="http://schemas.microsoft.com/office/drawing/2014/main" xmlns="" id="{7BB35426-27C2-8BBD-91DA-1428D5275210}"/>
              </a:ext>
            </a:extLst>
          </p:cNvPr>
          <p:cNvSpPr/>
          <p:nvPr/>
        </p:nvSpPr>
        <p:spPr>
          <a:xfrm>
            <a:off x="8021703" y="4690530"/>
            <a:ext cx="901074" cy="654314"/>
          </a:xfrm>
          <a:prstGeom prst="cloudCallout">
            <a:avLst>
              <a:gd name="adj1" fmla="val 3507"/>
              <a:gd name="adj2" fmla="val -1473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2" grpId="0" animBg="1"/>
      <p:bldP spid="24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AB237-AEFC-D117-6079-5AC8D54A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Revelation Principle: Commitment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xmlns="" id="{45ED00D8-692F-DBD8-0431-794EC76D9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200400"/>
                <a:ext cx="4114800" cy="292576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Example game:</a:t>
                </a:r>
              </a:p>
              <a:p>
                <a:r>
                  <a:rPr lang="en-US" dirty="0"/>
                  <a:t>Nature picks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uniformly at random and tells the player</a:t>
                </a:r>
              </a:p>
              <a:p>
                <a:r>
                  <a:rPr lang="en-US" dirty="0"/>
                  <a:t>The player and mediator undergo one round of communication</a:t>
                </a:r>
              </a:p>
              <a:p>
                <a:r>
                  <a:rPr lang="en-US" dirty="0"/>
                  <a:t>Player picks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Player gets utility 1 if and only if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(and 0 otherwise)</a:t>
                </a:r>
              </a:p>
              <a:p>
                <a:r>
                  <a:rPr lang="en-US" dirty="0"/>
                  <a:t>Mediator gets utility 1 if and only if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(and 0 otherwise)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5ED00D8-692F-DBD8-0431-794EC76D9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200400"/>
                <a:ext cx="4114800" cy="2925763"/>
              </a:xfrm>
              <a:blipFill>
                <a:blip r:embed="rId2"/>
                <a:stretch>
                  <a:fillRect l="-1185" t="-270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BDD6FE-CCF4-2BDF-60C1-30105B12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3DC9B08-08C2-2C52-1A50-ADDE5A49D8F1}"/>
              </a:ext>
            </a:extLst>
          </p:cNvPr>
          <p:cNvSpPr/>
          <p:nvPr/>
        </p:nvSpPr>
        <p:spPr>
          <a:xfrm>
            <a:off x="457200" y="1570038"/>
            <a:ext cx="8229600" cy="1401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74320" tIns="91440" rIns="274320" bIns="0" rtlCol="0" anchor="ctr"/>
          <a:lstStyle/>
          <a:p>
            <a:r>
              <a:rPr lang="en-US" sz="2400" dirty="0"/>
              <a:t>The revelation principle fundamentally relies on the ability of the mediator to </a:t>
            </a:r>
            <a:r>
              <a:rPr lang="en-US" sz="2400" b="1" dirty="0"/>
              <a:t>commit</a:t>
            </a:r>
            <a:r>
              <a:rPr lang="en-US" sz="2400" dirty="0"/>
              <a:t> to a strategy before the players decide what to do.</a:t>
            </a:r>
            <a:endParaRPr lang="en-US" sz="1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D0785D3-4776-B524-EAB3-4DE2428B8F40}"/>
              </a:ext>
            </a:extLst>
          </p:cNvPr>
          <p:cNvGrpSpPr/>
          <p:nvPr/>
        </p:nvGrpSpPr>
        <p:grpSpPr>
          <a:xfrm>
            <a:off x="4531672" y="3124200"/>
            <a:ext cx="1105131" cy="1224407"/>
            <a:chOff x="4712146" y="1498160"/>
            <a:chExt cx="1801579" cy="19960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663AD500-2F53-A9D6-0537-CDAA875BE36C}"/>
                </a:ext>
              </a:extLst>
            </p:cNvPr>
            <p:cNvSpPr txBox="1"/>
            <p:nvPr/>
          </p:nvSpPr>
          <p:spPr>
            <a:xfrm>
              <a:off x="4712146" y="1498160"/>
              <a:ext cx="1801579" cy="602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Mediator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EE7DA69-5016-4041-D6D6-04B12E422AA6}"/>
                </a:ext>
              </a:extLst>
            </p:cNvPr>
            <p:cNvSpPr/>
            <p:nvPr/>
          </p:nvSpPr>
          <p:spPr>
            <a:xfrm>
              <a:off x="4876800" y="2198782"/>
              <a:ext cx="1295400" cy="1295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6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5A874A2-1659-04EF-EFAE-FA4580A72240}"/>
                </a:ext>
              </a:extLst>
            </p:cNvPr>
            <p:cNvGrpSpPr/>
            <p:nvPr/>
          </p:nvGrpSpPr>
          <p:grpSpPr>
            <a:xfrm>
              <a:off x="5067299" y="2198782"/>
              <a:ext cx="914400" cy="914400"/>
              <a:chOff x="3721563" y="3657600"/>
              <a:chExt cx="914400" cy="9144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DE980DE8-974C-244A-A039-B5A965B7932D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xmlns="" id="{4BCFBB3D-F1D9-2182-E8AA-16D7098F95E7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3D4A6E9F-23FE-9231-E2AA-BCA2DF741407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xmlns="" id="{05E628B3-C07B-DB08-D408-572251810DEE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BAEDEE6-052B-9E12-0910-3E26F15F06E6}"/>
              </a:ext>
            </a:extLst>
          </p:cNvPr>
          <p:cNvGrpSpPr/>
          <p:nvPr/>
        </p:nvGrpSpPr>
        <p:grpSpPr>
          <a:xfrm>
            <a:off x="8305800" y="4805761"/>
            <a:ext cx="735421" cy="633985"/>
            <a:chOff x="4814522" y="4275326"/>
            <a:chExt cx="1325878" cy="114300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1D1B0C63-1549-0271-641B-FD77E5DDDD74}"/>
                </a:ext>
              </a:extLst>
            </p:cNvPr>
            <p:cNvSpPr/>
            <p:nvPr/>
          </p:nvSpPr>
          <p:spPr>
            <a:xfrm>
              <a:off x="4814522" y="4275326"/>
              <a:ext cx="1325878" cy="11430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sz="8800" b="1" dirty="0">
                <a:ea typeface="CMU Serif" panose="02000603000000000000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EE96A423-D91B-F5BF-676C-9388DEAC327F}"/>
                </a:ext>
              </a:extLst>
            </p:cNvPr>
            <p:cNvGrpSpPr/>
            <p:nvPr/>
          </p:nvGrpSpPr>
          <p:grpSpPr>
            <a:xfrm>
              <a:off x="4995925" y="4371154"/>
              <a:ext cx="914400" cy="914400"/>
              <a:chOff x="3721563" y="3657600"/>
              <a:chExt cx="914400" cy="914400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E97528E7-6E6A-8770-B5B3-6BAA8128D7FF}"/>
                  </a:ext>
                </a:extLst>
              </p:cNvPr>
              <p:cNvGrpSpPr/>
              <p:nvPr/>
            </p:nvGrpSpPr>
            <p:grpSpPr>
              <a:xfrm>
                <a:off x="3962400" y="4114800"/>
                <a:ext cx="457200" cy="152400"/>
                <a:chOff x="3965183" y="3962400"/>
                <a:chExt cx="457200" cy="152400"/>
              </a:xfrm>
              <a:solidFill>
                <a:schemeClr val="tx1"/>
              </a:solidFill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EB107EA4-9887-28B0-8284-76C2D128B36C}"/>
                    </a:ext>
                  </a:extLst>
                </p:cNvPr>
                <p:cNvSpPr/>
                <p:nvPr/>
              </p:nvSpPr>
              <p:spPr>
                <a:xfrm>
                  <a:off x="39651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238279FD-162C-97C0-EE47-3FFAB9A69E99}"/>
                    </a:ext>
                  </a:extLst>
                </p:cNvPr>
                <p:cNvSpPr/>
                <p:nvPr/>
              </p:nvSpPr>
              <p:spPr>
                <a:xfrm>
                  <a:off x="4269983" y="3962400"/>
                  <a:ext cx="152400" cy="1524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xmlns="" id="{B2C74C08-BDED-2C7D-4BF1-6D281ED9D825}"/>
                  </a:ext>
                </a:extLst>
              </p:cNvPr>
              <p:cNvSpPr/>
              <p:nvPr/>
            </p:nvSpPr>
            <p:spPr>
              <a:xfrm rot="8100000">
                <a:off x="3721563" y="3657600"/>
                <a:ext cx="914400" cy="914400"/>
              </a:xfrm>
              <a:prstGeom prst="arc">
                <a:avLst/>
              </a:prstGeom>
              <a:noFill/>
              <a:ln w="762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Thought Bubble: Cloud 27">
            <a:extLst>
              <a:ext uri="{FF2B5EF4-FFF2-40B4-BE49-F238E27FC236}">
                <a16:creationId xmlns:a16="http://schemas.microsoft.com/office/drawing/2014/main" xmlns="" id="{7BB35426-27C2-8BBD-91DA-1428D5275210}"/>
              </a:ext>
            </a:extLst>
          </p:cNvPr>
          <p:cNvSpPr/>
          <p:nvPr/>
        </p:nvSpPr>
        <p:spPr>
          <a:xfrm>
            <a:off x="4191000" y="4301907"/>
            <a:ext cx="3786541" cy="2052855"/>
          </a:xfrm>
          <a:prstGeom prst="cloudCallout">
            <a:avLst>
              <a:gd name="adj1" fmla="val 59277"/>
              <a:gd name="adj2" fmla="val -161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That sounds more reasonable. Now it makes sense for me to be honest and follow </a:t>
            </a:r>
            <a:r>
              <a:rPr lang="en-US" dirty="0" err="1">
                <a:sym typeface="Wingdings" panose="05000000000000000000" pitchFamily="2" charset="2"/>
              </a:rPr>
              <a:t>recommentations</a:t>
            </a:r>
            <a:r>
              <a:rPr lang="en-US" dirty="0">
                <a:sym typeface="Wingdings" panose="05000000000000000000" pitchFamily="2" charset="2"/>
              </a:rPr>
              <a:t>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xmlns="" id="{4F95037C-2D9F-5757-7F58-45766638AD16}"/>
                  </a:ext>
                </a:extLst>
              </p:cNvPr>
              <p:cNvSpPr/>
              <p:nvPr/>
            </p:nvSpPr>
            <p:spPr>
              <a:xfrm>
                <a:off x="5836000" y="3180259"/>
                <a:ext cx="2580032" cy="730485"/>
              </a:xfrm>
              <a:prstGeom prst="wedgeRoundRectCallout">
                <a:avLst>
                  <a:gd name="adj1" fmla="val -64929"/>
                  <a:gd name="adj2" fmla="val 52837"/>
                  <a:gd name="adj3" fmla="val 16667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 commit to always telling you to play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4F95037C-2D9F-5757-7F58-45766638A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000" y="3180259"/>
                <a:ext cx="2580032" cy="730485"/>
              </a:xfrm>
              <a:prstGeom prst="wedgeRoundRectCallout">
                <a:avLst>
                  <a:gd name="adj1" fmla="val -64929"/>
                  <a:gd name="adj2" fmla="val 52837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2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AC2A8-2399-0DF7-4217-B7443130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Polynomial-time Communication Equilibria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xmlns="" id="{F79FA444-8918-20A4-039E-2DCA49AACD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160005"/>
                <a:ext cx="8229600" cy="33528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Proof Sketch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Consider the augmented extensive-form game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lang="en-US" dirty="0"/>
                  <a:t> in which the mediator is an explicit extra player, like we did for normal-form correlated equilibria.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Prove a slightly stronger version of the revelation principle that ensures that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simplified to have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the LP we already wrote down to compute an optimal strategy for the mediator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lang="en-US" dirty="0"/>
                  <a:t> such that the player strategy profile in which every player reports information honestly and plays recommended actions is an equilibrium.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F79FA444-8918-20A4-039E-2DCA49AACD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160005"/>
                <a:ext cx="8229600" cy="3352800"/>
              </a:xfrm>
              <a:blipFill>
                <a:blip r:embed="rId2"/>
                <a:stretch>
                  <a:fillRect l="-963" t="-2909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C806E054-2A9A-842E-8A9D-46CD5A7374E4}"/>
                  </a:ext>
                </a:extLst>
              </p:cNvPr>
              <p:cNvSpPr/>
              <p:nvPr/>
            </p:nvSpPr>
            <p:spPr>
              <a:xfrm>
                <a:off x="457200" y="1570038"/>
                <a:ext cx="8229600" cy="1401762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274320" tIns="91440" rIns="274320" bIns="0" rtlCol="0" anchor="ctr"/>
              <a:lstStyle/>
              <a:p>
                <a:r>
                  <a:rPr lang="en-US" sz="2400" b="1" dirty="0"/>
                  <a:t>Theorem </a:t>
                </a:r>
                <a:r>
                  <a:rPr lang="en-US" sz="2400" dirty="0"/>
                  <a:t>[</a:t>
                </a:r>
                <a:r>
                  <a:rPr lang="en-US" sz="2400" b="1" dirty="0"/>
                  <a:t>Zhang</a:t>
                </a:r>
                <a:r>
                  <a:rPr lang="en-US" sz="2400" dirty="0"/>
                  <a:t> and </a:t>
                </a:r>
                <a:r>
                  <a:rPr lang="en-US" sz="2400" dirty="0" err="1"/>
                  <a:t>Sandholm</a:t>
                </a:r>
                <a:r>
                  <a:rPr lang="en-US" sz="2400" dirty="0"/>
                  <a:t> 2022]: Given an extensive-form game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nodes, an optimal communication equilibrium can be computed in time polynomial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742950" indent="-742950" algn="ctr">
                  <a:buFont typeface="+mj-lt"/>
                  <a:buAutoNum type="arabicPeriod"/>
                </a:pPr>
                <a:endParaRPr lang="en-US" sz="1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806E054-2A9A-842E-8A9D-46CD5A737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70038"/>
                <a:ext cx="8229600" cy="1401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7A7F338-8D28-8849-C4C4-CDA0AF0D66CD}"/>
              </a:ext>
            </a:extLst>
          </p:cNvPr>
          <p:cNvSpPr/>
          <p:nvPr/>
        </p:nvSpPr>
        <p:spPr>
          <a:xfrm>
            <a:off x="8153400" y="5943600"/>
            <a:ext cx="246987" cy="2469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FA5667-64A0-4AC4-0FAE-0C2D03222D5C}"/>
              </a:ext>
            </a:extLst>
          </p:cNvPr>
          <p:cNvSpPr txBox="1"/>
          <p:nvPr/>
        </p:nvSpPr>
        <p:spPr>
          <a:xfrm>
            <a:off x="-13644" y="6562510"/>
            <a:ext cx="9157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/>
            <a:r>
              <a:rPr lang="en-US" sz="1200" b="1" dirty="0"/>
              <a:t>Zhang </a:t>
            </a:r>
            <a:r>
              <a:rPr lang="en-US" sz="1200" dirty="0"/>
              <a:t>and </a:t>
            </a:r>
            <a:r>
              <a:rPr lang="en-US" sz="1200" err="1"/>
              <a:t>Sandholm</a:t>
            </a:r>
            <a:r>
              <a:rPr lang="en-US" sz="1200"/>
              <a:t> </a:t>
            </a:r>
            <a:r>
              <a:rPr lang="en-US" sz="1200" smtClean="0"/>
              <a:t>(NeurIPS 2022</a:t>
            </a:r>
            <a:r>
              <a:rPr lang="en-US" sz="1200" dirty="0"/>
              <a:t>), "Polynomial-Time Optimal Equilibria with a Mediator in Extensive-Form Games"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7954DB-9938-6D89-A42C-7DE074221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related useful problems!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8A669-C901-732B-6169-913BCF4F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Optimal correlated equilibria in normal-form games</a:t>
            </a:r>
          </a:p>
          <a:p>
            <a:r>
              <a:rPr lang="en-US" dirty="0"/>
              <a:t>Optimal mediated equilibrium</a:t>
            </a:r>
          </a:p>
          <a:p>
            <a:r>
              <a:rPr lang="en-US" dirty="0"/>
              <a:t>Optimal Bayesian persuasion (information design) in extensive-form games</a:t>
            </a:r>
          </a:p>
          <a:p>
            <a:r>
              <a:rPr lang="en-US" dirty="0"/>
              <a:t>Optimal automated mechanism design</a:t>
            </a:r>
          </a:p>
          <a:p>
            <a:r>
              <a:rPr lang="en-US" dirty="0"/>
              <a:t>Optimal extensive-form correlated equilibria in extensive-form games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167044-B94D-FF50-09FA-3B007748FD9C}"/>
              </a:ext>
            </a:extLst>
          </p:cNvPr>
          <p:cNvSpPr/>
          <p:nvPr/>
        </p:nvSpPr>
        <p:spPr>
          <a:xfrm>
            <a:off x="381000" y="1676400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9DD52E-4FB4-5D8C-C389-C04887E2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 54">
            <a:extLst>
              <a:ext uri="{FF2B5EF4-FFF2-40B4-BE49-F238E27FC236}">
                <a16:creationId xmlns:a16="http://schemas.microsoft.com/office/drawing/2014/main" xmlns="" id="{01816514-DC09-56E7-B862-6B2ADBF33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360492"/>
              </p:ext>
            </p:extLst>
          </p:nvPr>
        </p:nvGraphicFramePr>
        <p:xfrm>
          <a:off x="55280" y="1905605"/>
          <a:ext cx="3038346" cy="16764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12782">
                  <a:extLst>
                    <a:ext uri="{9D8B030D-6E8A-4147-A177-3AD203B41FA5}">
                      <a16:colId xmlns:a16="http://schemas.microsoft.com/office/drawing/2014/main" xmlns="" val="3194082363"/>
                    </a:ext>
                  </a:extLst>
                </a:gridCol>
                <a:gridCol w="1012782">
                  <a:extLst>
                    <a:ext uri="{9D8B030D-6E8A-4147-A177-3AD203B41FA5}">
                      <a16:colId xmlns:a16="http://schemas.microsoft.com/office/drawing/2014/main" xmlns="" val="370892464"/>
                    </a:ext>
                  </a:extLst>
                </a:gridCol>
                <a:gridCol w="1012782">
                  <a:extLst>
                    <a:ext uri="{9D8B030D-6E8A-4147-A177-3AD203B41FA5}">
                      <a16:colId xmlns:a16="http://schemas.microsoft.com/office/drawing/2014/main" xmlns="" val="2905544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Dodge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Straight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948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Dodge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0</a:t>
                      </a:r>
                      <a:r>
                        <a:rPr lang="en-US" dirty="0"/>
                        <a:t>, </a:t>
                      </a: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en-US" b="1" dirty="0"/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-1</a:t>
                      </a:r>
                      <a:r>
                        <a:rPr lang="en-US" dirty="0"/>
                        <a:t>, </a:t>
                      </a: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+1</a:t>
                      </a:r>
                    </a:p>
                    <a:p>
                      <a:pPr algn="ctr"/>
                      <a:r>
                        <a:rPr lang="en-US" b="1" dirty="0"/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5366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Straight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+1</a:t>
                      </a:r>
                      <a:r>
                        <a:rPr lang="en-US" dirty="0"/>
                        <a:t>, </a:t>
                      </a: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-1</a:t>
                      </a:r>
                    </a:p>
                    <a:p>
                      <a:pPr algn="ctr"/>
                      <a:r>
                        <a:rPr lang="en-US" b="1" dirty="0"/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-5</a:t>
                      </a:r>
                      <a:r>
                        <a:rPr lang="en-US" dirty="0"/>
                        <a:t>, </a:t>
                      </a: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-5</a:t>
                      </a:r>
                    </a:p>
                    <a:p>
                      <a:pPr algn="ctr"/>
                      <a:r>
                        <a:rPr lang="en-US" b="1" dirty="0"/>
                        <a:t>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775582"/>
                  </a:ext>
                </a:extLst>
              </a:tr>
            </a:tbl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9FE53C3-7A81-C661-953E-92A855AF2376}"/>
              </a:ext>
            </a:extLst>
          </p:cNvPr>
          <p:cNvSpPr txBox="1"/>
          <p:nvPr/>
        </p:nvSpPr>
        <p:spPr>
          <a:xfrm>
            <a:off x="781434" y="1397155"/>
            <a:ext cx="117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Chicken</a:t>
            </a:r>
          </a:p>
        </p:txBody>
      </p:sp>
      <p:sp>
        <p:nvSpPr>
          <p:cNvPr id="130" name="Title 129">
            <a:extLst>
              <a:ext uri="{FF2B5EF4-FFF2-40B4-BE49-F238E27FC236}">
                <a16:creationId xmlns:a16="http://schemas.microsoft.com/office/drawing/2014/main" xmlns="" id="{672532B2-D4D6-E7F3-5ABB-17CA45F4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Warm-up: Correlated Equilibria </a:t>
            </a:r>
            <a:br>
              <a:rPr lang="en-US" dirty="0"/>
            </a:br>
            <a:r>
              <a:rPr lang="en-US" dirty="0"/>
              <a:t>in Normal-Form Games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DA87E428-6A62-3CEB-63C1-2CCF849758B2}"/>
              </a:ext>
            </a:extLst>
          </p:cNvPr>
          <p:cNvSpPr txBox="1"/>
          <p:nvPr/>
        </p:nvSpPr>
        <p:spPr>
          <a:xfrm>
            <a:off x="6992403" y="1005318"/>
            <a:ext cx="214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(via Extensive Form!)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A32294-CBCD-D641-208E-9092D476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148457" y="2750796"/>
            <a:ext cx="6881795" cy="4001941"/>
            <a:chOff x="2148457" y="2750796"/>
            <a:chExt cx="6881795" cy="400194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8413A6C-984E-0C2C-1C00-A43D15839976}"/>
                </a:ext>
              </a:extLst>
            </p:cNvPr>
            <p:cNvCxnSpPr>
              <a:cxnSpLocks/>
              <a:stCxn id="64" idx="1"/>
              <a:endCxn id="87" idx="5"/>
            </p:cNvCxnSpPr>
            <p:nvPr/>
          </p:nvCxnSpPr>
          <p:spPr>
            <a:xfrm>
              <a:off x="6118863" y="5483349"/>
              <a:ext cx="2376391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64AC7FE9-AE6F-A61D-7187-66F643D1F84D}"/>
                </a:ext>
              </a:extLst>
            </p:cNvPr>
            <p:cNvCxnSpPr>
              <a:stCxn id="31" idx="1"/>
              <a:endCxn id="53" idx="5"/>
            </p:cNvCxnSpPr>
            <p:nvPr/>
          </p:nvCxnSpPr>
          <p:spPr>
            <a:xfrm>
              <a:off x="2679882" y="5483349"/>
              <a:ext cx="2378747" cy="0"/>
            </a:xfrm>
            <a:prstGeom prst="line">
              <a:avLst/>
            </a:prstGeom>
            <a:ln w="38100">
              <a:solidFill>
                <a:schemeClr val="accent6"/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17F96A3F-1A94-F186-4869-456514896589}"/>
                </a:ext>
              </a:extLst>
            </p:cNvPr>
            <p:cNvSpPr/>
            <p:nvPr/>
          </p:nvSpPr>
          <p:spPr>
            <a:xfrm>
              <a:off x="2148457" y="609294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CCDF689-2642-0CEA-B4DE-E1E3BE8C4A2E}"/>
                </a:ext>
              </a:extLst>
            </p:cNvPr>
            <p:cNvSpPr/>
            <p:nvPr/>
          </p:nvSpPr>
          <p:spPr>
            <a:xfrm>
              <a:off x="2577761" y="609294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-1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+1</a:t>
              </a: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4A509BF2-D993-5393-4BC0-7C223DADE166}"/>
                </a:ext>
              </a:extLst>
            </p:cNvPr>
            <p:cNvSpPr/>
            <p:nvPr/>
          </p:nvSpPr>
          <p:spPr>
            <a:xfrm rot="10800000">
              <a:off x="2354629" y="5296423"/>
              <a:ext cx="433671" cy="37385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tIns="0" bIns="91440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en-US" b="1" dirty="0"/>
                <a:t>C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4F94E616-9DD9-3D1C-1180-4CD5B3ED9EEB}"/>
                </a:ext>
              </a:extLst>
            </p:cNvPr>
            <p:cNvCxnSpPr>
              <a:stCxn id="31" idx="0"/>
              <a:endCxn id="29" idx="0"/>
            </p:cNvCxnSpPr>
            <p:nvPr/>
          </p:nvCxnSpPr>
          <p:spPr>
            <a:xfrm flipH="1">
              <a:off x="2365293" y="5670277"/>
              <a:ext cx="206171" cy="422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1C37A1BD-3750-74DD-DCC1-8C44B3242823}"/>
                </a:ext>
              </a:extLst>
            </p:cNvPr>
            <p:cNvCxnSpPr>
              <a:stCxn id="31" idx="0"/>
              <a:endCxn id="30" idx="0"/>
            </p:cNvCxnSpPr>
            <p:nvPr/>
          </p:nvCxnSpPr>
          <p:spPr>
            <a:xfrm>
              <a:off x="2571464" y="5670278"/>
              <a:ext cx="223133" cy="4226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B7FDBA1-7A9E-80F7-FF8C-E252F85454F5}"/>
                </a:ext>
              </a:extLst>
            </p:cNvPr>
            <p:cNvSpPr txBox="1"/>
            <p:nvPr/>
          </p:nvSpPr>
          <p:spPr>
            <a:xfrm>
              <a:off x="2177765" y="5650990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       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CFFA2623-3C5C-A97C-D62D-E9A1A90DB87C}"/>
                </a:ext>
              </a:extLst>
            </p:cNvPr>
            <p:cNvSpPr/>
            <p:nvPr/>
          </p:nvSpPr>
          <p:spPr>
            <a:xfrm>
              <a:off x="3011431" y="6092950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CF532EF4-EE94-68C5-A9BD-D1DC5026747B}"/>
                </a:ext>
              </a:extLst>
            </p:cNvPr>
            <p:cNvSpPr/>
            <p:nvPr/>
          </p:nvSpPr>
          <p:spPr>
            <a:xfrm>
              <a:off x="3440765" y="609294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-1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+1</a:t>
              </a: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xmlns="" id="{CF241B15-1AB5-1CA0-09DB-5770CFBC3CF2}"/>
                </a:ext>
              </a:extLst>
            </p:cNvPr>
            <p:cNvSpPr/>
            <p:nvPr/>
          </p:nvSpPr>
          <p:spPr>
            <a:xfrm rot="10800000">
              <a:off x="3228266" y="5296423"/>
              <a:ext cx="433671" cy="37385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tIns="0" bIns="91440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en-US" b="1" dirty="0"/>
                <a:t>C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16EB9F01-EF4C-1536-718E-C84130085F36}"/>
                </a:ext>
              </a:extLst>
            </p:cNvPr>
            <p:cNvCxnSpPr>
              <a:stCxn id="37" idx="0"/>
              <a:endCxn id="35" idx="0"/>
            </p:cNvCxnSpPr>
            <p:nvPr/>
          </p:nvCxnSpPr>
          <p:spPr>
            <a:xfrm flipH="1">
              <a:off x="3228266" y="5670277"/>
              <a:ext cx="216834" cy="422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14602D1E-D832-1802-F0BF-D79E410AC81A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3434468" y="5670278"/>
              <a:ext cx="223133" cy="4226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2A1C2F9F-BD6E-6C9A-D0C7-D22812C913F0}"/>
                </a:ext>
              </a:extLst>
            </p:cNvPr>
            <p:cNvSpPr txBox="1"/>
            <p:nvPr/>
          </p:nvSpPr>
          <p:spPr>
            <a:xfrm>
              <a:off x="3051402" y="5650990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       s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BD43CEF-125F-7A3A-516D-40B3F9D8343D}"/>
                </a:ext>
              </a:extLst>
            </p:cNvPr>
            <p:cNvSpPr/>
            <p:nvPr/>
          </p:nvSpPr>
          <p:spPr>
            <a:xfrm>
              <a:off x="2794592" y="4429757"/>
              <a:ext cx="433672" cy="433672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042D049B-DB9E-6FF3-5988-3DD5429BC9D5}"/>
                </a:ext>
              </a:extLst>
            </p:cNvPr>
            <p:cNvCxnSpPr>
              <a:cxnSpLocks/>
              <a:stCxn id="41" idx="4"/>
              <a:endCxn id="31" idx="3"/>
            </p:cNvCxnSpPr>
            <p:nvPr/>
          </p:nvCxnSpPr>
          <p:spPr>
            <a:xfrm flipH="1">
              <a:off x="2571464" y="4863430"/>
              <a:ext cx="439965" cy="4329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354E4AB6-59A5-335E-9722-9AC9FECE28CA}"/>
                </a:ext>
              </a:extLst>
            </p:cNvPr>
            <p:cNvCxnSpPr>
              <a:cxnSpLocks/>
              <a:stCxn id="58" idx="4"/>
              <a:endCxn id="37" idx="3"/>
            </p:cNvCxnSpPr>
            <p:nvPr/>
          </p:nvCxnSpPr>
          <p:spPr>
            <a:xfrm flipH="1">
              <a:off x="3445101" y="4863429"/>
              <a:ext cx="1288272" cy="432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xmlns="" id="{DA16A86E-F2B1-64E8-29F5-4F769CF893E1}"/>
                </a:ext>
              </a:extLst>
            </p:cNvPr>
            <p:cNvSpPr/>
            <p:nvPr/>
          </p:nvSpPr>
          <p:spPr>
            <a:xfrm rot="10800000">
              <a:off x="4087207" y="5296423"/>
              <a:ext cx="433671" cy="37385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tIns="0" bIns="91440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en-US" b="1" dirty="0"/>
                <a:t>C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CDBF04CE-E16B-E426-C7C3-5D2493BF1AAF}"/>
                </a:ext>
              </a:extLst>
            </p:cNvPr>
            <p:cNvCxnSpPr>
              <a:cxnSpLocks/>
              <a:stCxn id="47" idx="0"/>
            </p:cNvCxnSpPr>
            <p:nvPr/>
          </p:nvCxnSpPr>
          <p:spPr>
            <a:xfrm flipH="1">
              <a:off x="4087207" y="5670277"/>
              <a:ext cx="216834" cy="422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401FFE24-7A23-1CDD-32E1-025985A630F5}"/>
                </a:ext>
              </a:extLst>
            </p:cNvPr>
            <p:cNvCxnSpPr>
              <a:cxnSpLocks/>
            </p:cNvCxnSpPr>
            <p:nvPr/>
          </p:nvCxnSpPr>
          <p:spPr>
            <a:xfrm>
              <a:off x="4293409" y="5670278"/>
              <a:ext cx="223133" cy="4226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14306E3A-7F15-6A17-16C3-A44C025DDCE9}"/>
                </a:ext>
              </a:extLst>
            </p:cNvPr>
            <p:cNvSpPr txBox="1"/>
            <p:nvPr/>
          </p:nvSpPr>
          <p:spPr>
            <a:xfrm>
              <a:off x="3910343" y="5650990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       s</a:t>
              </a: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xmlns="" id="{1F0DBA90-85BC-3D71-B7E7-ADEAA46C73F7}"/>
                </a:ext>
              </a:extLst>
            </p:cNvPr>
            <p:cNvSpPr/>
            <p:nvPr/>
          </p:nvSpPr>
          <p:spPr>
            <a:xfrm rot="10800000">
              <a:off x="4950211" y="5296423"/>
              <a:ext cx="433671" cy="37385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tIns="0" bIns="91440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en-US" b="1" dirty="0"/>
                <a:t>C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1556C180-14CB-998E-9BF3-F997A0C206DF}"/>
                </a:ext>
              </a:extLst>
            </p:cNvPr>
            <p:cNvCxnSpPr>
              <a:cxnSpLocks/>
              <a:stCxn id="53" idx="0"/>
            </p:cNvCxnSpPr>
            <p:nvPr/>
          </p:nvCxnSpPr>
          <p:spPr>
            <a:xfrm flipH="1">
              <a:off x="4950211" y="5670277"/>
              <a:ext cx="216834" cy="422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D1BDF1CB-7094-40B4-EEED-4D7E0D1FE9D3}"/>
                </a:ext>
              </a:extLst>
            </p:cNvPr>
            <p:cNvCxnSpPr>
              <a:cxnSpLocks/>
              <a:stCxn id="53" idx="0"/>
            </p:cNvCxnSpPr>
            <p:nvPr/>
          </p:nvCxnSpPr>
          <p:spPr>
            <a:xfrm>
              <a:off x="5167045" y="5670278"/>
              <a:ext cx="204864" cy="422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6863BDBF-370B-EBFF-7D3A-2B501E0C3D6F}"/>
                </a:ext>
              </a:extLst>
            </p:cNvPr>
            <p:cNvSpPr txBox="1"/>
            <p:nvPr/>
          </p:nvSpPr>
          <p:spPr>
            <a:xfrm>
              <a:off x="4773347" y="5650990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       s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CF35CB55-5756-EFD1-4C0B-658344EDCEE4}"/>
                </a:ext>
              </a:extLst>
            </p:cNvPr>
            <p:cNvSpPr/>
            <p:nvPr/>
          </p:nvSpPr>
          <p:spPr>
            <a:xfrm>
              <a:off x="4516537" y="4429757"/>
              <a:ext cx="433672" cy="433672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47B008F2-69DB-0886-F760-2BB4BCCE642A}"/>
                </a:ext>
              </a:extLst>
            </p:cNvPr>
            <p:cNvCxnSpPr>
              <a:cxnSpLocks/>
              <a:stCxn id="74" idx="4"/>
            </p:cNvCxnSpPr>
            <p:nvPr/>
          </p:nvCxnSpPr>
          <p:spPr>
            <a:xfrm flipH="1">
              <a:off x="4293409" y="4863429"/>
              <a:ext cx="2157000" cy="432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9EDDC38D-1286-6D1E-09F8-F1872022DCD3}"/>
                </a:ext>
              </a:extLst>
            </p:cNvPr>
            <p:cNvCxnSpPr>
              <a:cxnSpLocks/>
              <a:stCxn id="91" idx="4"/>
              <a:endCxn id="53" idx="3"/>
            </p:cNvCxnSpPr>
            <p:nvPr/>
          </p:nvCxnSpPr>
          <p:spPr>
            <a:xfrm flipH="1">
              <a:off x="5167046" y="4863429"/>
              <a:ext cx="3002952" cy="432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xmlns="" id="{360AA59B-7BC8-474D-C9FE-E364E2C27482}"/>
                </a:ext>
              </a:extLst>
            </p:cNvPr>
            <p:cNvSpPr/>
            <p:nvPr/>
          </p:nvSpPr>
          <p:spPr>
            <a:xfrm rot="10800000">
              <a:off x="5793610" y="5296423"/>
              <a:ext cx="433671" cy="37385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tIns="0" bIns="91440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en-US" b="1" dirty="0"/>
                <a:t>C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xmlns="" id="{15AFD7E3-FE9F-4822-A90F-F9C5AFA9EDB7}"/>
                </a:ext>
              </a:extLst>
            </p:cNvPr>
            <p:cNvCxnSpPr>
              <a:stCxn id="64" idx="0"/>
            </p:cNvCxnSpPr>
            <p:nvPr/>
          </p:nvCxnSpPr>
          <p:spPr>
            <a:xfrm flipH="1">
              <a:off x="5804274" y="5670277"/>
              <a:ext cx="206171" cy="422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xmlns="" id="{3FDBB23B-8E89-DCB2-6ECC-02D8152ECD1E}"/>
                </a:ext>
              </a:extLst>
            </p:cNvPr>
            <p:cNvCxnSpPr>
              <a:stCxn id="64" idx="0"/>
            </p:cNvCxnSpPr>
            <p:nvPr/>
          </p:nvCxnSpPr>
          <p:spPr>
            <a:xfrm>
              <a:off x="6010445" y="5670278"/>
              <a:ext cx="223133" cy="4226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294546E1-1BFF-FCF3-B6B5-3BD5649B0E96}"/>
                </a:ext>
              </a:extLst>
            </p:cNvPr>
            <p:cNvSpPr txBox="1"/>
            <p:nvPr/>
          </p:nvSpPr>
          <p:spPr>
            <a:xfrm>
              <a:off x="5616746" y="5650990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       s</a:t>
              </a:r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xmlns="" id="{53170E5D-3E7D-F612-AC28-DC8820C2D659}"/>
                </a:ext>
              </a:extLst>
            </p:cNvPr>
            <p:cNvSpPr/>
            <p:nvPr/>
          </p:nvSpPr>
          <p:spPr>
            <a:xfrm rot="10800000">
              <a:off x="6667247" y="5296423"/>
              <a:ext cx="433671" cy="37385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tIns="0" bIns="91440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en-US" b="1" dirty="0"/>
                <a:t>C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xmlns="" id="{CDC55867-2F3E-EB9E-0E04-AA8C9B5EA5E3}"/>
                </a:ext>
              </a:extLst>
            </p:cNvPr>
            <p:cNvCxnSpPr>
              <a:stCxn id="70" idx="0"/>
            </p:cNvCxnSpPr>
            <p:nvPr/>
          </p:nvCxnSpPr>
          <p:spPr>
            <a:xfrm flipH="1">
              <a:off x="6667247" y="5670277"/>
              <a:ext cx="216834" cy="422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xmlns="" id="{76167F7E-5636-EC61-64FA-741C5813AF00}"/>
                </a:ext>
              </a:extLst>
            </p:cNvPr>
            <p:cNvCxnSpPr>
              <a:cxnSpLocks/>
            </p:cNvCxnSpPr>
            <p:nvPr/>
          </p:nvCxnSpPr>
          <p:spPr>
            <a:xfrm>
              <a:off x="6873449" y="5670278"/>
              <a:ext cx="223133" cy="4226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72E3DDBD-BDAF-DE7D-CF80-9EFFDEE7007C}"/>
                </a:ext>
              </a:extLst>
            </p:cNvPr>
            <p:cNvSpPr txBox="1"/>
            <p:nvPr/>
          </p:nvSpPr>
          <p:spPr>
            <a:xfrm>
              <a:off x="6490383" y="5650990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       s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743B9183-5E08-D73A-39C5-0C1AB19D0192}"/>
                </a:ext>
              </a:extLst>
            </p:cNvPr>
            <p:cNvSpPr/>
            <p:nvPr/>
          </p:nvSpPr>
          <p:spPr>
            <a:xfrm>
              <a:off x="6233573" y="4429757"/>
              <a:ext cx="433672" cy="433672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xmlns="" id="{D9D5CC11-6723-9567-0E7A-50DA3FCE59FF}"/>
                </a:ext>
              </a:extLst>
            </p:cNvPr>
            <p:cNvCxnSpPr>
              <a:cxnSpLocks/>
              <a:stCxn id="41" idx="4"/>
              <a:endCxn id="64" idx="3"/>
            </p:cNvCxnSpPr>
            <p:nvPr/>
          </p:nvCxnSpPr>
          <p:spPr>
            <a:xfrm>
              <a:off x="3011428" y="4863429"/>
              <a:ext cx="2999017" cy="432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xmlns="" id="{8B48FA1E-FA4C-E3A4-0F78-9BD506CB07EC}"/>
                </a:ext>
              </a:extLst>
            </p:cNvPr>
            <p:cNvCxnSpPr>
              <a:cxnSpLocks/>
              <a:stCxn id="58" idx="4"/>
              <a:endCxn id="70" idx="3"/>
            </p:cNvCxnSpPr>
            <p:nvPr/>
          </p:nvCxnSpPr>
          <p:spPr>
            <a:xfrm>
              <a:off x="4733373" y="4863429"/>
              <a:ext cx="2150709" cy="432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xmlns="" id="{566F5EAF-FDF7-029D-990F-E85016845684}"/>
                </a:ext>
              </a:extLst>
            </p:cNvPr>
            <p:cNvSpPr/>
            <p:nvPr/>
          </p:nvSpPr>
          <p:spPr>
            <a:xfrm rot="10800000">
              <a:off x="7513199" y="5296423"/>
              <a:ext cx="433671" cy="37385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tIns="0" bIns="91440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en-US" b="1" dirty="0"/>
                <a:t>C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xmlns="" id="{44AD6640-4596-AC7C-57BA-FC9D705DF782}"/>
                </a:ext>
              </a:extLst>
            </p:cNvPr>
            <p:cNvCxnSpPr>
              <a:cxnSpLocks/>
              <a:stCxn id="80" idx="0"/>
            </p:cNvCxnSpPr>
            <p:nvPr/>
          </p:nvCxnSpPr>
          <p:spPr>
            <a:xfrm flipH="1">
              <a:off x="7523863" y="5670277"/>
              <a:ext cx="206171" cy="422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xmlns="" id="{F0EEB884-BC53-E966-698E-C5DF55D570F9}"/>
                </a:ext>
              </a:extLst>
            </p:cNvPr>
            <p:cNvCxnSpPr>
              <a:cxnSpLocks/>
              <a:stCxn id="80" idx="0"/>
            </p:cNvCxnSpPr>
            <p:nvPr/>
          </p:nvCxnSpPr>
          <p:spPr>
            <a:xfrm>
              <a:off x="7730034" y="5670278"/>
              <a:ext cx="223133" cy="4226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3C12F9F3-D29C-D8A7-40AE-360F4F2519BE}"/>
                </a:ext>
              </a:extLst>
            </p:cNvPr>
            <p:cNvSpPr txBox="1"/>
            <p:nvPr/>
          </p:nvSpPr>
          <p:spPr>
            <a:xfrm>
              <a:off x="7336335" y="5650990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       s</a:t>
              </a:r>
            </a:p>
          </p:txBody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xmlns="" id="{4438C271-D743-A5F3-E347-4C27FD5C60B1}"/>
                </a:ext>
              </a:extLst>
            </p:cNvPr>
            <p:cNvSpPr/>
            <p:nvPr/>
          </p:nvSpPr>
          <p:spPr>
            <a:xfrm rot="10800000">
              <a:off x="8386836" y="5296423"/>
              <a:ext cx="433671" cy="373855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tIns="0" bIns="91440" rtlCol="0" anchor="ctr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/>
              <a:r>
                <a:rPr lang="en-US" b="1" dirty="0"/>
                <a:t>C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xmlns="" id="{460AD56A-B15E-A735-8654-28DF62C395F1}"/>
                </a:ext>
              </a:extLst>
            </p:cNvPr>
            <p:cNvCxnSpPr>
              <a:cxnSpLocks/>
              <a:stCxn id="87" idx="0"/>
            </p:cNvCxnSpPr>
            <p:nvPr/>
          </p:nvCxnSpPr>
          <p:spPr>
            <a:xfrm flipH="1">
              <a:off x="8386836" y="5670277"/>
              <a:ext cx="216834" cy="422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xmlns="" id="{0C07426A-47F1-1147-99F4-3FA1F0338221}"/>
                </a:ext>
              </a:extLst>
            </p:cNvPr>
            <p:cNvCxnSpPr>
              <a:cxnSpLocks/>
              <a:stCxn id="87" idx="0"/>
            </p:cNvCxnSpPr>
            <p:nvPr/>
          </p:nvCxnSpPr>
          <p:spPr>
            <a:xfrm>
              <a:off x="8603670" y="5670278"/>
              <a:ext cx="212500" cy="4226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D02EE2B3-5641-BA4C-DD5B-A312716CAEB5}"/>
                </a:ext>
              </a:extLst>
            </p:cNvPr>
            <p:cNvSpPr txBox="1"/>
            <p:nvPr/>
          </p:nvSpPr>
          <p:spPr>
            <a:xfrm>
              <a:off x="8209972" y="5650990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       s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ABB9B8AC-6A7A-2A95-BCA5-D7D1CE1B12DD}"/>
                </a:ext>
              </a:extLst>
            </p:cNvPr>
            <p:cNvSpPr/>
            <p:nvPr/>
          </p:nvSpPr>
          <p:spPr>
            <a:xfrm>
              <a:off x="7953162" y="4429757"/>
              <a:ext cx="433672" cy="433672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xmlns="" id="{41166965-F7CD-A20F-39D0-9DC270B6F2AD}"/>
                </a:ext>
              </a:extLst>
            </p:cNvPr>
            <p:cNvCxnSpPr>
              <a:cxnSpLocks/>
              <a:stCxn id="91" idx="4"/>
              <a:endCxn id="87" idx="3"/>
            </p:cNvCxnSpPr>
            <p:nvPr/>
          </p:nvCxnSpPr>
          <p:spPr>
            <a:xfrm>
              <a:off x="8169998" y="4863430"/>
              <a:ext cx="433672" cy="4329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6E65694B-816C-D47A-ACBE-7270B5E50FB3}"/>
                </a:ext>
              </a:extLst>
            </p:cNvPr>
            <p:cNvCxnSpPr>
              <a:stCxn id="41" idx="6"/>
              <a:endCxn id="58" idx="2"/>
            </p:cNvCxnSpPr>
            <p:nvPr/>
          </p:nvCxnSpPr>
          <p:spPr>
            <a:xfrm>
              <a:off x="3228265" y="4646593"/>
              <a:ext cx="1288273" cy="0"/>
            </a:xfrm>
            <a:prstGeom prst="line">
              <a:avLst/>
            </a:prstGeom>
            <a:ln w="38100" cap="flat" cmpd="sng" algn="ctr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AE3008FE-3C8D-88DE-E1DF-D5D3D4163569}"/>
                </a:ext>
              </a:extLst>
            </p:cNvPr>
            <p:cNvCxnSpPr>
              <a:cxnSpLocks/>
              <a:stCxn id="74" idx="6"/>
              <a:endCxn id="91" idx="2"/>
            </p:cNvCxnSpPr>
            <p:nvPr/>
          </p:nvCxnSpPr>
          <p:spPr>
            <a:xfrm>
              <a:off x="6667246" y="4646593"/>
              <a:ext cx="1285917" cy="0"/>
            </a:xfrm>
            <a:prstGeom prst="line">
              <a:avLst/>
            </a:prstGeom>
            <a:ln w="38100" cap="flat" cmpd="sng" algn="ctr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xmlns="" id="{A341BD7C-1C8B-0ECF-4B6F-8106F04F5125}"/>
                </a:ext>
              </a:extLst>
            </p:cNvPr>
            <p:cNvSpPr/>
            <p:nvPr/>
          </p:nvSpPr>
          <p:spPr>
            <a:xfrm>
              <a:off x="3657600" y="362879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r>
                <a:rPr lang="en-US" b="1" dirty="0"/>
                <a:t>R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xmlns="" id="{2840C099-8C09-E9A6-36F1-9875E66E89EA}"/>
                </a:ext>
              </a:extLst>
            </p:cNvPr>
            <p:cNvCxnSpPr>
              <a:cxnSpLocks/>
              <a:stCxn id="98" idx="3"/>
              <a:endCxn id="41" idx="0"/>
            </p:cNvCxnSpPr>
            <p:nvPr/>
          </p:nvCxnSpPr>
          <p:spPr>
            <a:xfrm flipH="1">
              <a:off x="3011429" y="4002645"/>
              <a:ext cx="863007" cy="4271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xmlns="" id="{F1A500A7-8481-F586-65D5-98F50F005E8D}"/>
                </a:ext>
              </a:extLst>
            </p:cNvPr>
            <p:cNvCxnSpPr>
              <a:cxnSpLocks/>
              <a:stCxn id="102" idx="3"/>
              <a:endCxn id="58" idx="0"/>
            </p:cNvCxnSpPr>
            <p:nvPr/>
          </p:nvCxnSpPr>
          <p:spPr>
            <a:xfrm flipH="1">
              <a:off x="4733373" y="4007086"/>
              <a:ext cx="2580045" cy="4226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xmlns="" id="{2EAA6568-986A-67E3-0330-1A7CF72B5158}"/>
                </a:ext>
              </a:extLst>
            </p:cNvPr>
            <p:cNvSpPr/>
            <p:nvPr/>
          </p:nvSpPr>
          <p:spPr>
            <a:xfrm>
              <a:off x="7096582" y="3633231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r>
                <a:rPr lang="en-US" b="1" dirty="0"/>
                <a:t>R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xmlns="" id="{8BEE3652-9ABC-09FA-3DD0-8CB4FE447B2D}"/>
                </a:ext>
              </a:extLst>
            </p:cNvPr>
            <p:cNvCxnSpPr>
              <a:cxnSpLocks/>
              <a:stCxn id="98" idx="3"/>
              <a:endCxn id="74" idx="0"/>
            </p:cNvCxnSpPr>
            <p:nvPr/>
          </p:nvCxnSpPr>
          <p:spPr>
            <a:xfrm>
              <a:off x="3874436" y="4002645"/>
              <a:ext cx="2575973" cy="4271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xmlns="" id="{024EE13C-B81C-85E3-8581-0A03BE6D6055}"/>
                </a:ext>
              </a:extLst>
            </p:cNvPr>
            <p:cNvCxnSpPr>
              <a:cxnSpLocks/>
              <a:stCxn id="102" idx="3"/>
              <a:endCxn id="91" idx="0"/>
            </p:cNvCxnSpPr>
            <p:nvPr/>
          </p:nvCxnSpPr>
          <p:spPr>
            <a:xfrm>
              <a:off x="7313418" y="4007085"/>
              <a:ext cx="856581" cy="4226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80A12D31-DDD4-8BE7-5AE6-3A0D996C7F16}"/>
                </a:ext>
              </a:extLst>
            </p:cNvPr>
            <p:cNvSpPr txBox="1"/>
            <p:nvPr/>
          </p:nvSpPr>
          <p:spPr>
            <a:xfrm>
              <a:off x="3352800" y="3866758"/>
              <a:ext cx="4469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                        s                           d                      s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FA7CFFC0-3828-0E72-A834-01E1DB4A1F33}"/>
                </a:ext>
              </a:extLst>
            </p:cNvPr>
            <p:cNvSpPr/>
            <p:nvPr/>
          </p:nvSpPr>
          <p:spPr>
            <a:xfrm>
              <a:off x="5399910" y="2750796"/>
              <a:ext cx="433672" cy="433672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xmlns="" id="{1A7855BA-3297-D7D5-9085-B162531C3651}"/>
                </a:ext>
              </a:extLst>
            </p:cNvPr>
            <p:cNvCxnSpPr>
              <a:cxnSpLocks/>
              <a:stCxn id="115" idx="4"/>
              <a:endCxn id="98" idx="0"/>
            </p:cNvCxnSpPr>
            <p:nvPr/>
          </p:nvCxnSpPr>
          <p:spPr>
            <a:xfrm flipH="1">
              <a:off x="3874436" y="3184468"/>
              <a:ext cx="1742310" cy="4443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xmlns="" id="{6A480272-9316-06D0-F665-D6FDE5DCDE80}"/>
                </a:ext>
              </a:extLst>
            </p:cNvPr>
            <p:cNvCxnSpPr>
              <a:cxnSpLocks/>
              <a:stCxn id="115" idx="4"/>
              <a:endCxn id="102" idx="0"/>
            </p:cNvCxnSpPr>
            <p:nvPr/>
          </p:nvCxnSpPr>
          <p:spPr>
            <a:xfrm>
              <a:off x="5616746" y="3184468"/>
              <a:ext cx="1696672" cy="4487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C9A410AF-12BB-D536-0A84-A8783260044C}"/>
                </a:ext>
              </a:extLst>
            </p:cNvPr>
            <p:cNvSpPr txBox="1"/>
            <p:nvPr/>
          </p:nvSpPr>
          <p:spPr>
            <a:xfrm>
              <a:off x="4469641" y="3135979"/>
              <a:ext cx="2194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                                  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3203FDF4-804F-2EAD-5D56-095DA37C9D68}"/>
                </a:ext>
              </a:extLst>
            </p:cNvPr>
            <p:cNvCxnSpPr>
              <a:cxnSpLocks/>
              <a:stCxn id="74" idx="4"/>
              <a:endCxn id="80" idx="3"/>
            </p:cNvCxnSpPr>
            <p:nvPr/>
          </p:nvCxnSpPr>
          <p:spPr>
            <a:xfrm>
              <a:off x="6450409" y="4863429"/>
              <a:ext cx="1279625" cy="432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C317722A-7467-77FD-3798-1B469B09EAD3}"/>
                </a:ext>
              </a:extLst>
            </p:cNvPr>
            <p:cNvSpPr/>
            <p:nvPr/>
          </p:nvSpPr>
          <p:spPr>
            <a:xfrm>
              <a:off x="3865169" y="609294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+1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-1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71009786-3D51-F282-C054-14F226C05D57}"/>
                </a:ext>
              </a:extLst>
            </p:cNvPr>
            <p:cNvSpPr/>
            <p:nvPr/>
          </p:nvSpPr>
          <p:spPr>
            <a:xfrm>
              <a:off x="4294473" y="609294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-5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-</a:t>
              </a:r>
              <a:r>
                <a:rPr lang="en-US" b="1" smtClean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5</a:t>
              </a:r>
              <a:endParaRPr lang="en-US" b="1" dirty="0">
                <a:solidFill>
                  <a:schemeClr val="accent6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D0972A32-88E0-FC92-1F84-32397FC2E0B2}"/>
                </a:ext>
              </a:extLst>
            </p:cNvPr>
            <p:cNvSpPr/>
            <p:nvPr/>
          </p:nvSpPr>
          <p:spPr>
            <a:xfrm>
              <a:off x="4728143" y="6092950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+1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-1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047EEC2-A733-8D29-0152-ABE70DE50890}"/>
                </a:ext>
              </a:extLst>
            </p:cNvPr>
            <p:cNvSpPr/>
            <p:nvPr/>
          </p:nvSpPr>
          <p:spPr>
            <a:xfrm>
              <a:off x="5157477" y="609294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-5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-</a:t>
              </a:r>
              <a:r>
                <a:rPr lang="en-US" b="1" smtClean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5</a:t>
              </a:r>
              <a:endParaRPr lang="en-US" b="1" dirty="0">
                <a:solidFill>
                  <a:schemeClr val="accent6"/>
                </a:solidFill>
                <a:latin typeface="Lucida Console" panose="020B0609040504020204" pitchFamily="49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544163F-4895-78D9-3B6D-63DB1A3F7260}"/>
                </a:ext>
              </a:extLst>
            </p:cNvPr>
            <p:cNvSpPr txBox="1"/>
            <p:nvPr/>
          </p:nvSpPr>
          <p:spPr>
            <a:xfrm>
              <a:off x="2547324" y="4814234"/>
              <a:ext cx="6056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                                                                                                            s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4EFC03D2-3859-C39C-72F4-172F87B11AF6}"/>
                </a:ext>
              </a:extLst>
            </p:cNvPr>
            <p:cNvSpPr/>
            <p:nvPr/>
          </p:nvSpPr>
          <p:spPr>
            <a:xfrm>
              <a:off x="5586111" y="6092947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342ED076-2CA9-5CC9-253C-102F774BBB88}"/>
                </a:ext>
              </a:extLst>
            </p:cNvPr>
            <p:cNvSpPr/>
            <p:nvPr/>
          </p:nvSpPr>
          <p:spPr>
            <a:xfrm>
              <a:off x="6015445" y="6092946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-1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+1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13F9A63D-F83B-68D4-B210-7C50E746BC9E}"/>
                </a:ext>
              </a:extLst>
            </p:cNvPr>
            <p:cNvSpPr/>
            <p:nvPr/>
          </p:nvSpPr>
          <p:spPr>
            <a:xfrm>
              <a:off x="6449115" y="6092947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xmlns="" id="{24152AC9-F79F-FFED-6D4B-29213E4BBDFD}"/>
                </a:ext>
              </a:extLst>
            </p:cNvPr>
            <p:cNvSpPr/>
            <p:nvPr/>
          </p:nvSpPr>
          <p:spPr>
            <a:xfrm>
              <a:off x="6870813" y="6092944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-1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+1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xmlns="" id="{E03740FC-545E-C7DD-627C-C4D25A1C4FE9}"/>
                </a:ext>
              </a:extLst>
            </p:cNvPr>
            <p:cNvSpPr/>
            <p:nvPr/>
          </p:nvSpPr>
          <p:spPr>
            <a:xfrm>
              <a:off x="7304273" y="6092944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+1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-1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9BC48732-0AF3-1B6A-EB23-FD0F6D6E3206}"/>
                </a:ext>
              </a:extLst>
            </p:cNvPr>
            <p:cNvSpPr/>
            <p:nvPr/>
          </p:nvSpPr>
          <p:spPr>
            <a:xfrm>
              <a:off x="7733577" y="6092945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-5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-5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39E13F47-6F7E-F571-17F1-EB615A01C99F}"/>
                </a:ext>
              </a:extLst>
            </p:cNvPr>
            <p:cNvSpPr/>
            <p:nvPr/>
          </p:nvSpPr>
          <p:spPr>
            <a:xfrm>
              <a:off x="8167247" y="6092946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+1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-1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xmlns="" id="{14B13BBF-CF9C-F64A-E006-5D758D9185F8}"/>
                </a:ext>
              </a:extLst>
            </p:cNvPr>
            <p:cNvSpPr/>
            <p:nvPr/>
          </p:nvSpPr>
          <p:spPr>
            <a:xfrm>
              <a:off x="8596581" y="6092945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-5</a:t>
              </a:r>
            </a:p>
            <a:p>
              <a:pPr algn="ctr"/>
              <a:r>
                <a:rPr lang="en-US" b="1" dirty="0">
                  <a:solidFill>
                    <a:schemeClr val="accent6"/>
                  </a:solidFill>
                  <a:latin typeface="Lucida Console" panose="020B0609040504020204" pitchFamily="49" charset="0"/>
                </a:rPr>
                <a:t>-5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39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related useful problems!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8A669-C901-732B-6169-913BCF4F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Optimal correlated equilibria in normal-form games</a:t>
            </a:r>
          </a:p>
          <a:p>
            <a:r>
              <a:rPr lang="en-US" b="1" dirty="0"/>
              <a:t>Optimal mediated equilibrium</a:t>
            </a:r>
          </a:p>
          <a:p>
            <a:r>
              <a:rPr lang="en-US" dirty="0"/>
              <a:t>Optimal Bayesian persuasion (information design) in extensive-form games</a:t>
            </a:r>
          </a:p>
          <a:p>
            <a:r>
              <a:rPr lang="en-US" dirty="0"/>
              <a:t>Optimal automated mechanism design</a:t>
            </a:r>
          </a:p>
          <a:p>
            <a:r>
              <a:rPr lang="en-US" dirty="0"/>
              <a:t>Optimal extensive-form correlated equilibria in extensive-form games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167044-B94D-FF50-09FA-3B007748FD9C}"/>
              </a:ext>
            </a:extLst>
          </p:cNvPr>
          <p:cNvSpPr/>
          <p:nvPr/>
        </p:nvSpPr>
        <p:spPr>
          <a:xfrm>
            <a:off x="381000" y="1676400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9DD52E-4FB4-5D8C-C389-C04887E2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 54">
            <a:extLst>
              <a:ext uri="{FF2B5EF4-FFF2-40B4-BE49-F238E27FC236}">
                <a16:creationId xmlns:a16="http://schemas.microsoft.com/office/drawing/2014/main" xmlns="" id="{01816514-DC09-56E7-B862-6B2ADBF33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109252"/>
              </p:ext>
            </p:extLst>
          </p:nvPr>
        </p:nvGraphicFramePr>
        <p:xfrm>
          <a:off x="159072" y="1690509"/>
          <a:ext cx="4031928" cy="11887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43976">
                  <a:extLst>
                    <a:ext uri="{9D8B030D-6E8A-4147-A177-3AD203B41FA5}">
                      <a16:colId xmlns:a16="http://schemas.microsoft.com/office/drawing/2014/main" xmlns="" val="3194082363"/>
                    </a:ext>
                  </a:extLst>
                </a:gridCol>
                <a:gridCol w="1343976">
                  <a:extLst>
                    <a:ext uri="{9D8B030D-6E8A-4147-A177-3AD203B41FA5}">
                      <a16:colId xmlns:a16="http://schemas.microsoft.com/office/drawing/2014/main" xmlns="" val="370892464"/>
                    </a:ext>
                  </a:extLst>
                </a:gridCol>
                <a:gridCol w="1343976">
                  <a:extLst>
                    <a:ext uri="{9D8B030D-6E8A-4147-A177-3AD203B41FA5}">
                      <a16:colId xmlns:a16="http://schemas.microsoft.com/office/drawing/2014/main" xmlns="" val="2905544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Defect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Cooperate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948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Defect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0</a:t>
                      </a:r>
                      <a:r>
                        <a:rPr lang="en-US" dirty="0"/>
                        <a:t>, </a:t>
                      </a: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2</a:t>
                      </a:r>
                      <a:r>
                        <a:rPr lang="en-US" dirty="0"/>
                        <a:t>, </a:t>
                      </a: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5366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Cooperate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-1</a:t>
                      </a:r>
                      <a:r>
                        <a:rPr lang="en-US" dirty="0"/>
                        <a:t>, </a:t>
                      </a: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en-US" dirty="0"/>
                        <a:t>, </a:t>
                      </a: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775582"/>
                  </a:ext>
                </a:extLst>
              </a:tr>
            </a:tbl>
          </a:graphicData>
        </a:graphic>
      </p:graphicFrame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9FE53C3-7A81-C661-953E-92A855AF2376}"/>
              </a:ext>
            </a:extLst>
          </p:cNvPr>
          <p:cNvSpPr txBox="1"/>
          <p:nvPr/>
        </p:nvSpPr>
        <p:spPr>
          <a:xfrm>
            <a:off x="814105" y="1219200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Prisoner's Dilemma</a:t>
            </a:r>
          </a:p>
        </p:txBody>
      </p:sp>
      <p:sp>
        <p:nvSpPr>
          <p:cNvPr id="130" name="Title 129">
            <a:extLst>
              <a:ext uri="{FF2B5EF4-FFF2-40B4-BE49-F238E27FC236}">
                <a16:creationId xmlns:a16="http://schemas.microsoft.com/office/drawing/2014/main" xmlns="" id="{672532B2-D4D6-E7F3-5ABB-17CA45F4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Mediated Equilibrium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BA32294-CBCD-D641-208E-9092D476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5">
                <a:extLst>
                  <a:ext uri="{FF2B5EF4-FFF2-40B4-BE49-F238E27FC236}">
                    <a16:creationId xmlns:a16="http://schemas.microsoft.com/office/drawing/2014/main" xmlns="" id="{7816DF38-AD1F-C8A6-0534-78FD965C5F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6425" y="1243991"/>
                <a:ext cx="3438982" cy="10019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1600" dirty="0"/>
                  <a:t>find mediator strategy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smtClean="0">
                            <a:latin typeface="Cambria Math" panose="02040503050406030204" pitchFamily="18" charset="0"/>
                          </a:rPr>
                          <m:t>mediator</m:t>
                        </m:r>
                      </m:sub>
                    </m:sSub>
                  </m:oMath>
                </a14:m>
                <a:endParaRPr lang="en-US" sz="1600" b="1" dirty="0"/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sz="1600" dirty="0"/>
                  <a:t>such that for all players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600" dirty="0"/>
              </a:p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6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/>
                  <a:t> is a best response to 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1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05" name="Content Placeholder 5">
                <a:extLst>
                  <a:ext uri="{FF2B5EF4-FFF2-40B4-BE49-F238E27FC236}">
                    <a16:creationId xmlns:a16="http://schemas.microsoft.com/office/drawing/2014/main" id="{7816DF38-AD1F-C8A6-0534-78FD965C5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425" y="1243991"/>
                <a:ext cx="3438982" cy="1001965"/>
              </a:xfrm>
              <a:prstGeom prst="rect">
                <a:avLst/>
              </a:prstGeom>
              <a:blipFill>
                <a:blip r:embed="rId2"/>
                <a:stretch>
                  <a:fillRect t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B6F2963-7889-18A3-1E6E-A9A0C2C791BC}"/>
              </a:ext>
            </a:extLst>
          </p:cNvPr>
          <p:cNvCxnSpPr>
            <a:cxnSpLocks/>
            <a:stCxn id="40" idx="1"/>
            <a:endCxn id="148" idx="5"/>
          </p:cNvCxnSpPr>
          <p:nvPr/>
        </p:nvCxnSpPr>
        <p:spPr>
          <a:xfrm flipV="1">
            <a:off x="6079198" y="5465481"/>
            <a:ext cx="2350667" cy="5220"/>
          </a:xfrm>
          <a:prstGeom prst="line">
            <a:avLst/>
          </a:prstGeom>
          <a:ln w="38100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CF5E0D-BB82-7DC3-2275-AE8373A3585F}"/>
              </a:ext>
            </a:extLst>
          </p:cNvPr>
          <p:cNvCxnSpPr>
            <a:cxnSpLocks/>
            <a:stCxn id="72" idx="6"/>
            <a:endCxn id="73" idx="2"/>
          </p:cNvCxnSpPr>
          <p:nvPr/>
        </p:nvCxnSpPr>
        <p:spPr>
          <a:xfrm>
            <a:off x="4441663" y="5435136"/>
            <a:ext cx="435690" cy="0"/>
          </a:xfrm>
          <a:prstGeom prst="line">
            <a:avLst/>
          </a:prstGeom>
          <a:ln w="38100">
            <a:solidFill>
              <a:schemeClr val="accent2"/>
            </a:solidFill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DA53098-C102-946C-14D2-094DC2A35108}"/>
              </a:ext>
            </a:extLst>
          </p:cNvPr>
          <p:cNvSpPr/>
          <p:nvPr/>
        </p:nvSpPr>
        <p:spPr>
          <a:xfrm>
            <a:off x="2107467" y="6080299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0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D2FE6B9-177F-21E9-929C-20708B7C406D}"/>
              </a:ext>
            </a:extLst>
          </p:cNvPr>
          <p:cNvSpPr/>
          <p:nvPr/>
        </p:nvSpPr>
        <p:spPr>
          <a:xfrm>
            <a:off x="2536771" y="6080300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2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-1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ADA3E991-409C-9A08-4D22-AA7CFE6A02CE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2324303" y="5657628"/>
            <a:ext cx="206171" cy="422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32EBDBDF-6B97-04F3-62DA-E9F904401522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530474" y="5657629"/>
            <a:ext cx="223133" cy="42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21B86D5-2550-A5A6-23FC-9474D4C3E3B1}"/>
              </a:ext>
            </a:extLst>
          </p:cNvPr>
          <p:cNvSpPr txBox="1"/>
          <p:nvPr/>
        </p:nvSpPr>
        <p:spPr>
          <a:xfrm>
            <a:off x="2136775" y="563834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F655886-80E3-0537-08C6-736AD4318E82}"/>
              </a:ext>
            </a:extLst>
          </p:cNvPr>
          <p:cNvSpPr/>
          <p:nvPr/>
        </p:nvSpPr>
        <p:spPr>
          <a:xfrm>
            <a:off x="2970441" y="6080301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-1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651A8D3-AE65-910D-D624-A17EE1F3486B}"/>
              </a:ext>
            </a:extLst>
          </p:cNvPr>
          <p:cNvSpPr/>
          <p:nvPr/>
        </p:nvSpPr>
        <p:spPr>
          <a:xfrm>
            <a:off x="3399775" y="6080300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D7D25FE0-0C90-6147-E445-FABC06640AA5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3187276" y="5657628"/>
            <a:ext cx="216834" cy="42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7576EA24-63B9-548B-F592-3C71D392DFBF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3393478" y="5657629"/>
            <a:ext cx="223133" cy="42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7EFD99D-46BA-8616-7B37-071BDC083D1F}"/>
              </a:ext>
            </a:extLst>
          </p:cNvPr>
          <p:cNvSpPr txBox="1"/>
          <p:nvPr/>
        </p:nvSpPr>
        <p:spPr>
          <a:xfrm>
            <a:off x="3010412" y="563834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c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F9843A13-BEA1-CEA9-B2AF-28CC7E3A8B16}"/>
              </a:ext>
            </a:extLst>
          </p:cNvPr>
          <p:cNvSpPr/>
          <p:nvPr/>
        </p:nvSpPr>
        <p:spPr>
          <a:xfrm>
            <a:off x="2753602" y="4417108"/>
            <a:ext cx="433672" cy="43367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xmlns="" id="{0780394E-5266-E6C5-D4BB-435C8F570473}"/>
              </a:ext>
            </a:extLst>
          </p:cNvPr>
          <p:cNvSpPr/>
          <p:nvPr/>
        </p:nvSpPr>
        <p:spPr>
          <a:xfrm rot="10800000">
            <a:off x="5753945" y="5283774"/>
            <a:ext cx="433671" cy="37385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tIns="0" bIns="9144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b="1" dirty="0"/>
              <a:t>C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C7542CB0-A5A6-BC00-7A21-55FB1E91494C}"/>
              </a:ext>
            </a:extLst>
          </p:cNvPr>
          <p:cNvCxnSpPr>
            <a:cxnSpLocks/>
            <a:stCxn id="40" idx="0"/>
          </p:cNvCxnSpPr>
          <p:nvPr/>
        </p:nvCxnSpPr>
        <p:spPr>
          <a:xfrm flipH="1">
            <a:off x="5753945" y="5657628"/>
            <a:ext cx="216834" cy="42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B57F68E5-95EA-01AA-CE3C-6AC8CC4EE637}"/>
              </a:ext>
            </a:extLst>
          </p:cNvPr>
          <p:cNvCxnSpPr>
            <a:cxnSpLocks/>
          </p:cNvCxnSpPr>
          <p:nvPr/>
        </p:nvCxnSpPr>
        <p:spPr>
          <a:xfrm>
            <a:off x="5960147" y="5657629"/>
            <a:ext cx="223133" cy="42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DCE8BDE-9B91-4332-7CE6-F82124CE0F05}"/>
              </a:ext>
            </a:extLst>
          </p:cNvPr>
          <p:cNvSpPr txBox="1"/>
          <p:nvPr/>
        </p:nvSpPr>
        <p:spPr>
          <a:xfrm>
            <a:off x="5577081" y="563834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c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xmlns="" id="{D7EC967D-6A59-A7CB-B5E5-501D31C98E48}"/>
              </a:ext>
            </a:extLst>
          </p:cNvPr>
          <p:cNvSpPr/>
          <p:nvPr/>
        </p:nvSpPr>
        <p:spPr>
          <a:xfrm rot="10800000">
            <a:off x="6616949" y="5283774"/>
            <a:ext cx="433671" cy="37385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tIns="0" bIns="9144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b="1" dirty="0"/>
              <a:t>C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7F608ECB-9EF5-3EAF-F63A-DEEE32B7EE1D}"/>
              </a:ext>
            </a:extLst>
          </p:cNvPr>
          <p:cNvCxnSpPr>
            <a:cxnSpLocks/>
            <a:stCxn id="47" idx="0"/>
          </p:cNvCxnSpPr>
          <p:nvPr/>
        </p:nvCxnSpPr>
        <p:spPr>
          <a:xfrm flipH="1">
            <a:off x="6616949" y="5657628"/>
            <a:ext cx="216834" cy="42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A3090854-84BB-6833-4302-49924EF92399}"/>
              </a:ext>
            </a:extLst>
          </p:cNvPr>
          <p:cNvCxnSpPr>
            <a:cxnSpLocks/>
            <a:stCxn id="47" idx="0"/>
          </p:cNvCxnSpPr>
          <p:nvPr/>
        </p:nvCxnSpPr>
        <p:spPr>
          <a:xfrm>
            <a:off x="6833783" y="5657629"/>
            <a:ext cx="204864" cy="422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9A023A9-BB78-A8C7-8189-E255EEB9F244}"/>
              </a:ext>
            </a:extLst>
          </p:cNvPr>
          <p:cNvSpPr txBox="1"/>
          <p:nvPr/>
        </p:nvSpPr>
        <p:spPr>
          <a:xfrm>
            <a:off x="6440085" y="563834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c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38391E6F-FEE6-398E-3652-61ED98177913}"/>
              </a:ext>
            </a:extLst>
          </p:cNvPr>
          <p:cNvSpPr/>
          <p:nvPr/>
        </p:nvSpPr>
        <p:spPr>
          <a:xfrm>
            <a:off x="6183275" y="4417108"/>
            <a:ext cx="433672" cy="43367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9F7CF687-CE93-D37D-B0C0-057B4D943D19}"/>
              </a:ext>
            </a:extLst>
          </p:cNvPr>
          <p:cNvCxnSpPr>
            <a:cxnSpLocks/>
          </p:cNvCxnSpPr>
          <p:nvPr/>
        </p:nvCxnSpPr>
        <p:spPr>
          <a:xfrm flipH="1">
            <a:off x="4012364" y="5661616"/>
            <a:ext cx="206171" cy="422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3D5674F3-3B98-E2F5-ACF8-7287F4E80BA4}"/>
              </a:ext>
            </a:extLst>
          </p:cNvPr>
          <p:cNvCxnSpPr>
            <a:cxnSpLocks/>
          </p:cNvCxnSpPr>
          <p:nvPr/>
        </p:nvCxnSpPr>
        <p:spPr>
          <a:xfrm>
            <a:off x="4218535" y="5661617"/>
            <a:ext cx="223133" cy="42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DC333CC-185C-944B-792A-E9291EA2068C}"/>
              </a:ext>
            </a:extLst>
          </p:cNvPr>
          <p:cNvSpPr txBox="1"/>
          <p:nvPr/>
        </p:nvSpPr>
        <p:spPr>
          <a:xfrm>
            <a:off x="3824836" y="564232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c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D01401DC-23BC-01E0-1899-97D5BC7F1D92}"/>
              </a:ext>
            </a:extLst>
          </p:cNvPr>
          <p:cNvCxnSpPr>
            <a:cxnSpLocks/>
          </p:cNvCxnSpPr>
          <p:nvPr/>
        </p:nvCxnSpPr>
        <p:spPr>
          <a:xfrm flipH="1">
            <a:off x="4875337" y="5661616"/>
            <a:ext cx="216834" cy="42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871296FE-4929-63EF-49DF-B62E42988358}"/>
              </a:ext>
            </a:extLst>
          </p:cNvPr>
          <p:cNvCxnSpPr>
            <a:cxnSpLocks/>
          </p:cNvCxnSpPr>
          <p:nvPr/>
        </p:nvCxnSpPr>
        <p:spPr>
          <a:xfrm>
            <a:off x="5081539" y="5661617"/>
            <a:ext cx="223133" cy="42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A0C0515-F616-2D74-C47D-C912A2FC25F8}"/>
              </a:ext>
            </a:extLst>
          </p:cNvPr>
          <p:cNvSpPr txBox="1"/>
          <p:nvPr/>
        </p:nvSpPr>
        <p:spPr>
          <a:xfrm>
            <a:off x="4698473" y="564232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c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BF02F62B-13CC-A94F-C5D4-B35A29BC1E2E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2970439" y="3989996"/>
            <a:ext cx="863007" cy="427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DB32CAA2-9976-50FC-4EFA-E7FC41E31E3D}"/>
              </a:ext>
            </a:extLst>
          </p:cNvPr>
          <p:cNvCxnSpPr>
            <a:cxnSpLocks/>
            <a:stCxn id="71" idx="0"/>
            <a:endCxn id="53" idx="0"/>
          </p:cNvCxnSpPr>
          <p:nvPr/>
        </p:nvCxnSpPr>
        <p:spPr>
          <a:xfrm>
            <a:off x="3837415" y="3980370"/>
            <a:ext cx="2562696" cy="43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40543B23-5532-7283-E0D8-5C03EA6DF798}"/>
              </a:ext>
            </a:extLst>
          </p:cNvPr>
          <p:cNvCxnSpPr>
            <a:cxnSpLocks/>
            <a:endCxn id="71" idx="3"/>
          </p:cNvCxnSpPr>
          <p:nvPr/>
        </p:nvCxnSpPr>
        <p:spPr>
          <a:xfrm flipH="1">
            <a:off x="3837415" y="3162194"/>
            <a:ext cx="1747966" cy="444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xmlns="" id="{4A5AF3C1-C57B-9D64-F3C0-97445598C19B}"/>
              </a:ext>
            </a:extLst>
          </p:cNvPr>
          <p:cNvSpPr/>
          <p:nvPr/>
        </p:nvSpPr>
        <p:spPr>
          <a:xfrm>
            <a:off x="5358921" y="2775565"/>
            <a:ext cx="433671" cy="373855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91440" rtlCol="0" anchor="ctr"/>
          <a:lstStyle/>
          <a:p>
            <a:pPr algn="ctr"/>
            <a:r>
              <a:rPr lang="en-US" b="1" dirty="0"/>
              <a:t>R</a:t>
            </a: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xmlns="" id="{D9D1AC29-6C71-847C-0155-FD499F5488B7}"/>
              </a:ext>
            </a:extLst>
          </p:cNvPr>
          <p:cNvSpPr/>
          <p:nvPr/>
        </p:nvSpPr>
        <p:spPr>
          <a:xfrm rot="10800000">
            <a:off x="3620580" y="3606515"/>
            <a:ext cx="433671" cy="37385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tIns="0" bIns="9144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3F7728C4-B75C-EE64-AFD6-E11D2EA6E232}"/>
              </a:ext>
            </a:extLst>
          </p:cNvPr>
          <p:cNvSpPr/>
          <p:nvPr/>
        </p:nvSpPr>
        <p:spPr>
          <a:xfrm>
            <a:off x="4007991" y="5218300"/>
            <a:ext cx="433672" cy="43367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xmlns="" id="{D87CE1F0-7252-DB6A-F101-E3C2B74A8773}"/>
              </a:ext>
            </a:extLst>
          </p:cNvPr>
          <p:cNvSpPr/>
          <p:nvPr/>
        </p:nvSpPr>
        <p:spPr>
          <a:xfrm>
            <a:off x="4877353" y="5218300"/>
            <a:ext cx="433672" cy="43367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xmlns="" id="{5FFA77C1-9CA8-EBB3-5614-926F542E968A}"/>
              </a:ext>
            </a:extLst>
          </p:cNvPr>
          <p:cNvSpPr/>
          <p:nvPr/>
        </p:nvSpPr>
        <p:spPr>
          <a:xfrm>
            <a:off x="4429485" y="4414013"/>
            <a:ext cx="433671" cy="373855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91440" rtlCol="0" anchor="ctr"/>
          <a:lstStyle/>
          <a:p>
            <a:pPr algn="ctr"/>
            <a:r>
              <a:rPr lang="en-US" b="1" dirty="0"/>
              <a:t>R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13AC785C-7227-0076-9D85-BA2416BEFE18}"/>
              </a:ext>
            </a:extLst>
          </p:cNvPr>
          <p:cNvCxnSpPr>
            <a:stCxn id="85" idx="3"/>
            <a:endCxn id="72" idx="0"/>
          </p:cNvCxnSpPr>
          <p:nvPr/>
        </p:nvCxnSpPr>
        <p:spPr>
          <a:xfrm flipH="1">
            <a:off x="4224827" y="4787868"/>
            <a:ext cx="421494" cy="430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34551407-CE5E-943F-8188-1D0BA7CC9919}"/>
              </a:ext>
            </a:extLst>
          </p:cNvPr>
          <p:cNvCxnSpPr>
            <a:cxnSpLocks/>
            <a:stCxn id="85" idx="3"/>
            <a:endCxn id="73" idx="0"/>
          </p:cNvCxnSpPr>
          <p:nvPr/>
        </p:nvCxnSpPr>
        <p:spPr>
          <a:xfrm>
            <a:off x="4646321" y="4787868"/>
            <a:ext cx="447868" cy="430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xmlns="" id="{B70F7719-605C-5C2C-BE5C-DD924C1233FE}"/>
              </a:ext>
            </a:extLst>
          </p:cNvPr>
          <p:cNvCxnSpPr>
            <a:stCxn id="53" idx="4"/>
            <a:endCxn id="40" idx="3"/>
          </p:cNvCxnSpPr>
          <p:nvPr/>
        </p:nvCxnSpPr>
        <p:spPr>
          <a:xfrm flipH="1">
            <a:off x="5970780" y="4850780"/>
            <a:ext cx="429331" cy="432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xmlns="" id="{21A751B1-1661-2CCF-4D36-15D687A5079E}"/>
              </a:ext>
            </a:extLst>
          </p:cNvPr>
          <p:cNvCxnSpPr>
            <a:stCxn id="53" idx="4"/>
            <a:endCxn id="47" idx="3"/>
          </p:cNvCxnSpPr>
          <p:nvPr/>
        </p:nvCxnSpPr>
        <p:spPr>
          <a:xfrm>
            <a:off x="6400111" y="4850780"/>
            <a:ext cx="433673" cy="432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8F288535-2377-A3DE-FB67-F49C422857E7}"/>
              </a:ext>
            </a:extLst>
          </p:cNvPr>
          <p:cNvSpPr/>
          <p:nvPr/>
        </p:nvSpPr>
        <p:spPr>
          <a:xfrm>
            <a:off x="2319930" y="5212957"/>
            <a:ext cx="433672" cy="43367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24FCEFB2-38AB-3297-0133-C067A08C85F8}"/>
              </a:ext>
            </a:extLst>
          </p:cNvPr>
          <p:cNvSpPr/>
          <p:nvPr/>
        </p:nvSpPr>
        <p:spPr>
          <a:xfrm>
            <a:off x="3189292" y="5212957"/>
            <a:ext cx="433672" cy="43367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xmlns="" id="{757AB2AC-39EA-D0A9-001D-803AF2759B35}"/>
              </a:ext>
            </a:extLst>
          </p:cNvPr>
          <p:cNvCxnSpPr>
            <a:cxnSpLocks/>
            <a:stCxn id="39" idx="4"/>
            <a:endCxn id="106" idx="0"/>
          </p:cNvCxnSpPr>
          <p:nvPr/>
        </p:nvCxnSpPr>
        <p:spPr>
          <a:xfrm flipH="1">
            <a:off x="2536766" y="4850780"/>
            <a:ext cx="433672" cy="362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xmlns="" id="{A1E503CC-F318-C6C2-BA58-4871E486C8E2}"/>
              </a:ext>
            </a:extLst>
          </p:cNvPr>
          <p:cNvCxnSpPr>
            <a:cxnSpLocks/>
            <a:stCxn id="39" idx="4"/>
            <a:endCxn id="109" idx="0"/>
          </p:cNvCxnSpPr>
          <p:nvPr/>
        </p:nvCxnSpPr>
        <p:spPr>
          <a:xfrm>
            <a:off x="2970438" y="4850780"/>
            <a:ext cx="435690" cy="362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137B3EF9-227A-F87E-56B7-E9AA9C5ED302}"/>
              </a:ext>
            </a:extLst>
          </p:cNvPr>
          <p:cNvSpPr txBox="1"/>
          <p:nvPr/>
        </p:nvSpPr>
        <p:spPr>
          <a:xfrm>
            <a:off x="2485945" y="477815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   c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FD7F823C-1BC1-14E2-FDA1-7708F89ED752}"/>
              </a:ext>
            </a:extLst>
          </p:cNvPr>
          <p:cNvSpPr txBox="1"/>
          <p:nvPr/>
        </p:nvSpPr>
        <p:spPr>
          <a:xfrm>
            <a:off x="5900514" y="4802267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   c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629616AA-E077-E1F8-8E4C-DB99DA996C29}"/>
              </a:ext>
            </a:extLst>
          </p:cNvPr>
          <p:cNvSpPr txBox="1"/>
          <p:nvPr/>
        </p:nvSpPr>
        <p:spPr>
          <a:xfrm>
            <a:off x="4179685" y="4748429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   c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3EBE78AF-E803-CCEB-EF84-F4D8A95687F6}"/>
              </a:ext>
            </a:extLst>
          </p:cNvPr>
          <p:cNvSpPr/>
          <p:nvPr/>
        </p:nvSpPr>
        <p:spPr>
          <a:xfrm>
            <a:off x="5547507" y="6080297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0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0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D0853560-0522-B2E3-BC6B-6ABC319A0463}"/>
              </a:ext>
            </a:extLst>
          </p:cNvPr>
          <p:cNvSpPr/>
          <p:nvPr/>
        </p:nvSpPr>
        <p:spPr>
          <a:xfrm>
            <a:off x="5976811" y="6080298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2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-1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5084688F-3EB0-8664-0417-4C29F608F705}"/>
              </a:ext>
            </a:extLst>
          </p:cNvPr>
          <p:cNvSpPr/>
          <p:nvPr/>
        </p:nvSpPr>
        <p:spPr>
          <a:xfrm>
            <a:off x="6410481" y="6080299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-1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57149B30-2DBB-1B77-918F-2EC9D0A6CF92}"/>
              </a:ext>
            </a:extLst>
          </p:cNvPr>
          <p:cNvSpPr/>
          <p:nvPr/>
        </p:nvSpPr>
        <p:spPr>
          <a:xfrm>
            <a:off x="6839815" y="6080298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1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C808E186-59FA-6BDA-1C2D-2F19BDE5CE8D}"/>
              </a:ext>
            </a:extLst>
          </p:cNvPr>
          <p:cNvSpPr/>
          <p:nvPr/>
        </p:nvSpPr>
        <p:spPr>
          <a:xfrm>
            <a:off x="3821140" y="6080297"/>
            <a:ext cx="433671" cy="66377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0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0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A272A982-1947-C922-CB89-B21E4E51393B}"/>
              </a:ext>
            </a:extLst>
          </p:cNvPr>
          <p:cNvSpPr/>
          <p:nvPr/>
        </p:nvSpPr>
        <p:spPr>
          <a:xfrm>
            <a:off x="4250444" y="6080298"/>
            <a:ext cx="433671" cy="66377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2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-1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24B21767-7346-584F-9FDB-A74CF9C829DD}"/>
              </a:ext>
            </a:extLst>
          </p:cNvPr>
          <p:cNvSpPr/>
          <p:nvPr/>
        </p:nvSpPr>
        <p:spPr>
          <a:xfrm>
            <a:off x="4684114" y="6080299"/>
            <a:ext cx="433671" cy="66377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-1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7DF8B9BA-9564-8810-B84B-90D48E175E02}"/>
              </a:ext>
            </a:extLst>
          </p:cNvPr>
          <p:cNvSpPr/>
          <p:nvPr/>
        </p:nvSpPr>
        <p:spPr>
          <a:xfrm>
            <a:off x="5113448" y="6080298"/>
            <a:ext cx="433671" cy="66377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72628480-DB80-8DD8-04C9-08C9C36CFCBE}"/>
              </a:ext>
            </a:extLst>
          </p:cNvPr>
          <p:cNvSpPr txBox="1"/>
          <p:nvPr/>
        </p:nvSpPr>
        <p:spPr>
          <a:xfrm>
            <a:off x="3829859" y="2934030"/>
            <a:ext cx="854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use </a:t>
            </a:r>
          </a:p>
          <a:p>
            <a:pPr algn="ctr"/>
            <a:r>
              <a:rPr lang="en-US" sz="1400" dirty="0"/>
              <a:t>mediator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74DEAEFF-AE86-E614-3761-190CD7DAAC99}"/>
              </a:ext>
            </a:extLst>
          </p:cNvPr>
          <p:cNvSpPr txBox="1"/>
          <p:nvPr/>
        </p:nvSpPr>
        <p:spPr>
          <a:xfrm>
            <a:off x="6522236" y="2954675"/>
            <a:ext cx="1245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play </a:t>
            </a:r>
          </a:p>
          <a:p>
            <a:pPr algn="ctr"/>
            <a:r>
              <a:rPr lang="en-US" sz="1400" dirty="0"/>
              <a:t>independently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5817AD4E-B9CB-B699-9ECF-FD19239A415A}"/>
              </a:ext>
            </a:extLst>
          </p:cNvPr>
          <p:cNvSpPr txBox="1"/>
          <p:nvPr/>
        </p:nvSpPr>
        <p:spPr>
          <a:xfrm>
            <a:off x="2448078" y="3841584"/>
            <a:ext cx="854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use </a:t>
            </a:r>
          </a:p>
          <a:p>
            <a:pPr algn="ctr"/>
            <a:r>
              <a:rPr lang="en-US" sz="1400" dirty="0"/>
              <a:t>mediator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xmlns="" id="{659A1CDE-F349-F0D4-0884-F9E2BCBFDC35}"/>
              </a:ext>
            </a:extLst>
          </p:cNvPr>
          <p:cNvCxnSpPr>
            <a:cxnSpLocks/>
          </p:cNvCxnSpPr>
          <p:nvPr/>
        </p:nvCxnSpPr>
        <p:spPr>
          <a:xfrm flipH="1">
            <a:off x="7469108" y="5661616"/>
            <a:ext cx="206171" cy="422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xmlns="" id="{B09FD8F3-E209-434F-ADD3-2B1B950D7C9E}"/>
              </a:ext>
            </a:extLst>
          </p:cNvPr>
          <p:cNvCxnSpPr>
            <a:cxnSpLocks/>
          </p:cNvCxnSpPr>
          <p:nvPr/>
        </p:nvCxnSpPr>
        <p:spPr>
          <a:xfrm>
            <a:off x="7675279" y="5661617"/>
            <a:ext cx="223133" cy="42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AE824631-B8BA-34BF-5719-5F5E23582F17}"/>
              </a:ext>
            </a:extLst>
          </p:cNvPr>
          <p:cNvSpPr txBox="1"/>
          <p:nvPr/>
        </p:nvSpPr>
        <p:spPr>
          <a:xfrm>
            <a:off x="7281580" y="564232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c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xmlns="" id="{D3BEA1DD-DA66-91AA-0A9B-24FBA8F32B4B}"/>
              </a:ext>
            </a:extLst>
          </p:cNvPr>
          <p:cNvCxnSpPr>
            <a:cxnSpLocks/>
          </p:cNvCxnSpPr>
          <p:nvPr/>
        </p:nvCxnSpPr>
        <p:spPr>
          <a:xfrm flipH="1">
            <a:off x="8332081" y="5661616"/>
            <a:ext cx="216834" cy="42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xmlns="" id="{E1045686-9DF8-6622-7D05-342F7428C3EF}"/>
              </a:ext>
            </a:extLst>
          </p:cNvPr>
          <p:cNvCxnSpPr>
            <a:cxnSpLocks/>
          </p:cNvCxnSpPr>
          <p:nvPr/>
        </p:nvCxnSpPr>
        <p:spPr>
          <a:xfrm>
            <a:off x="8538283" y="5661617"/>
            <a:ext cx="223133" cy="42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C212CEAD-3811-AF5B-A9DF-A51F0F7E0313}"/>
              </a:ext>
            </a:extLst>
          </p:cNvPr>
          <p:cNvSpPr txBox="1"/>
          <p:nvPr/>
        </p:nvSpPr>
        <p:spPr>
          <a:xfrm>
            <a:off x="8155217" y="564232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c</a:t>
            </a:r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xmlns="" id="{3064EA0A-C4AE-EB92-5C59-FF811C8D1E9B}"/>
              </a:ext>
            </a:extLst>
          </p:cNvPr>
          <p:cNvSpPr/>
          <p:nvPr/>
        </p:nvSpPr>
        <p:spPr>
          <a:xfrm>
            <a:off x="7886229" y="4414013"/>
            <a:ext cx="433671" cy="373855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91440" rtlCol="0" anchor="ctr"/>
          <a:lstStyle/>
          <a:p>
            <a:pPr algn="ctr"/>
            <a:r>
              <a:rPr lang="en-US" b="1" dirty="0"/>
              <a:t>R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xmlns="" id="{3B79A610-5AA0-A731-84D5-F4968AB63096}"/>
              </a:ext>
            </a:extLst>
          </p:cNvPr>
          <p:cNvCxnSpPr>
            <a:cxnSpLocks/>
            <a:stCxn id="133" idx="3"/>
            <a:endCxn id="147" idx="3"/>
          </p:cNvCxnSpPr>
          <p:nvPr/>
        </p:nvCxnSpPr>
        <p:spPr>
          <a:xfrm flipH="1">
            <a:off x="7675278" y="4787868"/>
            <a:ext cx="427787" cy="490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xmlns="" id="{3862D380-92BC-5EF5-6520-18686EA65E54}"/>
              </a:ext>
            </a:extLst>
          </p:cNvPr>
          <p:cNvCxnSpPr>
            <a:cxnSpLocks/>
            <a:stCxn id="133" idx="3"/>
            <a:endCxn id="148" idx="3"/>
          </p:cNvCxnSpPr>
          <p:nvPr/>
        </p:nvCxnSpPr>
        <p:spPr>
          <a:xfrm>
            <a:off x="8103065" y="4787868"/>
            <a:ext cx="435217" cy="490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67087E8A-09D9-981A-126A-189A20EA032F}"/>
              </a:ext>
            </a:extLst>
          </p:cNvPr>
          <p:cNvSpPr txBox="1"/>
          <p:nvPr/>
        </p:nvSpPr>
        <p:spPr>
          <a:xfrm>
            <a:off x="7636429" y="4748429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   c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182E593F-222F-C9DA-0B32-558FD5AC9BFF}"/>
              </a:ext>
            </a:extLst>
          </p:cNvPr>
          <p:cNvSpPr/>
          <p:nvPr/>
        </p:nvSpPr>
        <p:spPr>
          <a:xfrm>
            <a:off x="7268052" y="6080295"/>
            <a:ext cx="433671" cy="66377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0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0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B7887EF2-3589-BAD2-7B60-AB87E826ED34}"/>
              </a:ext>
            </a:extLst>
          </p:cNvPr>
          <p:cNvSpPr/>
          <p:nvPr/>
        </p:nvSpPr>
        <p:spPr>
          <a:xfrm>
            <a:off x="7697356" y="6080296"/>
            <a:ext cx="433671" cy="66377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2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-1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15F00081-2419-5D8D-E77C-24A85666C760}"/>
              </a:ext>
            </a:extLst>
          </p:cNvPr>
          <p:cNvSpPr/>
          <p:nvPr/>
        </p:nvSpPr>
        <p:spPr>
          <a:xfrm>
            <a:off x="8131026" y="6080297"/>
            <a:ext cx="433671" cy="66377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-1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D134B152-60D1-6C3A-774D-CA438E30485F}"/>
              </a:ext>
            </a:extLst>
          </p:cNvPr>
          <p:cNvSpPr/>
          <p:nvPr/>
        </p:nvSpPr>
        <p:spPr>
          <a:xfrm>
            <a:off x="8560360" y="6080296"/>
            <a:ext cx="433671" cy="66377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1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xmlns="" id="{40E6AF69-8137-C38D-89CA-418AF5AFB216}"/>
              </a:ext>
            </a:extLst>
          </p:cNvPr>
          <p:cNvCxnSpPr>
            <a:cxnSpLocks/>
            <a:endCxn id="85" idx="0"/>
          </p:cNvCxnSpPr>
          <p:nvPr/>
        </p:nvCxnSpPr>
        <p:spPr>
          <a:xfrm flipH="1">
            <a:off x="4646321" y="3977069"/>
            <a:ext cx="2603258" cy="436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xmlns="" id="{A6DAC948-8159-52A7-E086-B58270C15158}"/>
              </a:ext>
            </a:extLst>
          </p:cNvPr>
          <p:cNvCxnSpPr>
            <a:cxnSpLocks/>
          </p:cNvCxnSpPr>
          <p:nvPr/>
        </p:nvCxnSpPr>
        <p:spPr>
          <a:xfrm>
            <a:off x="7249579" y="3977069"/>
            <a:ext cx="858937" cy="42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xmlns="" id="{00F45ED1-D359-BF20-8A82-6C5ABD97DC26}"/>
              </a:ext>
            </a:extLst>
          </p:cNvPr>
          <p:cNvCxnSpPr>
            <a:cxnSpLocks/>
            <a:stCxn id="67" idx="3"/>
            <a:endCxn id="144" idx="3"/>
          </p:cNvCxnSpPr>
          <p:nvPr/>
        </p:nvCxnSpPr>
        <p:spPr>
          <a:xfrm>
            <a:off x="5575757" y="3149420"/>
            <a:ext cx="1677791" cy="444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Isosceles Triangle 143">
            <a:extLst>
              <a:ext uri="{FF2B5EF4-FFF2-40B4-BE49-F238E27FC236}">
                <a16:creationId xmlns:a16="http://schemas.microsoft.com/office/drawing/2014/main" xmlns="" id="{6793F3B8-8505-7C2E-0EC1-B49696EA9AAB}"/>
              </a:ext>
            </a:extLst>
          </p:cNvPr>
          <p:cNvSpPr/>
          <p:nvPr/>
        </p:nvSpPr>
        <p:spPr>
          <a:xfrm rot="10800000">
            <a:off x="7036713" y="3593588"/>
            <a:ext cx="433671" cy="37385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tIns="0" bIns="9144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8823FB6E-EC3A-6564-21CB-76DBA2AAB7E3}"/>
              </a:ext>
            </a:extLst>
          </p:cNvPr>
          <p:cNvSpPr txBox="1"/>
          <p:nvPr/>
        </p:nvSpPr>
        <p:spPr>
          <a:xfrm>
            <a:off x="7721190" y="3782491"/>
            <a:ext cx="1245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play </a:t>
            </a:r>
          </a:p>
          <a:p>
            <a:pPr algn="ctr"/>
            <a:r>
              <a:rPr lang="en-US" sz="1400" dirty="0"/>
              <a:t>independently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47F0365E-3C52-709C-5F16-1CF44CA0E255}"/>
              </a:ext>
            </a:extLst>
          </p:cNvPr>
          <p:cNvCxnSpPr>
            <a:cxnSpLocks/>
            <a:stCxn id="71" idx="1"/>
            <a:endCxn id="144" idx="5"/>
          </p:cNvCxnSpPr>
          <p:nvPr/>
        </p:nvCxnSpPr>
        <p:spPr>
          <a:xfrm flipV="1">
            <a:off x="3945833" y="3780515"/>
            <a:ext cx="3199298" cy="12927"/>
          </a:xfrm>
          <a:prstGeom prst="line">
            <a:avLst/>
          </a:prstGeom>
          <a:ln w="38100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Isosceles Triangle 146">
            <a:extLst>
              <a:ext uri="{FF2B5EF4-FFF2-40B4-BE49-F238E27FC236}">
                <a16:creationId xmlns:a16="http://schemas.microsoft.com/office/drawing/2014/main" xmlns="" id="{30679A2F-FE1B-6326-3317-EACF6C8A4D66}"/>
              </a:ext>
            </a:extLst>
          </p:cNvPr>
          <p:cNvSpPr/>
          <p:nvPr/>
        </p:nvSpPr>
        <p:spPr>
          <a:xfrm rot="10800000">
            <a:off x="7458443" y="5278554"/>
            <a:ext cx="433671" cy="37385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tIns="0" bIns="9144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148" name="Isosceles Triangle 147">
            <a:extLst>
              <a:ext uri="{FF2B5EF4-FFF2-40B4-BE49-F238E27FC236}">
                <a16:creationId xmlns:a16="http://schemas.microsoft.com/office/drawing/2014/main" xmlns="" id="{65F3ED8F-FDD4-9992-A91C-A1C3D3656AEA}"/>
              </a:ext>
            </a:extLst>
          </p:cNvPr>
          <p:cNvSpPr/>
          <p:nvPr/>
        </p:nvSpPr>
        <p:spPr>
          <a:xfrm rot="10800000">
            <a:off x="8321447" y="5278554"/>
            <a:ext cx="433671" cy="37385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tIns="0" bIns="9144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b="1" dirty="0"/>
              <a:t>C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C67F4B59-2763-2C39-830C-FF04B792B403}"/>
              </a:ext>
            </a:extLst>
          </p:cNvPr>
          <p:cNvGrpSpPr/>
          <p:nvPr/>
        </p:nvGrpSpPr>
        <p:grpSpPr>
          <a:xfrm>
            <a:off x="2970438" y="4850780"/>
            <a:ext cx="3429673" cy="1233508"/>
            <a:chOff x="2970438" y="4850780"/>
            <a:chExt cx="3429673" cy="1233508"/>
          </a:xfrm>
        </p:grpSpPr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xmlns="" id="{6759C31D-717C-2F7A-537A-9BD4D268C9F1}"/>
                </a:ext>
              </a:extLst>
            </p:cNvPr>
            <p:cNvCxnSpPr>
              <a:cxnSpLocks/>
            </p:cNvCxnSpPr>
            <p:nvPr/>
          </p:nvCxnSpPr>
          <p:spPr>
            <a:xfrm>
              <a:off x="3393478" y="5657629"/>
              <a:ext cx="223133" cy="42267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xmlns="" id="{6F07A3F1-EC85-173A-3B6A-A8B9E23D71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2364" y="5661616"/>
              <a:ext cx="206171" cy="4226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xmlns="" id="{2399D350-78BC-B0F8-5054-35C2EF0876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5337" y="5661616"/>
              <a:ext cx="216834" cy="42267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xmlns="" id="{F2868A27-E369-E89C-DC70-BAF37560D0AE}"/>
                </a:ext>
              </a:extLst>
            </p:cNvPr>
            <p:cNvCxnSpPr/>
            <p:nvPr/>
          </p:nvCxnSpPr>
          <p:spPr>
            <a:xfrm flipH="1">
              <a:off x="5970780" y="4850780"/>
              <a:ext cx="429331" cy="43299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xmlns="" id="{44331D3A-FB04-C38B-2B2A-5BD314DC2ABF}"/>
                </a:ext>
              </a:extLst>
            </p:cNvPr>
            <p:cNvCxnSpPr>
              <a:cxnSpLocks/>
            </p:cNvCxnSpPr>
            <p:nvPr/>
          </p:nvCxnSpPr>
          <p:spPr>
            <a:xfrm>
              <a:off x="2970438" y="4850780"/>
              <a:ext cx="435690" cy="36217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xmlns="" id="{D314A4CE-F97C-1149-FE59-65957CFD9BEF}"/>
              </a:ext>
            </a:extLst>
          </p:cNvPr>
          <p:cNvGrpSpPr/>
          <p:nvPr/>
        </p:nvGrpSpPr>
        <p:grpSpPr>
          <a:xfrm>
            <a:off x="2970439" y="3162194"/>
            <a:ext cx="2614942" cy="1254915"/>
            <a:chOff x="2970439" y="3162194"/>
            <a:chExt cx="2614942" cy="1254915"/>
          </a:xfrm>
        </p:grpSpPr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xmlns="" id="{8358CC0F-57FA-4754-B2F7-985ABCC45C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0439" y="3989996"/>
              <a:ext cx="863007" cy="42711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xmlns="" id="{746AEEA6-95B3-5A32-4DA5-0508340276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7415" y="3162194"/>
              <a:ext cx="1747966" cy="44432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143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related useful problems!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8A669-C901-732B-6169-913BCF4F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Optimal correlated equilibria in normal-form games</a:t>
            </a:r>
          </a:p>
          <a:p>
            <a:r>
              <a:rPr lang="en-US" dirty="0"/>
              <a:t>Optimal mediated equilibrium</a:t>
            </a:r>
          </a:p>
          <a:p>
            <a:r>
              <a:rPr lang="en-US" b="1" dirty="0"/>
              <a:t>Optimal Bayesian persuasion (information design) </a:t>
            </a:r>
          </a:p>
          <a:p>
            <a:r>
              <a:rPr lang="en-US" dirty="0"/>
              <a:t>Optimal automated mechanism design</a:t>
            </a:r>
          </a:p>
          <a:p>
            <a:r>
              <a:rPr lang="en-US" dirty="0"/>
              <a:t>Optimal extensive-form correlated equilibria in extensive-form games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0E1E7E-00BC-FB8E-1435-3C3731EABD3D}"/>
              </a:ext>
            </a:extLst>
          </p:cNvPr>
          <p:cNvSpPr/>
          <p:nvPr/>
        </p:nvSpPr>
        <p:spPr>
          <a:xfrm>
            <a:off x="381000" y="1676400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218728-8B63-9D2D-602B-B6E1DFF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E7BEECD-45D4-E3D5-3BC4-383553F35357}"/>
              </a:ext>
            </a:extLst>
          </p:cNvPr>
          <p:cNvSpPr/>
          <p:nvPr/>
        </p:nvSpPr>
        <p:spPr>
          <a:xfrm>
            <a:off x="381000" y="2749385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9">
                <a:extLst>
                  <a:ext uri="{FF2B5EF4-FFF2-40B4-BE49-F238E27FC236}">
                    <a16:creationId xmlns:a16="http://schemas.microsoft.com/office/drawing/2014/main" xmlns="" id="{E7C5E11D-7945-5DC5-0D98-9785DC26AA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players</a:t>
                </a:r>
                <a:r>
                  <a:rPr lang="en-US" dirty="0"/>
                  <a:t> playing an extensive-form imperfect-information game</a:t>
                </a:r>
              </a:p>
              <a:p>
                <a:r>
                  <a:rPr lang="en-US" sz="3200" b="1" dirty="0"/>
                  <a:t>The mediator has</a:t>
                </a:r>
                <a:r>
                  <a:rPr lang="en-US" dirty="0"/>
                  <a:t> </a:t>
                </a:r>
                <a:r>
                  <a:rPr lang="en-US" b="1" dirty="0"/>
                  <a:t>an informational advantage over the players. </a:t>
                </a:r>
                <a:r>
                  <a:rPr lang="en-US" dirty="0"/>
                  <a:t>In particular, the mediator always knows </a:t>
                </a:r>
                <a:r>
                  <a:rPr lang="en-US" i="1" dirty="0"/>
                  <a:t>at least</a:t>
                </a:r>
                <a:r>
                  <a:rPr lang="en-US" dirty="0"/>
                  <a:t> the </a:t>
                </a:r>
                <a:r>
                  <a:rPr lang="en-US" dirty="0" err="1"/>
                  <a:t>infoset</a:t>
                </a:r>
                <a:r>
                  <a:rPr lang="en-US" dirty="0"/>
                  <a:t> of the acting player, and has perfect recall.</a:t>
                </a:r>
                <a:endParaRPr lang="en-US" sz="3200" dirty="0"/>
              </a:p>
              <a:p>
                <a:pPr marL="457200" lvl="1" indent="0">
                  <a:buNone/>
                </a:pPr>
                <a:r>
                  <a:rPr lang="en-US" dirty="0"/>
                  <a:t>Therefore, the players don't need to send messages to the mediator because that would be pointless (the mediator knows the acting player's information already)</a:t>
                </a:r>
              </a:p>
              <a:p>
                <a:r>
                  <a:rPr lang="en-US" b="1" dirty="0"/>
                  <a:t>Question: </a:t>
                </a:r>
                <a:r>
                  <a:rPr lang="en-US" dirty="0"/>
                  <a:t>How should the mediator send signals so as to </a:t>
                </a:r>
                <a:r>
                  <a:rPr lang="en-US" i="1" dirty="0"/>
                  <a:t>persuade</a:t>
                </a:r>
                <a:r>
                  <a:rPr lang="en-US" dirty="0"/>
                  <a:t> the players to act in some desirable way?</a:t>
                </a:r>
              </a:p>
              <a:p>
                <a:pPr marL="457200" lvl="1" indent="0">
                  <a:buNone/>
                </a:pPr>
                <a:r>
                  <a:rPr lang="en-US" b="1" dirty="0"/>
                  <a:t>Revelation principle: </a:t>
                </a:r>
                <a:r>
                  <a:rPr lang="en-US" dirty="0"/>
                  <a:t>WLOG, signals are </a:t>
                </a:r>
                <a:r>
                  <a:rPr lang="en-US" i="1" dirty="0"/>
                  <a:t>action recommendations</a:t>
                </a:r>
                <a:endParaRPr lang="en-US" b="1" dirty="0"/>
              </a:p>
            </p:txBody>
          </p:sp>
        </mc:Choice>
        <mc:Fallback xmlns="">
          <p:sp>
            <p:nvSpPr>
              <p:cNvPr id="15" name="Content Placeholder 9">
                <a:extLst>
                  <a:ext uri="{FF2B5EF4-FFF2-40B4-BE49-F238E27FC236}">
                    <a16:creationId xmlns:a16="http://schemas.microsoft.com/office/drawing/2014/main" id="{E7C5E11D-7945-5DC5-0D98-9785DC26AA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>
                <a:blip r:embed="rId3"/>
                <a:stretch>
                  <a:fillRect l="-1259" t="-2830" r="-1556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F39A4D-60DD-BEEC-1031-FAF69A7CC6D6}"/>
              </a:ext>
            </a:extLst>
          </p:cNvPr>
          <p:cNvSpPr txBox="1"/>
          <p:nvPr/>
        </p:nvSpPr>
        <p:spPr>
          <a:xfrm>
            <a:off x="0" y="6583362"/>
            <a:ext cx="5372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Kamenica</a:t>
            </a:r>
            <a:r>
              <a:rPr lang="en-US" sz="1200" dirty="0"/>
              <a:t> and Gentzkow (American Economic Review 2011), "Bayesian Persuasion"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E5933C-0F65-6DE1-D52A-20321E16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9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Design: An 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4A79826-91E5-7B4B-3C44-D0D41CD5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seller</a:t>
            </a:r>
            <a:r>
              <a:rPr lang="en-US" b="1" dirty="0"/>
              <a:t> </a:t>
            </a:r>
            <a:r>
              <a:rPr lang="en-US" dirty="0"/>
              <a:t>("mediator") wishes to persuade a </a:t>
            </a:r>
            <a:r>
              <a:rPr lang="en-US" b="1" dirty="0">
                <a:solidFill>
                  <a:schemeClr val="accent1"/>
                </a:solidFill>
              </a:rPr>
              <a:t>buyer </a:t>
            </a:r>
            <a:r>
              <a:rPr lang="en-US" dirty="0"/>
              <a:t>("player") to purchase an item</a:t>
            </a:r>
          </a:p>
          <a:p>
            <a:r>
              <a:rPr lang="en-US" dirty="0"/>
              <a:t>The item's quality is either </a:t>
            </a:r>
            <a:r>
              <a:rPr lang="en-US" b="1" dirty="0"/>
              <a:t>low</a:t>
            </a:r>
            <a:r>
              <a:rPr lang="en-US" dirty="0"/>
              <a:t> (p=3/4) or </a:t>
            </a:r>
            <a:r>
              <a:rPr lang="en-US" b="1" dirty="0"/>
              <a:t>high</a:t>
            </a:r>
            <a:r>
              <a:rPr lang="en-US" dirty="0"/>
              <a:t> (p=1/4). The </a:t>
            </a:r>
            <a:r>
              <a:rPr lang="en-US" b="1" dirty="0">
                <a:solidFill>
                  <a:schemeClr val="accent2"/>
                </a:solidFill>
              </a:rPr>
              <a:t>seller </a:t>
            </a:r>
            <a:r>
              <a:rPr lang="en-US" dirty="0"/>
              <a:t>knows the quality of the item, but the </a:t>
            </a:r>
            <a:r>
              <a:rPr lang="en-US" b="1" dirty="0">
                <a:solidFill>
                  <a:schemeClr val="accent1"/>
                </a:solidFill>
              </a:rPr>
              <a:t>buyer</a:t>
            </a:r>
            <a:r>
              <a:rPr lang="en-US" dirty="0"/>
              <a:t> does not.</a:t>
            </a:r>
            <a:endParaRPr lang="en-US" i="1" dirty="0"/>
          </a:p>
          <a:p>
            <a:r>
              <a:rPr lang="en-US" dirty="0"/>
              <a:t>The</a:t>
            </a:r>
            <a:r>
              <a:rPr lang="en-US" b="1" dirty="0">
                <a:solidFill>
                  <a:schemeClr val="accent2"/>
                </a:solidFill>
              </a:rPr>
              <a:t> seller</a:t>
            </a:r>
            <a:r>
              <a:rPr lang="en-US" dirty="0"/>
              <a:t> scores </a:t>
            </a:r>
            <a:r>
              <a:rPr lang="en-US" b="1" dirty="0"/>
              <a:t>1</a:t>
            </a:r>
            <a:r>
              <a:rPr lang="en-US" dirty="0"/>
              <a:t> if the buyer buys the item. The seller can commit to a messaging scheme.</a:t>
            </a:r>
          </a:p>
          <a:p>
            <a:r>
              <a:rPr lang="en-US" dirty="0"/>
              <a:t>The</a:t>
            </a:r>
            <a:r>
              <a:rPr lang="en-US" b="1" dirty="0">
                <a:solidFill>
                  <a:schemeClr val="accent1"/>
                </a:solidFill>
              </a:rPr>
              <a:t> buyer</a:t>
            </a:r>
            <a:r>
              <a:rPr lang="en-US" dirty="0"/>
              <a:t> can pass (P) or buy (B). The buyer wants to buy only high-quality items: she scores </a:t>
            </a:r>
            <a:r>
              <a:rPr lang="en-US" b="1" dirty="0"/>
              <a:t>1 </a:t>
            </a:r>
            <a:r>
              <a:rPr lang="en-US" dirty="0"/>
              <a:t>if she buys a high-quality item and </a:t>
            </a:r>
            <a:r>
              <a:rPr lang="en-US" b="1" dirty="0"/>
              <a:t>-1</a:t>
            </a:r>
            <a:r>
              <a:rPr lang="en-US" dirty="0"/>
              <a:t> if she buys a low-quality item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F1CF6613-931D-B311-97A5-4A327F1EFE79}"/>
              </a:ext>
            </a:extLst>
          </p:cNvPr>
          <p:cNvGrpSpPr/>
          <p:nvPr/>
        </p:nvGrpSpPr>
        <p:grpSpPr>
          <a:xfrm>
            <a:off x="4485968" y="1600200"/>
            <a:ext cx="4581832" cy="2814795"/>
            <a:chOff x="4485968" y="1113078"/>
            <a:chExt cx="4581832" cy="2814795"/>
          </a:xfrm>
        </p:grpSpPr>
        <p:sp>
          <p:nvSpPr>
            <p:cNvPr id="179" name="Arc 178">
              <a:extLst>
                <a:ext uri="{FF2B5EF4-FFF2-40B4-BE49-F238E27FC236}">
                  <a16:creationId xmlns:a16="http://schemas.microsoft.com/office/drawing/2014/main" xmlns="" id="{AFFE9A3E-E7F9-A92A-1C8D-97D0477D2B9A}"/>
                </a:ext>
              </a:extLst>
            </p:cNvPr>
            <p:cNvSpPr/>
            <p:nvPr/>
          </p:nvSpPr>
          <p:spPr>
            <a:xfrm>
              <a:off x="4485968" y="1113079"/>
              <a:ext cx="2237831" cy="2814794"/>
            </a:xfrm>
            <a:prstGeom prst="arc">
              <a:avLst>
                <a:gd name="adj1" fmla="val 5882331"/>
                <a:gd name="adj2" fmla="val 13553538"/>
              </a:avLst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CD03B4EE-B321-A74B-A41C-92D4404E2252}"/>
                </a:ext>
              </a:extLst>
            </p:cNvPr>
            <p:cNvSpPr txBox="1"/>
            <p:nvPr/>
          </p:nvSpPr>
          <p:spPr>
            <a:xfrm>
              <a:off x="4731419" y="1113078"/>
              <a:ext cx="43363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</a:rPr>
                <a:t>The seller learns the quality of the item and sends a signal to the buyer</a:t>
              </a: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xmlns="" id="{51B265AA-4F2C-96D4-2099-7059B7F42D72}"/>
              </a:ext>
            </a:extLst>
          </p:cNvPr>
          <p:cNvGrpSpPr/>
          <p:nvPr/>
        </p:nvGrpSpPr>
        <p:grpSpPr>
          <a:xfrm>
            <a:off x="5126996" y="2764286"/>
            <a:ext cx="3483604" cy="3712714"/>
            <a:chOff x="5126996" y="1984052"/>
            <a:chExt cx="3483604" cy="371271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3BA5B5B-F551-ED76-DE49-CCFE6C629963}"/>
                </a:ext>
              </a:extLst>
            </p:cNvPr>
            <p:cNvSpPr/>
            <p:nvPr/>
          </p:nvSpPr>
          <p:spPr>
            <a:xfrm>
              <a:off x="5126996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xmlns="" id="{E05D8DA8-341B-F60E-DE02-384D4BD4A8FE}"/>
                </a:ext>
              </a:extLst>
            </p:cNvPr>
            <p:cNvSpPr/>
            <p:nvPr/>
          </p:nvSpPr>
          <p:spPr>
            <a:xfrm>
              <a:off x="5334000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xmlns="" id="{165FC021-57CD-CF43-8616-A9F8ED771041}"/>
                </a:ext>
              </a:extLst>
            </p:cNvPr>
            <p:cNvCxnSpPr>
              <a:cxnSpLocks/>
              <a:stCxn id="72" idx="3"/>
              <a:endCxn id="70" idx="0"/>
            </p:cNvCxnSpPr>
            <p:nvPr/>
          </p:nvCxnSpPr>
          <p:spPr>
            <a:xfrm flipH="1">
              <a:off x="5343832" y="4488655"/>
              <a:ext cx="207004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E2651CFD-8107-47FF-2A58-7A9E2C1EA7B7}"/>
                </a:ext>
              </a:extLst>
            </p:cNvPr>
            <p:cNvSpPr/>
            <p:nvPr/>
          </p:nvSpPr>
          <p:spPr>
            <a:xfrm>
              <a:off x="5557865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xmlns="" id="{590AFE43-8ED2-3C91-30C4-6D5D8632E234}"/>
                </a:ext>
              </a:extLst>
            </p:cNvPr>
            <p:cNvCxnSpPr>
              <a:cxnSpLocks/>
              <a:stCxn id="72" idx="3"/>
              <a:endCxn id="78" idx="0"/>
            </p:cNvCxnSpPr>
            <p:nvPr/>
          </p:nvCxnSpPr>
          <p:spPr>
            <a:xfrm>
              <a:off x="5550836" y="4488655"/>
              <a:ext cx="223865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1FFF52D0-FFCF-37AD-FE15-6205177A3AA1}"/>
                </a:ext>
              </a:extLst>
            </p:cNvPr>
            <p:cNvSpPr txBox="1"/>
            <p:nvPr/>
          </p:nvSpPr>
          <p:spPr>
            <a:xfrm>
              <a:off x="516758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B99B631A-8065-82B4-DE0E-76C1A19D1104}"/>
                </a:ext>
              </a:extLst>
            </p:cNvPr>
            <p:cNvSpPr/>
            <p:nvPr/>
          </p:nvSpPr>
          <p:spPr>
            <a:xfrm>
              <a:off x="5987554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xmlns="" id="{550010D8-DF88-8180-3BA7-B812F4A18811}"/>
                </a:ext>
              </a:extLst>
            </p:cNvPr>
            <p:cNvSpPr/>
            <p:nvPr/>
          </p:nvSpPr>
          <p:spPr>
            <a:xfrm>
              <a:off x="6204390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xmlns="" id="{CC2ABD31-F129-547C-9F35-25FB447AABFE}"/>
                </a:ext>
              </a:extLst>
            </p:cNvPr>
            <p:cNvCxnSpPr>
              <a:cxnSpLocks/>
              <a:stCxn id="116" idx="3"/>
              <a:endCxn id="115" idx="0"/>
            </p:cNvCxnSpPr>
            <p:nvPr/>
          </p:nvCxnSpPr>
          <p:spPr>
            <a:xfrm flipH="1">
              <a:off x="6204390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C768D952-5F02-D672-3D73-420315DFC767}"/>
                </a:ext>
              </a:extLst>
            </p:cNvPr>
            <p:cNvSpPr/>
            <p:nvPr/>
          </p:nvSpPr>
          <p:spPr>
            <a:xfrm>
              <a:off x="6418423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xmlns="" id="{6197CCD2-2F7B-A68F-70CA-C1DF6738AFB8}"/>
                </a:ext>
              </a:extLst>
            </p:cNvPr>
            <p:cNvCxnSpPr>
              <a:cxnSpLocks/>
              <a:stCxn id="116" idx="3"/>
              <a:endCxn id="118" idx="0"/>
            </p:cNvCxnSpPr>
            <p:nvPr/>
          </p:nvCxnSpPr>
          <p:spPr>
            <a:xfrm>
              <a:off x="6421226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FD8E4A9F-D4B1-0236-0B72-D5425C8FC3BD}"/>
                </a:ext>
              </a:extLst>
            </p:cNvPr>
            <p:cNvSpPr txBox="1"/>
            <p:nvPr/>
          </p:nvSpPr>
          <p:spPr>
            <a:xfrm>
              <a:off x="603797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269AEBCD-350B-1E80-DC83-9760B7E916C2}"/>
                </a:ext>
              </a:extLst>
            </p:cNvPr>
            <p:cNvSpPr/>
            <p:nvPr/>
          </p:nvSpPr>
          <p:spPr>
            <a:xfrm>
              <a:off x="6849291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xmlns="" id="{DF65BF05-4961-F734-8F2D-8854AB057147}"/>
                </a:ext>
              </a:extLst>
            </p:cNvPr>
            <p:cNvSpPr/>
            <p:nvPr/>
          </p:nvSpPr>
          <p:spPr>
            <a:xfrm>
              <a:off x="7066127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xmlns="" id="{B99D5F8B-C2A7-64F7-C309-C589F8464C4A}"/>
                </a:ext>
              </a:extLst>
            </p:cNvPr>
            <p:cNvCxnSpPr>
              <a:cxnSpLocks/>
              <a:stCxn id="122" idx="3"/>
              <a:endCxn id="121" idx="0"/>
            </p:cNvCxnSpPr>
            <p:nvPr/>
          </p:nvCxnSpPr>
          <p:spPr>
            <a:xfrm flipH="1">
              <a:off x="7066127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2A158D2D-A519-DC69-43B2-B2F22D969FCA}"/>
                </a:ext>
              </a:extLst>
            </p:cNvPr>
            <p:cNvSpPr/>
            <p:nvPr/>
          </p:nvSpPr>
          <p:spPr>
            <a:xfrm>
              <a:off x="7280160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xmlns="" id="{9E758FB9-45C1-38AB-4355-5A9366C636C3}"/>
                </a:ext>
              </a:extLst>
            </p:cNvPr>
            <p:cNvCxnSpPr>
              <a:cxnSpLocks/>
              <a:stCxn id="122" idx="3"/>
              <a:endCxn id="124" idx="0"/>
            </p:cNvCxnSpPr>
            <p:nvPr/>
          </p:nvCxnSpPr>
          <p:spPr>
            <a:xfrm>
              <a:off x="7282963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B52D056A-47DC-72C3-D9B6-0B628A3F6A98}"/>
                </a:ext>
              </a:extLst>
            </p:cNvPr>
            <p:cNvSpPr txBox="1"/>
            <p:nvPr/>
          </p:nvSpPr>
          <p:spPr>
            <a:xfrm>
              <a:off x="6899712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5A9895A3-5186-A84E-B952-1AE3AC4A21C6}"/>
                </a:ext>
              </a:extLst>
            </p:cNvPr>
            <p:cNvSpPr/>
            <p:nvPr/>
          </p:nvSpPr>
          <p:spPr>
            <a:xfrm>
              <a:off x="7708664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xmlns="" id="{4CEC1606-8760-20CE-4370-5F6A119BF473}"/>
                </a:ext>
              </a:extLst>
            </p:cNvPr>
            <p:cNvSpPr/>
            <p:nvPr/>
          </p:nvSpPr>
          <p:spPr>
            <a:xfrm>
              <a:off x="7925500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xmlns="" id="{4783AFC8-D901-0116-2D90-D12C57D32E47}"/>
                </a:ext>
              </a:extLst>
            </p:cNvPr>
            <p:cNvCxnSpPr>
              <a:cxnSpLocks/>
              <a:stCxn id="128" idx="3"/>
              <a:endCxn id="127" idx="0"/>
            </p:cNvCxnSpPr>
            <p:nvPr/>
          </p:nvCxnSpPr>
          <p:spPr>
            <a:xfrm flipH="1">
              <a:off x="7925500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F3C05DB3-DC12-8884-0552-BF7987F3122E}"/>
                </a:ext>
              </a:extLst>
            </p:cNvPr>
            <p:cNvSpPr/>
            <p:nvPr/>
          </p:nvSpPr>
          <p:spPr>
            <a:xfrm>
              <a:off x="8139533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xmlns="" id="{58540AA4-00D2-2A15-3F6C-289E3728B085}"/>
                </a:ext>
              </a:extLst>
            </p:cNvPr>
            <p:cNvCxnSpPr>
              <a:cxnSpLocks/>
              <a:stCxn id="128" idx="3"/>
              <a:endCxn id="130" idx="0"/>
            </p:cNvCxnSpPr>
            <p:nvPr/>
          </p:nvCxnSpPr>
          <p:spPr>
            <a:xfrm>
              <a:off x="8142336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4C37A062-4824-01C6-5054-31957BAFC61E}"/>
                </a:ext>
              </a:extLst>
            </p:cNvPr>
            <p:cNvSpPr txBox="1"/>
            <p:nvPr/>
          </p:nvSpPr>
          <p:spPr>
            <a:xfrm>
              <a:off x="775908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3683A304-1314-53C7-7B49-280DDF1DE283}"/>
                </a:ext>
              </a:extLst>
            </p:cNvPr>
            <p:cNvCxnSpPr>
              <a:cxnSpLocks/>
              <a:stCxn id="72" idx="5"/>
              <a:endCxn id="116" idx="1"/>
            </p:cNvCxnSpPr>
            <p:nvPr/>
          </p:nvCxnSpPr>
          <p:spPr>
            <a:xfrm>
              <a:off x="5659253" y="4301728"/>
              <a:ext cx="653555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95178E31-2E0C-FD09-A842-6A7ADE4B86DE}"/>
                </a:ext>
              </a:extLst>
            </p:cNvPr>
            <p:cNvCxnSpPr>
              <a:cxnSpLocks/>
              <a:stCxn id="122" idx="5"/>
            </p:cNvCxnSpPr>
            <p:nvPr/>
          </p:nvCxnSpPr>
          <p:spPr>
            <a:xfrm>
              <a:off x="7391380" y="4301728"/>
              <a:ext cx="759170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3F88D5B3-93BF-559A-C9D7-3761CE924EDE}"/>
                </a:ext>
              </a:extLst>
            </p:cNvPr>
            <p:cNvSpPr/>
            <p:nvPr/>
          </p:nvSpPr>
          <p:spPr>
            <a:xfrm>
              <a:off x="5770718" y="3071529"/>
              <a:ext cx="433671" cy="433671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xmlns="" id="{A77E04A1-8684-AAD2-353A-5C4502C5C034}"/>
                </a:ext>
              </a:extLst>
            </p:cNvPr>
            <p:cNvCxnSpPr>
              <a:stCxn id="140" idx="4"/>
              <a:endCxn id="72" idx="0"/>
            </p:cNvCxnSpPr>
            <p:nvPr/>
          </p:nvCxnSpPr>
          <p:spPr>
            <a:xfrm flipH="1">
              <a:off x="5550836" y="3505200"/>
              <a:ext cx="436718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2802D8EF-25C0-19D6-C787-1B03584FF5D6}"/>
                </a:ext>
              </a:extLst>
            </p:cNvPr>
            <p:cNvSpPr/>
            <p:nvPr/>
          </p:nvSpPr>
          <p:spPr>
            <a:xfrm>
              <a:off x="7496995" y="3068342"/>
              <a:ext cx="433671" cy="433671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xmlns="" id="{AACD9E29-DD79-5BEC-B1B3-2776DDE3C724}"/>
                </a:ext>
              </a:extLst>
            </p:cNvPr>
            <p:cNvCxnSpPr>
              <a:cxnSpLocks/>
              <a:stCxn id="151" idx="4"/>
              <a:endCxn id="116" idx="0"/>
            </p:cNvCxnSpPr>
            <p:nvPr/>
          </p:nvCxnSpPr>
          <p:spPr>
            <a:xfrm flipH="1">
              <a:off x="6421226" y="3502013"/>
              <a:ext cx="1292605" cy="6127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xmlns="" id="{DAE178D9-F640-FB0F-D942-08927445A707}"/>
                </a:ext>
              </a:extLst>
            </p:cNvPr>
            <p:cNvCxnSpPr>
              <a:cxnSpLocks/>
              <a:stCxn id="140" idx="4"/>
              <a:endCxn id="122" idx="0"/>
            </p:cNvCxnSpPr>
            <p:nvPr/>
          </p:nvCxnSpPr>
          <p:spPr>
            <a:xfrm>
              <a:off x="5987554" y="3505200"/>
              <a:ext cx="1295409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xmlns="" id="{ACCC937A-D3B6-47CD-DD3D-71F23FBDE8AC}"/>
                </a:ext>
              </a:extLst>
            </p:cNvPr>
            <p:cNvCxnSpPr>
              <a:cxnSpLocks/>
              <a:stCxn id="151" idx="4"/>
              <a:endCxn id="128" idx="0"/>
            </p:cNvCxnSpPr>
            <p:nvPr/>
          </p:nvCxnSpPr>
          <p:spPr>
            <a:xfrm>
              <a:off x="7713831" y="3502013"/>
              <a:ext cx="428505" cy="6127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xmlns="" id="{6AD2D842-A969-8B8D-0BAA-308E3822C4FE}"/>
                </a:ext>
              </a:extLst>
            </p:cNvPr>
            <p:cNvSpPr txBox="1"/>
            <p:nvPr/>
          </p:nvSpPr>
          <p:spPr>
            <a:xfrm>
              <a:off x="5522069" y="3514294"/>
              <a:ext cx="2682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        B      P               B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xmlns="" id="{C615F743-CBFF-6E36-444C-F391BF12D875}"/>
                </a:ext>
              </a:extLst>
            </p:cNvPr>
            <p:cNvSpPr txBox="1"/>
            <p:nvPr/>
          </p:nvSpPr>
          <p:spPr>
            <a:xfrm>
              <a:off x="5691902" y="2195496"/>
              <a:ext cx="5684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Low</a:t>
              </a:r>
            </a:p>
            <a:p>
              <a:pPr algn="ctr"/>
              <a:r>
                <a:rPr lang="en-US" b="1" dirty="0"/>
                <a:t>3/4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xmlns="" id="{AC5CF88C-FDC1-9109-1E05-3C6DBCAE0B73}"/>
                </a:ext>
              </a:extLst>
            </p:cNvPr>
            <p:cNvSpPr txBox="1"/>
            <p:nvPr/>
          </p:nvSpPr>
          <p:spPr>
            <a:xfrm>
              <a:off x="7367575" y="2178298"/>
              <a:ext cx="6126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High</a:t>
              </a:r>
            </a:p>
            <a:p>
              <a:pPr algn="ctr"/>
              <a:r>
                <a:rPr lang="en-US" b="1" dirty="0"/>
                <a:t>1/4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A2C91B9B-8D03-7C57-9631-4A374067C1F2}"/>
                </a:ext>
              </a:extLst>
            </p:cNvPr>
            <p:cNvSpPr/>
            <p:nvPr/>
          </p:nvSpPr>
          <p:spPr>
            <a:xfrm>
              <a:off x="6635258" y="1984052"/>
              <a:ext cx="301948" cy="3019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xmlns="" id="{020BEFC7-DA48-C242-420B-10577F8C2F1B}"/>
                </a:ext>
              </a:extLst>
            </p:cNvPr>
            <p:cNvCxnSpPr>
              <a:cxnSpLocks/>
              <a:stCxn id="187" idx="2"/>
              <a:endCxn id="140" idx="0"/>
            </p:cNvCxnSpPr>
            <p:nvPr/>
          </p:nvCxnSpPr>
          <p:spPr>
            <a:xfrm flipH="1">
              <a:off x="5987554" y="2286000"/>
              <a:ext cx="798678" cy="785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xmlns="" id="{BF22A339-5EF9-E83C-E987-4500132DB244}"/>
                </a:ext>
              </a:extLst>
            </p:cNvPr>
            <p:cNvCxnSpPr>
              <a:cxnSpLocks/>
              <a:stCxn id="187" idx="2"/>
              <a:endCxn id="151" idx="0"/>
            </p:cNvCxnSpPr>
            <p:nvPr/>
          </p:nvCxnSpPr>
          <p:spPr>
            <a:xfrm>
              <a:off x="6786232" y="2286000"/>
              <a:ext cx="927599" cy="7823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CB31ACC6-435F-C5E5-65EC-37B2E7D8AC6E}"/>
              </a:ext>
            </a:extLst>
          </p:cNvPr>
          <p:cNvSpPr txBox="1"/>
          <p:nvPr/>
        </p:nvSpPr>
        <p:spPr>
          <a:xfrm>
            <a:off x="0" y="6583362"/>
            <a:ext cx="5372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Kamenica</a:t>
            </a:r>
            <a:r>
              <a:rPr lang="en-US" sz="1200" dirty="0"/>
              <a:t> and Gentzkow (American Economic Review 2011), "Bayesian Persuasion"</a:t>
            </a:r>
          </a:p>
        </p:txBody>
      </p:sp>
      <p:sp>
        <p:nvSpPr>
          <p:cNvPr id="202" name="Slide Number Placeholder 201">
            <a:extLst>
              <a:ext uri="{FF2B5EF4-FFF2-40B4-BE49-F238E27FC236}">
                <a16:creationId xmlns:a16="http://schemas.microsoft.com/office/drawing/2014/main" xmlns="" id="{4FC393B2-5AA5-394E-E380-B9803F3D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B602B5-ACF9-5754-4DA2-0EFBA904544B}"/>
              </a:ext>
            </a:extLst>
          </p:cNvPr>
          <p:cNvSpPr txBox="1"/>
          <p:nvPr/>
        </p:nvSpPr>
        <p:spPr>
          <a:xfrm>
            <a:off x="4731419" y="2209800"/>
            <a:ext cx="4581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Revelation principle: </a:t>
            </a:r>
            <a:r>
              <a:rPr lang="en-US" sz="1600" dirty="0">
                <a:solidFill>
                  <a:schemeClr val="accent2"/>
                </a:solidFill>
              </a:rPr>
              <a:t>seller's signal is a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403743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Design: An 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4A79826-91E5-7B4B-3C44-D0D41CD5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seller</a:t>
            </a:r>
            <a:r>
              <a:rPr lang="en-US" b="1" dirty="0"/>
              <a:t> </a:t>
            </a:r>
            <a:r>
              <a:rPr lang="en-US" dirty="0"/>
              <a:t>("mediator") wishes to persuade a </a:t>
            </a:r>
            <a:r>
              <a:rPr lang="en-US" b="1" dirty="0">
                <a:solidFill>
                  <a:schemeClr val="accent1"/>
                </a:solidFill>
              </a:rPr>
              <a:t>buyer </a:t>
            </a:r>
            <a:r>
              <a:rPr lang="en-US" dirty="0"/>
              <a:t>("player") to purchase an item</a:t>
            </a:r>
          </a:p>
          <a:p>
            <a:r>
              <a:rPr lang="en-US" dirty="0"/>
              <a:t>The item's quality is either </a:t>
            </a:r>
            <a:r>
              <a:rPr lang="en-US" b="1" dirty="0"/>
              <a:t>low</a:t>
            </a:r>
            <a:r>
              <a:rPr lang="en-US" dirty="0"/>
              <a:t> (p=3/4) or </a:t>
            </a:r>
            <a:r>
              <a:rPr lang="en-US" b="1" dirty="0"/>
              <a:t>high</a:t>
            </a:r>
            <a:r>
              <a:rPr lang="en-US" dirty="0"/>
              <a:t> (p=1/4). The </a:t>
            </a:r>
            <a:r>
              <a:rPr lang="en-US" b="1" dirty="0">
                <a:solidFill>
                  <a:schemeClr val="accent2"/>
                </a:solidFill>
              </a:rPr>
              <a:t>seller </a:t>
            </a:r>
            <a:r>
              <a:rPr lang="en-US" dirty="0"/>
              <a:t>knows the quality of the item, but the </a:t>
            </a:r>
            <a:r>
              <a:rPr lang="en-US" b="1" dirty="0">
                <a:solidFill>
                  <a:schemeClr val="accent1"/>
                </a:solidFill>
              </a:rPr>
              <a:t>buyer</a:t>
            </a:r>
            <a:r>
              <a:rPr lang="en-US" dirty="0"/>
              <a:t> does not.</a:t>
            </a:r>
            <a:endParaRPr lang="en-US" i="1" dirty="0"/>
          </a:p>
          <a:p>
            <a:r>
              <a:rPr lang="en-US" dirty="0"/>
              <a:t>The</a:t>
            </a:r>
            <a:r>
              <a:rPr lang="en-US" b="1" dirty="0">
                <a:solidFill>
                  <a:schemeClr val="accent2"/>
                </a:solidFill>
              </a:rPr>
              <a:t> seller</a:t>
            </a:r>
            <a:r>
              <a:rPr lang="en-US" dirty="0"/>
              <a:t> scores </a:t>
            </a:r>
            <a:r>
              <a:rPr lang="en-US" b="1" dirty="0"/>
              <a:t>1</a:t>
            </a:r>
            <a:r>
              <a:rPr lang="en-US" dirty="0"/>
              <a:t> if the buyer buys the item. The seller can commit to a messaging scheme.</a:t>
            </a:r>
          </a:p>
          <a:p>
            <a:r>
              <a:rPr lang="en-US" dirty="0"/>
              <a:t>The</a:t>
            </a:r>
            <a:r>
              <a:rPr lang="en-US" b="1" dirty="0">
                <a:solidFill>
                  <a:schemeClr val="accent1"/>
                </a:solidFill>
              </a:rPr>
              <a:t> buyer</a:t>
            </a:r>
            <a:r>
              <a:rPr lang="en-US" dirty="0"/>
              <a:t> can pass (P) or buy (B). The buyer wants to buy only high-quality items: she scores </a:t>
            </a:r>
            <a:r>
              <a:rPr lang="en-US" b="1" dirty="0"/>
              <a:t>1 </a:t>
            </a:r>
            <a:r>
              <a:rPr lang="en-US" dirty="0"/>
              <a:t>if she buys a high-quality item and </a:t>
            </a:r>
            <a:r>
              <a:rPr lang="en-US" b="1" dirty="0"/>
              <a:t>-1</a:t>
            </a:r>
            <a:r>
              <a:rPr lang="en-US" dirty="0"/>
              <a:t> if she buys a low-quality item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xmlns="" id="{F1CF6613-931D-B311-97A5-4A327F1EFE79}"/>
              </a:ext>
            </a:extLst>
          </p:cNvPr>
          <p:cNvGrpSpPr/>
          <p:nvPr/>
        </p:nvGrpSpPr>
        <p:grpSpPr>
          <a:xfrm>
            <a:off x="4604685" y="1502053"/>
            <a:ext cx="4402522" cy="3603347"/>
            <a:chOff x="4604685" y="1161213"/>
            <a:chExt cx="4402522" cy="3603347"/>
          </a:xfrm>
        </p:grpSpPr>
        <p:sp>
          <p:nvSpPr>
            <p:cNvPr id="179" name="Arc 178">
              <a:extLst>
                <a:ext uri="{FF2B5EF4-FFF2-40B4-BE49-F238E27FC236}">
                  <a16:creationId xmlns:a16="http://schemas.microsoft.com/office/drawing/2014/main" xmlns="" id="{AFFE9A3E-E7F9-A92A-1C8D-97D0477D2B9A}"/>
                </a:ext>
              </a:extLst>
            </p:cNvPr>
            <p:cNvSpPr/>
            <p:nvPr/>
          </p:nvSpPr>
          <p:spPr>
            <a:xfrm>
              <a:off x="4604685" y="1558069"/>
              <a:ext cx="2119114" cy="3206491"/>
            </a:xfrm>
            <a:prstGeom prst="arc">
              <a:avLst>
                <a:gd name="adj1" fmla="val 6399777"/>
                <a:gd name="adj2" fmla="val 14870529"/>
              </a:avLst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CD03B4EE-B321-A74B-A41C-92D4404E2252}"/>
                </a:ext>
              </a:extLst>
            </p:cNvPr>
            <p:cNvSpPr txBox="1"/>
            <p:nvPr/>
          </p:nvSpPr>
          <p:spPr>
            <a:xfrm>
              <a:off x="4892408" y="1161213"/>
              <a:ext cx="4114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The buyer learns the seller's message, but not the true item quality, and decides how to act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3525AE-45A9-74B6-26C3-20BEE583AA75}"/>
              </a:ext>
            </a:extLst>
          </p:cNvPr>
          <p:cNvSpPr txBox="1"/>
          <p:nvPr/>
        </p:nvSpPr>
        <p:spPr>
          <a:xfrm>
            <a:off x="0" y="6583362"/>
            <a:ext cx="5372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Kamenica</a:t>
            </a:r>
            <a:r>
              <a:rPr lang="en-US" sz="1200" dirty="0"/>
              <a:t> and Gentzkow (American Economic Review 2011), "Bayesian Persuasion"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639BDBCB-F1A9-0CF7-BB82-F523785B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1670419E-7205-63EE-BDD8-1D1A1228C552}"/>
              </a:ext>
            </a:extLst>
          </p:cNvPr>
          <p:cNvGrpSpPr/>
          <p:nvPr/>
        </p:nvGrpSpPr>
        <p:grpSpPr>
          <a:xfrm>
            <a:off x="5126996" y="2764286"/>
            <a:ext cx="3483604" cy="3712714"/>
            <a:chOff x="5126996" y="1984052"/>
            <a:chExt cx="3483604" cy="371271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19C5FD01-FFFD-1225-CACD-350FDC1A46C7}"/>
                </a:ext>
              </a:extLst>
            </p:cNvPr>
            <p:cNvSpPr/>
            <p:nvPr/>
          </p:nvSpPr>
          <p:spPr>
            <a:xfrm>
              <a:off x="5126996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xmlns="" id="{DB71D03F-0C2B-AA3A-EEC0-3A9EEBECF010}"/>
                </a:ext>
              </a:extLst>
            </p:cNvPr>
            <p:cNvSpPr/>
            <p:nvPr/>
          </p:nvSpPr>
          <p:spPr>
            <a:xfrm>
              <a:off x="5334000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F037363E-5AC9-0D43-8764-30DD185531BA}"/>
                </a:ext>
              </a:extLst>
            </p:cNvPr>
            <p:cNvCxnSpPr>
              <a:cxnSpLocks/>
              <a:stCxn id="50" idx="3"/>
              <a:endCxn id="49" idx="0"/>
            </p:cNvCxnSpPr>
            <p:nvPr/>
          </p:nvCxnSpPr>
          <p:spPr>
            <a:xfrm flipH="1">
              <a:off x="5343832" y="4488655"/>
              <a:ext cx="207004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05C78A6D-FAF9-7247-9032-674FE776646D}"/>
                </a:ext>
              </a:extLst>
            </p:cNvPr>
            <p:cNvSpPr/>
            <p:nvPr/>
          </p:nvSpPr>
          <p:spPr>
            <a:xfrm>
              <a:off x="5557865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33FEB454-037B-AFA5-4E50-35B55832CC8E}"/>
                </a:ext>
              </a:extLst>
            </p:cNvPr>
            <p:cNvCxnSpPr>
              <a:cxnSpLocks/>
              <a:stCxn id="50" idx="3"/>
              <a:endCxn id="52" idx="0"/>
            </p:cNvCxnSpPr>
            <p:nvPr/>
          </p:nvCxnSpPr>
          <p:spPr>
            <a:xfrm>
              <a:off x="5550836" y="4488655"/>
              <a:ext cx="223865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23AFAEAC-47CE-9635-8AD6-A287B1B75EC9}"/>
                </a:ext>
              </a:extLst>
            </p:cNvPr>
            <p:cNvSpPr txBox="1"/>
            <p:nvPr/>
          </p:nvSpPr>
          <p:spPr>
            <a:xfrm>
              <a:off x="516758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F618D5B0-1907-3378-BE91-5C4DBB98B4F0}"/>
                </a:ext>
              </a:extLst>
            </p:cNvPr>
            <p:cNvSpPr/>
            <p:nvPr/>
          </p:nvSpPr>
          <p:spPr>
            <a:xfrm>
              <a:off x="5987554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xmlns="" id="{48279FC3-F323-BC5D-C94B-8BF8EE9C57A9}"/>
                </a:ext>
              </a:extLst>
            </p:cNvPr>
            <p:cNvSpPr/>
            <p:nvPr/>
          </p:nvSpPr>
          <p:spPr>
            <a:xfrm>
              <a:off x="6204390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327BFE75-C843-4AAD-CF61-FFA2B7F72B59}"/>
                </a:ext>
              </a:extLst>
            </p:cNvPr>
            <p:cNvCxnSpPr>
              <a:cxnSpLocks/>
              <a:stCxn id="56" idx="3"/>
              <a:endCxn id="55" idx="0"/>
            </p:cNvCxnSpPr>
            <p:nvPr/>
          </p:nvCxnSpPr>
          <p:spPr>
            <a:xfrm flipH="1">
              <a:off x="6204390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9941F57A-CF67-0AD4-F488-2ECBC9D4E585}"/>
                </a:ext>
              </a:extLst>
            </p:cNvPr>
            <p:cNvSpPr/>
            <p:nvPr/>
          </p:nvSpPr>
          <p:spPr>
            <a:xfrm>
              <a:off x="6418423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35070943-41C8-1846-4451-339A1F11DEA8}"/>
                </a:ext>
              </a:extLst>
            </p:cNvPr>
            <p:cNvCxnSpPr>
              <a:cxnSpLocks/>
              <a:stCxn id="56" idx="3"/>
              <a:endCxn id="58" idx="0"/>
            </p:cNvCxnSpPr>
            <p:nvPr/>
          </p:nvCxnSpPr>
          <p:spPr>
            <a:xfrm>
              <a:off x="6421226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7B9744E6-1257-B7DE-3CB3-2BFD914E4632}"/>
                </a:ext>
              </a:extLst>
            </p:cNvPr>
            <p:cNvSpPr txBox="1"/>
            <p:nvPr/>
          </p:nvSpPr>
          <p:spPr>
            <a:xfrm>
              <a:off x="603797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5A31EAD3-930E-CCBE-9DA1-0B9381B5B328}"/>
                </a:ext>
              </a:extLst>
            </p:cNvPr>
            <p:cNvSpPr/>
            <p:nvPr/>
          </p:nvSpPr>
          <p:spPr>
            <a:xfrm>
              <a:off x="6849291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xmlns="" id="{30585DD0-33E1-BA74-81F9-85B7FF1650AA}"/>
                </a:ext>
              </a:extLst>
            </p:cNvPr>
            <p:cNvSpPr/>
            <p:nvPr/>
          </p:nvSpPr>
          <p:spPr>
            <a:xfrm>
              <a:off x="7066127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8A04F112-9B12-19B6-502F-293880748828}"/>
                </a:ext>
              </a:extLst>
            </p:cNvPr>
            <p:cNvCxnSpPr>
              <a:cxnSpLocks/>
              <a:stCxn id="62" idx="3"/>
              <a:endCxn id="61" idx="0"/>
            </p:cNvCxnSpPr>
            <p:nvPr/>
          </p:nvCxnSpPr>
          <p:spPr>
            <a:xfrm flipH="1">
              <a:off x="7066127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E389B11F-95B3-DA11-FF47-0F9C2336AD52}"/>
                </a:ext>
              </a:extLst>
            </p:cNvPr>
            <p:cNvSpPr/>
            <p:nvPr/>
          </p:nvSpPr>
          <p:spPr>
            <a:xfrm>
              <a:off x="7280160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xmlns="" id="{33F6F767-98FD-E614-FBAF-E909EC7C08A5}"/>
                </a:ext>
              </a:extLst>
            </p:cNvPr>
            <p:cNvCxnSpPr>
              <a:cxnSpLocks/>
              <a:stCxn id="62" idx="3"/>
              <a:endCxn id="64" idx="0"/>
            </p:cNvCxnSpPr>
            <p:nvPr/>
          </p:nvCxnSpPr>
          <p:spPr>
            <a:xfrm>
              <a:off x="7282963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E4216F72-F8E3-DBE6-1AD0-8B63A86419A2}"/>
                </a:ext>
              </a:extLst>
            </p:cNvPr>
            <p:cNvSpPr txBox="1"/>
            <p:nvPr/>
          </p:nvSpPr>
          <p:spPr>
            <a:xfrm>
              <a:off x="6899712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245DF78C-F55C-4ECC-514E-EB8D82F3E862}"/>
                </a:ext>
              </a:extLst>
            </p:cNvPr>
            <p:cNvSpPr/>
            <p:nvPr/>
          </p:nvSpPr>
          <p:spPr>
            <a:xfrm>
              <a:off x="7708664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xmlns="" id="{74BD8703-4048-FC5B-3DB5-3B91307BB68D}"/>
                </a:ext>
              </a:extLst>
            </p:cNvPr>
            <p:cNvSpPr/>
            <p:nvPr/>
          </p:nvSpPr>
          <p:spPr>
            <a:xfrm>
              <a:off x="7925500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xmlns="" id="{44827CE2-2EF5-D5DB-DEE3-986082606396}"/>
                </a:ext>
              </a:extLst>
            </p:cNvPr>
            <p:cNvCxnSpPr>
              <a:cxnSpLocks/>
              <a:stCxn id="68" idx="3"/>
              <a:endCxn id="67" idx="0"/>
            </p:cNvCxnSpPr>
            <p:nvPr/>
          </p:nvCxnSpPr>
          <p:spPr>
            <a:xfrm flipH="1">
              <a:off x="7925500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DE24B257-BF8C-4BEE-D5F7-70D7F4F254BE}"/>
                </a:ext>
              </a:extLst>
            </p:cNvPr>
            <p:cNvSpPr/>
            <p:nvPr/>
          </p:nvSpPr>
          <p:spPr>
            <a:xfrm>
              <a:off x="8139533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xmlns="" id="{15943EF2-8FB5-AAB1-EBA5-DB074606F881}"/>
                </a:ext>
              </a:extLst>
            </p:cNvPr>
            <p:cNvCxnSpPr>
              <a:cxnSpLocks/>
              <a:stCxn id="68" idx="3"/>
              <a:endCxn id="71" idx="0"/>
            </p:cNvCxnSpPr>
            <p:nvPr/>
          </p:nvCxnSpPr>
          <p:spPr>
            <a:xfrm>
              <a:off x="8142336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4C7A7667-9E80-B8E3-A16E-F9CB3F0D418E}"/>
                </a:ext>
              </a:extLst>
            </p:cNvPr>
            <p:cNvSpPr txBox="1"/>
            <p:nvPr/>
          </p:nvSpPr>
          <p:spPr>
            <a:xfrm>
              <a:off x="775908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96763033-06B9-4485-A4CE-C635C37BB1F9}"/>
                </a:ext>
              </a:extLst>
            </p:cNvPr>
            <p:cNvCxnSpPr>
              <a:cxnSpLocks/>
              <a:stCxn id="50" idx="5"/>
              <a:endCxn id="56" idx="1"/>
            </p:cNvCxnSpPr>
            <p:nvPr/>
          </p:nvCxnSpPr>
          <p:spPr>
            <a:xfrm>
              <a:off x="5659253" y="4301728"/>
              <a:ext cx="653555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345765CC-7827-6BDB-11EA-59DCA90B30AA}"/>
                </a:ext>
              </a:extLst>
            </p:cNvPr>
            <p:cNvCxnSpPr>
              <a:cxnSpLocks/>
              <a:stCxn id="62" idx="5"/>
            </p:cNvCxnSpPr>
            <p:nvPr/>
          </p:nvCxnSpPr>
          <p:spPr>
            <a:xfrm>
              <a:off x="7391380" y="4301728"/>
              <a:ext cx="759170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4A60A95D-30CC-012C-93E9-B98DDE97E2E0}"/>
                </a:ext>
              </a:extLst>
            </p:cNvPr>
            <p:cNvSpPr/>
            <p:nvPr/>
          </p:nvSpPr>
          <p:spPr>
            <a:xfrm>
              <a:off x="5770718" y="3071529"/>
              <a:ext cx="433671" cy="433671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xmlns="" id="{5400C2A4-6398-42DE-8DF4-5FA9D0A38C8E}"/>
                </a:ext>
              </a:extLst>
            </p:cNvPr>
            <p:cNvCxnSpPr>
              <a:stCxn id="80" idx="4"/>
              <a:endCxn id="50" idx="0"/>
            </p:cNvCxnSpPr>
            <p:nvPr/>
          </p:nvCxnSpPr>
          <p:spPr>
            <a:xfrm flipH="1">
              <a:off x="5550836" y="3505200"/>
              <a:ext cx="436718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BFDF968D-A678-4812-1A30-4E44D7305712}"/>
                </a:ext>
              </a:extLst>
            </p:cNvPr>
            <p:cNvSpPr/>
            <p:nvPr/>
          </p:nvSpPr>
          <p:spPr>
            <a:xfrm>
              <a:off x="7496995" y="3068342"/>
              <a:ext cx="433671" cy="433671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xmlns="" id="{F979DE67-6531-49CF-0DB4-64568FF1B652}"/>
                </a:ext>
              </a:extLst>
            </p:cNvPr>
            <p:cNvCxnSpPr>
              <a:cxnSpLocks/>
              <a:stCxn id="83" idx="4"/>
              <a:endCxn id="56" idx="0"/>
            </p:cNvCxnSpPr>
            <p:nvPr/>
          </p:nvCxnSpPr>
          <p:spPr>
            <a:xfrm flipH="1">
              <a:off x="6421226" y="3502013"/>
              <a:ext cx="1292605" cy="6127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xmlns="" id="{C39D4B78-F8D6-3760-A5C8-75CEA60CAE4C}"/>
                </a:ext>
              </a:extLst>
            </p:cNvPr>
            <p:cNvCxnSpPr>
              <a:cxnSpLocks/>
              <a:stCxn id="80" idx="4"/>
              <a:endCxn id="62" idx="0"/>
            </p:cNvCxnSpPr>
            <p:nvPr/>
          </p:nvCxnSpPr>
          <p:spPr>
            <a:xfrm>
              <a:off x="5987554" y="3505200"/>
              <a:ext cx="1295409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xmlns="" id="{57D6CF7F-C5CB-5E90-BEED-D7C0834F552B}"/>
                </a:ext>
              </a:extLst>
            </p:cNvPr>
            <p:cNvCxnSpPr>
              <a:cxnSpLocks/>
              <a:stCxn id="83" idx="4"/>
              <a:endCxn id="68" idx="0"/>
            </p:cNvCxnSpPr>
            <p:nvPr/>
          </p:nvCxnSpPr>
          <p:spPr>
            <a:xfrm>
              <a:off x="7713831" y="3502013"/>
              <a:ext cx="428505" cy="6127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91B068D2-4DC2-70DE-F491-5E72CCCC45D7}"/>
                </a:ext>
              </a:extLst>
            </p:cNvPr>
            <p:cNvSpPr txBox="1"/>
            <p:nvPr/>
          </p:nvSpPr>
          <p:spPr>
            <a:xfrm>
              <a:off x="5522069" y="3514294"/>
              <a:ext cx="2682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        B      P               B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E7587C84-4C76-DAEB-4546-1762F9EC59B6}"/>
                </a:ext>
              </a:extLst>
            </p:cNvPr>
            <p:cNvSpPr txBox="1"/>
            <p:nvPr/>
          </p:nvSpPr>
          <p:spPr>
            <a:xfrm>
              <a:off x="5691902" y="2195496"/>
              <a:ext cx="5684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Low</a:t>
              </a:r>
            </a:p>
            <a:p>
              <a:pPr algn="ctr"/>
              <a:r>
                <a:rPr lang="en-US" b="1" dirty="0"/>
                <a:t>3/4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A576BFB9-C0BB-A934-FA69-60FB9AB09120}"/>
                </a:ext>
              </a:extLst>
            </p:cNvPr>
            <p:cNvSpPr txBox="1"/>
            <p:nvPr/>
          </p:nvSpPr>
          <p:spPr>
            <a:xfrm>
              <a:off x="7367575" y="2178298"/>
              <a:ext cx="6126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High</a:t>
              </a:r>
            </a:p>
            <a:p>
              <a:pPr algn="ctr"/>
              <a:r>
                <a:rPr lang="en-US" b="1" dirty="0"/>
                <a:t>1/4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FE62A6C9-27C1-5690-34F2-B10F184BE2B5}"/>
                </a:ext>
              </a:extLst>
            </p:cNvPr>
            <p:cNvSpPr/>
            <p:nvPr/>
          </p:nvSpPr>
          <p:spPr>
            <a:xfrm>
              <a:off x="6635258" y="1984052"/>
              <a:ext cx="301948" cy="3019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xmlns="" id="{9B4780D5-430A-3868-6C8B-48AFBCDBA9EB}"/>
                </a:ext>
              </a:extLst>
            </p:cNvPr>
            <p:cNvCxnSpPr>
              <a:cxnSpLocks/>
              <a:stCxn id="90" idx="2"/>
              <a:endCxn id="80" idx="0"/>
            </p:cNvCxnSpPr>
            <p:nvPr/>
          </p:nvCxnSpPr>
          <p:spPr>
            <a:xfrm flipH="1">
              <a:off x="5987554" y="2286000"/>
              <a:ext cx="798678" cy="785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xmlns="" id="{42D30849-2043-0584-692D-CC8C339BBA38}"/>
                </a:ext>
              </a:extLst>
            </p:cNvPr>
            <p:cNvCxnSpPr>
              <a:cxnSpLocks/>
              <a:stCxn id="90" idx="2"/>
              <a:endCxn id="83" idx="0"/>
            </p:cNvCxnSpPr>
            <p:nvPr/>
          </p:nvCxnSpPr>
          <p:spPr>
            <a:xfrm>
              <a:off x="6786232" y="2286000"/>
              <a:ext cx="927599" cy="7823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81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Design: An 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4A79826-91E5-7B4B-3C44-D0D41CD5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seller</a:t>
            </a:r>
            <a:r>
              <a:rPr lang="en-US" b="1" dirty="0"/>
              <a:t> </a:t>
            </a:r>
            <a:r>
              <a:rPr lang="en-US" dirty="0"/>
              <a:t>("mediator") wishes to persuade a </a:t>
            </a:r>
            <a:r>
              <a:rPr lang="en-US" b="1" dirty="0">
                <a:solidFill>
                  <a:schemeClr val="accent1"/>
                </a:solidFill>
              </a:rPr>
              <a:t>buyer </a:t>
            </a:r>
            <a:r>
              <a:rPr lang="en-US" dirty="0"/>
              <a:t>("player") to purchase an item</a:t>
            </a:r>
          </a:p>
          <a:p>
            <a:r>
              <a:rPr lang="en-US" dirty="0"/>
              <a:t>The item's quality is either </a:t>
            </a:r>
            <a:r>
              <a:rPr lang="en-US" b="1" dirty="0"/>
              <a:t>low</a:t>
            </a:r>
            <a:r>
              <a:rPr lang="en-US" dirty="0"/>
              <a:t> (p=3/4) or </a:t>
            </a:r>
            <a:r>
              <a:rPr lang="en-US" b="1" dirty="0"/>
              <a:t>high</a:t>
            </a:r>
            <a:r>
              <a:rPr lang="en-US" dirty="0"/>
              <a:t> (p=1/4). The </a:t>
            </a:r>
            <a:r>
              <a:rPr lang="en-US" b="1" dirty="0">
                <a:solidFill>
                  <a:schemeClr val="accent2"/>
                </a:solidFill>
              </a:rPr>
              <a:t>seller </a:t>
            </a:r>
            <a:r>
              <a:rPr lang="en-US" dirty="0"/>
              <a:t>knows the quality of the item, but the </a:t>
            </a:r>
            <a:r>
              <a:rPr lang="en-US" b="1" dirty="0">
                <a:solidFill>
                  <a:schemeClr val="accent1"/>
                </a:solidFill>
              </a:rPr>
              <a:t>buyer</a:t>
            </a:r>
            <a:r>
              <a:rPr lang="en-US" dirty="0"/>
              <a:t> does not.</a:t>
            </a:r>
            <a:endParaRPr lang="en-US" i="1" dirty="0"/>
          </a:p>
          <a:p>
            <a:r>
              <a:rPr lang="en-US" dirty="0"/>
              <a:t>The</a:t>
            </a:r>
            <a:r>
              <a:rPr lang="en-US" b="1" dirty="0">
                <a:solidFill>
                  <a:schemeClr val="accent2"/>
                </a:solidFill>
              </a:rPr>
              <a:t> seller</a:t>
            </a:r>
            <a:r>
              <a:rPr lang="en-US" dirty="0"/>
              <a:t> scores </a:t>
            </a:r>
            <a:r>
              <a:rPr lang="en-US" b="1" dirty="0"/>
              <a:t>1</a:t>
            </a:r>
            <a:r>
              <a:rPr lang="en-US" dirty="0"/>
              <a:t> if the buyer buys the item. The seller can commit to a messaging scheme.</a:t>
            </a:r>
          </a:p>
          <a:p>
            <a:r>
              <a:rPr lang="en-US" dirty="0"/>
              <a:t>The</a:t>
            </a:r>
            <a:r>
              <a:rPr lang="en-US" b="1" dirty="0">
                <a:solidFill>
                  <a:schemeClr val="accent1"/>
                </a:solidFill>
              </a:rPr>
              <a:t> buyer</a:t>
            </a:r>
            <a:r>
              <a:rPr lang="en-US" dirty="0"/>
              <a:t> can pass (P) or buy (B). The buyer wants to buy only high-quality items: she scores </a:t>
            </a:r>
            <a:r>
              <a:rPr lang="en-US" b="1" dirty="0"/>
              <a:t>1 </a:t>
            </a:r>
            <a:r>
              <a:rPr lang="en-US" dirty="0"/>
              <a:t>if she buys a high-quality item and </a:t>
            </a:r>
            <a:r>
              <a:rPr lang="en-US" b="1" dirty="0"/>
              <a:t>-1</a:t>
            </a:r>
            <a:r>
              <a:rPr lang="en-US" dirty="0"/>
              <a:t> if she buys a low-quality item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3D4CF35-C252-97D7-C87D-0D391AC1C6DC}"/>
              </a:ext>
            </a:extLst>
          </p:cNvPr>
          <p:cNvSpPr txBox="1"/>
          <p:nvPr/>
        </p:nvSpPr>
        <p:spPr>
          <a:xfrm>
            <a:off x="0" y="6583362"/>
            <a:ext cx="5372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Kamenica</a:t>
            </a:r>
            <a:r>
              <a:rPr lang="en-US" sz="1200" dirty="0"/>
              <a:t> and Gentzkow (American Economic Review 2011), "Bayesian Persuasion"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066861A8-2069-2936-3917-7C749818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D3F68DDD-2374-A138-EB3F-E16D0542564C}"/>
              </a:ext>
            </a:extLst>
          </p:cNvPr>
          <p:cNvGrpSpPr/>
          <p:nvPr/>
        </p:nvGrpSpPr>
        <p:grpSpPr>
          <a:xfrm>
            <a:off x="5126996" y="2764286"/>
            <a:ext cx="3483604" cy="3712714"/>
            <a:chOff x="5126996" y="1984052"/>
            <a:chExt cx="3483604" cy="3712714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4536EDA2-E063-5E00-5FA6-BC06CE122CD0}"/>
                </a:ext>
              </a:extLst>
            </p:cNvPr>
            <p:cNvSpPr/>
            <p:nvPr/>
          </p:nvSpPr>
          <p:spPr>
            <a:xfrm>
              <a:off x="5126996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xmlns="" id="{0517157A-DDAE-D844-6739-53F51FFFD0BD}"/>
                </a:ext>
              </a:extLst>
            </p:cNvPr>
            <p:cNvSpPr/>
            <p:nvPr/>
          </p:nvSpPr>
          <p:spPr>
            <a:xfrm>
              <a:off x="5334000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2789C370-0301-0C37-AED6-9E627BF78B38}"/>
                </a:ext>
              </a:extLst>
            </p:cNvPr>
            <p:cNvCxnSpPr>
              <a:cxnSpLocks/>
              <a:stCxn id="60" idx="3"/>
              <a:endCxn id="59" idx="0"/>
            </p:cNvCxnSpPr>
            <p:nvPr/>
          </p:nvCxnSpPr>
          <p:spPr>
            <a:xfrm flipH="1">
              <a:off x="5343832" y="4488655"/>
              <a:ext cx="207004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28CDEAE2-3D21-57AE-3F54-373462CD9909}"/>
                </a:ext>
              </a:extLst>
            </p:cNvPr>
            <p:cNvSpPr/>
            <p:nvPr/>
          </p:nvSpPr>
          <p:spPr>
            <a:xfrm>
              <a:off x="5557865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6622E893-DED0-2883-1E48-CE9061B4DFAD}"/>
                </a:ext>
              </a:extLst>
            </p:cNvPr>
            <p:cNvCxnSpPr>
              <a:cxnSpLocks/>
              <a:stCxn id="60" idx="3"/>
              <a:endCxn id="62" idx="0"/>
            </p:cNvCxnSpPr>
            <p:nvPr/>
          </p:nvCxnSpPr>
          <p:spPr>
            <a:xfrm>
              <a:off x="5550836" y="4488655"/>
              <a:ext cx="223865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CA46573F-4CA4-111B-60DE-0D84F3CD8580}"/>
                </a:ext>
              </a:extLst>
            </p:cNvPr>
            <p:cNvSpPr txBox="1"/>
            <p:nvPr/>
          </p:nvSpPr>
          <p:spPr>
            <a:xfrm>
              <a:off x="516758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CD8E32B2-5A3F-FBC4-8858-C63A9A798215}"/>
                </a:ext>
              </a:extLst>
            </p:cNvPr>
            <p:cNvSpPr/>
            <p:nvPr/>
          </p:nvSpPr>
          <p:spPr>
            <a:xfrm>
              <a:off x="5987554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xmlns="" id="{177004E8-2557-C250-B3B2-A878E2F57B3A}"/>
                </a:ext>
              </a:extLst>
            </p:cNvPr>
            <p:cNvSpPr/>
            <p:nvPr/>
          </p:nvSpPr>
          <p:spPr>
            <a:xfrm>
              <a:off x="6204390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xmlns="" id="{144B7E2F-5583-4430-FEED-FF33BCE783CB}"/>
                </a:ext>
              </a:extLst>
            </p:cNvPr>
            <p:cNvCxnSpPr>
              <a:cxnSpLocks/>
              <a:stCxn id="66" idx="3"/>
              <a:endCxn id="65" idx="0"/>
            </p:cNvCxnSpPr>
            <p:nvPr/>
          </p:nvCxnSpPr>
          <p:spPr>
            <a:xfrm flipH="1">
              <a:off x="6204390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8A7D192E-1D0C-211B-F26E-804AC57B03FB}"/>
                </a:ext>
              </a:extLst>
            </p:cNvPr>
            <p:cNvSpPr/>
            <p:nvPr/>
          </p:nvSpPr>
          <p:spPr>
            <a:xfrm>
              <a:off x="6418423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xmlns="" id="{33A70831-422B-262A-F435-26006F70E295}"/>
                </a:ext>
              </a:extLst>
            </p:cNvPr>
            <p:cNvCxnSpPr>
              <a:cxnSpLocks/>
              <a:stCxn id="66" idx="3"/>
              <a:endCxn id="68" idx="0"/>
            </p:cNvCxnSpPr>
            <p:nvPr/>
          </p:nvCxnSpPr>
          <p:spPr>
            <a:xfrm>
              <a:off x="6421226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E9695C26-5373-3557-AE3A-CB0060CC7444}"/>
                </a:ext>
              </a:extLst>
            </p:cNvPr>
            <p:cNvSpPr txBox="1"/>
            <p:nvPr/>
          </p:nvSpPr>
          <p:spPr>
            <a:xfrm>
              <a:off x="603797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3B2921DA-114C-6D61-0492-B1F95D072619}"/>
                </a:ext>
              </a:extLst>
            </p:cNvPr>
            <p:cNvSpPr/>
            <p:nvPr/>
          </p:nvSpPr>
          <p:spPr>
            <a:xfrm>
              <a:off x="6849291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xmlns="" id="{D3F23C9D-82A9-6E83-F84B-85682CD6A596}"/>
                </a:ext>
              </a:extLst>
            </p:cNvPr>
            <p:cNvSpPr/>
            <p:nvPr/>
          </p:nvSpPr>
          <p:spPr>
            <a:xfrm>
              <a:off x="7066127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xmlns="" id="{BDB399F1-C085-EFC7-7D6B-38E87D5DF2A1}"/>
                </a:ext>
              </a:extLst>
            </p:cNvPr>
            <p:cNvCxnSpPr>
              <a:cxnSpLocks/>
              <a:stCxn id="75" idx="3"/>
              <a:endCxn id="74" idx="0"/>
            </p:cNvCxnSpPr>
            <p:nvPr/>
          </p:nvCxnSpPr>
          <p:spPr>
            <a:xfrm flipH="1">
              <a:off x="7066127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FA26FD23-9110-4D87-0893-CBE762DCF85C}"/>
                </a:ext>
              </a:extLst>
            </p:cNvPr>
            <p:cNvSpPr/>
            <p:nvPr/>
          </p:nvSpPr>
          <p:spPr>
            <a:xfrm>
              <a:off x="7280160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xmlns="" id="{1B6791AE-D0E3-7B9A-1943-F09AE601D972}"/>
                </a:ext>
              </a:extLst>
            </p:cNvPr>
            <p:cNvCxnSpPr>
              <a:cxnSpLocks/>
              <a:stCxn id="75" idx="3"/>
              <a:endCxn id="77" idx="0"/>
            </p:cNvCxnSpPr>
            <p:nvPr/>
          </p:nvCxnSpPr>
          <p:spPr>
            <a:xfrm>
              <a:off x="7282963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32FB6823-1E3D-1720-8A33-F0B5EC9188D6}"/>
                </a:ext>
              </a:extLst>
            </p:cNvPr>
            <p:cNvSpPr txBox="1"/>
            <p:nvPr/>
          </p:nvSpPr>
          <p:spPr>
            <a:xfrm>
              <a:off x="6899712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9C0E22C4-BEAC-B910-CAB3-136ACC3FAF60}"/>
                </a:ext>
              </a:extLst>
            </p:cNvPr>
            <p:cNvSpPr/>
            <p:nvPr/>
          </p:nvSpPr>
          <p:spPr>
            <a:xfrm>
              <a:off x="7708664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xmlns="" id="{6D4E11A1-E603-E111-6F97-F6E8117E0344}"/>
                </a:ext>
              </a:extLst>
            </p:cNvPr>
            <p:cNvSpPr/>
            <p:nvPr/>
          </p:nvSpPr>
          <p:spPr>
            <a:xfrm>
              <a:off x="7925500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xmlns="" id="{E0AC788B-6344-A2B2-78FF-03D06F753165}"/>
                </a:ext>
              </a:extLst>
            </p:cNvPr>
            <p:cNvCxnSpPr>
              <a:cxnSpLocks/>
              <a:stCxn id="84" idx="3"/>
              <a:endCxn id="83" idx="0"/>
            </p:cNvCxnSpPr>
            <p:nvPr/>
          </p:nvCxnSpPr>
          <p:spPr>
            <a:xfrm flipH="1">
              <a:off x="7925500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1FE3985C-E51F-C630-84AB-3CC935D75477}"/>
                </a:ext>
              </a:extLst>
            </p:cNvPr>
            <p:cNvSpPr/>
            <p:nvPr/>
          </p:nvSpPr>
          <p:spPr>
            <a:xfrm>
              <a:off x="8139533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xmlns="" id="{FD475410-9692-EA86-8462-5ADB80037C15}"/>
                </a:ext>
              </a:extLst>
            </p:cNvPr>
            <p:cNvCxnSpPr>
              <a:cxnSpLocks/>
              <a:stCxn id="84" idx="3"/>
              <a:endCxn id="86" idx="0"/>
            </p:cNvCxnSpPr>
            <p:nvPr/>
          </p:nvCxnSpPr>
          <p:spPr>
            <a:xfrm>
              <a:off x="8142336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5D096C04-0C30-7917-B8FA-418B394A1A0B}"/>
                </a:ext>
              </a:extLst>
            </p:cNvPr>
            <p:cNvSpPr txBox="1"/>
            <p:nvPr/>
          </p:nvSpPr>
          <p:spPr>
            <a:xfrm>
              <a:off x="775908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FB1B648E-9E4E-63C0-1C86-021CBBAFE9AE}"/>
                </a:ext>
              </a:extLst>
            </p:cNvPr>
            <p:cNvCxnSpPr>
              <a:cxnSpLocks/>
              <a:stCxn id="60" idx="5"/>
              <a:endCxn id="66" idx="1"/>
            </p:cNvCxnSpPr>
            <p:nvPr/>
          </p:nvCxnSpPr>
          <p:spPr>
            <a:xfrm>
              <a:off x="5659253" y="4301728"/>
              <a:ext cx="653555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2FE23699-6A6A-6E71-211E-C3D282522796}"/>
                </a:ext>
              </a:extLst>
            </p:cNvPr>
            <p:cNvCxnSpPr>
              <a:cxnSpLocks/>
              <a:stCxn id="75" idx="5"/>
            </p:cNvCxnSpPr>
            <p:nvPr/>
          </p:nvCxnSpPr>
          <p:spPr>
            <a:xfrm>
              <a:off x="7391380" y="4301728"/>
              <a:ext cx="759170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A72278A3-568D-FAE5-4C71-0E9CFF6941EF}"/>
                </a:ext>
              </a:extLst>
            </p:cNvPr>
            <p:cNvSpPr/>
            <p:nvPr/>
          </p:nvSpPr>
          <p:spPr>
            <a:xfrm>
              <a:off x="5770718" y="3071529"/>
              <a:ext cx="433671" cy="433671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xmlns="" id="{317B8EAD-AAC6-6865-FA06-358A3B65699D}"/>
                </a:ext>
              </a:extLst>
            </p:cNvPr>
            <p:cNvCxnSpPr>
              <a:stCxn id="91" idx="4"/>
              <a:endCxn id="60" idx="0"/>
            </p:cNvCxnSpPr>
            <p:nvPr/>
          </p:nvCxnSpPr>
          <p:spPr>
            <a:xfrm flipH="1">
              <a:off x="5550836" y="3505200"/>
              <a:ext cx="436718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B6E9F2B8-86EF-7209-B470-B6B8F3F21883}"/>
                </a:ext>
              </a:extLst>
            </p:cNvPr>
            <p:cNvSpPr/>
            <p:nvPr/>
          </p:nvSpPr>
          <p:spPr>
            <a:xfrm>
              <a:off x="7496995" y="3068342"/>
              <a:ext cx="433671" cy="433671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xmlns="" id="{22B21A07-53C7-8927-9182-CB2A4D46DE67}"/>
                </a:ext>
              </a:extLst>
            </p:cNvPr>
            <p:cNvCxnSpPr>
              <a:cxnSpLocks/>
              <a:stCxn id="93" idx="4"/>
              <a:endCxn id="66" idx="0"/>
            </p:cNvCxnSpPr>
            <p:nvPr/>
          </p:nvCxnSpPr>
          <p:spPr>
            <a:xfrm flipH="1">
              <a:off x="6421226" y="3502013"/>
              <a:ext cx="1292605" cy="6127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xmlns="" id="{7EADC008-7E0F-DEA7-6222-B698F0B3D1F8}"/>
                </a:ext>
              </a:extLst>
            </p:cNvPr>
            <p:cNvCxnSpPr>
              <a:cxnSpLocks/>
              <a:stCxn id="91" idx="4"/>
              <a:endCxn id="75" idx="0"/>
            </p:cNvCxnSpPr>
            <p:nvPr/>
          </p:nvCxnSpPr>
          <p:spPr>
            <a:xfrm>
              <a:off x="5987554" y="3505200"/>
              <a:ext cx="1295409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xmlns="" id="{47F04E6C-201F-68D6-FBD1-956685E9BE82}"/>
                </a:ext>
              </a:extLst>
            </p:cNvPr>
            <p:cNvCxnSpPr>
              <a:cxnSpLocks/>
              <a:stCxn id="93" idx="4"/>
              <a:endCxn id="84" idx="0"/>
            </p:cNvCxnSpPr>
            <p:nvPr/>
          </p:nvCxnSpPr>
          <p:spPr>
            <a:xfrm>
              <a:off x="7713831" y="3502013"/>
              <a:ext cx="428505" cy="6127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94A4EF02-7799-4B43-E4B1-E722F0421E31}"/>
                </a:ext>
              </a:extLst>
            </p:cNvPr>
            <p:cNvSpPr txBox="1"/>
            <p:nvPr/>
          </p:nvSpPr>
          <p:spPr>
            <a:xfrm>
              <a:off x="5522069" y="3514294"/>
              <a:ext cx="2682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        B      P               B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117AE152-3170-CFFF-0122-572A38522DD1}"/>
                </a:ext>
              </a:extLst>
            </p:cNvPr>
            <p:cNvSpPr txBox="1"/>
            <p:nvPr/>
          </p:nvSpPr>
          <p:spPr>
            <a:xfrm>
              <a:off x="5691902" y="2195496"/>
              <a:ext cx="5684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Low</a:t>
              </a:r>
            </a:p>
            <a:p>
              <a:pPr algn="ctr"/>
              <a:r>
                <a:rPr lang="en-US" b="1" dirty="0"/>
                <a:t>3/4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61D14B0A-C539-9257-2543-A57568F01922}"/>
                </a:ext>
              </a:extLst>
            </p:cNvPr>
            <p:cNvSpPr txBox="1"/>
            <p:nvPr/>
          </p:nvSpPr>
          <p:spPr>
            <a:xfrm>
              <a:off x="7367575" y="2178298"/>
              <a:ext cx="6126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High</a:t>
              </a:r>
            </a:p>
            <a:p>
              <a:pPr algn="ctr"/>
              <a:r>
                <a:rPr lang="en-US" b="1" dirty="0"/>
                <a:t>1/4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xmlns="" id="{C0C5C4DE-1B3F-6321-D82F-71BC0E55FC2F}"/>
                </a:ext>
              </a:extLst>
            </p:cNvPr>
            <p:cNvSpPr/>
            <p:nvPr/>
          </p:nvSpPr>
          <p:spPr>
            <a:xfrm>
              <a:off x="6635258" y="1984052"/>
              <a:ext cx="301948" cy="3019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xmlns="" id="{C613FF31-31F5-400F-B0BE-8929AC13BAD7}"/>
                </a:ext>
              </a:extLst>
            </p:cNvPr>
            <p:cNvCxnSpPr>
              <a:cxnSpLocks/>
              <a:stCxn id="100" idx="2"/>
              <a:endCxn id="91" idx="0"/>
            </p:cNvCxnSpPr>
            <p:nvPr/>
          </p:nvCxnSpPr>
          <p:spPr>
            <a:xfrm flipH="1">
              <a:off x="5987554" y="2286000"/>
              <a:ext cx="798678" cy="785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xmlns="" id="{5BADE159-E621-F435-EDE3-B230EA1E22BC}"/>
                </a:ext>
              </a:extLst>
            </p:cNvPr>
            <p:cNvCxnSpPr>
              <a:cxnSpLocks/>
              <a:stCxn id="100" idx="2"/>
              <a:endCxn id="93" idx="0"/>
            </p:cNvCxnSpPr>
            <p:nvPr/>
          </p:nvCxnSpPr>
          <p:spPr>
            <a:xfrm>
              <a:off x="6786232" y="2286000"/>
              <a:ext cx="927599" cy="7823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C84A1262-E0A7-ABAB-250D-30616084F8D4}"/>
              </a:ext>
            </a:extLst>
          </p:cNvPr>
          <p:cNvCxnSpPr>
            <a:cxnSpLocks/>
            <a:stCxn id="60" idx="3"/>
            <a:endCxn id="59" idx="0"/>
          </p:cNvCxnSpPr>
          <p:nvPr/>
        </p:nvCxnSpPr>
        <p:spPr>
          <a:xfrm flipH="1">
            <a:off x="5343832" y="5268889"/>
            <a:ext cx="207004" cy="54832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3D3233DD-14BC-E174-1631-1E14E35A3146}"/>
              </a:ext>
            </a:extLst>
          </p:cNvPr>
          <p:cNvCxnSpPr>
            <a:cxnSpLocks/>
          </p:cNvCxnSpPr>
          <p:nvPr/>
        </p:nvCxnSpPr>
        <p:spPr>
          <a:xfrm flipH="1">
            <a:off x="6204390" y="5268889"/>
            <a:ext cx="216836" cy="54832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A0EAE973-010A-7F69-74E3-F9B75DE196EB}"/>
              </a:ext>
            </a:extLst>
          </p:cNvPr>
          <p:cNvCxnSpPr>
            <a:cxnSpLocks/>
          </p:cNvCxnSpPr>
          <p:nvPr/>
        </p:nvCxnSpPr>
        <p:spPr>
          <a:xfrm>
            <a:off x="7282963" y="5268889"/>
            <a:ext cx="214033" cy="54832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E4BB53CA-4A34-4C8D-6D94-F7EEFA24908B}"/>
              </a:ext>
            </a:extLst>
          </p:cNvPr>
          <p:cNvCxnSpPr>
            <a:cxnSpLocks/>
          </p:cNvCxnSpPr>
          <p:nvPr/>
        </p:nvCxnSpPr>
        <p:spPr>
          <a:xfrm>
            <a:off x="8142336" y="5268889"/>
            <a:ext cx="214033" cy="54832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24960599-A138-11EA-1E51-B6BBD2E958B2}"/>
              </a:ext>
            </a:extLst>
          </p:cNvPr>
          <p:cNvGrpSpPr/>
          <p:nvPr/>
        </p:nvGrpSpPr>
        <p:grpSpPr>
          <a:xfrm>
            <a:off x="5327773" y="4052504"/>
            <a:ext cx="2814563" cy="842530"/>
            <a:chOff x="5327773" y="4052504"/>
            <a:chExt cx="2814563" cy="842530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xmlns="" id="{7A997A1E-2C47-B51A-2130-0E4F94B378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50836" y="4285434"/>
              <a:ext cx="436718" cy="6096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75FA6DEC-CC54-26C2-3017-46017EDF70B9}"/>
                </a:ext>
              </a:extLst>
            </p:cNvPr>
            <p:cNvCxnSpPr>
              <a:cxnSpLocks/>
            </p:cNvCxnSpPr>
            <p:nvPr/>
          </p:nvCxnSpPr>
          <p:spPr>
            <a:xfrm>
              <a:off x="5987554" y="4285434"/>
              <a:ext cx="1295409" cy="6096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BC0F14F1-40B1-EE90-84F8-ADCE61770B78}"/>
                </a:ext>
              </a:extLst>
            </p:cNvPr>
            <p:cNvCxnSpPr>
              <a:cxnSpLocks/>
            </p:cNvCxnSpPr>
            <p:nvPr/>
          </p:nvCxnSpPr>
          <p:spPr>
            <a:xfrm>
              <a:off x="7713831" y="4267200"/>
              <a:ext cx="428505" cy="61278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4B661ED0-9C7D-4FF4-DA49-82489494CCC6}"/>
                </a:ext>
              </a:extLst>
            </p:cNvPr>
            <p:cNvSpPr txBox="1"/>
            <p:nvPr/>
          </p:nvSpPr>
          <p:spPr>
            <a:xfrm>
              <a:off x="5327773" y="406412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2/3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CE3FA58C-8243-BDC5-77E5-CB520373D624}"/>
                </a:ext>
              </a:extLst>
            </p:cNvPr>
            <p:cNvSpPr txBox="1"/>
            <p:nvPr/>
          </p:nvSpPr>
          <p:spPr>
            <a:xfrm>
              <a:off x="6339909" y="40525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1/3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5">
                <a:extLst>
                  <a:ext uri="{FF2B5EF4-FFF2-40B4-BE49-F238E27FC236}">
                    <a16:creationId xmlns:a16="http://schemas.microsoft.com/office/drawing/2014/main" xmlns="" id="{94D8431D-CF65-F7CC-3B02-77156268DB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1472" y="1350326"/>
                <a:ext cx="3438982" cy="10019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1600" dirty="0"/>
                  <a:t>find mediator strategy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smtClean="0">
                            <a:latin typeface="Cambria Math" panose="02040503050406030204" pitchFamily="18" charset="0"/>
                          </a:rPr>
                          <m:t>mediator</m:t>
                        </m:r>
                      </m:sub>
                    </m:sSub>
                  </m:oMath>
                </a14:m>
                <a:endParaRPr lang="en-US" sz="1600" b="1" dirty="0"/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sz="1600" dirty="0"/>
                  <a:t>such that for all players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600" dirty="0"/>
              </a:p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6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/>
                  <a:t> is a best response to 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1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10" name="Content Placeholder 5">
                <a:extLst>
                  <a:ext uri="{FF2B5EF4-FFF2-40B4-BE49-F238E27FC236}">
                    <a16:creationId xmlns:a16="http://schemas.microsoft.com/office/drawing/2014/main" id="{94D8431D-CF65-F7CC-3B02-77156268D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472" y="1350326"/>
                <a:ext cx="3438982" cy="1001965"/>
              </a:xfrm>
              <a:prstGeom prst="rect">
                <a:avLst/>
              </a:prstGeom>
              <a:blipFill>
                <a:blip r:embed="rId3"/>
                <a:stretch>
                  <a:fillRect t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2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Design: An 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4A79826-91E5-7B4B-3C44-D0D41CD5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seller</a:t>
            </a:r>
            <a:r>
              <a:rPr lang="en-US" b="1" dirty="0"/>
              <a:t> </a:t>
            </a:r>
            <a:r>
              <a:rPr lang="en-US" dirty="0"/>
              <a:t>("mediator") wishes to persuade a </a:t>
            </a:r>
            <a:r>
              <a:rPr lang="en-US" b="1" dirty="0">
                <a:solidFill>
                  <a:schemeClr val="accent1"/>
                </a:solidFill>
              </a:rPr>
              <a:t>buyer </a:t>
            </a:r>
            <a:r>
              <a:rPr lang="en-US" dirty="0"/>
              <a:t>("player") to purchase an item</a:t>
            </a:r>
          </a:p>
          <a:p>
            <a:r>
              <a:rPr lang="en-US" dirty="0"/>
              <a:t>The item's quality is either </a:t>
            </a:r>
            <a:r>
              <a:rPr lang="en-US" b="1" dirty="0"/>
              <a:t>low</a:t>
            </a:r>
            <a:r>
              <a:rPr lang="en-US" dirty="0"/>
              <a:t> (p=3/4) or </a:t>
            </a:r>
            <a:r>
              <a:rPr lang="en-US" b="1" dirty="0"/>
              <a:t>high</a:t>
            </a:r>
            <a:r>
              <a:rPr lang="en-US" dirty="0"/>
              <a:t> (p=1/4). The </a:t>
            </a:r>
            <a:r>
              <a:rPr lang="en-US" b="1" dirty="0">
                <a:solidFill>
                  <a:schemeClr val="accent2"/>
                </a:solidFill>
              </a:rPr>
              <a:t>seller </a:t>
            </a:r>
            <a:r>
              <a:rPr lang="en-US" dirty="0"/>
              <a:t>knows the quality of the item, but the </a:t>
            </a:r>
            <a:r>
              <a:rPr lang="en-US" b="1" dirty="0">
                <a:solidFill>
                  <a:schemeClr val="accent1"/>
                </a:solidFill>
              </a:rPr>
              <a:t>buyer</a:t>
            </a:r>
            <a:r>
              <a:rPr lang="en-US" dirty="0"/>
              <a:t> does not.</a:t>
            </a:r>
            <a:endParaRPr lang="en-US" i="1" dirty="0"/>
          </a:p>
          <a:p>
            <a:r>
              <a:rPr lang="en-US" dirty="0"/>
              <a:t>The</a:t>
            </a:r>
            <a:r>
              <a:rPr lang="en-US" b="1" dirty="0">
                <a:solidFill>
                  <a:schemeClr val="accent2"/>
                </a:solidFill>
              </a:rPr>
              <a:t> seller</a:t>
            </a:r>
            <a:r>
              <a:rPr lang="en-US" dirty="0"/>
              <a:t> scores </a:t>
            </a:r>
            <a:r>
              <a:rPr lang="en-US" b="1" dirty="0"/>
              <a:t>1</a:t>
            </a:r>
            <a:r>
              <a:rPr lang="en-US" dirty="0"/>
              <a:t> if the buyer buys the item. The seller can commit to a messaging scheme.</a:t>
            </a:r>
          </a:p>
          <a:p>
            <a:r>
              <a:rPr lang="en-US" dirty="0"/>
              <a:t>The</a:t>
            </a:r>
            <a:r>
              <a:rPr lang="en-US" b="1" dirty="0">
                <a:solidFill>
                  <a:schemeClr val="accent1"/>
                </a:solidFill>
              </a:rPr>
              <a:t> buyer</a:t>
            </a:r>
            <a:r>
              <a:rPr lang="en-US" dirty="0"/>
              <a:t> can pass (P) or buy (B). The buyer wants to buy only high-quality items: she scores </a:t>
            </a:r>
            <a:r>
              <a:rPr lang="en-US" b="1" dirty="0"/>
              <a:t>1 </a:t>
            </a:r>
            <a:r>
              <a:rPr lang="en-US" dirty="0"/>
              <a:t>if she buys a high-quality item and </a:t>
            </a:r>
            <a:r>
              <a:rPr lang="en-US" b="1" dirty="0"/>
              <a:t>-1</a:t>
            </a:r>
            <a:r>
              <a:rPr lang="en-US" dirty="0"/>
              <a:t> if she buys a low-quality item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B2D202-DCC9-4087-0DE2-E48CFF08B815}"/>
              </a:ext>
            </a:extLst>
          </p:cNvPr>
          <p:cNvSpPr txBox="1"/>
          <p:nvPr/>
        </p:nvSpPr>
        <p:spPr>
          <a:xfrm>
            <a:off x="0" y="6583362"/>
            <a:ext cx="5372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Kamenica</a:t>
            </a:r>
            <a:r>
              <a:rPr lang="en-US" sz="1200" dirty="0"/>
              <a:t> and Gentzkow (American Economic Review 2011), "Bayesian Persuasion"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EF6C6B-2F3F-72B0-94F0-0566DCC9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2A7E539D-19EF-DCEA-0C17-339346F979D2}"/>
              </a:ext>
            </a:extLst>
          </p:cNvPr>
          <p:cNvSpPr txBox="1"/>
          <p:nvPr/>
        </p:nvSpPr>
        <p:spPr>
          <a:xfrm>
            <a:off x="5526754" y="1383323"/>
            <a:ext cx="2829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In the optimal signaling scheme, the seller gets the buyer to buy a low-quality item 1/3 of the time!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xmlns="" id="{FC5E65F2-AC4C-6867-E245-9E13F2D1D3C5}"/>
              </a:ext>
            </a:extLst>
          </p:cNvPr>
          <p:cNvGrpSpPr/>
          <p:nvPr/>
        </p:nvGrpSpPr>
        <p:grpSpPr>
          <a:xfrm>
            <a:off x="5126996" y="2764286"/>
            <a:ext cx="3483604" cy="3712714"/>
            <a:chOff x="5126996" y="1984052"/>
            <a:chExt cx="3483604" cy="3712714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xmlns="" id="{19BC3BBA-5BFA-A29A-A609-5FAE73C0D514}"/>
                </a:ext>
              </a:extLst>
            </p:cNvPr>
            <p:cNvSpPr/>
            <p:nvPr/>
          </p:nvSpPr>
          <p:spPr>
            <a:xfrm>
              <a:off x="5126996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177" name="Isosceles Triangle 176">
              <a:extLst>
                <a:ext uri="{FF2B5EF4-FFF2-40B4-BE49-F238E27FC236}">
                  <a16:creationId xmlns:a16="http://schemas.microsoft.com/office/drawing/2014/main" xmlns="" id="{CDC0D0ED-2584-D413-3126-85D26FE594F6}"/>
                </a:ext>
              </a:extLst>
            </p:cNvPr>
            <p:cNvSpPr/>
            <p:nvPr/>
          </p:nvSpPr>
          <p:spPr>
            <a:xfrm>
              <a:off x="5334000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xmlns="" id="{C978AF48-A8A6-16AF-7110-5EC26079EAD9}"/>
                </a:ext>
              </a:extLst>
            </p:cNvPr>
            <p:cNvCxnSpPr>
              <a:cxnSpLocks/>
              <a:stCxn id="177" idx="3"/>
              <a:endCxn id="176" idx="0"/>
            </p:cNvCxnSpPr>
            <p:nvPr/>
          </p:nvCxnSpPr>
          <p:spPr>
            <a:xfrm flipH="1">
              <a:off x="5343832" y="4488655"/>
              <a:ext cx="207004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426CAECA-619E-33E5-74EE-07772E5C10BD}"/>
                </a:ext>
              </a:extLst>
            </p:cNvPr>
            <p:cNvSpPr/>
            <p:nvPr/>
          </p:nvSpPr>
          <p:spPr>
            <a:xfrm>
              <a:off x="5557865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xmlns="" id="{035FF5C3-252D-B8EE-1026-52BE1A7168F7}"/>
                </a:ext>
              </a:extLst>
            </p:cNvPr>
            <p:cNvCxnSpPr>
              <a:cxnSpLocks/>
              <a:stCxn id="177" idx="3"/>
              <a:endCxn id="179" idx="0"/>
            </p:cNvCxnSpPr>
            <p:nvPr/>
          </p:nvCxnSpPr>
          <p:spPr>
            <a:xfrm>
              <a:off x="5550836" y="4488655"/>
              <a:ext cx="223865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B03FC8BA-2D08-B6D7-EC22-FC6501250A33}"/>
                </a:ext>
              </a:extLst>
            </p:cNvPr>
            <p:cNvSpPr txBox="1"/>
            <p:nvPr/>
          </p:nvSpPr>
          <p:spPr>
            <a:xfrm>
              <a:off x="516758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5FD02177-06ED-9251-A19C-C208492209BC}"/>
                </a:ext>
              </a:extLst>
            </p:cNvPr>
            <p:cNvSpPr/>
            <p:nvPr/>
          </p:nvSpPr>
          <p:spPr>
            <a:xfrm>
              <a:off x="5987554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183" name="Isosceles Triangle 182">
              <a:extLst>
                <a:ext uri="{FF2B5EF4-FFF2-40B4-BE49-F238E27FC236}">
                  <a16:creationId xmlns:a16="http://schemas.microsoft.com/office/drawing/2014/main" xmlns="" id="{7DEABAA9-BAD7-B3ED-46C5-5FBD05A8A5B0}"/>
                </a:ext>
              </a:extLst>
            </p:cNvPr>
            <p:cNvSpPr/>
            <p:nvPr/>
          </p:nvSpPr>
          <p:spPr>
            <a:xfrm>
              <a:off x="6204390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xmlns="" id="{44883358-0D4D-9196-52B7-EC5F2A259DAF}"/>
                </a:ext>
              </a:extLst>
            </p:cNvPr>
            <p:cNvCxnSpPr>
              <a:cxnSpLocks/>
              <a:stCxn id="183" idx="3"/>
              <a:endCxn id="182" idx="0"/>
            </p:cNvCxnSpPr>
            <p:nvPr/>
          </p:nvCxnSpPr>
          <p:spPr>
            <a:xfrm flipH="1">
              <a:off x="6204390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49A1874A-D60F-278E-FDE0-EBF06A07BF8D}"/>
                </a:ext>
              </a:extLst>
            </p:cNvPr>
            <p:cNvSpPr/>
            <p:nvPr/>
          </p:nvSpPr>
          <p:spPr>
            <a:xfrm>
              <a:off x="6418423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xmlns="" id="{E07BEC35-5950-D088-50C5-1226C09C0E20}"/>
                </a:ext>
              </a:extLst>
            </p:cNvPr>
            <p:cNvCxnSpPr>
              <a:cxnSpLocks/>
              <a:stCxn id="183" idx="3"/>
              <a:endCxn id="185" idx="0"/>
            </p:cNvCxnSpPr>
            <p:nvPr/>
          </p:nvCxnSpPr>
          <p:spPr>
            <a:xfrm>
              <a:off x="6421226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xmlns="" id="{19DEC3E9-12FF-2753-49CC-E7565F5228B2}"/>
                </a:ext>
              </a:extLst>
            </p:cNvPr>
            <p:cNvSpPr txBox="1"/>
            <p:nvPr/>
          </p:nvSpPr>
          <p:spPr>
            <a:xfrm>
              <a:off x="603797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xmlns="" id="{4CE4B4EE-8696-D304-C1A2-52DEC14B41B3}"/>
                </a:ext>
              </a:extLst>
            </p:cNvPr>
            <p:cNvSpPr/>
            <p:nvPr/>
          </p:nvSpPr>
          <p:spPr>
            <a:xfrm>
              <a:off x="6849291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189" name="Isosceles Triangle 188">
              <a:extLst>
                <a:ext uri="{FF2B5EF4-FFF2-40B4-BE49-F238E27FC236}">
                  <a16:creationId xmlns:a16="http://schemas.microsoft.com/office/drawing/2014/main" xmlns="" id="{D28F24A2-8C73-7DF6-8DA7-AF5BCDE1CF80}"/>
                </a:ext>
              </a:extLst>
            </p:cNvPr>
            <p:cNvSpPr/>
            <p:nvPr/>
          </p:nvSpPr>
          <p:spPr>
            <a:xfrm>
              <a:off x="7066127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xmlns="" id="{2B7EDBE0-EFCF-1D0C-D686-68916BE995EE}"/>
                </a:ext>
              </a:extLst>
            </p:cNvPr>
            <p:cNvCxnSpPr>
              <a:cxnSpLocks/>
              <a:stCxn id="189" idx="3"/>
              <a:endCxn id="188" idx="0"/>
            </p:cNvCxnSpPr>
            <p:nvPr/>
          </p:nvCxnSpPr>
          <p:spPr>
            <a:xfrm flipH="1">
              <a:off x="7066127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C7893DDB-01C9-B269-ED04-81A4822CB2F4}"/>
                </a:ext>
              </a:extLst>
            </p:cNvPr>
            <p:cNvSpPr/>
            <p:nvPr/>
          </p:nvSpPr>
          <p:spPr>
            <a:xfrm>
              <a:off x="7280160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xmlns="" id="{B53B0954-143E-7895-B86B-AD5DF216F165}"/>
                </a:ext>
              </a:extLst>
            </p:cNvPr>
            <p:cNvCxnSpPr>
              <a:cxnSpLocks/>
              <a:stCxn id="189" idx="3"/>
              <a:endCxn id="191" idx="0"/>
            </p:cNvCxnSpPr>
            <p:nvPr/>
          </p:nvCxnSpPr>
          <p:spPr>
            <a:xfrm>
              <a:off x="7282963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xmlns="" id="{0568F71E-E48F-D1FE-39A6-E658F15E8E5E}"/>
                </a:ext>
              </a:extLst>
            </p:cNvPr>
            <p:cNvSpPr txBox="1"/>
            <p:nvPr/>
          </p:nvSpPr>
          <p:spPr>
            <a:xfrm>
              <a:off x="6899712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1C2A2E82-C876-23BB-3877-607E9741573A}"/>
                </a:ext>
              </a:extLst>
            </p:cNvPr>
            <p:cNvSpPr/>
            <p:nvPr/>
          </p:nvSpPr>
          <p:spPr>
            <a:xfrm>
              <a:off x="7708664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195" name="Isosceles Triangle 194">
              <a:extLst>
                <a:ext uri="{FF2B5EF4-FFF2-40B4-BE49-F238E27FC236}">
                  <a16:creationId xmlns:a16="http://schemas.microsoft.com/office/drawing/2014/main" xmlns="" id="{0C598ADB-2610-20B3-0806-F83F7756D79B}"/>
                </a:ext>
              </a:extLst>
            </p:cNvPr>
            <p:cNvSpPr/>
            <p:nvPr/>
          </p:nvSpPr>
          <p:spPr>
            <a:xfrm>
              <a:off x="7925500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xmlns="" id="{51D09161-5DA3-3638-CBFE-2B60F8ED2EB1}"/>
                </a:ext>
              </a:extLst>
            </p:cNvPr>
            <p:cNvCxnSpPr>
              <a:cxnSpLocks/>
              <a:stCxn id="195" idx="3"/>
              <a:endCxn id="194" idx="0"/>
            </p:cNvCxnSpPr>
            <p:nvPr/>
          </p:nvCxnSpPr>
          <p:spPr>
            <a:xfrm flipH="1">
              <a:off x="7925500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2688ED23-F2F4-6243-6D96-1DDF4F97D244}"/>
                </a:ext>
              </a:extLst>
            </p:cNvPr>
            <p:cNvSpPr/>
            <p:nvPr/>
          </p:nvSpPr>
          <p:spPr>
            <a:xfrm>
              <a:off x="8139533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xmlns="" id="{8AFDA9B4-3565-8651-9F15-A3B18E5F5917}"/>
                </a:ext>
              </a:extLst>
            </p:cNvPr>
            <p:cNvCxnSpPr>
              <a:cxnSpLocks/>
              <a:stCxn id="195" idx="3"/>
              <a:endCxn id="197" idx="0"/>
            </p:cNvCxnSpPr>
            <p:nvPr/>
          </p:nvCxnSpPr>
          <p:spPr>
            <a:xfrm>
              <a:off x="8142336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xmlns="" id="{805EA675-FCD1-6AD8-786E-5FCFA9891AA2}"/>
                </a:ext>
              </a:extLst>
            </p:cNvPr>
            <p:cNvSpPr txBox="1"/>
            <p:nvPr/>
          </p:nvSpPr>
          <p:spPr>
            <a:xfrm>
              <a:off x="775908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xmlns="" id="{6F0FC0E1-58CD-533C-FC50-79D6888EBD88}"/>
                </a:ext>
              </a:extLst>
            </p:cNvPr>
            <p:cNvCxnSpPr>
              <a:cxnSpLocks/>
              <a:stCxn id="177" idx="5"/>
              <a:endCxn id="183" idx="1"/>
            </p:cNvCxnSpPr>
            <p:nvPr/>
          </p:nvCxnSpPr>
          <p:spPr>
            <a:xfrm>
              <a:off x="5659253" y="4301728"/>
              <a:ext cx="653555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xmlns="" id="{7D503571-1629-23E0-32E2-D48F0EB8D6B2}"/>
                </a:ext>
              </a:extLst>
            </p:cNvPr>
            <p:cNvCxnSpPr>
              <a:cxnSpLocks/>
              <a:stCxn id="189" idx="5"/>
            </p:cNvCxnSpPr>
            <p:nvPr/>
          </p:nvCxnSpPr>
          <p:spPr>
            <a:xfrm>
              <a:off x="7391380" y="4301728"/>
              <a:ext cx="759170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xmlns="" id="{84482C6C-A39E-63D6-CAE3-EDEED7022995}"/>
                </a:ext>
              </a:extLst>
            </p:cNvPr>
            <p:cNvSpPr/>
            <p:nvPr/>
          </p:nvSpPr>
          <p:spPr>
            <a:xfrm>
              <a:off x="5770718" y="3071529"/>
              <a:ext cx="433671" cy="433671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xmlns="" id="{42C82A8A-C115-9435-2813-D9DE942F0F45}"/>
                </a:ext>
              </a:extLst>
            </p:cNvPr>
            <p:cNvCxnSpPr>
              <a:stCxn id="202" idx="4"/>
              <a:endCxn id="177" idx="0"/>
            </p:cNvCxnSpPr>
            <p:nvPr/>
          </p:nvCxnSpPr>
          <p:spPr>
            <a:xfrm flipH="1">
              <a:off x="5550836" y="3505200"/>
              <a:ext cx="436718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xmlns="" id="{C65337BF-1FB5-C417-A549-B54F250ED3C8}"/>
                </a:ext>
              </a:extLst>
            </p:cNvPr>
            <p:cNvSpPr/>
            <p:nvPr/>
          </p:nvSpPr>
          <p:spPr>
            <a:xfrm>
              <a:off x="7496995" y="3068342"/>
              <a:ext cx="433671" cy="433671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xmlns="" id="{DD09D5F8-4438-1257-473A-9AD0767D9CF3}"/>
                </a:ext>
              </a:extLst>
            </p:cNvPr>
            <p:cNvCxnSpPr>
              <a:cxnSpLocks/>
              <a:stCxn id="204" idx="4"/>
              <a:endCxn id="183" idx="0"/>
            </p:cNvCxnSpPr>
            <p:nvPr/>
          </p:nvCxnSpPr>
          <p:spPr>
            <a:xfrm flipH="1">
              <a:off x="6421226" y="3502013"/>
              <a:ext cx="1292605" cy="6127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xmlns="" id="{FA72FAD0-5D2E-D01B-2A31-1D8B8B3E27FC}"/>
                </a:ext>
              </a:extLst>
            </p:cNvPr>
            <p:cNvCxnSpPr>
              <a:cxnSpLocks/>
              <a:stCxn id="202" idx="4"/>
              <a:endCxn id="189" idx="0"/>
            </p:cNvCxnSpPr>
            <p:nvPr/>
          </p:nvCxnSpPr>
          <p:spPr>
            <a:xfrm>
              <a:off x="5987554" y="3505200"/>
              <a:ext cx="1295409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xmlns="" id="{46B4C8AC-1C7F-87BB-5603-F81C45FF93EC}"/>
                </a:ext>
              </a:extLst>
            </p:cNvPr>
            <p:cNvCxnSpPr>
              <a:cxnSpLocks/>
              <a:stCxn id="204" idx="4"/>
              <a:endCxn id="195" idx="0"/>
            </p:cNvCxnSpPr>
            <p:nvPr/>
          </p:nvCxnSpPr>
          <p:spPr>
            <a:xfrm>
              <a:off x="7713831" y="3502013"/>
              <a:ext cx="428505" cy="6127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xmlns="" id="{BDCB5705-6094-E167-DFC7-EF23DECFDFFA}"/>
                </a:ext>
              </a:extLst>
            </p:cNvPr>
            <p:cNvSpPr txBox="1"/>
            <p:nvPr/>
          </p:nvSpPr>
          <p:spPr>
            <a:xfrm>
              <a:off x="5522069" y="3514294"/>
              <a:ext cx="2682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        B      P               B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xmlns="" id="{442C501B-D290-A07F-09BA-7347285D69F7}"/>
                </a:ext>
              </a:extLst>
            </p:cNvPr>
            <p:cNvSpPr txBox="1"/>
            <p:nvPr/>
          </p:nvSpPr>
          <p:spPr>
            <a:xfrm>
              <a:off x="5691902" y="2195496"/>
              <a:ext cx="5684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Low</a:t>
              </a:r>
            </a:p>
            <a:p>
              <a:pPr algn="ctr"/>
              <a:r>
                <a:rPr lang="en-US" b="1" dirty="0"/>
                <a:t>3/4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xmlns="" id="{BF0D560F-EBD1-0655-31C6-DC18993AAB1A}"/>
                </a:ext>
              </a:extLst>
            </p:cNvPr>
            <p:cNvSpPr txBox="1"/>
            <p:nvPr/>
          </p:nvSpPr>
          <p:spPr>
            <a:xfrm>
              <a:off x="7367575" y="2178298"/>
              <a:ext cx="6126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High</a:t>
              </a:r>
            </a:p>
            <a:p>
              <a:pPr algn="ctr"/>
              <a:r>
                <a:rPr lang="en-US" b="1" dirty="0"/>
                <a:t>1/4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E485FF75-A782-570B-993F-86AA5573A292}"/>
                </a:ext>
              </a:extLst>
            </p:cNvPr>
            <p:cNvSpPr/>
            <p:nvPr/>
          </p:nvSpPr>
          <p:spPr>
            <a:xfrm>
              <a:off x="6635258" y="1984052"/>
              <a:ext cx="301948" cy="3019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xmlns="" id="{EBCFCEBD-1330-0CFF-FDF8-B438DD41BC4C}"/>
                </a:ext>
              </a:extLst>
            </p:cNvPr>
            <p:cNvCxnSpPr>
              <a:cxnSpLocks/>
              <a:stCxn id="211" idx="2"/>
              <a:endCxn id="202" idx="0"/>
            </p:cNvCxnSpPr>
            <p:nvPr/>
          </p:nvCxnSpPr>
          <p:spPr>
            <a:xfrm flipH="1">
              <a:off x="5987554" y="2286000"/>
              <a:ext cx="798678" cy="785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xmlns="" id="{A8B9A6E7-8AEC-C0E2-3C8B-81C44A989796}"/>
                </a:ext>
              </a:extLst>
            </p:cNvPr>
            <p:cNvCxnSpPr>
              <a:cxnSpLocks/>
              <a:stCxn id="211" idx="2"/>
              <a:endCxn id="204" idx="0"/>
            </p:cNvCxnSpPr>
            <p:nvPr/>
          </p:nvCxnSpPr>
          <p:spPr>
            <a:xfrm>
              <a:off x="6786232" y="2286000"/>
              <a:ext cx="927599" cy="7823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xmlns="" id="{FE211E5D-90A3-047A-CA28-89503F26568D}"/>
              </a:ext>
            </a:extLst>
          </p:cNvPr>
          <p:cNvGrpSpPr/>
          <p:nvPr/>
        </p:nvGrpSpPr>
        <p:grpSpPr>
          <a:xfrm>
            <a:off x="5327773" y="4052504"/>
            <a:ext cx="3028596" cy="1764709"/>
            <a:chOff x="5327773" y="3272270"/>
            <a:chExt cx="3028596" cy="1764709"/>
          </a:xfrm>
        </p:grpSpPr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xmlns="" id="{4DDA624B-A012-C022-396B-B1A5271540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000" y="4488655"/>
              <a:ext cx="216836" cy="54832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xmlns="" id="{3A2B4FD1-0FB3-8B60-7168-2D361B0788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4390" y="4488655"/>
              <a:ext cx="216836" cy="54832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xmlns="" id="{E2E2D424-6E7D-007D-0154-56BC879D1B09}"/>
                </a:ext>
              </a:extLst>
            </p:cNvPr>
            <p:cNvCxnSpPr>
              <a:cxnSpLocks/>
            </p:cNvCxnSpPr>
            <p:nvPr/>
          </p:nvCxnSpPr>
          <p:spPr>
            <a:xfrm>
              <a:off x="7282963" y="4488655"/>
              <a:ext cx="214033" cy="5483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xmlns="" id="{71480BC2-7A20-B101-634A-F8A376F6CD26}"/>
                </a:ext>
              </a:extLst>
            </p:cNvPr>
            <p:cNvCxnSpPr>
              <a:cxnSpLocks/>
            </p:cNvCxnSpPr>
            <p:nvPr/>
          </p:nvCxnSpPr>
          <p:spPr>
            <a:xfrm>
              <a:off x="8142336" y="4488655"/>
              <a:ext cx="214033" cy="5483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xmlns="" id="{6D22D153-5316-1845-C9EC-2157C4C16A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50836" y="3505200"/>
              <a:ext cx="436718" cy="6096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xmlns="" id="{45F02756-804F-AF5F-E38F-CCC80343A4DA}"/>
                </a:ext>
              </a:extLst>
            </p:cNvPr>
            <p:cNvCxnSpPr>
              <a:cxnSpLocks/>
            </p:cNvCxnSpPr>
            <p:nvPr/>
          </p:nvCxnSpPr>
          <p:spPr>
            <a:xfrm>
              <a:off x="5987554" y="3505200"/>
              <a:ext cx="1295409" cy="6096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xmlns="" id="{BF55B00D-299E-5E63-92B2-FC8EF7FA8098}"/>
                </a:ext>
              </a:extLst>
            </p:cNvPr>
            <p:cNvCxnSpPr>
              <a:cxnSpLocks/>
            </p:cNvCxnSpPr>
            <p:nvPr/>
          </p:nvCxnSpPr>
          <p:spPr>
            <a:xfrm>
              <a:off x="7713831" y="3486966"/>
              <a:ext cx="428505" cy="61278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xmlns="" id="{14921021-0327-4B5C-6F31-DDDFC14A996C}"/>
                </a:ext>
              </a:extLst>
            </p:cNvPr>
            <p:cNvSpPr txBox="1"/>
            <p:nvPr/>
          </p:nvSpPr>
          <p:spPr>
            <a:xfrm>
              <a:off x="5327773" y="3283886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2/3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xmlns="" id="{9CF32992-7437-40C3-8F47-8456711CBDD2}"/>
                </a:ext>
              </a:extLst>
            </p:cNvPr>
            <p:cNvSpPr txBox="1"/>
            <p:nvPr/>
          </p:nvSpPr>
          <p:spPr>
            <a:xfrm>
              <a:off x="6339909" y="327227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1/3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51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related useful problems!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8A669-C901-732B-6169-913BCF4F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Optimal correlated equilibria in normal-form games</a:t>
            </a:r>
          </a:p>
          <a:p>
            <a:r>
              <a:rPr lang="en-US" dirty="0"/>
              <a:t>Optimal mediated equilibrium</a:t>
            </a:r>
          </a:p>
          <a:p>
            <a:r>
              <a:rPr lang="en-US" dirty="0"/>
              <a:t>Optimal Bayesian persuasion (information design) in extensive-form games</a:t>
            </a:r>
          </a:p>
          <a:p>
            <a:r>
              <a:rPr lang="en-US" b="1" dirty="0"/>
              <a:t>Optimal automated mechanism design</a:t>
            </a:r>
          </a:p>
          <a:p>
            <a:r>
              <a:rPr lang="en-US" dirty="0"/>
              <a:t>Optimal extensive-form correlated equilibria in extensive-form games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0E1E7E-00BC-FB8E-1435-3C3731EABD3D}"/>
              </a:ext>
            </a:extLst>
          </p:cNvPr>
          <p:cNvSpPr/>
          <p:nvPr/>
        </p:nvSpPr>
        <p:spPr>
          <a:xfrm>
            <a:off x="381000" y="1676400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E552EE-1511-DC53-C07F-AEC18B6DE566}"/>
              </a:ext>
            </a:extLst>
          </p:cNvPr>
          <p:cNvSpPr/>
          <p:nvPr/>
        </p:nvSpPr>
        <p:spPr>
          <a:xfrm>
            <a:off x="381000" y="2749385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F53177-4B10-3E62-810F-7C92B5675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134830A-5973-0E96-8E17-31465B21FCC4}"/>
              </a:ext>
            </a:extLst>
          </p:cNvPr>
          <p:cNvSpPr/>
          <p:nvPr/>
        </p:nvSpPr>
        <p:spPr>
          <a:xfrm>
            <a:off x="380999" y="3364789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91271-A7EE-82B5-610A-F73317412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5EBCF9C-9EB4-DDEA-908C-69A1293E2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players</a:t>
                </a:r>
                <a:r>
                  <a:rPr lang="en-US" dirty="0"/>
                  <a:t>, with private information</a:t>
                </a:r>
              </a:p>
              <a:p>
                <a:r>
                  <a:rPr lang="en-US" sz="3200" b="1" dirty="0"/>
                  <a:t>The mediator takes all actions in the game</a:t>
                </a:r>
                <a:r>
                  <a:rPr lang="en-US" sz="3200" dirty="0"/>
                  <a:t> but doesn't have any information</a:t>
                </a:r>
              </a:p>
              <a:p>
                <a:pPr marL="457200" lvl="1" indent="0">
                  <a:buNone/>
                </a:pPr>
                <a:r>
                  <a:rPr lang="en-US" dirty="0"/>
                  <a:t>Therefore, the mediator relies on the players to provide information</a:t>
                </a:r>
              </a:p>
              <a:p>
                <a:r>
                  <a:rPr lang="en-US" dirty="0"/>
                  <a:t>The players' and mediator's payoffs depend on the players' private information and the mediator's actions. </a:t>
                </a:r>
                <a:endParaRPr lang="en-US" sz="3200" dirty="0"/>
              </a:p>
              <a:p>
                <a:r>
                  <a:rPr lang="en-US" b="1" dirty="0"/>
                  <a:t>Question: </a:t>
                </a:r>
                <a:r>
                  <a:rPr lang="en-US" dirty="0"/>
                  <a:t>How should the mediator play?</a:t>
                </a:r>
              </a:p>
              <a:p>
                <a:pPr marL="457200" lvl="1" indent="0">
                  <a:buNone/>
                </a:pPr>
                <a:r>
                  <a:rPr lang="en-US" b="1" dirty="0"/>
                  <a:t>Revelation principle: </a:t>
                </a:r>
                <a:r>
                  <a:rPr lang="en-US" dirty="0"/>
                  <a:t>WLOG, the mediator should play in such a way that all players are incentivized to report their information honestly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EBCF9C-9EB4-DDEA-908C-69A1293E2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156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705FE9-3F23-BC56-9C93-7FFDFCBD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8EBF9-7761-4824-BEC1-816DB707B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Warm-up: Correlated Equilibria </a:t>
            </a:r>
            <a:br>
              <a:rPr lang="en-US" dirty="0"/>
            </a:br>
            <a:r>
              <a:rPr lang="en-US" dirty="0"/>
              <a:t>in Normal-Form Games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9FE53C3-7A81-C661-953E-92A855AF2376}"/>
              </a:ext>
            </a:extLst>
          </p:cNvPr>
          <p:cNvSpPr txBox="1"/>
          <p:nvPr/>
        </p:nvSpPr>
        <p:spPr>
          <a:xfrm>
            <a:off x="781434" y="1397155"/>
            <a:ext cx="117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Chicken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9BA7EC-1740-6849-58B2-DE6533F7A6D5}"/>
              </a:ext>
            </a:extLst>
          </p:cNvPr>
          <p:cNvSpPr txBox="1"/>
          <p:nvPr/>
        </p:nvSpPr>
        <p:spPr>
          <a:xfrm>
            <a:off x="29857" y="4628082"/>
            <a:ext cx="254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obedient strategy profile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25C95FB-E1A6-C2E2-0B18-92EA3C49CDA0}"/>
              </a:ext>
            </a:extLst>
          </p:cNvPr>
          <p:cNvSpPr txBox="1"/>
          <p:nvPr/>
        </p:nvSpPr>
        <p:spPr>
          <a:xfrm>
            <a:off x="3238368" y="1451437"/>
            <a:ext cx="5677032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find a correlated equilibrium: find a </a:t>
            </a:r>
            <a:r>
              <a:rPr lang="en-US" b="1" dirty="0"/>
              <a:t>strategy for the mediator</a:t>
            </a:r>
            <a:r>
              <a:rPr lang="en-US" dirty="0"/>
              <a:t> such that, in the game among the players that results from holding the mediator's strategy fixed, </a:t>
            </a:r>
            <a:r>
              <a:rPr lang="en-US" b="1" dirty="0"/>
              <a:t>the obedient strategy profile is a Nash equilibrium.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777FACB-CEB8-FF4F-D279-8D4DAFEF2B1A}"/>
              </a:ext>
            </a:extLst>
          </p:cNvPr>
          <p:cNvSpPr txBox="1"/>
          <p:nvPr/>
        </p:nvSpPr>
        <p:spPr>
          <a:xfrm>
            <a:off x="6992403" y="1005318"/>
            <a:ext cx="214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(via Extensive Form!)</a:t>
            </a:r>
          </a:p>
        </p:txBody>
      </p:sp>
      <p:graphicFrame>
        <p:nvGraphicFramePr>
          <p:cNvPr id="8" name="Table 54">
            <a:extLst>
              <a:ext uri="{FF2B5EF4-FFF2-40B4-BE49-F238E27FC236}">
                <a16:creationId xmlns:a16="http://schemas.microsoft.com/office/drawing/2014/main" xmlns="" id="{1D455D6A-4A1D-BFC1-ABE9-5613FF75D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82312"/>
              </p:ext>
            </p:extLst>
          </p:nvPr>
        </p:nvGraphicFramePr>
        <p:xfrm>
          <a:off x="55280" y="1905605"/>
          <a:ext cx="3038346" cy="16764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12782">
                  <a:extLst>
                    <a:ext uri="{9D8B030D-6E8A-4147-A177-3AD203B41FA5}">
                      <a16:colId xmlns:a16="http://schemas.microsoft.com/office/drawing/2014/main" xmlns="" val="3194082363"/>
                    </a:ext>
                  </a:extLst>
                </a:gridCol>
                <a:gridCol w="1012782">
                  <a:extLst>
                    <a:ext uri="{9D8B030D-6E8A-4147-A177-3AD203B41FA5}">
                      <a16:colId xmlns:a16="http://schemas.microsoft.com/office/drawing/2014/main" xmlns="" val="370892464"/>
                    </a:ext>
                  </a:extLst>
                </a:gridCol>
                <a:gridCol w="1012782">
                  <a:extLst>
                    <a:ext uri="{9D8B030D-6E8A-4147-A177-3AD203B41FA5}">
                      <a16:colId xmlns:a16="http://schemas.microsoft.com/office/drawing/2014/main" xmlns="" val="29055447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Dodge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Straight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9485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bg1"/>
                          </a:solidFill>
                        </a:rPr>
                        <a:t>Dodge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0</a:t>
                      </a:r>
                      <a:r>
                        <a:rPr lang="en-US" dirty="0"/>
                        <a:t>, </a:t>
                      </a: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  <a:p>
                      <a:pPr algn="ctr"/>
                      <a:r>
                        <a:rPr lang="en-US" b="1" dirty="0"/>
                        <a:t>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-1</a:t>
                      </a:r>
                      <a:r>
                        <a:rPr lang="en-US" dirty="0"/>
                        <a:t>, </a:t>
                      </a: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+1</a:t>
                      </a:r>
                    </a:p>
                    <a:p>
                      <a:pPr algn="ctr"/>
                      <a:r>
                        <a:rPr lang="en-US" b="1" dirty="0"/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5366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Straight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+1</a:t>
                      </a:r>
                      <a:r>
                        <a:rPr lang="en-US" dirty="0"/>
                        <a:t>, </a:t>
                      </a: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-1</a:t>
                      </a:r>
                    </a:p>
                    <a:p>
                      <a:pPr algn="ctr"/>
                      <a:r>
                        <a:rPr lang="en-US" b="1" dirty="0"/>
                        <a:t>40%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-5</a:t>
                      </a:r>
                      <a:r>
                        <a:rPr lang="en-US" dirty="0"/>
                        <a:t>, </a:t>
                      </a: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-5</a:t>
                      </a:r>
                    </a:p>
                    <a:p>
                      <a:pPr algn="ctr"/>
                      <a:r>
                        <a:rPr lang="en-US" b="1" dirty="0"/>
                        <a:t>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77558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DE3D99-05C8-CDEA-8E4F-E14A1AF3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8923BE4-8667-80B6-D7B0-BF43BA6EE242}"/>
              </a:ext>
            </a:extLst>
          </p:cNvPr>
          <p:cNvCxnSpPr>
            <a:cxnSpLocks/>
            <a:stCxn id="120" idx="1"/>
            <a:endCxn id="138" idx="5"/>
          </p:cNvCxnSpPr>
          <p:nvPr/>
        </p:nvCxnSpPr>
        <p:spPr>
          <a:xfrm>
            <a:off x="6118863" y="5483349"/>
            <a:ext cx="2376391" cy="0"/>
          </a:xfrm>
          <a:prstGeom prst="line">
            <a:avLst/>
          </a:prstGeom>
          <a:ln w="38100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137AA258-A7D8-DBE9-5371-D105319197AE}"/>
              </a:ext>
            </a:extLst>
          </p:cNvPr>
          <p:cNvCxnSpPr>
            <a:stCxn id="25" idx="1"/>
            <a:endCxn id="107" idx="5"/>
          </p:cNvCxnSpPr>
          <p:nvPr/>
        </p:nvCxnSpPr>
        <p:spPr>
          <a:xfrm>
            <a:off x="2679882" y="5483349"/>
            <a:ext cx="2378747" cy="0"/>
          </a:xfrm>
          <a:prstGeom prst="line">
            <a:avLst/>
          </a:prstGeom>
          <a:ln w="38100">
            <a:solidFill>
              <a:schemeClr val="accent6"/>
            </a:solidFill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FDF2273-55B0-01F8-8B71-DB4298D0469C}"/>
              </a:ext>
            </a:extLst>
          </p:cNvPr>
          <p:cNvSpPr/>
          <p:nvPr/>
        </p:nvSpPr>
        <p:spPr>
          <a:xfrm>
            <a:off x="2148457" y="6092948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0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A886804-F498-9045-EEA5-44B51DBDA2DA}"/>
              </a:ext>
            </a:extLst>
          </p:cNvPr>
          <p:cNvSpPr/>
          <p:nvPr/>
        </p:nvSpPr>
        <p:spPr>
          <a:xfrm>
            <a:off x="2577761" y="6092949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-1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+1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xmlns="" id="{60ED491C-EC8C-BBF9-1ACA-76D8D847DCED}"/>
              </a:ext>
            </a:extLst>
          </p:cNvPr>
          <p:cNvSpPr/>
          <p:nvPr/>
        </p:nvSpPr>
        <p:spPr>
          <a:xfrm rot="10800000">
            <a:off x="2354629" y="5296423"/>
            <a:ext cx="433671" cy="37385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tIns="0" bIns="9144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b="1" dirty="0"/>
              <a:t>C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F43C2908-8A5A-3FCD-4CC5-2C5D8305A961}"/>
              </a:ext>
            </a:extLst>
          </p:cNvPr>
          <p:cNvCxnSpPr>
            <a:stCxn id="25" idx="0"/>
            <a:endCxn id="22" idx="0"/>
          </p:cNvCxnSpPr>
          <p:nvPr/>
        </p:nvCxnSpPr>
        <p:spPr>
          <a:xfrm flipH="1">
            <a:off x="2365293" y="5670277"/>
            <a:ext cx="206171" cy="42267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02AC3869-FD13-7825-9406-769E84260AF4}"/>
              </a:ext>
            </a:extLst>
          </p:cNvPr>
          <p:cNvCxnSpPr>
            <a:stCxn id="25" idx="0"/>
            <a:endCxn id="24" idx="0"/>
          </p:cNvCxnSpPr>
          <p:nvPr/>
        </p:nvCxnSpPr>
        <p:spPr>
          <a:xfrm>
            <a:off x="2571464" y="5670278"/>
            <a:ext cx="223133" cy="42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F477219-280A-E0EB-B7DE-BC56EB3E6415}"/>
              </a:ext>
            </a:extLst>
          </p:cNvPr>
          <p:cNvSpPr txBox="1"/>
          <p:nvPr/>
        </p:nvSpPr>
        <p:spPr>
          <a:xfrm>
            <a:off x="2177765" y="565099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06504C77-B603-597A-E802-828835D9C450}"/>
              </a:ext>
            </a:extLst>
          </p:cNvPr>
          <p:cNvSpPr/>
          <p:nvPr/>
        </p:nvSpPr>
        <p:spPr>
          <a:xfrm>
            <a:off x="3011431" y="6092950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0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BB37AC5F-079B-770D-0549-E50E2A1D7E31}"/>
              </a:ext>
            </a:extLst>
          </p:cNvPr>
          <p:cNvSpPr/>
          <p:nvPr/>
        </p:nvSpPr>
        <p:spPr>
          <a:xfrm>
            <a:off x="3440765" y="6092949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-1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+1</a:t>
            </a: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xmlns="" id="{3C616C5D-6A1C-4713-A99D-2F8943E6CB39}"/>
              </a:ext>
            </a:extLst>
          </p:cNvPr>
          <p:cNvSpPr/>
          <p:nvPr/>
        </p:nvSpPr>
        <p:spPr>
          <a:xfrm rot="10800000">
            <a:off x="3228266" y="5296423"/>
            <a:ext cx="433671" cy="37385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tIns="0" bIns="9144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b="1" dirty="0"/>
              <a:t>C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689930E3-3FEA-525E-0355-DD77EF276613}"/>
              </a:ext>
            </a:extLst>
          </p:cNvPr>
          <p:cNvCxnSpPr>
            <a:stCxn id="69" idx="0"/>
            <a:endCxn id="63" idx="0"/>
          </p:cNvCxnSpPr>
          <p:nvPr/>
        </p:nvCxnSpPr>
        <p:spPr>
          <a:xfrm flipH="1">
            <a:off x="3228266" y="5670277"/>
            <a:ext cx="216834" cy="4226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4B9B690D-40BB-5613-E6BB-253400434D19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3434468" y="5670278"/>
            <a:ext cx="223133" cy="42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77BA4D6E-6E75-15EC-156B-BA2B5BACF8D7}"/>
              </a:ext>
            </a:extLst>
          </p:cNvPr>
          <p:cNvSpPr txBox="1"/>
          <p:nvPr/>
        </p:nvSpPr>
        <p:spPr>
          <a:xfrm>
            <a:off x="3051402" y="565099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s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F94F672A-CDD1-91AD-B6F5-E5AA9D67AD4A}"/>
              </a:ext>
            </a:extLst>
          </p:cNvPr>
          <p:cNvSpPr/>
          <p:nvPr/>
        </p:nvSpPr>
        <p:spPr>
          <a:xfrm>
            <a:off x="2794592" y="4429757"/>
            <a:ext cx="433672" cy="43367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EC4DB300-BC06-03F7-E3BC-C1C4FB4DF7A1}"/>
              </a:ext>
            </a:extLst>
          </p:cNvPr>
          <p:cNvCxnSpPr>
            <a:cxnSpLocks/>
            <a:stCxn id="86" idx="4"/>
            <a:endCxn id="25" idx="3"/>
          </p:cNvCxnSpPr>
          <p:nvPr/>
        </p:nvCxnSpPr>
        <p:spPr>
          <a:xfrm flipH="1">
            <a:off x="2571464" y="4863430"/>
            <a:ext cx="439965" cy="432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83F79EE1-75EC-1C8F-F0CC-5EA275905F94}"/>
              </a:ext>
            </a:extLst>
          </p:cNvPr>
          <p:cNvCxnSpPr>
            <a:cxnSpLocks/>
            <a:stCxn id="112" idx="4"/>
            <a:endCxn id="69" idx="3"/>
          </p:cNvCxnSpPr>
          <p:nvPr/>
        </p:nvCxnSpPr>
        <p:spPr>
          <a:xfrm flipH="1">
            <a:off x="3445101" y="4863429"/>
            <a:ext cx="1288272" cy="432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xmlns="" id="{D25408D8-2849-CF15-C0D9-FA27E73D6BCB}"/>
              </a:ext>
            </a:extLst>
          </p:cNvPr>
          <p:cNvSpPr/>
          <p:nvPr/>
        </p:nvSpPr>
        <p:spPr>
          <a:xfrm rot="10800000">
            <a:off x="4087207" y="5296423"/>
            <a:ext cx="433671" cy="37385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tIns="0" bIns="9144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b="1" dirty="0"/>
              <a:t>C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8BBB8FBD-1597-138A-2924-4190CB6D1A55}"/>
              </a:ext>
            </a:extLst>
          </p:cNvPr>
          <p:cNvCxnSpPr>
            <a:cxnSpLocks/>
            <a:stCxn id="97" idx="0"/>
          </p:cNvCxnSpPr>
          <p:nvPr/>
        </p:nvCxnSpPr>
        <p:spPr>
          <a:xfrm flipH="1">
            <a:off x="4087207" y="5670277"/>
            <a:ext cx="216834" cy="4226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xmlns="" id="{273162BF-8C35-9533-F55D-35F9DFD2572D}"/>
              </a:ext>
            </a:extLst>
          </p:cNvPr>
          <p:cNvCxnSpPr>
            <a:cxnSpLocks/>
          </p:cNvCxnSpPr>
          <p:nvPr/>
        </p:nvCxnSpPr>
        <p:spPr>
          <a:xfrm>
            <a:off x="4293409" y="5670278"/>
            <a:ext cx="223133" cy="42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69998E48-B040-C5C2-E5A5-0DF4DC26A187}"/>
              </a:ext>
            </a:extLst>
          </p:cNvPr>
          <p:cNvSpPr txBox="1"/>
          <p:nvPr/>
        </p:nvSpPr>
        <p:spPr>
          <a:xfrm>
            <a:off x="3910343" y="565099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s</a:t>
            </a:r>
          </a:p>
        </p:txBody>
      </p: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xmlns="" id="{89A81BE7-7A91-B12F-85E5-6DF49E58F4AC}"/>
              </a:ext>
            </a:extLst>
          </p:cNvPr>
          <p:cNvSpPr/>
          <p:nvPr/>
        </p:nvSpPr>
        <p:spPr>
          <a:xfrm rot="10800000">
            <a:off x="4950211" y="5296423"/>
            <a:ext cx="433671" cy="37385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tIns="0" bIns="9144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b="1" dirty="0"/>
              <a:t>C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xmlns="" id="{DA54CCF7-12CE-26A1-774C-CB223F1F6095}"/>
              </a:ext>
            </a:extLst>
          </p:cNvPr>
          <p:cNvCxnSpPr>
            <a:cxnSpLocks/>
            <a:stCxn id="107" idx="0"/>
          </p:cNvCxnSpPr>
          <p:nvPr/>
        </p:nvCxnSpPr>
        <p:spPr>
          <a:xfrm flipH="1">
            <a:off x="4950211" y="5670277"/>
            <a:ext cx="216834" cy="4226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xmlns="" id="{0A65C9CB-CDE9-3040-E193-60E5FC142259}"/>
              </a:ext>
            </a:extLst>
          </p:cNvPr>
          <p:cNvCxnSpPr>
            <a:cxnSpLocks/>
            <a:stCxn id="107" idx="0"/>
          </p:cNvCxnSpPr>
          <p:nvPr/>
        </p:nvCxnSpPr>
        <p:spPr>
          <a:xfrm>
            <a:off x="5167045" y="5670278"/>
            <a:ext cx="204864" cy="422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E20B1B90-B34A-F747-57AF-38E45F9E1154}"/>
              </a:ext>
            </a:extLst>
          </p:cNvPr>
          <p:cNvSpPr txBox="1"/>
          <p:nvPr/>
        </p:nvSpPr>
        <p:spPr>
          <a:xfrm>
            <a:off x="4773347" y="565099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s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962A1A45-AF46-BFEB-F204-33293080D307}"/>
              </a:ext>
            </a:extLst>
          </p:cNvPr>
          <p:cNvSpPr/>
          <p:nvPr/>
        </p:nvSpPr>
        <p:spPr>
          <a:xfrm>
            <a:off x="4516537" y="4429757"/>
            <a:ext cx="433672" cy="43367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xmlns="" id="{DB84DAA5-9F78-A8E7-C126-76EDEC6EC82D}"/>
              </a:ext>
            </a:extLst>
          </p:cNvPr>
          <p:cNvCxnSpPr>
            <a:cxnSpLocks/>
            <a:stCxn id="131" idx="4"/>
          </p:cNvCxnSpPr>
          <p:nvPr/>
        </p:nvCxnSpPr>
        <p:spPr>
          <a:xfrm flipH="1">
            <a:off x="4293409" y="4863429"/>
            <a:ext cx="2157000" cy="432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xmlns="" id="{53EBAC7A-6D55-A6DB-7A15-7368516B514B}"/>
              </a:ext>
            </a:extLst>
          </p:cNvPr>
          <p:cNvCxnSpPr>
            <a:cxnSpLocks/>
            <a:stCxn id="142" idx="4"/>
            <a:endCxn id="107" idx="3"/>
          </p:cNvCxnSpPr>
          <p:nvPr/>
        </p:nvCxnSpPr>
        <p:spPr>
          <a:xfrm flipH="1">
            <a:off x="5167046" y="4863429"/>
            <a:ext cx="3002952" cy="432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Isosceles Triangle 119">
            <a:extLst>
              <a:ext uri="{FF2B5EF4-FFF2-40B4-BE49-F238E27FC236}">
                <a16:creationId xmlns:a16="http://schemas.microsoft.com/office/drawing/2014/main" xmlns="" id="{62D245AF-1ED4-675C-E2DE-899107D33EA5}"/>
              </a:ext>
            </a:extLst>
          </p:cNvPr>
          <p:cNvSpPr/>
          <p:nvPr/>
        </p:nvSpPr>
        <p:spPr>
          <a:xfrm rot="10800000">
            <a:off x="5793610" y="5296423"/>
            <a:ext cx="433671" cy="37385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tIns="0" bIns="9144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b="1" dirty="0"/>
              <a:t>C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xmlns="" id="{75F71371-B045-F931-AE09-8EA9DF29B2BF}"/>
              </a:ext>
            </a:extLst>
          </p:cNvPr>
          <p:cNvCxnSpPr>
            <a:stCxn id="120" idx="0"/>
          </p:cNvCxnSpPr>
          <p:nvPr/>
        </p:nvCxnSpPr>
        <p:spPr>
          <a:xfrm flipH="1">
            <a:off x="5804274" y="5670277"/>
            <a:ext cx="206171" cy="422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xmlns="" id="{EB722CA8-97CF-8E16-1AC8-1ABCDC5D9789}"/>
              </a:ext>
            </a:extLst>
          </p:cNvPr>
          <p:cNvCxnSpPr>
            <a:stCxn id="120" idx="0"/>
          </p:cNvCxnSpPr>
          <p:nvPr/>
        </p:nvCxnSpPr>
        <p:spPr>
          <a:xfrm>
            <a:off x="6010445" y="5670278"/>
            <a:ext cx="223133" cy="42267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3C2F74FD-F04A-9ACD-809B-3777D366E528}"/>
              </a:ext>
            </a:extLst>
          </p:cNvPr>
          <p:cNvSpPr txBox="1"/>
          <p:nvPr/>
        </p:nvSpPr>
        <p:spPr>
          <a:xfrm>
            <a:off x="5616746" y="565099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s</a:t>
            </a:r>
          </a:p>
        </p:txBody>
      </p:sp>
      <p:sp>
        <p:nvSpPr>
          <p:cNvPr id="127" name="Isosceles Triangle 126">
            <a:extLst>
              <a:ext uri="{FF2B5EF4-FFF2-40B4-BE49-F238E27FC236}">
                <a16:creationId xmlns:a16="http://schemas.microsoft.com/office/drawing/2014/main" xmlns="" id="{DE6D64A7-2BC2-E1B8-BFA1-2DA52AA247D1}"/>
              </a:ext>
            </a:extLst>
          </p:cNvPr>
          <p:cNvSpPr/>
          <p:nvPr/>
        </p:nvSpPr>
        <p:spPr>
          <a:xfrm rot="10800000">
            <a:off x="6667247" y="5296423"/>
            <a:ext cx="433671" cy="37385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tIns="0" bIns="9144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b="1" dirty="0"/>
              <a:t>C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xmlns="" id="{22226835-B798-0342-4969-AC9DEE814F72}"/>
              </a:ext>
            </a:extLst>
          </p:cNvPr>
          <p:cNvCxnSpPr>
            <a:stCxn id="127" idx="0"/>
          </p:cNvCxnSpPr>
          <p:nvPr/>
        </p:nvCxnSpPr>
        <p:spPr>
          <a:xfrm flipH="1">
            <a:off x="6667247" y="5670277"/>
            <a:ext cx="216834" cy="42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xmlns="" id="{A865D56D-4500-9235-8491-67325D83B91F}"/>
              </a:ext>
            </a:extLst>
          </p:cNvPr>
          <p:cNvCxnSpPr>
            <a:cxnSpLocks/>
          </p:cNvCxnSpPr>
          <p:nvPr/>
        </p:nvCxnSpPr>
        <p:spPr>
          <a:xfrm>
            <a:off x="6873449" y="5670278"/>
            <a:ext cx="223133" cy="42267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C6EFABEA-63D4-3172-5254-3CE4F724876F}"/>
              </a:ext>
            </a:extLst>
          </p:cNvPr>
          <p:cNvSpPr txBox="1"/>
          <p:nvPr/>
        </p:nvSpPr>
        <p:spPr>
          <a:xfrm>
            <a:off x="6490383" y="565099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s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xmlns="" id="{6BAD5946-428A-A108-906E-D430A4B47A24}"/>
              </a:ext>
            </a:extLst>
          </p:cNvPr>
          <p:cNvSpPr/>
          <p:nvPr/>
        </p:nvSpPr>
        <p:spPr>
          <a:xfrm>
            <a:off x="6233573" y="4429757"/>
            <a:ext cx="433672" cy="43367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xmlns="" id="{53993398-CCBB-2482-476E-03D9A30075D6}"/>
              </a:ext>
            </a:extLst>
          </p:cNvPr>
          <p:cNvCxnSpPr>
            <a:cxnSpLocks/>
            <a:stCxn id="86" idx="4"/>
            <a:endCxn id="120" idx="3"/>
          </p:cNvCxnSpPr>
          <p:nvPr/>
        </p:nvCxnSpPr>
        <p:spPr>
          <a:xfrm>
            <a:off x="3011428" y="4863429"/>
            <a:ext cx="2999017" cy="432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xmlns="" id="{6450790C-8A70-9B64-88F5-2D03F685277D}"/>
              </a:ext>
            </a:extLst>
          </p:cNvPr>
          <p:cNvCxnSpPr>
            <a:cxnSpLocks/>
            <a:stCxn id="112" idx="4"/>
            <a:endCxn id="127" idx="3"/>
          </p:cNvCxnSpPr>
          <p:nvPr/>
        </p:nvCxnSpPr>
        <p:spPr>
          <a:xfrm>
            <a:off x="4733373" y="4863429"/>
            <a:ext cx="2150709" cy="432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Isosceles Triangle 133">
            <a:extLst>
              <a:ext uri="{FF2B5EF4-FFF2-40B4-BE49-F238E27FC236}">
                <a16:creationId xmlns:a16="http://schemas.microsoft.com/office/drawing/2014/main" xmlns="" id="{AAE7AD95-26FA-26B3-786E-58EC7B8CDD8B}"/>
              </a:ext>
            </a:extLst>
          </p:cNvPr>
          <p:cNvSpPr/>
          <p:nvPr/>
        </p:nvSpPr>
        <p:spPr>
          <a:xfrm rot="10800000">
            <a:off x="7513199" y="5296423"/>
            <a:ext cx="433671" cy="37385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tIns="0" bIns="9144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b="1" dirty="0"/>
              <a:t>C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xmlns="" id="{6D2DDBFF-D0D3-EC94-FB60-A649702EDEF5}"/>
              </a:ext>
            </a:extLst>
          </p:cNvPr>
          <p:cNvCxnSpPr>
            <a:cxnSpLocks/>
            <a:stCxn id="134" idx="0"/>
          </p:cNvCxnSpPr>
          <p:nvPr/>
        </p:nvCxnSpPr>
        <p:spPr>
          <a:xfrm flipH="1">
            <a:off x="7523863" y="5670277"/>
            <a:ext cx="206171" cy="422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xmlns="" id="{2F2E6619-815A-62F7-9F86-5E74265D4EC0}"/>
              </a:ext>
            </a:extLst>
          </p:cNvPr>
          <p:cNvCxnSpPr>
            <a:cxnSpLocks/>
            <a:stCxn id="134" idx="0"/>
          </p:cNvCxnSpPr>
          <p:nvPr/>
        </p:nvCxnSpPr>
        <p:spPr>
          <a:xfrm>
            <a:off x="7730034" y="5670278"/>
            <a:ext cx="223133" cy="42267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31ED09-58A9-6C0B-056B-47E3D77BDDF3}"/>
              </a:ext>
            </a:extLst>
          </p:cNvPr>
          <p:cNvSpPr txBox="1"/>
          <p:nvPr/>
        </p:nvSpPr>
        <p:spPr>
          <a:xfrm>
            <a:off x="7336335" y="565099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s</a:t>
            </a:r>
          </a:p>
        </p:txBody>
      </p:sp>
      <p:sp>
        <p:nvSpPr>
          <p:cNvPr id="138" name="Isosceles Triangle 137">
            <a:extLst>
              <a:ext uri="{FF2B5EF4-FFF2-40B4-BE49-F238E27FC236}">
                <a16:creationId xmlns:a16="http://schemas.microsoft.com/office/drawing/2014/main" xmlns="" id="{AADD587C-86D2-8BD8-5419-7BDE3D68E955}"/>
              </a:ext>
            </a:extLst>
          </p:cNvPr>
          <p:cNvSpPr/>
          <p:nvPr/>
        </p:nvSpPr>
        <p:spPr>
          <a:xfrm rot="10800000">
            <a:off x="8386836" y="5296423"/>
            <a:ext cx="433671" cy="373855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tIns="0" bIns="91440" rtlCol="0"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/>
            <a:r>
              <a:rPr lang="en-US" b="1" dirty="0"/>
              <a:t>C</a:t>
            </a: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xmlns="" id="{25042ECC-C3D2-D89E-C155-88EC063F0BE8}"/>
              </a:ext>
            </a:extLst>
          </p:cNvPr>
          <p:cNvCxnSpPr>
            <a:cxnSpLocks/>
            <a:stCxn id="138" idx="0"/>
          </p:cNvCxnSpPr>
          <p:nvPr/>
        </p:nvCxnSpPr>
        <p:spPr>
          <a:xfrm flipH="1">
            <a:off x="8386836" y="5670277"/>
            <a:ext cx="216834" cy="42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xmlns="" id="{730C768D-D6CF-4F35-15E4-68D0A70DB509}"/>
              </a:ext>
            </a:extLst>
          </p:cNvPr>
          <p:cNvCxnSpPr>
            <a:cxnSpLocks/>
            <a:stCxn id="138" idx="0"/>
          </p:cNvCxnSpPr>
          <p:nvPr/>
        </p:nvCxnSpPr>
        <p:spPr>
          <a:xfrm>
            <a:off x="8603670" y="5670278"/>
            <a:ext cx="212500" cy="42267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BBBEE04C-3B83-1496-85E4-2873C3E5E23A}"/>
              </a:ext>
            </a:extLst>
          </p:cNvPr>
          <p:cNvSpPr txBox="1"/>
          <p:nvPr/>
        </p:nvSpPr>
        <p:spPr>
          <a:xfrm>
            <a:off x="8209972" y="565099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s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70077AEF-D7DE-F496-F113-82194952DDD8}"/>
              </a:ext>
            </a:extLst>
          </p:cNvPr>
          <p:cNvSpPr/>
          <p:nvPr/>
        </p:nvSpPr>
        <p:spPr>
          <a:xfrm>
            <a:off x="7953162" y="4429757"/>
            <a:ext cx="433672" cy="43367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xmlns="" id="{7BAB7A9B-849F-243B-7DF8-EF14624CF931}"/>
              </a:ext>
            </a:extLst>
          </p:cNvPr>
          <p:cNvCxnSpPr>
            <a:cxnSpLocks/>
            <a:stCxn id="142" idx="4"/>
            <a:endCxn id="138" idx="3"/>
          </p:cNvCxnSpPr>
          <p:nvPr/>
        </p:nvCxnSpPr>
        <p:spPr>
          <a:xfrm>
            <a:off x="8169998" y="4863430"/>
            <a:ext cx="433672" cy="432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A7FAAFE2-D448-C586-1453-437F5E534037}"/>
              </a:ext>
            </a:extLst>
          </p:cNvPr>
          <p:cNvCxnSpPr>
            <a:stCxn id="86" idx="6"/>
            <a:endCxn id="112" idx="2"/>
          </p:cNvCxnSpPr>
          <p:nvPr/>
        </p:nvCxnSpPr>
        <p:spPr>
          <a:xfrm>
            <a:off x="3228265" y="4646593"/>
            <a:ext cx="1288273" cy="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xmlns="" id="{D9FFC33B-C945-CD88-9B2A-63F7D044509E}"/>
              </a:ext>
            </a:extLst>
          </p:cNvPr>
          <p:cNvCxnSpPr>
            <a:cxnSpLocks/>
            <a:stCxn id="131" idx="6"/>
            <a:endCxn id="142" idx="2"/>
          </p:cNvCxnSpPr>
          <p:nvPr/>
        </p:nvCxnSpPr>
        <p:spPr>
          <a:xfrm>
            <a:off x="6667246" y="4646593"/>
            <a:ext cx="1285917" cy="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6" name="Isosceles Triangle 145">
            <a:extLst>
              <a:ext uri="{FF2B5EF4-FFF2-40B4-BE49-F238E27FC236}">
                <a16:creationId xmlns:a16="http://schemas.microsoft.com/office/drawing/2014/main" xmlns="" id="{15F19B13-BD1C-B41A-F315-FCBB47372EC4}"/>
              </a:ext>
            </a:extLst>
          </p:cNvPr>
          <p:cNvSpPr/>
          <p:nvPr/>
        </p:nvSpPr>
        <p:spPr>
          <a:xfrm>
            <a:off x="3657600" y="3628790"/>
            <a:ext cx="433671" cy="373855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91440" rtlCol="0" anchor="ctr"/>
          <a:lstStyle/>
          <a:p>
            <a:pPr algn="ctr"/>
            <a:r>
              <a:rPr lang="en-US" b="1" dirty="0"/>
              <a:t>R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xmlns="" id="{32B833E5-988B-F043-97C5-5A1D15D4DBC5}"/>
              </a:ext>
            </a:extLst>
          </p:cNvPr>
          <p:cNvCxnSpPr>
            <a:cxnSpLocks/>
            <a:stCxn id="146" idx="3"/>
            <a:endCxn id="86" idx="0"/>
          </p:cNvCxnSpPr>
          <p:nvPr/>
        </p:nvCxnSpPr>
        <p:spPr>
          <a:xfrm flipH="1">
            <a:off x="3011429" y="4002645"/>
            <a:ext cx="863007" cy="42711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xmlns="" id="{958EEBC5-49ED-1CC7-683A-835031BA5875}"/>
              </a:ext>
            </a:extLst>
          </p:cNvPr>
          <p:cNvCxnSpPr>
            <a:cxnSpLocks/>
            <a:stCxn id="149" idx="3"/>
            <a:endCxn id="112" idx="0"/>
          </p:cNvCxnSpPr>
          <p:nvPr/>
        </p:nvCxnSpPr>
        <p:spPr>
          <a:xfrm flipH="1">
            <a:off x="4733373" y="4007086"/>
            <a:ext cx="2580045" cy="422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Isosceles Triangle 148">
            <a:extLst>
              <a:ext uri="{FF2B5EF4-FFF2-40B4-BE49-F238E27FC236}">
                <a16:creationId xmlns:a16="http://schemas.microsoft.com/office/drawing/2014/main" xmlns="" id="{E9D2A168-7DD0-CFA4-1ACB-ABB79D10A8B9}"/>
              </a:ext>
            </a:extLst>
          </p:cNvPr>
          <p:cNvSpPr/>
          <p:nvPr/>
        </p:nvSpPr>
        <p:spPr>
          <a:xfrm>
            <a:off x="7096582" y="3633231"/>
            <a:ext cx="433671" cy="373855"/>
          </a:xfrm>
          <a:prstGeom prst="triangl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bIns="91440" rtlCol="0" anchor="ctr"/>
          <a:lstStyle/>
          <a:p>
            <a:pPr algn="ctr"/>
            <a:r>
              <a:rPr lang="en-US" b="1" dirty="0"/>
              <a:t>R</a:t>
            </a: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xmlns="" id="{DD175412-7444-5297-9BC5-73CF5F6660C6}"/>
              </a:ext>
            </a:extLst>
          </p:cNvPr>
          <p:cNvCxnSpPr>
            <a:cxnSpLocks/>
            <a:stCxn id="146" idx="3"/>
            <a:endCxn id="131" idx="0"/>
          </p:cNvCxnSpPr>
          <p:nvPr/>
        </p:nvCxnSpPr>
        <p:spPr>
          <a:xfrm>
            <a:off x="3874436" y="4002645"/>
            <a:ext cx="2575973" cy="42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xmlns="" id="{3AAF683C-D0E2-20DB-A65A-BAA3D30348B4}"/>
              </a:ext>
            </a:extLst>
          </p:cNvPr>
          <p:cNvCxnSpPr>
            <a:cxnSpLocks/>
            <a:stCxn id="149" idx="3"/>
            <a:endCxn id="142" idx="0"/>
          </p:cNvCxnSpPr>
          <p:nvPr/>
        </p:nvCxnSpPr>
        <p:spPr>
          <a:xfrm>
            <a:off x="7313418" y="4007085"/>
            <a:ext cx="856581" cy="4226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B98189D2-C980-6715-99A7-E3E120A682B8}"/>
              </a:ext>
            </a:extLst>
          </p:cNvPr>
          <p:cNvSpPr txBox="1"/>
          <p:nvPr/>
        </p:nvSpPr>
        <p:spPr>
          <a:xfrm>
            <a:off x="3352800" y="3866758"/>
            <a:ext cx="446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                 s                           d                      s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xmlns="" id="{5F2E2CFD-EC96-ACC0-6345-AC3748C9D37B}"/>
              </a:ext>
            </a:extLst>
          </p:cNvPr>
          <p:cNvSpPr/>
          <p:nvPr/>
        </p:nvSpPr>
        <p:spPr>
          <a:xfrm>
            <a:off x="5399910" y="2750796"/>
            <a:ext cx="433672" cy="43367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xmlns="" id="{02A8AFCC-7F1B-E92A-1E8F-4FD6295AAFFB}"/>
              </a:ext>
            </a:extLst>
          </p:cNvPr>
          <p:cNvCxnSpPr>
            <a:cxnSpLocks/>
            <a:stCxn id="153" idx="4"/>
            <a:endCxn id="146" idx="0"/>
          </p:cNvCxnSpPr>
          <p:nvPr/>
        </p:nvCxnSpPr>
        <p:spPr>
          <a:xfrm flipH="1">
            <a:off x="3874436" y="3184468"/>
            <a:ext cx="1742310" cy="444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xmlns="" id="{E0E4B46B-2219-139D-AA25-DE6F00DB471C}"/>
              </a:ext>
            </a:extLst>
          </p:cNvPr>
          <p:cNvCxnSpPr>
            <a:cxnSpLocks/>
            <a:stCxn id="153" idx="4"/>
            <a:endCxn id="149" idx="0"/>
          </p:cNvCxnSpPr>
          <p:nvPr/>
        </p:nvCxnSpPr>
        <p:spPr>
          <a:xfrm>
            <a:off x="5616746" y="3184468"/>
            <a:ext cx="1696672" cy="44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698B5BE3-8E62-AEF1-19B2-446F3CA9AB23}"/>
              </a:ext>
            </a:extLst>
          </p:cNvPr>
          <p:cNvSpPr txBox="1"/>
          <p:nvPr/>
        </p:nvSpPr>
        <p:spPr>
          <a:xfrm>
            <a:off x="4469641" y="3135979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                           s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xmlns="" id="{5A9BDC6E-765A-9ADB-49C7-6FD54AC60E6F}"/>
              </a:ext>
            </a:extLst>
          </p:cNvPr>
          <p:cNvCxnSpPr>
            <a:cxnSpLocks/>
            <a:stCxn id="131" idx="4"/>
            <a:endCxn id="134" idx="3"/>
          </p:cNvCxnSpPr>
          <p:nvPr/>
        </p:nvCxnSpPr>
        <p:spPr>
          <a:xfrm>
            <a:off x="6450409" y="4863429"/>
            <a:ext cx="1279625" cy="432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xmlns="" id="{4EFC03D2-3859-C39C-72F4-172F87B11AF6}"/>
              </a:ext>
            </a:extLst>
          </p:cNvPr>
          <p:cNvSpPr/>
          <p:nvPr/>
        </p:nvSpPr>
        <p:spPr>
          <a:xfrm>
            <a:off x="5586111" y="6092947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0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0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xmlns="" id="{342ED076-2CA9-5CC9-253C-102F774BBB88}"/>
              </a:ext>
            </a:extLst>
          </p:cNvPr>
          <p:cNvSpPr/>
          <p:nvPr/>
        </p:nvSpPr>
        <p:spPr>
          <a:xfrm>
            <a:off x="6015445" y="6092946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-1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+1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xmlns="" id="{13F9A63D-F83B-68D4-B210-7C50E746BC9E}"/>
              </a:ext>
            </a:extLst>
          </p:cNvPr>
          <p:cNvSpPr/>
          <p:nvPr/>
        </p:nvSpPr>
        <p:spPr>
          <a:xfrm>
            <a:off x="6449115" y="6092947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0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0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xmlns="" id="{24152AC9-F79F-FFED-6D4B-29213E4BBDFD}"/>
              </a:ext>
            </a:extLst>
          </p:cNvPr>
          <p:cNvSpPr/>
          <p:nvPr/>
        </p:nvSpPr>
        <p:spPr>
          <a:xfrm>
            <a:off x="6870813" y="6092944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-1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+1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A533DE25-A6C2-2640-4BD2-999018B68E27}"/>
              </a:ext>
            </a:extLst>
          </p:cNvPr>
          <p:cNvSpPr/>
          <p:nvPr/>
        </p:nvSpPr>
        <p:spPr>
          <a:xfrm>
            <a:off x="3865169" y="6092948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+1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-1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xmlns="" id="{10E5DB6F-666B-FE98-2F77-17C61DADE0BB}"/>
              </a:ext>
            </a:extLst>
          </p:cNvPr>
          <p:cNvSpPr/>
          <p:nvPr/>
        </p:nvSpPr>
        <p:spPr>
          <a:xfrm>
            <a:off x="4294473" y="6092949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-5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-</a:t>
            </a:r>
            <a:r>
              <a:rPr lang="en-US" b="1" smtClean="0">
                <a:solidFill>
                  <a:schemeClr val="accent6"/>
                </a:solidFill>
                <a:latin typeface="Lucida Console" panose="020B0609040504020204" pitchFamily="49" charset="0"/>
              </a:rPr>
              <a:t>5</a:t>
            </a:r>
            <a:endParaRPr lang="en-US" b="1" dirty="0">
              <a:solidFill>
                <a:schemeClr val="accent6"/>
              </a:solidFill>
              <a:latin typeface="Lucida Console" panose="020B0609040504020204" pitchFamily="49" charset="0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xmlns="" id="{D06E0F1D-9A74-17C9-BB7F-F2366B560230}"/>
              </a:ext>
            </a:extLst>
          </p:cNvPr>
          <p:cNvSpPr/>
          <p:nvPr/>
        </p:nvSpPr>
        <p:spPr>
          <a:xfrm>
            <a:off x="4728143" y="6092950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+1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-1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xmlns="" id="{2384ED2D-8AF2-F381-4929-45033006E3FA}"/>
              </a:ext>
            </a:extLst>
          </p:cNvPr>
          <p:cNvSpPr/>
          <p:nvPr/>
        </p:nvSpPr>
        <p:spPr>
          <a:xfrm>
            <a:off x="5157477" y="6092949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-5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-</a:t>
            </a:r>
            <a:r>
              <a:rPr lang="en-US" b="1" smtClean="0">
                <a:solidFill>
                  <a:schemeClr val="accent6"/>
                </a:solidFill>
                <a:latin typeface="Lucida Console" panose="020B0609040504020204" pitchFamily="49" charset="0"/>
              </a:rPr>
              <a:t>5</a:t>
            </a:r>
            <a:endParaRPr lang="en-US" b="1" dirty="0">
              <a:solidFill>
                <a:schemeClr val="accent6"/>
              </a:solidFill>
              <a:latin typeface="Lucida Console" panose="020B060904050402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F1DDF08-5AC7-3F41-D57A-4E8C9108B6A7}"/>
              </a:ext>
            </a:extLst>
          </p:cNvPr>
          <p:cNvSpPr txBox="1"/>
          <p:nvPr/>
        </p:nvSpPr>
        <p:spPr>
          <a:xfrm>
            <a:off x="2547324" y="4814234"/>
            <a:ext cx="605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                                                                                                            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E03740FC-545E-C7DD-627C-C4D25A1C4FE9}"/>
              </a:ext>
            </a:extLst>
          </p:cNvPr>
          <p:cNvSpPr/>
          <p:nvPr/>
        </p:nvSpPr>
        <p:spPr>
          <a:xfrm>
            <a:off x="7304273" y="6092944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+1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-1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9BC48732-0AF3-1B6A-EB23-FD0F6D6E3206}"/>
              </a:ext>
            </a:extLst>
          </p:cNvPr>
          <p:cNvSpPr/>
          <p:nvPr/>
        </p:nvSpPr>
        <p:spPr>
          <a:xfrm>
            <a:off x="7733577" y="6092945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-5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-5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39E13F47-6F7E-F571-17F1-EB615A01C99F}"/>
              </a:ext>
            </a:extLst>
          </p:cNvPr>
          <p:cNvSpPr/>
          <p:nvPr/>
        </p:nvSpPr>
        <p:spPr>
          <a:xfrm>
            <a:off x="8167247" y="6092946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+1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-1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14B13BBF-CF9C-F64A-E006-5D758D9185F8}"/>
              </a:ext>
            </a:extLst>
          </p:cNvPr>
          <p:cNvSpPr/>
          <p:nvPr/>
        </p:nvSpPr>
        <p:spPr>
          <a:xfrm>
            <a:off x="8596581" y="6092945"/>
            <a:ext cx="433671" cy="659787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Lucida Console" panose="020B0609040504020204" pitchFamily="49" charset="0"/>
              </a:rPr>
              <a:t>-5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Lucida Console" panose="020B0609040504020204" pitchFamily="49" charset="0"/>
              </a:rPr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249114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Design: An 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4A79826-91E5-7B4B-3C44-D0D41CD5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seller</a:t>
            </a:r>
            <a:r>
              <a:rPr lang="en-US" b="1" dirty="0"/>
              <a:t> </a:t>
            </a:r>
            <a:r>
              <a:rPr lang="en-US" dirty="0"/>
              <a:t>("player") wishes to persuade a </a:t>
            </a:r>
            <a:r>
              <a:rPr lang="en-US" b="1" dirty="0">
                <a:solidFill>
                  <a:schemeClr val="accent2"/>
                </a:solidFill>
              </a:rPr>
              <a:t>buyer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("mediator") to purchase an item</a:t>
            </a:r>
          </a:p>
          <a:p>
            <a:r>
              <a:rPr lang="en-US" dirty="0"/>
              <a:t>The item's quality is either </a:t>
            </a:r>
            <a:r>
              <a:rPr lang="en-US" b="1" dirty="0"/>
              <a:t>low</a:t>
            </a:r>
            <a:r>
              <a:rPr lang="en-US" dirty="0"/>
              <a:t> (p=3/4) or </a:t>
            </a:r>
            <a:r>
              <a:rPr lang="en-US" b="1" dirty="0"/>
              <a:t>high</a:t>
            </a:r>
            <a:r>
              <a:rPr lang="en-US" dirty="0"/>
              <a:t> (p=1/4). The </a:t>
            </a:r>
            <a:r>
              <a:rPr lang="en-US" b="1" dirty="0">
                <a:solidFill>
                  <a:schemeClr val="accent1"/>
                </a:solidFill>
              </a:rPr>
              <a:t>seller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knows the quality of the item, but the </a:t>
            </a:r>
            <a:r>
              <a:rPr lang="en-US" b="1" dirty="0">
                <a:solidFill>
                  <a:schemeClr val="accent2"/>
                </a:solidFill>
              </a:rPr>
              <a:t>buyer</a:t>
            </a:r>
            <a:r>
              <a:rPr lang="en-US" dirty="0"/>
              <a:t> does not.</a:t>
            </a:r>
            <a:endParaRPr lang="en-US" i="1" dirty="0"/>
          </a:p>
          <a:p>
            <a:r>
              <a:rPr lang="en-US" dirty="0"/>
              <a:t>The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seller</a:t>
            </a:r>
            <a:r>
              <a:rPr lang="en-US" dirty="0"/>
              <a:t> scores </a:t>
            </a:r>
            <a:r>
              <a:rPr lang="en-US" b="1" dirty="0"/>
              <a:t>1</a:t>
            </a:r>
            <a:r>
              <a:rPr lang="en-US" dirty="0"/>
              <a:t> if the buyer buys the item. The seller can commit to a messaging scheme.</a:t>
            </a:r>
          </a:p>
          <a:p>
            <a:r>
              <a:rPr lang="en-US" dirty="0"/>
              <a:t>The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buyer</a:t>
            </a:r>
            <a:r>
              <a:rPr lang="en-US" dirty="0"/>
              <a:t> can pass (P) or buy (B). The buyer wants to buy only high-quality items: she scores </a:t>
            </a:r>
            <a:r>
              <a:rPr lang="en-US" b="1" dirty="0"/>
              <a:t>1 </a:t>
            </a:r>
            <a:r>
              <a:rPr lang="en-US" dirty="0"/>
              <a:t>if she buys a high-quality item and </a:t>
            </a:r>
            <a:r>
              <a:rPr lang="en-US" b="1" dirty="0"/>
              <a:t>-1</a:t>
            </a:r>
            <a:r>
              <a:rPr lang="en-US" dirty="0"/>
              <a:t> if she buys a low-quality item</a:t>
            </a:r>
          </a:p>
        </p:txBody>
      </p:sp>
      <p:sp>
        <p:nvSpPr>
          <p:cNvPr id="202" name="Slide Number Placeholder 201">
            <a:extLst>
              <a:ext uri="{FF2B5EF4-FFF2-40B4-BE49-F238E27FC236}">
                <a16:creationId xmlns:a16="http://schemas.microsoft.com/office/drawing/2014/main" xmlns="" id="{4FC393B2-5AA5-394E-E380-B9803F3D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A7BD214-2B96-625B-D6C3-70A6BFA40E91}"/>
              </a:ext>
            </a:extLst>
          </p:cNvPr>
          <p:cNvGrpSpPr/>
          <p:nvPr/>
        </p:nvGrpSpPr>
        <p:grpSpPr>
          <a:xfrm>
            <a:off x="5029200" y="1219200"/>
            <a:ext cx="3657600" cy="2441366"/>
            <a:chOff x="5029200" y="1448920"/>
            <a:chExt cx="3657600" cy="2441366"/>
          </a:xfrm>
        </p:grpSpPr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xmlns="" id="{F1CE57CE-0509-FF73-176F-FFF0BAF8A953}"/>
                </a:ext>
              </a:extLst>
            </p:cNvPr>
            <p:cNvSpPr/>
            <p:nvPr/>
          </p:nvSpPr>
          <p:spPr>
            <a:xfrm>
              <a:off x="5029200" y="1858961"/>
              <a:ext cx="3657600" cy="2031325"/>
            </a:xfrm>
            <a:prstGeom prst="cloudCallout">
              <a:avLst>
                <a:gd name="adj1" fmla="val -39517"/>
                <a:gd name="adj2" fmla="val 7976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52CCCC7-5F0D-895A-9E15-F5354FC7C134}"/>
                </a:ext>
              </a:extLst>
            </p:cNvPr>
            <p:cNvSpPr txBox="1"/>
            <p:nvPr/>
          </p:nvSpPr>
          <p:spPr>
            <a:xfrm>
              <a:off x="5658051" y="1448920"/>
              <a:ext cx="2438400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/>
                <a:t>A few minutes ago…</a:t>
              </a:r>
            </a:p>
            <a:p>
              <a:endParaRPr lang="en-US" b="1" dirty="0"/>
            </a:p>
            <a:p>
              <a:endParaRPr lang="en-US" dirty="0"/>
            </a:p>
            <a:p>
              <a:r>
                <a:rPr lang="en-US" dirty="0"/>
                <a:t>A</a:t>
              </a:r>
              <a:r>
                <a:rPr lang="en-US" dirty="0">
                  <a:solidFill>
                    <a:schemeClr val="accent2"/>
                  </a:solidFill>
                </a:rPr>
                <a:t> </a:t>
              </a:r>
              <a:r>
                <a:rPr lang="en-US" b="1" dirty="0">
                  <a:solidFill>
                    <a:schemeClr val="accent2"/>
                  </a:solidFill>
                </a:rPr>
                <a:t>seller</a:t>
              </a:r>
              <a:r>
                <a:rPr lang="en-US" b="1" dirty="0"/>
                <a:t> </a:t>
              </a:r>
              <a:r>
                <a:rPr lang="en-US" dirty="0"/>
                <a:t>("mediator") wishes to persuade a </a:t>
              </a:r>
              <a:r>
                <a:rPr lang="en-US" b="1" dirty="0">
                  <a:solidFill>
                    <a:schemeClr val="accent1"/>
                  </a:solidFill>
                </a:rPr>
                <a:t>buyer </a:t>
              </a:r>
              <a:r>
                <a:rPr lang="en-US" dirty="0"/>
                <a:t>("player") to purchase an item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E497EBF-4DA6-9977-1473-523654A76643}"/>
              </a:ext>
            </a:extLst>
          </p:cNvPr>
          <p:cNvGrpSpPr/>
          <p:nvPr/>
        </p:nvGrpSpPr>
        <p:grpSpPr>
          <a:xfrm>
            <a:off x="1047549" y="1093527"/>
            <a:ext cx="5048451" cy="1878273"/>
            <a:chOff x="1047549" y="1093527"/>
            <a:chExt cx="5048451" cy="1878273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xmlns="" id="{5C05A497-6A6C-6EF8-D326-F3094B4CACEA}"/>
                </a:ext>
              </a:extLst>
            </p:cNvPr>
            <p:cNvSpPr/>
            <p:nvPr/>
          </p:nvSpPr>
          <p:spPr>
            <a:xfrm>
              <a:off x="1047549" y="1417638"/>
              <a:ext cx="5048451" cy="1554162"/>
            </a:xfrm>
            <a:prstGeom prst="arc">
              <a:avLst>
                <a:gd name="adj1" fmla="val 12075576"/>
                <a:gd name="adj2" fmla="val 21444071"/>
              </a:avLst>
            </a:prstGeom>
            <a:ln w="76200">
              <a:headEnd type="triangle" w="med" len="med"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7442573-0067-89FF-6D36-FCCE01C7977F}"/>
                </a:ext>
              </a:extLst>
            </p:cNvPr>
            <p:cNvSpPr txBox="1"/>
            <p:nvPr/>
          </p:nvSpPr>
          <p:spPr>
            <a:xfrm>
              <a:off x="3853986" y="1093527"/>
              <a:ext cx="1489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Role reversal!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12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 Design: An Example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4A79826-91E5-7B4B-3C44-D0D41CD5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seller</a:t>
            </a:r>
            <a:r>
              <a:rPr lang="en-US" b="1" dirty="0"/>
              <a:t> </a:t>
            </a:r>
            <a:r>
              <a:rPr lang="en-US" dirty="0"/>
              <a:t>("player") wishes to persuade a </a:t>
            </a:r>
            <a:r>
              <a:rPr lang="en-US" b="1" dirty="0">
                <a:solidFill>
                  <a:schemeClr val="accent2"/>
                </a:solidFill>
              </a:rPr>
              <a:t>buyer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("mediator") to purchase an item</a:t>
            </a:r>
          </a:p>
          <a:p>
            <a:r>
              <a:rPr lang="en-US" dirty="0"/>
              <a:t>The item's quality is either </a:t>
            </a:r>
            <a:r>
              <a:rPr lang="en-US" b="1" dirty="0"/>
              <a:t>low</a:t>
            </a:r>
            <a:r>
              <a:rPr lang="en-US" dirty="0"/>
              <a:t> (p=3/4) or </a:t>
            </a:r>
            <a:r>
              <a:rPr lang="en-US" b="1" dirty="0"/>
              <a:t>high</a:t>
            </a:r>
            <a:r>
              <a:rPr lang="en-US" dirty="0"/>
              <a:t> (p=1/4). The </a:t>
            </a:r>
            <a:r>
              <a:rPr lang="en-US" b="1" dirty="0">
                <a:solidFill>
                  <a:schemeClr val="accent1"/>
                </a:solidFill>
              </a:rPr>
              <a:t>seller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knows the quality of the item, but the </a:t>
            </a:r>
            <a:r>
              <a:rPr lang="en-US" b="1" dirty="0">
                <a:solidFill>
                  <a:schemeClr val="accent2"/>
                </a:solidFill>
              </a:rPr>
              <a:t>buyer</a:t>
            </a:r>
            <a:r>
              <a:rPr lang="en-US" dirty="0"/>
              <a:t> does not.</a:t>
            </a:r>
            <a:endParaRPr lang="en-US" i="1" dirty="0"/>
          </a:p>
          <a:p>
            <a:r>
              <a:rPr lang="en-US" dirty="0"/>
              <a:t>The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seller</a:t>
            </a:r>
            <a:r>
              <a:rPr lang="en-US" dirty="0"/>
              <a:t> scores </a:t>
            </a:r>
            <a:r>
              <a:rPr lang="en-US" b="1" dirty="0"/>
              <a:t>1</a:t>
            </a:r>
            <a:r>
              <a:rPr lang="en-US" dirty="0"/>
              <a:t> if the buyer buys the item. The seller can commit to a messaging scheme.</a:t>
            </a:r>
          </a:p>
          <a:p>
            <a:r>
              <a:rPr lang="en-US" dirty="0"/>
              <a:t>The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buyer</a:t>
            </a:r>
            <a:r>
              <a:rPr lang="en-US" dirty="0"/>
              <a:t> can pass (P) or buy (B). The buyer wants to buy only high-quality items: she scores </a:t>
            </a:r>
            <a:r>
              <a:rPr lang="en-US" b="1" dirty="0"/>
              <a:t>1 </a:t>
            </a:r>
            <a:r>
              <a:rPr lang="en-US" dirty="0"/>
              <a:t>if she buys a high-quality item and </a:t>
            </a:r>
            <a:r>
              <a:rPr lang="en-US" b="1" dirty="0"/>
              <a:t>-1</a:t>
            </a:r>
            <a:r>
              <a:rPr lang="en-US" dirty="0"/>
              <a:t> if she buys a low-quality item</a:t>
            </a:r>
          </a:p>
        </p:txBody>
      </p:sp>
      <p:sp>
        <p:nvSpPr>
          <p:cNvPr id="202" name="Slide Number Placeholder 201">
            <a:extLst>
              <a:ext uri="{FF2B5EF4-FFF2-40B4-BE49-F238E27FC236}">
                <a16:creationId xmlns:a16="http://schemas.microsoft.com/office/drawing/2014/main" xmlns="" id="{4FC393B2-5AA5-394E-E380-B9803F3D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9404D9D-C2A2-9B81-CC58-5A4FB1EFFE1D}"/>
              </a:ext>
            </a:extLst>
          </p:cNvPr>
          <p:cNvGrpSpPr/>
          <p:nvPr/>
        </p:nvGrpSpPr>
        <p:grpSpPr>
          <a:xfrm>
            <a:off x="5355596" y="2764286"/>
            <a:ext cx="3483604" cy="3712714"/>
            <a:chOff x="5126996" y="1984052"/>
            <a:chExt cx="3483604" cy="371271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63BA5B5B-F551-ED76-DE49-CCFE6C629963}"/>
                </a:ext>
              </a:extLst>
            </p:cNvPr>
            <p:cNvSpPr/>
            <p:nvPr/>
          </p:nvSpPr>
          <p:spPr>
            <a:xfrm>
              <a:off x="5126996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xmlns="" id="{165FC021-57CD-CF43-8616-A9F8ED771041}"/>
                </a:ext>
              </a:extLst>
            </p:cNvPr>
            <p:cNvCxnSpPr>
              <a:cxnSpLocks/>
              <a:endCxn id="70" idx="0"/>
            </p:cNvCxnSpPr>
            <p:nvPr/>
          </p:nvCxnSpPr>
          <p:spPr>
            <a:xfrm flipH="1">
              <a:off x="5343832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E2651CFD-8107-47FF-2A58-7A9E2C1EA7B7}"/>
                </a:ext>
              </a:extLst>
            </p:cNvPr>
            <p:cNvSpPr/>
            <p:nvPr/>
          </p:nvSpPr>
          <p:spPr>
            <a:xfrm>
              <a:off x="5557865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xmlns="" id="{590AFE43-8ED2-3C91-30C4-6D5D8632E234}"/>
                </a:ext>
              </a:extLst>
            </p:cNvPr>
            <p:cNvCxnSpPr>
              <a:cxnSpLocks/>
              <a:endCxn id="78" idx="0"/>
            </p:cNvCxnSpPr>
            <p:nvPr/>
          </p:nvCxnSpPr>
          <p:spPr>
            <a:xfrm>
              <a:off x="5560668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1FFF52D0-FFCF-37AD-FE15-6205177A3AA1}"/>
                </a:ext>
              </a:extLst>
            </p:cNvPr>
            <p:cNvSpPr txBox="1"/>
            <p:nvPr/>
          </p:nvSpPr>
          <p:spPr>
            <a:xfrm>
              <a:off x="516758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xmlns="" id="{B99B631A-8065-82B4-DE0E-76C1A19D1104}"/>
                </a:ext>
              </a:extLst>
            </p:cNvPr>
            <p:cNvSpPr/>
            <p:nvPr/>
          </p:nvSpPr>
          <p:spPr>
            <a:xfrm>
              <a:off x="5987554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xmlns="" id="{CC2ABD31-F129-547C-9F35-25FB447AABFE}"/>
                </a:ext>
              </a:extLst>
            </p:cNvPr>
            <p:cNvCxnSpPr>
              <a:cxnSpLocks/>
              <a:endCxn id="115" idx="0"/>
            </p:cNvCxnSpPr>
            <p:nvPr/>
          </p:nvCxnSpPr>
          <p:spPr>
            <a:xfrm flipH="1">
              <a:off x="6204390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C768D952-5F02-D672-3D73-420315DFC767}"/>
                </a:ext>
              </a:extLst>
            </p:cNvPr>
            <p:cNvSpPr/>
            <p:nvPr/>
          </p:nvSpPr>
          <p:spPr>
            <a:xfrm>
              <a:off x="6418423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-1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xmlns="" id="{6197CCD2-2F7B-A68F-70CA-C1DF6738AFB8}"/>
                </a:ext>
              </a:extLst>
            </p:cNvPr>
            <p:cNvCxnSpPr>
              <a:cxnSpLocks/>
              <a:endCxn id="118" idx="0"/>
            </p:cNvCxnSpPr>
            <p:nvPr/>
          </p:nvCxnSpPr>
          <p:spPr>
            <a:xfrm>
              <a:off x="6421226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FD8E4A9F-D4B1-0236-0B72-D5425C8FC3BD}"/>
                </a:ext>
              </a:extLst>
            </p:cNvPr>
            <p:cNvSpPr txBox="1"/>
            <p:nvPr/>
          </p:nvSpPr>
          <p:spPr>
            <a:xfrm>
              <a:off x="603797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xmlns="" id="{269AEBCD-350B-1E80-DC83-9760B7E916C2}"/>
                </a:ext>
              </a:extLst>
            </p:cNvPr>
            <p:cNvSpPr/>
            <p:nvPr/>
          </p:nvSpPr>
          <p:spPr>
            <a:xfrm>
              <a:off x="6849291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xmlns="" id="{B99D5F8B-C2A7-64F7-C309-C589F8464C4A}"/>
                </a:ext>
              </a:extLst>
            </p:cNvPr>
            <p:cNvCxnSpPr>
              <a:cxnSpLocks/>
              <a:endCxn id="121" idx="0"/>
            </p:cNvCxnSpPr>
            <p:nvPr/>
          </p:nvCxnSpPr>
          <p:spPr>
            <a:xfrm flipH="1">
              <a:off x="7066127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2A158D2D-A519-DC69-43B2-B2F22D969FCA}"/>
                </a:ext>
              </a:extLst>
            </p:cNvPr>
            <p:cNvSpPr/>
            <p:nvPr/>
          </p:nvSpPr>
          <p:spPr>
            <a:xfrm>
              <a:off x="7280160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xmlns="" id="{9E758FB9-45C1-38AB-4355-5A9366C636C3}"/>
                </a:ext>
              </a:extLst>
            </p:cNvPr>
            <p:cNvCxnSpPr>
              <a:cxnSpLocks/>
              <a:endCxn id="124" idx="0"/>
            </p:cNvCxnSpPr>
            <p:nvPr/>
          </p:nvCxnSpPr>
          <p:spPr>
            <a:xfrm>
              <a:off x="7282963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B52D056A-47DC-72C3-D9B6-0B628A3F6A98}"/>
                </a:ext>
              </a:extLst>
            </p:cNvPr>
            <p:cNvSpPr txBox="1"/>
            <p:nvPr/>
          </p:nvSpPr>
          <p:spPr>
            <a:xfrm>
              <a:off x="6899712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5A9895A3-5186-A84E-B952-1AE3AC4A21C6}"/>
                </a:ext>
              </a:extLst>
            </p:cNvPr>
            <p:cNvSpPr/>
            <p:nvPr/>
          </p:nvSpPr>
          <p:spPr>
            <a:xfrm>
              <a:off x="7708664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xmlns="" id="{4783AFC8-D901-0116-2D90-D12C57D32E47}"/>
                </a:ext>
              </a:extLst>
            </p:cNvPr>
            <p:cNvCxnSpPr>
              <a:cxnSpLocks/>
              <a:endCxn id="127" idx="0"/>
            </p:cNvCxnSpPr>
            <p:nvPr/>
          </p:nvCxnSpPr>
          <p:spPr>
            <a:xfrm flipH="1">
              <a:off x="7925500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xmlns="" id="{F3C05DB3-DC12-8884-0552-BF7987F3122E}"/>
                </a:ext>
              </a:extLst>
            </p:cNvPr>
            <p:cNvSpPr/>
            <p:nvPr/>
          </p:nvSpPr>
          <p:spPr>
            <a:xfrm>
              <a:off x="8139533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-1</a:t>
              </a:r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xmlns="" id="{58540AA4-00D2-2A15-3F6C-289E3728B085}"/>
                </a:ext>
              </a:extLst>
            </p:cNvPr>
            <p:cNvCxnSpPr>
              <a:cxnSpLocks/>
              <a:endCxn id="130" idx="0"/>
            </p:cNvCxnSpPr>
            <p:nvPr/>
          </p:nvCxnSpPr>
          <p:spPr>
            <a:xfrm>
              <a:off x="8142336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4C37A062-4824-01C6-5054-31957BAFC61E}"/>
                </a:ext>
              </a:extLst>
            </p:cNvPr>
            <p:cNvSpPr txBox="1"/>
            <p:nvPr/>
          </p:nvSpPr>
          <p:spPr>
            <a:xfrm>
              <a:off x="775908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xmlns="" id="{A77E04A1-8684-AAD2-353A-5C4502C5C034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5556003" y="3505200"/>
              <a:ext cx="431551" cy="549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xmlns="" id="{AACD9E29-DD79-5BEC-B1B3-2776DDE3C724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flipH="1">
              <a:off x="6422628" y="3502013"/>
              <a:ext cx="1291203" cy="55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xmlns="" id="{DAE178D9-F640-FB0F-D942-08927445A707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5987554" y="3505200"/>
              <a:ext cx="1288280" cy="549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xmlns="" id="{ACCC937A-D3B6-47CD-DD3D-71F23FBDE8AC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7713831" y="3502013"/>
              <a:ext cx="428628" cy="5529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xmlns="" id="{6AD2D842-A969-8B8D-0BAA-308E3822C4FE}"/>
                </a:ext>
              </a:extLst>
            </p:cNvPr>
            <p:cNvSpPr txBox="1"/>
            <p:nvPr/>
          </p:nvSpPr>
          <p:spPr>
            <a:xfrm>
              <a:off x="5522069" y="3514294"/>
              <a:ext cx="27318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                 H    L                 H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xmlns="" id="{C615F743-CBFF-6E36-444C-F391BF12D875}"/>
                </a:ext>
              </a:extLst>
            </p:cNvPr>
            <p:cNvSpPr txBox="1"/>
            <p:nvPr/>
          </p:nvSpPr>
          <p:spPr>
            <a:xfrm>
              <a:off x="5691902" y="2195496"/>
              <a:ext cx="5684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Low</a:t>
              </a:r>
            </a:p>
            <a:p>
              <a:pPr algn="ctr"/>
              <a:r>
                <a:rPr lang="en-US" b="1" dirty="0"/>
                <a:t>3/4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xmlns="" id="{AC5CF88C-FDC1-9109-1E05-3C6DBCAE0B73}"/>
                </a:ext>
              </a:extLst>
            </p:cNvPr>
            <p:cNvSpPr txBox="1"/>
            <p:nvPr/>
          </p:nvSpPr>
          <p:spPr>
            <a:xfrm>
              <a:off x="7367575" y="2178298"/>
              <a:ext cx="6126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High</a:t>
              </a:r>
            </a:p>
            <a:p>
              <a:pPr algn="ctr"/>
              <a:r>
                <a:rPr lang="en-US" b="1" dirty="0"/>
                <a:t>1/4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A2C91B9B-8D03-7C57-9631-4A374067C1F2}"/>
                </a:ext>
              </a:extLst>
            </p:cNvPr>
            <p:cNvSpPr/>
            <p:nvPr/>
          </p:nvSpPr>
          <p:spPr>
            <a:xfrm>
              <a:off x="6635258" y="1984052"/>
              <a:ext cx="301948" cy="3019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88" name="Straight Arrow Connector 187">
              <a:extLst>
                <a:ext uri="{FF2B5EF4-FFF2-40B4-BE49-F238E27FC236}">
                  <a16:creationId xmlns:a16="http://schemas.microsoft.com/office/drawing/2014/main" xmlns="" id="{020BEFC7-DA48-C242-420B-10577F8C2F1B}"/>
                </a:ext>
              </a:extLst>
            </p:cNvPr>
            <p:cNvCxnSpPr>
              <a:cxnSpLocks/>
              <a:stCxn id="187" idx="2"/>
              <a:endCxn id="10" idx="0"/>
            </p:cNvCxnSpPr>
            <p:nvPr/>
          </p:nvCxnSpPr>
          <p:spPr>
            <a:xfrm flipH="1">
              <a:off x="5989062" y="2286000"/>
              <a:ext cx="797170" cy="8392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xmlns="" id="{BF22A339-5EF9-E83C-E987-4500132DB244}"/>
                </a:ext>
              </a:extLst>
            </p:cNvPr>
            <p:cNvCxnSpPr>
              <a:cxnSpLocks/>
              <a:stCxn id="187" idx="2"/>
              <a:endCxn id="11" idx="0"/>
            </p:cNvCxnSpPr>
            <p:nvPr/>
          </p:nvCxnSpPr>
          <p:spPr>
            <a:xfrm>
              <a:off x="6786232" y="2286000"/>
              <a:ext cx="922432" cy="8389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E9BBBA8-E6DD-82D1-5D6D-56810111DE1D}"/>
                </a:ext>
              </a:extLst>
            </p:cNvPr>
            <p:cNvSpPr/>
            <p:nvPr/>
          </p:nvSpPr>
          <p:spPr>
            <a:xfrm>
              <a:off x="5339167" y="4054983"/>
              <a:ext cx="433671" cy="433671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D264994-AD4E-49CD-A524-A0E8AF235756}"/>
                </a:ext>
              </a:extLst>
            </p:cNvPr>
            <p:cNvSpPr/>
            <p:nvPr/>
          </p:nvSpPr>
          <p:spPr>
            <a:xfrm>
              <a:off x="6205792" y="4054983"/>
              <a:ext cx="433671" cy="433671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73BFD853-6CFD-3933-AE12-9BDE163DC909}"/>
                </a:ext>
              </a:extLst>
            </p:cNvPr>
            <p:cNvSpPr/>
            <p:nvPr/>
          </p:nvSpPr>
          <p:spPr>
            <a:xfrm>
              <a:off x="5772226" y="3125204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xmlns="" id="{0077BC2C-6130-37D7-6CED-732BC66678ED}"/>
                </a:ext>
              </a:extLst>
            </p:cNvPr>
            <p:cNvSpPr/>
            <p:nvPr/>
          </p:nvSpPr>
          <p:spPr>
            <a:xfrm>
              <a:off x="7491828" y="3124971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A1B8E87C-1329-EE4C-B2B1-8C06CAF27AB1}"/>
                </a:ext>
              </a:extLst>
            </p:cNvPr>
            <p:cNvSpPr/>
            <p:nvPr/>
          </p:nvSpPr>
          <p:spPr>
            <a:xfrm>
              <a:off x="7058998" y="4054983"/>
              <a:ext cx="433671" cy="433671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2D9A108-DA8C-03B2-F78D-2C7AC2F496DA}"/>
                </a:ext>
              </a:extLst>
            </p:cNvPr>
            <p:cNvSpPr/>
            <p:nvPr/>
          </p:nvSpPr>
          <p:spPr>
            <a:xfrm>
              <a:off x="7925623" y="4054983"/>
              <a:ext cx="433671" cy="433671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453707F0-4408-1A8D-2C2E-2C8A7B84F672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5772838" y="4271819"/>
              <a:ext cx="432954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BDA2FF6D-445B-616F-087F-775E953FFCDD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>
              <a:off x="7492669" y="4271819"/>
              <a:ext cx="432954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35E2E06-E146-26E5-59A8-6FBB4DECFC90}"/>
              </a:ext>
            </a:extLst>
          </p:cNvPr>
          <p:cNvSpPr txBox="1"/>
          <p:nvPr/>
        </p:nvSpPr>
        <p:spPr>
          <a:xfrm>
            <a:off x="4492621" y="1214087"/>
            <a:ext cx="45872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Revelation principle: </a:t>
            </a:r>
            <a:r>
              <a:rPr lang="en-US" sz="1600" dirty="0">
                <a:solidFill>
                  <a:schemeClr val="accent2"/>
                </a:solidFill>
              </a:rPr>
              <a:t>seller's signal is </a:t>
            </a:r>
            <a:r>
              <a:rPr lang="en-US" sz="1600" b="1" dirty="0">
                <a:solidFill>
                  <a:schemeClr val="accent2"/>
                </a:solidFill>
              </a:rPr>
              <a:t>the true quality</a:t>
            </a:r>
            <a:endParaRPr lang="en-US" sz="16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5">
                <a:extLst>
                  <a:ext uri="{FF2B5EF4-FFF2-40B4-BE49-F238E27FC236}">
                    <a16:creationId xmlns:a16="http://schemas.microsoft.com/office/drawing/2014/main" xmlns="" id="{0D29B4D0-E10D-5D89-3A5C-90E496AD66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29800" y="1611347"/>
                <a:ext cx="3438982" cy="10019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1600" dirty="0"/>
                  <a:t>find mediator strategy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smtClean="0">
                            <a:latin typeface="Cambria Math" panose="02040503050406030204" pitchFamily="18" charset="0"/>
                          </a:rPr>
                          <m:t>mediator</m:t>
                        </m:r>
                      </m:sub>
                    </m:sSub>
                  </m:oMath>
                </a14:m>
                <a:endParaRPr lang="en-US" sz="1600" b="1" dirty="0"/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sz="1600" dirty="0"/>
                  <a:t>such that for all players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600" dirty="0"/>
              </a:p>
              <a:p>
                <a:pPr marL="0" indent="0" algn="ctr">
                  <a:buFont typeface="Arial" pitchFamily="34" charset="0"/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6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/>
                  <a:t> is a best response to 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16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Content Placeholder 5">
                <a:extLst>
                  <a:ext uri="{FF2B5EF4-FFF2-40B4-BE49-F238E27FC236}">
                    <a16:creationId xmlns:a16="http://schemas.microsoft.com/office/drawing/2014/main" id="{0D29B4D0-E10D-5D89-3A5C-90E496AD6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800" y="1611347"/>
                <a:ext cx="3438982" cy="1001965"/>
              </a:xfrm>
              <a:prstGeom prst="rect">
                <a:avLst/>
              </a:prstGeom>
              <a:blipFill>
                <a:blip r:embed="rId3"/>
                <a:stretch>
                  <a:fillRect t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403BF799-FCD1-5918-C48E-8A1F9C852E68}"/>
              </a:ext>
            </a:extLst>
          </p:cNvPr>
          <p:cNvGrpSpPr/>
          <p:nvPr/>
        </p:nvGrpSpPr>
        <p:grpSpPr>
          <a:xfrm>
            <a:off x="5784603" y="4279060"/>
            <a:ext cx="2586456" cy="556157"/>
            <a:chOff x="5784603" y="4279060"/>
            <a:chExt cx="2586456" cy="556157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9478971F-68E4-1755-11BF-64757961BC4A}"/>
                </a:ext>
              </a:extLst>
            </p:cNvPr>
            <p:cNvCxnSpPr>
              <a:cxnSpLocks/>
              <a:stCxn id="10" idx="3"/>
              <a:endCxn id="7" idx="0"/>
            </p:cNvCxnSpPr>
            <p:nvPr/>
          </p:nvCxnSpPr>
          <p:spPr>
            <a:xfrm flipH="1">
              <a:off x="5784603" y="4279293"/>
              <a:ext cx="433059" cy="55592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D3486BB7-0EDB-874E-5C6A-35BA1C3F3788}"/>
                </a:ext>
              </a:extLst>
            </p:cNvPr>
            <p:cNvCxnSpPr>
              <a:cxnSpLocks/>
              <a:stCxn id="11" idx="3"/>
              <a:endCxn id="17" idx="0"/>
            </p:cNvCxnSpPr>
            <p:nvPr/>
          </p:nvCxnSpPr>
          <p:spPr>
            <a:xfrm>
              <a:off x="7937264" y="4279060"/>
              <a:ext cx="433795" cy="55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24F2796-59FA-4C19-539C-902B37FF0905}"/>
              </a:ext>
            </a:extLst>
          </p:cNvPr>
          <p:cNvSpPr txBox="1"/>
          <p:nvPr/>
        </p:nvSpPr>
        <p:spPr>
          <a:xfrm>
            <a:off x="0" y="6583362"/>
            <a:ext cx="4611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Conitzer</a:t>
            </a:r>
            <a:r>
              <a:rPr lang="en-US" sz="1200" dirty="0"/>
              <a:t> and </a:t>
            </a:r>
            <a:r>
              <a:rPr lang="en-US" sz="1200" dirty="0" err="1"/>
              <a:t>Sandholm</a:t>
            </a:r>
            <a:r>
              <a:rPr lang="en-US" sz="1200" dirty="0"/>
              <a:t> (UAI 2002), "Complexity of Mechanism Design"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F8F0CA3-F511-B943-3B67-997C4E56A3C3}"/>
              </a:ext>
            </a:extLst>
          </p:cNvPr>
          <p:cNvSpPr txBox="1"/>
          <p:nvPr/>
        </p:nvSpPr>
        <p:spPr>
          <a:xfrm>
            <a:off x="289328" y="5518528"/>
            <a:ext cx="4415700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We've recovered an algorithm equivalent to the (randomized) mechanism design algorithm of </a:t>
            </a:r>
            <a:r>
              <a:rPr lang="en-US" sz="1600" dirty="0" err="1"/>
              <a:t>Conitzer</a:t>
            </a:r>
            <a:r>
              <a:rPr lang="en-US" sz="1600" dirty="0"/>
              <a:t> and </a:t>
            </a:r>
            <a:r>
              <a:rPr lang="en-US" sz="1600" dirty="0" err="1"/>
              <a:t>Sandholm</a:t>
            </a:r>
            <a:r>
              <a:rPr lang="en-US" sz="1600" dirty="0"/>
              <a:t> (2002)!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8DAF7F5C-29CE-718C-499B-958B7C7F76F3}"/>
              </a:ext>
            </a:extLst>
          </p:cNvPr>
          <p:cNvGrpSpPr/>
          <p:nvPr/>
        </p:nvGrpSpPr>
        <p:grpSpPr>
          <a:xfrm>
            <a:off x="5562600" y="5268889"/>
            <a:ext cx="2808336" cy="548324"/>
            <a:chOff x="5562600" y="5268889"/>
            <a:chExt cx="2808336" cy="548324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2477D257-0C54-AD54-4418-EFB288D5D7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2600" y="5268889"/>
              <a:ext cx="216836" cy="548324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8402CF84-D5EA-50E1-AA2E-F01EE3E879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2990" y="5268889"/>
              <a:ext cx="216836" cy="548324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72A636E4-8919-58F0-2ED6-35A8DCD574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4727" y="5268889"/>
              <a:ext cx="216836" cy="548324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6A3FD590-0359-7036-5EE1-7DEADA7478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54100" y="5268889"/>
              <a:ext cx="216836" cy="548324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25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45" grpId="0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sp>
        <p:nvSpPr>
          <p:cNvPr id="202" name="Slide Number Placeholder 201">
            <a:extLst>
              <a:ext uri="{FF2B5EF4-FFF2-40B4-BE49-F238E27FC236}">
                <a16:creationId xmlns:a16="http://schemas.microsoft.com/office/drawing/2014/main" xmlns="" id="{4FC393B2-5AA5-394E-E380-B9803F3D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9C48C55-9921-DD5B-7860-B5EE9AE399EE}"/>
              </a:ext>
            </a:extLst>
          </p:cNvPr>
          <p:cNvGrpSpPr/>
          <p:nvPr/>
        </p:nvGrpSpPr>
        <p:grpSpPr>
          <a:xfrm>
            <a:off x="162232" y="1984051"/>
            <a:ext cx="3483604" cy="3712714"/>
            <a:chOff x="5126996" y="1984052"/>
            <a:chExt cx="3483604" cy="37127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72DAB6D-8A77-DC31-7E04-38142A08B4D6}"/>
                </a:ext>
              </a:extLst>
            </p:cNvPr>
            <p:cNvSpPr/>
            <p:nvPr/>
          </p:nvSpPr>
          <p:spPr>
            <a:xfrm>
              <a:off x="5126996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BDC19B10-D677-727D-9B23-370860157869}"/>
                </a:ext>
              </a:extLst>
            </p:cNvPr>
            <p:cNvSpPr/>
            <p:nvPr/>
          </p:nvSpPr>
          <p:spPr>
            <a:xfrm>
              <a:off x="5334000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5C5327EE-0FEF-7536-2784-8D41A49B96F7}"/>
                </a:ext>
              </a:extLst>
            </p:cNvPr>
            <p:cNvCxnSpPr>
              <a:cxnSpLocks/>
              <a:stCxn id="14" idx="3"/>
              <a:endCxn id="13" idx="0"/>
            </p:cNvCxnSpPr>
            <p:nvPr/>
          </p:nvCxnSpPr>
          <p:spPr>
            <a:xfrm flipH="1">
              <a:off x="5343832" y="4488655"/>
              <a:ext cx="207004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3BED899-403A-3FCA-D3F3-DE358BA06315}"/>
                </a:ext>
              </a:extLst>
            </p:cNvPr>
            <p:cNvSpPr/>
            <p:nvPr/>
          </p:nvSpPr>
          <p:spPr>
            <a:xfrm>
              <a:off x="5557865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DB2DF2BB-38F8-3625-B101-E3FFDBC8C6D2}"/>
                </a:ext>
              </a:extLst>
            </p:cNvPr>
            <p:cNvCxnSpPr>
              <a:cxnSpLocks/>
              <a:stCxn id="14" idx="3"/>
              <a:endCxn id="18" idx="0"/>
            </p:cNvCxnSpPr>
            <p:nvPr/>
          </p:nvCxnSpPr>
          <p:spPr>
            <a:xfrm>
              <a:off x="5550836" y="4488655"/>
              <a:ext cx="223865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A03570A-E0F7-F78C-C87C-03BF9D8ABFF3}"/>
                </a:ext>
              </a:extLst>
            </p:cNvPr>
            <p:cNvSpPr txBox="1"/>
            <p:nvPr/>
          </p:nvSpPr>
          <p:spPr>
            <a:xfrm>
              <a:off x="516758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8659D114-C910-248E-16DC-697897B1CF8E}"/>
                </a:ext>
              </a:extLst>
            </p:cNvPr>
            <p:cNvSpPr/>
            <p:nvPr/>
          </p:nvSpPr>
          <p:spPr>
            <a:xfrm>
              <a:off x="5987554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xmlns="" id="{BF904D42-6C57-FC21-4AAB-C18053DE93B9}"/>
                </a:ext>
              </a:extLst>
            </p:cNvPr>
            <p:cNvSpPr/>
            <p:nvPr/>
          </p:nvSpPr>
          <p:spPr>
            <a:xfrm>
              <a:off x="6204390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62FF2822-770D-4261-4F09-EAE5644D893A}"/>
                </a:ext>
              </a:extLst>
            </p:cNvPr>
            <p:cNvCxnSpPr>
              <a:cxnSpLocks/>
              <a:stCxn id="23" idx="3"/>
              <a:endCxn id="22" idx="0"/>
            </p:cNvCxnSpPr>
            <p:nvPr/>
          </p:nvCxnSpPr>
          <p:spPr>
            <a:xfrm flipH="1">
              <a:off x="6204390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6676B2A8-7461-97E9-342D-881746429497}"/>
                </a:ext>
              </a:extLst>
            </p:cNvPr>
            <p:cNvSpPr/>
            <p:nvPr/>
          </p:nvSpPr>
          <p:spPr>
            <a:xfrm>
              <a:off x="6418423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E5D11D38-9A34-0340-E566-1D4427D541A2}"/>
                </a:ext>
              </a:extLst>
            </p:cNvPr>
            <p:cNvCxnSpPr>
              <a:cxnSpLocks/>
              <a:stCxn id="23" idx="3"/>
              <a:endCxn id="26" idx="0"/>
            </p:cNvCxnSpPr>
            <p:nvPr/>
          </p:nvCxnSpPr>
          <p:spPr>
            <a:xfrm>
              <a:off x="6421226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92C5A9E-14E4-D349-D4FC-F9653BFF8AAB}"/>
                </a:ext>
              </a:extLst>
            </p:cNvPr>
            <p:cNvSpPr txBox="1"/>
            <p:nvPr/>
          </p:nvSpPr>
          <p:spPr>
            <a:xfrm>
              <a:off x="603797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488265D1-1E7B-203A-D600-E55088C92C78}"/>
                </a:ext>
              </a:extLst>
            </p:cNvPr>
            <p:cNvSpPr/>
            <p:nvPr/>
          </p:nvSpPr>
          <p:spPr>
            <a:xfrm>
              <a:off x="6849291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A2F08641-3471-2D66-F914-E2A2CC316411}"/>
                </a:ext>
              </a:extLst>
            </p:cNvPr>
            <p:cNvSpPr/>
            <p:nvPr/>
          </p:nvSpPr>
          <p:spPr>
            <a:xfrm>
              <a:off x="7066127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ED0F428A-F73B-2598-F700-1FFC48818EA7}"/>
                </a:ext>
              </a:extLst>
            </p:cNvPr>
            <p:cNvCxnSpPr>
              <a:cxnSpLocks/>
              <a:stCxn id="32" idx="3"/>
              <a:endCxn id="31" idx="0"/>
            </p:cNvCxnSpPr>
            <p:nvPr/>
          </p:nvCxnSpPr>
          <p:spPr>
            <a:xfrm flipH="1">
              <a:off x="7066127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A329E810-0826-E678-FB0D-6B9D2442980D}"/>
                </a:ext>
              </a:extLst>
            </p:cNvPr>
            <p:cNvSpPr/>
            <p:nvPr/>
          </p:nvSpPr>
          <p:spPr>
            <a:xfrm>
              <a:off x="7280160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EE0A243A-9AD1-78F5-3561-4AD5912C582C}"/>
                </a:ext>
              </a:extLst>
            </p:cNvPr>
            <p:cNvCxnSpPr>
              <a:cxnSpLocks/>
              <a:stCxn id="32" idx="3"/>
              <a:endCxn id="34" idx="0"/>
            </p:cNvCxnSpPr>
            <p:nvPr/>
          </p:nvCxnSpPr>
          <p:spPr>
            <a:xfrm>
              <a:off x="7282963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2BCE28A-238E-8B51-49E9-B9570C637860}"/>
                </a:ext>
              </a:extLst>
            </p:cNvPr>
            <p:cNvSpPr txBox="1"/>
            <p:nvPr/>
          </p:nvSpPr>
          <p:spPr>
            <a:xfrm>
              <a:off x="6899712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3A9328A8-F83C-D911-B650-60DD1D7587B1}"/>
                </a:ext>
              </a:extLst>
            </p:cNvPr>
            <p:cNvSpPr/>
            <p:nvPr/>
          </p:nvSpPr>
          <p:spPr>
            <a:xfrm>
              <a:off x="7708664" y="5036979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0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0</a:t>
              </a: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xmlns="" id="{36424B34-EF8D-33AD-6E80-21E7AF20D04C}"/>
                </a:ext>
              </a:extLst>
            </p:cNvPr>
            <p:cNvSpPr/>
            <p:nvPr/>
          </p:nvSpPr>
          <p:spPr>
            <a:xfrm>
              <a:off x="7925500" y="4114800"/>
              <a:ext cx="433671" cy="373855"/>
            </a:xfrm>
            <a:prstGeom prst="triangl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7038CF19-9232-795B-B788-92053C9E8348}"/>
                </a:ext>
              </a:extLst>
            </p:cNvPr>
            <p:cNvCxnSpPr>
              <a:cxnSpLocks/>
              <a:stCxn id="38" idx="3"/>
              <a:endCxn id="37" idx="0"/>
            </p:cNvCxnSpPr>
            <p:nvPr/>
          </p:nvCxnSpPr>
          <p:spPr>
            <a:xfrm flipH="1">
              <a:off x="7925500" y="4488655"/>
              <a:ext cx="216836" cy="5483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C485601A-FAFA-AB8B-2190-7F5BA89E36E9}"/>
                </a:ext>
              </a:extLst>
            </p:cNvPr>
            <p:cNvSpPr/>
            <p:nvPr/>
          </p:nvSpPr>
          <p:spPr>
            <a:xfrm>
              <a:off x="8139533" y="5036978"/>
              <a:ext cx="433671" cy="65978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tIns="0" b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Lucida Console" panose="020B0609040504020204" pitchFamily="49" charset="0"/>
                </a:rPr>
                <a:t>-1</a:t>
              </a:r>
            </a:p>
            <a:p>
              <a:pPr algn="ctr"/>
              <a:r>
                <a:rPr lang="en-US" b="1" dirty="0">
                  <a:solidFill>
                    <a:schemeClr val="accent2"/>
                  </a:solidFill>
                  <a:latin typeface="Lucida Console" panose="020B0609040504020204" pitchFamily="49" charset="0"/>
                </a:rPr>
                <a:t>1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52847117-01BC-BAAA-F967-E935EE92F713}"/>
                </a:ext>
              </a:extLst>
            </p:cNvPr>
            <p:cNvCxnSpPr>
              <a:cxnSpLocks/>
              <a:stCxn id="38" idx="3"/>
              <a:endCxn id="40" idx="0"/>
            </p:cNvCxnSpPr>
            <p:nvPr/>
          </p:nvCxnSpPr>
          <p:spPr>
            <a:xfrm>
              <a:off x="8142336" y="4488655"/>
              <a:ext cx="214033" cy="5483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19430FC3-D9CB-CEDB-AEBD-F609419355B6}"/>
                </a:ext>
              </a:extLst>
            </p:cNvPr>
            <p:cNvSpPr txBox="1"/>
            <p:nvPr/>
          </p:nvSpPr>
          <p:spPr>
            <a:xfrm>
              <a:off x="7759085" y="455362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B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E81F98A-0927-C25A-A5FC-16B9F1D2A7D6}"/>
                </a:ext>
              </a:extLst>
            </p:cNvPr>
            <p:cNvCxnSpPr>
              <a:cxnSpLocks/>
              <a:stCxn id="14" idx="5"/>
              <a:endCxn id="23" idx="1"/>
            </p:cNvCxnSpPr>
            <p:nvPr/>
          </p:nvCxnSpPr>
          <p:spPr>
            <a:xfrm>
              <a:off x="5659253" y="4301728"/>
              <a:ext cx="653555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1A944D73-E963-909B-035D-95C951402277}"/>
                </a:ext>
              </a:extLst>
            </p:cNvPr>
            <p:cNvCxnSpPr>
              <a:cxnSpLocks/>
              <a:stCxn id="32" idx="5"/>
            </p:cNvCxnSpPr>
            <p:nvPr/>
          </p:nvCxnSpPr>
          <p:spPr>
            <a:xfrm>
              <a:off x="7391380" y="4301728"/>
              <a:ext cx="759170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3948B463-EEB2-CD32-84C6-CC2F569F811D}"/>
                </a:ext>
              </a:extLst>
            </p:cNvPr>
            <p:cNvSpPr/>
            <p:nvPr/>
          </p:nvSpPr>
          <p:spPr>
            <a:xfrm>
              <a:off x="5770718" y="3071529"/>
              <a:ext cx="433671" cy="433671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EA624AB9-CBC9-7DC3-9DC6-CFDAB2CD0995}"/>
                </a:ext>
              </a:extLst>
            </p:cNvPr>
            <p:cNvCxnSpPr>
              <a:cxnSpLocks/>
              <a:stCxn id="45" idx="4"/>
              <a:endCxn id="14" idx="0"/>
            </p:cNvCxnSpPr>
            <p:nvPr/>
          </p:nvCxnSpPr>
          <p:spPr>
            <a:xfrm flipH="1">
              <a:off x="5550836" y="3505200"/>
              <a:ext cx="436718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3227FF5F-124F-A36E-B398-C57F4FD4B1D5}"/>
                </a:ext>
              </a:extLst>
            </p:cNvPr>
            <p:cNvSpPr/>
            <p:nvPr/>
          </p:nvSpPr>
          <p:spPr>
            <a:xfrm>
              <a:off x="7496995" y="3068342"/>
              <a:ext cx="433671" cy="433671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8330965E-7B57-339B-CE82-6F0E0166FF09}"/>
                </a:ext>
              </a:extLst>
            </p:cNvPr>
            <p:cNvCxnSpPr>
              <a:cxnSpLocks/>
              <a:stCxn id="47" idx="4"/>
              <a:endCxn id="23" idx="0"/>
            </p:cNvCxnSpPr>
            <p:nvPr/>
          </p:nvCxnSpPr>
          <p:spPr>
            <a:xfrm flipH="1">
              <a:off x="6421226" y="3502013"/>
              <a:ext cx="1292605" cy="6127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C530CE7E-48FF-23F9-C274-55CACA2F8433}"/>
                </a:ext>
              </a:extLst>
            </p:cNvPr>
            <p:cNvCxnSpPr>
              <a:cxnSpLocks/>
              <a:stCxn id="45" idx="4"/>
              <a:endCxn id="32" idx="0"/>
            </p:cNvCxnSpPr>
            <p:nvPr/>
          </p:nvCxnSpPr>
          <p:spPr>
            <a:xfrm>
              <a:off x="5987554" y="3505200"/>
              <a:ext cx="1295409" cy="609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D5912A4A-9E93-C1DE-0B42-4897E0B8520F}"/>
                </a:ext>
              </a:extLst>
            </p:cNvPr>
            <p:cNvCxnSpPr>
              <a:cxnSpLocks/>
              <a:stCxn id="47" idx="4"/>
              <a:endCxn id="38" idx="0"/>
            </p:cNvCxnSpPr>
            <p:nvPr/>
          </p:nvCxnSpPr>
          <p:spPr>
            <a:xfrm>
              <a:off x="7713831" y="3502013"/>
              <a:ext cx="428505" cy="6127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243ED5DB-B834-6217-1836-DA4F2DFA31C5}"/>
                </a:ext>
              </a:extLst>
            </p:cNvPr>
            <p:cNvSpPr txBox="1"/>
            <p:nvPr/>
          </p:nvSpPr>
          <p:spPr>
            <a:xfrm>
              <a:off x="5522069" y="3514294"/>
              <a:ext cx="2682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                B      P               B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837D92AC-510C-AF89-1FAA-CC8B5A91C790}"/>
                </a:ext>
              </a:extLst>
            </p:cNvPr>
            <p:cNvSpPr txBox="1"/>
            <p:nvPr/>
          </p:nvSpPr>
          <p:spPr>
            <a:xfrm>
              <a:off x="5691902" y="2195496"/>
              <a:ext cx="5684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Low</a:t>
              </a:r>
            </a:p>
            <a:p>
              <a:pPr algn="ctr"/>
              <a:r>
                <a:rPr lang="en-US" b="1" dirty="0"/>
                <a:t>3/4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5D0AF04-9E58-CEBE-FC81-11AD18F7A332}"/>
                </a:ext>
              </a:extLst>
            </p:cNvPr>
            <p:cNvSpPr txBox="1"/>
            <p:nvPr/>
          </p:nvSpPr>
          <p:spPr>
            <a:xfrm>
              <a:off x="7367575" y="2178298"/>
              <a:ext cx="6126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High</a:t>
              </a:r>
            </a:p>
            <a:p>
              <a:pPr algn="ctr"/>
              <a:r>
                <a:rPr lang="en-US" b="1" dirty="0"/>
                <a:t>1/4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43BD268E-62AD-A24F-0586-D79F38753908}"/>
                </a:ext>
              </a:extLst>
            </p:cNvPr>
            <p:cNvSpPr/>
            <p:nvPr/>
          </p:nvSpPr>
          <p:spPr>
            <a:xfrm>
              <a:off x="6635258" y="1984052"/>
              <a:ext cx="301948" cy="3019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4FF96ECF-5D94-B5CC-1F67-D88FD9511FA0}"/>
                </a:ext>
              </a:extLst>
            </p:cNvPr>
            <p:cNvCxnSpPr>
              <a:cxnSpLocks/>
              <a:stCxn id="54" idx="2"/>
              <a:endCxn id="45" idx="0"/>
            </p:cNvCxnSpPr>
            <p:nvPr/>
          </p:nvCxnSpPr>
          <p:spPr>
            <a:xfrm flipH="1">
              <a:off x="5987554" y="2286000"/>
              <a:ext cx="798678" cy="785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DC6BFB5D-A146-1DE0-2CCF-F255741DCA8F}"/>
                </a:ext>
              </a:extLst>
            </p:cNvPr>
            <p:cNvCxnSpPr>
              <a:cxnSpLocks/>
              <a:stCxn id="54" idx="2"/>
              <a:endCxn id="47" idx="0"/>
            </p:cNvCxnSpPr>
            <p:nvPr/>
          </p:nvCxnSpPr>
          <p:spPr>
            <a:xfrm>
              <a:off x="6786232" y="2286000"/>
              <a:ext cx="927599" cy="7823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8FCA100-6CC7-928A-F067-523E01E89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7"/>
          <a:stretch/>
        </p:blipFill>
        <p:spPr bwMode="auto">
          <a:xfrm>
            <a:off x="3159057" y="1272993"/>
            <a:ext cx="2761946" cy="152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2FFD64B7-E549-66F1-47FB-8D8DF473E45A}"/>
              </a:ext>
            </a:extLst>
          </p:cNvPr>
          <p:cNvSpPr txBox="1"/>
          <p:nvPr/>
        </p:nvSpPr>
        <p:spPr>
          <a:xfrm>
            <a:off x="6319588" y="1240927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Mechanism design </a:t>
            </a:r>
          </a:p>
          <a:p>
            <a:pPr algn="ctr"/>
            <a:r>
              <a:rPr lang="en-US" b="1" dirty="0"/>
              <a:t>example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A8A13E34-A6A8-C30C-AEAD-D3C724A78724}"/>
              </a:ext>
            </a:extLst>
          </p:cNvPr>
          <p:cNvSpPr txBox="1"/>
          <p:nvPr/>
        </p:nvSpPr>
        <p:spPr>
          <a:xfrm>
            <a:off x="985711" y="1240927"/>
            <a:ext cx="1785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Incentive design </a:t>
            </a:r>
          </a:p>
          <a:p>
            <a:pPr algn="ctr"/>
            <a:r>
              <a:rPr lang="en-US" b="1" dirty="0"/>
              <a:t>example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EEC99E73-749B-598D-F795-CB6C760A2042}"/>
              </a:ext>
            </a:extLst>
          </p:cNvPr>
          <p:cNvSpPr/>
          <p:nvPr/>
        </p:nvSpPr>
        <p:spPr>
          <a:xfrm>
            <a:off x="457200" y="5867400"/>
            <a:ext cx="8229600" cy="8774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74320" tIns="0" rIns="274320" bIns="0" rtlCol="0" anchor="ctr"/>
          <a:lstStyle/>
          <a:p>
            <a:pPr algn="ctr"/>
            <a:r>
              <a:rPr lang="en-US" sz="2400" b="1" dirty="0"/>
              <a:t>Answer: </a:t>
            </a:r>
            <a:r>
              <a:rPr lang="en-US" sz="2400" dirty="0"/>
              <a:t>It matters who has the commitment power—the mediator enjoys a Stackelberg commitment advantage!</a:t>
            </a:r>
            <a:endParaRPr lang="en-US" sz="1200" dirty="0"/>
          </a:p>
        </p:txBody>
      </p:sp>
      <p:graphicFrame>
        <p:nvGraphicFramePr>
          <p:cNvPr id="77" name="Table 79">
            <a:extLst>
              <a:ext uri="{FF2B5EF4-FFF2-40B4-BE49-F238E27FC236}">
                <a16:creationId xmlns:a16="http://schemas.microsoft.com/office/drawing/2014/main" xmlns="" id="{5A63BA07-A584-F56C-C7B0-9C750CF56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819703"/>
              </p:ext>
            </p:extLst>
          </p:nvPr>
        </p:nvGraphicFramePr>
        <p:xfrm>
          <a:off x="3399332" y="3069944"/>
          <a:ext cx="2336062" cy="11125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39268">
                  <a:extLst>
                    <a:ext uri="{9D8B030D-6E8A-4147-A177-3AD203B41FA5}">
                      <a16:colId xmlns:a16="http://schemas.microsoft.com/office/drawing/2014/main" xmlns="" val="341586298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595445916"/>
                    </a:ext>
                  </a:extLst>
                </a:gridCol>
                <a:gridCol w="553794">
                  <a:extLst>
                    <a:ext uri="{9D8B030D-6E8A-4147-A177-3AD203B41FA5}">
                      <a16:colId xmlns:a16="http://schemas.microsoft.com/office/drawing/2014/main" xmlns="" val="3673605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170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Seller 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2923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Buyer 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8952821"/>
                  </a:ext>
                </a:extLst>
              </a:tr>
            </a:tbl>
          </a:graphicData>
        </a:graphic>
      </p:graphicFrame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DECB568E-684A-2053-7CA1-870D2308D606}"/>
              </a:ext>
            </a:extLst>
          </p:cNvPr>
          <p:cNvGrpSpPr/>
          <p:nvPr/>
        </p:nvGrpSpPr>
        <p:grpSpPr>
          <a:xfrm>
            <a:off x="5522587" y="1984051"/>
            <a:ext cx="3483604" cy="3712714"/>
            <a:chOff x="5522587" y="1984051"/>
            <a:chExt cx="3483604" cy="3712714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51687608-1507-0F94-082A-9B12E8592CDA}"/>
                </a:ext>
              </a:extLst>
            </p:cNvPr>
            <p:cNvGrpSpPr/>
            <p:nvPr/>
          </p:nvGrpSpPr>
          <p:grpSpPr>
            <a:xfrm>
              <a:off x="5522587" y="1984051"/>
              <a:ext cx="3483604" cy="3712714"/>
              <a:chOff x="5126996" y="1984052"/>
              <a:chExt cx="3483604" cy="3712714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95E0459D-7555-0FD7-5342-09566C49FBA2}"/>
                  </a:ext>
                </a:extLst>
              </p:cNvPr>
              <p:cNvSpPr/>
              <p:nvPr/>
            </p:nvSpPr>
            <p:spPr>
              <a:xfrm>
                <a:off x="5126996" y="5036979"/>
                <a:ext cx="433671" cy="65978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tIns="0" bIns="0" rtlCol="0" anchor="ctr"/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  <a:latin typeface="Lucida Console" panose="020B0609040504020204" pitchFamily="49" charset="0"/>
                  </a:rPr>
                  <a:t>0</a:t>
                </a:r>
              </a:p>
              <a:p>
                <a:pPr algn="ctr"/>
                <a:r>
                  <a:rPr lang="en-US" b="1" dirty="0">
                    <a:solidFill>
                      <a:schemeClr val="accent2"/>
                    </a:solidFill>
                    <a:latin typeface="Lucida Console" panose="020B0609040504020204" pitchFamily="49" charset="0"/>
                  </a:rPr>
                  <a:t>0</a:t>
                </a:r>
              </a:p>
            </p:txBody>
          </p: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xmlns="" id="{EA209258-3862-169B-A023-ECB4F5D1C22B}"/>
                  </a:ext>
                </a:extLst>
              </p:cNvPr>
              <p:cNvCxnSpPr>
                <a:cxnSpLocks/>
                <a:endCxn id="84" idx="0"/>
              </p:cNvCxnSpPr>
              <p:nvPr/>
            </p:nvCxnSpPr>
            <p:spPr>
              <a:xfrm flipH="1">
                <a:off x="5343832" y="4488655"/>
                <a:ext cx="216836" cy="5483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950E3BA3-B475-369B-8979-D97924DFA1CE}"/>
                  </a:ext>
                </a:extLst>
              </p:cNvPr>
              <p:cNvSpPr/>
              <p:nvPr/>
            </p:nvSpPr>
            <p:spPr>
              <a:xfrm>
                <a:off x="5557865" y="5036978"/>
                <a:ext cx="433671" cy="65978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tIns="0" bIns="0" rtlCol="0" anchor="ctr"/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  <a:latin typeface="Lucida Console" panose="020B0609040504020204" pitchFamily="49" charset="0"/>
                  </a:rPr>
                  <a:t>1</a:t>
                </a:r>
              </a:p>
              <a:p>
                <a:pPr algn="ctr"/>
                <a:r>
                  <a:rPr lang="en-US" b="1" dirty="0">
                    <a:solidFill>
                      <a:schemeClr val="accent2"/>
                    </a:solidFill>
                    <a:latin typeface="Lucida Console" panose="020B0609040504020204" pitchFamily="49" charset="0"/>
                  </a:rPr>
                  <a:t>1</a:t>
                </a:r>
              </a:p>
            </p:txBody>
          </p: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xmlns="" id="{659F30EB-5CA3-94B0-0AEB-3568F96C054B}"/>
                  </a:ext>
                </a:extLst>
              </p:cNvPr>
              <p:cNvCxnSpPr>
                <a:cxnSpLocks/>
                <a:endCxn id="86" idx="0"/>
              </p:cNvCxnSpPr>
              <p:nvPr/>
            </p:nvCxnSpPr>
            <p:spPr>
              <a:xfrm>
                <a:off x="5560668" y="4488655"/>
                <a:ext cx="214033" cy="5483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84CBB400-D521-6F7B-BF89-4C136CFA9E39}"/>
                  </a:ext>
                </a:extLst>
              </p:cNvPr>
              <p:cNvSpPr txBox="1"/>
              <p:nvPr/>
            </p:nvSpPr>
            <p:spPr>
              <a:xfrm>
                <a:off x="5167585" y="4553628"/>
                <a:ext cx="851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        B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24C73061-9077-80C4-2F66-9D55A4400402}"/>
                  </a:ext>
                </a:extLst>
              </p:cNvPr>
              <p:cNvSpPr/>
              <p:nvPr/>
            </p:nvSpPr>
            <p:spPr>
              <a:xfrm>
                <a:off x="5987554" y="5036979"/>
                <a:ext cx="433671" cy="65978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tIns="0" bIns="0" rtlCol="0" anchor="ctr"/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  <a:latin typeface="Lucida Console" panose="020B0609040504020204" pitchFamily="49" charset="0"/>
                  </a:rPr>
                  <a:t>0</a:t>
                </a:r>
              </a:p>
              <a:p>
                <a:pPr algn="ctr"/>
                <a:r>
                  <a:rPr lang="en-US" b="1" dirty="0">
                    <a:solidFill>
                      <a:schemeClr val="accent2"/>
                    </a:solidFill>
                    <a:latin typeface="Lucida Console" panose="020B0609040504020204" pitchFamily="49" charset="0"/>
                  </a:rPr>
                  <a:t>0</a:t>
                </a:r>
              </a:p>
            </p:txBody>
          </p: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xmlns="" id="{1387849D-0F97-D9F2-9D73-5436557C9AE0}"/>
                  </a:ext>
                </a:extLst>
              </p:cNvPr>
              <p:cNvCxnSpPr>
                <a:cxnSpLocks/>
                <a:endCxn id="89" idx="0"/>
              </p:cNvCxnSpPr>
              <p:nvPr/>
            </p:nvCxnSpPr>
            <p:spPr>
              <a:xfrm flipH="1">
                <a:off x="6204390" y="4488655"/>
                <a:ext cx="216836" cy="5483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862E777F-C7F9-6149-7C9E-51268EF51D41}"/>
                  </a:ext>
                </a:extLst>
              </p:cNvPr>
              <p:cNvSpPr/>
              <p:nvPr/>
            </p:nvSpPr>
            <p:spPr>
              <a:xfrm>
                <a:off x="6418423" y="5036978"/>
                <a:ext cx="433671" cy="65978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tIns="0" bIns="0" rtlCol="0" anchor="ctr"/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  <a:latin typeface="Lucida Console" panose="020B0609040504020204" pitchFamily="49" charset="0"/>
                  </a:rPr>
                  <a:t>1</a:t>
                </a:r>
              </a:p>
              <a:p>
                <a:pPr algn="ctr"/>
                <a:r>
                  <a:rPr lang="en-US" b="1" dirty="0">
                    <a:solidFill>
                      <a:schemeClr val="accent2"/>
                    </a:solidFill>
                    <a:latin typeface="Lucida Console" panose="020B0609040504020204" pitchFamily="49" charset="0"/>
                  </a:rPr>
                  <a:t>-1</a:t>
                </a:r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xmlns="" id="{D1870C38-AF34-F1ED-9947-EB3CB22E7D56}"/>
                  </a:ext>
                </a:extLst>
              </p:cNvPr>
              <p:cNvCxnSpPr>
                <a:cxnSpLocks/>
                <a:endCxn id="91" idx="0"/>
              </p:cNvCxnSpPr>
              <p:nvPr/>
            </p:nvCxnSpPr>
            <p:spPr>
              <a:xfrm>
                <a:off x="6421226" y="4488655"/>
                <a:ext cx="214033" cy="5483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88849BF7-B495-1478-A568-0E8264518C50}"/>
                  </a:ext>
                </a:extLst>
              </p:cNvPr>
              <p:cNvSpPr txBox="1"/>
              <p:nvPr/>
            </p:nvSpPr>
            <p:spPr>
              <a:xfrm>
                <a:off x="6037975" y="4553628"/>
                <a:ext cx="851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        B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3606C8A6-FCD0-58D5-A826-0E5618AD9241}"/>
                  </a:ext>
                </a:extLst>
              </p:cNvPr>
              <p:cNvSpPr/>
              <p:nvPr/>
            </p:nvSpPr>
            <p:spPr>
              <a:xfrm>
                <a:off x="6849291" y="5036979"/>
                <a:ext cx="433671" cy="65978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tIns="0" bIns="0" rtlCol="0" anchor="ctr"/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  <a:latin typeface="Lucida Console" panose="020B0609040504020204" pitchFamily="49" charset="0"/>
                  </a:rPr>
                  <a:t>0</a:t>
                </a:r>
              </a:p>
              <a:p>
                <a:pPr algn="ctr"/>
                <a:r>
                  <a:rPr lang="en-US" b="1" dirty="0">
                    <a:solidFill>
                      <a:schemeClr val="accent2"/>
                    </a:solidFill>
                    <a:latin typeface="Lucida Console" panose="020B0609040504020204" pitchFamily="49" charset="0"/>
                  </a:rPr>
                  <a:t>0</a:t>
                </a:r>
              </a:p>
            </p:txBody>
          </p: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xmlns="" id="{13626151-213D-AD4A-6CDB-99C3B671840E}"/>
                  </a:ext>
                </a:extLst>
              </p:cNvPr>
              <p:cNvCxnSpPr>
                <a:cxnSpLocks/>
                <a:endCxn id="94" idx="0"/>
              </p:cNvCxnSpPr>
              <p:nvPr/>
            </p:nvCxnSpPr>
            <p:spPr>
              <a:xfrm flipH="1">
                <a:off x="7066127" y="4488655"/>
                <a:ext cx="216836" cy="5483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596792BA-FE7F-3C80-ABC9-195F863FA189}"/>
                  </a:ext>
                </a:extLst>
              </p:cNvPr>
              <p:cNvSpPr/>
              <p:nvPr/>
            </p:nvSpPr>
            <p:spPr>
              <a:xfrm>
                <a:off x="7280160" y="5036978"/>
                <a:ext cx="433671" cy="65978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tIns="0" bIns="0" rtlCol="0" anchor="ctr"/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  <a:latin typeface="Lucida Console" panose="020B0609040504020204" pitchFamily="49" charset="0"/>
                  </a:rPr>
                  <a:t>1</a:t>
                </a:r>
              </a:p>
              <a:p>
                <a:pPr algn="ctr"/>
                <a:r>
                  <a:rPr lang="en-US" b="1" dirty="0">
                    <a:solidFill>
                      <a:schemeClr val="accent2"/>
                    </a:solidFill>
                    <a:latin typeface="Lucida Console" panose="020B0609040504020204" pitchFamily="49" charset="0"/>
                  </a:rPr>
                  <a:t>1</a:t>
                </a:r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xmlns="" id="{5E6360C2-454C-09BB-CB52-6084F595C6B3}"/>
                  </a:ext>
                </a:extLst>
              </p:cNvPr>
              <p:cNvCxnSpPr>
                <a:cxnSpLocks/>
                <a:endCxn id="96" idx="0"/>
              </p:cNvCxnSpPr>
              <p:nvPr/>
            </p:nvCxnSpPr>
            <p:spPr>
              <a:xfrm>
                <a:off x="7282963" y="4488655"/>
                <a:ext cx="214033" cy="5483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608913B6-CB6D-F6DF-C478-7BF086AAE9DC}"/>
                  </a:ext>
                </a:extLst>
              </p:cNvPr>
              <p:cNvSpPr txBox="1"/>
              <p:nvPr/>
            </p:nvSpPr>
            <p:spPr>
              <a:xfrm>
                <a:off x="6899712" y="4553628"/>
                <a:ext cx="851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        B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C3D04987-B3B5-D437-C220-4660FFB7CA43}"/>
                  </a:ext>
                </a:extLst>
              </p:cNvPr>
              <p:cNvSpPr/>
              <p:nvPr/>
            </p:nvSpPr>
            <p:spPr>
              <a:xfrm>
                <a:off x="7708664" y="5036979"/>
                <a:ext cx="433671" cy="65978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tIns="0" bIns="0" rtlCol="0" anchor="ctr"/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  <a:latin typeface="Lucida Console" panose="020B0609040504020204" pitchFamily="49" charset="0"/>
                  </a:rPr>
                  <a:t>0</a:t>
                </a:r>
              </a:p>
              <a:p>
                <a:pPr algn="ctr"/>
                <a:r>
                  <a:rPr lang="en-US" b="1" dirty="0">
                    <a:solidFill>
                      <a:schemeClr val="accent2"/>
                    </a:solidFill>
                    <a:latin typeface="Lucida Console" panose="020B0609040504020204" pitchFamily="49" charset="0"/>
                  </a:rPr>
                  <a:t>0</a:t>
                </a:r>
              </a:p>
            </p:txBody>
          </p: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xmlns="" id="{3A833796-C3F7-25FB-5763-AD0C6A495B28}"/>
                  </a:ext>
                </a:extLst>
              </p:cNvPr>
              <p:cNvCxnSpPr>
                <a:cxnSpLocks/>
                <a:endCxn id="99" idx="0"/>
              </p:cNvCxnSpPr>
              <p:nvPr/>
            </p:nvCxnSpPr>
            <p:spPr>
              <a:xfrm flipH="1">
                <a:off x="7925500" y="4488655"/>
                <a:ext cx="216836" cy="5483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60385765-EBB4-6D0D-BBF4-5CD0D7EC0A58}"/>
                  </a:ext>
                </a:extLst>
              </p:cNvPr>
              <p:cNvSpPr/>
              <p:nvPr/>
            </p:nvSpPr>
            <p:spPr>
              <a:xfrm>
                <a:off x="8139533" y="5036978"/>
                <a:ext cx="433671" cy="659787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tIns="0" bIns="0" rtlCol="0" anchor="ctr"/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  <a:latin typeface="Lucida Console" panose="020B0609040504020204" pitchFamily="49" charset="0"/>
                  </a:rPr>
                  <a:t>1</a:t>
                </a:r>
              </a:p>
              <a:p>
                <a:pPr algn="ctr"/>
                <a:r>
                  <a:rPr lang="en-US" b="1" dirty="0">
                    <a:solidFill>
                      <a:schemeClr val="accent2"/>
                    </a:solidFill>
                    <a:latin typeface="Lucida Console" panose="020B0609040504020204" pitchFamily="49" charset="0"/>
                  </a:rPr>
                  <a:t>-1</a:t>
                </a:r>
              </a:p>
            </p:txBody>
          </p: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xmlns="" id="{67A90E78-EC5E-4A73-F739-E151339107BE}"/>
                  </a:ext>
                </a:extLst>
              </p:cNvPr>
              <p:cNvCxnSpPr>
                <a:cxnSpLocks/>
                <a:endCxn id="101" idx="0"/>
              </p:cNvCxnSpPr>
              <p:nvPr/>
            </p:nvCxnSpPr>
            <p:spPr>
              <a:xfrm>
                <a:off x="8142336" y="4488655"/>
                <a:ext cx="214033" cy="5483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A89EFCEB-CF49-684F-30BC-AD8079B22D1A}"/>
                  </a:ext>
                </a:extLst>
              </p:cNvPr>
              <p:cNvSpPr txBox="1"/>
              <p:nvPr/>
            </p:nvSpPr>
            <p:spPr>
              <a:xfrm>
                <a:off x="7759085" y="4553628"/>
                <a:ext cx="851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        B</a:t>
                </a:r>
              </a:p>
            </p:txBody>
          </p: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xmlns="" id="{31D27146-9A34-A417-B6F7-9D68B5B1DE9E}"/>
                  </a:ext>
                </a:extLst>
              </p:cNvPr>
              <p:cNvCxnSpPr>
                <a:cxnSpLocks/>
                <a:endCxn id="114" idx="0"/>
              </p:cNvCxnSpPr>
              <p:nvPr/>
            </p:nvCxnSpPr>
            <p:spPr>
              <a:xfrm flipH="1">
                <a:off x="5556003" y="3505200"/>
                <a:ext cx="431551" cy="5497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xmlns="" id="{24273294-299D-FDBD-0B28-F72E849BC478}"/>
                  </a:ext>
                </a:extLst>
              </p:cNvPr>
              <p:cNvCxnSpPr>
                <a:cxnSpLocks/>
                <a:endCxn id="116" idx="0"/>
              </p:cNvCxnSpPr>
              <p:nvPr/>
            </p:nvCxnSpPr>
            <p:spPr>
              <a:xfrm flipH="1">
                <a:off x="6422628" y="3502013"/>
                <a:ext cx="1291203" cy="5529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xmlns="" id="{79182F04-8323-C2D7-CA7F-519854046199}"/>
                  </a:ext>
                </a:extLst>
              </p:cNvPr>
              <p:cNvCxnSpPr>
                <a:cxnSpLocks/>
                <a:endCxn id="133" idx="0"/>
              </p:cNvCxnSpPr>
              <p:nvPr/>
            </p:nvCxnSpPr>
            <p:spPr>
              <a:xfrm>
                <a:off x="5987554" y="3505200"/>
                <a:ext cx="1288280" cy="5497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xmlns="" id="{CE6676D4-2EF8-7838-7DCF-00F5A1CB4261}"/>
                  </a:ext>
                </a:extLst>
              </p:cNvPr>
              <p:cNvCxnSpPr>
                <a:cxnSpLocks/>
                <a:endCxn id="134" idx="0"/>
              </p:cNvCxnSpPr>
              <p:nvPr/>
            </p:nvCxnSpPr>
            <p:spPr>
              <a:xfrm>
                <a:off x="7713831" y="3502013"/>
                <a:ext cx="428628" cy="5529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D3830B21-34E8-44C1-053D-63588BDBBB65}"/>
                  </a:ext>
                </a:extLst>
              </p:cNvPr>
              <p:cNvSpPr txBox="1"/>
              <p:nvPr/>
            </p:nvSpPr>
            <p:spPr>
              <a:xfrm>
                <a:off x="5522069" y="3514294"/>
                <a:ext cx="2731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                 H    L                 H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3A0E9113-2046-B747-9198-7DF7D58D2557}"/>
                  </a:ext>
                </a:extLst>
              </p:cNvPr>
              <p:cNvSpPr txBox="1"/>
              <p:nvPr/>
            </p:nvSpPr>
            <p:spPr>
              <a:xfrm>
                <a:off x="5691902" y="2195496"/>
                <a:ext cx="5684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Low</a:t>
                </a:r>
              </a:p>
              <a:p>
                <a:pPr algn="ctr"/>
                <a:r>
                  <a:rPr lang="en-US" b="1" dirty="0"/>
                  <a:t>3/4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82C9B66E-C650-36CC-616D-A89D56ABE7E8}"/>
                  </a:ext>
                </a:extLst>
              </p:cNvPr>
              <p:cNvSpPr txBox="1"/>
              <p:nvPr/>
            </p:nvSpPr>
            <p:spPr>
              <a:xfrm>
                <a:off x="7367575" y="2178298"/>
                <a:ext cx="6126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High</a:t>
                </a:r>
              </a:p>
              <a:p>
                <a:pPr algn="ctr"/>
                <a:r>
                  <a:rPr lang="en-US" b="1" dirty="0"/>
                  <a:t>1/4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D5C4086A-8890-E46D-0B41-0452857F76CE}"/>
                  </a:ext>
                </a:extLst>
              </p:cNvPr>
              <p:cNvSpPr/>
              <p:nvPr/>
            </p:nvSpPr>
            <p:spPr>
              <a:xfrm>
                <a:off x="6635258" y="1984052"/>
                <a:ext cx="301948" cy="30194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xmlns="" id="{2AFDFDF8-E955-21D3-7491-D69BFFE59FDF}"/>
                  </a:ext>
                </a:extLst>
              </p:cNvPr>
              <p:cNvCxnSpPr>
                <a:cxnSpLocks/>
                <a:stCxn id="111" idx="2"/>
                <a:endCxn id="122" idx="0"/>
              </p:cNvCxnSpPr>
              <p:nvPr/>
            </p:nvCxnSpPr>
            <p:spPr>
              <a:xfrm flipH="1">
                <a:off x="5989062" y="2286000"/>
                <a:ext cx="797170" cy="8392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xmlns="" id="{ACB520AE-ED53-9D40-0F41-5FF91ACD4705}"/>
                  </a:ext>
                </a:extLst>
              </p:cNvPr>
              <p:cNvCxnSpPr>
                <a:cxnSpLocks/>
                <a:stCxn id="111" idx="2"/>
                <a:endCxn id="128" idx="0"/>
              </p:cNvCxnSpPr>
              <p:nvPr/>
            </p:nvCxnSpPr>
            <p:spPr>
              <a:xfrm>
                <a:off x="6786232" y="2286000"/>
                <a:ext cx="922432" cy="8389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5A006BF8-8703-D92B-B194-23F2F09E9560}"/>
                  </a:ext>
                </a:extLst>
              </p:cNvPr>
              <p:cNvSpPr/>
              <p:nvPr/>
            </p:nvSpPr>
            <p:spPr>
              <a:xfrm>
                <a:off x="5339167" y="4054983"/>
                <a:ext cx="433671" cy="433671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4822BFDB-E0DE-C1B5-7CCC-29AFD1D06A63}"/>
                  </a:ext>
                </a:extLst>
              </p:cNvPr>
              <p:cNvSpPr/>
              <p:nvPr/>
            </p:nvSpPr>
            <p:spPr>
              <a:xfrm>
                <a:off x="6205792" y="4054983"/>
                <a:ext cx="433671" cy="433671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22" name="Isosceles Triangle 121">
                <a:extLst>
                  <a:ext uri="{FF2B5EF4-FFF2-40B4-BE49-F238E27FC236}">
                    <a16:creationId xmlns:a16="http://schemas.microsoft.com/office/drawing/2014/main" xmlns="" id="{1E5B3F18-2C70-1CFA-2E7A-B05C71A123A2}"/>
                  </a:ext>
                </a:extLst>
              </p:cNvPr>
              <p:cNvSpPr/>
              <p:nvPr/>
            </p:nvSpPr>
            <p:spPr>
              <a:xfrm>
                <a:off x="5772226" y="3125204"/>
                <a:ext cx="433671" cy="373855"/>
              </a:xfrm>
              <a:prstGeom prst="triangl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0" bIns="91440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28" name="Isosceles Triangle 127">
                <a:extLst>
                  <a:ext uri="{FF2B5EF4-FFF2-40B4-BE49-F238E27FC236}">
                    <a16:creationId xmlns:a16="http://schemas.microsoft.com/office/drawing/2014/main" xmlns="" id="{22539980-0538-5563-822A-3CA9E876ADBC}"/>
                  </a:ext>
                </a:extLst>
              </p:cNvPr>
              <p:cNvSpPr/>
              <p:nvPr/>
            </p:nvSpPr>
            <p:spPr>
              <a:xfrm>
                <a:off x="7491828" y="3124971"/>
                <a:ext cx="433671" cy="373855"/>
              </a:xfrm>
              <a:prstGeom prst="triangl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0" bIns="91440"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xmlns="" id="{E5E5C82A-2FF9-A5F6-32CE-CC0AE551CF25}"/>
                  </a:ext>
                </a:extLst>
              </p:cNvPr>
              <p:cNvSpPr/>
              <p:nvPr/>
            </p:nvSpPr>
            <p:spPr>
              <a:xfrm>
                <a:off x="7058998" y="4054983"/>
                <a:ext cx="433671" cy="433671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xmlns="" id="{5B6483ED-8539-687C-F73D-AD3421617B9E}"/>
                  </a:ext>
                </a:extLst>
              </p:cNvPr>
              <p:cNvSpPr/>
              <p:nvPr/>
            </p:nvSpPr>
            <p:spPr>
              <a:xfrm>
                <a:off x="7925623" y="4054983"/>
                <a:ext cx="433671" cy="433671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xmlns="" id="{34BD40D3-6C8D-6790-DD85-2D57B3152CAB}"/>
                  </a:ext>
                </a:extLst>
              </p:cNvPr>
              <p:cNvCxnSpPr>
                <a:cxnSpLocks/>
                <a:stCxn id="114" idx="6"/>
                <a:endCxn id="116" idx="2"/>
              </p:cNvCxnSpPr>
              <p:nvPr/>
            </p:nvCxnSpPr>
            <p:spPr>
              <a:xfrm>
                <a:off x="5772838" y="4271819"/>
                <a:ext cx="432954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xmlns="" id="{E683141F-D43C-E6B3-2828-642145557578}"/>
                  </a:ext>
                </a:extLst>
              </p:cNvPr>
              <p:cNvCxnSpPr>
                <a:cxnSpLocks/>
                <a:stCxn id="133" idx="6"/>
                <a:endCxn id="134" idx="2"/>
              </p:cNvCxnSpPr>
              <p:nvPr/>
            </p:nvCxnSpPr>
            <p:spPr>
              <a:xfrm>
                <a:off x="7492669" y="4271819"/>
                <a:ext cx="432954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prstDash val="sysDot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A43C0AB9-F129-FDC1-3290-45945B5F7CE9}"/>
                </a:ext>
              </a:extLst>
            </p:cNvPr>
            <p:cNvGrpSpPr/>
            <p:nvPr/>
          </p:nvGrpSpPr>
          <p:grpSpPr>
            <a:xfrm>
              <a:off x="5951594" y="3498825"/>
              <a:ext cx="2586456" cy="556157"/>
              <a:chOff x="5951594" y="3498825"/>
              <a:chExt cx="2586456" cy="556157"/>
            </a:xfrm>
          </p:grpSpPr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xmlns="" id="{5A806041-33A2-3F77-3AAA-E60C0E59831D}"/>
                  </a:ext>
                </a:extLst>
              </p:cNvPr>
              <p:cNvCxnSpPr>
                <a:cxnSpLocks/>
                <a:stCxn id="122" idx="3"/>
                <a:endCxn id="114" idx="0"/>
              </p:cNvCxnSpPr>
              <p:nvPr/>
            </p:nvCxnSpPr>
            <p:spPr>
              <a:xfrm flipH="1">
                <a:off x="5951594" y="3499058"/>
                <a:ext cx="433059" cy="55592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xmlns="" id="{4A62A74A-24B7-E936-DB9C-D5A06C75918F}"/>
                  </a:ext>
                </a:extLst>
              </p:cNvPr>
              <p:cNvCxnSpPr>
                <a:cxnSpLocks/>
                <a:stCxn id="128" idx="3"/>
                <a:endCxn id="134" idx="0"/>
              </p:cNvCxnSpPr>
              <p:nvPr/>
            </p:nvCxnSpPr>
            <p:spPr>
              <a:xfrm>
                <a:off x="8104255" y="3498825"/>
                <a:ext cx="433795" cy="55615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xmlns="" id="{CECEB48D-CF6F-A08C-CCA3-77DD58B21180}"/>
                </a:ext>
              </a:extLst>
            </p:cNvPr>
            <p:cNvGrpSpPr/>
            <p:nvPr/>
          </p:nvGrpSpPr>
          <p:grpSpPr>
            <a:xfrm>
              <a:off x="5729591" y="4488654"/>
              <a:ext cx="2808336" cy="548324"/>
              <a:chOff x="5562600" y="5268889"/>
              <a:chExt cx="2808336" cy="548324"/>
            </a:xfrm>
          </p:grpSpPr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xmlns="" id="{F88D309A-8F07-E4EF-BFC2-2FC361E588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62600" y="5268889"/>
                <a:ext cx="216836" cy="548324"/>
              </a:xfrm>
              <a:prstGeom prst="straightConnector1">
                <a:avLst/>
              </a:prstGeom>
              <a:ln w="57150">
                <a:solidFill>
                  <a:schemeClr val="accent2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>
                <a:extLst>
                  <a:ext uri="{FF2B5EF4-FFF2-40B4-BE49-F238E27FC236}">
                    <a16:creationId xmlns:a16="http://schemas.microsoft.com/office/drawing/2014/main" xmlns="" id="{7078F04A-4438-A417-E48F-F9803EF608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32990" y="5268889"/>
                <a:ext cx="216836" cy="548324"/>
              </a:xfrm>
              <a:prstGeom prst="straightConnector1">
                <a:avLst/>
              </a:prstGeom>
              <a:ln w="57150">
                <a:solidFill>
                  <a:schemeClr val="accent2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xmlns="" id="{6EA5A2E5-5EC6-566A-8C86-5C84357DD2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294727" y="5268889"/>
                <a:ext cx="216836" cy="548324"/>
              </a:xfrm>
              <a:prstGeom prst="straightConnector1">
                <a:avLst/>
              </a:prstGeom>
              <a:ln w="57150">
                <a:solidFill>
                  <a:schemeClr val="accent2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xmlns="" id="{2DEFD406-FE37-AF58-4D2C-F70EFB207B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54100" y="5268889"/>
                <a:ext cx="216836" cy="548324"/>
              </a:xfrm>
              <a:prstGeom prst="straightConnector1">
                <a:avLst/>
              </a:prstGeom>
              <a:ln w="57150">
                <a:solidFill>
                  <a:schemeClr val="accent2"/>
                </a:solidFill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B7805925-4763-440F-E445-B799E378D427}"/>
              </a:ext>
            </a:extLst>
          </p:cNvPr>
          <p:cNvGrpSpPr/>
          <p:nvPr/>
        </p:nvGrpSpPr>
        <p:grpSpPr>
          <a:xfrm>
            <a:off x="379068" y="4488654"/>
            <a:ext cx="3012537" cy="548324"/>
            <a:chOff x="379068" y="4488654"/>
            <a:chExt cx="3012537" cy="548324"/>
          </a:xfrm>
        </p:grpSpPr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xmlns="" id="{7E16BFB5-9EFC-2A6A-2811-8750DD5AE66F}"/>
                </a:ext>
              </a:extLst>
            </p:cNvPr>
            <p:cNvCxnSpPr>
              <a:cxnSpLocks/>
              <a:stCxn id="14" idx="3"/>
              <a:endCxn id="13" idx="0"/>
            </p:cNvCxnSpPr>
            <p:nvPr/>
          </p:nvCxnSpPr>
          <p:spPr>
            <a:xfrm flipH="1">
              <a:off x="379068" y="4488654"/>
              <a:ext cx="207004" cy="54832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xmlns="" id="{B9BC01BD-B6ED-7795-FB26-26A3F287F6A2}"/>
                </a:ext>
              </a:extLst>
            </p:cNvPr>
            <p:cNvCxnSpPr>
              <a:cxnSpLocks/>
              <a:stCxn id="23" idx="3"/>
              <a:endCxn id="22" idx="0"/>
            </p:cNvCxnSpPr>
            <p:nvPr/>
          </p:nvCxnSpPr>
          <p:spPr>
            <a:xfrm flipH="1">
              <a:off x="1239626" y="4488654"/>
              <a:ext cx="216836" cy="54832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xmlns="" id="{EAF3F345-AE67-D32C-3257-48DD420E1976}"/>
                </a:ext>
              </a:extLst>
            </p:cNvPr>
            <p:cNvCxnSpPr>
              <a:cxnSpLocks/>
              <a:stCxn id="32" idx="3"/>
              <a:endCxn id="34" idx="0"/>
            </p:cNvCxnSpPr>
            <p:nvPr/>
          </p:nvCxnSpPr>
          <p:spPr>
            <a:xfrm>
              <a:off x="2318199" y="4488654"/>
              <a:ext cx="214033" cy="5483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xmlns="" id="{58908E18-BC5E-75A9-3FAC-A481DA8DEDE1}"/>
                </a:ext>
              </a:extLst>
            </p:cNvPr>
            <p:cNvCxnSpPr>
              <a:cxnSpLocks/>
              <a:stCxn id="38" idx="3"/>
              <a:endCxn id="40" idx="0"/>
            </p:cNvCxnSpPr>
            <p:nvPr/>
          </p:nvCxnSpPr>
          <p:spPr>
            <a:xfrm>
              <a:off x="3177572" y="4488654"/>
              <a:ext cx="214033" cy="5483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xmlns="" id="{363AB1E8-3689-9390-AF2A-C47A1BB93229}"/>
              </a:ext>
            </a:extLst>
          </p:cNvPr>
          <p:cNvGrpSpPr/>
          <p:nvPr/>
        </p:nvGrpSpPr>
        <p:grpSpPr>
          <a:xfrm>
            <a:off x="363352" y="3289595"/>
            <a:ext cx="2814220" cy="825204"/>
            <a:chOff x="5327773" y="4052504"/>
            <a:chExt cx="2814220" cy="825204"/>
          </a:xfrm>
        </p:grpSpPr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xmlns="" id="{AA72D3A7-3E43-44C0-81AF-FC997BF2B6EE}"/>
                </a:ext>
              </a:extLst>
            </p:cNvPr>
            <p:cNvCxnSpPr>
              <a:cxnSpLocks/>
              <a:stCxn id="45" idx="4"/>
              <a:endCxn id="14" idx="0"/>
            </p:cNvCxnSpPr>
            <p:nvPr/>
          </p:nvCxnSpPr>
          <p:spPr>
            <a:xfrm flipH="1">
              <a:off x="5550493" y="4268108"/>
              <a:ext cx="436718" cy="6096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xmlns="" id="{B0A2FEB8-9574-C29E-8EB5-76FACE613A01}"/>
                </a:ext>
              </a:extLst>
            </p:cNvPr>
            <p:cNvCxnSpPr>
              <a:cxnSpLocks/>
              <a:stCxn id="45" idx="4"/>
              <a:endCxn id="32" idx="0"/>
            </p:cNvCxnSpPr>
            <p:nvPr/>
          </p:nvCxnSpPr>
          <p:spPr>
            <a:xfrm>
              <a:off x="5987211" y="4268108"/>
              <a:ext cx="1295409" cy="60960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xmlns="" id="{9A351BD4-5F42-051B-E6E9-1A527799293A}"/>
                </a:ext>
              </a:extLst>
            </p:cNvPr>
            <p:cNvCxnSpPr>
              <a:cxnSpLocks/>
              <a:stCxn id="47" idx="4"/>
              <a:endCxn id="38" idx="0"/>
            </p:cNvCxnSpPr>
            <p:nvPr/>
          </p:nvCxnSpPr>
          <p:spPr>
            <a:xfrm>
              <a:off x="7713488" y="4264921"/>
              <a:ext cx="428505" cy="61278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2D3159C7-64E9-4FB0-3FC7-751384822D43}"/>
                </a:ext>
              </a:extLst>
            </p:cNvPr>
            <p:cNvSpPr txBox="1"/>
            <p:nvPr/>
          </p:nvSpPr>
          <p:spPr>
            <a:xfrm>
              <a:off x="5327773" y="406412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2/3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xmlns="" id="{931A7517-8422-2BC6-721F-79BE07823915}"/>
                </a:ext>
              </a:extLst>
            </p:cNvPr>
            <p:cNvSpPr txBox="1"/>
            <p:nvPr/>
          </p:nvSpPr>
          <p:spPr>
            <a:xfrm>
              <a:off x="6339909" y="405250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1/3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71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related useful problems!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8A669-C901-732B-6169-913BCF4F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Optimal correlated equilibria in normal-form games</a:t>
            </a:r>
          </a:p>
          <a:p>
            <a:r>
              <a:rPr lang="en-US" dirty="0"/>
              <a:t>Optimal mediated equilibrium</a:t>
            </a:r>
          </a:p>
          <a:p>
            <a:r>
              <a:rPr lang="en-US" dirty="0"/>
              <a:t>Optimal Bayesian persuasion (information design) in extensive-form games</a:t>
            </a:r>
          </a:p>
          <a:p>
            <a:r>
              <a:rPr lang="en-US" dirty="0"/>
              <a:t>Optimal automated mechanism design</a:t>
            </a:r>
          </a:p>
          <a:p>
            <a:r>
              <a:rPr lang="en-US" b="1" dirty="0"/>
              <a:t>Optimal extensive-form correlated equilibria in extensive-form games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0E1E7E-00BC-FB8E-1435-3C3731EABD3D}"/>
              </a:ext>
            </a:extLst>
          </p:cNvPr>
          <p:cNvSpPr/>
          <p:nvPr/>
        </p:nvSpPr>
        <p:spPr>
          <a:xfrm>
            <a:off x="381000" y="1676400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E552EE-1511-DC53-C07F-AEC18B6DE566}"/>
              </a:ext>
            </a:extLst>
          </p:cNvPr>
          <p:cNvSpPr/>
          <p:nvPr/>
        </p:nvSpPr>
        <p:spPr>
          <a:xfrm>
            <a:off x="381000" y="2749385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5E08A3-D7BA-E612-4535-DB0CE0B6044D}"/>
              </a:ext>
            </a:extLst>
          </p:cNvPr>
          <p:cNvSpPr/>
          <p:nvPr/>
        </p:nvSpPr>
        <p:spPr>
          <a:xfrm>
            <a:off x="380999" y="3343934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AD8275C-4DDF-ACE5-6A9B-9382547A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DA45A2-68C7-CD39-92F3-BE12512A5F21}"/>
              </a:ext>
            </a:extLst>
          </p:cNvPr>
          <p:cNvSpPr/>
          <p:nvPr/>
        </p:nvSpPr>
        <p:spPr>
          <a:xfrm>
            <a:off x="380999" y="4390450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Extensive-Form Correlated Equilibria Imperfect-Recall Mediators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9">
                <a:extLst>
                  <a:ext uri="{FF2B5EF4-FFF2-40B4-BE49-F238E27FC236}">
                    <a16:creationId xmlns:a16="http://schemas.microsoft.com/office/drawing/2014/main" xmlns="" id="{7D2564CB-72FD-D155-5809-C4BA7A9C8F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04574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Information design: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players</a:t>
                </a:r>
                <a:r>
                  <a:rPr lang="en-US" dirty="0"/>
                  <a:t> playing an extensive-form imperfect-information game</a:t>
                </a:r>
              </a:p>
              <a:p>
                <a:r>
                  <a:rPr lang="en-US" sz="3200" b="1" dirty="0"/>
                  <a:t>The mediator has</a:t>
                </a:r>
                <a:r>
                  <a:rPr lang="en-US" dirty="0"/>
                  <a:t> </a:t>
                </a:r>
                <a:r>
                  <a:rPr lang="en-US" b="1" dirty="0"/>
                  <a:t>an informational advantage over the players. </a:t>
                </a:r>
                <a:r>
                  <a:rPr lang="en-US" dirty="0"/>
                  <a:t>In particular, the mediator always knows at least the </a:t>
                </a:r>
                <a:r>
                  <a:rPr lang="en-US" dirty="0" err="1"/>
                  <a:t>infoset</a:t>
                </a:r>
                <a:r>
                  <a:rPr lang="en-US" dirty="0"/>
                  <a:t> of the acting player (and perhaps more), and has perfect recall.</a:t>
                </a:r>
                <a:endParaRPr lang="en-US" sz="3200" dirty="0"/>
              </a:p>
              <a:p>
                <a:pPr marL="457200" lvl="1" indent="0">
                  <a:buNone/>
                </a:pPr>
                <a:r>
                  <a:rPr lang="en-US" dirty="0"/>
                  <a:t>Therefore, the players don't need to send messages to the mediator because that would be pointless (the mediator knows the acting player's information already)</a:t>
                </a:r>
              </a:p>
              <a:p>
                <a:r>
                  <a:rPr lang="en-US" b="1" dirty="0"/>
                  <a:t>Question: </a:t>
                </a:r>
                <a:r>
                  <a:rPr lang="en-US" dirty="0"/>
                  <a:t>How should the mediator give recommendations?</a:t>
                </a:r>
              </a:p>
              <a:p>
                <a:r>
                  <a:rPr lang="en-US" b="1" dirty="0"/>
                  <a:t>Answer: </a:t>
                </a:r>
                <a:r>
                  <a:rPr lang="en-US" dirty="0"/>
                  <a:t>As usual, build an augmented game and solve for an optimal incentive-compatible mediator strategy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7" name="Content Placeholder 9">
                <a:extLst>
                  <a:ext uri="{FF2B5EF4-FFF2-40B4-BE49-F238E27FC236}">
                    <a16:creationId xmlns:a16="http://schemas.microsoft.com/office/drawing/2014/main" id="{7D2564CB-72FD-D155-5809-C4BA7A9C8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045745"/>
              </a:xfrm>
              <a:blipFill>
                <a:blip r:embed="rId3"/>
                <a:stretch>
                  <a:fillRect l="-741" t="-226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xmlns="" id="{1DCEC65C-9F7E-D1CC-5C0D-819C202B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Extensive-Form Correlated Equilibria Imperfect-Recall Mediators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9">
                <a:extLst>
                  <a:ext uri="{FF2B5EF4-FFF2-40B4-BE49-F238E27FC236}">
                    <a16:creationId xmlns:a16="http://schemas.microsoft.com/office/drawing/2014/main" xmlns="" id="{7D2564CB-72FD-D155-5809-C4BA7A9C8F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045744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sz="3200" strike="sngStrike" dirty="0"/>
                  <a:t>Information design</a:t>
                </a:r>
                <a:r>
                  <a:rPr lang="en-US" sz="3200" dirty="0"/>
                  <a:t> Extensive-Form Correlation: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players</a:t>
                </a:r>
                <a:r>
                  <a:rPr lang="en-US" dirty="0"/>
                  <a:t> playing an extensive-form imperfect-information game</a:t>
                </a:r>
              </a:p>
              <a:p>
                <a:r>
                  <a:rPr lang="en-US" sz="3200" b="1" strike="sngStrike" dirty="0"/>
                  <a:t>The mediator has</a:t>
                </a:r>
                <a:r>
                  <a:rPr lang="en-US" strike="sngStrike" dirty="0"/>
                  <a:t> </a:t>
                </a:r>
                <a:r>
                  <a:rPr lang="en-US" b="1" strike="sngStrike" dirty="0"/>
                  <a:t>an informational advantage over the players</a:t>
                </a:r>
                <a:r>
                  <a:rPr lang="en-US" b="1" dirty="0"/>
                  <a:t>. </a:t>
                </a:r>
                <a:r>
                  <a:rPr lang="en-US" dirty="0"/>
                  <a:t>In particular, the mediator always knows </a:t>
                </a:r>
                <a:r>
                  <a:rPr lang="en-US" strike="sngStrike" dirty="0"/>
                  <a:t>at least </a:t>
                </a:r>
                <a:r>
                  <a:rPr lang="en-US" dirty="0"/>
                  <a:t>the </a:t>
                </a:r>
                <a:r>
                  <a:rPr lang="en-US" dirty="0" err="1"/>
                  <a:t>infoset</a:t>
                </a:r>
                <a:r>
                  <a:rPr lang="en-US" dirty="0"/>
                  <a:t> of the acting player (and </a:t>
                </a:r>
                <a:r>
                  <a:rPr lang="en-US" strike="sngStrike" dirty="0"/>
                  <a:t>perhaps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2"/>
                    </a:solidFill>
                  </a:rPr>
                  <a:t>no </a:t>
                </a:r>
                <a:r>
                  <a:rPr lang="en-US" dirty="0"/>
                  <a:t>more), and has </a:t>
                </a:r>
                <a:r>
                  <a:rPr lang="en-US" b="1" dirty="0">
                    <a:solidFill>
                      <a:schemeClr val="accent2"/>
                    </a:solidFill>
                  </a:rPr>
                  <a:t>im</a:t>
                </a:r>
                <a:r>
                  <a:rPr lang="en-US" dirty="0"/>
                  <a:t>perfect recall.</a:t>
                </a:r>
                <a:endParaRPr lang="en-US" sz="3200" dirty="0"/>
              </a:p>
              <a:p>
                <a:pPr marL="457200" lvl="1" indent="0">
                  <a:buNone/>
                </a:pPr>
                <a:r>
                  <a:rPr lang="en-US" dirty="0"/>
                  <a:t>Therefore, the players don't need to send messages to the mediator because that would be pointless (the mediator knows the acting player's information already)</a:t>
                </a:r>
              </a:p>
              <a:p>
                <a:r>
                  <a:rPr lang="en-US" b="1" dirty="0"/>
                  <a:t>Question: </a:t>
                </a:r>
                <a:r>
                  <a:rPr lang="en-US" dirty="0"/>
                  <a:t>How should the mediator give recommendations?</a:t>
                </a:r>
              </a:p>
              <a:p>
                <a:r>
                  <a:rPr lang="en-US" b="1" dirty="0"/>
                  <a:t>Answer: </a:t>
                </a:r>
                <a:r>
                  <a:rPr lang="en-US" dirty="0"/>
                  <a:t>As usual, build an augmented game and solve for an optimal incentive-compatible mediator strategy </a:t>
                </a:r>
              </a:p>
              <a:p>
                <a:r>
                  <a:rPr lang="en-US" dirty="0"/>
                  <a:t>In other words, </a:t>
                </a:r>
                <a:r>
                  <a:rPr lang="en-US" b="1" dirty="0"/>
                  <a:t>the mediator cannot leak information between players—</a:t>
                </a:r>
                <a:r>
                  <a:rPr lang="en-US" dirty="0"/>
                  <a:t>its recommendations can only depend on what the player already knows (and some shared randomness)</a:t>
                </a:r>
              </a:p>
            </p:txBody>
          </p:sp>
        </mc:Choice>
        <mc:Fallback xmlns="">
          <p:sp>
            <p:nvSpPr>
              <p:cNvPr id="17" name="Content Placeholder 9">
                <a:extLst>
                  <a:ext uri="{FF2B5EF4-FFF2-40B4-BE49-F238E27FC236}">
                    <a16:creationId xmlns:a16="http://schemas.microsoft.com/office/drawing/2014/main" id="{7D2564CB-72FD-D155-5809-C4BA7A9C8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045744"/>
              </a:xfrm>
              <a:blipFill>
                <a:blip r:embed="rId3"/>
                <a:stretch>
                  <a:fillRect l="-741" t="-226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69F3B0-7535-2E01-BDC5-EF6D640BE458}"/>
              </a:ext>
            </a:extLst>
          </p:cNvPr>
          <p:cNvSpPr/>
          <p:nvPr/>
        </p:nvSpPr>
        <p:spPr>
          <a:xfrm>
            <a:off x="304800" y="5645945"/>
            <a:ext cx="8229600" cy="8080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74320" tIns="0" rIns="274320" bIns="0" rtlCol="0" anchor="ctr"/>
          <a:lstStyle/>
          <a:p>
            <a:r>
              <a:rPr lang="en-US" sz="2400" b="1" dirty="0"/>
              <a:t>Problem: </a:t>
            </a:r>
            <a:r>
              <a:rPr lang="en-US" sz="2400" dirty="0"/>
              <a:t>How do we optimize over the decision space of the mediator when the mediator has imperfect recall?</a:t>
            </a: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E669F4E-65F2-D7D9-E86F-2084948D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Optimal EFCEs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9">
                <a:extLst>
                  <a:ext uri="{FF2B5EF4-FFF2-40B4-BE49-F238E27FC236}">
                    <a16:creationId xmlns:a16="http://schemas.microsoft.com/office/drawing/2014/main" xmlns="" id="{7D2564CB-72FD-D155-5809-C4BA7A9C8F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267199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sz="3200" dirty="0"/>
                  <a:t>In general, </a:t>
                </a:r>
                <a:r>
                  <a:rPr lang="en-US" dirty="0"/>
                  <a:t>computing optimal strategies for a player with imperfect recall is NP-hard, and therefore so is computing an optimal EFCE, for the same reason</a:t>
                </a:r>
                <a:r>
                  <a:rPr lang="en-US" sz="2600" dirty="0"/>
                  <a:t> </a:t>
                </a:r>
                <a:r>
                  <a:rPr lang="en-US" sz="2900" dirty="0"/>
                  <a:t>[Chu and Halpern 2001]</a:t>
                </a:r>
              </a:p>
              <a:p>
                <a:r>
                  <a:rPr lang="en-US" dirty="0"/>
                  <a:t>For EFCE, there is a </a:t>
                </a:r>
                <a:r>
                  <a:rPr lang="en-US" b="1" dirty="0"/>
                  <a:t>fixed-parameter tractable</a:t>
                </a:r>
                <a:r>
                  <a:rPr lang="en-US" dirty="0"/>
                  <a:t> representation of the decision space, with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= branching factor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= depth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= "information complexity" of game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"amount of private information that is not public"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hides factors polynomial in the size of the game</a:t>
                </a:r>
              </a:p>
              <a:p>
                <a:pPr marL="457200" lvl="1" indent="0">
                  <a:buNone/>
                </a:pPr>
                <a:r>
                  <a:rPr lang="en-US" dirty="0"/>
                  <a:t>[</a:t>
                </a:r>
                <a:r>
                  <a:rPr lang="en-US" b="1" dirty="0"/>
                  <a:t>Zhang</a:t>
                </a:r>
                <a:r>
                  <a:rPr lang="en-US" dirty="0"/>
                  <a:t>, Farina, Celli, and </a:t>
                </a:r>
                <a:r>
                  <a:rPr lang="en-US" dirty="0" err="1"/>
                  <a:t>Sandholm</a:t>
                </a:r>
                <a:r>
                  <a:rPr lang="en-US" dirty="0"/>
                  <a:t> 2022]</a:t>
                </a:r>
              </a:p>
              <a:p>
                <a:pPr marL="457200" lvl="1" indent="0">
                  <a:buNone/>
                </a:pPr>
                <a:r>
                  <a:rPr lang="en-US" dirty="0"/>
                  <a:t>Therefore, optimal equilibria can be found by solving an LP of that size</a:t>
                </a:r>
              </a:p>
              <a:p>
                <a:r>
                  <a:rPr lang="en-US" dirty="0"/>
                  <a:t>In </a:t>
                </a:r>
                <a:r>
                  <a:rPr lang="en-US" b="1" dirty="0"/>
                  <a:t>two-player games with public chance actions</a:t>
                </a:r>
                <a:r>
                  <a:rPr lang="en-US" dirty="0"/>
                  <a:t>, there is a </a:t>
                </a:r>
                <a:r>
                  <a:rPr lang="en-US" b="1" dirty="0" err="1"/>
                  <a:t>polynomially</a:t>
                </a:r>
                <a:r>
                  <a:rPr lang="en-US" b="1" dirty="0"/>
                  <a:t>-sized</a:t>
                </a:r>
                <a:r>
                  <a:rPr lang="en-US" dirty="0"/>
                  <a:t> representation of the decision space </a:t>
                </a:r>
              </a:p>
              <a:p>
                <a:pPr marL="457200" lvl="1" indent="0">
                  <a:buNone/>
                </a:pPr>
                <a:r>
                  <a:rPr lang="en-US" sz="2700" dirty="0"/>
                  <a:t>[Farina and </a:t>
                </a:r>
                <a:r>
                  <a:rPr lang="en-US" sz="2700" dirty="0" err="1"/>
                  <a:t>Sandholm</a:t>
                </a:r>
                <a:r>
                  <a:rPr lang="en-US" sz="2700" dirty="0"/>
                  <a:t> 2020; </a:t>
                </a:r>
                <a:r>
                  <a:rPr lang="en-US" sz="2700" b="1" dirty="0"/>
                  <a:t>Zhang</a:t>
                </a:r>
                <a:r>
                  <a:rPr lang="en-US" sz="2700" dirty="0"/>
                  <a:t>, Farina, Celli, and </a:t>
                </a:r>
                <a:r>
                  <a:rPr lang="en-US" sz="2700" dirty="0" err="1"/>
                  <a:t>Sandholm</a:t>
                </a:r>
                <a:r>
                  <a:rPr lang="en-US" sz="2700" dirty="0"/>
                  <a:t> 2022]</a:t>
                </a:r>
              </a:p>
              <a:p>
                <a:r>
                  <a:rPr lang="en-US" dirty="0"/>
                  <a:t>In any case, finding </a:t>
                </a:r>
                <a:r>
                  <a:rPr lang="en-US" i="1" dirty="0"/>
                  <a:t>one</a:t>
                </a:r>
                <a:r>
                  <a:rPr lang="en-US" dirty="0"/>
                  <a:t> EFCE is easy, by either an </a:t>
                </a:r>
                <a:r>
                  <a:rPr lang="en-US" b="1" dirty="0"/>
                  <a:t>ellipsoid-based method</a:t>
                </a:r>
                <a:r>
                  <a:rPr lang="en-US" dirty="0"/>
                  <a:t> </a:t>
                </a:r>
                <a:r>
                  <a:rPr lang="en-US" sz="2900" dirty="0"/>
                  <a:t>[Huang and von Stengel 2008] </a:t>
                </a:r>
                <a:r>
                  <a:rPr lang="en-US" dirty="0"/>
                  <a:t>or </a:t>
                </a:r>
                <a:r>
                  <a:rPr lang="en-US" b="1" dirty="0"/>
                  <a:t>regret minimization</a:t>
                </a:r>
                <a:r>
                  <a:rPr lang="en-US" dirty="0"/>
                  <a:t> </a:t>
                </a:r>
                <a:r>
                  <a:rPr lang="en-US" sz="2900" dirty="0"/>
                  <a:t>[Farina, Celli, Marchesi, and </a:t>
                </a:r>
                <a:r>
                  <a:rPr lang="en-US" sz="2900" dirty="0" err="1"/>
                  <a:t>Gatti</a:t>
                </a:r>
                <a:r>
                  <a:rPr lang="en-US" sz="2900" dirty="0"/>
                  <a:t> 2020]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7" name="Content Placeholder 9">
                <a:extLst>
                  <a:ext uri="{FF2B5EF4-FFF2-40B4-BE49-F238E27FC236}">
                    <a16:creationId xmlns:a16="http://schemas.microsoft.com/office/drawing/2014/main" id="{7D2564CB-72FD-D155-5809-C4BA7A9C8F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267199"/>
              </a:xfrm>
              <a:blipFill>
                <a:blip r:embed="rId3"/>
                <a:stretch>
                  <a:fillRect l="-444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A05CCB-76A8-B1F8-E387-425BC640E322}"/>
              </a:ext>
            </a:extLst>
          </p:cNvPr>
          <p:cNvSpPr txBox="1"/>
          <p:nvPr/>
        </p:nvSpPr>
        <p:spPr>
          <a:xfrm>
            <a:off x="0" y="544913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/>
            <a:r>
              <a:rPr lang="en-US" sz="1200" b="1" dirty="0"/>
              <a:t>Zhang</a:t>
            </a:r>
            <a:r>
              <a:rPr lang="en-US" sz="1200" dirty="0"/>
              <a:t>, Farina, Celli, and </a:t>
            </a:r>
            <a:r>
              <a:rPr lang="en-US" sz="1200" dirty="0" err="1"/>
              <a:t>Sandholm</a:t>
            </a:r>
            <a:r>
              <a:rPr lang="en-US" sz="1200" dirty="0"/>
              <a:t> (EC 2022), "Optimal Correlated Equilibria in General-Sum Extensive-Form Games: Fixed-Parameter Algorithms, Hardness, and Two-Sided Column-Generation"</a:t>
            </a:r>
          </a:p>
          <a:p>
            <a:pPr lvl="1" indent="-457200"/>
            <a:r>
              <a:rPr lang="en-US" sz="1200" dirty="0"/>
              <a:t>Farina and </a:t>
            </a:r>
            <a:r>
              <a:rPr lang="en-US" sz="1200" dirty="0" err="1"/>
              <a:t>Sandholm</a:t>
            </a:r>
            <a:r>
              <a:rPr lang="en-US" sz="1200" dirty="0"/>
              <a:t> (</a:t>
            </a:r>
            <a:r>
              <a:rPr lang="en-US" sz="1200" dirty="0" err="1"/>
              <a:t>NeurIPS</a:t>
            </a:r>
            <a:r>
              <a:rPr lang="en-US" sz="1200" dirty="0"/>
              <a:t> 2020), " Polynomial-Time Computation of Optimal Correlated Equilibria in Two-Player Extensive-Form Games with Public Chance Moves and Beyond"</a:t>
            </a:r>
          </a:p>
          <a:p>
            <a:pPr lvl="1" indent="-457200"/>
            <a:r>
              <a:rPr lang="en-US" sz="1200" dirty="0"/>
              <a:t>Farina, Celli, Marchesi, and </a:t>
            </a:r>
            <a:r>
              <a:rPr lang="en-US" sz="1200" dirty="0" err="1"/>
              <a:t>Gatti</a:t>
            </a:r>
            <a:r>
              <a:rPr lang="en-US" sz="1200" dirty="0"/>
              <a:t> (</a:t>
            </a:r>
            <a:r>
              <a:rPr lang="en-US" sz="1200" dirty="0" err="1"/>
              <a:t>NeurIPS</a:t>
            </a:r>
            <a:r>
              <a:rPr lang="en-US" sz="1200" dirty="0"/>
              <a:t> 2020), "Simple Uncoupled No-Regret Learning Dynamics for Extensive-Form Correlated Equilibrium"</a:t>
            </a:r>
          </a:p>
          <a:p>
            <a:pPr lvl="1" indent="-457200"/>
            <a:r>
              <a:rPr lang="en-US" sz="1200" dirty="0"/>
              <a:t>Huang and von Stengel (WINE 2008), "Computing an extensive-form correlated equilibrium in polynomial time"</a:t>
            </a:r>
          </a:p>
          <a:p>
            <a:pPr lvl="1" indent="-457200"/>
            <a:r>
              <a:rPr lang="en-US" sz="1200" dirty="0"/>
              <a:t>Chu and Halpern (Int J Game Theory 2001), "On the NP-completeness of Finding an Optimal Strategy in Games with Common Payoffs"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51C78B-592A-CC06-D694-48E1F307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3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related useful problems!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8A669-C901-732B-6169-913BCF4F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Optimal correlated equilibria in normal-form games</a:t>
            </a:r>
          </a:p>
          <a:p>
            <a:r>
              <a:rPr lang="en-US" dirty="0"/>
              <a:t>Optimal mediated equilibrium</a:t>
            </a:r>
          </a:p>
          <a:p>
            <a:r>
              <a:rPr lang="en-US" dirty="0"/>
              <a:t>Optimal Bayesian persuasion (information design) in extensive-form games</a:t>
            </a:r>
          </a:p>
          <a:p>
            <a:r>
              <a:rPr lang="en-US" dirty="0"/>
              <a:t>Optimal automated mechanism design</a:t>
            </a:r>
          </a:p>
          <a:p>
            <a:r>
              <a:rPr lang="en-US" dirty="0"/>
              <a:t>Optimal extensive-form correlated equilibria in extensive-form games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0E1E7E-00BC-FB8E-1435-3C3731EABD3D}"/>
              </a:ext>
            </a:extLst>
          </p:cNvPr>
          <p:cNvSpPr/>
          <p:nvPr/>
        </p:nvSpPr>
        <p:spPr>
          <a:xfrm>
            <a:off x="381000" y="1676400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E552EE-1511-DC53-C07F-AEC18B6DE566}"/>
              </a:ext>
            </a:extLst>
          </p:cNvPr>
          <p:cNvSpPr/>
          <p:nvPr/>
        </p:nvSpPr>
        <p:spPr>
          <a:xfrm>
            <a:off x="381000" y="2749385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5E08A3-D7BA-E612-4535-DB0CE0B6044D}"/>
              </a:ext>
            </a:extLst>
          </p:cNvPr>
          <p:cNvSpPr/>
          <p:nvPr/>
        </p:nvSpPr>
        <p:spPr>
          <a:xfrm>
            <a:off x="380997" y="4433478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04FB2C2-D71E-A0CB-4AEA-652C6E44C1A8}"/>
              </a:ext>
            </a:extLst>
          </p:cNvPr>
          <p:cNvSpPr/>
          <p:nvPr/>
        </p:nvSpPr>
        <p:spPr>
          <a:xfrm>
            <a:off x="380998" y="4985289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2"/>
                </a:solidFill>
                <a:effectLst/>
                <a:latin typeface="Roboto" panose="02000000000000000000" pitchFamily="2" charset="0"/>
              </a:rPr>
              <a:t>✗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8A7A6E56-AFE6-5463-C15A-FB89A117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8C31D6-8930-0F4E-1553-2005670E6AA2}"/>
              </a:ext>
            </a:extLst>
          </p:cNvPr>
          <p:cNvSpPr/>
          <p:nvPr/>
        </p:nvSpPr>
        <p:spPr>
          <a:xfrm>
            <a:off x="380997" y="3378514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9C5F22-7E45-B619-6AAD-02F31864F260}"/>
              </a:ext>
            </a:extLst>
          </p:cNvPr>
          <p:cNvSpPr/>
          <p:nvPr/>
        </p:nvSpPr>
        <p:spPr>
          <a:xfrm>
            <a:off x="190500" y="5940595"/>
            <a:ext cx="8763000" cy="8119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74320" tIns="0" rIns="274320" bIns="0" rtlCol="0" anchor="ctr"/>
          <a:lstStyle/>
          <a:p>
            <a:r>
              <a:rPr lang="en-US" sz="2000" b="1" dirty="0"/>
              <a:t>Takeaway 1: </a:t>
            </a:r>
            <a:r>
              <a:rPr lang="en-US" sz="2000" dirty="0"/>
              <a:t>Several seemingly disparate problems can in fact be grouped under the same umbrella and solved using very similar techniques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7282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related useful problems!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8A669-C901-732B-6169-913BCF4F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Optimal correlated equilibria in normal-form games</a:t>
            </a:r>
          </a:p>
          <a:p>
            <a:r>
              <a:rPr lang="en-US" dirty="0"/>
              <a:t>Optimal mediated equilibrium</a:t>
            </a:r>
          </a:p>
          <a:p>
            <a:r>
              <a:rPr lang="en-US" dirty="0"/>
              <a:t>Optimal Bayesian persuasion (information design) in extensive-form games</a:t>
            </a:r>
          </a:p>
          <a:p>
            <a:r>
              <a:rPr lang="en-US" dirty="0"/>
              <a:t>Optimal automated mechanism design</a:t>
            </a:r>
          </a:p>
          <a:p>
            <a:r>
              <a:rPr lang="en-US" dirty="0"/>
              <a:t>Optimal extensive-form correlated equilibria in extensive-form games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0E1E7E-00BC-FB8E-1435-3C3731EABD3D}"/>
              </a:ext>
            </a:extLst>
          </p:cNvPr>
          <p:cNvSpPr/>
          <p:nvPr/>
        </p:nvSpPr>
        <p:spPr>
          <a:xfrm>
            <a:off x="381000" y="1676400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3E552EE-1511-DC53-C07F-AEC18B6DE566}"/>
              </a:ext>
            </a:extLst>
          </p:cNvPr>
          <p:cNvSpPr/>
          <p:nvPr/>
        </p:nvSpPr>
        <p:spPr>
          <a:xfrm>
            <a:off x="381000" y="2749385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5E08A3-D7BA-E612-4535-DB0CE0B6044D}"/>
              </a:ext>
            </a:extLst>
          </p:cNvPr>
          <p:cNvSpPr/>
          <p:nvPr/>
        </p:nvSpPr>
        <p:spPr>
          <a:xfrm>
            <a:off x="380997" y="4433478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04FB2C2-D71E-A0CB-4AEA-652C6E44C1A8}"/>
              </a:ext>
            </a:extLst>
          </p:cNvPr>
          <p:cNvSpPr/>
          <p:nvPr/>
        </p:nvSpPr>
        <p:spPr>
          <a:xfrm>
            <a:off x="380998" y="4985289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2"/>
                </a:solidFill>
                <a:effectLst/>
                <a:latin typeface="Roboto" panose="02000000000000000000" pitchFamily="2" charset="0"/>
              </a:rPr>
              <a:t>✗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5F7DCD-1A88-F847-A7B6-A473327D5862}"/>
              </a:ext>
            </a:extLst>
          </p:cNvPr>
          <p:cNvSpPr/>
          <p:nvPr/>
        </p:nvSpPr>
        <p:spPr>
          <a:xfrm>
            <a:off x="190500" y="5940595"/>
            <a:ext cx="8763000" cy="8119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274320" tIns="0" rIns="274320" bIns="0" rtlCol="0" anchor="ctr"/>
          <a:lstStyle/>
          <a:p>
            <a:r>
              <a:rPr lang="en-US" sz="2000" b="1" dirty="0"/>
              <a:t>Takeaway 2: </a:t>
            </a:r>
            <a:r>
              <a:rPr lang="en-US" sz="2000" dirty="0"/>
              <a:t>The hardness of optimal equilibrium computation, at least among these equilibrium concepts, is driven by </a:t>
            </a:r>
            <a:r>
              <a:rPr lang="en-US" sz="2000" b="1" dirty="0"/>
              <a:t>the imperfect recall of the mediator</a:t>
            </a:r>
            <a:endParaRPr lang="en-US" sz="11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8A7A6E56-AFE6-5463-C15A-FB89A117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72657F-8B48-2CBD-7359-C0B8E9966D75}"/>
              </a:ext>
            </a:extLst>
          </p:cNvPr>
          <p:cNvSpPr/>
          <p:nvPr/>
        </p:nvSpPr>
        <p:spPr>
          <a:xfrm>
            <a:off x="380997" y="3378514"/>
            <a:ext cx="446567" cy="446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accent3"/>
                </a:solidFill>
                <a:effectLst/>
                <a:latin typeface="Roboto" panose="02000000000000000000" pitchFamily="2" charset="0"/>
              </a:rPr>
              <a:t>✓</a:t>
            </a:r>
            <a:endParaRPr lang="en-US" sz="3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Scenarios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9F48A669-C901-732B-6169-913BCF4FF4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199"/>
                <a:ext cx="8229600" cy="461146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i="1" dirty="0"/>
                  <a:t>Certifiable</a:t>
                </a:r>
                <a:r>
                  <a:rPr lang="en-US" dirty="0"/>
                  <a:t> messages </a:t>
                </a:r>
                <a:r>
                  <a:rPr lang="en-US" sz="3000" dirty="0"/>
                  <a:t>[Forges and </a:t>
                </a:r>
                <a:r>
                  <a:rPr lang="en-US" sz="3000" dirty="0" err="1"/>
                  <a:t>Koessler</a:t>
                </a:r>
                <a:r>
                  <a:rPr lang="en-US" sz="3000" dirty="0"/>
                  <a:t> 2005]</a:t>
                </a:r>
                <a:endParaRPr lang="en-US" dirty="0"/>
              </a:p>
              <a:p>
                <a:r>
                  <a:rPr lang="en-US" dirty="0"/>
                  <a:t>The messages that a player can send are a function of the player's current information. Thus, some messages are </a:t>
                </a:r>
                <a:r>
                  <a:rPr lang="en-US" i="1" dirty="0"/>
                  <a:t>certifiable</a:t>
                </a:r>
                <a:r>
                  <a:rPr lang="en-US" dirty="0"/>
                  <a:t>. For example, if a player can only send a certain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from one information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then sending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certifies that the player is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Under the</a:t>
                </a:r>
                <a:r>
                  <a:rPr lang="en-US" i="1" dirty="0"/>
                  <a:t> nested range condition </a:t>
                </a:r>
                <a:r>
                  <a:rPr lang="en-US" sz="3000" dirty="0"/>
                  <a:t>[Green and </a:t>
                </a:r>
                <a:r>
                  <a:rPr lang="en-US" sz="3000" dirty="0" err="1"/>
                  <a:t>Laffont</a:t>
                </a:r>
                <a:r>
                  <a:rPr lang="en-US" sz="3000" dirty="0"/>
                  <a:t> 1977], </a:t>
                </a:r>
                <a:r>
                  <a:rPr lang="en-US" dirty="0"/>
                  <a:t>the revelation principle holds, and therefore our algorithm runs in polytime </a:t>
                </a:r>
                <a:r>
                  <a:rPr lang="en-US" sz="3000" dirty="0"/>
                  <a:t>[</a:t>
                </a:r>
                <a:r>
                  <a:rPr lang="en-US" sz="3000" b="1" dirty="0"/>
                  <a:t>Zhang</a:t>
                </a:r>
                <a:r>
                  <a:rPr lang="en-US" sz="3000" dirty="0"/>
                  <a:t> and </a:t>
                </a:r>
                <a:r>
                  <a:rPr lang="en-US" sz="3000" dirty="0" err="1"/>
                  <a:t>Sandholm</a:t>
                </a:r>
                <a:r>
                  <a:rPr lang="en-US" sz="3000" dirty="0"/>
                  <a:t> 2022] </a:t>
                </a:r>
                <a:endParaRPr lang="en-US" sz="3500" dirty="0"/>
              </a:p>
              <a:p>
                <a:pPr lvl="1"/>
                <a:r>
                  <a:rPr lang="en-US" sz="2600" dirty="0"/>
                  <a:t>The </a:t>
                </a:r>
                <a:r>
                  <a:rPr lang="en-US" sz="2600" i="1" dirty="0"/>
                  <a:t>nested range condition </a:t>
                </a:r>
                <a:r>
                  <a:rPr lang="en-US" sz="2600" dirty="0"/>
                  <a:t>asserts that, if a player at </a:t>
                </a:r>
                <a:r>
                  <a:rPr lang="en-US" sz="2600" dirty="0" err="1"/>
                  <a:t>infoset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600" dirty="0"/>
                  <a:t> can send a message pretending to be at information set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600" dirty="0"/>
                  <a:t>, then the player 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600" dirty="0"/>
                  <a:t> must also be able to send every message that she would be able to send 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600" dirty="0"/>
                  <a:t>. </a:t>
                </a:r>
              </a:p>
              <a:p>
                <a:pPr lvl="1"/>
                <a:r>
                  <a:rPr lang="en-US" sz="2600" dirty="0"/>
                  <a:t>It is the condition that we need to ensure that the revelation principle holds!</a:t>
                </a:r>
              </a:p>
              <a:p>
                <a:pPr lvl="1"/>
                <a:r>
                  <a:rPr lang="en-US" sz="2600" dirty="0"/>
                  <a:t>LP size for certification is </a:t>
                </a:r>
                <a:r>
                  <a:rPr lang="en-US" sz="2600" b="1" dirty="0"/>
                  <a:t>basically linear</a:t>
                </a:r>
                <a:r>
                  <a:rPr lang="en-US" sz="2600" dirty="0"/>
                  <a:t> (unlike LP size for communication, which is quadratic) because players have far fewer deviations!</a:t>
                </a:r>
              </a:p>
              <a:p>
                <a:r>
                  <a:rPr lang="en-US" dirty="0"/>
                  <a:t>Special case: </a:t>
                </a:r>
                <a:r>
                  <a:rPr lang="en-US" b="1" dirty="0"/>
                  <a:t>full</a:t>
                </a:r>
                <a:r>
                  <a:rPr lang="en-US" dirty="0"/>
                  <a:t>-certification equilibria are equilibria in which, at any information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the player's only options are to send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or send a special "empty message"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. That is, all information sent by the player is certifiable.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48A669-C901-732B-6169-913BCF4FF4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199"/>
                <a:ext cx="8229600" cy="4611469"/>
              </a:xfrm>
              <a:blipFill>
                <a:blip r:embed="rId3"/>
                <a:stretch>
                  <a:fillRect l="-741" t="-1849" r="-74" b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770A94-6856-D608-F90D-7244B456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A8FE6D-6423-CCBF-CAF7-CDFCD9F5E9CF}"/>
              </a:ext>
            </a:extLst>
          </p:cNvPr>
          <p:cNvSpPr txBox="1"/>
          <p:nvPr/>
        </p:nvSpPr>
        <p:spPr>
          <a:xfrm>
            <a:off x="-13644" y="6211669"/>
            <a:ext cx="915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/>
            <a:r>
              <a:rPr lang="en-US" sz="1200" b="1" dirty="0"/>
              <a:t>Zhang </a:t>
            </a:r>
            <a:r>
              <a:rPr lang="en-US" sz="1200" dirty="0"/>
              <a:t>and </a:t>
            </a:r>
            <a:r>
              <a:rPr lang="en-US" sz="1200" dirty="0" err="1"/>
              <a:t>Sandholm</a:t>
            </a:r>
            <a:r>
              <a:rPr lang="en-US" sz="1200" dirty="0"/>
              <a:t> (</a:t>
            </a:r>
            <a:r>
              <a:rPr lang="en-US" sz="1200" dirty="0" err="1"/>
              <a:t>arXiv</a:t>
            </a:r>
            <a:r>
              <a:rPr lang="en-US" sz="1200" dirty="0"/>
              <a:t> preprint 2022), "Polynomial-Time Optimal Equilibria with a Mediator in Extensive-Form Games"</a:t>
            </a:r>
          </a:p>
          <a:p>
            <a:pPr lvl="1" indent="-457200"/>
            <a:r>
              <a:rPr lang="en-US" sz="1200" dirty="0"/>
              <a:t>Forges and </a:t>
            </a:r>
            <a:r>
              <a:rPr lang="en-US" sz="1200" dirty="0" err="1"/>
              <a:t>Koessler</a:t>
            </a:r>
            <a:r>
              <a:rPr lang="en-US" sz="1200" dirty="0"/>
              <a:t> (J Math Econ 2005), "Communication equilibria with partially verifiable types"</a:t>
            </a:r>
          </a:p>
          <a:p>
            <a:pPr lvl="1" indent="-457200"/>
            <a:r>
              <a:rPr lang="en-US" sz="1200" dirty="0"/>
              <a:t>Green and </a:t>
            </a:r>
            <a:r>
              <a:rPr lang="en-US" sz="1200" dirty="0" err="1"/>
              <a:t>Laffont</a:t>
            </a:r>
            <a:r>
              <a:rPr lang="en-US" sz="1200" dirty="0"/>
              <a:t> (</a:t>
            </a:r>
            <a:r>
              <a:rPr lang="en-US" sz="1200" dirty="0" err="1"/>
              <a:t>Econometrica</a:t>
            </a:r>
            <a:r>
              <a:rPr lang="en-US" sz="1200" dirty="0"/>
              <a:t> 1977), "Characterization of satisfactory mechanisms for the revelation of preferences for public goods."</a:t>
            </a:r>
          </a:p>
        </p:txBody>
      </p:sp>
    </p:spTree>
    <p:extLst>
      <p:ext uri="{BB962C8B-B14F-4D97-AF65-F5344CB8AC3E}">
        <p14:creationId xmlns:p14="http://schemas.microsoft.com/office/powerpoint/2010/main" val="33199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8EBF9-7761-4824-BEC1-816DB707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Warm-up: Correlated Equilibria </a:t>
            </a:r>
            <a:br>
              <a:rPr lang="en-US" dirty="0"/>
            </a:br>
            <a:r>
              <a:rPr lang="en-US" dirty="0"/>
              <a:t>in Normal-Form Games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25C95FB-E1A6-C2E2-0B18-92EA3C49CDA0}"/>
              </a:ext>
            </a:extLst>
          </p:cNvPr>
          <p:cNvSpPr txBox="1"/>
          <p:nvPr/>
        </p:nvSpPr>
        <p:spPr>
          <a:xfrm>
            <a:off x="3238368" y="1451437"/>
            <a:ext cx="5677032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find a correlated equilibrium: find a </a:t>
            </a:r>
            <a:r>
              <a:rPr lang="en-US" b="1" dirty="0"/>
              <a:t>strategy for the mediator</a:t>
            </a:r>
            <a:r>
              <a:rPr lang="en-US" dirty="0"/>
              <a:t> such that, in the game among the players that results from holding the mediator's strategy fixed, </a:t>
            </a:r>
            <a:r>
              <a:rPr lang="en-US" b="1" dirty="0"/>
              <a:t>the obedient strategy profile is a Nash equilibrium.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5DEF88-842E-CCF9-55CD-E1ACF1B3A71C}"/>
              </a:ext>
            </a:extLst>
          </p:cNvPr>
          <p:cNvSpPr txBox="1"/>
          <p:nvPr/>
        </p:nvSpPr>
        <p:spPr>
          <a:xfrm>
            <a:off x="6992403" y="1005318"/>
            <a:ext cx="214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(via Extensive Form!)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5">
                <a:extLst>
                  <a:ext uri="{FF2B5EF4-FFF2-40B4-BE49-F238E27FC236}">
                    <a16:creationId xmlns:a16="http://schemas.microsoft.com/office/drawing/2014/main" xmlns="" id="{53BF62C1-166F-FDF4-225E-B42CDA41E9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84" y="2880365"/>
                <a:ext cx="8458200" cy="25261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dirty="0"/>
                  <a:t>find mediator strategy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en-US" b="1" dirty="0"/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dirty="0"/>
                  <a:t>such that for all players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dirty="0"/>
                  <a:t>obeying is a best response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en-US" b="1" dirty="0"/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dirty="0"/>
                  <a:t> if all other players are also obedient</a:t>
                </a:r>
                <a:endParaRPr lang="en-US" b="1" dirty="0"/>
              </a:p>
            </p:txBody>
          </p:sp>
        </mc:Choice>
        <mc:Fallback xmlns="">
          <p:sp>
            <p:nvSpPr>
              <p:cNvPr id="55" name="Content Placeholder 5">
                <a:extLst>
                  <a:ext uri="{FF2B5EF4-FFF2-40B4-BE49-F238E27FC236}">
                    <a16:creationId xmlns:a16="http://schemas.microsoft.com/office/drawing/2014/main" id="{53BF62C1-166F-FDF4-225E-B42CDA41E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4" y="2880365"/>
                <a:ext cx="8458200" cy="2526197"/>
              </a:xfrm>
              <a:prstGeom prst="rect">
                <a:avLst/>
              </a:prstGeom>
              <a:blipFill>
                <a:blip r:embed="rId2"/>
                <a:stretch>
                  <a:fillRect t="-2899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20C2FF-E7BE-1DA3-88C0-BFA14A5A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8A669-C901-732B-6169-913BCF4FF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Coarse deviations</a:t>
            </a:r>
          </a:p>
          <a:p>
            <a:r>
              <a:rPr lang="en-US" dirty="0"/>
              <a:t>Extensive-form coarseness: Players must decide whether to obey recommendations </a:t>
            </a:r>
            <a:r>
              <a:rPr lang="en-US" i="1" dirty="0"/>
              <a:t>before</a:t>
            </a:r>
            <a:r>
              <a:rPr lang="en-US" dirty="0"/>
              <a:t> seeing them.</a:t>
            </a:r>
          </a:p>
          <a:p>
            <a:r>
              <a:rPr lang="en-US" dirty="0"/>
              <a:t>Normal-form coarseness: Players must decide, at the beginning of the game, whether to play the obedient strategy or to play a different strategy; in the latter case, the player does not communicate with the mediator at all. </a:t>
            </a:r>
          </a:p>
          <a:p>
            <a:pPr marL="457200" lvl="1" indent="0">
              <a:buNone/>
            </a:pPr>
            <a:r>
              <a:rPr lang="en-US" dirty="0"/>
              <a:t>In the mechanism design and information design contexts, this is sometimes called "</a:t>
            </a:r>
            <a:r>
              <a:rPr lang="en-US" i="1" dirty="0"/>
              <a:t>ex-ante</a:t>
            </a:r>
            <a:r>
              <a:rPr lang="en-US" dirty="0"/>
              <a:t> incentive compatibility", as opposed to "</a:t>
            </a:r>
            <a:r>
              <a:rPr lang="en-US" i="1" dirty="0"/>
              <a:t>ex-interim</a:t>
            </a:r>
            <a:r>
              <a:rPr lang="en-US" dirty="0"/>
              <a:t> incentive compatibility"</a:t>
            </a:r>
          </a:p>
          <a:p>
            <a:r>
              <a:rPr lang="en-US" dirty="0"/>
              <a:t>Coarseness can be applied to various equilibrium concepts, in particular to communication and certification </a:t>
            </a:r>
            <a:r>
              <a:rPr lang="en-US" sz="2800" dirty="0"/>
              <a:t>[</a:t>
            </a:r>
            <a:r>
              <a:rPr lang="en-US" sz="2800" b="1" dirty="0"/>
              <a:t>Zhang</a:t>
            </a:r>
            <a:r>
              <a:rPr lang="en-US" sz="2800" dirty="0"/>
              <a:t> and </a:t>
            </a:r>
            <a:r>
              <a:rPr lang="en-US" sz="2800" dirty="0" err="1"/>
              <a:t>Sandholm</a:t>
            </a:r>
            <a:r>
              <a:rPr lang="en-US" sz="2800" dirty="0"/>
              <a:t> 2022], </a:t>
            </a:r>
            <a:r>
              <a:rPr lang="en-US" dirty="0"/>
              <a:t>and to correlation </a:t>
            </a:r>
            <a:r>
              <a:rPr lang="en-US" sz="2800" dirty="0"/>
              <a:t>[Farina, Bianchi, and </a:t>
            </a:r>
            <a:r>
              <a:rPr lang="en-US" sz="2800" dirty="0" err="1"/>
              <a:t>Sandholm</a:t>
            </a:r>
            <a:r>
              <a:rPr lang="en-US" sz="2800" dirty="0"/>
              <a:t> 2020]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770A94-6856-D608-F90D-7244B456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3B2E78-CB0B-D206-D220-24F1DB52C35E}"/>
              </a:ext>
            </a:extLst>
          </p:cNvPr>
          <p:cNvSpPr txBox="1"/>
          <p:nvPr/>
        </p:nvSpPr>
        <p:spPr>
          <a:xfrm>
            <a:off x="-13644" y="6396335"/>
            <a:ext cx="9157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/>
            <a:r>
              <a:rPr lang="en-US" sz="1200" b="1" dirty="0"/>
              <a:t>Zhang </a:t>
            </a:r>
            <a:r>
              <a:rPr lang="en-US" sz="1200" dirty="0"/>
              <a:t>and </a:t>
            </a:r>
            <a:r>
              <a:rPr lang="en-US" sz="1200" dirty="0" err="1"/>
              <a:t>Sandholm</a:t>
            </a:r>
            <a:r>
              <a:rPr lang="en-US" sz="1200" dirty="0"/>
              <a:t> (</a:t>
            </a:r>
            <a:r>
              <a:rPr lang="en-US" sz="1200" dirty="0" err="1"/>
              <a:t>arXiv</a:t>
            </a:r>
            <a:r>
              <a:rPr lang="en-US" sz="1200" dirty="0"/>
              <a:t> preprint 2022), "Polynomial-Time Optimal Equilibria with a Mediator in Extensive-Form Games"</a:t>
            </a:r>
          </a:p>
          <a:p>
            <a:pPr lvl="1" indent="-457200"/>
            <a:r>
              <a:rPr lang="en-US" sz="1200" dirty="0"/>
              <a:t>Farina, Bianchi, and </a:t>
            </a:r>
            <a:r>
              <a:rPr lang="en-US" sz="1200" dirty="0" err="1"/>
              <a:t>Sandholm</a:t>
            </a:r>
            <a:r>
              <a:rPr lang="en-US" sz="1200" dirty="0"/>
              <a:t> (AAAI 2020), "Coarse correlation in extensive-form games"</a:t>
            </a:r>
          </a:p>
        </p:txBody>
      </p:sp>
    </p:spTree>
    <p:extLst>
      <p:ext uri="{BB962C8B-B14F-4D97-AF65-F5344CB8AC3E}">
        <p14:creationId xmlns:p14="http://schemas.microsoft.com/office/powerpoint/2010/main" val="319276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Scenarios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9F48A669-C901-732B-6169-913BCF4FF4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Normal-form correlated equilibria??</a:t>
                </a:r>
              </a:p>
              <a:p>
                <a:r>
                  <a:rPr lang="en-US" dirty="0"/>
                  <a:t>In an extensive-form game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, a </a:t>
                </a:r>
                <a:r>
                  <a:rPr lang="en-US" b="1" dirty="0"/>
                  <a:t>normal-form correlated equilibrium</a:t>
                </a:r>
                <a:r>
                  <a:rPr lang="en-US" dirty="0"/>
                  <a:t> is a correlated equilibrium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expressed in normal form. That is, it is an equilibrium where the players are told at the start of the game their </a:t>
                </a:r>
                <a:r>
                  <a:rPr lang="en-US" i="1" dirty="0"/>
                  <a:t>whole strategy </a:t>
                </a:r>
                <a:r>
                  <a:rPr lang="en-US" dirty="0"/>
                  <a:t>and then can decide whether or not to play it</a:t>
                </a:r>
              </a:p>
              <a:p>
                <a:r>
                  <a:rPr lang="en-US" dirty="0"/>
                  <a:t>This does not fit into our framework of "one round of communication per action taken by the player"</a:t>
                </a:r>
              </a:p>
              <a:p>
                <a:r>
                  <a:rPr lang="en-US" dirty="0"/>
                  <a:t>The complexity of finding </a:t>
                </a:r>
                <a:r>
                  <a:rPr lang="en-US" i="1" dirty="0"/>
                  <a:t>one</a:t>
                </a:r>
                <a:r>
                  <a:rPr lang="en-US" dirty="0"/>
                  <a:t> normal-form correlated equilibrium in an extensive-form game is an open problem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48A669-C901-732B-6169-913BCF4FF4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>
                <a:blip r:embed="rId3"/>
                <a:stretch>
                  <a:fillRect l="-1407" t="-2000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770A94-6856-D608-F90D-7244B456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A4349-2083-FBC2-4BCC-8F036B631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946EDF-8E70-94F6-CD87-CC215809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CDBFE0-26A1-A4CE-B49E-2D8113FE9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524"/>
            <a:ext cx="9144000" cy="550885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38ABF74-7210-BFDA-E2FF-1AF28FF1A295}"/>
              </a:ext>
            </a:extLst>
          </p:cNvPr>
          <p:cNvGrpSpPr/>
          <p:nvPr/>
        </p:nvGrpSpPr>
        <p:grpSpPr>
          <a:xfrm>
            <a:off x="3810000" y="41959"/>
            <a:ext cx="5105400" cy="1314565"/>
            <a:chOff x="-1516580" y="1418213"/>
            <a:chExt cx="8262060" cy="131456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9B38D5D9-4CF8-A33D-BA2E-110C118665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9421" y="2064544"/>
              <a:ext cx="123314" cy="66823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4D0780F-BD47-06BF-E155-AF7E0857F9FF}"/>
                </a:ext>
              </a:extLst>
            </p:cNvPr>
            <p:cNvSpPr txBox="1"/>
            <p:nvPr/>
          </p:nvSpPr>
          <p:spPr>
            <a:xfrm>
              <a:off x="-1516580" y="1418213"/>
              <a:ext cx="8262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Optimal (full-)certification equilibria are very fast to compute since the LP has basically linear size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7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A4349-2083-FBC2-4BCC-8F036B631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946EDF-8E70-94F6-CD87-CC215809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CDBFE0-26A1-A4CE-B49E-2D8113FE9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524"/>
            <a:ext cx="9144000" cy="55088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BAAEA1C-4966-0224-367F-E4C159FEBB46}"/>
              </a:ext>
            </a:extLst>
          </p:cNvPr>
          <p:cNvGrpSpPr/>
          <p:nvPr/>
        </p:nvGrpSpPr>
        <p:grpSpPr>
          <a:xfrm>
            <a:off x="3810000" y="41959"/>
            <a:ext cx="5105400" cy="1375679"/>
            <a:chOff x="-1516580" y="1418213"/>
            <a:chExt cx="8262060" cy="1375679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6E105EAC-1E6D-9A8A-AA11-53B89C125F1D}"/>
                </a:ext>
              </a:extLst>
            </p:cNvPr>
            <p:cNvCxnSpPr>
              <a:cxnSpLocks/>
            </p:cNvCxnSpPr>
            <p:nvPr/>
          </p:nvCxnSpPr>
          <p:spPr>
            <a:xfrm>
              <a:off x="4128330" y="2106503"/>
              <a:ext cx="1271187" cy="6873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CA33A59-49E8-C1F8-FEBE-A2DBDC6AB6D0}"/>
                </a:ext>
              </a:extLst>
            </p:cNvPr>
            <p:cNvSpPr txBox="1"/>
            <p:nvPr/>
          </p:nvSpPr>
          <p:spPr>
            <a:xfrm>
              <a:off x="-1516580" y="1418213"/>
              <a:ext cx="82620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Optimal communication equilibria are much slower to compute since the LP has quadratic size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8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CA4349-2083-FBC2-4BCC-8F036B631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946EDF-8E70-94F6-CD87-CC215809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CDBFE0-26A1-A4CE-B49E-2D8113FE9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524"/>
            <a:ext cx="9144000" cy="55088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BAAEA1C-4966-0224-367F-E4C159FEBB46}"/>
              </a:ext>
            </a:extLst>
          </p:cNvPr>
          <p:cNvGrpSpPr/>
          <p:nvPr/>
        </p:nvGrpSpPr>
        <p:grpSpPr>
          <a:xfrm>
            <a:off x="152400" y="56879"/>
            <a:ext cx="5181600" cy="1162321"/>
            <a:chOff x="-6253063" y="1433133"/>
            <a:chExt cx="7698049" cy="1162321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6E105EAC-1E6D-9A8A-AA11-53B89C125F1D}"/>
                </a:ext>
              </a:extLst>
            </p:cNvPr>
            <p:cNvCxnSpPr>
              <a:cxnSpLocks/>
            </p:cNvCxnSpPr>
            <p:nvPr/>
          </p:nvCxnSpPr>
          <p:spPr>
            <a:xfrm>
              <a:off x="-3083278" y="2079464"/>
              <a:ext cx="0" cy="5159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CA33A59-49E8-C1F8-FEBE-A2DBDC6AB6D0}"/>
                </a:ext>
              </a:extLst>
            </p:cNvPr>
            <p:cNvSpPr txBox="1"/>
            <p:nvPr/>
          </p:nvSpPr>
          <p:spPr>
            <a:xfrm>
              <a:off x="-6253063" y="1433133"/>
              <a:ext cx="76980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Which is faster between correlated equilibrium and communication equilibrium is game-dependent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8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Experiments: Payoff Spaces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23BA19-1857-13CB-09F8-713235B5B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133600"/>
            <a:ext cx="8077200" cy="4044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226BD1-9924-0AAD-1BD3-DC2E3BBD9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6157250"/>
            <a:ext cx="8001000" cy="60636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6165382-4E04-CED2-5626-8BBDFA01F136}"/>
              </a:ext>
            </a:extLst>
          </p:cNvPr>
          <p:cNvGrpSpPr/>
          <p:nvPr/>
        </p:nvGrpSpPr>
        <p:grpSpPr>
          <a:xfrm>
            <a:off x="838200" y="1376254"/>
            <a:ext cx="8001000" cy="3459162"/>
            <a:chOff x="838200" y="1376254"/>
            <a:chExt cx="8001000" cy="345916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8F84EEF9-DDBA-D61C-03A5-E6B4B5AEE7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2600" y="2022585"/>
              <a:ext cx="2590800" cy="28128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CD848B3-7843-A6D6-D7C7-2798F52368BC}"/>
                </a:ext>
              </a:extLst>
            </p:cNvPr>
            <p:cNvSpPr txBox="1"/>
            <p:nvPr/>
          </p:nvSpPr>
          <p:spPr>
            <a:xfrm>
              <a:off x="838200" y="1376254"/>
              <a:ext cx="800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In the left game, the set of communication equilibrium payoffs is a single point…</a:t>
              </a:r>
            </a:p>
            <a:p>
              <a:r>
                <a:rPr lang="en-US" b="1" dirty="0">
                  <a:solidFill>
                    <a:schemeClr val="accent2"/>
                  </a:solidFill>
                </a:rPr>
                <a:t>…so that point is also the unique Nash payoff!</a:t>
              </a:r>
            </a:p>
          </p:txBody>
        </p:sp>
      </p:grp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xmlns="" id="{4F70FE6A-BCEB-4D61-0912-03E2CA7A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6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85E27C-BBED-E2E8-A4F2-DE173A54BF10}"/>
              </a:ext>
            </a:extLst>
          </p:cNvPr>
          <p:cNvSpPr txBox="1"/>
          <p:nvPr/>
        </p:nvSpPr>
        <p:spPr>
          <a:xfrm>
            <a:off x="838200" y="137625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 the right game, communication equilibria can achieve all EFCE payoffs and more</a:t>
            </a:r>
          </a:p>
          <a:p>
            <a:r>
              <a:rPr lang="en-US" b="1" dirty="0">
                <a:solidFill>
                  <a:schemeClr val="accent2"/>
                </a:solidFill>
              </a:rPr>
              <a:t>Therefore, EFCE and communication equilibria are in general incomparable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9B438-2D1B-8399-2045-7F5B5403D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Experiments: Payoff Spaces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23BA19-1857-13CB-09F8-713235B5B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133600"/>
            <a:ext cx="8077200" cy="4044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226BD1-9924-0AAD-1BD3-DC2E3BBD9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6157250"/>
            <a:ext cx="8001000" cy="6063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EC14D0A-35E9-A055-8D8D-D49EABADF4F0}"/>
              </a:ext>
            </a:extLst>
          </p:cNvPr>
          <p:cNvGrpSpPr/>
          <p:nvPr/>
        </p:nvGrpSpPr>
        <p:grpSpPr>
          <a:xfrm>
            <a:off x="1219200" y="1729453"/>
            <a:ext cx="8001000" cy="2054324"/>
            <a:chOff x="1219200" y="1729453"/>
            <a:chExt cx="8001000" cy="2054324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xmlns="" id="{CA160E21-19B9-B175-8A17-E6847BDD5E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3800" y="1729453"/>
              <a:ext cx="762000" cy="205432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DB288AF9-C4A4-7C0C-4930-AF78221534D9}"/>
                </a:ext>
              </a:extLst>
            </p:cNvPr>
            <p:cNvSpPr txBox="1"/>
            <p:nvPr/>
          </p:nvSpPr>
          <p:spPr>
            <a:xfrm>
              <a:off x="1219200" y="3414445"/>
              <a:ext cx="800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xmlns="" id="{47433D2B-F956-EF0A-FC9D-058FDC07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A165F783-24A0-8CCD-2F6E-5FA3B3A863E4}"/>
              </a:ext>
            </a:extLst>
          </p:cNvPr>
          <p:cNvGrpSpPr/>
          <p:nvPr/>
        </p:nvGrpSpPr>
        <p:grpSpPr>
          <a:xfrm>
            <a:off x="4109484" y="4444429"/>
            <a:ext cx="2596116" cy="867761"/>
            <a:chOff x="4109484" y="4444429"/>
            <a:chExt cx="2596116" cy="86776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21954727-5FF1-37CB-6763-35BB4753072F}"/>
                </a:ext>
              </a:extLst>
            </p:cNvPr>
            <p:cNvGrpSpPr/>
            <p:nvPr/>
          </p:nvGrpSpPr>
          <p:grpSpPr>
            <a:xfrm>
              <a:off x="4109484" y="4544826"/>
              <a:ext cx="1866065" cy="767364"/>
              <a:chOff x="4109484" y="4306632"/>
              <a:chExt cx="1866065" cy="767364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8AAEDECC-644F-9BE3-AA67-810FBD18E621}"/>
                  </a:ext>
                </a:extLst>
              </p:cNvPr>
              <p:cNvSpPr txBox="1"/>
              <p:nvPr/>
            </p:nvSpPr>
            <p:spPr>
              <a:xfrm>
                <a:off x="4495163" y="4704664"/>
                <a:ext cx="120206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Constants!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xmlns="" id="{F852E4BE-1D71-3403-3875-D367563D7B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09484" y="4306632"/>
                <a:ext cx="782127" cy="398032"/>
              </a:xfrm>
              <a:prstGeom prst="straightConnector1">
                <a:avLst/>
              </a:prstGeom>
              <a:ln w="381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xmlns="" id="{894BB764-899F-CCC8-DBBE-F3F5A3ADE3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89762" y="4306632"/>
                <a:ext cx="685787" cy="444742"/>
              </a:xfrm>
              <a:prstGeom prst="straightConnector1">
                <a:avLst/>
              </a:prstGeom>
              <a:ln w="381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44ED6F8B-DEF5-594B-D416-367CB250AC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8178" y="4444429"/>
              <a:ext cx="1257422" cy="524661"/>
            </a:xfrm>
            <a:prstGeom prst="straightConnector1">
              <a:avLst/>
            </a:prstGeom>
            <a:ln w="381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8EBF9-7761-4824-BEC1-816DB707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Warm-up: Correlated Equilibria </a:t>
            </a:r>
            <a:br>
              <a:rPr lang="en-US" dirty="0"/>
            </a:br>
            <a:r>
              <a:rPr lang="en-US" dirty="0"/>
              <a:t>in Normal-Form Games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25C95FB-E1A6-C2E2-0B18-92EA3C49CDA0}"/>
              </a:ext>
            </a:extLst>
          </p:cNvPr>
          <p:cNvSpPr txBox="1"/>
          <p:nvPr/>
        </p:nvSpPr>
        <p:spPr>
          <a:xfrm>
            <a:off x="3238368" y="1451437"/>
            <a:ext cx="5677032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find a correlated equilibrium: find a </a:t>
            </a:r>
            <a:r>
              <a:rPr lang="en-US" b="1" dirty="0"/>
              <a:t>strategy for the mediator</a:t>
            </a:r>
            <a:r>
              <a:rPr lang="en-US" dirty="0"/>
              <a:t> such that, in the game among the players that results from holding the mediator's strategy fixed, </a:t>
            </a:r>
            <a:r>
              <a:rPr lang="en-US" b="1" dirty="0"/>
              <a:t>the obedient strategy profile is a Nash equilibrium.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5DEF88-842E-CCF9-55CD-E1ACF1B3A71C}"/>
              </a:ext>
            </a:extLst>
          </p:cNvPr>
          <p:cNvSpPr txBox="1"/>
          <p:nvPr/>
        </p:nvSpPr>
        <p:spPr>
          <a:xfrm>
            <a:off x="6992403" y="1005318"/>
            <a:ext cx="214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(via Extensive Form!)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26CC484F-1230-7C77-8BC3-3EB7CB999D36}"/>
              </a:ext>
            </a:extLst>
          </p:cNvPr>
          <p:cNvGrpSpPr/>
          <p:nvPr/>
        </p:nvGrpSpPr>
        <p:grpSpPr>
          <a:xfrm>
            <a:off x="4978837" y="4541261"/>
            <a:ext cx="3323976" cy="807400"/>
            <a:chOff x="4978837" y="4303067"/>
            <a:chExt cx="3323976" cy="80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xmlns="" id="{5A26C640-6B50-C6F1-E4E6-DBADCF7DFAAF}"/>
                    </a:ext>
                  </a:extLst>
                </p:cNvPr>
                <p:cNvSpPr txBox="1"/>
                <p:nvPr/>
              </p:nvSpPr>
              <p:spPr>
                <a:xfrm>
                  <a:off x="6226604" y="4741135"/>
                  <a:ext cx="207620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/>
                      </a:solidFill>
                    </a:rPr>
                    <a:t>Linear function of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a14:m>
                  <a:endParaRPr lang="en-US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A26C640-6B50-C6F1-E4E6-DBADCF7DFA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6604" y="4741135"/>
                  <a:ext cx="2076209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2346" t="-10000" b="-2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xmlns="" id="{A91B8988-2999-BB04-7060-189BA3CB030D}"/>
                </a:ext>
              </a:extLst>
            </p:cNvPr>
            <p:cNvSpPr/>
            <p:nvPr/>
          </p:nvSpPr>
          <p:spPr>
            <a:xfrm rot="5400000">
              <a:off x="5885181" y="3396723"/>
              <a:ext cx="371274" cy="2183962"/>
            </a:xfrm>
            <a:prstGeom prst="rightBrace">
              <a:avLst>
                <a:gd name="adj1" fmla="val 8333"/>
                <a:gd name="adj2" fmla="val 18355"/>
              </a:avLst>
            </a:prstGeom>
            <a:ln w="38100">
              <a:solidFill>
                <a:schemeClr val="accent2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854F73E-E9D4-AC11-49E4-AFDE3DF0F7C6}"/>
              </a:ext>
            </a:extLst>
          </p:cNvPr>
          <p:cNvGrpSpPr/>
          <p:nvPr/>
        </p:nvGrpSpPr>
        <p:grpSpPr>
          <a:xfrm>
            <a:off x="1248860" y="4478768"/>
            <a:ext cx="3221102" cy="803099"/>
            <a:chOff x="1248860" y="4240574"/>
            <a:chExt cx="3221102" cy="803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FFE0A4CE-D935-3A93-0F21-3FD79DF9DA53}"/>
                    </a:ext>
                  </a:extLst>
                </p:cNvPr>
                <p:cNvSpPr txBox="1"/>
                <p:nvPr/>
              </p:nvSpPr>
              <p:spPr>
                <a:xfrm>
                  <a:off x="1248860" y="4674341"/>
                  <a:ext cx="284815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accent2"/>
                      </a:solidFill>
                    </a:rPr>
                    <a:t>Bilinear function of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a14:m>
                  <a:r>
                    <a:rPr lang="en-US" dirty="0">
                      <a:solidFill>
                        <a:schemeClr val="accent2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FE0A4CE-D935-3A93-0F21-3FD79DF9DA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8860" y="4674341"/>
                  <a:ext cx="284815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927" t="-10000" b="-2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ight Brace 49">
              <a:extLst>
                <a:ext uri="{FF2B5EF4-FFF2-40B4-BE49-F238E27FC236}">
                  <a16:creationId xmlns:a16="http://schemas.microsoft.com/office/drawing/2014/main" xmlns="" id="{CFA80FE7-E99A-1FE3-4A6F-6207687435DE}"/>
                </a:ext>
              </a:extLst>
            </p:cNvPr>
            <p:cNvSpPr/>
            <p:nvPr/>
          </p:nvSpPr>
          <p:spPr>
            <a:xfrm rot="5400000">
              <a:off x="3192344" y="3334230"/>
              <a:ext cx="371274" cy="2183962"/>
            </a:xfrm>
            <a:prstGeom prst="rightBrace">
              <a:avLst>
                <a:gd name="adj1" fmla="val 8333"/>
                <a:gd name="adj2" fmla="val 58276"/>
              </a:avLst>
            </a:prstGeom>
            <a:ln w="38100">
              <a:solidFill>
                <a:schemeClr val="accent2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5">
                <a:extLst>
                  <a:ext uri="{FF2B5EF4-FFF2-40B4-BE49-F238E27FC236}">
                    <a16:creationId xmlns:a16="http://schemas.microsoft.com/office/drawing/2014/main" xmlns="" id="{53BF62C1-166F-FDF4-225E-B42CDA41E9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84" y="2880366"/>
                <a:ext cx="8458200" cy="19964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dirty="0"/>
                  <a:t>find mediator strategy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en-US" b="1" dirty="0"/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dirty="0"/>
                  <a:t>such that for all players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0" indent="0" algn="r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Content Placeholder 5">
                <a:extLst>
                  <a:ext uri="{FF2B5EF4-FFF2-40B4-BE49-F238E27FC236}">
                    <a16:creationId xmlns:a16="http://schemas.microsoft.com/office/drawing/2014/main" id="{53BF62C1-166F-FDF4-225E-B42CDA41E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4" y="2880366"/>
                <a:ext cx="8458200" cy="1996434"/>
              </a:xfrm>
              <a:prstGeom prst="rect">
                <a:avLst/>
              </a:prstGeom>
              <a:blipFill>
                <a:blip r:embed="rId4"/>
                <a:stretch>
                  <a:fillRect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7D5466FD-A184-3A29-D768-A082C9579232}"/>
                  </a:ext>
                </a:extLst>
              </p:cNvPr>
              <p:cNvSpPr txBox="1"/>
              <p:nvPr/>
            </p:nvSpPr>
            <p:spPr>
              <a:xfrm>
                <a:off x="2438400" y="5358900"/>
                <a:ext cx="6716233" cy="14775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/>
                <a:r>
                  <a:rPr lang="en-US" b="1" dirty="0"/>
                  <a:t>Notation:</a:t>
                </a:r>
              </a:p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 strategy space of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1" dirty="0"/>
              </a:p>
              <a:p>
                <a:pPr marL="457200" indent="-457200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the obedient strategy of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the payoff of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given strategy profile</a:t>
                </a:r>
              </a:p>
              <a:p>
                <a:pPr marL="457200" indent="-457200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D5466FD-A184-3A29-D768-A082C9579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358900"/>
                <a:ext cx="6716233" cy="1477584"/>
              </a:xfrm>
              <a:prstGeom prst="rect">
                <a:avLst/>
              </a:prstGeom>
              <a:blipFill>
                <a:blip r:embed="rId5"/>
                <a:stretch>
                  <a:fillRect l="-634" t="-16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20C2FF-E7BE-1DA3-88C0-BFA14A5A2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25C95FB-E1A6-C2E2-0B18-92EA3C49CDA0}"/>
              </a:ext>
            </a:extLst>
          </p:cNvPr>
          <p:cNvSpPr txBox="1"/>
          <p:nvPr/>
        </p:nvSpPr>
        <p:spPr>
          <a:xfrm>
            <a:off x="3238368" y="1451437"/>
            <a:ext cx="5677032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find a correlated equilibrium: find a </a:t>
            </a:r>
            <a:r>
              <a:rPr lang="en-US" b="1" dirty="0"/>
              <a:t>strategy for the mediator</a:t>
            </a:r>
            <a:r>
              <a:rPr lang="en-US" dirty="0"/>
              <a:t> such that, in the game among the players that results from holding the mediator's strategy fixed, </a:t>
            </a:r>
            <a:r>
              <a:rPr lang="en-US" b="1" dirty="0"/>
              <a:t>the obedient strategy profile is a Nash equilibrium.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5DEF88-842E-CCF9-55CD-E1ACF1B3A71C}"/>
              </a:ext>
            </a:extLst>
          </p:cNvPr>
          <p:cNvSpPr txBox="1"/>
          <p:nvPr/>
        </p:nvSpPr>
        <p:spPr>
          <a:xfrm>
            <a:off x="6992403" y="1005318"/>
            <a:ext cx="214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(via Extensive Form!)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xmlns="" id="{3AEC7D9C-BF62-86A3-BD07-EA0FCE1208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84" y="2880366"/>
                <a:ext cx="8458200" cy="26822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/>
                  <a:t>find mediator strategy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en-US" b="1" dirty="0"/>
              </a:p>
              <a:p>
                <a:pPr marL="0" indent="0" algn="ctr">
                  <a:buNone/>
                </a:pPr>
                <a:r>
                  <a:rPr lang="en-US" dirty="0"/>
                  <a:t>such that for all players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5">
                <a:extLst>
                  <a:ext uri="{FF2B5EF4-FFF2-40B4-BE49-F238E27FC236}">
                    <a16:creationId xmlns:a16="http://schemas.microsoft.com/office/drawing/2014/main" id="{3AEC7D9C-BF62-86A3-BD07-EA0FCE120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4" y="2880366"/>
                <a:ext cx="8458200" cy="2682234"/>
              </a:xfrm>
              <a:prstGeom prst="rect">
                <a:avLst/>
              </a:prstGeom>
              <a:blipFill>
                <a:blip r:embed="rId2"/>
                <a:stretch>
                  <a:fillRect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5252439-D0EB-B907-5242-68F88DE9F46B}"/>
                  </a:ext>
                </a:extLst>
              </p:cNvPr>
              <p:cNvSpPr txBox="1"/>
              <p:nvPr/>
            </p:nvSpPr>
            <p:spPr>
              <a:xfrm>
                <a:off x="2438400" y="5358900"/>
                <a:ext cx="6716233" cy="14920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/>
                <a:r>
                  <a:rPr lang="en-US" b="1" dirty="0"/>
                  <a:t>Notation:</a:t>
                </a:r>
              </a:p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 strategy space of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indent="-457200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the obedient strategy of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the payoff of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given strategy profile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b="1" i="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252439-D0EB-B907-5242-68F88DE9F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358900"/>
                <a:ext cx="6716233" cy="1492012"/>
              </a:xfrm>
              <a:prstGeom prst="rect">
                <a:avLst/>
              </a:prstGeom>
              <a:blipFill>
                <a:blip r:embed="rId3"/>
                <a:stretch>
                  <a:fillRect l="-634" t="-1619"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59E26541-9128-AA21-D7EC-604A7A2FA63D}"/>
                  </a:ext>
                </a:extLst>
              </p:cNvPr>
              <p:cNvSpPr/>
              <p:nvPr/>
            </p:nvSpPr>
            <p:spPr>
              <a:xfrm>
                <a:off x="2198783" y="3987834"/>
                <a:ext cx="22860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9E26541-9128-AA21-D7EC-604A7A2FA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783" y="3987834"/>
                <a:ext cx="2286000" cy="533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F03A3F7D-EA8C-F664-BC4B-C1FE36F30835}"/>
                  </a:ext>
                </a:extLst>
              </p:cNvPr>
              <p:cNvSpPr/>
              <p:nvPr/>
            </p:nvSpPr>
            <p:spPr>
              <a:xfrm>
                <a:off x="4944901" y="3965800"/>
                <a:ext cx="22860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03A3F7D-EA8C-F664-BC4B-C1FE36F30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901" y="3965800"/>
                <a:ext cx="2286000" cy="533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>
            <a:extLst>
              <a:ext uri="{FF2B5EF4-FFF2-40B4-BE49-F238E27FC236}">
                <a16:creationId xmlns:a16="http://schemas.microsoft.com/office/drawing/2014/main" xmlns="" id="{C8DCA0E4-0A9E-647A-A32D-86D14AE20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Warm-up: Correlated Equilibria </a:t>
            </a:r>
            <a:br>
              <a:rPr lang="en-US" dirty="0"/>
            </a:br>
            <a:r>
              <a:rPr lang="en-US" dirty="0"/>
              <a:t>in Normal-Form Games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0017ED2-D38A-2AC8-5A3C-8685B1E2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8EBF9-7761-4824-BEC1-816DB707B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Warm-up: Correlated Equilibria </a:t>
            </a:r>
            <a:br>
              <a:rPr lang="en-US" dirty="0"/>
            </a:br>
            <a:r>
              <a:rPr lang="en-US" dirty="0"/>
              <a:t>in Normal-Form Games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5DEF88-842E-CCF9-55CD-E1ACF1B3A71C}"/>
              </a:ext>
            </a:extLst>
          </p:cNvPr>
          <p:cNvSpPr txBox="1"/>
          <p:nvPr/>
        </p:nvSpPr>
        <p:spPr>
          <a:xfrm>
            <a:off x="6992403" y="1005318"/>
            <a:ext cx="214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(via Extensive Form!)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9682558-5E9F-E0B4-92A7-96066BAED543}"/>
                  </a:ext>
                </a:extLst>
              </p:cNvPr>
              <p:cNvSpPr txBox="1"/>
              <p:nvPr/>
            </p:nvSpPr>
            <p:spPr>
              <a:xfrm>
                <a:off x="2438400" y="5358900"/>
                <a:ext cx="6716233" cy="14920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/>
                <a:r>
                  <a:rPr lang="en-US" b="1" dirty="0"/>
                  <a:t>Notation:</a:t>
                </a:r>
              </a:p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 strategy space of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indent="-457200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the obedient strategy of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the payoff of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given strategy profile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b="1" i="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682558-5E9F-E0B4-92A7-96066BAED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358900"/>
                <a:ext cx="6716233" cy="1492012"/>
              </a:xfrm>
              <a:prstGeom prst="rect">
                <a:avLst/>
              </a:prstGeom>
              <a:blipFill>
                <a:blip r:embed="rId2"/>
                <a:stretch>
                  <a:fillRect l="-634" t="-1619"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5">
                <a:extLst>
                  <a:ext uri="{FF2B5EF4-FFF2-40B4-BE49-F238E27FC236}">
                    <a16:creationId xmlns:a16="http://schemas.microsoft.com/office/drawing/2014/main" xmlns="" id="{28341F72-4605-26AF-E08C-147C01FF5B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43400" y="3337566"/>
                <a:ext cx="4720379" cy="20213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/>
                  <a:t>find mediator strategy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en-US" sz="2800" dirty="0"/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/>
                  <a:t>and dual multipliers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="1" dirty="0"/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/>
                  <a:t>such that for all players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Sup>
                      <m:sSub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800" dirty="0"/>
                  <a:t>,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6" name="Content Placeholder 5">
                <a:extLst>
                  <a:ext uri="{FF2B5EF4-FFF2-40B4-BE49-F238E27FC236}">
                    <a16:creationId xmlns:a16="http://schemas.microsoft.com/office/drawing/2014/main" id="{28341F72-4605-26AF-E08C-147C01FF5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337566"/>
                <a:ext cx="4720379" cy="2021334"/>
              </a:xfrm>
              <a:prstGeom prst="rect">
                <a:avLst/>
              </a:prstGeom>
              <a:blipFill>
                <a:blip r:embed="rId3"/>
                <a:stretch>
                  <a:fillRect t="-5136" b="-3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5">
                <a:extLst>
                  <a:ext uri="{FF2B5EF4-FFF2-40B4-BE49-F238E27FC236}">
                    <a16:creationId xmlns:a16="http://schemas.microsoft.com/office/drawing/2014/main" xmlns="" id="{5656759F-9915-51BB-DB79-AC47787091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221" y="3337566"/>
                <a:ext cx="4171504" cy="24536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/>
                  <a:t>find mediator strategy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endParaRPr lang="en-US" sz="2800" b="1" dirty="0"/>
              </a:p>
              <a:p>
                <a:pPr marL="0" indent="0" algn="ctr">
                  <a:buFont typeface="Arial" pitchFamily="34" charset="0"/>
                  <a:buNone/>
                </a:pPr>
                <a:endParaRPr lang="en-US" sz="2800" b="1" dirty="0"/>
              </a:p>
              <a:p>
                <a:pPr marL="0" indent="0" algn="ctr">
                  <a:buFont typeface="Arial" pitchFamily="34" charset="0"/>
                  <a:buNone/>
                </a:pPr>
                <a:r>
                  <a:rPr lang="en-US" sz="2800" dirty="0"/>
                  <a:t>such that for all players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dirty="0"/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eqAr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:endParaRPr lang="en-US" sz="2800" dirty="0"/>
              </a:p>
              <a:p>
                <a:pPr marL="0" indent="0" algn="ctr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18" name="Content Placeholder 5">
                <a:extLst>
                  <a:ext uri="{FF2B5EF4-FFF2-40B4-BE49-F238E27FC236}">
                    <a16:creationId xmlns:a16="http://schemas.microsoft.com/office/drawing/2014/main" id="{5656759F-9915-51BB-DB79-AC4778709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1" y="3337566"/>
                <a:ext cx="4171504" cy="2453634"/>
              </a:xfrm>
              <a:prstGeom prst="rect">
                <a:avLst/>
              </a:prstGeom>
              <a:blipFill>
                <a:blip r:embed="rId4"/>
                <a:stretch>
                  <a:fillRect t="-4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C888358-29ED-5032-05B1-BE5C3F5AC3F1}"/>
              </a:ext>
            </a:extLst>
          </p:cNvPr>
          <p:cNvGrpSpPr/>
          <p:nvPr/>
        </p:nvGrpSpPr>
        <p:grpSpPr>
          <a:xfrm>
            <a:off x="2895600" y="2667000"/>
            <a:ext cx="2743200" cy="3403311"/>
            <a:chOff x="2971800" y="1854488"/>
            <a:chExt cx="2743200" cy="340331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EB80D7F-E9C3-8892-7B25-CC1EC87C77B7}"/>
                </a:ext>
              </a:extLst>
            </p:cNvPr>
            <p:cNvSpPr txBox="1"/>
            <p:nvPr/>
          </p:nvSpPr>
          <p:spPr>
            <a:xfrm>
              <a:off x="3505200" y="1854488"/>
              <a:ext cx="1840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Apply LP duality…</a:t>
              </a:r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xmlns="" id="{D0D51B47-A8EC-79A6-7095-01FEC09DCCFD}"/>
                </a:ext>
              </a:extLst>
            </p:cNvPr>
            <p:cNvSpPr/>
            <p:nvPr/>
          </p:nvSpPr>
          <p:spPr>
            <a:xfrm>
              <a:off x="2971800" y="2223820"/>
              <a:ext cx="2743200" cy="3033979"/>
            </a:xfrm>
            <a:prstGeom prst="arc">
              <a:avLst>
                <a:gd name="adj1" fmla="val 14489890"/>
                <a:gd name="adj2" fmla="val 18009028"/>
              </a:avLst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D9EB750-DB55-7BD9-140D-D99044BBD5F0}"/>
              </a:ext>
            </a:extLst>
          </p:cNvPr>
          <p:cNvCxnSpPr>
            <a:cxnSpLocks/>
          </p:cNvCxnSpPr>
          <p:nvPr/>
        </p:nvCxnSpPr>
        <p:spPr>
          <a:xfrm flipV="1">
            <a:off x="4267200" y="3352800"/>
            <a:ext cx="0" cy="182880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13859F-A4A0-E504-7CD2-7CD00B660DC1}"/>
              </a:ext>
            </a:extLst>
          </p:cNvPr>
          <p:cNvSpPr txBox="1"/>
          <p:nvPr/>
        </p:nvSpPr>
        <p:spPr>
          <a:xfrm>
            <a:off x="3238368" y="1451437"/>
            <a:ext cx="5677032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find a correlated equilibrium: find a </a:t>
            </a:r>
            <a:r>
              <a:rPr lang="en-US" b="1" dirty="0"/>
              <a:t>strategy for the mediator</a:t>
            </a:r>
            <a:r>
              <a:rPr lang="en-US" dirty="0"/>
              <a:t> such that, in the game among the players that results from holding the mediator's strategy fixed, </a:t>
            </a:r>
            <a:r>
              <a:rPr lang="en-US" b="1" dirty="0"/>
              <a:t>the obedient strategy profile is a Nash equilibrium.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43AADA-4032-262B-0180-9306ADA7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8EBF9-7761-4824-BEC1-816DB707B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Warm-up: Correlated Equilibria </a:t>
            </a:r>
            <a:br>
              <a:rPr lang="en-US" dirty="0"/>
            </a:br>
            <a:r>
              <a:rPr lang="en-US" dirty="0"/>
              <a:t>in Normal-Form Games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5DEF88-842E-CCF9-55CD-E1ACF1B3A71C}"/>
              </a:ext>
            </a:extLst>
          </p:cNvPr>
          <p:cNvSpPr txBox="1"/>
          <p:nvPr/>
        </p:nvSpPr>
        <p:spPr>
          <a:xfrm>
            <a:off x="6992403" y="1005318"/>
            <a:ext cx="2147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(via Extensive Form!)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9682558-5E9F-E0B4-92A7-96066BAED543}"/>
                  </a:ext>
                </a:extLst>
              </p:cNvPr>
              <p:cNvSpPr txBox="1"/>
              <p:nvPr/>
            </p:nvSpPr>
            <p:spPr>
              <a:xfrm>
                <a:off x="2438400" y="5358900"/>
                <a:ext cx="6716233" cy="14920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/>
                <a:r>
                  <a:rPr lang="en-US" b="1" dirty="0"/>
                  <a:t>Notation:</a:t>
                </a:r>
              </a:p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 strategy space of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1" dirty="0"/>
              </a:p>
              <a:p>
                <a:pPr marL="457200" indent="-457200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the obedient strategy of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the payoff of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given strategy profile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b="1" i="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682558-5E9F-E0B4-92A7-96066BAED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358900"/>
                <a:ext cx="6716233" cy="1492012"/>
              </a:xfrm>
              <a:prstGeom prst="rect">
                <a:avLst/>
              </a:prstGeom>
              <a:blipFill>
                <a:blip r:embed="rId2"/>
                <a:stretch>
                  <a:fillRect l="-634" t="-1619"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D13859F-A4A0-E504-7CD2-7CD00B660DC1}"/>
              </a:ext>
            </a:extLst>
          </p:cNvPr>
          <p:cNvSpPr txBox="1"/>
          <p:nvPr/>
        </p:nvSpPr>
        <p:spPr>
          <a:xfrm>
            <a:off x="3238368" y="1451437"/>
            <a:ext cx="5677032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 find a correlated equilibrium: find a </a:t>
            </a:r>
            <a:r>
              <a:rPr lang="en-US" b="1" dirty="0"/>
              <a:t>strategy for the mediator</a:t>
            </a:r>
            <a:r>
              <a:rPr lang="en-US" dirty="0"/>
              <a:t> such that, in the game among the players that results from holding the mediator's strategy fixed, </a:t>
            </a:r>
            <a:r>
              <a:rPr lang="en-US" b="1" dirty="0"/>
              <a:t>the obedient strategy profile is a Nash equilibrium.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A703D2B-1A93-4064-E82F-9AC900C8C61F}"/>
              </a:ext>
            </a:extLst>
          </p:cNvPr>
          <p:cNvSpPr txBox="1"/>
          <p:nvPr/>
        </p:nvSpPr>
        <p:spPr>
          <a:xfrm>
            <a:off x="118882" y="2816534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This is a linear program! Solve it with any LP solver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3738C0A-623B-ED49-246A-63CADBE14D09}"/>
              </a:ext>
            </a:extLst>
          </p:cNvPr>
          <p:cNvGrpSpPr/>
          <p:nvPr/>
        </p:nvGrpSpPr>
        <p:grpSpPr>
          <a:xfrm>
            <a:off x="2057400" y="2971800"/>
            <a:ext cx="4720379" cy="2209800"/>
            <a:chOff x="2057400" y="2971800"/>
            <a:chExt cx="4720379" cy="2209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ontent Placeholder 5">
                  <a:extLst>
                    <a:ext uri="{FF2B5EF4-FFF2-40B4-BE49-F238E27FC236}">
                      <a16:creationId xmlns:a16="http://schemas.microsoft.com/office/drawing/2014/main" xmlns="" id="{28341F72-4605-26AF-E08C-147C01FF5BE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57400" y="2971800"/>
                  <a:ext cx="4720379" cy="22098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dirty="0"/>
                          <m:t>find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mediator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strategy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𝝁</m:t>
                        </m:r>
                      </m:oMath>
                    </m:oMathPara>
                  </a14:m>
                  <a:endParaRPr lang="en-US" sz="2800" dirty="0"/>
                </a:p>
                <a:p>
                  <a:pPr marL="0" indent="0" algn="ctr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dirty="0"/>
                          <m:t>and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dual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multipliers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  <a:p>
                  <a:pPr marL="0" indent="0" algn="ctr">
                    <a:buNone/>
                  </a:pPr>
                  <a:r>
                    <a:rPr lang="en-US" sz="2800" dirty="0"/>
                    <a:t>such that for all players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endParaRPr lang="en-US" sz="2800" dirty="0"/>
                </a:p>
                <a:p>
                  <a:pPr marL="0" indent="0" algn="ctr">
                    <a:buNone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𝝁</m:t>
                      </m:r>
                    </m:oMath>
                  </a14:m>
                  <a:r>
                    <a:rPr lang="en-US" sz="2800" dirty="0"/>
                    <a:t>,      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bSup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𝝁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6" name="Content Placeholder 5">
                  <a:extLst>
                    <a:ext uri="{FF2B5EF4-FFF2-40B4-BE49-F238E27FC236}">
                      <a16:creationId xmlns:a16="http://schemas.microsoft.com/office/drawing/2014/main" id="{28341F72-4605-26AF-E08C-147C01FF5B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2971800"/>
                  <a:ext cx="4720379" cy="22098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A2C930B0-4237-FD11-4665-088416F17BE6}"/>
                </a:ext>
              </a:extLst>
            </p:cNvPr>
            <p:cNvGrpSpPr/>
            <p:nvPr/>
          </p:nvGrpSpPr>
          <p:grpSpPr>
            <a:xfrm>
              <a:off x="2133600" y="2993834"/>
              <a:ext cx="4560991" cy="958629"/>
              <a:chOff x="2133600" y="2993834"/>
              <a:chExt cx="4560991" cy="958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xmlns="" id="{A66F1C70-C893-EFB4-A731-D4F4A7DB18B7}"/>
                      </a:ext>
                    </a:extLst>
                  </p:cNvPr>
                  <p:cNvSpPr txBox="1"/>
                  <p:nvPr/>
                </p:nvSpPr>
                <p:spPr>
                  <a:xfrm>
                    <a:off x="2133600" y="2993834"/>
                    <a:ext cx="4560991" cy="95410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 marL="0" indent="0"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</m:func>
                        </m:oMath>
                      </m:oMathPara>
                    </a14:m>
                    <a:endParaRPr lang="en-US" sz="2800" b="0" dirty="0"/>
                  </a:p>
                  <a:p>
                    <a:pPr marL="0" indent="0" algn="ctr">
                      <a:buNone/>
                    </a:pP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A66F1C70-C893-EFB4-A731-D4F4A7DB18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3600" y="2993834"/>
                    <a:ext cx="4560991" cy="95410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xmlns="" id="{0E083CCD-F0A8-FFCE-734C-430DFB3CF668}"/>
                      </a:ext>
                    </a:extLst>
                  </p:cNvPr>
                  <p:cNvSpPr txBox="1"/>
                  <p:nvPr/>
                </p:nvSpPr>
                <p:spPr>
                  <a:xfrm>
                    <a:off x="2514600" y="3367688"/>
                    <a:ext cx="2057400" cy="58477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indent="0" algn="ctr">
                      <a:buNone/>
                    </a:pPr>
                    <a:r>
                      <a:rPr lang="en-US" sz="1600" dirty="0"/>
                      <a:t>mediator strategy </a:t>
                    </a:r>
                    <a14:m>
                      <m:oMath xmlns:m="http://schemas.openxmlformats.org/officeDocument/2006/math"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oMath>
                    </a14:m>
                    <a:endParaRPr lang="en-US" sz="1600" dirty="0"/>
                  </a:p>
                  <a:p>
                    <a:pPr marL="0" indent="0" algn="ctr"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600" dirty="0"/>
                            <m:t>dual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multipliers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0E083CCD-F0A8-FFCE-734C-430DFB3CF6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4600" y="3367688"/>
                    <a:ext cx="2057400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3125" b="-41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17E71AA-D059-0A72-36D2-9B1349CA2616}"/>
              </a:ext>
            </a:extLst>
          </p:cNvPr>
          <p:cNvGrpSpPr/>
          <p:nvPr/>
        </p:nvGrpSpPr>
        <p:grpSpPr>
          <a:xfrm>
            <a:off x="5029200" y="2908071"/>
            <a:ext cx="4038600" cy="1511529"/>
            <a:chOff x="5029200" y="2854660"/>
            <a:chExt cx="4038600" cy="15115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9D45B3DF-FA74-149E-153E-0B27F8D4B4CA}"/>
                </a:ext>
              </a:extLst>
            </p:cNvPr>
            <p:cNvSpPr txBox="1"/>
            <p:nvPr/>
          </p:nvSpPr>
          <p:spPr>
            <a:xfrm>
              <a:off x="7075591" y="3442859"/>
              <a:ext cx="19922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arbitrary objective, for example, social welfare</a:t>
              </a: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xmlns="" id="{CE7E3F93-9BDF-6F01-0F93-EB049E29E472}"/>
                </a:ext>
              </a:extLst>
            </p:cNvPr>
            <p:cNvSpPr/>
            <p:nvPr/>
          </p:nvSpPr>
          <p:spPr>
            <a:xfrm>
              <a:off x="5029200" y="2854660"/>
              <a:ext cx="3657600" cy="1031540"/>
            </a:xfrm>
            <a:prstGeom prst="arc">
              <a:avLst>
                <a:gd name="adj1" fmla="val 4019842"/>
                <a:gd name="adj2" fmla="val 10774750"/>
              </a:avLst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3B44B9-244A-D3E6-DDC0-94D9B6CD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3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63E6BD-1051-C056-8B76-967184AEF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11F477-D925-03F0-7299-4898C1847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3240D36-4449-DC03-4F1E-37F64EBB8577}"/>
              </a:ext>
            </a:extLst>
          </p:cNvPr>
          <p:cNvSpPr/>
          <p:nvPr/>
        </p:nvSpPr>
        <p:spPr>
          <a:xfrm>
            <a:off x="457200" y="1333500"/>
            <a:ext cx="8229600" cy="419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Can we generalize this idea to other useful problems?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43DC62-2052-6C9D-3A78-A69646DE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4773</TotalTime>
  <Words>4172</Words>
  <Application>Microsoft Office PowerPoint</Application>
  <PresentationFormat>On-screen Show (4:3)</PresentationFormat>
  <Paragraphs>844</Paragraphs>
  <Slides>46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Cambria Math</vt:lpstr>
      <vt:lpstr>CMU Serif</vt:lpstr>
      <vt:lpstr>Lucida Console</vt:lpstr>
      <vt:lpstr>Roboto</vt:lpstr>
      <vt:lpstr>Times New Roman</vt:lpstr>
      <vt:lpstr>Wingdings</vt:lpstr>
      <vt:lpstr>Office Theme</vt:lpstr>
      <vt:lpstr>Mediation in  Extensive-Form Games</vt:lpstr>
      <vt:lpstr>Warm-up: Correlated Equilibria  in Normal-Form Games</vt:lpstr>
      <vt:lpstr>Warm-up: Correlated Equilibria  in Normal-Form Games</vt:lpstr>
      <vt:lpstr>Warm-up: Correlated Equilibria  in Normal-Form Games</vt:lpstr>
      <vt:lpstr>Warm-up: Correlated Equilibria  in Normal-Form Games</vt:lpstr>
      <vt:lpstr>Warm-up: Correlated Equilibria  in Normal-Form Games</vt:lpstr>
      <vt:lpstr>Warm-up: Correlated Equilibria  in Normal-Form Games</vt:lpstr>
      <vt:lpstr>Warm-up: Correlated Equilibria  in Normal-Form Games</vt:lpstr>
      <vt:lpstr>PowerPoint Presentation</vt:lpstr>
      <vt:lpstr>PowerPoint Presentation</vt:lpstr>
      <vt:lpstr>Communication Equilibria</vt:lpstr>
      <vt:lpstr>Communication Equilibria</vt:lpstr>
      <vt:lpstr>The Revelation Principle</vt:lpstr>
      <vt:lpstr>The Revelation Principle: Proof Sketch</vt:lpstr>
      <vt:lpstr>The Revelation Principle: Proof Sketch</vt:lpstr>
      <vt:lpstr>The Revelation Principle: Commitment</vt:lpstr>
      <vt:lpstr>The Revelation Principle: Commitment</vt:lpstr>
      <vt:lpstr>Polynomial-time Communication Equilibria</vt:lpstr>
      <vt:lpstr>Lots of related useful problems!</vt:lpstr>
      <vt:lpstr>Lots of related useful problems!</vt:lpstr>
      <vt:lpstr>Mediated Equilibrium</vt:lpstr>
      <vt:lpstr>Lots of related useful problems!</vt:lpstr>
      <vt:lpstr>Information Design</vt:lpstr>
      <vt:lpstr>Information Design: An Example</vt:lpstr>
      <vt:lpstr>Information Design: An Example</vt:lpstr>
      <vt:lpstr>Information Design: An Example</vt:lpstr>
      <vt:lpstr>Information Design: An Example</vt:lpstr>
      <vt:lpstr>Lots of related useful problems!</vt:lpstr>
      <vt:lpstr>Mechanism Design</vt:lpstr>
      <vt:lpstr>Mechanism Design: An Example</vt:lpstr>
      <vt:lpstr>Mechanism Design: An Example</vt:lpstr>
      <vt:lpstr>What happened?</vt:lpstr>
      <vt:lpstr>Lots of related useful problems!</vt:lpstr>
      <vt:lpstr>Extensive-Form Correlated Equilibria Imperfect-Recall Mediators</vt:lpstr>
      <vt:lpstr>Extensive-Form Correlated Equilibria Imperfect-Recall Mediators</vt:lpstr>
      <vt:lpstr>Finding Optimal EFCEs</vt:lpstr>
      <vt:lpstr>Lots of related useful problems!</vt:lpstr>
      <vt:lpstr>Lots of related useful problems!</vt:lpstr>
      <vt:lpstr>More Scenarios</vt:lpstr>
      <vt:lpstr>More Scenarios</vt:lpstr>
      <vt:lpstr>More Scenarios</vt:lpstr>
      <vt:lpstr>Experiments</vt:lpstr>
      <vt:lpstr>Experiments</vt:lpstr>
      <vt:lpstr>Experiments</vt:lpstr>
      <vt:lpstr>Experiments: Payoff Spaces</vt:lpstr>
      <vt:lpstr>Experiments: Payoff Spaces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Nash Equilibrium Certificates in Very Large Games</dc:title>
  <dc:creator>Tuomas Sandholm</dc:creator>
  <cp:lastModifiedBy>brian</cp:lastModifiedBy>
  <cp:revision>152</cp:revision>
  <dcterms:created xsi:type="dcterms:W3CDTF">2006-08-16T00:00:00Z</dcterms:created>
  <dcterms:modified xsi:type="dcterms:W3CDTF">2022-10-11T17:17:41Z</dcterms:modified>
</cp:coreProperties>
</file>