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40"/>
  </p:notesMasterIdLst>
  <p:sldIdLst>
    <p:sldId id="256" r:id="rId3"/>
    <p:sldId id="948" r:id="rId4"/>
    <p:sldId id="827" r:id="rId5"/>
    <p:sldId id="1026" r:id="rId6"/>
    <p:sldId id="1025" r:id="rId7"/>
    <p:sldId id="285" r:id="rId8"/>
    <p:sldId id="1078" r:id="rId9"/>
    <p:sldId id="828" r:id="rId10"/>
    <p:sldId id="1031" r:id="rId11"/>
    <p:sldId id="1013" r:id="rId12"/>
    <p:sldId id="291" r:id="rId13"/>
    <p:sldId id="292" r:id="rId14"/>
    <p:sldId id="293" r:id="rId15"/>
    <p:sldId id="294" r:id="rId16"/>
    <p:sldId id="877" r:id="rId17"/>
    <p:sldId id="377" r:id="rId18"/>
    <p:sldId id="295" r:id="rId19"/>
    <p:sldId id="1079" r:id="rId20"/>
    <p:sldId id="1022" r:id="rId21"/>
    <p:sldId id="1010" r:id="rId22"/>
    <p:sldId id="297" r:id="rId23"/>
    <p:sldId id="1080" r:id="rId24"/>
    <p:sldId id="298" r:id="rId25"/>
    <p:sldId id="1028" r:id="rId26"/>
    <p:sldId id="1029" r:id="rId27"/>
    <p:sldId id="1081" r:id="rId28"/>
    <p:sldId id="1030" r:id="rId29"/>
    <p:sldId id="300" r:id="rId30"/>
    <p:sldId id="301" r:id="rId31"/>
    <p:sldId id="858" r:id="rId32"/>
    <p:sldId id="310" r:id="rId33"/>
    <p:sldId id="302" r:id="rId34"/>
    <p:sldId id="311" r:id="rId35"/>
    <p:sldId id="1035" r:id="rId36"/>
    <p:sldId id="824" r:id="rId37"/>
    <p:sldId id="861" r:id="rId38"/>
    <p:sldId id="303" r:id="rId39"/>
    <p:sldId id="304" r:id="rId40"/>
    <p:sldId id="1168" r:id="rId41"/>
    <p:sldId id="312" r:id="rId42"/>
    <p:sldId id="981" r:id="rId43"/>
    <p:sldId id="313" r:id="rId44"/>
    <p:sldId id="983" r:id="rId45"/>
    <p:sldId id="984" r:id="rId46"/>
    <p:sldId id="980" r:id="rId47"/>
    <p:sldId id="985" r:id="rId48"/>
    <p:sldId id="1197" r:id="rId49"/>
    <p:sldId id="986" r:id="rId50"/>
    <p:sldId id="1198" r:id="rId51"/>
    <p:sldId id="875" r:id="rId52"/>
    <p:sldId id="1195" r:id="rId53"/>
    <p:sldId id="965" r:id="rId54"/>
    <p:sldId id="966" r:id="rId55"/>
    <p:sldId id="967" r:id="rId56"/>
    <p:sldId id="968" r:id="rId57"/>
    <p:sldId id="969" r:id="rId58"/>
    <p:sldId id="970" r:id="rId59"/>
    <p:sldId id="971" r:id="rId60"/>
    <p:sldId id="972" r:id="rId61"/>
    <p:sldId id="891" r:id="rId62"/>
    <p:sldId id="890" r:id="rId63"/>
    <p:sldId id="892" r:id="rId64"/>
    <p:sldId id="893" r:id="rId65"/>
    <p:sldId id="894" r:id="rId66"/>
    <p:sldId id="976" r:id="rId67"/>
    <p:sldId id="974" r:id="rId68"/>
    <p:sldId id="895" r:id="rId69"/>
    <p:sldId id="896" r:id="rId70"/>
    <p:sldId id="897" r:id="rId71"/>
    <p:sldId id="898" r:id="rId72"/>
    <p:sldId id="1210" r:id="rId73"/>
    <p:sldId id="977" r:id="rId74"/>
    <p:sldId id="1201" r:id="rId75"/>
    <p:sldId id="1200" r:id="rId76"/>
    <p:sldId id="1202" r:id="rId77"/>
    <p:sldId id="1203" r:id="rId78"/>
    <p:sldId id="1211" r:id="rId79"/>
    <p:sldId id="1212" r:id="rId80"/>
    <p:sldId id="1214" r:id="rId81"/>
    <p:sldId id="1213" r:id="rId82"/>
    <p:sldId id="1204" r:id="rId83"/>
    <p:sldId id="1205" r:id="rId84"/>
    <p:sldId id="1206" r:id="rId85"/>
    <p:sldId id="1207" r:id="rId86"/>
    <p:sldId id="1208" r:id="rId87"/>
    <p:sldId id="1169" r:id="rId88"/>
    <p:sldId id="994" r:id="rId89"/>
    <p:sldId id="920" r:id="rId90"/>
    <p:sldId id="997" r:id="rId91"/>
    <p:sldId id="1021" r:id="rId92"/>
    <p:sldId id="1024" r:id="rId93"/>
    <p:sldId id="1039" r:id="rId94"/>
    <p:sldId id="1087" r:id="rId95"/>
    <p:sldId id="999" r:id="rId96"/>
    <p:sldId id="924" r:id="rId97"/>
    <p:sldId id="925" r:id="rId98"/>
    <p:sldId id="1001" r:id="rId99"/>
    <p:sldId id="1041" r:id="rId100"/>
    <p:sldId id="1088" r:id="rId101"/>
    <p:sldId id="1089" r:id="rId102"/>
    <p:sldId id="1090" r:id="rId103"/>
    <p:sldId id="1091" r:id="rId104"/>
    <p:sldId id="1002" r:id="rId105"/>
    <p:sldId id="1003" r:id="rId106"/>
    <p:sldId id="929" r:id="rId107"/>
    <p:sldId id="1004" r:id="rId108"/>
    <p:sldId id="1005" r:id="rId109"/>
    <p:sldId id="932" r:id="rId110"/>
    <p:sldId id="1092" r:id="rId111"/>
    <p:sldId id="1163" r:id="rId112"/>
    <p:sldId id="1164" r:id="rId113"/>
    <p:sldId id="1209" r:id="rId114"/>
    <p:sldId id="1059" r:id="rId115"/>
    <p:sldId id="1159" r:id="rId116"/>
    <p:sldId id="1165" r:id="rId117"/>
    <p:sldId id="1042" r:id="rId118"/>
    <p:sldId id="1043" r:id="rId119"/>
    <p:sldId id="1109" r:id="rId120"/>
    <p:sldId id="1112" r:id="rId121"/>
    <p:sldId id="1044" r:id="rId122"/>
    <p:sldId id="1047" r:id="rId123"/>
    <p:sldId id="1113" r:id="rId124"/>
    <p:sldId id="1111" r:id="rId125"/>
    <p:sldId id="1048" r:id="rId126"/>
    <p:sldId id="1045" r:id="rId127"/>
    <p:sldId id="1114" r:id="rId128"/>
    <p:sldId id="1110" r:id="rId129"/>
    <p:sldId id="1046" r:id="rId130"/>
    <p:sldId id="1049" r:id="rId131"/>
    <p:sldId id="1050" r:id="rId132"/>
    <p:sldId id="296" r:id="rId133"/>
    <p:sldId id="1105" r:id="rId134"/>
    <p:sldId id="1107" r:id="rId135"/>
    <p:sldId id="1106" r:id="rId136"/>
    <p:sldId id="299" r:id="rId137"/>
    <p:sldId id="1052" r:id="rId138"/>
    <p:sldId id="1108" r:id="rId1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DB29CB4D-F287-4701-BEF9-BA03C36C1A72}">
          <p14:sldIdLst>
            <p14:sldId id="256"/>
            <p14:sldId id="948"/>
            <p14:sldId id="827"/>
            <p14:sldId id="1026"/>
            <p14:sldId id="1025"/>
            <p14:sldId id="285"/>
            <p14:sldId id="1078"/>
            <p14:sldId id="828"/>
            <p14:sldId id="1031"/>
            <p14:sldId id="1013"/>
          </p14:sldIdLst>
        </p14:section>
        <p14:section name="Mechanism design basics" id="{1C126CA3-3963-4234-9A0C-A278F8E0E4BC}">
          <p14:sldIdLst>
            <p14:sldId id="291"/>
            <p14:sldId id="292"/>
            <p14:sldId id="293"/>
            <p14:sldId id="294"/>
            <p14:sldId id="877"/>
            <p14:sldId id="377"/>
            <p14:sldId id="295"/>
            <p14:sldId id="1079"/>
            <p14:sldId id="1022"/>
            <p14:sldId id="1010"/>
            <p14:sldId id="297"/>
            <p14:sldId id="1080"/>
            <p14:sldId id="298"/>
            <p14:sldId id="1028"/>
            <p14:sldId id="1029"/>
            <p14:sldId id="1081"/>
            <p14:sldId id="1030"/>
            <p14:sldId id="300"/>
            <p14:sldId id="301"/>
            <p14:sldId id="858"/>
            <p14:sldId id="310"/>
            <p14:sldId id="302"/>
            <p14:sldId id="311"/>
            <p14:sldId id="1035"/>
            <p14:sldId id="824"/>
            <p14:sldId id="861"/>
            <p14:sldId id="303"/>
            <p14:sldId id="304"/>
          </p14:sldIdLst>
        </p14:section>
        <p14:section name="Introduction to automated mechanism design" id="{7CBF050D-AAF9-4FF3-8BFB-0E06BB1196F3}">
          <p14:sldIdLst>
            <p14:sldId id="1168"/>
            <p14:sldId id="312"/>
            <p14:sldId id="981"/>
            <p14:sldId id="313"/>
            <p14:sldId id="983"/>
            <p14:sldId id="984"/>
            <p14:sldId id="980"/>
            <p14:sldId id="985"/>
            <p14:sldId id="1197"/>
            <p14:sldId id="986"/>
            <p14:sldId id="1198"/>
            <p14:sldId id="875"/>
            <p14:sldId id="1195"/>
            <p14:sldId id="965"/>
            <p14:sldId id="966"/>
            <p14:sldId id="967"/>
            <p14:sldId id="968"/>
            <p14:sldId id="969"/>
            <p14:sldId id="970"/>
            <p14:sldId id="971"/>
            <p14:sldId id="972"/>
            <p14:sldId id="891"/>
            <p14:sldId id="890"/>
            <p14:sldId id="892"/>
            <p14:sldId id="893"/>
            <p14:sldId id="894"/>
            <p14:sldId id="976"/>
            <p14:sldId id="974"/>
            <p14:sldId id="895"/>
            <p14:sldId id="896"/>
            <p14:sldId id="897"/>
            <p14:sldId id="898"/>
            <p14:sldId id="1210"/>
            <p14:sldId id="977"/>
            <p14:sldId id="1201"/>
            <p14:sldId id="1200"/>
            <p14:sldId id="1202"/>
            <p14:sldId id="1203"/>
            <p14:sldId id="1211"/>
            <p14:sldId id="1212"/>
            <p14:sldId id="1214"/>
            <p14:sldId id="1213"/>
            <p14:sldId id="1204"/>
            <p14:sldId id="1205"/>
            <p14:sldId id="1206"/>
            <p14:sldId id="1207"/>
            <p14:sldId id="1208"/>
          </p14:sldIdLst>
        </p14:section>
        <p14:section name="Sample coplexity guarantees for AMD" id="{C7F6F03C-7906-4E60-83F0-CFD2AB71EAE9}">
          <p14:sldIdLst>
            <p14:sldId id="1169"/>
            <p14:sldId id="994"/>
            <p14:sldId id="920"/>
            <p14:sldId id="997"/>
            <p14:sldId id="1021"/>
            <p14:sldId id="1024"/>
            <p14:sldId id="1039"/>
            <p14:sldId id="1087"/>
            <p14:sldId id="999"/>
            <p14:sldId id="924"/>
            <p14:sldId id="925"/>
            <p14:sldId id="1001"/>
            <p14:sldId id="1041"/>
            <p14:sldId id="1088"/>
            <p14:sldId id="1089"/>
            <p14:sldId id="1090"/>
            <p14:sldId id="1091"/>
            <p14:sldId id="1002"/>
            <p14:sldId id="1003"/>
            <p14:sldId id="929"/>
            <p14:sldId id="1004"/>
            <p14:sldId id="1005"/>
            <p14:sldId id="932"/>
            <p14:sldId id="1092"/>
            <p14:sldId id="1163"/>
            <p14:sldId id="1164"/>
            <p14:sldId id="1209"/>
            <p14:sldId id="1059"/>
            <p14:sldId id="1159"/>
            <p14:sldId id="1165"/>
          </p14:sldIdLst>
        </p14:section>
        <p14:section name="Formal guarantees for automated mechanism design" id="{097799E5-FF68-4B75-A56C-1738FC8997D9}">
          <p14:sldIdLst>
            <p14:sldId id="1042"/>
            <p14:sldId id="1043"/>
            <p14:sldId id="1109"/>
            <p14:sldId id="1112"/>
            <p14:sldId id="1044"/>
            <p14:sldId id="1047"/>
            <p14:sldId id="1113"/>
            <p14:sldId id="1111"/>
            <p14:sldId id="1048"/>
            <p14:sldId id="1045"/>
            <p14:sldId id="1114"/>
            <p14:sldId id="1110"/>
            <p14:sldId id="1046"/>
            <p14:sldId id="1049"/>
            <p14:sldId id="1050"/>
            <p14:sldId id="296"/>
            <p14:sldId id="1105"/>
            <p14:sldId id="1107"/>
            <p14:sldId id="1106"/>
            <p14:sldId id="299"/>
            <p14:sldId id="1052"/>
            <p14:sldId id="1108"/>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C6"/>
    <a:srgbClr val="54BAD8"/>
    <a:srgbClr val="ABE1FF"/>
    <a:srgbClr val="D5F0FF"/>
    <a:srgbClr val="F7DC1B"/>
    <a:srgbClr val="EBF8FF"/>
    <a:srgbClr val="0000CC"/>
    <a:srgbClr val="C5EAFF"/>
    <a:srgbClr val="D6EEF6"/>
    <a:srgbClr val="D5D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3" autoAdjust="0"/>
    <p:restoredTop sz="87417" autoAdjust="0"/>
  </p:normalViewPr>
  <p:slideViewPr>
    <p:cSldViewPr>
      <p:cViewPr varScale="1">
        <p:scale>
          <a:sx n="141" d="100"/>
          <a:sy n="141" d="100"/>
        </p:scale>
        <p:origin x="1518" y="12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137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57F3C-4C0F-4FC9-89B9-DAF4B93A58E5}" type="datetimeFigureOut">
              <a:rPr lang="en-US" smtClean="0"/>
              <a:t>11/2/2022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8184F0-E1A0-4673-B89D-D564E81382E0}" type="slidenum">
              <a:rPr lang="en-US" smtClean="0"/>
              <a:t>‹#›</a:t>
            </a:fld>
            <a:endParaRPr lang="en-US"/>
          </a:p>
        </p:txBody>
      </p:sp>
    </p:spTree>
    <p:extLst>
      <p:ext uri="{BB962C8B-B14F-4D97-AF65-F5344CB8AC3E}">
        <p14:creationId xmlns:p14="http://schemas.microsoft.com/office/powerpoint/2010/main" val="2982501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Mechanism design is a field of game theory with tremendous real-world impact, encompassing areas such as pricing and auction design.</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3</a:t>
            </a:fld>
            <a:endParaRPr lang="en-US"/>
          </a:p>
        </p:txBody>
      </p:sp>
    </p:spTree>
    <p:extLst>
      <p:ext uri="{BB962C8B-B14F-4D97-AF65-F5344CB8AC3E}">
        <p14:creationId xmlns:p14="http://schemas.microsoft.com/office/powerpoint/2010/main" val="76689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Now I’ll give an example of an auction. In an auction, there’s some set of items for sale, so in this case, there’s this painting for sale. The buyers will each submit a bid for the painting. This guy’s bid is $9, this guy’s bid is $8, and so on. In what is called a first-price auction, the highest bidder wins the item, and he pays his own bid. So in this case, this yellow buyer will win, and he’ll pay his bid, which is $9.</a:t>
            </a:r>
          </a:p>
        </p:txBody>
      </p:sp>
      <p:sp>
        <p:nvSpPr>
          <p:cNvPr id="4" name="Slide Number Placeholder 3"/>
          <p:cNvSpPr>
            <a:spLocks noGrp="1"/>
          </p:cNvSpPr>
          <p:nvPr>
            <p:ph type="sldNum" sz="quarter" idx="10"/>
          </p:nvPr>
        </p:nvSpPr>
        <p:spPr/>
        <p:txBody>
          <a:bodyPr/>
          <a:lstStyle/>
          <a:p>
            <a:fld id="{318184F0-E1A0-4673-B89D-D564E81382E0}" type="slidenum">
              <a:rPr lang="en-US" smtClean="0"/>
              <a:t>13</a:t>
            </a:fld>
            <a:endParaRPr lang="en-US"/>
          </a:p>
        </p:txBody>
      </p:sp>
    </p:spTree>
    <p:extLst>
      <p:ext uri="{BB962C8B-B14F-4D97-AF65-F5344CB8AC3E}">
        <p14:creationId xmlns:p14="http://schemas.microsoft.com/office/powerpoint/2010/main" val="2458736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second-price auction is similar, but it has several desirable properties which we’ll discuss later. In a second price auction, again, the highest bidder will win, but he’ll pay the second-highest bid. So in this case, again, the yellow buyer will win, but this time he’ll pay $8 rather than $9, since $8 is the second-highest bid.</a:t>
            </a:r>
          </a:p>
        </p:txBody>
      </p:sp>
      <p:sp>
        <p:nvSpPr>
          <p:cNvPr id="4" name="Slide Number Placeholder 3"/>
          <p:cNvSpPr>
            <a:spLocks noGrp="1"/>
          </p:cNvSpPr>
          <p:nvPr>
            <p:ph type="sldNum" sz="quarter" idx="10"/>
          </p:nvPr>
        </p:nvSpPr>
        <p:spPr/>
        <p:txBody>
          <a:bodyPr/>
          <a:lstStyle/>
          <a:p>
            <a:fld id="{318184F0-E1A0-4673-B89D-D564E81382E0}" type="slidenum">
              <a:rPr lang="en-US" smtClean="0"/>
              <a:t>14</a:t>
            </a:fld>
            <a:endParaRPr lang="en-US"/>
          </a:p>
        </p:txBody>
      </p:sp>
    </p:spTree>
    <p:extLst>
      <p:ext uri="{BB962C8B-B14F-4D97-AF65-F5344CB8AC3E}">
        <p14:creationId xmlns:p14="http://schemas.microsoft.com/office/powerpoint/2010/main" val="942406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second-price auction is similar, but it has several desirable properties which we’ll discuss later. In a second price auction, again, the highest bidder will win, but he’ll pay the second-highest bid. So in this case, again, the yellow buyer will win, but this time he’ll pay $8 rather than $9, since $8 is the second-highest bid.</a:t>
            </a:r>
          </a:p>
        </p:txBody>
      </p:sp>
      <p:sp>
        <p:nvSpPr>
          <p:cNvPr id="4" name="Slide Number Placeholder 3"/>
          <p:cNvSpPr>
            <a:spLocks noGrp="1"/>
          </p:cNvSpPr>
          <p:nvPr>
            <p:ph type="sldNum" sz="quarter" idx="10"/>
          </p:nvPr>
        </p:nvSpPr>
        <p:spPr/>
        <p:txBody>
          <a:bodyPr/>
          <a:lstStyle/>
          <a:p>
            <a:fld id="{318184F0-E1A0-4673-B89D-D564E81382E0}" type="slidenum">
              <a:rPr lang="en-US" smtClean="0"/>
              <a:t>15</a:t>
            </a:fld>
            <a:endParaRPr lang="en-US"/>
          </a:p>
        </p:txBody>
      </p:sp>
    </p:spTree>
    <p:extLst>
      <p:ext uri="{BB962C8B-B14F-4D97-AF65-F5344CB8AC3E}">
        <p14:creationId xmlns:p14="http://schemas.microsoft.com/office/powerpoint/2010/main" val="2388874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side-note, the second-price auction is also commonly referred to as the </a:t>
            </a:r>
            <a:r>
              <a:rPr lang="en-US" dirty="0" err="1"/>
              <a:t>Vickrey</a:t>
            </a:r>
            <a:r>
              <a:rPr lang="en-US" dirty="0"/>
              <a:t> auction, named after William </a:t>
            </a:r>
            <a:r>
              <a:rPr lang="en-US" dirty="0" err="1"/>
              <a:t>Vickrey</a:t>
            </a:r>
            <a:r>
              <a:rPr lang="en-US" dirty="0"/>
              <a:t>. He won the Nobel prize in 1996.</a:t>
            </a:r>
          </a:p>
        </p:txBody>
      </p:sp>
      <p:sp>
        <p:nvSpPr>
          <p:cNvPr id="4" name="Slide Number Placeholder 3"/>
          <p:cNvSpPr>
            <a:spLocks noGrp="1"/>
          </p:cNvSpPr>
          <p:nvPr>
            <p:ph type="sldNum" sz="quarter" idx="10"/>
          </p:nvPr>
        </p:nvSpPr>
        <p:spPr/>
        <p:txBody>
          <a:bodyPr/>
          <a:lstStyle/>
          <a:p>
            <a:fld id="{318184F0-E1A0-4673-B89D-D564E81382E0}" type="slidenum">
              <a:rPr lang="en-US" smtClean="0"/>
              <a:t>16</a:t>
            </a:fld>
            <a:endParaRPr lang="en-US"/>
          </a:p>
        </p:txBody>
      </p:sp>
    </p:spTree>
    <p:extLst>
      <p:ext uri="{BB962C8B-B14F-4D97-AF65-F5344CB8AC3E}">
        <p14:creationId xmlns:p14="http://schemas.microsoft.com/office/powerpoint/2010/main" val="265701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want to talk about mechanisms slightly more formally. Throughout this talk, we’re going to say that there are m items for sale and n buyers. Each buyer has a value for each bundle of items. A bundle is a subset b of this set of m items. We denote buyer i’s value for a bundle b as vi(b). We’re often going to talk about vectors of valuations. We’ll denote buyer i’s value for all of the bundles, of which there are 2^m, as this vector </a:t>
            </a:r>
            <a:r>
              <a:rPr lang="en-US" dirty="0" err="1"/>
              <a:t>v_i</a:t>
            </a:r>
            <a:r>
              <a:rPr lang="en-US" dirty="0"/>
              <a:t>. To give an example, let’s say again there are these two items, so m = 2. Let’s say buyer i’s value for the empty set is 0, his value for the coffee is 2, his value for the muffin is 3, and his value for the pair is 6.  This vector vi is going to have 4 components. In particular, the vector will be 0 2 3 6.</a:t>
            </a:r>
          </a:p>
        </p:txBody>
      </p:sp>
      <p:sp>
        <p:nvSpPr>
          <p:cNvPr id="4" name="Slide Number Placeholder 3"/>
          <p:cNvSpPr>
            <a:spLocks noGrp="1"/>
          </p:cNvSpPr>
          <p:nvPr>
            <p:ph type="sldNum" sz="quarter" idx="10"/>
          </p:nvPr>
        </p:nvSpPr>
        <p:spPr/>
        <p:txBody>
          <a:bodyPr/>
          <a:lstStyle/>
          <a:p>
            <a:fld id="{318184F0-E1A0-4673-B89D-D564E81382E0}" type="slidenum">
              <a:rPr lang="en-US" smtClean="0"/>
              <a:t>17</a:t>
            </a:fld>
            <a:endParaRPr lang="en-US"/>
          </a:p>
        </p:txBody>
      </p:sp>
    </p:spTree>
    <p:extLst>
      <p:ext uri="{BB962C8B-B14F-4D97-AF65-F5344CB8AC3E}">
        <p14:creationId xmlns:p14="http://schemas.microsoft.com/office/powerpoint/2010/main" val="4096696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want to talk about mechanisms slightly more formally. Throughout this talk, we’re going to say that there are m items for sale and n buyers. Each buyer has a value for each bundle of items. A bundle is a subset b of this set of m items. We denote buyer i’s value for a bundle b as vi(b). We’re often going to talk about vectors of valuations. We’ll denote buyer i’s value for all of the bundles, of which there are 2^m, as this vector </a:t>
            </a:r>
            <a:r>
              <a:rPr lang="en-US" dirty="0" err="1"/>
              <a:t>v_i</a:t>
            </a:r>
            <a:r>
              <a:rPr lang="en-US" dirty="0"/>
              <a:t>. To give an example, let’s say again there are these two items, so m = 2. Let’s say buyer i’s value for the empty set is 0, his value for the coffee is 2, his value for the muffin is 3, and his value for the pair is 6.  This vector vi is going to have 4 components. In particular, the vector will be 0 2 3 6.</a:t>
            </a:r>
          </a:p>
        </p:txBody>
      </p:sp>
      <p:sp>
        <p:nvSpPr>
          <p:cNvPr id="4" name="Slide Number Placeholder 3"/>
          <p:cNvSpPr>
            <a:spLocks noGrp="1"/>
          </p:cNvSpPr>
          <p:nvPr>
            <p:ph type="sldNum" sz="quarter" idx="10"/>
          </p:nvPr>
        </p:nvSpPr>
        <p:spPr/>
        <p:txBody>
          <a:bodyPr/>
          <a:lstStyle/>
          <a:p>
            <a:fld id="{318184F0-E1A0-4673-B89D-D564E81382E0}" type="slidenum">
              <a:rPr lang="en-US" smtClean="0"/>
              <a:t>18</a:t>
            </a:fld>
            <a:endParaRPr lang="en-US"/>
          </a:p>
        </p:txBody>
      </p:sp>
    </p:spTree>
    <p:extLst>
      <p:ext uri="{BB962C8B-B14F-4D97-AF65-F5344CB8AC3E}">
        <p14:creationId xmlns:p14="http://schemas.microsoft.com/office/powerpoint/2010/main" val="4088723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want to use this notation to say a little more formally what a mechanism is. At its core, a mechanism, which we’ll denote as M, is defined by an allocation function and a payment function. The allocation function takes as input the buyers values and determines which buyers receive which items. The payment function determines how much each buyer pays. In this tutorial, we’re particularly concerned with the revenue of a mechanism. Given all n buyers values v1 up through </a:t>
            </a:r>
            <a:r>
              <a:rPr lang="en-US" dirty="0" err="1"/>
              <a:t>vn</a:t>
            </a:r>
            <a:r>
              <a:rPr lang="en-US" dirty="0"/>
              <a:t>, the revenue of the mechanism M is the sum of their payments, which we denote as </a:t>
            </a:r>
            <a:r>
              <a:rPr lang="en-US" dirty="0" err="1"/>
              <a:t>revenue_m</a:t>
            </a:r>
            <a:r>
              <a:rPr lang="en-US" dirty="0"/>
              <a:t> of v1 up through </a:t>
            </a:r>
            <a:r>
              <a:rPr lang="en-US" dirty="0" err="1"/>
              <a:t>vn.</a:t>
            </a:r>
            <a:r>
              <a:rPr lang="en-US" dirty="0"/>
              <a:t> The mechanism designer can choose these allocation and payment functions however he wants, but we’ll discuss a few constraints we might place on their form in a few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Something I was glossing over is that sometimes these two functions are not going to be a function of the buyers’ values, but rather a function of their bids. In that pricing example, where we set a price for the coffee and the muffin, there were no bids, the buyer just bought their utility maximizing bundle. So then the allocation and payment functions were just functions of the buyer’s true values. But in the first and second price auctions, the allocation and payment functions were functions of the buyers’ bids, which might not necessarily equal the buyers’ values. This distinction between bids and values is something we’ll discuss in the next few slides. I’m going to denote bidder i’s bids as tilde </a:t>
            </a:r>
            <a:r>
              <a:rPr lang="en-US" dirty="0" err="1"/>
              <a:t>v_i</a:t>
            </a:r>
            <a:r>
              <a:rPr lang="en-US" dirty="0"/>
              <a:t>. So, tilde </a:t>
            </a:r>
            <a:r>
              <a:rPr lang="en-US" dirty="0" err="1"/>
              <a:t>v_i</a:t>
            </a:r>
            <a:r>
              <a:rPr lang="en-US" dirty="0"/>
              <a:t> of b is buyer i’s bid for the bundle b. It’s important to note that it might not necessarily be the case that the buyer’s bids equal their values.</a:t>
            </a:r>
          </a:p>
        </p:txBody>
      </p:sp>
      <p:sp>
        <p:nvSpPr>
          <p:cNvPr id="4" name="Slide Number Placeholder 3"/>
          <p:cNvSpPr>
            <a:spLocks noGrp="1"/>
          </p:cNvSpPr>
          <p:nvPr>
            <p:ph type="sldNum" sz="quarter" idx="10"/>
          </p:nvPr>
        </p:nvSpPr>
        <p:spPr/>
        <p:txBody>
          <a:bodyPr/>
          <a:lstStyle/>
          <a:p>
            <a:fld id="{318184F0-E1A0-4673-B89D-D564E81382E0}" type="slidenum">
              <a:rPr lang="en-US" smtClean="0"/>
              <a:t>19</a:t>
            </a:fld>
            <a:endParaRPr lang="en-US"/>
          </a:p>
        </p:txBody>
      </p:sp>
    </p:spTree>
    <p:extLst>
      <p:ext uri="{BB962C8B-B14F-4D97-AF65-F5344CB8AC3E}">
        <p14:creationId xmlns:p14="http://schemas.microsoft.com/office/powerpoint/2010/main" val="3068913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Once we bring bids into the picture, there are a few standard properties we would like the mechanisms we design to satisfy. I’ll explain these in greater detail in the next few slides. The first property is incentive compatibility. A mechanism is incentive compatible if the agent will maximize his utility by bidding truthfully. The second property is individual rationality. The agent will not obtain negative utility by participating in the mechanism.</a:t>
            </a:r>
          </a:p>
        </p:txBody>
      </p:sp>
      <p:sp>
        <p:nvSpPr>
          <p:cNvPr id="4" name="Slide Number Placeholder 3"/>
          <p:cNvSpPr>
            <a:spLocks noGrp="1"/>
          </p:cNvSpPr>
          <p:nvPr>
            <p:ph type="sldNum" sz="quarter" idx="10"/>
          </p:nvPr>
        </p:nvSpPr>
        <p:spPr/>
        <p:txBody>
          <a:bodyPr/>
          <a:lstStyle/>
          <a:p>
            <a:fld id="{318184F0-E1A0-4673-B89D-D564E81382E0}" type="slidenum">
              <a:rPr lang="en-US" smtClean="0"/>
              <a:t>21</a:t>
            </a:fld>
            <a:endParaRPr lang="en-US"/>
          </a:p>
        </p:txBody>
      </p:sp>
    </p:spTree>
    <p:extLst>
      <p:ext uri="{BB962C8B-B14F-4D97-AF65-F5344CB8AC3E}">
        <p14:creationId xmlns:p14="http://schemas.microsoft.com/office/powerpoint/2010/main" val="2104835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22</a:t>
            </a:fld>
            <a:endParaRPr lang="en-US"/>
          </a:p>
        </p:txBody>
      </p:sp>
    </p:spTree>
    <p:extLst>
      <p:ext uri="{BB962C8B-B14F-4D97-AF65-F5344CB8AC3E}">
        <p14:creationId xmlns:p14="http://schemas.microsoft.com/office/powerpoint/2010/main" val="960798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23</a:t>
            </a:fld>
            <a:endParaRPr lang="en-US"/>
          </a:p>
        </p:txBody>
      </p:sp>
    </p:spTree>
    <p:extLst>
      <p:ext uri="{BB962C8B-B14F-4D97-AF65-F5344CB8AC3E}">
        <p14:creationId xmlns:p14="http://schemas.microsoft.com/office/powerpoint/2010/main" val="1359045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Determining how to design auctions and set prices is a challenging problem with tremendous real-world impact. Amazon has to decide how to price each item it </a:t>
            </a:r>
            <a:r>
              <a:rPr lang="en-US"/>
              <a:t>sells.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4</a:t>
            </a:fld>
            <a:endParaRPr lang="en-US"/>
          </a:p>
        </p:txBody>
      </p:sp>
    </p:spTree>
    <p:extLst>
      <p:ext uri="{BB962C8B-B14F-4D97-AF65-F5344CB8AC3E}">
        <p14:creationId xmlns:p14="http://schemas.microsoft.com/office/powerpoint/2010/main" val="2628104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24</a:t>
            </a:fld>
            <a:endParaRPr lang="en-US"/>
          </a:p>
        </p:txBody>
      </p:sp>
    </p:spTree>
    <p:extLst>
      <p:ext uri="{BB962C8B-B14F-4D97-AF65-F5344CB8AC3E}">
        <p14:creationId xmlns:p14="http://schemas.microsoft.com/office/powerpoint/2010/main" val="1452030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25</a:t>
            </a:fld>
            <a:endParaRPr lang="en-US"/>
          </a:p>
        </p:txBody>
      </p:sp>
    </p:spTree>
    <p:extLst>
      <p:ext uri="{BB962C8B-B14F-4D97-AF65-F5344CB8AC3E}">
        <p14:creationId xmlns:p14="http://schemas.microsoft.com/office/powerpoint/2010/main" val="4673300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26</a:t>
            </a:fld>
            <a:endParaRPr lang="en-US"/>
          </a:p>
        </p:txBody>
      </p:sp>
    </p:spTree>
    <p:extLst>
      <p:ext uri="{BB962C8B-B14F-4D97-AF65-F5344CB8AC3E}">
        <p14:creationId xmlns:p14="http://schemas.microsoft.com/office/powerpoint/2010/main" val="3281802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I’ll illustrate what it means to be incentive compatible. The second-price auction is incentive compatible. Remember, this is where there’s a single item for sale. All buyers submit bids, the highest bidder wins, and she pays the second highest bid. The claim is that every buyer maximizes her utility by bidding truthfully. Start off by considering the allocation and payment when everyone bids truthfully. We’ll reason about why no bidder has any incentive to raise her bid. If a bidder wins, her utility is her value for the item (let’s say it’s a coffee) minus her payment. If she doesn’t win, she doesn’t pay anything, so her utility is zero. Now let’s see why this auction is incentive compatible. Why shouldn’t she bid something larger than her value for the coffee? Well if she’s the winner, she’ll still be the winner if she raises her bid. She’ll continue paying the second highest bid, so her payment won’t change. Therefore, if she’s the winner, she has no incentive to increase her bid. Meanwhile, if she didn’t win the item, she might become a winner by raising her bid. But if that’s the case, she’ll have to pay more than her value, since now the second highest bid is larger than her value. But this will give her negative utility, whereas if she bids her value, she’ll have zero utility. Therefore, if she loses, she also has no incentive to increase her bid.</a:t>
            </a:r>
          </a:p>
        </p:txBody>
      </p:sp>
      <p:sp>
        <p:nvSpPr>
          <p:cNvPr id="4" name="Slide Number Placeholder 3"/>
          <p:cNvSpPr>
            <a:spLocks noGrp="1"/>
          </p:cNvSpPr>
          <p:nvPr>
            <p:ph type="sldNum" sz="quarter" idx="10"/>
          </p:nvPr>
        </p:nvSpPr>
        <p:spPr/>
        <p:txBody>
          <a:bodyPr/>
          <a:lstStyle/>
          <a:p>
            <a:fld id="{318184F0-E1A0-4673-B89D-D564E81382E0}" type="slidenum">
              <a:rPr lang="en-US" smtClean="0"/>
              <a:t>27</a:t>
            </a:fld>
            <a:endParaRPr lang="en-US"/>
          </a:p>
        </p:txBody>
      </p:sp>
    </p:spTree>
    <p:extLst>
      <p:ext uri="{BB962C8B-B14F-4D97-AF65-F5344CB8AC3E}">
        <p14:creationId xmlns:p14="http://schemas.microsoft.com/office/powerpoint/2010/main" val="4164431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other property we want the mechanisms we design to fulfill is what’s called individual rationality. This means the individual has nothing to lose by participating in the mechanism. The second-price auction is also individually rational so long as the buyers actually bid truthfully. This is because the buyers will either lose and pay nothing, in which case their utility is zero, or they will win and pay the second-highest bid, which is smaller than their value assuming they bid truthfully. So no buyer will obtain negative utility from participating in the auction.</a:t>
            </a:r>
          </a:p>
        </p:txBody>
      </p:sp>
      <p:sp>
        <p:nvSpPr>
          <p:cNvPr id="4" name="Slide Number Placeholder 3"/>
          <p:cNvSpPr>
            <a:spLocks noGrp="1"/>
          </p:cNvSpPr>
          <p:nvPr>
            <p:ph type="sldNum" sz="quarter" idx="10"/>
          </p:nvPr>
        </p:nvSpPr>
        <p:spPr/>
        <p:txBody>
          <a:bodyPr/>
          <a:lstStyle/>
          <a:p>
            <a:fld id="{318184F0-E1A0-4673-B89D-D564E81382E0}" type="slidenum">
              <a:rPr lang="en-US" smtClean="0"/>
              <a:t>28</a:t>
            </a:fld>
            <a:endParaRPr lang="en-US"/>
          </a:p>
        </p:txBody>
      </p:sp>
    </p:spTree>
    <p:extLst>
      <p:ext uri="{BB962C8B-B14F-4D97-AF65-F5344CB8AC3E}">
        <p14:creationId xmlns:p14="http://schemas.microsoft.com/office/powerpoint/2010/main" val="3749806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 want to talk about individual rationality and incentive compatibility a bit more formally, so I’m going to introduce a standard definition, made for decades in economics. This assumption is pretty central to this talk is key to understanding why machine learning is a natural tool for mechanism design. This standard assumption states that the buyers’ values are defined by some probability distribution over all the possible values they might have for all bundles of the items for sale. So again in this example where there are two items for sale, this means there’s some distribution D whose support is in (4n)-dimensional space, from which these valuation vectors are drawn.</a:t>
            </a:r>
          </a:p>
        </p:txBody>
      </p:sp>
      <p:sp>
        <p:nvSpPr>
          <p:cNvPr id="4" name="Slide Number Placeholder 3"/>
          <p:cNvSpPr>
            <a:spLocks noGrp="1"/>
          </p:cNvSpPr>
          <p:nvPr>
            <p:ph type="sldNum" sz="quarter" idx="10"/>
          </p:nvPr>
        </p:nvSpPr>
        <p:spPr/>
        <p:txBody>
          <a:bodyPr/>
          <a:lstStyle/>
          <a:p>
            <a:fld id="{318184F0-E1A0-4673-B89D-D564E81382E0}" type="slidenum">
              <a:rPr lang="en-US" smtClean="0"/>
              <a:t>29</a:t>
            </a:fld>
            <a:endParaRPr lang="en-US"/>
          </a:p>
        </p:txBody>
      </p:sp>
    </p:spTree>
    <p:extLst>
      <p:ext uri="{BB962C8B-B14F-4D97-AF65-F5344CB8AC3E}">
        <p14:creationId xmlns:p14="http://schemas.microsoft.com/office/powerpoint/2010/main" val="3898613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have this notion of a distribution over buyers’ values, we can discuss incentive compatibility a bit more formally. There are three types of incentive compatibility: ex ante, ex interim, and ex post, corresponding to, essentially, what it means to be incentive compatible at the beginning, middle, and end of the mechanism design procedure. Let’s start with ex ante incentive compatibility. Consider the very beginning of the mechanism, and suppose that every bidder knows the distribution from which all bidders’ values are drawn, but doesn’t know his own value. The bidders’ actual values have yet to be drawn. At this stage, a mechanism is ex ante incentive compatible if for each bidder, in expectation over all bidders’ values, she will maximizer her expected utility by bidding truthfully.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next type of incentive compatibility I want to discuss is ex interim incentive compatibility, which corresponds, roughly to the middle of the mechanism. This takes ex ante one step further: the buyers know the distribution from which all buyers’ values are drawn, and they know their own value. So the values have actually been drawn at this point, and every bidder knows his own value, but doesn’t know anyone else’s value. A mechanism is ex interim incentive compatible if in expectation over all the other bidders’ values, the bidder will maximize her expected utility by bidding truthfully.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last type of incentive compatibility we’ll talk about is ex post incentive compatibility. This corresponds to the end of the mechanism. This takes the ex interim setup one step farther, stating that every bidder knows his own value and all other bidders’ values. A mechanism is ex post incentive compatible if for every bidder, no matter his own value and all the other bidders’ values, she will maximize her utility by bidding truthfully.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probably imagine, we can similarly define ex ante, ex interim, and ex post individual rationality, though I won’t go through that here.</a:t>
            </a:r>
          </a:p>
        </p:txBody>
      </p:sp>
      <p:sp>
        <p:nvSpPr>
          <p:cNvPr id="4" name="Slide Number Placeholder 3"/>
          <p:cNvSpPr>
            <a:spLocks noGrp="1"/>
          </p:cNvSpPr>
          <p:nvPr>
            <p:ph type="sldNum" sz="quarter" idx="10"/>
          </p:nvPr>
        </p:nvSpPr>
        <p:spPr/>
        <p:txBody>
          <a:bodyPr/>
          <a:lstStyle/>
          <a:p>
            <a:fld id="{318184F0-E1A0-4673-B89D-D564E81382E0}" type="slidenum">
              <a:rPr lang="en-US" smtClean="0"/>
              <a:t>30</a:t>
            </a:fld>
            <a:endParaRPr lang="en-US"/>
          </a:p>
        </p:txBody>
      </p:sp>
    </p:spTree>
    <p:extLst>
      <p:ext uri="{BB962C8B-B14F-4D97-AF65-F5344CB8AC3E}">
        <p14:creationId xmlns:p14="http://schemas.microsoft.com/office/powerpoint/2010/main" val="4086500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historical note, it was Leonid </a:t>
            </a:r>
            <a:r>
              <a:rPr lang="en-US" dirty="0" err="1"/>
              <a:t>Hurwicz</a:t>
            </a:r>
            <a:r>
              <a:rPr lang="en-US" dirty="0"/>
              <a:t> who in 1972 introduced the notion of incentive compatibility. He went on to win the 2007 Nobel Prize in Economics for his work on mechanism design.</a:t>
            </a:r>
          </a:p>
        </p:txBody>
      </p:sp>
      <p:sp>
        <p:nvSpPr>
          <p:cNvPr id="4" name="Slide Number Placeholder 3"/>
          <p:cNvSpPr>
            <a:spLocks noGrp="1"/>
          </p:cNvSpPr>
          <p:nvPr>
            <p:ph type="sldNum" sz="quarter" idx="10"/>
          </p:nvPr>
        </p:nvSpPr>
        <p:spPr/>
        <p:txBody>
          <a:bodyPr/>
          <a:lstStyle/>
          <a:p>
            <a:fld id="{318184F0-E1A0-4673-B89D-D564E81382E0}" type="slidenum">
              <a:rPr lang="en-US" smtClean="0"/>
              <a:t>31</a:t>
            </a:fld>
            <a:endParaRPr lang="en-US"/>
          </a:p>
        </p:txBody>
      </p:sp>
    </p:spTree>
    <p:extLst>
      <p:ext uri="{BB962C8B-B14F-4D97-AF65-F5344CB8AC3E}">
        <p14:creationId xmlns:p14="http://schemas.microsoft.com/office/powerpoint/2010/main" val="2051798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Roger Myerson shared the 2007 Nobel prize with </a:t>
            </a:r>
            <a:r>
              <a:rPr lang="en-US" dirty="0" err="1"/>
              <a:t>Hurwicz</a:t>
            </a:r>
            <a:r>
              <a:rPr lang="en-US" dirty="0"/>
              <a:t>, which brings me to optimal single-item auctions. Myerson discovered the revenue maximizing single-item, multi-bidder auction. In this literature, “optimal” translates to revenue-maximizing.</a:t>
            </a:r>
          </a:p>
        </p:txBody>
      </p:sp>
      <p:sp>
        <p:nvSpPr>
          <p:cNvPr id="4" name="Slide Number Placeholder 3"/>
          <p:cNvSpPr>
            <a:spLocks noGrp="1"/>
          </p:cNvSpPr>
          <p:nvPr>
            <p:ph type="sldNum" sz="quarter" idx="10"/>
          </p:nvPr>
        </p:nvSpPr>
        <p:spPr/>
        <p:txBody>
          <a:bodyPr/>
          <a:lstStyle/>
          <a:p>
            <a:fld id="{318184F0-E1A0-4673-B89D-D564E81382E0}" type="slidenum">
              <a:rPr lang="en-US" smtClean="0"/>
              <a:t>32</a:t>
            </a:fld>
            <a:endParaRPr lang="en-US"/>
          </a:p>
        </p:txBody>
      </p:sp>
    </p:spTree>
    <p:extLst>
      <p:ext uri="{BB962C8B-B14F-4D97-AF65-F5344CB8AC3E}">
        <p14:creationId xmlns:p14="http://schemas.microsoft.com/office/powerpoint/2010/main" val="3798346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I’ll go through the definition of Myerson’s optimal auction, but first I want to give a little bit of intuition. What’s the problem with the second-price auction – why wouldn’t that be revenue maximizing? Let’s consider a scenario where there’s a weak bidder whose bids are typically small and a strong bidder whose bids are typically large. Most of the time, the strong bidder is going to win and pay the weak bidder’s bid. We’re losing a lot of revenue. Myerson’s auction boosts these weak bidders’ bids so that they’re competitive with the strong bidders’ bids. In this way, it creates competition for the strong bidder, and the amazing fact is that it remains incentive compatible.</a:t>
            </a:r>
          </a:p>
        </p:txBody>
      </p:sp>
      <p:sp>
        <p:nvSpPr>
          <p:cNvPr id="4" name="Slide Number Placeholder 3"/>
          <p:cNvSpPr>
            <a:spLocks noGrp="1"/>
          </p:cNvSpPr>
          <p:nvPr>
            <p:ph type="sldNum" sz="quarter" idx="10"/>
          </p:nvPr>
        </p:nvSpPr>
        <p:spPr/>
        <p:txBody>
          <a:bodyPr/>
          <a:lstStyle/>
          <a:p>
            <a:fld id="{318184F0-E1A0-4673-B89D-D564E81382E0}" type="slidenum">
              <a:rPr lang="en-US" smtClean="0"/>
              <a:t>33</a:t>
            </a:fld>
            <a:endParaRPr lang="en-US"/>
          </a:p>
        </p:txBody>
      </p:sp>
    </p:spTree>
    <p:extLst>
      <p:ext uri="{BB962C8B-B14F-4D97-AF65-F5344CB8AC3E}">
        <p14:creationId xmlns:p14="http://schemas.microsoft.com/office/powerpoint/2010/main" val="1674965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Determining how to design auctions and set prices is a challenging problem with tremendous real-world impact. Amazon has to decide how to price each item it </a:t>
            </a:r>
            <a:r>
              <a:rPr lang="en-US"/>
              <a:t>sells.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5</a:t>
            </a:fld>
            <a:endParaRPr lang="en-US"/>
          </a:p>
        </p:txBody>
      </p:sp>
    </p:spTree>
    <p:extLst>
      <p:ext uri="{BB962C8B-B14F-4D97-AF65-F5344CB8AC3E}">
        <p14:creationId xmlns:p14="http://schemas.microsoft.com/office/powerpoint/2010/main" val="605840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Myerson’s auction specifically applies in the case when the buyers’ values are independently but not identically distributed. So let’s say that bidder i’s value distribution has a probability density function of fi, a CDF of Fi, and support in [0,1]. We’re going to transform the bids using what’s called a virtual value function. Bidder i’s virtual valuation function is defined as </a:t>
            </a:r>
            <a:r>
              <a:rPr lang="en-US" dirty="0" err="1"/>
              <a:t>phi_i</a:t>
            </a:r>
            <a:r>
              <a:rPr lang="en-US" dirty="0"/>
              <a:t>(x) which equals x minus 1 – </a:t>
            </a:r>
            <a:r>
              <a:rPr lang="en-US" dirty="0" err="1"/>
              <a:t>F_i</a:t>
            </a:r>
            <a:r>
              <a:rPr lang="en-US" dirty="0"/>
              <a:t>(x) divided by </a:t>
            </a:r>
            <a:r>
              <a:rPr lang="en-US" dirty="0" err="1"/>
              <a:t>f_i</a:t>
            </a:r>
            <a:r>
              <a:rPr lang="en-US" dirty="0"/>
              <a:t>(x). The auctioneer is going to solicit bids tilde v_1 up through tilde </a:t>
            </a:r>
            <a:r>
              <a:rPr lang="en-US" dirty="0" err="1"/>
              <a:t>v_n</a:t>
            </a:r>
            <a:r>
              <a:rPr lang="en-US" dirty="0"/>
              <a:t> from the buyers. We’re going to transform all of these bids using the virtual valuation functions, so now we have n different virtual values for all the bidders. If all of these virtual values are smaller then zero, then we’re not going to allocate the item. Otherwise, we’re going to allocate the item to the buyer </a:t>
            </a:r>
            <a:r>
              <a:rPr lang="en-US" dirty="0" err="1"/>
              <a:t>i</a:t>
            </a:r>
            <a:r>
              <a:rPr lang="en-US" dirty="0"/>
              <a:t>* who has the highest virtual value. We’ll charge that winning bidder what’s called her “threshold bid.” This is the minimum value she could bid and still win. That specific value is written mathematically here. Myerson’s optimal auction is defined here for a single unit of a single good, but it was later extended to the case where there are multiple units of a single good for sale.</a:t>
            </a:r>
          </a:p>
        </p:txBody>
      </p:sp>
      <p:sp>
        <p:nvSpPr>
          <p:cNvPr id="4" name="Slide Number Placeholder 3"/>
          <p:cNvSpPr>
            <a:spLocks noGrp="1"/>
          </p:cNvSpPr>
          <p:nvPr>
            <p:ph type="sldNum" sz="quarter" idx="10"/>
          </p:nvPr>
        </p:nvSpPr>
        <p:spPr/>
        <p:txBody>
          <a:bodyPr/>
          <a:lstStyle/>
          <a:p>
            <a:fld id="{318184F0-E1A0-4673-B89D-D564E81382E0}" type="slidenum">
              <a:rPr lang="en-US" smtClean="0"/>
              <a:t>34</a:t>
            </a:fld>
            <a:endParaRPr lang="en-US"/>
          </a:p>
        </p:txBody>
      </p:sp>
    </p:spTree>
    <p:extLst>
      <p:ext uri="{BB962C8B-B14F-4D97-AF65-F5344CB8AC3E}">
        <p14:creationId xmlns:p14="http://schemas.microsoft.com/office/powerpoint/2010/main" val="884131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I’ll go through some of the key insights from the proof that Myerson’s auction is revenue-maximizing. The key building-block is this lemma by Myerson. Remember, an allocation function says which bidders receive which items based on the bids. Myerson’s lemma says that an allocation function can be paired with a payment function so that the resulting mechanism is incentive compatible if and only if that allocation function is monotone. Monotone means that the more you bid, the more you get. That’s pretty simple characterization of all allocation functions that give rise to an IC mechanism. Additionally, that payment function corresponding to a monotone allocation function is unique. I’ve written it here in case anyone is interested, though it’s not necessary to completely understand this. Given a monotone allocation function x and bids v1 up through </a:t>
            </a:r>
            <a:r>
              <a:rPr lang="en-US" sz="1200" kern="1200" dirty="0" err="1">
                <a:solidFill>
                  <a:schemeClr val="tx1"/>
                </a:solidFill>
                <a:effectLst/>
                <a:latin typeface="+mn-lt"/>
                <a:ea typeface="+mn-ea"/>
                <a:cs typeface="+mn-cs"/>
              </a:rPr>
              <a:t>vn</a:t>
            </a:r>
            <a:r>
              <a:rPr lang="en-US" sz="1200" kern="1200" dirty="0">
                <a:solidFill>
                  <a:schemeClr val="tx1"/>
                </a:solidFill>
                <a:effectLst/>
                <a:latin typeface="+mn-lt"/>
                <a:ea typeface="+mn-ea"/>
                <a:cs typeface="+mn-cs"/>
              </a:rPr>
              <a:t>, bidder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pays the integral from 0 to their bid of z times the derivative of their allocation function, where z is changing and all the other bidders’ bids are fixed.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a monotone allocation function, we can use the payment function from Myerson’s lemma to write this formula for the expected revenue. Remarkably, we can deduce that expected revenue of this mechanism equals its expected virtual welfare. By expected virtual welfare, I mean how much the buyers would value their allocation if their true values were replaced by their virtual values.</a:t>
            </a:r>
          </a:p>
        </p:txBody>
      </p:sp>
      <p:sp>
        <p:nvSpPr>
          <p:cNvPr id="4" name="Slide Number Placeholder 3"/>
          <p:cNvSpPr>
            <a:spLocks noGrp="1"/>
          </p:cNvSpPr>
          <p:nvPr>
            <p:ph type="sldNum" sz="quarter" idx="10"/>
          </p:nvPr>
        </p:nvSpPr>
        <p:spPr/>
        <p:txBody>
          <a:bodyPr/>
          <a:lstStyle/>
          <a:p>
            <a:fld id="{318184F0-E1A0-4673-B89D-D564E81382E0}" type="slidenum">
              <a:rPr lang="en-US" smtClean="0"/>
              <a:t>35</a:t>
            </a:fld>
            <a:endParaRPr lang="en-US"/>
          </a:p>
        </p:txBody>
      </p:sp>
    </p:spTree>
    <p:extLst>
      <p:ext uri="{BB962C8B-B14F-4D97-AF65-F5344CB8AC3E}">
        <p14:creationId xmlns:p14="http://schemas.microsoft.com/office/powerpoint/2010/main" val="3704066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is this the case? Using little bit of calculus, like changing the order of integration, integration by parts, and so on, the virtual valuation function from the previous slide pops out. This is the sum, over all buyers, of their virtual value, which we defined on the previous slide, multiplied by whether or not they got the good. So like I said, the expected revenue equals the expected virtual welfare.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all we have to do to find the revenue maximizing auction is to find the allocation function so that this virtual welfare is maximized. Then the payment function will fall out of this lemma by Myerson. To maximize virtual welfare, we just give the item to the buyer with the highest non-negative virtual value, or to no one if everyone’s virtual value is negative. The resulting mechanism is Myerson’s optimal auction.</a:t>
            </a:r>
          </a:p>
        </p:txBody>
      </p:sp>
      <p:sp>
        <p:nvSpPr>
          <p:cNvPr id="4" name="Slide Number Placeholder 3"/>
          <p:cNvSpPr>
            <a:spLocks noGrp="1"/>
          </p:cNvSpPr>
          <p:nvPr>
            <p:ph type="sldNum" sz="quarter" idx="10"/>
          </p:nvPr>
        </p:nvSpPr>
        <p:spPr/>
        <p:txBody>
          <a:bodyPr/>
          <a:lstStyle/>
          <a:p>
            <a:fld id="{318184F0-E1A0-4673-B89D-D564E81382E0}" type="slidenum">
              <a:rPr lang="en-US" smtClean="0"/>
              <a:t>36</a:t>
            </a:fld>
            <a:endParaRPr lang="en-US"/>
          </a:p>
        </p:txBody>
      </p:sp>
    </p:spTree>
    <p:extLst>
      <p:ext uri="{BB962C8B-B14F-4D97-AF65-F5344CB8AC3E}">
        <p14:creationId xmlns:p14="http://schemas.microsoft.com/office/powerpoint/2010/main" val="4356798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Myerson’s auction specifically applies in the case when the buyers’ values are independently but not identically distributed. So let’s say that bidder i’s value distribution has a probability density function of fi, a CDF of Fi, and support in [0,1]. We’re going to transform the bids using what’s called a virtual value function. Bidder i’s virtual valuation function is defined as </a:t>
            </a:r>
            <a:r>
              <a:rPr lang="en-US" dirty="0" err="1"/>
              <a:t>phi_i</a:t>
            </a:r>
            <a:r>
              <a:rPr lang="en-US" dirty="0"/>
              <a:t>(x) which equals x minus 1 – </a:t>
            </a:r>
            <a:r>
              <a:rPr lang="en-US" dirty="0" err="1"/>
              <a:t>F_i</a:t>
            </a:r>
            <a:r>
              <a:rPr lang="en-US" dirty="0"/>
              <a:t>(x) divided by </a:t>
            </a:r>
            <a:r>
              <a:rPr lang="en-US" dirty="0" err="1"/>
              <a:t>f_i</a:t>
            </a:r>
            <a:r>
              <a:rPr lang="en-US" dirty="0"/>
              <a:t>(x). The auctioneer is going to solicit bids tilde v_1 up through tilde </a:t>
            </a:r>
            <a:r>
              <a:rPr lang="en-US" dirty="0" err="1"/>
              <a:t>v_n</a:t>
            </a:r>
            <a:r>
              <a:rPr lang="en-US" dirty="0"/>
              <a:t> from the buyers. We’re going to transform all of these bids using the virtual valuation functions, so now we have n different virtual values for all the bidders. If all of these virtual values are smaller then zero, then we’re not going to allocate the item. Otherwise, we’re going to allocate the item to the buyer </a:t>
            </a:r>
            <a:r>
              <a:rPr lang="en-US" dirty="0" err="1"/>
              <a:t>i</a:t>
            </a:r>
            <a:r>
              <a:rPr lang="en-US" dirty="0"/>
              <a:t>* who has the highest virtual value. We’ll charge that winning bidder what’s called her “threshold bid.” This is the minimum value she could bid and still win. That specific value is written mathematically here. Myerson’s optimal auction is defined here for a single unit of a single good, but it was later extended to the case where there are multiple units of a single good for sale.</a:t>
            </a:r>
          </a:p>
        </p:txBody>
      </p:sp>
      <p:sp>
        <p:nvSpPr>
          <p:cNvPr id="4" name="Slide Number Placeholder 3"/>
          <p:cNvSpPr>
            <a:spLocks noGrp="1"/>
          </p:cNvSpPr>
          <p:nvPr>
            <p:ph type="sldNum" sz="quarter" idx="10"/>
          </p:nvPr>
        </p:nvSpPr>
        <p:spPr/>
        <p:txBody>
          <a:bodyPr/>
          <a:lstStyle/>
          <a:p>
            <a:fld id="{318184F0-E1A0-4673-B89D-D564E81382E0}" type="slidenum">
              <a:rPr lang="en-US" smtClean="0"/>
              <a:t>37</a:t>
            </a:fld>
            <a:endParaRPr lang="en-US"/>
          </a:p>
        </p:txBody>
      </p:sp>
    </p:spTree>
    <p:extLst>
      <p:ext uri="{BB962C8B-B14F-4D97-AF65-F5344CB8AC3E}">
        <p14:creationId xmlns:p14="http://schemas.microsoft.com/office/powerpoint/2010/main" val="22014426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from single-item auctions to multi-item auctions poses significantly challenging. Remarkably, we don’t even know how to sell two items while maximizing revenue! I do want to note that several special cases of multi-item mechanism design have been solved, however. One is the case where all buyers are additive and all item values are </a:t>
            </a:r>
            <a:r>
              <a:rPr lang="en-US" dirty="0" err="1"/>
              <a:t>i.i.d</a:t>
            </a:r>
            <a:r>
              <a:rPr lang="en-US" dirty="0"/>
              <a:t>. Another is the case where buyers’ values come from discrete distributions with finite support</a:t>
            </a:r>
            <a:r>
              <a:rPr lang="en-US" sz="1200" kern="1200" dirty="0">
                <a:solidFill>
                  <a:schemeClr val="tx1"/>
                </a:solidFill>
                <a:effectLst/>
                <a:latin typeface="+mn-lt"/>
                <a:ea typeface="+mn-ea"/>
                <a:cs typeface="+mn-cs"/>
              </a:rPr>
              <a:t>. This complements a recent line of work that’s gained a lot of traction in the econ-CS community, which studies how close to optimal simple multi-item mechanisms are. This line of work proves guarantees even when you don’t know explicitly what the optimal auction looks like.</a:t>
            </a:r>
          </a:p>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38</a:t>
            </a:fld>
            <a:endParaRPr lang="en-US"/>
          </a:p>
        </p:txBody>
      </p:sp>
    </p:spTree>
    <p:extLst>
      <p:ext uri="{BB962C8B-B14F-4D97-AF65-F5344CB8AC3E}">
        <p14:creationId xmlns:p14="http://schemas.microsoft.com/office/powerpoint/2010/main" val="2178616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idea in AMD is that we want to solve the mechanism design problem as a search problem automatically, rather than manually. We built a system for doing that. The idea is that we create a mechanism for the specific setting at hand, rather than a class of settings. The advantages are: first of all, it can lead to greater value of designer’s objective than known mechanisms. Secondly, we can sometimes circumvent economic impossibility results and always minimizes the pain implied by them (sometimes they can’t be circumvented). It can be used in new settings that haven’t been analyzed in manual mechanism design to date, and it can be used for traditional settings but for unusual objectives. It can yield stronger incentive compatibility and participation properties: for example, ex post rather than ex interim. And it shifts the burden of design from the human to the machine.</a:t>
            </a:r>
          </a:p>
        </p:txBody>
      </p:sp>
      <p:sp>
        <p:nvSpPr>
          <p:cNvPr id="4" name="Slide Number Placeholder 3"/>
          <p:cNvSpPr>
            <a:spLocks noGrp="1"/>
          </p:cNvSpPr>
          <p:nvPr>
            <p:ph type="sldNum" sz="quarter" idx="10"/>
          </p:nvPr>
        </p:nvSpPr>
        <p:spPr/>
        <p:txBody>
          <a:bodyPr/>
          <a:lstStyle/>
          <a:p>
            <a:fld id="{318184F0-E1A0-4673-B89D-D564E81382E0}" type="slidenum">
              <a:rPr lang="en-US" smtClean="0"/>
              <a:t>40</a:t>
            </a:fld>
            <a:endParaRPr lang="en-US"/>
          </a:p>
        </p:txBody>
      </p:sp>
    </p:spTree>
    <p:extLst>
      <p:ext uri="{BB962C8B-B14F-4D97-AF65-F5344CB8AC3E}">
        <p14:creationId xmlns:p14="http://schemas.microsoft.com/office/powerpoint/2010/main" val="570384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Here’s the pictorial depiction of what’s going on. Classical mechanism design works like this. You prove theorems and publish, manually. Then some real-world mechanism design problem comes along. You draw intuitions from the theory and then you build a mechanism by hand using those intuitions. That’s your mechanism for the setting. In automated mechanism design, the picture is a little different. We build a software for doing this; we build it once. When the real-world mechanism design instance comes along, we feed it to the software, and the software spits out the mechanism for the setting.</a:t>
            </a:r>
          </a:p>
        </p:txBody>
      </p:sp>
      <p:sp>
        <p:nvSpPr>
          <p:cNvPr id="4" name="Slide Number Placeholder 3"/>
          <p:cNvSpPr>
            <a:spLocks noGrp="1"/>
          </p:cNvSpPr>
          <p:nvPr>
            <p:ph type="sldNum" sz="quarter" idx="10"/>
          </p:nvPr>
        </p:nvSpPr>
        <p:spPr/>
        <p:txBody>
          <a:bodyPr/>
          <a:lstStyle/>
          <a:p>
            <a:fld id="{318184F0-E1A0-4673-B89D-D564E81382E0}" type="slidenum">
              <a:rPr lang="en-US" smtClean="0"/>
              <a:t>42</a:t>
            </a:fld>
            <a:endParaRPr lang="en-US"/>
          </a:p>
        </p:txBody>
      </p:sp>
    </p:spTree>
    <p:extLst>
      <p:ext uri="{BB962C8B-B14F-4D97-AF65-F5344CB8AC3E}">
        <p14:creationId xmlns:p14="http://schemas.microsoft.com/office/powerpoint/2010/main" val="2347530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200">
                <a:solidFill>
                  <a:schemeClr val="bg1"/>
                </a:solidFill>
                <a:latin typeface="Times New Roman" panose="02020603050405020304" pitchFamily="18" charset="0"/>
              </a:defRPr>
            </a:lvl1pPr>
            <a:lvl2pPr marL="742950" indent="-285750" defTabSz="928688">
              <a:defRPr sz="2200">
                <a:solidFill>
                  <a:schemeClr val="bg1"/>
                </a:solidFill>
                <a:latin typeface="Times New Roman" panose="02020603050405020304" pitchFamily="18" charset="0"/>
              </a:defRPr>
            </a:lvl2pPr>
            <a:lvl3pPr marL="1143000" indent="-228600" defTabSz="928688">
              <a:defRPr sz="2200">
                <a:solidFill>
                  <a:schemeClr val="bg1"/>
                </a:solidFill>
                <a:latin typeface="Times New Roman" panose="02020603050405020304" pitchFamily="18" charset="0"/>
              </a:defRPr>
            </a:lvl3pPr>
            <a:lvl4pPr marL="1600200" indent="-228600" defTabSz="928688">
              <a:defRPr sz="2200">
                <a:solidFill>
                  <a:schemeClr val="bg1"/>
                </a:solidFill>
                <a:latin typeface="Times New Roman" panose="02020603050405020304" pitchFamily="18" charset="0"/>
              </a:defRPr>
            </a:lvl4pPr>
            <a:lvl5pPr marL="2057400" indent="-228600" defTabSz="928688">
              <a:defRPr sz="2200">
                <a:solidFill>
                  <a:schemeClr val="bg1"/>
                </a:solidFill>
                <a:latin typeface="Times New Roman" panose="02020603050405020304" pitchFamily="18" charset="0"/>
              </a:defRPr>
            </a:lvl5pPr>
            <a:lvl6pPr marL="25146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9pPr>
          </a:lstStyle>
          <a:p>
            <a:fld id="{C519F729-971F-46AA-928F-C88A03EC3C9A}" type="slidenum">
              <a:rPr lang="de-DE" altLang="en-US" sz="1200">
                <a:solidFill>
                  <a:schemeClr val="tx1"/>
                </a:solidFill>
              </a:rPr>
              <a:pPr/>
              <a:t>45</a:t>
            </a:fld>
            <a:endParaRPr lang="de-DE" altLang="en-US" sz="1200">
              <a:solidFill>
                <a:schemeClr val="tx1"/>
              </a:solidFill>
            </a:endParaRPr>
          </a:p>
        </p:txBody>
      </p:sp>
      <p:sp>
        <p:nvSpPr>
          <p:cNvPr id="64515" name="Rectangle 2"/>
          <p:cNvSpPr>
            <a:spLocks noGrp="1" noRot="1" noChangeAspect="1" noChangeArrowheads="1" noTextEdit="1"/>
          </p:cNvSpPr>
          <p:nvPr>
            <p:ph type="sldImg"/>
          </p:nvPr>
        </p:nvSpPr>
        <p:spPr>
          <a:xfrm>
            <a:off x="1371600" y="1143000"/>
            <a:ext cx="4114800" cy="3086100"/>
          </a:xfrm>
          <a:ln/>
        </p:spPr>
      </p:sp>
      <p:sp>
        <p:nvSpPr>
          <p:cNvPr id="64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cs typeface="Arial" panose="020B0604020202020204" pitchFamily="34" charset="0"/>
            </a:endParaRPr>
          </a:p>
        </p:txBody>
      </p:sp>
    </p:spTree>
    <p:extLst>
      <p:ext uri="{BB962C8B-B14F-4D97-AF65-F5344CB8AC3E}">
        <p14:creationId xmlns:p14="http://schemas.microsoft.com/office/powerpoint/2010/main" val="27356812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For the remainder of this tutorial, we’re not going to assume the mechanism designer knows the distribution over buyers’ values, since it’s not clear how he would know this distribution, and its not clear how he could store this distribution in memory, even if he knew it. Rather, we’ll assume the mechanism designer receives a set of samples from this distribution, which he uses to learn a set of prices, or an auction, which ideally will have high expected revenue on the distribution from which the samples were drawn. There’s been a ton of work in this direction, both from theoretical and applied perspectives.</a:t>
            </a:r>
          </a:p>
          <a:p>
            <a:endParaRPr lang="en-US" dirty="0"/>
          </a:p>
          <a:p>
            <a:r>
              <a:rPr lang="en-US" dirty="0">
                <a:solidFill>
                  <a:schemeClr val="bg1">
                    <a:lumMod val="50000"/>
                  </a:schemeClr>
                </a:solidFill>
              </a:rPr>
              <a:t>Huang, Mansour, and </a:t>
            </a:r>
            <a:r>
              <a:rPr lang="en-US" dirty="0" err="1">
                <a:solidFill>
                  <a:schemeClr val="bg1">
                    <a:lumMod val="50000"/>
                  </a:schemeClr>
                </a:solidFill>
              </a:rPr>
              <a:t>Roughgarden</a:t>
            </a:r>
            <a:r>
              <a:rPr lang="en-US" dirty="0">
                <a:solidFill>
                  <a:schemeClr val="bg1">
                    <a:lumMod val="50000"/>
                  </a:schemeClr>
                </a:solidFill>
              </a:rPr>
              <a:t>, EC’15; Morgenstern and </a:t>
            </a:r>
            <a:r>
              <a:rPr lang="en-US" dirty="0" err="1">
                <a:solidFill>
                  <a:schemeClr val="bg1">
                    <a:lumMod val="50000"/>
                  </a:schemeClr>
                </a:solidFill>
              </a:rPr>
              <a:t>Roughgarden</a:t>
            </a:r>
            <a:r>
              <a:rPr lang="en-US" dirty="0">
                <a:solidFill>
                  <a:schemeClr val="bg1">
                    <a:lumMod val="50000"/>
                  </a:schemeClr>
                </a:solidFill>
              </a:rPr>
              <a:t>, NIPS’15</a:t>
            </a:r>
            <a:endParaRPr lang="en-US" dirty="0">
              <a:solidFill>
                <a:schemeClr val="bg1">
                  <a:lumMod val="50000"/>
                </a:schemeClr>
              </a:solidFill>
              <a:cs typeface="Arial" panose="020B0604020202020204" pitchFamily="34" charset="0"/>
            </a:endParaRPr>
          </a:p>
          <a:p>
            <a:endParaRPr lang="en-US" dirty="0">
              <a:solidFill>
                <a:schemeClr val="bg1">
                  <a:lumMod val="50000"/>
                </a:schemeClr>
              </a:solidFill>
              <a:cs typeface="Arial" panose="020B0604020202020204" pitchFamily="34" charset="0"/>
            </a:endParaRPr>
          </a:p>
          <a:p>
            <a:r>
              <a:rPr lang="en-US" dirty="0">
                <a:solidFill>
                  <a:schemeClr val="bg1">
                    <a:lumMod val="50000"/>
                  </a:schemeClr>
                </a:solidFill>
                <a:cs typeface="Arial" panose="020B0604020202020204" pitchFamily="34" charset="0"/>
              </a:rPr>
              <a:t>[E.g., </a:t>
            </a:r>
            <a:r>
              <a:rPr lang="en-US" dirty="0">
                <a:solidFill>
                  <a:schemeClr val="bg1">
                    <a:lumMod val="50000"/>
                  </a:schemeClr>
                </a:solidFill>
              </a:rPr>
              <a:t>Morgenstern and </a:t>
            </a:r>
            <a:r>
              <a:rPr lang="en-US" dirty="0" err="1">
                <a:solidFill>
                  <a:schemeClr val="bg1">
                    <a:lumMod val="50000"/>
                  </a:schemeClr>
                </a:solidFill>
              </a:rPr>
              <a:t>Roughgarden</a:t>
            </a:r>
            <a:r>
              <a:rPr lang="en-US" dirty="0">
                <a:solidFill>
                  <a:schemeClr val="bg1">
                    <a:lumMod val="50000"/>
                  </a:schemeClr>
                </a:solidFill>
              </a:rPr>
              <a:t>, NIPS’15, COLT’16; </a:t>
            </a:r>
            <a:r>
              <a:rPr lang="en-US" dirty="0" err="1">
                <a:solidFill>
                  <a:schemeClr val="bg1">
                    <a:lumMod val="50000"/>
                  </a:schemeClr>
                </a:solidFill>
              </a:rPr>
              <a:t>Roughgarden</a:t>
            </a:r>
            <a:r>
              <a:rPr lang="en-US" dirty="0">
                <a:solidFill>
                  <a:schemeClr val="bg1">
                    <a:lumMod val="50000"/>
                  </a:schemeClr>
                </a:solidFill>
              </a:rPr>
              <a:t> and </a:t>
            </a:r>
            <a:r>
              <a:rPr lang="en-US" dirty="0" err="1">
                <a:solidFill>
                  <a:schemeClr val="bg1">
                    <a:lumMod val="50000"/>
                  </a:schemeClr>
                </a:solidFill>
              </a:rPr>
              <a:t>Schrijvers</a:t>
            </a:r>
            <a:r>
              <a:rPr lang="en-US" dirty="0">
                <a:solidFill>
                  <a:schemeClr val="bg1">
                    <a:lumMod val="50000"/>
                  </a:schemeClr>
                </a:solidFill>
              </a:rPr>
              <a:t>, EC’16; </a:t>
            </a:r>
            <a:r>
              <a:rPr lang="en-US" dirty="0" err="1">
                <a:solidFill>
                  <a:schemeClr val="bg1">
                    <a:lumMod val="50000"/>
                  </a:schemeClr>
                </a:solidFill>
              </a:rPr>
              <a:t>Devanur</a:t>
            </a:r>
            <a:r>
              <a:rPr lang="en-US" dirty="0">
                <a:solidFill>
                  <a:schemeClr val="bg1">
                    <a:lumMod val="50000"/>
                  </a:schemeClr>
                </a:solidFill>
              </a:rPr>
              <a:t>, Huang, and </a:t>
            </a:r>
            <a:r>
              <a:rPr lang="en-US" dirty="0" err="1">
                <a:solidFill>
                  <a:schemeClr val="bg1">
                    <a:lumMod val="50000"/>
                  </a:schemeClr>
                </a:solidFill>
              </a:rPr>
              <a:t>Psomas</a:t>
            </a:r>
            <a:r>
              <a:rPr lang="en-US" dirty="0">
                <a:solidFill>
                  <a:schemeClr val="bg1">
                    <a:lumMod val="50000"/>
                  </a:schemeClr>
                </a:solidFill>
              </a:rPr>
              <a:t>, STOC’16; Goldner and </a:t>
            </a:r>
            <a:r>
              <a:rPr lang="en-US" dirty="0" err="1">
                <a:solidFill>
                  <a:schemeClr val="bg1">
                    <a:lumMod val="50000"/>
                  </a:schemeClr>
                </a:solidFill>
              </a:rPr>
              <a:t>Karlin</a:t>
            </a:r>
            <a:r>
              <a:rPr lang="en-US" dirty="0">
                <a:solidFill>
                  <a:schemeClr val="bg1">
                    <a:lumMod val="50000"/>
                  </a:schemeClr>
                </a:solidFill>
              </a:rPr>
              <a:t>, WINE’16; Syrgkanis NIPS’17; Cai and </a:t>
            </a:r>
            <a:r>
              <a:rPr lang="en-US" dirty="0" err="1">
                <a:solidFill>
                  <a:schemeClr val="bg1">
                    <a:lumMod val="50000"/>
                  </a:schemeClr>
                </a:solidFill>
              </a:rPr>
              <a:t>Daskalakis</a:t>
            </a:r>
            <a:r>
              <a:rPr lang="en-US" dirty="0">
                <a:solidFill>
                  <a:schemeClr val="bg1">
                    <a:lumMod val="50000"/>
                  </a:schemeClr>
                </a:solidFill>
              </a:rPr>
              <a:t>, FOCS’17; Albert, </a:t>
            </a:r>
            <a:r>
              <a:rPr lang="en-US" dirty="0" err="1">
                <a:solidFill>
                  <a:schemeClr val="bg1">
                    <a:lumMod val="50000"/>
                  </a:schemeClr>
                </a:solidFill>
              </a:rPr>
              <a:t>Conitzer</a:t>
            </a:r>
            <a:r>
              <a:rPr lang="en-US" dirty="0">
                <a:solidFill>
                  <a:schemeClr val="bg1">
                    <a:lumMod val="50000"/>
                  </a:schemeClr>
                </a:solidFill>
              </a:rPr>
              <a:t>, and Stone, AAMAS’17]</a:t>
            </a:r>
          </a:p>
        </p:txBody>
      </p:sp>
      <p:sp>
        <p:nvSpPr>
          <p:cNvPr id="4" name="Slide Number Placeholder 3"/>
          <p:cNvSpPr>
            <a:spLocks noGrp="1"/>
          </p:cNvSpPr>
          <p:nvPr>
            <p:ph type="sldNum" sz="quarter" idx="10"/>
          </p:nvPr>
        </p:nvSpPr>
        <p:spPr/>
        <p:txBody>
          <a:bodyPr/>
          <a:lstStyle/>
          <a:p>
            <a:fld id="{318184F0-E1A0-4673-B89D-D564E81382E0}" type="slidenum">
              <a:rPr lang="en-US" smtClean="0"/>
              <a:t>49</a:t>
            </a:fld>
            <a:endParaRPr lang="en-US"/>
          </a:p>
        </p:txBody>
      </p:sp>
    </p:spTree>
    <p:extLst>
      <p:ext uri="{BB962C8B-B14F-4D97-AF65-F5344CB8AC3E}">
        <p14:creationId xmlns:p14="http://schemas.microsoft.com/office/powerpoint/2010/main" val="788347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fundamental building block for these auctions is the </a:t>
            </a:r>
            <a:r>
              <a:rPr lang="en-US" dirty="0" err="1"/>
              <a:t>Vickrey</a:t>
            </a:r>
            <a:r>
              <a:rPr lang="en-US" dirty="0"/>
              <a:t>-Clarke-Groves mechanism. This is the multi-item, multi-bidder incentive compatible auction that maximizes social welfare, which is the sum of the buyers’ values for the items they’re allocated.</a:t>
            </a:r>
          </a:p>
        </p:txBody>
      </p:sp>
      <p:sp>
        <p:nvSpPr>
          <p:cNvPr id="4" name="Slide Number Placeholder 3"/>
          <p:cNvSpPr>
            <a:spLocks noGrp="1"/>
          </p:cNvSpPr>
          <p:nvPr>
            <p:ph type="sldNum" sz="quarter" idx="10"/>
          </p:nvPr>
        </p:nvSpPr>
        <p:spPr/>
        <p:txBody>
          <a:bodyPr/>
          <a:lstStyle/>
          <a:p>
            <a:fld id="{318184F0-E1A0-4673-B89D-D564E81382E0}" type="slidenum">
              <a:rPr lang="en-US" smtClean="0"/>
              <a:t>52</a:t>
            </a:fld>
            <a:endParaRPr lang="en-US"/>
          </a:p>
        </p:txBody>
      </p:sp>
    </p:spTree>
    <p:extLst>
      <p:ext uri="{BB962C8B-B14F-4D97-AF65-F5344CB8AC3E}">
        <p14:creationId xmlns:p14="http://schemas.microsoft.com/office/powerpoint/2010/main" val="61289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Determining how to design auctions and set prices is a challenging problem with tremendous real-world impact. Amazon has to decide how to price each item it </a:t>
            </a:r>
            <a:r>
              <a:rPr lang="en-US"/>
              <a:t>sells.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6</a:t>
            </a:fld>
            <a:endParaRPr lang="en-US"/>
          </a:p>
        </p:txBody>
      </p:sp>
    </p:spTree>
    <p:extLst>
      <p:ext uri="{BB962C8B-B14F-4D97-AF65-F5344CB8AC3E}">
        <p14:creationId xmlns:p14="http://schemas.microsoft.com/office/powerpoint/2010/main" val="24245105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this auction work? First buyer </a:t>
            </a:r>
            <a:r>
              <a:rPr lang="en-US" dirty="0" err="1"/>
              <a:t>i</a:t>
            </a:r>
            <a:r>
              <a:rPr lang="en-US" dirty="0"/>
              <a:t> submits their bid </a:t>
            </a:r>
            <a:r>
              <a:rPr lang="en-US" dirty="0" err="1"/>
              <a:t>v_i</a:t>
            </a:r>
            <a:r>
              <a:rPr lang="en-US" dirty="0"/>
              <a:t>(b) for each bundle b of items. Again, this auction is incentive compatible, so we can assume their bids equal their true values.</a:t>
            </a:r>
          </a:p>
        </p:txBody>
      </p:sp>
      <p:sp>
        <p:nvSpPr>
          <p:cNvPr id="4" name="Slide Number Placeholder 3"/>
          <p:cNvSpPr>
            <a:spLocks noGrp="1"/>
          </p:cNvSpPr>
          <p:nvPr>
            <p:ph type="sldNum" sz="quarter" idx="10"/>
          </p:nvPr>
        </p:nvSpPr>
        <p:spPr/>
        <p:txBody>
          <a:bodyPr/>
          <a:lstStyle/>
          <a:p>
            <a:fld id="{318184F0-E1A0-4673-B89D-D564E81382E0}" type="slidenum">
              <a:rPr lang="en-US" smtClean="0"/>
              <a:t>53</a:t>
            </a:fld>
            <a:endParaRPr lang="en-US"/>
          </a:p>
        </p:txBody>
      </p:sp>
    </p:spTree>
    <p:extLst>
      <p:ext uri="{BB962C8B-B14F-4D97-AF65-F5344CB8AC3E}">
        <p14:creationId xmlns:p14="http://schemas.microsoft.com/office/powerpoint/2010/main" val="15655405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describe the whole auction, I’ll have to introduce a little bit of notation. Let b1 up through bn be an allocation of the m goods for sale. This means that these </a:t>
            </a:r>
            <a:r>
              <a:rPr lang="en-US" dirty="0" err="1"/>
              <a:t>b_i’s</a:t>
            </a:r>
            <a:r>
              <a:rPr lang="en-US" dirty="0"/>
              <a:t> are subsets of {1, .., m} and they’re disjoint. Like I said, the social welfare of an allocation is the sum of the buyers’ values for the items they’re allocated. We’ll shorten social welfare to be just SW. Let’s say that b* maximizes social welfare. Let’s look at this example where there are 2 bidders and 2 items. Bidder 1’s value for the coffee is $1, his value for the muffin is $2, and his value for the pair is $2.5. Bidder 2’s value for the coffee is $0, his value for the muffin is $1, and his value for the pair is $1. So the social-welfare-maximizing allocation is the one where bidder 1 gets both items and bidder 2 gets nothing.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let’s say that the social welfare “minus </a:t>
            </a:r>
            <a:r>
              <a:rPr lang="en-US" dirty="0" err="1"/>
              <a:t>i</a:t>
            </a:r>
            <a:r>
              <a:rPr lang="en-US" dirty="0"/>
              <a:t>” of an allocation is the social welfare of the allocation, not including bidder i’s value.</a:t>
            </a:r>
          </a:p>
        </p:txBody>
      </p:sp>
      <p:sp>
        <p:nvSpPr>
          <p:cNvPr id="4" name="Slide Number Placeholder 3"/>
          <p:cNvSpPr>
            <a:spLocks noGrp="1"/>
          </p:cNvSpPr>
          <p:nvPr>
            <p:ph type="sldNum" sz="quarter" idx="10"/>
          </p:nvPr>
        </p:nvSpPr>
        <p:spPr/>
        <p:txBody>
          <a:bodyPr/>
          <a:lstStyle/>
          <a:p>
            <a:fld id="{318184F0-E1A0-4673-B89D-D564E81382E0}" type="slidenum">
              <a:rPr lang="en-US" smtClean="0"/>
              <a:t>54</a:t>
            </a:fld>
            <a:endParaRPr lang="en-US"/>
          </a:p>
        </p:txBody>
      </p:sp>
    </p:spTree>
    <p:extLst>
      <p:ext uri="{BB962C8B-B14F-4D97-AF65-F5344CB8AC3E}">
        <p14:creationId xmlns:p14="http://schemas.microsoft.com/office/powerpoint/2010/main" val="1201510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that b^(-</a:t>
            </a:r>
            <a:r>
              <a:rPr lang="en-US" dirty="0" err="1"/>
              <a:t>i</a:t>
            </a:r>
            <a:r>
              <a:rPr lang="en-US" dirty="0"/>
              <a:t>) is the allocation that maximizes social welfare “minus </a:t>
            </a:r>
            <a:r>
              <a:rPr lang="en-US" dirty="0" err="1"/>
              <a:t>i</a:t>
            </a:r>
            <a:r>
              <a:rPr lang="en-US" dirty="0"/>
              <a:t>”, so it’s social-welfare-maximizing allocation if bidder </a:t>
            </a:r>
            <a:r>
              <a:rPr lang="en-US" dirty="0" err="1"/>
              <a:t>i</a:t>
            </a:r>
            <a:r>
              <a:rPr lang="en-US" dirty="0"/>
              <a:t> hadn’t participated in the auction. Back to this example, if bidder 1 didn’t participate in the auction, the social-welfare-maximizing allocation is the one where bidder 2 gets both items.</a:t>
            </a:r>
          </a:p>
        </p:txBody>
      </p:sp>
      <p:sp>
        <p:nvSpPr>
          <p:cNvPr id="4" name="Slide Number Placeholder 3"/>
          <p:cNvSpPr>
            <a:spLocks noGrp="1"/>
          </p:cNvSpPr>
          <p:nvPr>
            <p:ph type="sldNum" sz="quarter" idx="10"/>
          </p:nvPr>
        </p:nvSpPr>
        <p:spPr/>
        <p:txBody>
          <a:bodyPr/>
          <a:lstStyle/>
          <a:p>
            <a:fld id="{318184F0-E1A0-4673-B89D-D564E81382E0}" type="slidenum">
              <a:rPr lang="en-US" smtClean="0"/>
              <a:t>55</a:t>
            </a:fld>
            <a:endParaRPr lang="en-US"/>
          </a:p>
        </p:txBody>
      </p:sp>
    </p:spTree>
    <p:extLst>
      <p:ext uri="{BB962C8B-B14F-4D97-AF65-F5344CB8AC3E}">
        <p14:creationId xmlns:p14="http://schemas.microsoft.com/office/powerpoint/2010/main" val="23034406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allocation of the VCG mechanism is the one social-welfare-maximizing one. So in this example, bidder 1 will get both items.</a:t>
            </a:r>
          </a:p>
        </p:txBody>
      </p:sp>
      <p:sp>
        <p:nvSpPr>
          <p:cNvPr id="4" name="Slide Number Placeholder 3"/>
          <p:cNvSpPr>
            <a:spLocks noGrp="1"/>
          </p:cNvSpPr>
          <p:nvPr>
            <p:ph type="sldNum" sz="quarter" idx="10"/>
          </p:nvPr>
        </p:nvSpPr>
        <p:spPr/>
        <p:txBody>
          <a:bodyPr/>
          <a:lstStyle/>
          <a:p>
            <a:fld id="{318184F0-E1A0-4673-B89D-D564E81382E0}" type="slidenum">
              <a:rPr lang="en-US" smtClean="0"/>
              <a:t>56</a:t>
            </a:fld>
            <a:endParaRPr lang="en-US"/>
          </a:p>
        </p:txBody>
      </p:sp>
    </p:spTree>
    <p:extLst>
      <p:ext uri="{BB962C8B-B14F-4D97-AF65-F5344CB8AC3E}">
        <p14:creationId xmlns:p14="http://schemas.microsoft.com/office/powerpoint/2010/main" val="1428975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Bidder </a:t>
            </a:r>
            <a:r>
              <a:rPr lang="en-US" dirty="0" err="1"/>
              <a:t>i</a:t>
            </a:r>
            <a:r>
              <a:rPr lang="en-US" dirty="0"/>
              <a:t> is going to pay the maximum social welfare of the other bidders if he hadn’t participated in the auction, minus the social welfare of the other bidders given that he did participate in the auction. So you can think of this as how much happier everyone would be if bidder </a:t>
            </a:r>
            <a:r>
              <a:rPr lang="en-US" dirty="0" err="1"/>
              <a:t>i</a:t>
            </a:r>
            <a:r>
              <a:rPr lang="en-US" dirty="0"/>
              <a:t> hadn’t participated in the auction. Let’s see what bidder 1 is going to pay in this example. If bidder 1 hadn’t participated in the auction, bidder 2 would have gotten both items, which he values for $1. So the maximum social welfare without bidder 1’s participation is 1. In the actual allocation, bidder 2 doesn’t get anything, so the social welfare without bidder 1 is $0. Therefore, bidder 1 is going to pay 1 minus 0 which equals 1. This is a bit unfortunate because bidder 1 values his allocation for $2.5, but he’s only paying $1. So the question is, how can we get him to pay more? What if we add an additive boost to the social welfare of the allocation without bidder 1’s participation.</a:t>
            </a:r>
          </a:p>
        </p:txBody>
      </p:sp>
      <p:sp>
        <p:nvSpPr>
          <p:cNvPr id="4" name="Slide Number Placeholder 3"/>
          <p:cNvSpPr>
            <a:spLocks noGrp="1"/>
          </p:cNvSpPr>
          <p:nvPr>
            <p:ph type="sldNum" sz="quarter" idx="10"/>
          </p:nvPr>
        </p:nvSpPr>
        <p:spPr/>
        <p:txBody>
          <a:bodyPr/>
          <a:lstStyle/>
          <a:p>
            <a:fld id="{318184F0-E1A0-4673-B89D-D564E81382E0}" type="slidenum">
              <a:rPr lang="en-US" smtClean="0"/>
              <a:t>57</a:t>
            </a:fld>
            <a:endParaRPr lang="en-US"/>
          </a:p>
        </p:txBody>
      </p:sp>
    </p:spTree>
    <p:extLst>
      <p:ext uri="{BB962C8B-B14F-4D97-AF65-F5344CB8AC3E}">
        <p14:creationId xmlns:p14="http://schemas.microsoft.com/office/powerpoint/2010/main" val="2602257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Bidder </a:t>
            </a:r>
            <a:r>
              <a:rPr lang="en-US" dirty="0" err="1"/>
              <a:t>i</a:t>
            </a:r>
            <a:r>
              <a:rPr lang="en-US" dirty="0"/>
              <a:t> is going to pay the maximum social welfare of the other bidders if he hadn’t participated in the auction, minus the social welfare of the other bidders given that he did participate in the auction. So you can think of this as how much happier everyone would be if bidder </a:t>
            </a:r>
            <a:r>
              <a:rPr lang="en-US" dirty="0" err="1"/>
              <a:t>i</a:t>
            </a:r>
            <a:r>
              <a:rPr lang="en-US" dirty="0"/>
              <a:t> hadn’t participated in the auction. Let’s see what bidder 1 is going to pay in this example. If bidder 1 hadn’t participated in the auction, bidder 2 would have gotten both items, which he values for $1. So the maximum social welfare without bidder 1’s participation is 1. In the actual allocation, bidder 2 doesn’t get anything, so the social welfare without bidder 1 is $0. Therefore, bidder 1 is going to pay 1 minus 0 which equals 1. This is a bit unfortunate because bidder 1 values his allocation for $2.5, but he’s only paying $1. So the question is, how can we get him to pay more? What if we add an additive boost to the social welfare of the allocation without bidder 1’s participation.</a:t>
            </a:r>
          </a:p>
        </p:txBody>
      </p:sp>
      <p:sp>
        <p:nvSpPr>
          <p:cNvPr id="4" name="Slide Number Placeholder 3"/>
          <p:cNvSpPr>
            <a:spLocks noGrp="1"/>
          </p:cNvSpPr>
          <p:nvPr>
            <p:ph type="sldNum" sz="quarter" idx="10"/>
          </p:nvPr>
        </p:nvSpPr>
        <p:spPr/>
        <p:txBody>
          <a:bodyPr/>
          <a:lstStyle/>
          <a:p>
            <a:fld id="{318184F0-E1A0-4673-B89D-D564E81382E0}" type="slidenum">
              <a:rPr lang="en-US" smtClean="0"/>
              <a:t>58</a:t>
            </a:fld>
            <a:endParaRPr lang="en-US"/>
          </a:p>
        </p:txBody>
      </p:sp>
    </p:spTree>
    <p:extLst>
      <p:ext uri="{BB962C8B-B14F-4D97-AF65-F5344CB8AC3E}">
        <p14:creationId xmlns:p14="http://schemas.microsoft.com/office/powerpoint/2010/main" val="1873368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Affine maximizer auctions allow us to formalize this intuition. What I’ve got here is the VCG auction, which I’ll transform into an affine maximizer auction. First you compute the social-welfare-maximizing allocation. Then for each bidder, you compute the social-welfare-maximizing allocation without his participation. Then you compute all of the bidders’ payments, which correspond to how much happier everyone would be if bidder </a:t>
            </a:r>
            <a:r>
              <a:rPr lang="en-US" dirty="0" err="1"/>
              <a:t>i</a:t>
            </a:r>
            <a:r>
              <a:rPr lang="en-US" dirty="0"/>
              <a:t> hadn’t participated in the auction.</a:t>
            </a:r>
          </a:p>
          <a:p>
            <a:endParaRPr lang="en-US" dirty="0"/>
          </a:p>
          <a:p>
            <a:r>
              <a:rPr lang="en-US" dirty="0"/>
              <a:t>Affine maximizer auctions were introduced by Roberts. For every allocation, there’s going to be an additive boost. We get to add this boost to the social welfare of all of these allocations. Now when we’re computing the social-welfare-maximizing allocation, we include this additive boost in the maximization term. There’s also a multiplicative boost we give to each bidders’ bids. </a:t>
            </a:r>
          </a:p>
        </p:txBody>
      </p:sp>
      <p:sp>
        <p:nvSpPr>
          <p:cNvPr id="4" name="Slide Number Placeholder 3"/>
          <p:cNvSpPr>
            <a:spLocks noGrp="1"/>
          </p:cNvSpPr>
          <p:nvPr>
            <p:ph type="sldNum" sz="quarter" idx="10"/>
          </p:nvPr>
        </p:nvSpPr>
        <p:spPr/>
        <p:txBody>
          <a:bodyPr/>
          <a:lstStyle/>
          <a:p>
            <a:fld id="{318184F0-E1A0-4673-B89D-D564E81382E0}" type="slidenum">
              <a:rPr lang="en-US" smtClean="0"/>
              <a:t>59</a:t>
            </a:fld>
            <a:endParaRPr lang="en-US"/>
          </a:p>
        </p:txBody>
      </p:sp>
    </p:spTree>
    <p:extLst>
      <p:ext uri="{BB962C8B-B14F-4D97-AF65-F5344CB8AC3E}">
        <p14:creationId xmlns:p14="http://schemas.microsoft.com/office/powerpoint/2010/main" val="39933599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idea for doing that is learning over virtual valuation combinatorial auctions, where instead of having a boost per allocation, we have a boost per bidder-bundle pair. The boost corresponding to the allocation b1 up through </a:t>
            </a:r>
            <a:r>
              <a:rPr lang="en-US" dirty="0" err="1"/>
              <a:t>bn</a:t>
            </a:r>
            <a:r>
              <a:rPr lang="en-US" dirty="0"/>
              <a:t> is replaced by the sum, over all bidders, of their bidder-specific boost for the bundle they get. The definition of a virtual valuation combinatorial auction is identical to that of an AMA with the boost per allocation replaced with this summation.</a:t>
            </a:r>
          </a:p>
        </p:txBody>
      </p:sp>
      <p:sp>
        <p:nvSpPr>
          <p:cNvPr id="4" name="Slide Number Placeholder 3"/>
          <p:cNvSpPr>
            <a:spLocks noGrp="1"/>
          </p:cNvSpPr>
          <p:nvPr>
            <p:ph type="sldNum" sz="quarter" idx="10"/>
          </p:nvPr>
        </p:nvSpPr>
        <p:spPr/>
        <p:txBody>
          <a:bodyPr/>
          <a:lstStyle/>
          <a:p>
            <a:fld id="{318184F0-E1A0-4673-B89D-D564E81382E0}" type="slidenum">
              <a:rPr lang="en-US" smtClean="0"/>
              <a:t>60</a:t>
            </a:fld>
            <a:endParaRPr lang="en-US"/>
          </a:p>
        </p:txBody>
      </p:sp>
    </p:spTree>
    <p:extLst>
      <p:ext uri="{BB962C8B-B14F-4D97-AF65-F5344CB8AC3E}">
        <p14:creationId xmlns:p14="http://schemas.microsoft.com/office/powerpoint/2010/main" val="1526701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complication is that there are many tunable parameters, so we might want to simplify the search space.</a:t>
            </a:r>
          </a:p>
        </p:txBody>
      </p:sp>
      <p:sp>
        <p:nvSpPr>
          <p:cNvPr id="4" name="Slide Number Placeholder 3"/>
          <p:cNvSpPr>
            <a:spLocks noGrp="1"/>
          </p:cNvSpPr>
          <p:nvPr>
            <p:ph type="sldNum" sz="quarter" idx="10"/>
          </p:nvPr>
        </p:nvSpPr>
        <p:spPr/>
        <p:txBody>
          <a:bodyPr/>
          <a:lstStyle/>
          <a:p>
            <a:fld id="{318184F0-E1A0-4673-B89D-D564E81382E0}" type="slidenum">
              <a:rPr lang="en-US" smtClean="0"/>
              <a:t>61</a:t>
            </a:fld>
            <a:endParaRPr lang="en-US"/>
          </a:p>
        </p:txBody>
      </p:sp>
    </p:spTree>
    <p:extLst>
      <p:ext uri="{BB962C8B-B14F-4D97-AF65-F5344CB8AC3E}">
        <p14:creationId xmlns:p14="http://schemas.microsoft.com/office/powerpoint/2010/main" val="3131073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bad news about designing AMAs and VVCAs. First, the expected revenue is not convex in the VVCA or AMA parameters. Secondly, </a:t>
            </a:r>
            <a:r>
              <a:rPr lang="en-US" dirty="0">
                <a:cs typeface="Arial" panose="020B0604020202020204" pitchFamily="34" charset="0"/>
              </a:rPr>
              <a:t>t</a:t>
            </a:r>
            <a:r>
              <a:rPr lang="en-US" altLang="en-US" dirty="0">
                <a:cs typeface="Arial" panose="020B0604020202020204" pitchFamily="34" charset="0"/>
              </a:rPr>
              <a:t>here is no polynomial-time algorithm capable of determining (for every given set of valuations) whether one set of parameters is better than another in every instance (unless </a:t>
            </a:r>
            <a:r>
              <a:rPr lang="en-US" altLang="en-US" i="1" dirty="0">
                <a:cs typeface="Arial" panose="020B0604020202020204" pitchFamily="34" charset="0"/>
              </a:rPr>
              <a:t>P=NP</a:t>
            </a:r>
            <a:r>
              <a:rPr lang="en-US" altLang="en-US" dirty="0">
                <a:cs typeface="Arial" panose="020B0604020202020204" pitchFamily="34" charset="0"/>
              </a:rPr>
              <a:t>). So that means that for at least some inputs, you can’t fix any parameters and search in a subspace.</a:t>
            </a:r>
          </a:p>
          <a:p>
            <a:endParaRPr lang="en-US" altLang="en-US" dirty="0">
              <a:cs typeface="Arial" panose="020B0604020202020204" pitchFamily="34" charset="0"/>
            </a:endParaRPr>
          </a:p>
          <a:p>
            <a:r>
              <a:rPr lang="en-US" altLang="en-US" dirty="0">
                <a:cs typeface="Arial" panose="020B0604020202020204" pitchFamily="34" charset="0"/>
              </a:rPr>
              <a:t>Next, the good news. For any given vector of valuations, the expected revenue has only one maximum in any one parameter. The expected revenue is continuous and almost everywhere differentiable. So that suggests we’ll do grid search or we’ll do some sort of hill-climbing algorithm for example starting from the VCG and then we boost the revenue from there.</a:t>
            </a:r>
          </a:p>
        </p:txBody>
      </p:sp>
      <p:sp>
        <p:nvSpPr>
          <p:cNvPr id="4" name="Slide Number Placeholder 3"/>
          <p:cNvSpPr>
            <a:spLocks noGrp="1"/>
          </p:cNvSpPr>
          <p:nvPr>
            <p:ph type="sldNum" sz="quarter" idx="10"/>
          </p:nvPr>
        </p:nvSpPr>
        <p:spPr/>
        <p:txBody>
          <a:bodyPr/>
          <a:lstStyle/>
          <a:p>
            <a:fld id="{318184F0-E1A0-4673-B89D-D564E81382E0}" type="slidenum">
              <a:rPr lang="en-US" smtClean="0"/>
              <a:t>62</a:t>
            </a:fld>
            <a:endParaRPr lang="en-US"/>
          </a:p>
        </p:txBody>
      </p:sp>
    </p:spTree>
    <p:extLst>
      <p:ext uri="{BB962C8B-B14F-4D97-AF65-F5344CB8AC3E}">
        <p14:creationId xmlns:p14="http://schemas.microsoft.com/office/powerpoint/2010/main" val="354463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said at the beginning of this tutorial, large internet companies garner a huge amount of their revenue from ad auctions.</a:t>
            </a:r>
          </a:p>
        </p:txBody>
      </p:sp>
      <p:sp>
        <p:nvSpPr>
          <p:cNvPr id="4" name="Slide Number Placeholder 3"/>
          <p:cNvSpPr>
            <a:spLocks noGrp="1"/>
          </p:cNvSpPr>
          <p:nvPr>
            <p:ph type="sldNum" sz="quarter" idx="10"/>
          </p:nvPr>
        </p:nvSpPr>
        <p:spPr/>
        <p:txBody>
          <a:bodyPr/>
          <a:lstStyle/>
          <a:p>
            <a:fld id="{318184F0-E1A0-4673-B89D-D564E81382E0}" type="slidenum">
              <a:rPr lang="en-US" smtClean="0"/>
              <a:t>7</a:t>
            </a:fld>
            <a:endParaRPr lang="en-US"/>
          </a:p>
        </p:txBody>
      </p:sp>
    </p:spTree>
    <p:extLst>
      <p:ext uri="{BB962C8B-B14F-4D97-AF65-F5344CB8AC3E}">
        <p14:creationId xmlns:p14="http://schemas.microsoft.com/office/powerpoint/2010/main" val="2269700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the simple idea, and these are the algorithms for that. AMA* is grid search over the affine maximizer parameter space. VVCA* is grid search over the virtual valuation combinatorial auction space. Then we have basic local affine maximizer search which starts at the VCG then runs Fletch-Reeves conjugate gradient ascent in the affine maximizer parameter space. So those are the straightforward algorithms. VCG is where the buyer’s weights are all equal to 1 and the allocation boosts are all equal to zero.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an improvement idea, which is to r</a:t>
            </a:r>
            <a:r>
              <a:rPr lang="en-US" altLang="en-US" dirty="0"/>
              <a:t>educe the computational complexity of these by selecting the direction of the gradient ascent based on economic insights.</a:t>
            </a:r>
          </a:p>
        </p:txBody>
      </p:sp>
      <p:sp>
        <p:nvSpPr>
          <p:cNvPr id="4" name="Slide Number Placeholder 3"/>
          <p:cNvSpPr>
            <a:spLocks noGrp="1"/>
          </p:cNvSpPr>
          <p:nvPr>
            <p:ph type="sldNum" sz="quarter" idx="10"/>
          </p:nvPr>
        </p:nvSpPr>
        <p:spPr/>
        <p:txBody>
          <a:bodyPr/>
          <a:lstStyle/>
          <a:p>
            <a:fld id="{318184F0-E1A0-4673-B89D-D564E81382E0}" type="slidenum">
              <a:rPr lang="en-US" smtClean="0"/>
              <a:t>63</a:t>
            </a:fld>
            <a:endParaRPr lang="en-US"/>
          </a:p>
        </p:txBody>
      </p:sp>
    </p:spTree>
    <p:extLst>
      <p:ext uri="{BB962C8B-B14F-4D97-AF65-F5344CB8AC3E}">
        <p14:creationId xmlns:p14="http://schemas.microsoft.com/office/powerpoint/2010/main" val="2602123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we call allocation boosting of affine maximizer auctions. The key idea is that if bidder i’s payment given an AMA’s allocation is much lower than her value for the bundle she gets, her payment should be larger. Recall bidder i’s payment. Here’s the boosted social welfare of the best allocation without her participation and here’s the social welfare of the other bidders in the true AMA allocation. We can wiggle these parameters to get her to pay more by decreasing the lambda term of the allocation b*, increasing the lambda term of the best allocation without her participation, or modifying the bidder weights w. So the idea behind this algorithm start at the VCG like before, look at the allocations on each of the samples, and run gradient ascent on the parameter subspace corresponding to these special parameters. </a:t>
            </a:r>
            <a:r>
              <a:rPr lang="en-US" dirty="0" err="1"/>
              <a:t>Sandholm</a:t>
            </a:r>
            <a:r>
              <a:rPr lang="en-US" dirty="0"/>
              <a:t> and </a:t>
            </a:r>
            <a:r>
              <a:rPr lang="en-US" dirty="0" err="1"/>
              <a:t>Likhodedov</a:t>
            </a:r>
            <a:r>
              <a:rPr lang="en-US" dirty="0"/>
              <a:t> also introduce a variant on this algorithm specifically for virtual valuation combinatorial auctions.</a:t>
            </a:r>
          </a:p>
        </p:txBody>
      </p:sp>
      <p:sp>
        <p:nvSpPr>
          <p:cNvPr id="4" name="Slide Number Placeholder 3"/>
          <p:cNvSpPr>
            <a:spLocks noGrp="1"/>
          </p:cNvSpPr>
          <p:nvPr>
            <p:ph type="sldNum" sz="quarter" idx="10"/>
          </p:nvPr>
        </p:nvSpPr>
        <p:spPr/>
        <p:txBody>
          <a:bodyPr/>
          <a:lstStyle/>
          <a:p>
            <a:fld id="{318184F0-E1A0-4673-B89D-D564E81382E0}" type="slidenum">
              <a:rPr lang="en-US" smtClean="0"/>
              <a:t>64</a:t>
            </a:fld>
            <a:endParaRPr lang="en-US"/>
          </a:p>
        </p:txBody>
      </p:sp>
    </p:spTree>
    <p:extLst>
      <p:ext uri="{BB962C8B-B14F-4D97-AF65-F5344CB8AC3E}">
        <p14:creationId xmlns:p14="http://schemas.microsoft.com/office/powerpoint/2010/main" val="9557229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200">
                <a:solidFill>
                  <a:schemeClr val="bg1"/>
                </a:solidFill>
                <a:latin typeface="Times New Roman" panose="02020603050405020304" pitchFamily="18" charset="0"/>
              </a:defRPr>
            </a:lvl1pPr>
            <a:lvl2pPr marL="742950" indent="-285750" defTabSz="928688">
              <a:defRPr sz="2200">
                <a:solidFill>
                  <a:schemeClr val="bg1"/>
                </a:solidFill>
                <a:latin typeface="Times New Roman" panose="02020603050405020304" pitchFamily="18" charset="0"/>
              </a:defRPr>
            </a:lvl2pPr>
            <a:lvl3pPr marL="1143000" indent="-228600" defTabSz="928688">
              <a:defRPr sz="2200">
                <a:solidFill>
                  <a:schemeClr val="bg1"/>
                </a:solidFill>
                <a:latin typeface="Times New Roman" panose="02020603050405020304" pitchFamily="18" charset="0"/>
              </a:defRPr>
            </a:lvl3pPr>
            <a:lvl4pPr marL="1600200" indent="-228600" defTabSz="928688">
              <a:defRPr sz="2200">
                <a:solidFill>
                  <a:schemeClr val="bg1"/>
                </a:solidFill>
                <a:latin typeface="Times New Roman" panose="02020603050405020304" pitchFamily="18" charset="0"/>
              </a:defRPr>
            </a:lvl4pPr>
            <a:lvl5pPr marL="2057400" indent="-228600" defTabSz="928688">
              <a:defRPr sz="2200">
                <a:solidFill>
                  <a:schemeClr val="bg1"/>
                </a:solidFill>
                <a:latin typeface="Times New Roman" panose="02020603050405020304" pitchFamily="18" charset="0"/>
              </a:defRPr>
            </a:lvl5pPr>
            <a:lvl6pPr marL="25146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defTabSz="928688" eaLnBrk="0" fontAlgn="base" hangingPunct="0">
              <a:spcBef>
                <a:spcPct val="0"/>
              </a:spcBef>
              <a:spcAft>
                <a:spcPct val="0"/>
              </a:spcAft>
              <a:defRPr sz="2200">
                <a:solidFill>
                  <a:schemeClr val="bg1"/>
                </a:solidFill>
                <a:latin typeface="Times New Roman" panose="02020603050405020304" pitchFamily="18" charset="0"/>
              </a:defRPr>
            </a:lvl9pPr>
          </a:lstStyle>
          <a:p>
            <a:fld id="{A80F85DF-FB74-4BA9-963E-08C753147DCD}" type="slidenum">
              <a:rPr lang="de-DE" altLang="en-US" sz="1200">
                <a:solidFill>
                  <a:schemeClr val="tx1"/>
                </a:solidFill>
              </a:rPr>
              <a:pPr/>
              <a:t>65</a:t>
            </a:fld>
            <a:endParaRPr lang="de-DE" altLang="en-US" sz="1200">
              <a:solidFill>
                <a:schemeClr val="tx1"/>
              </a:solidFill>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698500" y="4403725"/>
            <a:ext cx="558800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cs typeface="Arial" panose="020B0604020202020204" pitchFamily="34" charset="0"/>
            </a:endParaRPr>
          </a:p>
        </p:txBody>
      </p:sp>
    </p:spTree>
    <p:extLst>
      <p:ext uri="{BB962C8B-B14F-4D97-AF65-F5344CB8AC3E}">
        <p14:creationId xmlns:p14="http://schemas.microsoft.com/office/powerpoint/2010/main" val="1822650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small experiments where there are two items and two buyers. Buyer 1’s values for items 1 and 2 are drawn from a distribution with density f1 and buyer 2’s are drawn from a distribution with density f2. Their value for the pair of items is the sum of their values for the two items, plus a random value drawn a distribution with density function </a:t>
            </a:r>
            <a:r>
              <a:rPr lang="en-US" dirty="0" err="1"/>
              <a:t>f_c</a:t>
            </a:r>
            <a:r>
              <a:rPr lang="en-US" dirty="0"/>
              <a:t>. There are three different choices for these functions corresponding to these three columns. So in the first setting, the buyers’ values for the separate items are uniformly drawn for [0,1], and this constant </a:t>
            </a:r>
            <a:r>
              <a:rPr lang="en-US" dirty="0" err="1"/>
              <a:t>c_i</a:t>
            </a:r>
            <a:r>
              <a:rPr lang="en-US" dirty="0"/>
              <a:t> equals 0, so the buyer is additive. The expected revenue of the VCG is 2/3, and you can see that all of these algorithms get a nice revenue boost above the VCG. And in the other settings, we adjust the intervals from which the values are drawn uniformly at random.</a:t>
            </a:r>
          </a:p>
        </p:txBody>
      </p:sp>
      <p:sp>
        <p:nvSpPr>
          <p:cNvPr id="4" name="Slide Number Placeholder 3"/>
          <p:cNvSpPr>
            <a:spLocks noGrp="1"/>
          </p:cNvSpPr>
          <p:nvPr>
            <p:ph type="sldNum" sz="quarter" idx="10"/>
          </p:nvPr>
        </p:nvSpPr>
        <p:spPr/>
        <p:txBody>
          <a:bodyPr/>
          <a:lstStyle/>
          <a:p>
            <a:fld id="{318184F0-E1A0-4673-B89D-D564E81382E0}" type="slidenum">
              <a:rPr lang="en-US" smtClean="0"/>
              <a:t>67</a:t>
            </a:fld>
            <a:endParaRPr lang="en-US"/>
          </a:p>
        </p:txBody>
      </p:sp>
    </p:spTree>
    <p:extLst>
      <p:ext uri="{BB962C8B-B14F-4D97-AF65-F5344CB8AC3E}">
        <p14:creationId xmlns:p14="http://schemas.microsoft.com/office/powerpoint/2010/main" val="29416964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look at scalability. Here we have the number of bidders on the x-axis. The grid search algorithms aren’t plotted here because they don’t scale. We see that the basic local affine maximizer algorithm blows up first, then the economically-guided affine maximizer algorithms are almost as bad. And the virtual valuations algorithm boosted by economic insight is by far the most scalable.</a:t>
            </a:r>
          </a:p>
        </p:txBody>
      </p:sp>
      <p:sp>
        <p:nvSpPr>
          <p:cNvPr id="4" name="Slide Number Placeholder 3"/>
          <p:cNvSpPr>
            <a:spLocks noGrp="1"/>
          </p:cNvSpPr>
          <p:nvPr>
            <p:ph type="sldNum" sz="quarter" idx="10"/>
          </p:nvPr>
        </p:nvSpPr>
        <p:spPr/>
        <p:txBody>
          <a:bodyPr/>
          <a:lstStyle/>
          <a:p>
            <a:fld id="{318184F0-E1A0-4673-B89D-D564E81382E0}" type="slidenum">
              <a:rPr lang="en-US" smtClean="0"/>
              <a:t>68</a:t>
            </a:fld>
            <a:endParaRPr lang="en-US"/>
          </a:p>
        </p:txBody>
      </p:sp>
    </p:spTree>
    <p:extLst>
      <p:ext uri="{BB962C8B-B14F-4D97-AF65-F5344CB8AC3E}">
        <p14:creationId xmlns:p14="http://schemas.microsoft.com/office/powerpoint/2010/main" val="12886284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can also look at scalability in items, and it’s the same story.</a:t>
            </a:r>
          </a:p>
        </p:txBody>
      </p:sp>
      <p:sp>
        <p:nvSpPr>
          <p:cNvPr id="4" name="Slide Number Placeholder 3"/>
          <p:cNvSpPr>
            <a:spLocks noGrp="1"/>
          </p:cNvSpPr>
          <p:nvPr>
            <p:ph type="sldNum" sz="quarter" idx="10"/>
          </p:nvPr>
        </p:nvSpPr>
        <p:spPr/>
        <p:txBody>
          <a:bodyPr/>
          <a:lstStyle/>
          <a:p>
            <a:fld id="{318184F0-E1A0-4673-B89D-D564E81382E0}" type="slidenum">
              <a:rPr lang="en-US" smtClean="0"/>
              <a:t>69</a:t>
            </a:fld>
            <a:endParaRPr lang="en-US"/>
          </a:p>
        </p:txBody>
      </p:sp>
    </p:spTree>
    <p:extLst>
      <p:ext uri="{BB962C8B-B14F-4D97-AF65-F5344CB8AC3E}">
        <p14:creationId xmlns:p14="http://schemas.microsoft.com/office/powerpoint/2010/main" val="1559502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Intuitive definition: it’s VCG, where welfare is rescaled and shifted by bidder </a:t>
            </a:r>
            <a:r>
              <a:rPr i="1"/>
              <a:t>weights</a:t>
            </a:r>
            <a:r>
              <a:t> and per-allocation </a:t>
            </a:r>
            <a:r>
              <a:rPr i="1"/>
              <a:t>boosts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 just want to mention a couple of highlights from his literature on understanding the structure of optimal multi-item auctions. This is a really brief high-level overview and doesn’t cover all the results in these papers, nor all of the papers in this field. For intuition, let’s start off by thinking about the case where there’s a single item for sale, and there’s a known value distribution with finite support. There are n buyers, and each buyer’s value is in the set T. In this case, we can actually write the revenue maximization problem as a linear program. The goal is to find an allocation function and payment function defining the revenue maximizing mechanism. So the allocation function maps bidders’ values to probabilities dictating the probability each bidder receives the item. The payment function maps from vales to the payment that each bidder makes. This mechanism should maximize expected revenue, which I’ve written here. The allocation should be feasible with probability 1, and the mechanism should be incentive compatible, in the ex-interim sense. This means that for all agents </a:t>
            </a:r>
            <a:r>
              <a:rPr lang="en-US" dirty="0" err="1"/>
              <a:t>i</a:t>
            </a:r>
            <a:r>
              <a:rPr lang="en-US" dirty="0"/>
              <a:t>, all values that agent might have, and all bids they might report, the expected utility they get from bidding truthfully is at least the expected utility they get from bidding strategically. The problem is that the number of variables equals the size of the entire valuation space, which is exponential in the number of bidders.</a:t>
            </a:r>
          </a:p>
        </p:txBody>
      </p:sp>
      <p:sp>
        <p:nvSpPr>
          <p:cNvPr id="4" name="Slide Number Placeholder 3"/>
          <p:cNvSpPr>
            <a:spLocks noGrp="1"/>
          </p:cNvSpPr>
          <p:nvPr>
            <p:ph type="sldNum" sz="quarter" idx="10"/>
          </p:nvPr>
        </p:nvSpPr>
        <p:spPr/>
        <p:txBody>
          <a:bodyPr/>
          <a:lstStyle/>
          <a:p>
            <a:fld id="{318184F0-E1A0-4673-B89D-D564E81382E0}" type="slidenum">
              <a:rPr lang="en-US" smtClean="0"/>
              <a:t>81</a:t>
            </a:fld>
            <a:endParaRPr lang="en-US"/>
          </a:p>
        </p:txBody>
      </p:sp>
    </p:spTree>
    <p:extLst>
      <p:ext uri="{BB962C8B-B14F-4D97-AF65-F5344CB8AC3E}">
        <p14:creationId xmlns:p14="http://schemas.microsoft.com/office/powerpoint/2010/main" val="2463446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An idea by Cai, Daskalakis, and Weinberg is to optimize over the interim variables instead. For each value </a:t>
            </a:r>
            <a:r>
              <a:rPr lang="en-US" dirty="0" err="1"/>
              <a:t>v_i</a:t>
            </a:r>
            <a:r>
              <a:rPr lang="en-US" dirty="0"/>
              <a:t> of each bidder I, we define we define their interim allocation probability to be the expected probability they get the item when their bid is </a:t>
            </a:r>
            <a:r>
              <a:rPr lang="en-US" dirty="0" err="1"/>
              <a:t>v_i</a:t>
            </a:r>
            <a:r>
              <a:rPr lang="en-US" dirty="0"/>
              <a:t>, and similarly for the payment function. Cai, Daskalakis, and Weinberg prove that you can write the revenue optimization problem in terms of these interim variables, of which there are just </a:t>
            </a:r>
            <a:r>
              <a:rPr lang="en-US" dirty="0" err="1"/>
              <a:t>nT</a:t>
            </a:r>
            <a:r>
              <a:rPr lang="en-US" dirty="0"/>
              <a:t>, and there will only be </a:t>
            </a:r>
            <a:r>
              <a:rPr lang="en-US" dirty="0" err="1"/>
              <a:t>nT</a:t>
            </a:r>
            <a:r>
              <a:rPr lang="en-US" dirty="0"/>
              <a:t> constrains as well. This can be generalized to multi-settings, remaining polynomial in the number of bidders. This generalization is a bit involved, but you can see their EC’14 tutorial and </a:t>
            </a:r>
            <a:r>
              <a:rPr lang="en-US" dirty="0" err="1"/>
              <a:t>Costis’s</a:t>
            </a:r>
            <a:r>
              <a:rPr lang="en-US" dirty="0"/>
              <a:t> Simons 2015 tutorial for more details.</a:t>
            </a:r>
          </a:p>
        </p:txBody>
      </p:sp>
      <p:sp>
        <p:nvSpPr>
          <p:cNvPr id="4" name="Slide Number Placeholder 3"/>
          <p:cNvSpPr>
            <a:spLocks noGrp="1"/>
          </p:cNvSpPr>
          <p:nvPr>
            <p:ph type="sldNum" sz="quarter" idx="10"/>
          </p:nvPr>
        </p:nvSpPr>
        <p:spPr/>
        <p:txBody>
          <a:bodyPr/>
          <a:lstStyle/>
          <a:p>
            <a:fld id="{318184F0-E1A0-4673-B89D-D564E81382E0}" type="slidenum">
              <a:rPr lang="en-US" smtClean="0"/>
              <a:t>82</a:t>
            </a:fld>
            <a:endParaRPr lang="en-US"/>
          </a:p>
        </p:txBody>
      </p:sp>
    </p:spTree>
    <p:extLst>
      <p:ext uri="{BB962C8B-B14F-4D97-AF65-F5344CB8AC3E}">
        <p14:creationId xmlns:p14="http://schemas.microsoft.com/office/powerpoint/2010/main" val="28809899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Here’s one more highlight from this literature. Let’s say there’s a single, additive bidder who has independent values for the items, and her value distribution is known. </a:t>
            </a:r>
            <a:r>
              <a:rPr lang="en-US" dirty="0" err="1"/>
              <a:t>Daskalkis</a:t>
            </a:r>
            <a:r>
              <a:rPr lang="en-US" dirty="0"/>
              <a:t>, </a:t>
            </a:r>
            <a:r>
              <a:rPr lang="en-US" dirty="0" err="1"/>
              <a:t>Deckelbaum</a:t>
            </a:r>
            <a:r>
              <a:rPr lang="en-US" dirty="0"/>
              <a:t>, and </a:t>
            </a:r>
            <a:r>
              <a:rPr lang="en-US" dirty="0" err="1"/>
              <a:t>Tzamos</a:t>
            </a:r>
            <a:r>
              <a:rPr lang="en-US" dirty="0"/>
              <a:t> proved a result connecting revenue maximization to the optimal transport problem. Basically, they show that in this setting, the dual of the revenue maximization problem has the form of an optimal transport problem, and this dual is tight. A few consequences of this result is that every optimal auction is going to have </a:t>
            </a:r>
            <a:r>
              <a:rPr lang="en-US" dirty="0" err="1"/>
              <a:t>acertificate</a:t>
            </a:r>
            <a:r>
              <a:rPr lang="en-US" dirty="0"/>
              <a:t> of optimality in the form of a transportation flow problem. Moreover, this fact can serve as a tool for characterizing optimal multi-item auctions. To learn more, you can look at that EC13 paper, or a survey </a:t>
            </a:r>
            <a:r>
              <a:rPr lang="en-US" dirty="0" err="1"/>
              <a:t>Costis</a:t>
            </a:r>
            <a:r>
              <a:rPr lang="en-US" dirty="0"/>
              <a:t> wrote for </a:t>
            </a:r>
            <a:r>
              <a:rPr lang="en-US" dirty="0" err="1"/>
              <a:t>SIGecom</a:t>
            </a:r>
            <a:r>
              <a:rPr lang="en-US" dirty="0"/>
              <a:t> exchanges, which also talks about the prior results I mentioned.</a:t>
            </a:r>
          </a:p>
        </p:txBody>
      </p:sp>
      <p:sp>
        <p:nvSpPr>
          <p:cNvPr id="4" name="Slide Number Placeholder 3"/>
          <p:cNvSpPr>
            <a:spLocks noGrp="1"/>
          </p:cNvSpPr>
          <p:nvPr>
            <p:ph type="sldNum" sz="quarter" idx="10"/>
          </p:nvPr>
        </p:nvSpPr>
        <p:spPr/>
        <p:txBody>
          <a:bodyPr/>
          <a:lstStyle/>
          <a:p>
            <a:fld id="{318184F0-E1A0-4673-B89D-D564E81382E0}" type="slidenum">
              <a:rPr lang="en-US" smtClean="0"/>
              <a:t>83</a:t>
            </a:fld>
            <a:endParaRPr lang="en-US"/>
          </a:p>
        </p:txBody>
      </p:sp>
    </p:spTree>
    <p:extLst>
      <p:ext uri="{BB962C8B-B14F-4D97-AF65-F5344CB8AC3E}">
        <p14:creationId xmlns:p14="http://schemas.microsoft.com/office/powerpoint/2010/main" val="2433475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powerful approach in this field is automated mechanism design, which uses machine learning and optimization to design mechanisms based on data. This automated approach helps overcome challenges faced by traditional, manual approaches to mechanism design, which have been stuck for decades due to inherent computational complexity challenges: the revenue-maximizing mechanism is not known even for just two items for sale! In this tutorial, we cover the rapidly growing area of automated mechanism design for revenue maximization. We’ll give both statistical guarantees and describe real-world success stories.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8</a:t>
            </a:fld>
            <a:endParaRPr lang="en-US"/>
          </a:p>
        </p:txBody>
      </p:sp>
    </p:spTree>
    <p:extLst>
      <p:ext uri="{BB962C8B-B14F-4D97-AF65-F5344CB8AC3E}">
        <p14:creationId xmlns:p14="http://schemas.microsoft.com/office/powerpoint/2010/main" val="1138132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UAI: Aims to answer the question: </a:t>
            </a:r>
            <a:r>
              <a:rPr lang="en-US" sz="1200" b="0" i="0" u="none" strike="noStrike" kern="1200" baseline="0" dirty="0">
                <a:solidFill>
                  <a:schemeClr val="tx1"/>
                </a:solidFill>
                <a:latin typeface="+mn-lt"/>
                <a:ea typeface="+mn-ea"/>
                <a:cs typeface="+mn-cs"/>
              </a:rPr>
              <a:t>Given an arbitrary outcome rule, can we automatically design a strategy-proof mechanism that closely approximates the rule? The</a:t>
            </a:r>
          </a:p>
          <a:p>
            <a:r>
              <a:rPr lang="en-US" sz="1200" b="0" i="0" u="none" strike="noStrike" kern="1200" baseline="0" dirty="0">
                <a:solidFill>
                  <a:schemeClr val="tx1"/>
                </a:solidFill>
                <a:latin typeface="+mn-lt"/>
                <a:ea typeface="+mn-ea"/>
                <a:cs typeface="+mn-cs"/>
              </a:rPr>
              <a:t>particular problem they study is an assignment problem, where there is a set of distinct, indivisible items and the outcome assigns at most one item to each agent. They derive sample complexity bounds using tools from learning theory.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IJCAI: The goal is to find a mechanism that best approximates a given target function subject to a design constraint such as strategy-</a:t>
            </a:r>
            <a:r>
              <a:rPr lang="en-US" sz="1200" b="0" i="0" u="none" strike="noStrike" kern="1200" baseline="0" dirty="0" err="1">
                <a:solidFill>
                  <a:schemeClr val="tx1"/>
                </a:solidFill>
                <a:latin typeface="+mn-lt"/>
                <a:ea typeface="+mn-ea"/>
                <a:cs typeface="+mn-cs"/>
              </a:rPr>
              <a:t>proofness</a:t>
            </a:r>
            <a:r>
              <a:rPr lang="en-US" sz="1200" b="0" i="0" u="none" strike="noStrike" kern="1200" baseline="0" dirty="0">
                <a:solidFill>
                  <a:schemeClr val="tx1"/>
                </a:solidFill>
                <a:latin typeface="+mn-lt"/>
                <a:ea typeface="+mn-ea"/>
                <a:cs typeface="+mn-cs"/>
              </a:rPr>
              <a:t> or stability. The proposed approach involves identifying a rich parametrized class of mechanisms that resemble discriminant-based multiclass classifiers, and relaxing the resulting search problem into an SVM-style surrogate optimization problem. We use this methodology to design strategy-proof mechanisms for social choice problems with single-peaked preferences, and stable mechanisms for two-sided matching problems.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85</a:t>
            </a:fld>
            <a:endParaRPr lang="en-US"/>
          </a:p>
        </p:txBody>
      </p:sp>
    </p:spTree>
    <p:extLst>
      <p:ext uri="{BB962C8B-B14F-4D97-AF65-F5344CB8AC3E}">
        <p14:creationId xmlns:p14="http://schemas.microsoft.com/office/powerpoint/2010/main" val="16634326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88</a:t>
            </a:fld>
            <a:endParaRPr lang="en-US"/>
          </a:p>
        </p:txBody>
      </p:sp>
    </p:spTree>
    <p:extLst>
      <p:ext uri="{BB962C8B-B14F-4D97-AF65-F5344CB8AC3E}">
        <p14:creationId xmlns:p14="http://schemas.microsoft.com/office/powerpoint/2010/main" val="42686827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318184F0-E1A0-4673-B89D-D564E81382E0}" type="slidenum">
              <a:rPr lang="en-US" smtClean="0"/>
              <a:t>95</a:t>
            </a:fld>
            <a:endParaRPr lang="en-US"/>
          </a:p>
        </p:txBody>
      </p:sp>
    </p:spTree>
    <p:extLst>
      <p:ext uri="{BB962C8B-B14F-4D97-AF65-F5344CB8AC3E}">
        <p14:creationId xmlns:p14="http://schemas.microsoft.com/office/powerpoint/2010/main" val="27081635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318184F0-E1A0-4673-B89D-D564E81382E0}" type="slidenum">
              <a:rPr lang="en-US" smtClean="0"/>
              <a:t>96</a:t>
            </a:fld>
            <a:endParaRPr lang="en-US"/>
          </a:p>
        </p:txBody>
      </p:sp>
    </p:spTree>
    <p:extLst>
      <p:ext uri="{BB962C8B-B14F-4D97-AF65-F5344CB8AC3E}">
        <p14:creationId xmlns:p14="http://schemas.microsoft.com/office/powerpoint/2010/main" val="3128553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83" eaLnBrk="0" hangingPunct="0">
              <a:spcBef>
                <a:spcPct val="30000"/>
              </a:spcBef>
              <a:defRPr sz="1200">
                <a:solidFill>
                  <a:schemeClr val="tx1"/>
                </a:solidFill>
                <a:latin typeface="Arial" charset="0"/>
              </a:defRPr>
            </a:lvl1pPr>
            <a:lvl2pPr marL="741200" indent="-285077" defTabSz="928083" eaLnBrk="0" hangingPunct="0">
              <a:spcBef>
                <a:spcPct val="30000"/>
              </a:spcBef>
              <a:defRPr sz="1200">
                <a:solidFill>
                  <a:schemeClr val="tx1"/>
                </a:solidFill>
                <a:latin typeface="Arial" charset="0"/>
              </a:defRPr>
            </a:lvl2pPr>
            <a:lvl3pPr marL="1140307" indent="-228061" defTabSz="928083" eaLnBrk="0" hangingPunct="0">
              <a:spcBef>
                <a:spcPct val="30000"/>
              </a:spcBef>
              <a:defRPr sz="1200">
                <a:solidFill>
                  <a:schemeClr val="tx1"/>
                </a:solidFill>
                <a:latin typeface="Arial" charset="0"/>
              </a:defRPr>
            </a:lvl3pPr>
            <a:lvl4pPr marL="1596430" indent="-228061" defTabSz="928083" eaLnBrk="0" hangingPunct="0">
              <a:spcBef>
                <a:spcPct val="30000"/>
              </a:spcBef>
              <a:defRPr sz="1200">
                <a:solidFill>
                  <a:schemeClr val="tx1"/>
                </a:solidFill>
                <a:latin typeface="Arial" charset="0"/>
              </a:defRPr>
            </a:lvl4pPr>
            <a:lvl5pPr marL="2052552" indent="-228061" defTabSz="928083" eaLnBrk="0" hangingPunct="0">
              <a:spcBef>
                <a:spcPct val="30000"/>
              </a:spcBef>
              <a:defRPr sz="1200">
                <a:solidFill>
                  <a:schemeClr val="tx1"/>
                </a:solidFill>
                <a:latin typeface="Arial" charset="0"/>
              </a:defRPr>
            </a:lvl5pPr>
            <a:lvl6pPr marL="2508675" indent="-228061" defTabSz="928083" eaLnBrk="0" fontAlgn="base" hangingPunct="0">
              <a:spcBef>
                <a:spcPct val="30000"/>
              </a:spcBef>
              <a:spcAft>
                <a:spcPct val="0"/>
              </a:spcAft>
              <a:defRPr sz="1200">
                <a:solidFill>
                  <a:schemeClr val="tx1"/>
                </a:solidFill>
                <a:latin typeface="Arial" charset="0"/>
              </a:defRPr>
            </a:lvl6pPr>
            <a:lvl7pPr marL="2964798" indent="-228061" defTabSz="928083" eaLnBrk="0" fontAlgn="base" hangingPunct="0">
              <a:spcBef>
                <a:spcPct val="30000"/>
              </a:spcBef>
              <a:spcAft>
                <a:spcPct val="0"/>
              </a:spcAft>
              <a:defRPr sz="1200">
                <a:solidFill>
                  <a:schemeClr val="tx1"/>
                </a:solidFill>
                <a:latin typeface="Arial" charset="0"/>
              </a:defRPr>
            </a:lvl7pPr>
            <a:lvl8pPr marL="3420920" indent="-228061" defTabSz="928083" eaLnBrk="0" fontAlgn="base" hangingPunct="0">
              <a:spcBef>
                <a:spcPct val="30000"/>
              </a:spcBef>
              <a:spcAft>
                <a:spcPct val="0"/>
              </a:spcAft>
              <a:defRPr sz="1200">
                <a:solidFill>
                  <a:schemeClr val="tx1"/>
                </a:solidFill>
                <a:latin typeface="Arial" charset="0"/>
              </a:defRPr>
            </a:lvl8pPr>
            <a:lvl9pPr marL="3877043" indent="-228061" defTabSz="92808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BADFD4-0273-42B3-8D36-48D86776E8FA}" type="slidenum">
              <a:rPr lang="en-US" altLang="en-US" smtClean="0"/>
              <a:pPr eaLnBrk="1" hangingPunct="1">
                <a:spcBef>
                  <a:spcPct val="0"/>
                </a:spcBef>
              </a:pPr>
              <a:t>98</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Make it specific</a:t>
            </a:r>
          </a:p>
        </p:txBody>
      </p:sp>
    </p:spTree>
    <p:extLst>
      <p:ext uri="{BB962C8B-B14F-4D97-AF65-F5344CB8AC3E}">
        <p14:creationId xmlns:p14="http://schemas.microsoft.com/office/powerpoint/2010/main" val="21660677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83" eaLnBrk="0" hangingPunct="0">
              <a:spcBef>
                <a:spcPct val="30000"/>
              </a:spcBef>
              <a:defRPr sz="1200">
                <a:solidFill>
                  <a:schemeClr val="tx1"/>
                </a:solidFill>
                <a:latin typeface="Arial" charset="0"/>
              </a:defRPr>
            </a:lvl1pPr>
            <a:lvl2pPr marL="741200" indent="-285077" defTabSz="928083" eaLnBrk="0" hangingPunct="0">
              <a:spcBef>
                <a:spcPct val="30000"/>
              </a:spcBef>
              <a:defRPr sz="1200">
                <a:solidFill>
                  <a:schemeClr val="tx1"/>
                </a:solidFill>
                <a:latin typeface="Arial" charset="0"/>
              </a:defRPr>
            </a:lvl2pPr>
            <a:lvl3pPr marL="1140307" indent="-228061" defTabSz="928083" eaLnBrk="0" hangingPunct="0">
              <a:spcBef>
                <a:spcPct val="30000"/>
              </a:spcBef>
              <a:defRPr sz="1200">
                <a:solidFill>
                  <a:schemeClr val="tx1"/>
                </a:solidFill>
                <a:latin typeface="Arial" charset="0"/>
              </a:defRPr>
            </a:lvl3pPr>
            <a:lvl4pPr marL="1596430" indent="-228061" defTabSz="928083" eaLnBrk="0" hangingPunct="0">
              <a:spcBef>
                <a:spcPct val="30000"/>
              </a:spcBef>
              <a:defRPr sz="1200">
                <a:solidFill>
                  <a:schemeClr val="tx1"/>
                </a:solidFill>
                <a:latin typeface="Arial" charset="0"/>
              </a:defRPr>
            </a:lvl4pPr>
            <a:lvl5pPr marL="2052552" indent="-228061" defTabSz="928083" eaLnBrk="0" hangingPunct="0">
              <a:spcBef>
                <a:spcPct val="30000"/>
              </a:spcBef>
              <a:defRPr sz="1200">
                <a:solidFill>
                  <a:schemeClr val="tx1"/>
                </a:solidFill>
                <a:latin typeface="Arial" charset="0"/>
              </a:defRPr>
            </a:lvl5pPr>
            <a:lvl6pPr marL="2508675" indent="-228061" defTabSz="928083" eaLnBrk="0" fontAlgn="base" hangingPunct="0">
              <a:spcBef>
                <a:spcPct val="30000"/>
              </a:spcBef>
              <a:spcAft>
                <a:spcPct val="0"/>
              </a:spcAft>
              <a:defRPr sz="1200">
                <a:solidFill>
                  <a:schemeClr val="tx1"/>
                </a:solidFill>
                <a:latin typeface="Arial" charset="0"/>
              </a:defRPr>
            </a:lvl6pPr>
            <a:lvl7pPr marL="2964798" indent="-228061" defTabSz="928083" eaLnBrk="0" fontAlgn="base" hangingPunct="0">
              <a:spcBef>
                <a:spcPct val="30000"/>
              </a:spcBef>
              <a:spcAft>
                <a:spcPct val="0"/>
              </a:spcAft>
              <a:defRPr sz="1200">
                <a:solidFill>
                  <a:schemeClr val="tx1"/>
                </a:solidFill>
                <a:latin typeface="Arial" charset="0"/>
              </a:defRPr>
            </a:lvl7pPr>
            <a:lvl8pPr marL="3420920" indent="-228061" defTabSz="928083" eaLnBrk="0" fontAlgn="base" hangingPunct="0">
              <a:spcBef>
                <a:spcPct val="30000"/>
              </a:spcBef>
              <a:spcAft>
                <a:spcPct val="0"/>
              </a:spcAft>
              <a:defRPr sz="1200">
                <a:solidFill>
                  <a:schemeClr val="tx1"/>
                </a:solidFill>
                <a:latin typeface="Arial" charset="0"/>
              </a:defRPr>
            </a:lvl8pPr>
            <a:lvl9pPr marL="3877043" indent="-228061" defTabSz="928083"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0BADFD4-0273-42B3-8D36-48D86776E8FA}" type="slidenum">
              <a:rPr lang="en-US" altLang="en-US" smtClean="0"/>
              <a:pPr eaLnBrk="1" hangingPunct="1">
                <a:spcBef>
                  <a:spcPct val="0"/>
                </a:spcBef>
              </a:pPr>
              <a:t>99</a:t>
            </a:fld>
            <a:endParaRPr lang="en-US" alt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Make it specific</a:t>
            </a:r>
          </a:p>
        </p:txBody>
      </p:sp>
    </p:spTree>
    <p:extLst>
      <p:ext uri="{BB962C8B-B14F-4D97-AF65-F5344CB8AC3E}">
        <p14:creationId xmlns:p14="http://schemas.microsoft.com/office/powerpoint/2010/main" val="154953159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433">
              <a:defRPr sz="1200">
                <a:solidFill>
                  <a:schemeClr val="tx1"/>
                </a:solidFill>
                <a:latin typeface="Arial" charset="0"/>
              </a:defRPr>
            </a:lvl1pPr>
            <a:lvl2pPr marL="728165" indent="-280064" defTabSz="930433">
              <a:defRPr sz="1200">
                <a:solidFill>
                  <a:schemeClr val="tx1"/>
                </a:solidFill>
                <a:latin typeface="Arial" charset="0"/>
              </a:defRPr>
            </a:lvl2pPr>
            <a:lvl3pPr marL="1120254" indent="-224051" defTabSz="930433">
              <a:defRPr sz="1200">
                <a:solidFill>
                  <a:schemeClr val="tx1"/>
                </a:solidFill>
                <a:latin typeface="Arial" charset="0"/>
              </a:defRPr>
            </a:lvl3pPr>
            <a:lvl4pPr marL="1568356" indent="-224051" defTabSz="930433">
              <a:defRPr sz="1200">
                <a:solidFill>
                  <a:schemeClr val="tx1"/>
                </a:solidFill>
                <a:latin typeface="Arial" charset="0"/>
              </a:defRPr>
            </a:lvl4pPr>
            <a:lvl5pPr marL="2016458" indent="-224051" defTabSz="930433">
              <a:defRPr sz="1200">
                <a:solidFill>
                  <a:schemeClr val="tx1"/>
                </a:solidFill>
                <a:latin typeface="Arial" charset="0"/>
              </a:defRPr>
            </a:lvl5pPr>
            <a:lvl6pPr marL="2464559" indent="-224051" defTabSz="930433" eaLnBrk="0" fontAlgn="base" hangingPunct="0">
              <a:spcBef>
                <a:spcPct val="30000"/>
              </a:spcBef>
              <a:spcAft>
                <a:spcPct val="0"/>
              </a:spcAft>
              <a:defRPr sz="1200">
                <a:solidFill>
                  <a:schemeClr val="tx1"/>
                </a:solidFill>
                <a:latin typeface="Arial" charset="0"/>
              </a:defRPr>
            </a:lvl6pPr>
            <a:lvl7pPr marL="2912661" indent="-224051" defTabSz="930433" eaLnBrk="0" fontAlgn="base" hangingPunct="0">
              <a:spcBef>
                <a:spcPct val="30000"/>
              </a:spcBef>
              <a:spcAft>
                <a:spcPct val="0"/>
              </a:spcAft>
              <a:defRPr sz="1200">
                <a:solidFill>
                  <a:schemeClr val="tx1"/>
                </a:solidFill>
                <a:latin typeface="Arial" charset="0"/>
              </a:defRPr>
            </a:lvl7pPr>
            <a:lvl8pPr marL="3360763" indent="-224051" defTabSz="930433" eaLnBrk="0" fontAlgn="base" hangingPunct="0">
              <a:spcBef>
                <a:spcPct val="30000"/>
              </a:spcBef>
              <a:spcAft>
                <a:spcPct val="0"/>
              </a:spcAft>
              <a:defRPr sz="1200">
                <a:solidFill>
                  <a:schemeClr val="tx1"/>
                </a:solidFill>
                <a:latin typeface="Arial" charset="0"/>
              </a:defRPr>
            </a:lvl8pPr>
            <a:lvl9pPr marL="3808865" indent="-224051" defTabSz="930433" eaLnBrk="0" fontAlgn="base" hangingPunct="0">
              <a:spcBef>
                <a:spcPct val="30000"/>
              </a:spcBef>
              <a:spcAft>
                <a:spcPct val="0"/>
              </a:spcAft>
              <a:defRPr sz="1200">
                <a:solidFill>
                  <a:schemeClr val="tx1"/>
                </a:solidFill>
                <a:latin typeface="Arial" charset="0"/>
              </a:defRPr>
            </a:lvl9pPr>
          </a:lstStyle>
          <a:p>
            <a:fld id="{26B6EA54-A1DA-4F6A-90A9-BE4FCFB5F5A6}" type="slidenum">
              <a:rPr lang="en-US" altLang="en-US" smtClean="0"/>
              <a:pPr/>
              <a:t>101</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900">
              <a:latin typeface="Comic Sans MS" pitchFamily="66" charset="0"/>
            </a:endParaRPr>
          </a:p>
        </p:txBody>
      </p:sp>
    </p:spTree>
    <p:extLst>
      <p:ext uri="{BB962C8B-B14F-4D97-AF65-F5344CB8AC3E}">
        <p14:creationId xmlns:p14="http://schemas.microsoft.com/office/powerpoint/2010/main" val="21190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433">
              <a:defRPr sz="1200">
                <a:solidFill>
                  <a:schemeClr val="tx1"/>
                </a:solidFill>
                <a:latin typeface="Arial" charset="0"/>
              </a:defRPr>
            </a:lvl1pPr>
            <a:lvl2pPr marL="728165" indent="-280064" defTabSz="930433">
              <a:defRPr sz="1200">
                <a:solidFill>
                  <a:schemeClr val="tx1"/>
                </a:solidFill>
                <a:latin typeface="Arial" charset="0"/>
              </a:defRPr>
            </a:lvl2pPr>
            <a:lvl3pPr marL="1120254" indent="-224051" defTabSz="930433">
              <a:defRPr sz="1200">
                <a:solidFill>
                  <a:schemeClr val="tx1"/>
                </a:solidFill>
                <a:latin typeface="Arial" charset="0"/>
              </a:defRPr>
            </a:lvl3pPr>
            <a:lvl4pPr marL="1568356" indent="-224051" defTabSz="930433">
              <a:defRPr sz="1200">
                <a:solidFill>
                  <a:schemeClr val="tx1"/>
                </a:solidFill>
                <a:latin typeface="Arial" charset="0"/>
              </a:defRPr>
            </a:lvl4pPr>
            <a:lvl5pPr marL="2016458" indent="-224051" defTabSz="930433">
              <a:defRPr sz="1200">
                <a:solidFill>
                  <a:schemeClr val="tx1"/>
                </a:solidFill>
                <a:latin typeface="Arial" charset="0"/>
              </a:defRPr>
            </a:lvl5pPr>
            <a:lvl6pPr marL="2464559" indent="-224051" defTabSz="930433" eaLnBrk="0" fontAlgn="base" hangingPunct="0">
              <a:spcBef>
                <a:spcPct val="30000"/>
              </a:spcBef>
              <a:spcAft>
                <a:spcPct val="0"/>
              </a:spcAft>
              <a:defRPr sz="1200">
                <a:solidFill>
                  <a:schemeClr val="tx1"/>
                </a:solidFill>
                <a:latin typeface="Arial" charset="0"/>
              </a:defRPr>
            </a:lvl6pPr>
            <a:lvl7pPr marL="2912661" indent="-224051" defTabSz="930433" eaLnBrk="0" fontAlgn="base" hangingPunct="0">
              <a:spcBef>
                <a:spcPct val="30000"/>
              </a:spcBef>
              <a:spcAft>
                <a:spcPct val="0"/>
              </a:spcAft>
              <a:defRPr sz="1200">
                <a:solidFill>
                  <a:schemeClr val="tx1"/>
                </a:solidFill>
                <a:latin typeface="Arial" charset="0"/>
              </a:defRPr>
            </a:lvl7pPr>
            <a:lvl8pPr marL="3360763" indent="-224051" defTabSz="930433" eaLnBrk="0" fontAlgn="base" hangingPunct="0">
              <a:spcBef>
                <a:spcPct val="30000"/>
              </a:spcBef>
              <a:spcAft>
                <a:spcPct val="0"/>
              </a:spcAft>
              <a:defRPr sz="1200">
                <a:solidFill>
                  <a:schemeClr val="tx1"/>
                </a:solidFill>
                <a:latin typeface="Arial" charset="0"/>
              </a:defRPr>
            </a:lvl8pPr>
            <a:lvl9pPr marL="3808865" indent="-224051" defTabSz="930433" eaLnBrk="0" fontAlgn="base" hangingPunct="0">
              <a:spcBef>
                <a:spcPct val="30000"/>
              </a:spcBef>
              <a:spcAft>
                <a:spcPct val="0"/>
              </a:spcAft>
              <a:defRPr sz="1200">
                <a:solidFill>
                  <a:schemeClr val="tx1"/>
                </a:solidFill>
                <a:latin typeface="Arial" charset="0"/>
              </a:defRPr>
            </a:lvl9pPr>
          </a:lstStyle>
          <a:p>
            <a:fld id="{26B6EA54-A1DA-4F6A-90A9-BE4FCFB5F5A6}" type="slidenum">
              <a:rPr lang="en-US" altLang="en-US" smtClean="0"/>
              <a:pPr/>
              <a:t>102</a:t>
            </a:fld>
            <a:endParaRPr lang="en-US" alt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900" dirty="0">
                <a:latin typeface="Comic Sans MS" pitchFamily="66" charset="0"/>
              </a:rPr>
              <a:t>SHOULD THIS LAST SENTENCE TALK ABOUT DELTA ALSO???</a:t>
            </a:r>
          </a:p>
        </p:txBody>
      </p:sp>
    </p:spTree>
    <p:extLst>
      <p:ext uri="{BB962C8B-B14F-4D97-AF65-F5344CB8AC3E}">
        <p14:creationId xmlns:p14="http://schemas.microsoft.com/office/powerpoint/2010/main" val="29525750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Pseudo-dimension implies uniform convergence guarantees that are really similar to the VC dimension guarantees from the previous slide. In particular, we know that for any delta in (0,1) and any distribution over this abstract domain X, with probability 1 – delta over the draw of a set of samples from this distribution, for all functions in this class F, the expected value of that function minus the average value of that function over the set of samples is bounded by this. This is a function of U, which is the maximum f(x) for any f in this class and any x in the support of this distribution D, the pseudo-dimension of this class, the number of samples N, and the failure probability delta.</a:t>
            </a:r>
          </a:p>
        </p:txBody>
      </p:sp>
      <p:sp>
        <p:nvSpPr>
          <p:cNvPr id="4" name="Slide Number Placeholder 3"/>
          <p:cNvSpPr>
            <a:spLocks noGrp="1"/>
          </p:cNvSpPr>
          <p:nvPr>
            <p:ph type="sldNum" sz="quarter" idx="10"/>
          </p:nvPr>
        </p:nvSpPr>
        <p:spPr/>
        <p:txBody>
          <a:bodyPr/>
          <a:lstStyle/>
          <a:p>
            <a:fld id="{318184F0-E1A0-4673-B89D-D564E81382E0}" type="slidenum">
              <a:rPr lang="en-US" smtClean="0"/>
              <a:t>105</a:t>
            </a:fld>
            <a:endParaRPr lang="en-US"/>
          </a:p>
        </p:txBody>
      </p:sp>
    </p:spTree>
    <p:extLst>
      <p:ext uri="{BB962C8B-B14F-4D97-AF65-F5344CB8AC3E}">
        <p14:creationId xmlns:p14="http://schemas.microsoft.com/office/powerpoint/2010/main" val="13857485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I’ll tell you what this general theorem is. Suppose that the mechanism class the designer is going to optimize over is parameterized by d-dimensional vectors. Like I said before, maybe these parameters are prices, but the theorem applies more generally. Now suppose that for every set of buyers’ values, there is a set of t hyperplanes, for some t, partitioning Rd such that in every cell of this partition, profit, for this fixed set of values, is a linear function of the parameters. This is what we saw in this example: there are 5 hyperplanes in R2 partitioning the parameter space into regions where profit is linear.</a:t>
            </a:r>
          </a:p>
        </p:txBody>
      </p:sp>
      <p:sp>
        <p:nvSpPr>
          <p:cNvPr id="4" name="Slide Number Placeholder 3"/>
          <p:cNvSpPr>
            <a:spLocks noGrp="1"/>
          </p:cNvSpPr>
          <p:nvPr>
            <p:ph type="sldNum" sz="quarter" idx="10"/>
          </p:nvPr>
        </p:nvSpPr>
        <p:spPr/>
        <p:txBody>
          <a:bodyPr/>
          <a:lstStyle/>
          <a:p>
            <a:fld id="{318184F0-E1A0-4673-B89D-D564E81382E0}" type="slidenum">
              <a:rPr lang="en-US" smtClean="0"/>
              <a:t>108</a:t>
            </a:fld>
            <a:endParaRPr lang="en-US"/>
          </a:p>
        </p:txBody>
      </p:sp>
    </p:spTree>
    <p:extLst>
      <p:ext uri="{BB962C8B-B14F-4D97-AF65-F5344CB8AC3E}">
        <p14:creationId xmlns:p14="http://schemas.microsoft.com/office/powerpoint/2010/main" val="22890246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powerful approach in this field is automated mechanism design, which uses machine learning and optimization to design mechanisms based on data. This automated approach helps overcome challenges faced by traditional, manual approaches to mechanism design, which have been stuck for decades due to inherent computational complexity challenges: the revenue-maximizing mechanism is not known even for just two items for sale! In this tutorial, we cover the rapidly growing area of automated mechanism design for revenue maximization. We’ll give both statistical guarantees and describe real-world success stories.</a:t>
            </a:r>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9</a:t>
            </a:fld>
            <a:endParaRPr lang="en-US"/>
          </a:p>
        </p:txBody>
      </p:sp>
    </p:spTree>
    <p:extLst>
      <p:ext uri="{BB962C8B-B14F-4D97-AF65-F5344CB8AC3E}">
        <p14:creationId xmlns:p14="http://schemas.microsoft.com/office/powerpoint/2010/main" val="4053851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I’ll tell you what this general theorem is. Suppose that the mechanism class the designer is going to optimize over is parameterized by d-dimensional vectors. Like I said before, maybe these parameters are prices, but the theorem applies more generally. Now suppose that for every set of buyers’ values, there is a set of t hyperplanes, for some t, partitioning Rd such that in every cell of this partition, profit, for this fixed set of values, is a linear function of the parameters. This is what we saw in this example: there are 5 hyperplanes in R2 partitioning the parameter space into regions where profit is linear.</a:t>
            </a:r>
          </a:p>
        </p:txBody>
      </p:sp>
      <p:sp>
        <p:nvSpPr>
          <p:cNvPr id="4" name="Slide Number Placeholder 3"/>
          <p:cNvSpPr>
            <a:spLocks noGrp="1"/>
          </p:cNvSpPr>
          <p:nvPr>
            <p:ph type="sldNum" sz="quarter" idx="10"/>
          </p:nvPr>
        </p:nvSpPr>
        <p:spPr/>
        <p:txBody>
          <a:bodyPr/>
          <a:lstStyle/>
          <a:p>
            <a:fld id="{318184F0-E1A0-4673-B89D-D564E81382E0}" type="slidenum">
              <a:rPr lang="en-US" smtClean="0"/>
              <a:t>109</a:t>
            </a:fld>
            <a:endParaRPr lang="en-US"/>
          </a:p>
        </p:txBody>
      </p:sp>
    </p:spTree>
    <p:extLst>
      <p:ext uri="{BB962C8B-B14F-4D97-AF65-F5344CB8AC3E}">
        <p14:creationId xmlns:p14="http://schemas.microsoft.com/office/powerpoint/2010/main" val="40746357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110</a:t>
            </a:fld>
            <a:endParaRPr lang="en-US"/>
          </a:p>
        </p:txBody>
      </p:sp>
    </p:spTree>
    <p:extLst>
      <p:ext uri="{BB962C8B-B14F-4D97-AF65-F5344CB8AC3E}">
        <p14:creationId xmlns:p14="http://schemas.microsoft.com/office/powerpoint/2010/main" val="40875871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111</a:t>
            </a:fld>
            <a:endParaRPr lang="en-US"/>
          </a:p>
        </p:txBody>
      </p:sp>
    </p:spTree>
    <p:extLst>
      <p:ext uri="{BB962C8B-B14F-4D97-AF65-F5344CB8AC3E}">
        <p14:creationId xmlns:p14="http://schemas.microsoft.com/office/powerpoint/2010/main" val="36935864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The order of merges is fixed between any two adjacent interval boundaries</a:t>
            </a:r>
          </a:p>
          <a:p>
            <a:endParaRPr lang="en-US" dirty="0"/>
          </a:p>
        </p:txBody>
      </p:sp>
      <p:sp>
        <p:nvSpPr>
          <p:cNvPr id="4" name="Slide Number Placeholder 3"/>
          <p:cNvSpPr>
            <a:spLocks noGrp="1"/>
          </p:cNvSpPr>
          <p:nvPr>
            <p:ph type="sldNum" sz="quarter" idx="10"/>
          </p:nvPr>
        </p:nvSpPr>
        <p:spPr/>
        <p:txBody>
          <a:bodyPr/>
          <a:lstStyle/>
          <a:p>
            <a:fld id="{E9B95DD0-3B67-4DA5-8EA3-2CC6D4ED98A1}" type="slidenum">
              <a:rPr lang="en-US" smtClean="0"/>
              <a:t>112</a:t>
            </a:fld>
            <a:endParaRPr lang="en-US"/>
          </a:p>
        </p:txBody>
      </p:sp>
    </p:spTree>
    <p:extLst>
      <p:ext uri="{BB962C8B-B14F-4D97-AF65-F5344CB8AC3E}">
        <p14:creationId xmlns:p14="http://schemas.microsoft.com/office/powerpoint/2010/main" val="357838273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B95DD0-3B67-4DA5-8EA3-2CC6D4ED98A1}" type="slidenum">
              <a:rPr lang="en-US" smtClean="0"/>
              <a:t>113</a:t>
            </a:fld>
            <a:endParaRPr lang="en-US"/>
          </a:p>
        </p:txBody>
      </p:sp>
    </p:spTree>
    <p:extLst>
      <p:ext uri="{BB962C8B-B14F-4D97-AF65-F5344CB8AC3E}">
        <p14:creationId xmlns:p14="http://schemas.microsoft.com/office/powerpoint/2010/main" val="38329741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114</a:t>
            </a:fld>
            <a:endParaRPr lang="en-US"/>
          </a:p>
        </p:txBody>
      </p:sp>
    </p:spTree>
    <p:extLst>
      <p:ext uri="{BB962C8B-B14F-4D97-AF65-F5344CB8AC3E}">
        <p14:creationId xmlns:p14="http://schemas.microsoft.com/office/powerpoint/2010/main" val="52573607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117</a:t>
            </a:fld>
            <a:endParaRPr lang="en-US"/>
          </a:p>
        </p:txBody>
      </p:sp>
    </p:spTree>
    <p:extLst>
      <p:ext uri="{BB962C8B-B14F-4D97-AF65-F5344CB8AC3E}">
        <p14:creationId xmlns:p14="http://schemas.microsoft.com/office/powerpoint/2010/main" val="1131375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118</a:t>
            </a:fld>
            <a:endParaRPr lang="en-US"/>
          </a:p>
        </p:txBody>
      </p:sp>
    </p:spTree>
    <p:extLst>
      <p:ext uri="{BB962C8B-B14F-4D97-AF65-F5344CB8AC3E}">
        <p14:creationId xmlns:p14="http://schemas.microsoft.com/office/powerpoint/2010/main" val="48698351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119</a:t>
            </a:fld>
            <a:endParaRPr lang="en-US"/>
          </a:p>
        </p:txBody>
      </p:sp>
    </p:spTree>
    <p:extLst>
      <p:ext uri="{BB962C8B-B14F-4D97-AF65-F5344CB8AC3E}">
        <p14:creationId xmlns:p14="http://schemas.microsoft.com/office/powerpoint/2010/main" val="112513663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120</a:t>
            </a:fld>
            <a:endParaRPr lang="en-US"/>
          </a:p>
        </p:txBody>
      </p:sp>
    </p:spTree>
    <p:extLst>
      <p:ext uri="{BB962C8B-B14F-4D97-AF65-F5344CB8AC3E}">
        <p14:creationId xmlns:p14="http://schemas.microsoft.com/office/powerpoint/2010/main" val="1751341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In a mechanism, there is a set of items for sale, and a set of buyers. Those buyers have values for the items. For example, this buyer values a coffee for $2, a muffin for $3, and the bundle of both the coffee and the muffin for $6. Notice that his value for the coffee and the muffin is larger than his value for the coffee plus his value for the muffin. So in his mind, the coffee and the muffin are complements. Meanwhile, this other buyer has an additive valuation. At a very high level, a mechanism designer determines 1) which buyers receive which items; and 2) what they pay. I’m going to make this slightly more concrete with a few examples.</a:t>
            </a:r>
          </a:p>
        </p:txBody>
      </p:sp>
      <p:sp>
        <p:nvSpPr>
          <p:cNvPr id="4" name="Slide Number Placeholder 3"/>
          <p:cNvSpPr>
            <a:spLocks noGrp="1"/>
          </p:cNvSpPr>
          <p:nvPr>
            <p:ph type="sldNum" sz="quarter" idx="10"/>
          </p:nvPr>
        </p:nvSpPr>
        <p:spPr/>
        <p:txBody>
          <a:bodyPr/>
          <a:lstStyle/>
          <a:p>
            <a:fld id="{318184F0-E1A0-4673-B89D-D564E81382E0}" type="slidenum">
              <a:rPr lang="en-US" smtClean="0"/>
              <a:t>11</a:t>
            </a:fld>
            <a:endParaRPr lang="en-US"/>
          </a:p>
        </p:txBody>
      </p:sp>
    </p:spTree>
    <p:extLst>
      <p:ext uri="{BB962C8B-B14F-4D97-AF65-F5344CB8AC3E}">
        <p14:creationId xmlns:p14="http://schemas.microsoft.com/office/powerpoint/2010/main" val="31662385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121</a:t>
            </a:fld>
            <a:endParaRPr lang="en-US"/>
          </a:p>
        </p:txBody>
      </p:sp>
    </p:spTree>
    <p:extLst>
      <p:ext uri="{BB962C8B-B14F-4D97-AF65-F5344CB8AC3E}">
        <p14:creationId xmlns:p14="http://schemas.microsoft.com/office/powerpoint/2010/main" val="21613113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122</a:t>
            </a:fld>
            <a:endParaRPr lang="en-US"/>
          </a:p>
        </p:txBody>
      </p:sp>
    </p:spTree>
    <p:extLst>
      <p:ext uri="{BB962C8B-B14F-4D97-AF65-F5344CB8AC3E}">
        <p14:creationId xmlns:p14="http://schemas.microsoft.com/office/powerpoint/2010/main" val="30747787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123</a:t>
            </a:fld>
            <a:endParaRPr lang="en-US"/>
          </a:p>
        </p:txBody>
      </p:sp>
    </p:spTree>
    <p:extLst>
      <p:ext uri="{BB962C8B-B14F-4D97-AF65-F5344CB8AC3E}">
        <p14:creationId xmlns:p14="http://schemas.microsoft.com/office/powerpoint/2010/main" val="11559573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124</a:t>
            </a:fld>
            <a:endParaRPr lang="en-US"/>
          </a:p>
        </p:txBody>
      </p:sp>
    </p:spTree>
    <p:extLst>
      <p:ext uri="{BB962C8B-B14F-4D97-AF65-F5344CB8AC3E}">
        <p14:creationId xmlns:p14="http://schemas.microsoft.com/office/powerpoint/2010/main" val="3231594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125</a:t>
            </a:fld>
            <a:endParaRPr lang="en-US"/>
          </a:p>
        </p:txBody>
      </p:sp>
    </p:spTree>
    <p:extLst>
      <p:ext uri="{BB962C8B-B14F-4D97-AF65-F5344CB8AC3E}">
        <p14:creationId xmlns:p14="http://schemas.microsoft.com/office/powerpoint/2010/main" val="27239054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126</a:t>
            </a:fld>
            <a:endParaRPr lang="en-US"/>
          </a:p>
        </p:txBody>
      </p:sp>
    </p:spTree>
    <p:extLst>
      <p:ext uri="{BB962C8B-B14F-4D97-AF65-F5344CB8AC3E}">
        <p14:creationId xmlns:p14="http://schemas.microsoft.com/office/powerpoint/2010/main" val="42269165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assume there’s some fixed but arbitrary ordering on the buyers, known to the mechanism designer. The first buyer in the ordering arrives and buyers the bundle of good that maximizes his utility, then the second buyer arrives and buys the bundle of remaining goods maximizing her utility, and so on. Now we’re thinking about a multi-dimensional parameter space, so to visualize this, let’s say there are two items for sale, a coffee and a muffin. Their prices are on the x and y axes, and profit is on the z axis.</a:t>
            </a:r>
          </a:p>
        </p:txBody>
      </p:sp>
      <p:sp>
        <p:nvSpPr>
          <p:cNvPr id="4" name="Slide Number Placeholder 3"/>
          <p:cNvSpPr>
            <a:spLocks noGrp="1"/>
          </p:cNvSpPr>
          <p:nvPr>
            <p:ph type="sldNum" sz="quarter" idx="10"/>
          </p:nvPr>
        </p:nvSpPr>
        <p:spPr/>
        <p:txBody>
          <a:bodyPr/>
          <a:lstStyle/>
          <a:p>
            <a:fld id="{318184F0-E1A0-4673-B89D-D564E81382E0}" type="slidenum">
              <a:rPr lang="en-US" smtClean="0"/>
              <a:t>127</a:t>
            </a:fld>
            <a:endParaRPr lang="en-US"/>
          </a:p>
        </p:txBody>
      </p:sp>
    </p:spTree>
    <p:extLst>
      <p:ext uri="{BB962C8B-B14F-4D97-AF65-F5344CB8AC3E}">
        <p14:creationId xmlns:p14="http://schemas.microsoft.com/office/powerpoint/2010/main" val="38891307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 going to give a few examples of this theorem in action. The first is for posted price mechanisms, which we saw at the beginning of this talk. Here there are multiple items and multiple buyers. The seller gets to choose a price per item. There’s a fixed but arbitrary ordering on the buyers. The first buyer in this ordering arrives and buys the bundle of goods that maximizes his utility. Then, the next buyer arrives and buys the bundle of remaining goods that maximizes his utility, and so on. We prove that pseudo-dimension of this class is the number of items squared. Morgenstern and </a:t>
            </a:r>
            <a:r>
              <a:rPr lang="en-US" dirty="0" err="1"/>
              <a:t>Roughgarden</a:t>
            </a:r>
            <a:r>
              <a:rPr lang="en-US" dirty="0"/>
              <a:t> also studied this class.</a:t>
            </a:r>
          </a:p>
        </p:txBody>
      </p:sp>
      <p:sp>
        <p:nvSpPr>
          <p:cNvPr id="4" name="Slide Number Placeholder 3"/>
          <p:cNvSpPr>
            <a:spLocks noGrp="1"/>
          </p:cNvSpPr>
          <p:nvPr>
            <p:ph type="sldNum" sz="quarter" idx="10"/>
          </p:nvPr>
        </p:nvSpPr>
        <p:spPr/>
        <p:txBody>
          <a:bodyPr/>
          <a:lstStyle/>
          <a:p>
            <a:fld id="{318184F0-E1A0-4673-B89D-D564E81382E0}" type="slidenum">
              <a:rPr lang="en-US" smtClean="0"/>
              <a:t>128</a:t>
            </a:fld>
            <a:endParaRPr lang="en-US"/>
          </a:p>
        </p:txBody>
      </p:sp>
    </p:spTree>
    <p:extLst>
      <p:ext uri="{BB962C8B-B14F-4D97-AF65-F5344CB8AC3E}">
        <p14:creationId xmlns:p14="http://schemas.microsoft.com/office/powerpoint/2010/main" val="19802757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8184F0-E1A0-4673-B89D-D564E81382E0}" type="slidenum">
              <a:rPr lang="en-US" smtClean="0"/>
              <a:t>129</a:t>
            </a:fld>
            <a:endParaRPr lang="en-US"/>
          </a:p>
        </p:txBody>
      </p:sp>
    </p:spTree>
    <p:extLst>
      <p:ext uri="{BB962C8B-B14F-4D97-AF65-F5344CB8AC3E}">
        <p14:creationId xmlns:p14="http://schemas.microsoft.com/office/powerpoint/2010/main" val="2881269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first example is going to be a pricing example and the next example will be an auctions example. For simplicity to start with, let’s say there’s a single buyer and these two items for sale. We’ll generalize to multiple buyers later on. In a pricing problem, the mechanism designer gets to set a price per item. Let’s say he sets a price of $1.50 for the coffee and a price of $3.50 for the muffin.  The buyer is going to choose whatever subset of the items maximizes her utility. Her utility is her value for the bundle of items, minus the price. You can really easily work out that she’ll buy both the coffee and the muffin. Her utility for just the coffee is $2 - $1.50, so that’s 50 cents. Her utility for the muffin is negative fifty cents, and her utility for both the coffee and the muffin is $6 minus $5, so that $1. Therefore, her utility is highest if she buys both the coffee and the muffin.</a:t>
            </a:r>
          </a:p>
        </p:txBody>
      </p:sp>
      <p:sp>
        <p:nvSpPr>
          <p:cNvPr id="4" name="Slide Number Placeholder 3"/>
          <p:cNvSpPr>
            <a:spLocks noGrp="1"/>
          </p:cNvSpPr>
          <p:nvPr>
            <p:ph type="sldNum" sz="quarter" idx="10"/>
          </p:nvPr>
        </p:nvSpPr>
        <p:spPr/>
        <p:txBody>
          <a:bodyPr/>
          <a:lstStyle/>
          <a:p>
            <a:fld id="{318184F0-E1A0-4673-B89D-D564E81382E0}" type="slidenum">
              <a:rPr lang="en-US" smtClean="0"/>
              <a:t>12</a:t>
            </a:fld>
            <a:endParaRPr lang="en-US"/>
          </a:p>
        </p:txBody>
      </p:sp>
    </p:spTree>
    <p:extLst>
      <p:ext uri="{BB962C8B-B14F-4D97-AF65-F5344CB8AC3E}">
        <p14:creationId xmlns:p14="http://schemas.microsoft.com/office/powerpoint/2010/main" val="875013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11/2/2022</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410.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image" Target="../media/image991.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212.png"/><Relationship Id="rId4" Type="http://schemas.openxmlformats.org/officeDocument/2006/relationships/image" Target="../media/image96.wmf"/></Relationships>
</file>

<file path=ppt/slides/_rels/slide10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17.png"/></Relationships>
</file>

<file path=ppt/slides/_rels/slide103.xml.rels><?xml version="1.0" encoding="UTF-8" standalone="yes"?>
<Relationships xmlns="http://schemas.openxmlformats.org/package/2006/relationships"><Relationship Id="rId3" Type="http://schemas.openxmlformats.org/officeDocument/2006/relationships/image" Target="../media/image221.png"/><Relationship Id="rId7" Type="http://schemas.openxmlformats.org/officeDocument/2006/relationships/image" Target="../media/image261.png"/><Relationship Id="rId2" Type="http://schemas.openxmlformats.org/officeDocument/2006/relationships/image" Target="../media/image2100.pn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2.png"/><Relationship Id="rId4" Type="http://schemas.openxmlformats.org/officeDocument/2006/relationships/image" Target="../media/image231.png"/></Relationships>
</file>

<file path=ppt/slides/_rels/slide104.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71.png"/><Relationship Id="rId12" Type="http://schemas.openxmlformats.org/officeDocument/2006/relationships/image" Target="../media/image291.png"/><Relationship Id="rId7" Type="http://schemas.openxmlformats.org/officeDocument/2006/relationships/image" Target="../media/image211.png"/><Relationship Id="rId2" Type="http://schemas.openxmlformats.org/officeDocument/2006/relationships/image" Target="../media/image271.png"/><Relationship Id="rId1" Type="http://schemas.openxmlformats.org/officeDocument/2006/relationships/slideLayout" Target="../slideLayouts/slideLayout2.xml"/><Relationship Id="rId11" Type="http://schemas.openxmlformats.org/officeDocument/2006/relationships/image" Target="../media/image281.png"/><Relationship Id="rId6" Type="http://schemas.openxmlformats.org/officeDocument/2006/relationships/image" Target="../media/image200.png"/><Relationship Id="rId5" Type="http://schemas.openxmlformats.org/officeDocument/2006/relationships/image" Target="../media/image190.png"/><Relationship Id="rId10" Type="http://schemas.openxmlformats.org/officeDocument/2006/relationships/image" Target="../media/image240.png"/><Relationship Id="rId4" Type="http://schemas.openxmlformats.org/officeDocument/2006/relationships/image" Target="../media/image181.png"/><Relationship Id="rId9" Type="http://schemas.openxmlformats.org/officeDocument/2006/relationships/image" Target="../media/image230.png"/></Relationships>
</file>

<file path=ppt/slides/_rels/slide105.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20.png"/><Relationship Id="rId4" Type="http://schemas.openxmlformats.org/officeDocument/2006/relationships/image" Target="../media/image162.png"/></Relationships>
</file>

<file path=ppt/slides/_rels/slide107.xml.rels><?xml version="1.0" encoding="UTF-8" standalone="yes"?>
<Relationships xmlns="http://schemas.openxmlformats.org/package/2006/relationships"><Relationship Id="rId8" Type="http://schemas.openxmlformats.org/officeDocument/2006/relationships/image" Target="../media/image1710.png"/><Relationship Id="rId13" Type="http://schemas.openxmlformats.org/officeDocument/2006/relationships/image" Target="../media/image330.pn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300.png"/><Relationship Id="rId2"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image" Target="../media/image168.png"/><Relationship Id="rId11" Type="http://schemas.openxmlformats.org/officeDocument/2006/relationships/image" Target="../media/image174.png"/><Relationship Id="rId5" Type="http://schemas.openxmlformats.org/officeDocument/2006/relationships/image" Target="../media/image167.png"/><Relationship Id="rId10" Type="http://schemas.openxmlformats.org/officeDocument/2006/relationships/image" Target="../media/image173.png"/><Relationship Id="rId4" Type="http://schemas.openxmlformats.org/officeDocument/2006/relationships/image" Target="../media/image166.png"/><Relationship Id="rId9" Type="http://schemas.openxmlformats.org/officeDocument/2006/relationships/image" Target="../media/image172.png"/></Relationships>
</file>

<file path=ppt/slides/_rels/slide108.xml.rels><?xml version="1.0" encoding="UTF-8" standalone="yes"?>
<Relationships xmlns="http://schemas.openxmlformats.org/package/2006/relationships"><Relationship Id="rId3" Type="http://schemas.openxmlformats.org/officeDocument/2006/relationships/image" Target="../media/image100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1.png"/><Relationship Id="rId7"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178.png"/><Relationship Id="rId4" Type="http://schemas.openxmlformats.org/officeDocument/2006/relationships/image" Target="../media/image350.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10.svg"/></Relationships>
</file>

<file path=ppt/slides/_rels/slide110.xml.rels><?xml version="1.0" encoding="UTF-8" standalone="yes"?>
<Relationships xmlns="http://schemas.openxmlformats.org/package/2006/relationships"><Relationship Id="rId8" Type="http://schemas.openxmlformats.org/officeDocument/2006/relationships/image" Target="../media/image1001.png"/><Relationship Id="rId3" Type="http://schemas.openxmlformats.org/officeDocument/2006/relationships/image" Target="../media/image390.png"/><Relationship Id="rId7" Type="http://schemas.openxmlformats.org/officeDocument/2006/relationships/image" Target="../media/image430.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50.png"/><Relationship Id="rId5" Type="http://schemas.openxmlformats.org/officeDocument/2006/relationships/image" Target="../media/image410.png"/><Relationship Id="rId4" Type="http://schemas.openxmlformats.org/officeDocument/2006/relationships/image" Target="../media/image400.png"/></Relationships>
</file>

<file path=ppt/slides/_rels/slide111.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360.png"/></Relationships>
</file>

<file path=ppt/slides/_rels/slide112.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113.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9.png"/><Relationship Id="rId7" Type="http://schemas.openxmlformats.org/officeDocument/2006/relationships/image" Target="../media/image149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581.png"/><Relationship Id="rId5" Type="http://schemas.openxmlformats.org/officeDocument/2006/relationships/image" Target="../media/image1573.png"/><Relationship Id="rId4" Type="http://schemas.openxmlformats.org/officeDocument/2006/relationships/image" Target="../media/image160.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3" Type="http://schemas.openxmlformats.org/officeDocument/2006/relationships/image" Target="../media/image1460.png"/><Relationship Id="rId7" Type="http://schemas.openxmlformats.org/officeDocument/2006/relationships/image" Target="../media/image156.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0.svg"/><Relationship Id="rId5" Type="http://schemas.openxmlformats.org/officeDocument/2006/relationships/image" Target="../media/image7.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1640.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80.png"/></Relationships>
</file>

<file path=ppt/slides/_rels/slide12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551.png"/><Relationship Id="rId5" Type="http://schemas.openxmlformats.org/officeDocument/2006/relationships/image" Target="../media/image1540.png"/><Relationship Id="rId4" Type="http://schemas.openxmlformats.org/officeDocument/2006/relationships/image" Target="../media/image1531.png"/></Relationships>
</file>

<file path=ppt/slides/_rels/slide122.xml.rels><?xml version="1.0" encoding="UTF-8" standalone="yes"?>
<Relationships xmlns="http://schemas.openxmlformats.org/package/2006/relationships"><Relationship Id="rId3" Type="http://schemas.openxmlformats.org/officeDocument/2006/relationships/image" Target="../media/image156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7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87.png"/><Relationship Id="rId4" Type="http://schemas.openxmlformats.org/officeDocument/2006/relationships/image" Target="../media/image189.png"/></Relationships>
</file>

<file path=ppt/slides/_rels/slide125.xml.rels><?xml version="1.0" encoding="UTF-8" standalone="yes"?>
<Relationships xmlns="http://schemas.openxmlformats.org/package/2006/relationships"><Relationship Id="rId3" Type="http://schemas.openxmlformats.org/officeDocument/2006/relationships/image" Target="../media/image1542.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12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27.xml.rels><?xml version="1.0" encoding="UTF-8" standalone="yes"?>
<Relationships xmlns="http://schemas.openxmlformats.org/package/2006/relationships"><Relationship Id="rId3" Type="http://schemas.openxmlformats.org/officeDocument/2006/relationships/image" Target="../media/image164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790.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700.png"/><Relationship Id="rId4" Type="http://schemas.openxmlformats.org/officeDocument/2006/relationships/image" Target="../media/image1810.png"/></Relationships>
</file>

<file path=ppt/slides/_rels/slide129.xml.rels><?xml version="1.0" encoding="UTF-8" standalone="yes"?>
<Relationships xmlns="http://schemas.openxmlformats.org/package/2006/relationships"><Relationship Id="rId3" Type="http://schemas.openxmlformats.org/officeDocument/2006/relationships/image" Target="../media/image1840.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8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9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500.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70.png"/><Relationship Id="rId1" Type="http://schemas.openxmlformats.org/officeDocument/2006/relationships/slideLayout" Target="../slideLayouts/slideLayout2.xml"/><Relationship Id="rId5" Type="http://schemas.openxmlformats.org/officeDocument/2006/relationships/image" Target="../media/image380.png"/><Relationship Id="rId4" Type="http://schemas.openxmlformats.org/officeDocument/2006/relationships/image" Target="../media/image370.png"/></Relationships>
</file>

<file path=ppt/slides/_rels/slide135.xml.rels><?xml version="1.0" encoding="UTF-8" standalone="yes"?>
<Relationships xmlns="http://schemas.openxmlformats.org/package/2006/relationships"><Relationship Id="rId3" Type="http://schemas.openxmlformats.org/officeDocument/2006/relationships/image" Target="../media/image1541.png"/><Relationship Id="rId2" Type="http://schemas.openxmlformats.org/officeDocument/2006/relationships/image" Target="../media/image1530.png"/><Relationship Id="rId1" Type="http://schemas.openxmlformats.org/officeDocument/2006/relationships/slideLayout" Target="../slideLayouts/slideLayout2.xml"/><Relationship Id="rId5" Type="http://schemas.openxmlformats.org/officeDocument/2006/relationships/image" Target="../media/image431.png"/><Relationship Id="rId4" Type="http://schemas.openxmlformats.org/officeDocument/2006/relationships/image" Target="../media/image42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0.sv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1.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6"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280.png"/><Relationship Id="rId3" Type="http://schemas.openxmlformats.org/officeDocument/2006/relationships/image" Target="../media/image23.png"/><Relationship Id="rId7" Type="http://schemas.openxmlformats.org/officeDocument/2006/relationships/image" Target="../media/image270.png"/><Relationship Id="rId12" Type="http://schemas.openxmlformats.org/officeDocument/2006/relationships/image" Target="../media/image210.png"/><Relationship Id="rId2" Type="http://schemas.openxmlformats.org/officeDocument/2006/relationships/notesSlide" Target="../notesSlides/notesSlide1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260.png"/><Relationship Id="rId4" Type="http://schemas.openxmlformats.org/officeDocument/2006/relationships/image" Target="../media/image25.png"/><Relationship Id="rId14" Type="http://schemas.openxmlformats.org/officeDocument/2006/relationships/image" Target="../media/image29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0.svg"/></Relationships>
</file>

<file path=ppt/slides/_rels/slide29.xml.rels><?xml version="1.0" encoding="UTF-8" standalone="yes"?>
<Relationships xmlns="http://schemas.openxmlformats.org/package/2006/relationships"><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NUL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NULL"/><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31.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image" Target="../media/image64.png"/><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16.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69.png"/><Relationship Id="rId1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7.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56.jpeg"/><Relationship Id="rId3" Type="http://schemas.openxmlformats.org/officeDocument/2006/relationships/image" Target="../media/image108.png"/><Relationship Id="rId7" Type="http://schemas.openxmlformats.org/officeDocument/2006/relationships/image" Target="../media/image7.png"/><Relationship Id="rId12"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59.png"/><Relationship Id="rId5" Type="http://schemas.openxmlformats.org/officeDocument/2006/relationships/image" Target="../media/image113.png"/><Relationship Id="rId10" Type="http://schemas.openxmlformats.org/officeDocument/2006/relationships/image" Target="../media/image58.png"/><Relationship Id="rId4" Type="http://schemas.openxmlformats.org/officeDocument/2006/relationships/image" Target="../media/image109.png"/><Relationship Id="rId9" Type="http://schemas.openxmlformats.org/officeDocument/2006/relationships/image" Target="../media/image1090.png"/><Relationship Id="rId14" Type="http://schemas.openxmlformats.org/officeDocument/2006/relationships/image" Target="../media/image57.jpeg"/></Relationships>
</file>

<file path=ppt/slides/_rels/slide5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4.png"/><Relationship Id="rId7" Type="http://schemas.openxmlformats.org/officeDocument/2006/relationships/image" Target="../media/image7.png"/><Relationship Id="rId12"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58.png"/><Relationship Id="rId5" Type="http://schemas.openxmlformats.org/officeDocument/2006/relationships/image" Target="../media/image116.png"/><Relationship Id="rId10" Type="http://schemas.openxmlformats.org/officeDocument/2006/relationships/image" Target="../media/image118.png"/><Relationship Id="rId4" Type="http://schemas.openxmlformats.org/officeDocument/2006/relationships/image" Target="../media/image109.png"/><Relationship Id="rId9" Type="http://schemas.openxmlformats.org/officeDocument/2006/relationships/image" Target="../media/image1090.png"/></Relationships>
</file>

<file path=ppt/slides/_rels/slide56.xml.rels><?xml version="1.0" encoding="UTF-8" standalone="yes"?>
<Relationships xmlns="http://schemas.openxmlformats.org/package/2006/relationships"><Relationship Id="rId8" Type="http://schemas.openxmlformats.org/officeDocument/2006/relationships/image" Target="../media/image1090.png"/><Relationship Id="rId3" Type="http://schemas.openxmlformats.org/officeDocument/2006/relationships/image" Target="../media/image490.png"/><Relationship Id="rId7" Type="http://schemas.openxmlformats.org/officeDocument/2006/relationships/image" Target="../media/image22.png"/><Relationship Id="rId12" Type="http://schemas.openxmlformats.org/officeDocument/2006/relationships/image" Target="../media/image50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115.png"/><Relationship Id="rId10" Type="http://schemas.openxmlformats.org/officeDocument/2006/relationships/image" Target="../media/image58.png"/><Relationship Id="rId4" Type="http://schemas.openxmlformats.org/officeDocument/2006/relationships/image" Target="../media/image109.png"/><Relationship Id="rId9" Type="http://schemas.openxmlformats.org/officeDocument/2006/relationships/image" Target="../media/image118.pn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7.png"/><Relationship Id="rId12"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10.png"/><Relationship Id="rId11" Type="http://schemas.openxmlformats.org/officeDocument/2006/relationships/image" Target="../media/image58.png"/><Relationship Id="rId5" Type="http://schemas.openxmlformats.org/officeDocument/2006/relationships/image" Target="../media/image83.png"/><Relationship Id="rId10" Type="http://schemas.openxmlformats.org/officeDocument/2006/relationships/image" Target="../media/image118.png"/><Relationship Id="rId4" Type="http://schemas.openxmlformats.org/officeDocument/2006/relationships/image" Target="../media/image109.png"/><Relationship Id="rId9" Type="http://schemas.openxmlformats.org/officeDocument/2006/relationships/image" Target="../media/image1090.png"/></Relationships>
</file>

<file path=ppt/slides/_rels/slide58.xml.rels><?xml version="1.0" encoding="UTF-8" standalone="yes"?>
<Relationships xmlns="http://schemas.openxmlformats.org/package/2006/relationships"><Relationship Id="rId13"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59.png"/><Relationship Id="rId5" Type="http://schemas.openxmlformats.org/officeDocument/2006/relationships/image" Target="../media/image830.png"/><Relationship Id="rId10" Type="http://schemas.openxmlformats.org/officeDocument/2006/relationships/image" Target="../media/image118.png"/><Relationship Id="rId4" Type="http://schemas.openxmlformats.org/officeDocument/2006/relationships/image" Target="../media/image109.png"/><Relationship Id="rId9" Type="http://schemas.openxmlformats.org/officeDocument/2006/relationships/image" Target="../media/image1090.png"/><Relationship Id="rId1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7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8.png"/><Relationship Id="rId4" Type="http://schemas.openxmlformats.org/officeDocument/2006/relationships/image" Target="../media/image581.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44.svg"/></Relationships>
</file>

<file path=ppt/slides/_rels/slide63.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0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30.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7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6.wmf"/></Relationships>
</file>

<file path=ppt/slides/_rels/slide82.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752.png"/><Relationship Id="rId18" Type="http://schemas.openxmlformats.org/officeDocument/2006/relationships/image" Target="../media/image800.png"/><Relationship Id="rId26" Type="http://schemas.openxmlformats.org/officeDocument/2006/relationships/image" Target="../media/image870.png"/><Relationship Id="rId3" Type="http://schemas.openxmlformats.org/officeDocument/2006/relationships/image" Target="../media/image1021.png"/><Relationship Id="rId21" Type="http://schemas.openxmlformats.org/officeDocument/2006/relationships/image" Target="../media/image112.png"/><Relationship Id="rId7" Type="http://schemas.openxmlformats.org/officeDocument/2006/relationships/image" Target="../media/image105.png"/><Relationship Id="rId12" Type="http://schemas.openxmlformats.org/officeDocument/2006/relationships/image" Target="../media/image740.png"/><Relationship Id="rId17" Type="http://schemas.openxmlformats.org/officeDocument/2006/relationships/image" Target="../media/image791.png"/><Relationship Id="rId25" Type="http://schemas.openxmlformats.org/officeDocument/2006/relationships/image" Target="../media/image860.png"/><Relationship Id="rId2" Type="http://schemas.openxmlformats.org/officeDocument/2006/relationships/image" Target="../media/image16.png"/><Relationship Id="rId16" Type="http://schemas.openxmlformats.org/officeDocument/2006/relationships/image" Target="../media/image781.png"/><Relationship Id="rId20" Type="http://schemas.openxmlformats.org/officeDocument/2006/relationships/image" Target="../media/image811.png"/><Relationship Id="rId29"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732.png"/><Relationship Id="rId24" Type="http://schemas.openxmlformats.org/officeDocument/2006/relationships/image" Target="../media/image850.png"/><Relationship Id="rId5" Type="http://schemas.openxmlformats.org/officeDocument/2006/relationships/image" Target="../media/image31.png"/><Relationship Id="rId15" Type="http://schemas.openxmlformats.org/officeDocument/2006/relationships/image" Target="../media/image770.png"/><Relationship Id="rId23" Type="http://schemas.openxmlformats.org/officeDocument/2006/relationships/image" Target="../media/image120.png"/><Relationship Id="rId28" Type="http://schemas.openxmlformats.org/officeDocument/2006/relationships/image" Target="../media/image124.png"/><Relationship Id="rId10" Type="http://schemas.openxmlformats.org/officeDocument/2006/relationships/image" Target="../media/image111.png"/><Relationship Id="rId19" Type="http://schemas.openxmlformats.org/officeDocument/2006/relationships/image" Target="../media/image20.png"/><Relationship Id="rId4" Type="http://schemas.openxmlformats.org/officeDocument/2006/relationships/image" Target="../media/image103.png"/><Relationship Id="rId9" Type="http://schemas.openxmlformats.org/officeDocument/2006/relationships/image" Target="../media/image107.png"/><Relationship Id="rId14" Type="http://schemas.openxmlformats.org/officeDocument/2006/relationships/image" Target="../media/image760.png"/><Relationship Id="rId22" Type="http://schemas.openxmlformats.org/officeDocument/2006/relationships/image" Target="../media/image117.png"/><Relationship Id="rId27" Type="http://schemas.openxmlformats.org/officeDocument/2006/relationships/image" Target="../media/image121.png"/></Relationships>
</file>

<file path=ppt/slides/_rels/slide88.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image" Target="../media/image1000.png"/><Relationship Id="rId18" Type="http://schemas.openxmlformats.org/officeDocument/2006/relationships/image" Target="../media/image1050.png"/><Relationship Id="rId3" Type="http://schemas.openxmlformats.org/officeDocument/2006/relationships/image" Target="../media/image640.png"/><Relationship Id="rId7" Type="http://schemas.openxmlformats.org/officeDocument/2006/relationships/image" Target="../media/image16.png"/><Relationship Id="rId12" Type="http://schemas.openxmlformats.org/officeDocument/2006/relationships/image" Target="../media/image990.png"/><Relationship Id="rId17" Type="http://schemas.openxmlformats.org/officeDocument/2006/relationships/image" Target="../media/image1040.png"/><Relationship Id="rId2" Type="http://schemas.openxmlformats.org/officeDocument/2006/relationships/notesSlide" Target="../notesSlides/notesSlide61.xml"/><Relationship Id="rId16" Type="http://schemas.openxmlformats.org/officeDocument/2006/relationships/image" Target="../media/image1031.png"/><Relationship Id="rId20" Type="http://schemas.openxmlformats.org/officeDocument/2006/relationships/image" Target="../media/image812.png"/><Relationship Id="rId1" Type="http://schemas.openxmlformats.org/officeDocument/2006/relationships/slideLayout" Target="../slideLayouts/slideLayout2.xml"/><Relationship Id="rId6" Type="http://schemas.openxmlformats.org/officeDocument/2006/relationships/image" Target="../media/image940.png"/><Relationship Id="rId11" Type="http://schemas.openxmlformats.org/officeDocument/2006/relationships/image" Target="../media/image980.png"/><Relationship Id="rId15" Type="http://schemas.openxmlformats.org/officeDocument/2006/relationships/image" Target="../media/image1020.png"/><Relationship Id="rId10" Type="http://schemas.openxmlformats.org/officeDocument/2006/relationships/image" Target="../media/image970.png"/><Relationship Id="rId19" Type="http://schemas.openxmlformats.org/officeDocument/2006/relationships/image" Target="../media/image710.png"/><Relationship Id="rId4" Type="http://schemas.openxmlformats.org/officeDocument/2006/relationships/image" Target="../media/image101.jpeg"/><Relationship Id="rId9" Type="http://schemas.openxmlformats.org/officeDocument/2006/relationships/image" Target="../media/image960.png"/><Relationship Id="rId14" Type="http://schemas.openxmlformats.org/officeDocument/2006/relationships/image" Target="../media/image1010.png"/><Relationship Id="rId22" Type="http://schemas.openxmlformats.org/officeDocument/2006/relationships/image" Target="../media/image6.png"/></Relationships>
</file>

<file path=ppt/slides/_rels/slide89.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33.png"/><Relationship Id="rId4" Type="http://schemas.openxmlformats.org/officeDocument/2006/relationships/image" Target="../media/image132.png"/></Relationships>
</file>

<file path=ppt/slides/_rels/slide91.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31.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711.png"/><Relationship Id="rId5" Type="http://schemas.openxmlformats.org/officeDocument/2006/relationships/image" Target="../media/image133.png"/><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11.png"/><Relationship Id="rId2" Type="http://schemas.openxmlformats.org/officeDocument/2006/relationships/image" Target="../media/image820.PNG"/><Relationship Id="rId1" Type="http://schemas.openxmlformats.org/officeDocument/2006/relationships/slideLayout" Target="../slideLayouts/slideLayout2.xml"/><Relationship Id="rId11" Type="http://schemas.openxmlformats.org/officeDocument/2006/relationships/image" Target="../media/image130.png"/><Relationship Id="rId10" Type="http://schemas.openxmlformats.org/officeDocument/2006/relationships/image" Target="../media/image102.png"/><Relationship Id="rId9" Type="http://schemas.openxmlformats.org/officeDocument/2006/relationships/image" Target="../media/image961.png"/></Relationships>
</file>

<file path=ppt/slides/_rels/slide9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711.png"/><Relationship Id="rId12" Type="http://schemas.openxmlformats.org/officeDocument/2006/relationships/image" Target="../media/image1210.png"/><Relationship Id="rId2" Type="http://schemas.openxmlformats.org/officeDocument/2006/relationships/image" Target="../media/image820.PNG"/><Relationship Id="rId1" Type="http://schemas.openxmlformats.org/officeDocument/2006/relationships/slideLayout" Target="../slideLayouts/slideLayout2.xml"/><Relationship Id="rId11" Type="http://schemas.openxmlformats.org/officeDocument/2006/relationships/image" Target="../media/image130.png"/><Relationship Id="rId10" Type="http://schemas.openxmlformats.org/officeDocument/2006/relationships/image" Target="../media/image102.png"/><Relationship Id="rId9" Type="http://schemas.openxmlformats.org/officeDocument/2006/relationships/image" Target="../media/image961.png"/></Relationships>
</file>

<file path=ppt/slides/_rels/slide9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image" Target="../media/image1410.png"/><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144.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76.png"/><Relationship Id="rId4" Type="http://schemas.openxmlformats.org/officeDocument/2006/relationships/image" Target="../media/image16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Autofit/>
          </a:bodyPr>
          <a:lstStyle/>
          <a:p>
            <a:r>
              <a:rPr lang="en-US" sz="4400" b="1" dirty="0"/>
              <a:t>Mechanism Design</a:t>
            </a:r>
            <a:br>
              <a:rPr lang="en-US" sz="4400" b="1" dirty="0"/>
            </a:br>
            <a:r>
              <a:rPr lang="en-US" sz="4400" b="1" dirty="0"/>
              <a:t>&amp;</a:t>
            </a:r>
            <a:br>
              <a:rPr lang="en-US" sz="4400" b="1" dirty="0"/>
            </a:br>
            <a:r>
              <a:rPr lang="en-US" sz="4400" b="1" dirty="0"/>
              <a:t>Automated Mechanism Design </a:t>
            </a:r>
          </a:p>
        </p:txBody>
      </p:sp>
      <p:sp>
        <p:nvSpPr>
          <p:cNvPr id="3" name="Subtitle 2"/>
          <p:cNvSpPr>
            <a:spLocks noGrp="1"/>
          </p:cNvSpPr>
          <p:nvPr>
            <p:ph type="subTitle" idx="1"/>
          </p:nvPr>
        </p:nvSpPr>
        <p:spPr>
          <a:xfrm>
            <a:off x="609600" y="4191000"/>
            <a:ext cx="7924800" cy="1752600"/>
          </a:xfrm>
        </p:spPr>
        <p:txBody>
          <a:bodyPr>
            <a:noAutofit/>
          </a:bodyPr>
          <a:lstStyle/>
          <a:p>
            <a:r>
              <a:rPr lang="en-US" dirty="0">
                <a:solidFill>
                  <a:schemeClr val="tx1"/>
                </a:solidFill>
                <a:latin typeface="+mj-lt"/>
              </a:rPr>
              <a:t>Tuomas Sandholm</a:t>
            </a:r>
          </a:p>
        </p:txBody>
      </p:sp>
    </p:spTree>
    <p:extLst>
      <p:ext uri="{BB962C8B-B14F-4D97-AF65-F5344CB8AC3E}">
        <p14:creationId xmlns:p14="http://schemas.microsoft.com/office/powerpoint/2010/main" val="2898102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F7D1-B4AE-4048-8569-89AC75EBF56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1A678BF-BE2A-4E02-B403-F944DEB7279B}"/>
              </a:ext>
            </a:extLst>
          </p:cNvPr>
          <p:cNvSpPr>
            <a:spLocks noGrp="1"/>
          </p:cNvSpPr>
          <p:nvPr>
            <p:ph idx="1"/>
          </p:nvPr>
        </p:nvSpPr>
        <p:spPr>
          <a:xfrm>
            <a:off x="990600" y="1600202"/>
            <a:ext cx="7696200" cy="4525963"/>
          </a:xfrm>
        </p:spPr>
        <p:txBody>
          <a:bodyPr/>
          <a:lstStyle/>
          <a:p>
            <a:pPr marL="457200" indent="-457200">
              <a:buFont typeface="+mj-lt"/>
              <a:buAutoNum type="arabicPeriod"/>
            </a:pPr>
            <a:r>
              <a:rPr lang="en-US" dirty="0"/>
              <a:t>Introduction</a:t>
            </a:r>
          </a:p>
          <a:p>
            <a:pPr marL="457200" indent="-457200">
              <a:buFont typeface="+mj-lt"/>
              <a:buAutoNum type="arabicPeriod"/>
            </a:pPr>
            <a:r>
              <a:rPr lang="en-US" dirty="0"/>
              <a:t>Mechanism design basics</a:t>
            </a:r>
          </a:p>
          <a:p>
            <a:pPr marL="457200" indent="-457200">
              <a:buFont typeface="+mj-lt"/>
              <a:buAutoNum type="arabicPeriod"/>
            </a:pPr>
            <a:r>
              <a:rPr lang="en-US" dirty="0"/>
              <a:t>Automated mechanism design (AMD)</a:t>
            </a:r>
          </a:p>
          <a:p>
            <a:pPr marL="457200" indent="-457200">
              <a:buFont typeface="+mj-lt"/>
              <a:buAutoNum type="arabicPeriod"/>
            </a:pPr>
            <a:r>
              <a:rPr lang="en-US" dirty="0"/>
              <a:t>Sample complexity guarantees for AMD</a:t>
            </a:r>
          </a:p>
        </p:txBody>
      </p:sp>
      <p:sp>
        <p:nvSpPr>
          <p:cNvPr id="4" name="Arrow: Right 3">
            <a:extLst>
              <a:ext uri="{FF2B5EF4-FFF2-40B4-BE49-F238E27FC236}">
                <a16:creationId xmlns:a16="http://schemas.microsoft.com/office/drawing/2014/main" id="{F485F9F5-D15E-469F-9025-43226FBD02E7}"/>
              </a:ext>
            </a:extLst>
          </p:cNvPr>
          <p:cNvSpPr/>
          <p:nvPr/>
        </p:nvSpPr>
        <p:spPr>
          <a:xfrm>
            <a:off x="628650" y="2190750"/>
            <a:ext cx="228600" cy="171450"/>
          </a:xfrm>
          <a:prstGeom prst="rightArrow">
            <a:avLst/>
          </a:prstGeom>
          <a:solidFill>
            <a:srgbClr val="F7DC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7539731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a:extLst>
              <a:ext uri="{FF2B5EF4-FFF2-40B4-BE49-F238E27FC236}">
                <a16:creationId xmlns:a16="http://schemas.microsoft.com/office/drawing/2014/main" id="{CBB732C5-08F8-461A-A159-D2F4753947FE}"/>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4000" dirty="0"/>
              <a:t>VC-dimension</a:t>
            </a:r>
            <a:r>
              <a:rPr lang="en-US" sz="4800" b="1" dirty="0"/>
              <a:t> </a:t>
            </a:r>
            <a:r>
              <a:rPr lang="en-US" sz="2700" dirty="0"/>
              <a:t>[</a:t>
            </a:r>
            <a:r>
              <a:rPr lang="en-US" sz="2700" dirty="0" err="1"/>
              <a:t>Vapnik-Chervonenkis</a:t>
            </a:r>
            <a:r>
              <a:rPr lang="en-US" sz="2700" dirty="0"/>
              <a:t>, 1971]</a:t>
            </a:r>
            <a:endParaRPr lang="en-US" altLang="en-US" sz="2700" dirty="0"/>
          </a:p>
        </p:txBody>
      </p:sp>
      <p:sp>
        <p:nvSpPr>
          <p:cNvPr id="85" name="Rectangle 3">
            <a:extLst>
              <a:ext uri="{FF2B5EF4-FFF2-40B4-BE49-F238E27FC236}">
                <a16:creationId xmlns:a16="http://schemas.microsoft.com/office/drawing/2014/main" id="{3AF72495-ABBE-4F38-904C-872E7691AD50}"/>
              </a:ext>
            </a:extLst>
          </p:cNvPr>
          <p:cNvSpPr>
            <a:spLocks noChangeArrowheads="1"/>
          </p:cNvSpPr>
          <p:nvPr/>
        </p:nvSpPr>
        <p:spPr bwMode="auto">
          <a:xfrm>
            <a:off x="152400" y="1187493"/>
            <a:ext cx="8229600" cy="1225593"/>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86" name="Rectangle 3">
                <a:extLst>
                  <a:ext uri="{FF2B5EF4-FFF2-40B4-BE49-F238E27FC236}">
                    <a16:creationId xmlns:a16="http://schemas.microsoft.com/office/drawing/2014/main" id="{47ECDD27-26C7-492C-962F-E8E16ADA40CB}"/>
                  </a:ext>
                </a:extLst>
              </p:cNvPr>
              <p:cNvSpPr txBox="1">
                <a:spLocks noChangeArrowheads="1"/>
              </p:cNvSpPr>
              <p:nvPr/>
            </p:nvSpPr>
            <p:spPr bwMode="auto">
              <a:xfrm>
                <a:off x="152400" y="1270086"/>
                <a:ext cx="8458200" cy="1143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FontTx/>
                  <a:buNone/>
                </a:pPr>
                <a:r>
                  <a:rPr lang="en-US" sz="2200" dirty="0">
                    <a:solidFill>
                      <a:srgbClr val="D60093"/>
                    </a:solidFill>
                  </a:rPr>
                  <a:t>VC-dimension </a:t>
                </a:r>
                <a:r>
                  <a:rPr lang="en-US" sz="2200" dirty="0"/>
                  <a:t>of a </a:t>
                </a:r>
                <a:r>
                  <a:rPr lang="en-US" altLang="en-US" sz="2200" dirty="0"/>
                  <a:t>function class </a:t>
                </a:r>
                <a:r>
                  <a:rPr lang="en-US" sz="2200" dirty="0">
                    <a:solidFill>
                      <a:srgbClr val="0000CC"/>
                    </a:solidFill>
                  </a:rPr>
                  <a:t>H</a:t>
                </a:r>
                <a:r>
                  <a:rPr lang="en-US" sz="2200" dirty="0"/>
                  <a:t> is the cardinality of the largest set </a:t>
                </a:r>
                <a:r>
                  <a:rPr lang="en-US" sz="2200" dirty="0">
                    <a:solidFill>
                      <a:srgbClr val="0000CC"/>
                    </a:solidFill>
                  </a:rPr>
                  <a:t>S</a:t>
                </a:r>
                <a:r>
                  <a:rPr lang="en-US" sz="2200" dirty="0"/>
                  <a:t> that can be labeled in all possible ways </a:t>
                </a:r>
                <a14:m>
                  <m:oMath xmlns:m="http://schemas.openxmlformats.org/officeDocument/2006/math">
                    <m:sSup>
                      <m:sSupPr>
                        <m:ctrlPr>
                          <a:rPr lang="en-US" sz="2200" b="0" i="1" smtClean="0">
                            <a:solidFill>
                              <a:srgbClr val="0000CC"/>
                            </a:solidFill>
                            <a:latin typeface="Cambria Math" panose="02040503050406030204" pitchFamily="18" charset="0"/>
                          </a:rPr>
                        </m:ctrlPr>
                      </m:sSupPr>
                      <m:e>
                        <m:r>
                          <a:rPr lang="en-US" sz="2200" b="0" i="0" smtClean="0">
                            <a:solidFill>
                              <a:srgbClr val="0000CC"/>
                            </a:solidFill>
                            <a:latin typeface="Cambria Math" panose="02040503050406030204" pitchFamily="18" charset="0"/>
                          </a:rPr>
                          <m:t>2</m:t>
                        </m:r>
                      </m:e>
                      <m:sup>
                        <m:r>
                          <a:rPr lang="en-US" sz="2200" b="0" i="0" smtClean="0">
                            <a:solidFill>
                              <a:srgbClr val="0000CC"/>
                            </a:solidFill>
                            <a:latin typeface="Cambria Math" panose="02040503050406030204" pitchFamily="18" charset="0"/>
                          </a:rPr>
                          <m:t>|</m:t>
                        </m:r>
                        <m:r>
                          <m:rPr>
                            <m:sty m:val="p"/>
                          </m:rPr>
                          <a:rPr lang="en-US" sz="2200" b="0" i="0" smtClean="0">
                            <a:solidFill>
                              <a:srgbClr val="0000CC"/>
                            </a:solidFill>
                            <a:latin typeface="Cambria Math" panose="02040503050406030204" pitchFamily="18" charset="0"/>
                          </a:rPr>
                          <m:t>S</m:t>
                        </m:r>
                        <m:r>
                          <a:rPr lang="en-US" sz="2200" b="0" i="0" smtClean="0">
                            <a:solidFill>
                              <a:srgbClr val="0000CC"/>
                            </a:solidFill>
                            <a:latin typeface="Cambria Math" panose="02040503050406030204" pitchFamily="18" charset="0"/>
                          </a:rPr>
                          <m:t>|</m:t>
                        </m:r>
                      </m:sup>
                    </m:sSup>
                  </m:oMath>
                </a14:m>
                <a:r>
                  <a:rPr lang="en-US" sz="2200" dirty="0"/>
                  <a:t>  by </a:t>
                </a:r>
                <a:r>
                  <a:rPr lang="en-US" sz="2200" dirty="0">
                    <a:solidFill>
                      <a:srgbClr val="0000CC"/>
                    </a:solidFill>
                  </a:rPr>
                  <a:t>H</a:t>
                </a:r>
                <a:r>
                  <a:rPr lang="en-US" sz="2200" dirty="0"/>
                  <a:t>.</a:t>
                </a:r>
                <a:endParaRPr lang="en-US" altLang="en-US" sz="2200" dirty="0">
                  <a:latin typeface="+mj-lt"/>
                </a:endParaRPr>
              </a:p>
            </p:txBody>
          </p:sp>
        </mc:Choice>
        <mc:Fallback xmlns="">
          <p:sp>
            <p:nvSpPr>
              <p:cNvPr id="86" name="Rectangle 3">
                <a:extLst>
                  <a:ext uri="{FF2B5EF4-FFF2-40B4-BE49-F238E27FC236}">
                    <a16:creationId xmlns:a16="http://schemas.microsoft.com/office/drawing/2014/main" id="{47ECDD27-26C7-492C-962F-E8E16ADA40CB}"/>
                  </a:ext>
                </a:extLst>
              </p:cNvPr>
              <p:cNvSpPr txBox="1">
                <a:spLocks noRot="1" noChangeAspect="1" noMove="1" noResize="1" noEditPoints="1" noAdjustHandles="1" noChangeArrowheads="1" noChangeShapeType="1" noTextEdit="1"/>
              </p:cNvSpPr>
              <p:nvPr/>
            </p:nvSpPr>
            <p:spPr bwMode="auto">
              <a:xfrm>
                <a:off x="152400" y="1270086"/>
                <a:ext cx="8458200" cy="1143000"/>
              </a:xfrm>
              <a:prstGeom prst="rect">
                <a:avLst/>
              </a:prstGeom>
              <a:blipFill>
                <a:blip r:embed="rId2"/>
                <a:stretch>
                  <a:fillRect l="-937" t="-31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3">
                <a:extLst>
                  <a:ext uri="{FF2B5EF4-FFF2-40B4-BE49-F238E27FC236}">
                    <a16:creationId xmlns:a16="http://schemas.microsoft.com/office/drawing/2014/main" id="{538EB418-3378-4608-B041-01973B8829BB}"/>
                  </a:ext>
                </a:extLst>
              </p:cNvPr>
              <p:cNvSpPr txBox="1">
                <a:spLocks noChangeArrowheads="1"/>
              </p:cNvSpPr>
              <p:nvPr/>
            </p:nvSpPr>
            <p:spPr bwMode="auto">
              <a:xfrm>
                <a:off x="152400" y="2025693"/>
                <a:ext cx="8458200" cy="6413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1" indent="0">
                  <a:buNone/>
                </a:pPr>
                <a:r>
                  <a:rPr lang="en-US" sz="1400" dirty="0"/>
                  <a:t>[If arbitrarily large finite sets can be shattered by </a:t>
                </a:r>
                <a:r>
                  <a:rPr lang="en-US" sz="1400" dirty="0">
                    <a:solidFill>
                      <a:srgbClr val="0000CC"/>
                    </a:solidFill>
                  </a:rPr>
                  <a:t>H</a:t>
                </a:r>
                <a:r>
                  <a:rPr lang="en-US" sz="1400" dirty="0"/>
                  <a:t>, then </a:t>
                </a:r>
                <a14:m>
                  <m:oMath xmlns:m="http://schemas.openxmlformats.org/officeDocument/2006/math">
                    <m:r>
                      <m:rPr>
                        <m:sty m:val="p"/>
                      </m:rPr>
                      <a:rPr lang="en-US" sz="1400" i="0" dirty="0" smtClean="0">
                        <a:solidFill>
                          <a:srgbClr val="0000CC"/>
                        </a:solidFill>
                        <a:latin typeface="Cambria Math"/>
                      </a:rPr>
                      <m:t>V</m:t>
                    </m:r>
                    <m:r>
                      <m:rPr>
                        <m:sty m:val="p"/>
                      </m:rPr>
                      <a:rPr lang="en-US" sz="1400" b="0" i="0" dirty="0" smtClean="0">
                        <a:solidFill>
                          <a:srgbClr val="0000CC"/>
                        </a:solidFill>
                        <a:latin typeface="Cambria Math"/>
                      </a:rPr>
                      <m:t>C</m:t>
                    </m:r>
                    <m:r>
                      <m:rPr>
                        <m:sty m:val="p"/>
                      </m:rPr>
                      <a:rPr lang="en-US" sz="1400" i="0" dirty="0" smtClean="0">
                        <a:solidFill>
                          <a:srgbClr val="0000CC"/>
                        </a:solidFill>
                        <a:latin typeface="Cambria Math"/>
                      </a:rPr>
                      <m:t>dim</m:t>
                    </m:r>
                    <m:r>
                      <a:rPr lang="en-US" sz="1400" i="0" dirty="0" smtClean="0">
                        <a:solidFill>
                          <a:srgbClr val="0000CC"/>
                        </a:solidFill>
                        <a:latin typeface="Cambria Math"/>
                      </a:rPr>
                      <m:t>(</m:t>
                    </m:r>
                    <m:r>
                      <m:rPr>
                        <m:sty m:val="p"/>
                      </m:rPr>
                      <a:rPr lang="en-US" sz="1400" i="0" dirty="0" smtClean="0">
                        <a:solidFill>
                          <a:srgbClr val="0000CC"/>
                        </a:solidFill>
                        <a:latin typeface="Cambria Math"/>
                      </a:rPr>
                      <m:t>H</m:t>
                    </m:r>
                    <m:r>
                      <a:rPr lang="en-US" sz="1400" i="0" dirty="0" smtClean="0">
                        <a:solidFill>
                          <a:srgbClr val="0000CC"/>
                        </a:solidFill>
                        <a:latin typeface="Cambria Math"/>
                      </a:rPr>
                      <m:t>)=∞</m:t>
                    </m:r>
                  </m:oMath>
                </a14:m>
                <a:r>
                  <a:rPr lang="en-US" sz="1400" dirty="0"/>
                  <a:t>]</a:t>
                </a:r>
              </a:p>
            </p:txBody>
          </p:sp>
        </mc:Choice>
        <mc:Fallback xmlns="">
          <p:sp>
            <p:nvSpPr>
              <p:cNvPr id="87" name="Rectangle 3">
                <a:extLst>
                  <a:ext uri="{FF2B5EF4-FFF2-40B4-BE49-F238E27FC236}">
                    <a16:creationId xmlns:a16="http://schemas.microsoft.com/office/drawing/2014/main" id="{538EB418-3378-4608-B041-01973B8829BB}"/>
                  </a:ext>
                </a:extLst>
              </p:cNvPr>
              <p:cNvSpPr txBox="1">
                <a:spLocks noRot="1" noChangeAspect="1" noMove="1" noResize="1" noEditPoints="1" noAdjustHandles="1" noChangeArrowheads="1" noChangeShapeType="1" noTextEdit="1"/>
              </p:cNvSpPr>
              <p:nvPr/>
            </p:nvSpPr>
            <p:spPr bwMode="auto">
              <a:xfrm>
                <a:off x="152400" y="2025693"/>
                <a:ext cx="8458200" cy="641307"/>
              </a:xfrm>
              <a:prstGeom prst="rect">
                <a:avLst/>
              </a:prstGeom>
              <a:blipFill>
                <a:blip r:embed="rId3"/>
                <a:stretch>
                  <a:fillRect l="-216" t="-9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 Box 11">
                <a:extLst>
                  <a:ext uri="{FF2B5EF4-FFF2-40B4-BE49-F238E27FC236}">
                    <a16:creationId xmlns:a16="http://schemas.microsoft.com/office/drawing/2014/main" id="{0F105459-5BC3-46FC-9D6E-0EE48F8EC965}"/>
                  </a:ext>
                </a:extLst>
              </p:cNvPr>
              <p:cNvSpPr txBox="1">
                <a:spLocks noChangeArrowheads="1"/>
              </p:cNvSpPr>
              <p:nvPr/>
            </p:nvSpPr>
            <p:spPr bwMode="auto">
              <a:xfrm>
                <a:off x="152400" y="2668073"/>
                <a:ext cx="5556756" cy="407099"/>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algn="l" eaLnBrk="1" hangingPunct="1"/>
                <a:r>
                  <a:rPr lang="en-US" altLang="en-US" sz="2000" b="1" dirty="0">
                    <a:solidFill>
                      <a:schemeClr val="tx1"/>
                    </a:solidFill>
                    <a:latin typeface="+mj-lt"/>
                  </a:rPr>
                  <a:t>E.g.,</a:t>
                </a:r>
                <a:r>
                  <a:rPr lang="en-US" altLang="en-US" sz="2000" b="1" dirty="0">
                    <a:solidFill>
                      <a:schemeClr val="tx1"/>
                    </a:solidFill>
                  </a:rPr>
                  <a:t> H=</a:t>
                </a:r>
                <a:r>
                  <a:rPr lang="en-US" altLang="en-US" sz="2000" b="1" dirty="0">
                    <a:solidFill>
                      <a:schemeClr val="tx1"/>
                    </a:solidFill>
                    <a:latin typeface="+mj-lt"/>
                  </a:rPr>
                  <a:t> linear separators in </a:t>
                </a:r>
                <a14:m>
                  <m:oMath xmlns:m="http://schemas.openxmlformats.org/officeDocument/2006/math">
                    <m:sSup>
                      <m:sSupPr>
                        <m:ctrlPr>
                          <a:rPr lang="en-US" altLang="en-US" sz="2000" b="1" i="1" smtClean="0">
                            <a:solidFill>
                              <a:schemeClr val="tx1"/>
                            </a:solidFill>
                            <a:latin typeface="Cambria Math" panose="02040503050406030204" pitchFamily="18" charset="0"/>
                          </a:rPr>
                        </m:ctrlPr>
                      </m:sSupPr>
                      <m:e>
                        <m:r>
                          <a:rPr lang="en-US" altLang="en-US" sz="2000" b="1" i="0" smtClean="0">
                            <a:solidFill>
                              <a:schemeClr val="tx1"/>
                            </a:solidFill>
                            <a:latin typeface="Cambria Math"/>
                          </a:rPr>
                          <m:t>𝐑</m:t>
                        </m:r>
                      </m:e>
                      <m:sup>
                        <m:r>
                          <a:rPr lang="en-US" altLang="en-US" sz="2000" b="1" i="0" smtClean="0">
                            <a:solidFill>
                              <a:schemeClr val="tx1"/>
                            </a:solidFill>
                            <a:latin typeface="Cambria Math"/>
                          </a:rPr>
                          <m:t>𝟐</m:t>
                        </m:r>
                      </m:sup>
                    </m:sSup>
                  </m:oMath>
                </a14:m>
                <a:endParaRPr lang="en-US" altLang="en-US" sz="2000" b="1" dirty="0">
                  <a:solidFill>
                    <a:schemeClr val="tx1"/>
                  </a:solidFill>
                  <a:latin typeface="+mj-lt"/>
                </a:endParaRPr>
              </a:p>
            </p:txBody>
          </p:sp>
        </mc:Choice>
        <mc:Fallback xmlns="">
          <p:sp>
            <p:nvSpPr>
              <p:cNvPr id="88" name="Text Box 11">
                <a:extLst>
                  <a:ext uri="{FF2B5EF4-FFF2-40B4-BE49-F238E27FC236}">
                    <a16:creationId xmlns:a16="http://schemas.microsoft.com/office/drawing/2014/main" id="{0F105459-5BC3-46FC-9D6E-0EE48F8EC965}"/>
                  </a:ext>
                </a:extLst>
              </p:cNvPr>
              <p:cNvSpPr txBox="1">
                <a:spLocks noRot="1" noChangeAspect="1" noMove="1" noResize="1" noEditPoints="1" noAdjustHandles="1" noChangeArrowheads="1" noChangeShapeType="1" noTextEdit="1"/>
              </p:cNvSpPr>
              <p:nvPr/>
            </p:nvSpPr>
            <p:spPr bwMode="auto">
              <a:xfrm>
                <a:off x="152400" y="2668073"/>
                <a:ext cx="5556756" cy="407099"/>
              </a:xfrm>
              <a:prstGeom prst="rect">
                <a:avLst/>
              </a:prstGeom>
              <a:blipFill>
                <a:blip r:embed="rId4"/>
                <a:stretch>
                  <a:fillRect t="-7576" b="-28788"/>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3">
                <a:extLst>
                  <a:ext uri="{FF2B5EF4-FFF2-40B4-BE49-F238E27FC236}">
                    <a16:creationId xmlns:a16="http://schemas.microsoft.com/office/drawing/2014/main" id="{BB3CBFF2-C955-44F3-9851-F4F5242FF4F4}"/>
                  </a:ext>
                </a:extLst>
              </p:cNvPr>
              <p:cNvSpPr txBox="1">
                <a:spLocks noChangeArrowheads="1"/>
              </p:cNvSpPr>
              <p:nvPr/>
            </p:nvSpPr>
            <p:spPr bwMode="auto">
              <a:xfrm>
                <a:off x="694906" y="33528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1800" b="0" i="0" smtClean="0">
                          <a:solidFill>
                            <a:schemeClr val="tx1"/>
                          </a:solidFill>
                          <a:latin typeface="Cambria Math"/>
                        </a:rPr>
                        <m:t>VCdim</m:t>
                      </m:r>
                      <m:d>
                        <m:dPr>
                          <m:ctrlPr>
                            <a:rPr lang="en-US" altLang="en-US" sz="1800" b="0" i="1" smtClean="0">
                              <a:solidFill>
                                <a:schemeClr val="tx1"/>
                              </a:solidFill>
                              <a:latin typeface="Cambria Math" panose="02040503050406030204" pitchFamily="18" charset="0"/>
                            </a:rPr>
                          </m:ctrlPr>
                        </m:dPr>
                        <m:e>
                          <m:r>
                            <m:rPr>
                              <m:sty m:val="p"/>
                            </m:rPr>
                            <a:rPr lang="en-US" altLang="en-US" sz="1800" b="0" i="0" smtClean="0">
                              <a:solidFill>
                                <a:schemeClr val="tx1"/>
                              </a:solidFill>
                              <a:latin typeface="Cambria Math"/>
                            </a:rPr>
                            <m:t>H</m:t>
                          </m:r>
                        </m:e>
                      </m:d>
                      <m:r>
                        <a:rPr lang="en-US" altLang="en-US" sz="1800" b="0" i="1" smtClean="0">
                          <a:solidFill>
                            <a:schemeClr val="tx1"/>
                          </a:solidFill>
                          <a:latin typeface="Cambria Math"/>
                        </a:rPr>
                        <m:t>≥</m:t>
                      </m:r>
                      <m:r>
                        <a:rPr lang="en-US" altLang="en-US" sz="1800" b="0" i="0" smtClean="0">
                          <a:solidFill>
                            <a:schemeClr val="tx1"/>
                          </a:solidFill>
                          <a:latin typeface="Cambria Math"/>
                        </a:rPr>
                        <m:t>3</m:t>
                      </m:r>
                    </m:oMath>
                  </m:oMathPara>
                </a14:m>
                <a:endParaRPr lang="en-US" altLang="en-US" sz="1800" dirty="0">
                  <a:solidFill>
                    <a:schemeClr val="tx1"/>
                  </a:solidFill>
                </a:endParaRPr>
              </a:p>
            </p:txBody>
          </p:sp>
        </mc:Choice>
        <mc:Fallback xmlns="">
          <p:sp>
            <p:nvSpPr>
              <p:cNvPr id="89" name="Rectangle 3">
                <a:extLst>
                  <a:ext uri="{FF2B5EF4-FFF2-40B4-BE49-F238E27FC236}">
                    <a16:creationId xmlns:a16="http://schemas.microsoft.com/office/drawing/2014/main" id="{BB3CBFF2-C955-44F3-9851-F4F5242FF4F4}"/>
                  </a:ext>
                </a:extLst>
              </p:cNvPr>
              <p:cNvSpPr txBox="1">
                <a:spLocks noRot="1" noChangeAspect="1" noMove="1" noResize="1" noEditPoints="1" noAdjustHandles="1" noChangeArrowheads="1" noChangeShapeType="1" noTextEdit="1"/>
              </p:cNvSpPr>
              <p:nvPr/>
            </p:nvSpPr>
            <p:spPr bwMode="auto">
              <a:xfrm>
                <a:off x="694906" y="3352800"/>
                <a:ext cx="2612862" cy="60960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90" name="Group 89">
            <a:extLst>
              <a:ext uri="{FF2B5EF4-FFF2-40B4-BE49-F238E27FC236}">
                <a16:creationId xmlns:a16="http://schemas.microsoft.com/office/drawing/2014/main" id="{ECEC9ED2-2F7D-4AAC-B28C-D83F9383B54B}"/>
              </a:ext>
            </a:extLst>
          </p:cNvPr>
          <p:cNvGrpSpPr/>
          <p:nvPr/>
        </p:nvGrpSpPr>
        <p:grpSpPr>
          <a:xfrm>
            <a:off x="899693" y="3810000"/>
            <a:ext cx="1558699" cy="1447800"/>
            <a:chOff x="3962400" y="1600200"/>
            <a:chExt cx="2362200" cy="2105055"/>
          </a:xfrm>
        </p:grpSpPr>
        <p:sp>
          <p:nvSpPr>
            <p:cNvPr id="91" name="Oval 90">
              <a:extLst>
                <a:ext uri="{FF2B5EF4-FFF2-40B4-BE49-F238E27FC236}">
                  <a16:creationId xmlns:a16="http://schemas.microsoft.com/office/drawing/2014/main" id="{8BE0A5C7-9E04-4B03-8EA0-C34083827DC5}"/>
                </a:ext>
              </a:extLst>
            </p:cNvPr>
            <p:cNvSpPr/>
            <p:nvPr/>
          </p:nvSpPr>
          <p:spPr bwMode="auto">
            <a:xfrm>
              <a:off x="4478912" y="256032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92" name="Oval 91">
              <a:extLst>
                <a:ext uri="{FF2B5EF4-FFF2-40B4-BE49-F238E27FC236}">
                  <a16:creationId xmlns:a16="http://schemas.microsoft.com/office/drawing/2014/main" id="{5DC0F036-DCDE-4B13-B533-8A2281D7778F}"/>
                </a:ext>
              </a:extLst>
            </p:cNvPr>
            <p:cNvSpPr/>
            <p:nvPr/>
          </p:nvSpPr>
          <p:spPr bwMode="auto">
            <a:xfrm>
              <a:off x="5046499" y="1886628"/>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93" name="Oval 92">
              <a:extLst>
                <a:ext uri="{FF2B5EF4-FFF2-40B4-BE49-F238E27FC236}">
                  <a16:creationId xmlns:a16="http://schemas.microsoft.com/office/drawing/2014/main" id="{A524AEA9-CF68-4A36-B56F-7A2F2A3A8550}"/>
                </a:ext>
              </a:extLst>
            </p:cNvPr>
            <p:cNvSpPr/>
            <p:nvPr/>
          </p:nvSpPr>
          <p:spPr bwMode="auto">
            <a:xfrm>
              <a:off x="5609143" y="2575148"/>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cxnSp>
          <p:nvCxnSpPr>
            <p:cNvPr id="94" name="Straight Connector 93">
              <a:extLst>
                <a:ext uri="{FF2B5EF4-FFF2-40B4-BE49-F238E27FC236}">
                  <a16:creationId xmlns:a16="http://schemas.microsoft.com/office/drawing/2014/main" id="{1EE09E9A-4885-4D4C-8820-651BD5027D31}"/>
                </a:ext>
              </a:extLst>
            </p:cNvPr>
            <p:cNvCxnSpPr/>
            <p:nvPr/>
          </p:nvCxnSpPr>
          <p:spPr bwMode="auto">
            <a:xfrm>
              <a:off x="4556347" y="1647855"/>
              <a:ext cx="1052796" cy="2057400"/>
            </a:xfrm>
            <a:prstGeom prst="line">
              <a:avLst/>
            </a:prstGeom>
            <a:noFill/>
            <a:ln w="9525" cap="flat" cmpd="sng" algn="ctr">
              <a:solidFill>
                <a:srgbClr val="00002E"/>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53395B8F-16B8-4705-B1F5-48DFDF82EEA9}"/>
                </a:ext>
              </a:extLst>
            </p:cNvPr>
            <p:cNvCxnSpPr/>
            <p:nvPr/>
          </p:nvCxnSpPr>
          <p:spPr bwMode="auto">
            <a:xfrm flipH="1">
              <a:off x="4661792" y="1600200"/>
              <a:ext cx="1130231" cy="1905000"/>
            </a:xfrm>
            <a:prstGeom prst="line">
              <a:avLst/>
            </a:prstGeom>
            <a:noFill/>
            <a:ln w="9525" cap="flat" cmpd="sng" algn="ctr">
              <a:solidFill>
                <a:srgbClr val="00002E"/>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EFA7A72C-CDCC-498D-91CD-16340F6DE183}"/>
                </a:ext>
              </a:extLst>
            </p:cNvPr>
            <p:cNvCxnSpPr/>
            <p:nvPr/>
          </p:nvCxnSpPr>
          <p:spPr bwMode="auto">
            <a:xfrm flipH="1">
              <a:off x="3962400" y="2286000"/>
              <a:ext cx="2362200" cy="0"/>
            </a:xfrm>
            <a:prstGeom prst="line">
              <a:avLst/>
            </a:prstGeom>
            <a:noFill/>
            <a:ln w="9525" cap="flat" cmpd="sng" algn="ctr">
              <a:solidFill>
                <a:srgbClr val="00002E"/>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41D048B-52D4-44C9-8D3C-BB1CAF918D4A}"/>
                </a:ext>
              </a:extLst>
            </p:cNvPr>
            <p:cNvCxnSpPr/>
            <p:nvPr/>
          </p:nvCxnSpPr>
          <p:spPr bwMode="auto">
            <a:xfrm flipH="1">
              <a:off x="3962400" y="3048000"/>
              <a:ext cx="2362200" cy="0"/>
            </a:xfrm>
            <a:prstGeom prst="line">
              <a:avLst/>
            </a:prstGeom>
            <a:noFill/>
            <a:ln w="9525" cap="flat" cmpd="sng" algn="ctr">
              <a:solidFill>
                <a:srgbClr val="00002E"/>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98" name="Rectangle 3">
                <a:extLst>
                  <a:ext uri="{FF2B5EF4-FFF2-40B4-BE49-F238E27FC236}">
                    <a16:creationId xmlns:a16="http://schemas.microsoft.com/office/drawing/2014/main" id="{D4A13305-A6FB-4100-9E8A-F2C69316FF29}"/>
                  </a:ext>
                </a:extLst>
              </p:cNvPr>
              <p:cNvSpPr txBox="1">
                <a:spLocks noChangeArrowheads="1"/>
              </p:cNvSpPr>
              <p:nvPr/>
            </p:nvSpPr>
            <p:spPr bwMode="auto">
              <a:xfrm>
                <a:off x="4252493" y="26670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2200" b="0" i="0" smtClean="0">
                          <a:solidFill>
                            <a:schemeClr val="tx1"/>
                          </a:solidFill>
                          <a:latin typeface="Cambria Math"/>
                        </a:rPr>
                        <m:t>VCdim</m:t>
                      </m:r>
                      <m:r>
                        <a:rPr lang="en-US" altLang="en-US" sz="2200" b="0" i="0" smtClean="0">
                          <a:solidFill>
                            <a:schemeClr val="tx1"/>
                          </a:solidFill>
                          <a:latin typeface="Cambria Math" panose="02040503050406030204" pitchFamily="18" charset="0"/>
                        </a:rPr>
                        <m:t>(</m:t>
                      </m:r>
                      <m:r>
                        <m:rPr>
                          <m:sty m:val="p"/>
                        </m:rPr>
                        <a:rPr lang="en-US" altLang="en-US" sz="2200" b="0" i="0" smtClean="0">
                          <a:solidFill>
                            <a:schemeClr val="tx1"/>
                          </a:solidFill>
                          <a:latin typeface="Cambria Math" panose="02040503050406030204" pitchFamily="18" charset="0"/>
                        </a:rPr>
                        <m:t>H</m:t>
                      </m:r>
                      <m:r>
                        <a:rPr lang="en-US" altLang="en-US" sz="2200" b="0" i="0" smtClean="0">
                          <a:solidFill>
                            <a:schemeClr val="tx1"/>
                          </a:solidFill>
                          <a:latin typeface="Cambria Math" panose="02040503050406030204" pitchFamily="18" charset="0"/>
                        </a:rPr>
                        <m:t>)</m:t>
                      </m:r>
                      <m:r>
                        <a:rPr lang="en-US" altLang="en-US" sz="2200" b="0" i="1" smtClean="0">
                          <a:solidFill>
                            <a:schemeClr val="tx1"/>
                          </a:solidFill>
                          <a:latin typeface="Cambria Math" panose="02040503050406030204" pitchFamily="18" charset="0"/>
                        </a:rPr>
                        <m:t>=</m:t>
                      </m:r>
                      <m:r>
                        <a:rPr lang="en-US" altLang="en-US" sz="2200" b="0" i="0" smtClean="0">
                          <a:solidFill>
                            <a:schemeClr val="tx1"/>
                          </a:solidFill>
                          <a:latin typeface="Cambria Math"/>
                        </a:rPr>
                        <m:t>3</m:t>
                      </m:r>
                    </m:oMath>
                  </m:oMathPara>
                </a14:m>
                <a:endParaRPr lang="en-US" altLang="en-US" sz="2200" dirty="0">
                  <a:solidFill>
                    <a:schemeClr val="tx1"/>
                  </a:solidFill>
                </a:endParaRPr>
              </a:p>
            </p:txBody>
          </p:sp>
        </mc:Choice>
        <mc:Fallback xmlns="">
          <p:sp>
            <p:nvSpPr>
              <p:cNvPr id="98" name="Rectangle 3">
                <a:extLst>
                  <a:ext uri="{FF2B5EF4-FFF2-40B4-BE49-F238E27FC236}">
                    <a16:creationId xmlns:a16="http://schemas.microsoft.com/office/drawing/2014/main" id="{D4A13305-A6FB-4100-9E8A-F2C69316FF29}"/>
                  </a:ext>
                </a:extLst>
              </p:cNvPr>
              <p:cNvSpPr txBox="1">
                <a:spLocks noRot="1" noChangeAspect="1" noMove="1" noResize="1" noEditPoints="1" noAdjustHandles="1" noChangeArrowheads="1" noChangeShapeType="1" noTextEdit="1"/>
              </p:cNvSpPr>
              <p:nvPr/>
            </p:nvSpPr>
            <p:spPr bwMode="auto">
              <a:xfrm>
                <a:off x="4252493" y="2667000"/>
                <a:ext cx="2612862" cy="609600"/>
              </a:xfrm>
              <a:prstGeom prst="rect">
                <a:avLst/>
              </a:prstGeom>
              <a:blipFill>
                <a:blip r:embed="rId6"/>
                <a:stretch>
                  <a:fillRect l="-4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3">
                <a:extLst>
                  <a:ext uri="{FF2B5EF4-FFF2-40B4-BE49-F238E27FC236}">
                    <a16:creationId xmlns:a16="http://schemas.microsoft.com/office/drawing/2014/main" id="{778D9FEC-E36D-4260-9001-AD308AFDF8BE}"/>
                  </a:ext>
                </a:extLst>
              </p:cNvPr>
              <p:cNvSpPr txBox="1">
                <a:spLocks noChangeArrowheads="1"/>
              </p:cNvSpPr>
              <p:nvPr/>
            </p:nvSpPr>
            <p:spPr bwMode="auto">
              <a:xfrm>
                <a:off x="3719093" y="33528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1800" b="0" i="0" smtClean="0">
                          <a:solidFill>
                            <a:schemeClr val="tx1"/>
                          </a:solidFill>
                          <a:latin typeface="Cambria Math"/>
                        </a:rPr>
                        <m:t>VCdim</m:t>
                      </m:r>
                      <m:d>
                        <m:dPr>
                          <m:ctrlPr>
                            <a:rPr lang="en-US" altLang="en-US" sz="1800" b="0" i="1" smtClean="0">
                              <a:solidFill>
                                <a:schemeClr val="tx1"/>
                              </a:solidFill>
                              <a:latin typeface="Cambria Math" panose="02040503050406030204" pitchFamily="18" charset="0"/>
                            </a:rPr>
                          </m:ctrlPr>
                        </m:dPr>
                        <m:e>
                          <m:r>
                            <m:rPr>
                              <m:sty m:val="p"/>
                            </m:rPr>
                            <a:rPr lang="en-US" altLang="en-US" sz="1800" b="0" i="0" smtClean="0">
                              <a:solidFill>
                                <a:schemeClr val="tx1"/>
                              </a:solidFill>
                              <a:latin typeface="Cambria Math"/>
                            </a:rPr>
                            <m:t>H</m:t>
                          </m:r>
                        </m:e>
                      </m:d>
                      <m:r>
                        <a:rPr lang="en-US" altLang="en-US" sz="1800" b="0" i="1" smtClean="0">
                          <a:solidFill>
                            <a:schemeClr val="tx1"/>
                          </a:solidFill>
                          <a:latin typeface="Cambria Math"/>
                        </a:rPr>
                        <m:t>&lt;</m:t>
                      </m:r>
                      <m:r>
                        <a:rPr lang="en-US" altLang="en-US" sz="1800" b="0" i="0" smtClean="0">
                          <a:solidFill>
                            <a:schemeClr val="tx1"/>
                          </a:solidFill>
                          <a:latin typeface="Cambria Math"/>
                        </a:rPr>
                        <m:t>4</m:t>
                      </m:r>
                    </m:oMath>
                  </m:oMathPara>
                </a14:m>
                <a:endParaRPr lang="en-US" altLang="en-US" sz="1800" dirty="0">
                  <a:solidFill>
                    <a:schemeClr val="tx1"/>
                  </a:solidFill>
                </a:endParaRPr>
              </a:p>
            </p:txBody>
          </p:sp>
        </mc:Choice>
        <mc:Fallback xmlns="">
          <p:sp>
            <p:nvSpPr>
              <p:cNvPr id="99" name="Rectangle 3">
                <a:extLst>
                  <a:ext uri="{FF2B5EF4-FFF2-40B4-BE49-F238E27FC236}">
                    <a16:creationId xmlns:a16="http://schemas.microsoft.com/office/drawing/2014/main" id="{778D9FEC-E36D-4260-9001-AD308AFDF8BE}"/>
                  </a:ext>
                </a:extLst>
              </p:cNvPr>
              <p:cNvSpPr txBox="1">
                <a:spLocks noRot="1" noChangeAspect="1" noMove="1" noResize="1" noEditPoints="1" noAdjustHandles="1" noChangeArrowheads="1" noChangeShapeType="1" noTextEdit="1"/>
              </p:cNvSpPr>
              <p:nvPr/>
            </p:nvSpPr>
            <p:spPr bwMode="auto">
              <a:xfrm>
                <a:off x="3719093" y="3352800"/>
                <a:ext cx="2612862" cy="60960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C2D506C8-2244-4AB8-B28A-312B1C0DB1CE}"/>
              </a:ext>
            </a:extLst>
          </p:cNvPr>
          <p:cNvGrpSpPr/>
          <p:nvPr/>
        </p:nvGrpSpPr>
        <p:grpSpPr>
          <a:xfrm>
            <a:off x="3719092" y="3838545"/>
            <a:ext cx="2253087" cy="1800255"/>
            <a:chOff x="6172200" y="1647855"/>
            <a:chExt cx="2438400" cy="1933545"/>
          </a:xfrm>
        </p:grpSpPr>
        <p:grpSp>
          <p:nvGrpSpPr>
            <p:cNvPr id="101" name="Group 100">
              <a:extLst>
                <a:ext uri="{FF2B5EF4-FFF2-40B4-BE49-F238E27FC236}">
                  <a16:creationId xmlns:a16="http://schemas.microsoft.com/office/drawing/2014/main" id="{9DED74A7-FF97-4E64-9E4F-0A23F87818EB}"/>
                </a:ext>
              </a:extLst>
            </p:cNvPr>
            <p:cNvGrpSpPr/>
            <p:nvPr/>
          </p:nvGrpSpPr>
          <p:grpSpPr>
            <a:xfrm>
              <a:off x="6400800" y="1905000"/>
              <a:ext cx="1905000" cy="1371600"/>
              <a:chOff x="5715000" y="1524000"/>
              <a:chExt cx="1905000" cy="1371600"/>
            </a:xfrm>
          </p:grpSpPr>
          <p:sp>
            <p:nvSpPr>
              <p:cNvPr id="103" name="Oval 102">
                <a:extLst>
                  <a:ext uri="{FF2B5EF4-FFF2-40B4-BE49-F238E27FC236}">
                    <a16:creationId xmlns:a16="http://schemas.microsoft.com/office/drawing/2014/main" id="{728A3370-112C-4B6D-A55E-2C45CD4BF913}"/>
                  </a:ext>
                </a:extLst>
              </p:cNvPr>
              <p:cNvSpPr/>
              <p:nvPr/>
            </p:nvSpPr>
            <p:spPr bwMode="auto">
              <a:xfrm>
                <a:off x="5715000" y="266700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104" name="Oval 103">
                <a:extLst>
                  <a:ext uri="{FF2B5EF4-FFF2-40B4-BE49-F238E27FC236}">
                    <a16:creationId xmlns:a16="http://schemas.microsoft.com/office/drawing/2014/main" id="{82B7B6FD-5E2D-4675-9BFC-6072A6945B97}"/>
                  </a:ext>
                </a:extLst>
              </p:cNvPr>
              <p:cNvSpPr/>
              <p:nvPr/>
            </p:nvSpPr>
            <p:spPr bwMode="auto">
              <a:xfrm>
                <a:off x="6598920" y="152400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05" name="Oval 104">
                <a:extLst>
                  <a:ext uri="{FF2B5EF4-FFF2-40B4-BE49-F238E27FC236}">
                    <a16:creationId xmlns:a16="http://schemas.microsoft.com/office/drawing/2014/main" id="{05D0AA35-523A-4321-8461-DB51979D88C6}"/>
                  </a:ext>
                </a:extLst>
              </p:cNvPr>
              <p:cNvSpPr/>
              <p:nvPr/>
            </p:nvSpPr>
            <p:spPr bwMode="auto">
              <a:xfrm>
                <a:off x="7437120" y="271272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06" name="Oval 105">
                <a:extLst>
                  <a:ext uri="{FF2B5EF4-FFF2-40B4-BE49-F238E27FC236}">
                    <a16:creationId xmlns:a16="http://schemas.microsoft.com/office/drawing/2014/main" id="{896CBB9E-24BA-4EC4-AAD2-7AC30D59AC33}"/>
                  </a:ext>
                </a:extLst>
              </p:cNvPr>
              <p:cNvSpPr/>
              <p:nvPr/>
            </p:nvSpPr>
            <p:spPr bwMode="auto">
              <a:xfrm>
                <a:off x="6598920" y="2255520"/>
                <a:ext cx="182880" cy="182880"/>
              </a:xfrm>
              <a:prstGeom prst="ellipse">
                <a:avLst/>
              </a:prstGeom>
              <a:solidFill>
                <a:srgbClr val="54BAD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grpSp>
        <p:sp>
          <p:nvSpPr>
            <p:cNvPr id="102" name="Rectangle 101">
              <a:extLst>
                <a:ext uri="{FF2B5EF4-FFF2-40B4-BE49-F238E27FC236}">
                  <a16:creationId xmlns:a16="http://schemas.microsoft.com/office/drawing/2014/main" id="{23497BDD-15DD-4315-A5BD-6B4F08C204B7}"/>
                </a:ext>
              </a:extLst>
            </p:cNvPr>
            <p:cNvSpPr/>
            <p:nvPr/>
          </p:nvSpPr>
          <p:spPr bwMode="auto">
            <a:xfrm>
              <a:off x="6172200" y="1647855"/>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grpSp>
        <p:nvGrpSpPr>
          <p:cNvPr id="107" name="Group 106">
            <a:extLst>
              <a:ext uri="{FF2B5EF4-FFF2-40B4-BE49-F238E27FC236}">
                <a16:creationId xmlns:a16="http://schemas.microsoft.com/office/drawing/2014/main" id="{A0615907-D6D8-45DF-BC18-6E9E9AAEDCC0}"/>
              </a:ext>
            </a:extLst>
          </p:cNvPr>
          <p:cNvGrpSpPr/>
          <p:nvPr/>
        </p:nvGrpSpPr>
        <p:grpSpPr>
          <a:xfrm>
            <a:off x="6462293" y="3810000"/>
            <a:ext cx="2209800" cy="1905000"/>
            <a:chOff x="6096000" y="3962400"/>
            <a:chExt cx="2438400" cy="1933545"/>
          </a:xfrm>
        </p:grpSpPr>
        <p:grpSp>
          <p:nvGrpSpPr>
            <p:cNvPr id="108" name="Group 107">
              <a:extLst>
                <a:ext uri="{FF2B5EF4-FFF2-40B4-BE49-F238E27FC236}">
                  <a16:creationId xmlns:a16="http://schemas.microsoft.com/office/drawing/2014/main" id="{94EAE8A3-4059-40EB-8DB7-FBADB8D75CC0}"/>
                </a:ext>
              </a:extLst>
            </p:cNvPr>
            <p:cNvGrpSpPr/>
            <p:nvPr/>
          </p:nvGrpSpPr>
          <p:grpSpPr>
            <a:xfrm>
              <a:off x="6400800" y="4241663"/>
              <a:ext cx="1684226" cy="1353065"/>
              <a:chOff x="5715000" y="1727063"/>
              <a:chExt cx="1684226" cy="1353065"/>
            </a:xfrm>
          </p:grpSpPr>
          <p:sp>
            <p:nvSpPr>
              <p:cNvPr id="110" name="Oval 109">
                <a:extLst>
                  <a:ext uri="{FF2B5EF4-FFF2-40B4-BE49-F238E27FC236}">
                    <a16:creationId xmlns:a16="http://schemas.microsoft.com/office/drawing/2014/main" id="{B59C4D66-F3D4-4EA5-9F32-6F07A9806C52}"/>
                  </a:ext>
                </a:extLst>
              </p:cNvPr>
              <p:cNvSpPr/>
              <p:nvPr/>
            </p:nvSpPr>
            <p:spPr bwMode="auto">
              <a:xfrm>
                <a:off x="5715000" y="2667000"/>
                <a:ext cx="182880" cy="182880"/>
              </a:xfrm>
              <a:prstGeom prst="ellipse">
                <a:avLst/>
              </a:prstGeom>
              <a:solidFill>
                <a:srgbClr val="F7DC1B"/>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111" name="Oval 110">
                <a:extLst>
                  <a:ext uri="{FF2B5EF4-FFF2-40B4-BE49-F238E27FC236}">
                    <a16:creationId xmlns:a16="http://schemas.microsoft.com/office/drawing/2014/main" id="{0E31A916-0868-4CBA-8C7D-64C3B4750221}"/>
                  </a:ext>
                </a:extLst>
              </p:cNvPr>
              <p:cNvSpPr/>
              <p:nvPr/>
            </p:nvSpPr>
            <p:spPr bwMode="auto">
              <a:xfrm>
                <a:off x="7216346" y="1727063"/>
                <a:ext cx="182880" cy="182880"/>
              </a:xfrm>
              <a:prstGeom prst="ellipse">
                <a:avLst/>
              </a:prstGeom>
              <a:solidFill>
                <a:srgbClr val="F7DC1B"/>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2" name="Oval 111">
                <a:extLst>
                  <a:ext uri="{FF2B5EF4-FFF2-40B4-BE49-F238E27FC236}">
                    <a16:creationId xmlns:a16="http://schemas.microsoft.com/office/drawing/2014/main" id="{2DDD5CE5-7A79-43B6-B064-12763E005085}"/>
                  </a:ext>
                </a:extLst>
              </p:cNvPr>
              <p:cNvSpPr/>
              <p:nvPr/>
            </p:nvSpPr>
            <p:spPr bwMode="auto">
              <a:xfrm>
                <a:off x="7124906" y="2897248"/>
                <a:ext cx="182880" cy="182880"/>
              </a:xfrm>
              <a:prstGeom prst="ellipse">
                <a:avLst/>
              </a:prstGeom>
              <a:solidFill>
                <a:srgbClr val="54BAD8"/>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3" name="Oval 112">
                <a:extLst>
                  <a:ext uri="{FF2B5EF4-FFF2-40B4-BE49-F238E27FC236}">
                    <a16:creationId xmlns:a16="http://schemas.microsoft.com/office/drawing/2014/main" id="{726C70AB-8AA6-4652-8573-647FAE65895F}"/>
                  </a:ext>
                </a:extLst>
              </p:cNvPr>
              <p:cNvSpPr/>
              <p:nvPr/>
            </p:nvSpPr>
            <p:spPr bwMode="auto">
              <a:xfrm>
                <a:off x="6019800" y="1760220"/>
                <a:ext cx="182880" cy="182880"/>
              </a:xfrm>
              <a:prstGeom prst="ellipse">
                <a:avLst/>
              </a:prstGeom>
              <a:solidFill>
                <a:srgbClr val="54BAD8"/>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grpSp>
        <p:sp>
          <p:nvSpPr>
            <p:cNvPr id="109" name="Rectangle 108">
              <a:extLst>
                <a:ext uri="{FF2B5EF4-FFF2-40B4-BE49-F238E27FC236}">
                  <a16:creationId xmlns:a16="http://schemas.microsoft.com/office/drawing/2014/main" id="{FF367439-BCE0-40DC-9C4F-1772A496EB91}"/>
                </a:ext>
              </a:extLst>
            </p:cNvPr>
            <p:cNvSpPr/>
            <p:nvPr/>
          </p:nvSpPr>
          <p:spPr bwMode="auto">
            <a:xfrm>
              <a:off x="6096000" y="3962400"/>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23592699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0" y="0"/>
            <a:ext cx="8763000" cy="990600"/>
          </a:xfrm>
        </p:spPr>
        <p:txBody>
          <a:bodyPr>
            <a:normAutofit/>
          </a:bodyPr>
          <a:lstStyle/>
          <a:p>
            <a:r>
              <a:rPr lang="en-US" dirty="0"/>
              <a:t>Why VC-dimension</a:t>
            </a:r>
            <a:r>
              <a:rPr lang="en-US" b="1" dirty="0"/>
              <a:t> </a:t>
            </a:r>
            <a:r>
              <a:rPr lang="en-US" dirty="0"/>
              <a:t>matters</a:t>
            </a:r>
            <a:endParaRPr lang="en-US" altLang="en-US" dirty="0"/>
          </a:p>
        </p:txBody>
      </p:sp>
      <mc:AlternateContent xmlns:mc="http://schemas.openxmlformats.org/markup-compatibility/2006" xmlns:a14="http://schemas.microsoft.com/office/drawing/2010/main">
        <mc:Choice Requires="a14">
          <p:sp>
            <p:nvSpPr>
              <p:cNvPr id="19" name="Text Box 13"/>
              <p:cNvSpPr txBox="1">
                <a:spLocks noChangeArrowheads="1"/>
              </p:cNvSpPr>
              <p:nvPr/>
            </p:nvSpPr>
            <p:spPr bwMode="auto">
              <a:xfrm>
                <a:off x="304800" y="1905000"/>
                <a:ext cx="8077200" cy="8616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200" u="sng" dirty="0">
                    <a:latin typeface="+mj-lt"/>
                  </a:rPr>
                  <a:t>Example</a:t>
                </a:r>
                <a:r>
                  <a:rPr lang="en-US" altLang="en-US" sz="2200" dirty="0">
                    <a:latin typeface="+mj-lt"/>
                  </a:rPr>
                  <a:t>: </a:t>
                </a:r>
                <a:r>
                  <a:rPr lang="en-US" sz="2200" dirty="0">
                    <a:solidFill>
                      <a:srgbClr val="0000CC"/>
                    </a:solidFill>
                    <a:latin typeface="+mj-lt"/>
                    <a:cs typeface="Arial" pitchFamily="34" charset="0"/>
                  </a:rPr>
                  <a:t>H={all 0/1 </a:t>
                </a:r>
                <a:r>
                  <a:rPr lang="en-US" sz="2200" dirty="0" err="1">
                    <a:solidFill>
                      <a:srgbClr val="0000CC"/>
                    </a:solidFill>
                    <a:latin typeface="+mj-lt"/>
                    <a:cs typeface="Arial" pitchFamily="34" charset="0"/>
                  </a:rPr>
                  <a:t>fns</a:t>
                </a:r>
                <a:r>
                  <a:rPr lang="en-US" sz="2200" dirty="0">
                    <a:solidFill>
                      <a:srgbClr val="0000CC"/>
                    </a:solidFill>
                    <a:latin typeface="+mj-lt"/>
                    <a:cs typeface="Arial" pitchFamily="34" charset="0"/>
                  </a:rPr>
                  <a:t> over some domain}</a:t>
                </a:r>
                <a:r>
                  <a:rPr lang="en-US" altLang="en-US" sz="2200" dirty="0">
                    <a:solidFill>
                      <a:schemeClr val="tx1"/>
                    </a:solidFill>
                    <a:latin typeface="+mj-lt"/>
                  </a:rPr>
                  <a:t>, then </a:t>
                </a:r>
                <a:r>
                  <a:rPr lang="en-US" altLang="en-US" sz="2200" dirty="0">
                    <a:latin typeface="+mj-lt"/>
                  </a:rPr>
                  <a:t>any set of points can be labelled in all possible ways with </a:t>
                </a:r>
                <a:r>
                  <a:rPr lang="en-US" altLang="en-US" sz="2200" dirty="0" err="1">
                    <a:latin typeface="+mj-lt"/>
                  </a:rPr>
                  <a:t>fns</a:t>
                </a:r>
                <a:r>
                  <a:rPr lang="en-US" altLang="en-US" sz="2200" dirty="0">
                    <a:latin typeface="+mj-lt"/>
                  </a:rPr>
                  <a:t> H, </a:t>
                </a:r>
                <a14:m>
                  <m:oMath xmlns:m="http://schemas.openxmlformats.org/officeDocument/2006/math">
                    <m:r>
                      <m:rPr>
                        <m:sty m:val="p"/>
                      </m:rPr>
                      <a:rPr lang="en-US" sz="2400" dirty="0">
                        <a:solidFill>
                          <a:srgbClr val="0000CC"/>
                        </a:solidFill>
                        <a:latin typeface="Cambria Math"/>
                      </a:rPr>
                      <m:t>VCdim</m:t>
                    </m:r>
                    <m:d>
                      <m:dPr>
                        <m:ctrlPr>
                          <a:rPr lang="en-US" sz="2400" i="1" dirty="0">
                            <a:solidFill>
                              <a:srgbClr val="0000CC"/>
                            </a:solidFill>
                            <a:latin typeface="Cambria Math" panose="02040503050406030204" pitchFamily="18" charset="0"/>
                          </a:rPr>
                        </m:ctrlPr>
                      </m:dPr>
                      <m:e>
                        <m:r>
                          <m:rPr>
                            <m:sty m:val="p"/>
                          </m:rPr>
                          <a:rPr lang="en-US" sz="2400" dirty="0">
                            <a:solidFill>
                              <a:srgbClr val="0000CC"/>
                            </a:solidFill>
                            <a:latin typeface="Cambria Math"/>
                          </a:rPr>
                          <m:t>H</m:t>
                        </m:r>
                      </m:e>
                    </m:d>
                    <m:r>
                      <a:rPr lang="en-US" sz="2400" dirty="0">
                        <a:solidFill>
                          <a:srgbClr val="0000CC"/>
                        </a:solidFill>
                        <a:latin typeface="Cambria Math"/>
                      </a:rPr>
                      <m:t>=∞</m:t>
                    </m:r>
                  </m:oMath>
                </a14:m>
                <a:r>
                  <a:rPr lang="en-US" altLang="en-US" sz="2200" dirty="0">
                    <a:latin typeface="+mj-lt"/>
                  </a:rPr>
                  <a:t>.</a:t>
                </a:r>
                <a:endParaRPr lang="en-US" altLang="en-US" sz="2200" dirty="0">
                  <a:solidFill>
                    <a:schemeClr val="tx1"/>
                  </a:solidFill>
                  <a:latin typeface="+mj-lt"/>
                </a:endParaRPr>
              </a:p>
            </p:txBody>
          </p:sp>
        </mc:Choice>
        <mc:Fallback xmlns="">
          <p:sp>
            <p:nvSpPr>
              <p:cNvPr id="19" name="Text Box 13"/>
              <p:cNvSpPr txBox="1">
                <a:spLocks noRot="1" noChangeAspect="1" noMove="1" noResize="1" noEditPoints="1" noAdjustHandles="1" noChangeArrowheads="1" noChangeShapeType="1" noTextEdit="1"/>
              </p:cNvSpPr>
              <p:nvPr/>
            </p:nvSpPr>
            <p:spPr bwMode="auto">
              <a:xfrm>
                <a:off x="304800" y="1905000"/>
                <a:ext cx="8077200" cy="861646"/>
              </a:xfrm>
              <a:prstGeom prst="rect">
                <a:avLst/>
              </a:prstGeom>
              <a:blipFill>
                <a:blip r:embed="rId3"/>
                <a:stretch>
                  <a:fillRect l="-981" t="-3546" b="-106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1" name="Picture 49" descr="MCj04344070000[1]"/>
          <p:cNvPicPr>
            <a:picLocks noChangeAspect="1" noChangeArrowheads="1"/>
          </p:cNvPicPr>
          <p:nvPr/>
        </p:nvPicPr>
        <p:blipFill>
          <a:blip r:embed="rId4" cstate="print">
            <a:lum bright="-14000" contrast="6000"/>
            <a:extLst>
              <a:ext uri="{28A0092B-C50C-407E-A947-70E740481C1C}">
                <a14:useLocalDpi xmlns:a14="http://schemas.microsoft.com/office/drawing/2010/main" val="0"/>
              </a:ext>
            </a:extLst>
          </a:blip>
          <a:srcRect/>
          <a:stretch>
            <a:fillRect/>
          </a:stretch>
        </p:blipFill>
        <p:spPr bwMode="auto">
          <a:xfrm>
            <a:off x="3124200" y="5943600"/>
            <a:ext cx="743761" cy="82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3"/>
          <p:cNvSpPr txBox="1">
            <a:spLocks noChangeArrowheads="1"/>
          </p:cNvSpPr>
          <p:nvPr/>
        </p:nvSpPr>
        <p:spPr bwMode="auto">
          <a:xfrm>
            <a:off x="304800" y="915448"/>
            <a:ext cx="8077200"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200" dirty="0">
                <a:solidFill>
                  <a:schemeClr val="tx1"/>
                </a:solidFill>
                <a:latin typeface="+mj-lt"/>
              </a:rPr>
              <a:t>Why does </a:t>
            </a:r>
            <a:r>
              <a:rPr lang="en-US" altLang="en-US" sz="2200" dirty="0">
                <a:latin typeface="+mj-lt"/>
              </a:rPr>
              <a:t>it matter</a:t>
            </a:r>
            <a:r>
              <a:rPr lang="en-US" altLang="en-US" sz="2200" dirty="0">
                <a:solidFill>
                  <a:schemeClr val="tx1"/>
                </a:solidFill>
                <a:latin typeface="+mj-lt"/>
              </a:rPr>
              <a:t> “how many points we can label in all possible ways with functions from the class”?</a:t>
            </a:r>
          </a:p>
        </p:txBody>
      </p:sp>
      <p:sp>
        <p:nvSpPr>
          <p:cNvPr id="13" name="Text Box 13"/>
          <p:cNvSpPr txBox="1">
            <a:spLocks noChangeArrowheads="1"/>
          </p:cNvSpPr>
          <p:nvPr/>
        </p:nvSpPr>
        <p:spPr bwMode="auto">
          <a:xfrm>
            <a:off x="304800" y="6019801"/>
            <a:ext cx="3962400" cy="46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200" dirty="0">
                <a:latin typeface="+mj-lt"/>
              </a:rPr>
              <a:t>No hope to generalize.</a:t>
            </a:r>
            <a:endParaRPr lang="en-US" altLang="en-US" sz="2200" dirty="0">
              <a:solidFill>
                <a:schemeClr val="tx1"/>
              </a:solidFill>
              <a:latin typeface="+mj-lt"/>
            </a:endParaRPr>
          </a:p>
        </p:txBody>
      </p:sp>
      <p:sp>
        <p:nvSpPr>
          <p:cNvPr id="17" name="Text Box 13"/>
          <p:cNvSpPr txBox="1">
            <a:spLocks noChangeArrowheads="1"/>
          </p:cNvSpPr>
          <p:nvPr/>
        </p:nvSpPr>
        <p:spPr bwMode="auto">
          <a:xfrm>
            <a:off x="304800" y="2895600"/>
            <a:ext cx="8458200" cy="75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000" dirty="0">
                <a:latin typeface="+mj-lt"/>
              </a:rPr>
              <a:t>Given training set (pts &amp; labels), there exist </a:t>
            </a:r>
            <a:r>
              <a:rPr lang="en-US" altLang="en-US" sz="2000" dirty="0" err="1">
                <a:latin typeface="+mj-lt"/>
              </a:rPr>
              <a:t>fns</a:t>
            </a:r>
            <a:r>
              <a:rPr lang="en-US" altLang="en-US" sz="2000" dirty="0">
                <a:latin typeface="+mj-lt"/>
              </a:rPr>
              <a:t> in H that label training set correctly, but provide complete opposite answers everywhere else.</a:t>
            </a:r>
            <a:endParaRPr lang="en-US" altLang="en-US" sz="2000" dirty="0">
              <a:solidFill>
                <a:schemeClr val="tx1"/>
              </a:solidFill>
              <a:latin typeface="+mj-lt"/>
            </a:endParaRPr>
          </a:p>
        </p:txBody>
      </p:sp>
      <p:grpSp>
        <p:nvGrpSpPr>
          <p:cNvPr id="8" name="Group 7">
            <a:extLst>
              <a:ext uri="{FF2B5EF4-FFF2-40B4-BE49-F238E27FC236}">
                <a16:creationId xmlns:a16="http://schemas.microsoft.com/office/drawing/2014/main" id="{98ACE2E9-0991-4C27-AEF5-78C09D541492}"/>
              </a:ext>
            </a:extLst>
          </p:cNvPr>
          <p:cNvGrpSpPr/>
          <p:nvPr/>
        </p:nvGrpSpPr>
        <p:grpSpPr>
          <a:xfrm>
            <a:off x="2133600" y="3897877"/>
            <a:ext cx="3810000" cy="1839380"/>
            <a:chOff x="447761" y="4495279"/>
            <a:chExt cx="4602447" cy="2379313"/>
          </a:xfrm>
        </p:grpSpPr>
        <p:sp>
          <p:nvSpPr>
            <p:cNvPr id="9" name="Freeform: Shape 21">
              <a:extLst>
                <a:ext uri="{FF2B5EF4-FFF2-40B4-BE49-F238E27FC236}">
                  <a16:creationId xmlns:a16="http://schemas.microsoft.com/office/drawing/2014/main" id="{5F25E9A4-CD0D-4E9A-AEE4-7B54E897A9DB}"/>
                </a:ext>
              </a:extLst>
            </p:cNvPr>
            <p:cNvSpPr/>
            <p:nvPr/>
          </p:nvSpPr>
          <p:spPr>
            <a:xfrm>
              <a:off x="1333500" y="4495279"/>
              <a:ext cx="3686175" cy="1219200"/>
            </a:xfrm>
            <a:custGeom>
              <a:avLst/>
              <a:gdLst>
                <a:gd name="connsiteX0" fmla="*/ 0 w 3922982"/>
                <a:gd name="connsiteY0" fmla="*/ 883824 h 1061203"/>
                <a:gd name="connsiteX1" fmla="*/ 295275 w 3922982"/>
                <a:gd name="connsiteY1" fmla="*/ 540924 h 1061203"/>
                <a:gd name="connsiteX2" fmla="*/ 685800 w 3922982"/>
                <a:gd name="connsiteY2" fmla="*/ 169449 h 1061203"/>
                <a:gd name="connsiteX3" fmla="*/ 1047750 w 3922982"/>
                <a:gd name="connsiteY3" fmla="*/ 540924 h 1061203"/>
                <a:gd name="connsiteX4" fmla="*/ 1447800 w 3922982"/>
                <a:gd name="connsiteY4" fmla="*/ 931449 h 1061203"/>
                <a:gd name="connsiteX5" fmla="*/ 2190750 w 3922982"/>
                <a:gd name="connsiteY5" fmla="*/ 26574 h 1061203"/>
                <a:gd name="connsiteX6" fmla="*/ 2552700 w 3922982"/>
                <a:gd name="connsiteY6" fmla="*/ 302799 h 1061203"/>
                <a:gd name="connsiteX7" fmla="*/ 2905125 w 3922982"/>
                <a:gd name="connsiteY7" fmla="*/ 940974 h 1061203"/>
                <a:gd name="connsiteX8" fmla="*/ 3429000 w 3922982"/>
                <a:gd name="connsiteY8" fmla="*/ 17049 h 1061203"/>
                <a:gd name="connsiteX9" fmla="*/ 3876675 w 3922982"/>
                <a:gd name="connsiteY9" fmla="*/ 969549 h 1061203"/>
                <a:gd name="connsiteX10" fmla="*/ 3886200 w 3922982"/>
                <a:gd name="connsiteY10" fmla="*/ 969549 h 1061203"/>
                <a:gd name="connsiteX0" fmla="*/ 0 w 3926257"/>
                <a:gd name="connsiteY0" fmla="*/ 883824 h 1061874"/>
                <a:gd name="connsiteX1" fmla="*/ 295275 w 3926257"/>
                <a:gd name="connsiteY1" fmla="*/ 540924 h 1061874"/>
                <a:gd name="connsiteX2" fmla="*/ 685800 w 3926257"/>
                <a:gd name="connsiteY2" fmla="*/ 169449 h 1061874"/>
                <a:gd name="connsiteX3" fmla="*/ 1047750 w 3926257"/>
                <a:gd name="connsiteY3" fmla="*/ 540924 h 1061874"/>
                <a:gd name="connsiteX4" fmla="*/ 1447800 w 3926257"/>
                <a:gd name="connsiteY4" fmla="*/ 931449 h 1061874"/>
                <a:gd name="connsiteX5" fmla="*/ 2190750 w 3926257"/>
                <a:gd name="connsiteY5" fmla="*/ 26574 h 1061874"/>
                <a:gd name="connsiteX6" fmla="*/ 2552700 w 3926257"/>
                <a:gd name="connsiteY6" fmla="*/ 302799 h 1061874"/>
                <a:gd name="connsiteX7" fmla="*/ 2905125 w 3926257"/>
                <a:gd name="connsiteY7" fmla="*/ 940974 h 1061874"/>
                <a:gd name="connsiteX8" fmla="*/ 3381375 w 3926257"/>
                <a:gd name="connsiteY8" fmla="*/ 7524 h 1061874"/>
                <a:gd name="connsiteX9" fmla="*/ 3876675 w 3926257"/>
                <a:gd name="connsiteY9" fmla="*/ 969549 h 1061874"/>
                <a:gd name="connsiteX10" fmla="*/ 3886200 w 3926257"/>
                <a:gd name="connsiteY10" fmla="*/ 969549 h 1061874"/>
                <a:gd name="connsiteX0" fmla="*/ 0 w 3926257"/>
                <a:gd name="connsiteY0" fmla="*/ 884194 h 1062244"/>
                <a:gd name="connsiteX1" fmla="*/ 295275 w 3926257"/>
                <a:gd name="connsiteY1" fmla="*/ 541294 h 1062244"/>
                <a:gd name="connsiteX2" fmla="*/ 685800 w 3926257"/>
                <a:gd name="connsiteY2" fmla="*/ 169819 h 1062244"/>
                <a:gd name="connsiteX3" fmla="*/ 1047750 w 3926257"/>
                <a:gd name="connsiteY3" fmla="*/ 541294 h 1062244"/>
                <a:gd name="connsiteX4" fmla="*/ 1447800 w 3926257"/>
                <a:gd name="connsiteY4" fmla="*/ 931819 h 1062244"/>
                <a:gd name="connsiteX5" fmla="*/ 2190750 w 3926257"/>
                <a:gd name="connsiteY5" fmla="*/ 26944 h 1062244"/>
                <a:gd name="connsiteX6" fmla="*/ 2552700 w 3926257"/>
                <a:gd name="connsiteY6" fmla="*/ 303169 h 1062244"/>
                <a:gd name="connsiteX7" fmla="*/ 2819400 w 3926257"/>
                <a:gd name="connsiteY7" fmla="*/ 969919 h 1062244"/>
                <a:gd name="connsiteX8" fmla="*/ 3381375 w 3926257"/>
                <a:gd name="connsiteY8" fmla="*/ 7894 h 1062244"/>
                <a:gd name="connsiteX9" fmla="*/ 3876675 w 3926257"/>
                <a:gd name="connsiteY9" fmla="*/ 969919 h 1062244"/>
                <a:gd name="connsiteX10" fmla="*/ 3886200 w 3926257"/>
                <a:gd name="connsiteY10" fmla="*/ 969919 h 1062244"/>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447800 w 3926257"/>
                <a:gd name="connsiteY4" fmla="*/ 923925 h 1054350"/>
                <a:gd name="connsiteX5" fmla="*/ 2190750 w 3926257"/>
                <a:gd name="connsiteY5" fmla="*/ 19050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447800 w 3926257"/>
                <a:gd name="connsiteY4" fmla="*/ 92392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390650 w 3926257"/>
                <a:gd name="connsiteY4" fmla="*/ 952500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390650 w 3926257"/>
                <a:gd name="connsiteY4" fmla="*/ 952500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937620 h 1115670"/>
                <a:gd name="connsiteX1" fmla="*/ 295275 w 3926257"/>
                <a:gd name="connsiteY1" fmla="*/ 594720 h 1115670"/>
                <a:gd name="connsiteX2" fmla="*/ 685800 w 3926257"/>
                <a:gd name="connsiteY2" fmla="*/ 223245 h 1115670"/>
                <a:gd name="connsiteX3" fmla="*/ 1047750 w 3926257"/>
                <a:gd name="connsiteY3" fmla="*/ 594720 h 1115670"/>
                <a:gd name="connsiteX4" fmla="*/ 1552575 w 3926257"/>
                <a:gd name="connsiteY4" fmla="*/ 42270 h 1115670"/>
                <a:gd name="connsiteX5" fmla="*/ 2095500 w 3926257"/>
                <a:gd name="connsiteY5" fmla="*/ 89895 h 1115670"/>
                <a:gd name="connsiteX6" fmla="*/ 2819400 w 3926257"/>
                <a:gd name="connsiteY6" fmla="*/ 1023345 h 1115670"/>
                <a:gd name="connsiteX7" fmla="*/ 3381375 w 3926257"/>
                <a:gd name="connsiteY7" fmla="*/ 61320 h 1115670"/>
                <a:gd name="connsiteX8" fmla="*/ 3876675 w 3926257"/>
                <a:gd name="connsiteY8" fmla="*/ 1023345 h 1115670"/>
                <a:gd name="connsiteX9" fmla="*/ 3886200 w 3926257"/>
                <a:gd name="connsiteY9" fmla="*/ 1023345 h 1115670"/>
                <a:gd name="connsiteX0" fmla="*/ 0 w 3926257"/>
                <a:gd name="connsiteY0" fmla="*/ 901553 h 1114201"/>
                <a:gd name="connsiteX1" fmla="*/ 295275 w 3926257"/>
                <a:gd name="connsiteY1" fmla="*/ 558653 h 1114201"/>
                <a:gd name="connsiteX2" fmla="*/ 685800 w 3926257"/>
                <a:gd name="connsiteY2" fmla="*/ 187178 h 1114201"/>
                <a:gd name="connsiteX3" fmla="*/ 1047750 w 3926257"/>
                <a:gd name="connsiteY3" fmla="*/ 558653 h 1114201"/>
                <a:gd name="connsiteX4" fmla="*/ 1552575 w 3926257"/>
                <a:gd name="connsiteY4" fmla="*/ 6203 h 1114201"/>
                <a:gd name="connsiteX5" fmla="*/ 2200275 w 3926257"/>
                <a:gd name="connsiteY5" fmla="*/ 996803 h 1114201"/>
                <a:gd name="connsiteX6" fmla="*/ 2819400 w 3926257"/>
                <a:gd name="connsiteY6" fmla="*/ 987278 h 1114201"/>
                <a:gd name="connsiteX7" fmla="*/ 3381375 w 3926257"/>
                <a:gd name="connsiteY7" fmla="*/ 25253 h 1114201"/>
                <a:gd name="connsiteX8" fmla="*/ 3876675 w 3926257"/>
                <a:gd name="connsiteY8" fmla="*/ 987278 h 1114201"/>
                <a:gd name="connsiteX9" fmla="*/ 3886200 w 3926257"/>
                <a:gd name="connsiteY9" fmla="*/ 987278 h 1114201"/>
                <a:gd name="connsiteX0" fmla="*/ 0 w 3926257"/>
                <a:gd name="connsiteY0" fmla="*/ 1008247 h 1186297"/>
                <a:gd name="connsiteX1" fmla="*/ 295275 w 3926257"/>
                <a:gd name="connsiteY1" fmla="*/ 665347 h 1186297"/>
                <a:gd name="connsiteX2" fmla="*/ 685800 w 3926257"/>
                <a:gd name="connsiteY2" fmla="*/ 293872 h 1186297"/>
                <a:gd name="connsiteX3" fmla="*/ 1047750 w 3926257"/>
                <a:gd name="connsiteY3" fmla="*/ 665347 h 1186297"/>
                <a:gd name="connsiteX4" fmla="*/ 1552575 w 3926257"/>
                <a:gd name="connsiteY4" fmla="*/ 112897 h 1186297"/>
                <a:gd name="connsiteX5" fmla="*/ 2200275 w 3926257"/>
                <a:gd name="connsiteY5" fmla="*/ 1103497 h 1186297"/>
                <a:gd name="connsiteX6" fmla="*/ 2895600 w 3926257"/>
                <a:gd name="connsiteY6" fmla="*/ 112897 h 1186297"/>
                <a:gd name="connsiteX7" fmla="*/ 3381375 w 3926257"/>
                <a:gd name="connsiteY7" fmla="*/ 131947 h 1186297"/>
                <a:gd name="connsiteX8" fmla="*/ 3876675 w 3926257"/>
                <a:gd name="connsiteY8" fmla="*/ 1093972 h 1186297"/>
                <a:gd name="connsiteX9" fmla="*/ 3886200 w 3926257"/>
                <a:gd name="connsiteY9" fmla="*/ 1093972 h 1186297"/>
                <a:gd name="connsiteX0" fmla="*/ 0 w 3921044"/>
                <a:gd name="connsiteY0" fmla="*/ 901553 h 1052606"/>
                <a:gd name="connsiteX1" fmla="*/ 295275 w 3921044"/>
                <a:gd name="connsiteY1" fmla="*/ 558653 h 1052606"/>
                <a:gd name="connsiteX2" fmla="*/ 685800 w 3921044"/>
                <a:gd name="connsiteY2" fmla="*/ 187178 h 1052606"/>
                <a:gd name="connsiteX3" fmla="*/ 1047750 w 3921044"/>
                <a:gd name="connsiteY3" fmla="*/ 558653 h 1052606"/>
                <a:gd name="connsiteX4" fmla="*/ 1552575 w 3921044"/>
                <a:gd name="connsiteY4" fmla="*/ 6203 h 1052606"/>
                <a:gd name="connsiteX5" fmla="*/ 2200275 w 3921044"/>
                <a:gd name="connsiteY5" fmla="*/ 996803 h 1052606"/>
                <a:gd name="connsiteX6" fmla="*/ 2895600 w 3921044"/>
                <a:gd name="connsiteY6" fmla="*/ 6203 h 1052606"/>
                <a:gd name="connsiteX7" fmla="*/ 3457575 w 3921044"/>
                <a:gd name="connsiteY7" fmla="*/ 977753 h 1052606"/>
                <a:gd name="connsiteX8" fmla="*/ 3876675 w 3921044"/>
                <a:gd name="connsiteY8" fmla="*/ 987278 h 1052606"/>
                <a:gd name="connsiteX9" fmla="*/ 3886200 w 3921044"/>
                <a:gd name="connsiteY9" fmla="*/ 987278 h 1052606"/>
                <a:gd name="connsiteX0" fmla="*/ 0 w 3926087"/>
                <a:gd name="connsiteY0" fmla="*/ 952500 h 1159276"/>
                <a:gd name="connsiteX1" fmla="*/ 295275 w 3926087"/>
                <a:gd name="connsiteY1" fmla="*/ 609600 h 1159276"/>
                <a:gd name="connsiteX2" fmla="*/ 685800 w 3926087"/>
                <a:gd name="connsiteY2" fmla="*/ 238125 h 1159276"/>
                <a:gd name="connsiteX3" fmla="*/ 1047750 w 3926087"/>
                <a:gd name="connsiteY3" fmla="*/ 609600 h 1159276"/>
                <a:gd name="connsiteX4" fmla="*/ 1552575 w 3926087"/>
                <a:gd name="connsiteY4" fmla="*/ 57150 h 1159276"/>
                <a:gd name="connsiteX5" fmla="*/ 2200275 w 3926087"/>
                <a:gd name="connsiteY5" fmla="*/ 1047750 h 1159276"/>
                <a:gd name="connsiteX6" fmla="*/ 2895600 w 3926087"/>
                <a:gd name="connsiteY6" fmla="*/ 57150 h 1159276"/>
                <a:gd name="connsiteX7" fmla="*/ 3457575 w 3926087"/>
                <a:gd name="connsiteY7" fmla="*/ 1028700 h 1159276"/>
                <a:gd name="connsiteX8" fmla="*/ 3876675 w 3926087"/>
                <a:gd name="connsiteY8" fmla="*/ 1038225 h 1159276"/>
                <a:gd name="connsiteX9" fmla="*/ 3895725 w 3926087"/>
                <a:gd name="connsiteY9" fmla="*/ 0 h 1159276"/>
                <a:gd name="connsiteX0" fmla="*/ 0 w 3895725"/>
                <a:gd name="connsiteY0" fmla="*/ 952500 h 1047750"/>
                <a:gd name="connsiteX1" fmla="*/ 295275 w 3895725"/>
                <a:gd name="connsiteY1" fmla="*/ 609600 h 1047750"/>
                <a:gd name="connsiteX2" fmla="*/ 685800 w 3895725"/>
                <a:gd name="connsiteY2" fmla="*/ 238125 h 1047750"/>
                <a:gd name="connsiteX3" fmla="*/ 1047750 w 3895725"/>
                <a:gd name="connsiteY3" fmla="*/ 609600 h 1047750"/>
                <a:gd name="connsiteX4" fmla="*/ 1552575 w 3895725"/>
                <a:gd name="connsiteY4" fmla="*/ 57150 h 1047750"/>
                <a:gd name="connsiteX5" fmla="*/ 2200275 w 3895725"/>
                <a:gd name="connsiteY5" fmla="*/ 1047750 h 1047750"/>
                <a:gd name="connsiteX6" fmla="*/ 2895600 w 3895725"/>
                <a:gd name="connsiteY6" fmla="*/ 57150 h 1047750"/>
                <a:gd name="connsiteX7" fmla="*/ 3457575 w 3895725"/>
                <a:gd name="connsiteY7" fmla="*/ 1028700 h 1047750"/>
                <a:gd name="connsiteX8" fmla="*/ 3895725 w 3895725"/>
                <a:gd name="connsiteY8" fmla="*/ 0 h 1047750"/>
                <a:gd name="connsiteX0" fmla="*/ 0 w 3895725"/>
                <a:gd name="connsiteY0" fmla="*/ 952500 h 1047751"/>
                <a:gd name="connsiteX1" fmla="*/ 295275 w 3895725"/>
                <a:gd name="connsiteY1" fmla="*/ 609600 h 1047751"/>
                <a:gd name="connsiteX2" fmla="*/ 685800 w 3895725"/>
                <a:gd name="connsiteY2" fmla="*/ 238125 h 1047751"/>
                <a:gd name="connsiteX3" fmla="*/ 1047750 w 3895725"/>
                <a:gd name="connsiteY3" fmla="*/ 609600 h 1047751"/>
                <a:gd name="connsiteX4" fmla="*/ 1524000 w 3895725"/>
                <a:gd name="connsiteY4" fmla="*/ 47625 h 1047751"/>
                <a:gd name="connsiteX5" fmla="*/ 2200275 w 3895725"/>
                <a:gd name="connsiteY5" fmla="*/ 1047750 h 1047751"/>
                <a:gd name="connsiteX6" fmla="*/ 2895600 w 3895725"/>
                <a:gd name="connsiteY6" fmla="*/ 57150 h 1047751"/>
                <a:gd name="connsiteX7" fmla="*/ 3457575 w 3895725"/>
                <a:gd name="connsiteY7" fmla="*/ 1028700 h 1047751"/>
                <a:gd name="connsiteX8" fmla="*/ 3895725 w 3895725"/>
                <a:gd name="connsiteY8" fmla="*/ 0 h 1047751"/>
                <a:gd name="connsiteX0" fmla="*/ 0 w 3895725"/>
                <a:gd name="connsiteY0" fmla="*/ 952500 h 1047751"/>
                <a:gd name="connsiteX1" fmla="*/ 295275 w 3895725"/>
                <a:gd name="connsiteY1" fmla="*/ 609600 h 1047751"/>
                <a:gd name="connsiteX2" fmla="*/ 685800 w 3895725"/>
                <a:gd name="connsiteY2" fmla="*/ 238125 h 1047751"/>
                <a:gd name="connsiteX3" fmla="*/ 1047750 w 3895725"/>
                <a:gd name="connsiteY3" fmla="*/ 609600 h 1047751"/>
                <a:gd name="connsiteX4" fmla="*/ 1524000 w 3895725"/>
                <a:gd name="connsiteY4" fmla="*/ 47625 h 1047751"/>
                <a:gd name="connsiteX5" fmla="*/ 2200275 w 3895725"/>
                <a:gd name="connsiteY5" fmla="*/ 1047750 h 1047751"/>
                <a:gd name="connsiteX6" fmla="*/ 2895600 w 3895725"/>
                <a:gd name="connsiteY6" fmla="*/ 57150 h 1047751"/>
                <a:gd name="connsiteX7" fmla="*/ 3457575 w 3895725"/>
                <a:gd name="connsiteY7" fmla="*/ 1028700 h 1047751"/>
                <a:gd name="connsiteX8" fmla="*/ 3895725 w 3895725"/>
                <a:gd name="connsiteY8" fmla="*/ 0 h 1047751"/>
                <a:gd name="connsiteX0" fmla="*/ 0 w 3895725"/>
                <a:gd name="connsiteY0" fmla="*/ 952500 h 1047751"/>
                <a:gd name="connsiteX1" fmla="*/ 266700 w 3895725"/>
                <a:gd name="connsiteY1" fmla="*/ 819150 h 1047751"/>
                <a:gd name="connsiteX2" fmla="*/ 685800 w 3895725"/>
                <a:gd name="connsiteY2" fmla="*/ 238125 h 1047751"/>
                <a:gd name="connsiteX3" fmla="*/ 1047750 w 3895725"/>
                <a:gd name="connsiteY3" fmla="*/ 609600 h 1047751"/>
                <a:gd name="connsiteX4" fmla="*/ 1524000 w 3895725"/>
                <a:gd name="connsiteY4" fmla="*/ 47625 h 1047751"/>
                <a:gd name="connsiteX5" fmla="*/ 2200275 w 3895725"/>
                <a:gd name="connsiteY5" fmla="*/ 1047750 h 1047751"/>
                <a:gd name="connsiteX6" fmla="*/ 2895600 w 3895725"/>
                <a:gd name="connsiteY6" fmla="*/ 57150 h 1047751"/>
                <a:gd name="connsiteX7" fmla="*/ 3457575 w 3895725"/>
                <a:gd name="connsiteY7" fmla="*/ 1028700 h 1047751"/>
                <a:gd name="connsiteX8" fmla="*/ 3895725 w 3895725"/>
                <a:gd name="connsiteY8" fmla="*/ 0 h 1047751"/>
                <a:gd name="connsiteX0" fmla="*/ 0 w 3876675"/>
                <a:gd name="connsiteY0" fmla="*/ 1219200 h 1219200"/>
                <a:gd name="connsiteX1" fmla="*/ 247650 w 3876675"/>
                <a:gd name="connsiteY1" fmla="*/ 819150 h 1219200"/>
                <a:gd name="connsiteX2" fmla="*/ 666750 w 3876675"/>
                <a:gd name="connsiteY2" fmla="*/ 238125 h 1219200"/>
                <a:gd name="connsiteX3" fmla="*/ 1028700 w 3876675"/>
                <a:gd name="connsiteY3" fmla="*/ 609600 h 1219200"/>
                <a:gd name="connsiteX4" fmla="*/ 1504950 w 3876675"/>
                <a:gd name="connsiteY4" fmla="*/ 47625 h 1219200"/>
                <a:gd name="connsiteX5" fmla="*/ 2181225 w 3876675"/>
                <a:gd name="connsiteY5" fmla="*/ 1047750 h 1219200"/>
                <a:gd name="connsiteX6" fmla="*/ 2876550 w 3876675"/>
                <a:gd name="connsiteY6" fmla="*/ 57150 h 1219200"/>
                <a:gd name="connsiteX7" fmla="*/ 3438525 w 3876675"/>
                <a:gd name="connsiteY7" fmla="*/ 1028700 h 1219200"/>
                <a:gd name="connsiteX8" fmla="*/ 3876675 w 3876675"/>
                <a:gd name="connsiteY8" fmla="*/ 0 h 1219200"/>
                <a:gd name="connsiteX0" fmla="*/ 0 w 3876675"/>
                <a:gd name="connsiteY0" fmla="*/ 1219200 h 1219200"/>
                <a:gd name="connsiteX1" fmla="*/ 247650 w 3876675"/>
                <a:gd name="connsiteY1" fmla="*/ 819150 h 1219200"/>
                <a:gd name="connsiteX2" fmla="*/ 666750 w 3876675"/>
                <a:gd name="connsiteY2" fmla="*/ 238125 h 1219200"/>
                <a:gd name="connsiteX3" fmla="*/ 1028700 w 3876675"/>
                <a:gd name="connsiteY3" fmla="*/ 809625 h 1219200"/>
                <a:gd name="connsiteX4" fmla="*/ 1504950 w 3876675"/>
                <a:gd name="connsiteY4" fmla="*/ 47625 h 1219200"/>
                <a:gd name="connsiteX5" fmla="*/ 2181225 w 3876675"/>
                <a:gd name="connsiteY5" fmla="*/ 1047750 h 1219200"/>
                <a:gd name="connsiteX6" fmla="*/ 2876550 w 3876675"/>
                <a:gd name="connsiteY6" fmla="*/ 57150 h 1219200"/>
                <a:gd name="connsiteX7" fmla="*/ 3438525 w 3876675"/>
                <a:gd name="connsiteY7" fmla="*/ 1028700 h 1219200"/>
                <a:gd name="connsiteX8" fmla="*/ 3876675 w 3876675"/>
                <a:gd name="connsiteY8" fmla="*/ 0 h 1219200"/>
                <a:gd name="connsiteX0" fmla="*/ 0 w 3876675"/>
                <a:gd name="connsiteY0" fmla="*/ 1219200 h 1219200"/>
                <a:gd name="connsiteX1" fmla="*/ 247650 w 3876675"/>
                <a:gd name="connsiteY1" fmla="*/ 819150 h 1219200"/>
                <a:gd name="connsiteX2" fmla="*/ 666750 w 3876675"/>
                <a:gd name="connsiteY2" fmla="*/ 238125 h 1219200"/>
                <a:gd name="connsiteX3" fmla="*/ 962025 w 3876675"/>
                <a:gd name="connsiteY3" fmla="*/ 1057275 h 1219200"/>
                <a:gd name="connsiteX4" fmla="*/ 1504950 w 3876675"/>
                <a:gd name="connsiteY4" fmla="*/ 47625 h 1219200"/>
                <a:gd name="connsiteX5" fmla="*/ 2181225 w 3876675"/>
                <a:gd name="connsiteY5" fmla="*/ 1047750 h 1219200"/>
                <a:gd name="connsiteX6" fmla="*/ 2876550 w 3876675"/>
                <a:gd name="connsiteY6" fmla="*/ 57150 h 1219200"/>
                <a:gd name="connsiteX7" fmla="*/ 3438525 w 3876675"/>
                <a:gd name="connsiteY7" fmla="*/ 1028700 h 1219200"/>
                <a:gd name="connsiteX8" fmla="*/ 3876675 w 3876675"/>
                <a:gd name="connsiteY8" fmla="*/ 0 h 1219200"/>
                <a:gd name="connsiteX0" fmla="*/ 0 w 3876675"/>
                <a:gd name="connsiteY0" fmla="*/ 1219200 h 1219200"/>
                <a:gd name="connsiteX1" fmla="*/ 295275 w 3876675"/>
                <a:gd name="connsiteY1" fmla="*/ 1019175 h 1219200"/>
                <a:gd name="connsiteX2" fmla="*/ 666750 w 3876675"/>
                <a:gd name="connsiteY2" fmla="*/ 238125 h 1219200"/>
                <a:gd name="connsiteX3" fmla="*/ 962025 w 3876675"/>
                <a:gd name="connsiteY3" fmla="*/ 1057275 h 1219200"/>
                <a:gd name="connsiteX4" fmla="*/ 1504950 w 3876675"/>
                <a:gd name="connsiteY4" fmla="*/ 47625 h 1219200"/>
                <a:gd name="connsiteX5" fmla="*/ 2181225 w 3876675"/>
                <a:gd name="connsiteY5" fmla="*/ 1047750 h 1219200"/>
                <a:gd name="connsiteX6" fmla="*/ 2876550 w 3876675"/>
                <a:gd name="connsiteY6" fmla="*/ 57150 h 1219200"/>
                <a:gd name="connsiteX7" fmla="*/ 3438525 w 3876675"/>
                <a:gd name="connsiteY7" fmla="*/ 1028700 h 1219200"/>
                <a:gd name="connsiteX8" fmla="*/ 3876675 w 3876675"/>
                <a:gd name="connsiteY8" fmla="*/ 0 h 1219200"/>
                <a:gd name="connsiteX0" fmla="*/ 0 w 3867150"/>
                <a:gd name="connsiteY0" fmla="*/ 1219200 h 1219200"/>
                <a:gd name="connsiteX1" fmla="*/ 285750 w 3867150"/>
                <a:gd name="connsiteY1" fmla="*/ 1019175 h 1219200"/>
                <a:gd name="connsiteX2" fmla="*/ 657225 w 3867150"/>
                <a:gd name="connsiteY2" fmla="*/ 238125 h 1219200"/>
                <a:gd name="connsiteX3" fmla="*/ 952500 w 3867150"/>
                <a:gd name="connsiteY3" fmla="*/ 1057275 h 1219200"/>
                <a:gd name="connsiteX4" fmla="*/ 1495425 w 3867150"/>
                <a:gd name="connsiteY4" fmla="*/ 47625 h 1219200"/>
                <a:gd name="connsiteX5" fmla="*/ 2171700 w 3867150"/>
                <a:gd name="connsiteY5" fmla="*/ 1047750 h 1219200"/>
                <a:gd name="connsiteX6" fmla="*/ 2867025 w 3867150"/>
                <a:gd name="connsiteY6" fmla="*/ 57150 h 1219200"/>
                <a:gd name="connsiteX7" fmla="*/ 3429000 w 3867150"/>
                <a:gd name="connsiteY7" fmla="*/ 1028700 h 1219200"/>
                <a:gd name="connsiteX8" fmla="*/ 3867150 w 3867150"/>
                <a:gd name="connsiteY8" fmla="*/ 0 h 1219200"/>
                <a:gd name="connsiteX0" fmla="*/ 0 w 3581400"/>
                <a:gd name="connsiteY0" fmla="*/ 1019175 h 1058148"/>
                <a:gd name="connsiteX1" fmla="*/ 371475 w 3581400"/>
                <a:gd name="connsiteY1" fmla="*/ 238125 h 1058148"/>
                <a:gd name="connsiteX2" fmla="*/ 666750 w 3581400"/>
                <a:gd name="connsiteY2" fmla="*/ 1057275 h 1058148"/>
                <a:gd name="connsiteX3" fmla="*/ 1209675 w 3581400"/>
                <a:gd name="connsiteY3" fmla="*/ 47625 h 1058148"/>
                <a:gd name="connsiteX4" fmla="*/ 1885950 w 3581400"/>
                <a:gd name="connsiteY4" fmla="*/ 1047750 h 1058148"/>
                <a:gd name="connsiteX5" fmla="*/ 2581275 w 3581400"/>
                <a:gd name="connsiteY5" fmla="*/ 57150 h 1058148"/>
                <a:gd name="connsiteX6" fmla="*/ 3143250 w 3581400"/>
                <a:gd name="connsiteY6" fmla="*/ 1028700 h 1058148"/>
                <a:gd name="connsiteX7" fmla="*/ 3581400 w 3581400"/>
                <a:gd name="connsiteY7" fmla="*/ 0 h 1058148"/>
                <a:gd name="connsiteX0" fmla="*/ 0 w 3686175"/>
                <a:gd name="connsiteY0" fmla="*/ 1219200 h 1219200"/>
                <a:gd name="connsiteX1" fmla="*/ 476250 w 3686175"/>
                <a:gd name="connsiteY1" fmla="*/ 238125 h 1219200"/>
                <a:gd name="connsiteX2" fmla="*/ 771525 w 3686175"/>
                <a:gd name="connsiteY2" fmla="*/ 1057275 h 1219200"/>
                <a:gd name="connsiteX3" fmla="*/ 1314450 w 3686175"/>
                <a:gd name="connsiteY3" fmla="*/ 47625 h 1219200"/>
                <a:gd name="connsiteX4" fmla="*/ 1990725 w 3686175"/>
                <a:gd name="connsiteY4" fmla="*/ 1047750 h 1219200"/>
                <a:gd name="connsiteX5" fmla="*/ 2686050 w 3686175"/>
                <a:gd name="connsiteY5" fmla="*/ 57150 h 1219200"/>
                <a:gd name="connsiteX6" fmla="*/ 3248025 w 3686175"/>
                <a:gd name="connsiteY6" fmla="*/ 1028700 h 1219200"/>
                <a:gd name="connsiteX7" fmla="*/ 3686175 w 3686175"/>
                <a:gd name="connsiteY7" fmla="*/ 0 h 1219200"/>
                <a:gd name="connsiteX0" fmla="*/ 0 w 3686175"/>
                <a:gd name="connsiteY0" fmla="*/ 1219200 h 1219200"/>
                <a:gd name="connsiteX1" fmla="*/ 438150 w 3686175"/>
                <a:gd name="connsiteY1" fmla="*/ 209550 h 1219200"/>
                <a:gd name="connsiteX2" fmla="*/ 771525 w 3686175"/>
                <a:gd name="connsiteY2" fmla="*/ 1057275 h 1219200"/>
                <a:gd name="connsiteX3" fmla="*/ 1314450 w 3686175"/>
                <a:gd name="connsiteY3" fmla="*/ 47625 h 1219200"/>
                <a:gd name="connsiteX4" fmla="*/ 1990725 w 3686175"/>
                <a:gd name="connsiteY4" fmla="*/ 1047750 h 1219200"/>
                <a:gd name="connsiteX5" fmla="*/ 2686050 w 3686175"/>
                <a:gd name="connsiteY5" fmla="*/ 57150 h 1219200"/>
                <a:gd name="connsiteX6" fmla="*/ 3248025 w 3686175"/>
                <a:gd name="connsiteY6" fmla="*/ 1028700 h 1219200"/>
                <a:gd name="connsiteX7" fmla="*/ 3686175 w 3686175"/>
                <a:gd name="connsiteY7" fmla="*/ 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6175" h="1219200">
                  <a:moveTo>
                    <a:pt x="0" y="1219200"/>
                  </a:moveTo>
                  <a:cubicBezTo>
                    <a:pt x="109537" y="1055688"/>
                    <a:pt x="309563" y="236538"/>
                    <a:pt x="438150" y="209550"/>
                  </a:cubicBezTo>
                  <a:cubicBezTo>
                    <a:pt x="566738" y="182563"/>
                    <a:pt x="625475" y="1084263"/>
                    <a:pt x="771525" y="1057275"/>
                  </a:cubicBezTo>
                  <a:cubicBezTo>
                    <a:pt x="917575" y="1030288"/>
                    <a:pt x="1111250" y="49212"/>
                    <a:pt x="1314450" y="47625"/>
                  </a:cubicBezTo>
                  <a:cubicBezTo>
                    <a:pt x="1517650" y="46038"/>
                    <a:pt x="1762125" y="1046163"/>
                    <a:pt x="1990725" y="1047750"/>
                  </a:cubicBezTo>
                  <a:cubicBezTo>
                    <a:pt x="2219325" y="1049337"/>
                    <a:pt x="2476500" y="60325"/>
                    <a:pt x="2686050" y="57150"/>
                  </a:cubicBezTo>
                  <a:cubicBezTo>
                    <a:pt x="2895600" y="53975"/>
                    <a:pt x="3081338" y="1038225"/>
                    <a:pt x="3248025" y="1028700"/>
                  </a:cubicBezTo>
                  <a:cubicBezTo>
                    <a:pt x="3414713" y="1019175"/>
                    <a:pt x="3594894" y="214312"/>
                    <a:pt x="3686175" y="0"/>
                  </a:cubicBezTo>
                </a:path>
              </a:pathLst>
            </a:custGeom>
            <a:noFill/>
            <a:ln>
              <a:solidFill>
                <a:srgbClr val="FF0000">
                  <a:alpha val="5215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6">
              <a:extLst>
                <a:ext uri="{FF2B5EF4-FFF2-40B4-BE49-F238E27FC236}">
                  <a16:creationId xmlns:a16="http://schemas.microsoft.com/office/drawing/2014/main" id="{4659DA78-0A8E-4130-AB7A-88C0A70CDF1A}"/>
                </a:ext>
              </a:extLst>
            </p:cNvPr>
            <p:cNvSpPr/>
            <p:nvPr/>
          </p:nvSpPr>
          <p:spPr>
            <a:xfrm>
              <a:off x="1123951" y="4552951"/>
              <a:ext cx="3926257" cy="1108161"/>
            </a:xfrm>
            <a:custGeom>
              <a:avLst/>
              <a:gdLst>
                <a:gd name="connsiteX0" fmla="*/ 0 w 3922982"/>
                <a:gd name="connsiteY0" fmla="*/ 883824 h 1061203"/>
                <a:gd name="connsiteX1" fmla="*/ 295275 w 3922982"/>
                <a:gd name="connsiteY1" fmla="*/ 540924 h 1061203"/>
                <a:gd name="connsiteX2" fmla="*/ 685800 w 3922982"/>
                <a:gd name="connsiteY2" fmla="*/ 169449 h 1061203"/>
                <a:gd name="connsiteX3" fmla="*/ 1047750 w 3922982"/>
                <a:gd name="connsiteY3" fmla="*/ 540924 h 1061203"/>
                <a:gd name="connsiteX4" fmla="*/ 1447800 w 3922982"/>
                <a:gd name="connsiteY4" fmla="*/ 931449 h 1061203"/>
                <a:gd name="connsiteX5" fmla="*/ 2190750 w 3922982"/>
                <a:gd name="connsiteY5" fmla="*/ 26574 h 1061203"/>
                <a:gd name="connsiteX6" fmla="*/ 2552700 w 3922982"/>
                <a:gd name="connsiteY6" fmla="*/ 302799 h 1061203"/>
                <a:gd name="connsiteX7" fmla="*/ 2905125 w 3922982"/>
                <a:gd name="connsiteY7" fmla="*/ 940974 h 1061203"/>
                <a:gd name="connsiteX8" fmla="*/ 3429000 w 3922982"/>
                <a:gd name="connsiteY8" fmla="*/ 17049 h 1061203"/>
                <a:gd name="connsiteX9" fmla="*/ 3876675 w 3922982"/>
                <a:gd name="connsiteY9" fmla="*/ 969549 h 1061203"/>
                <a:gd name="connsiteX10" fmla="*/ 3886200 w 3922982"/>
                <a:gd name="connsiteY10" fmla="*/ 969549 h 1061203"/>
                <a:gd name="connsiteX0" fmla="*/ 0 w 3926257"/>
                <a:gd name="connsiteY0" fmla="*/ 883824 h 1061874"/>
                <a:gd name="connsiteX1" fmla="*/ 295275 w 3926257"/>
                <a:gd name="connsiteY1" fmla="*/ 540924 h 1061874"/>
                <a:gd name="connsiteX2" fmla="*/ 685800 w 3926257"/>
                <a:gd name="connsiteY2" fmla="*/ 169449 h 1061874"/>
                <a:gd name="connsiteX3" fmla="*/ 1047750 w 3926257"/>
                <a:gd name="connsiteY3" fmla="*/ 540924 h 1061874"/>
                <a:gd name="connsiteX4" fmla="*/ 1447800 w 3926257"/>
                <a:gd name="connsiteY4" fmla="*/ 931449 h 1061874"/>
                <a:gd name="connsiteX5" fmla="*/ 2190750 w 3926257"/>
                <a:gd name="connsiteY5" fmla="*/ 26574 h 1061874"/>
                <a:gd name="connsiteX6" fmla="*/ 2552700 w 3926257"/>
                <a:gd name="connsiteY6" fmla="*/ 302799 h 1061874"/>
                <a:gd name="connsiteX7" fmla="*/ 2905125 w 3926257"/>
                <a:gd name="connsiteY7" fmla="*/ 940974 h 1061874"/>
                <a:gd name="connsiteX8" fmla="*/ 3381375 w 3926257"/>
                <a:gd name="connsiteY8" fmla="*/ 7524 h 1061874"/>
                <a:gd name="connsiteX9" fmla="*/ 3876675 w 3926257"/>
                <a:gd name="connsiteY9" fmla="*/ 969549 h 1061874"/>
                <a:gd name="connsiteX10" fmla="*/ 3886200 w 3926257"/>
                <a:gd name="connsiteY10" fmla="*/ 969549 h 1061874"/>
                <a:gd name="connsiteX0" fmla="*/ 0 w 3926257"/>
                <a:gd name="connsiteY0" fmla="*/ 884194 h 1062244"/>
                <a:gd name="connsiteX1" fmla="*/ 295275 w 3926257"/>
                <a:gd name="connsiteY1" fmla="*/ 541294 h 1062244"/>
                <a:gd name="connsiteX2" fmla="*/ 685800 w 3926257"/>
                <a:gd name="connsiteY2" fmla="*/ 169819 h 1062244"/>
                <a:gd name="connsiteX3" fmla="*/ 1047750 w 3926257"/>
                <a:gd name="connsiteY3" fmla="*/ 541294 h 1062244"/>
                <a:gd name="connsiteX4" fmla="*/ 1447800 w 3926257"/>
                <a:gd name="connsiteY4" fmla="*/ 931819 h 1062244"/>
                <a:gd name="connsiteX5" fmla="*/ 2190750 w 3926257"/>
                <a:gd name="connsiteY5" fmla="*/ 26944 h 1062244"/>
                <a:gd name="connsiteX6" fmla="*/ 2552700 w 3926257"/>
                <a:gd name="connsiteY6" fmla="*/ 303169 h 1062244"/>
                <a:gd name="connsiteX7" fmla="*/ 2819400 w 3926257"/>
                <a:gd name="connsiteY7" fmla="*/ 969919 h 1062244"/>
                <a:gd name="connsiteX8" fmla="*/ 3381375 w 3926257"/>
                <a:gd name="connsiteY8" fmla="*/ 7894 h 1062244"/>
                <a:gd name="connsiteX9" fmla="*/ 3876675 w 3926257"/>
                <a:gd name="connsiteY9" fmla="*/ 969919 h 1062244"/>
                <a:gd name="connsiteX10" fmla="*/ 3886200 w 3926257"/>
                <a:gd name="connsiteY10" fmla="*/ 969919 h 1062244"/>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447800 w 3926257"/>
                <a:gd name="connsiteY4" fmla="*/ 923925 h 1054350"/>
                <a:gd name="connsiteX5" fmla="*/ 2190750 w 3926257"/>
                <a:gd name="connsiteY5" fmla="*/ 19050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447800 w 3926257"/>
                <a:gd name="connsiteY4" fmla="*/ 92392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390650 w 3926257"/>
                <a:gd name="connsiteY4" fmla="*/ 952500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390650 w 3926257"/>
                <a:gd name="connsiteY4" fmla="*/ 952500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47750 w 3926257"/>
                <a:gd name="connsiteY3" fmla="*/ 533400 h 1054350"/>
                <a:gd name="connsiteX4" fmla="*/ 1476375 w 3926257"/>
                <a:gd name="connsiteY4" fmla="*/ 98107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38225 w 3926257"/>
                <a:gd name="connsiteY3" fmla="*/ 762000 h 1054350"/>
                <a:gd name="connsiteX4" fmla="*/ 1476375 w 3926257"/>
                <a:gd name="connsiteY4" fmla="*/ 98107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57275 w 3926257"/>
                <a:gd name="connsiteY3" fmla="*/ 685800 h 1054350"/>
                <a:gd name="connsiteX4" fmla="*/ 1476375 w 3926257"/>
                <a:gd name="connsiteY4" fmla="*/ 98107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95275 w 3926257"/>
                <a:gd name="connsiteY1" fmla="*/ 533400 h 1054350"/>
                <a:gd name="connsiteX2" fmla="*/ 685800 w 3926257"/>
                <a:gd name="connsiteY2" fmla="*/ 161925 h 1054350"/>
                <a:gd name="connsiteX3" fmla="*/ 1076325 w 3926257"/>
                <a:gd name="connsiteY3" fmla="*/ 762000 h 1054350"/>
                <a:gd name="connsiteX4" fmla="*/ 1476375 w 3926257"/>
                <a:gd name="connsiteY4" fmla="*/ 98107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926257"/>
                <a:gd name="connsiteY0" fmla="*/ 876300 h 1054350"/>
                <a:gd name="connsiteX1" fmla="*/ 247650 w 3926257"/>
                <a:gd name="connsiteY1" fmla="*/ 781050 h 1054350"/>
                <a:gd name="connsiteX2" fmla="*/ 685800 w 3926257"/>
                <a:gd name="connsiteY2" fmla="*/ 161925 h 1054350"/>
                <a:gd name="connsiteX3" fmla="*/ 1076325 w 3926257"/>
                <a:gd name="connsiteY3" fmla="*/ 762000 h 1054350"/>
                <a:gd name="connsiteX4" fmla="*/ 1476375 w 3926257"/>
                <a:gd name="connsiteY4" fmla="*/ 981075 h 1054350"/>
                <a:gd name="connsiteX5" fmla="*/ 2095500 w 3926257"/>
                <a:gd name="connsiteY5" fmla="*/ 28575 h 1054350"/>
                <a:gd name="connsiteX6" fmla="*/ 2819400 w 3926257"/>
                <a:gd name="connsiteY6" fmla="*/ 962025 h 1054350"/>
                <a:gd name="connsiteX7" fmla="*/ 3381375 w 3926257"/>
                <a:gd name="connsiteY7" fmla="*/ 0 h 1054350"/>
                <a:gd name="connsiteX8" fmla="*/ 3876675 w 3926257"/>
                <a:gd name="connsiteY8" fmla="*/ 962025 h 1054350"/>
                <a:gd name="connsiteX9" fmla="*/ 3886200 w 3926257"/>
                <a:gd name="connsiteY9" fmla="*/ 962025 h 1054350"/>
                <a:gd name="connsiteX0" fmla="*/ 0 w 3897682"/>
                <a:gd name="connsiteY0" fmla="*/ 1104900 h 1104900"/>
                <a:gd name="connsiteX1" fmla="*/ 219075 w 3897682"/>
                <a:gd name="connsiteY1" fmla="*/ 781050 h 1104900"/>
                <a:gd name="connsiteX2" fmla="*/ 657225 w 3897682"/>
                <a:gd name="connsiteY2" fmla="*/ 161925 h 1104900"/>
                <a:gd name="connsiteX3" fmla="*/ 1047750 w 3897682"/>
                <a:gd name="connsiteY3" fmla="*/ 762000 h 1104900"/>
                <a:gd name="connsiteX4" fmla="*/ 1447800 w 3897682"/>
                <a:gd name="connsiteY4" fmla="*/ 981075 h 1104900"/>
                <a:gd name="connsiteX5" fmla="*/ 2066925 w 3897682"/>
                <a:gd name="connsiteY5" fmla="*/ 28575 h 1104900"/>
                <a:gd name="connsiteX6" fmla="*/ 2790825 w 3897682"/>
                <a:gd name="connsiteY6" fmla="*/ 962025 h 1104900"/>
                <a:gd name="connsiteX7" fmla="*/ 3352800 w 3897682"/>
                <a:gd name="connsiteY7" fmla="*/ 0 h 1104900"/>
                <a:gd name="connsiteX8" fmla="*/ 3848100 w 3897682"/>
                <a:gd name="connsiteY8" fmla="*/ 962025 h 1104900"/>
                <a:gd name="connsiteX9" fmla="*/ 3857625 w 3897682"/>
                <a:gd name="connsiteY9" fmla="*/ 962025 h 1104900"/>
                <a:gd name="connsiteX0" fmla="*/ 0 w 3897682"/>
                <a:gd name="connsiteY0" fmla="*/ 1104900 h 1108161"/>
                <a:gd name="connsiteX1" fmla="*/ 219075 w 3897682"/>
                <a:gd name="connsiteY1" fmla="*/ 781050 h 1108161"/>
                <a:gd name="connsiteX2" fmla="*/ 657225 w 3897682"/>
                <a:gd name="connsiteY2" fmla="*/ 161925 h 1108161"/>
                <a:gd name="connsiteX3" fmla="*/ 981075 w 3897682"/>
                <a:gd name="connsiteY3" fmla="*/ 1009650 h 1108161"/>
                <a:gd name="connsiteX4" fmla="*/ 1447800 w 3897682"/>
                <a:gd name="connsiteY4" fmla="*/ 981075 h 1108161"/>
                <a:gd name="connsiteX5" fmla="*/ 2066925 w 3897682"/>
                <a:gd name="connsiteY5" fmla="*/ 28575 h 1108161"/>
                <a:gd name="connsiteX6" fmla="*/ 2790825 w 3897682"/>
                <a:gd name="connsiteY6" fmla="*/ 962025 h 1108161"/>
                <a:gd name="connsiteX7" fmla="*/ 3352800 w 3897682"/>
                <a:gd name="connsiteY7" fmla="*/ 0 h 1108161"/>
                <a:gd name="connsiteX8" fmla="*/ 3848100 w 3897682"/>
                <a:gd name="connsiteY8" fmla="*/ 962025 h 1108161"/>
                <a:gd name="connsiteX9" fmla="*/ 3857625 w 3897682"/>
                <a:gd name="connsiteY9" fmla="*/ 962025 h 1108161"/>
                <a:gd name="connsiteX0" fmla="*/ 0 w 3897682"/>
                <a:gd name="connsiteY0" fmla="*/ 1104900 h 1108161"/>
                <a:gd name="connsiteX1" fmla="*/ 238125 w 3897682"/>
                <a:gd name="connsiteY1" fmla="*/ 990600 h 1108161"/>
                <a:gd name="connsiteX2" fmla="*/ 657225 w 3897682"/>
                <a:gd name="connsiteY2" fmla="*/ 161925 h 1108161"/>
                <a:gd name="connsiteX3" fmla="*/ 981075 w 3897682"/>
                <a:gd name="connsiteY3" fmla="*/ 1009650 h 1108161"/>
                <a:gd name="connsiteX4" fmla="*/ 1447800 w 3897682"/>
                <a:gd name="connsiteY4" fmla="*/ 981075 h 1108161"/>
                <a:gd name="connsiteX5" fmla="*/ 2066925 w 3897682"/>
                <a:gd name="connsiteY5" fmla="*/ 28575 h 1108161"/>
                <a:gd name="connsiteX6" fmla="*/ 2790825 w 3897682"/>
                <a:gd name="connsiteY6" fmla="*/ 962025 h 1108161"/>
                <a:gd name="connsiteX7" fmla="*/ 3352800 w 3897682"/>
                <a:gd name="connsiteY7" fmla="*/ 0 h 1108161"/>
                <a:gd name="connsiteX8" fmla="*/ 3848100 w 3897682"/>
                <a:gd name="connsiteY8" fmla="*/ 962025 h 1108161"/>
                <a:gd name="connsiteX9" fmla="*/ 3857625 w 3897682"/>
                <a:gd name="connsiteY9" fmla="*/ 962025 h 1108161"/>
                <a:gd name="connsiteX0" fmla="*/ 0 w 3716707"/>
                <a:gd name="connsiteY0" fmla="*/ 1152525 h 1152525"/>
                <a:gd name="connsiteX1" fmla="*/ 57150 w 3716707"/>
                <a:gd name="connsiteY1" fmla="*/ 990600 h 1152525"/>
                <a:gd name="connsiteX2" fmla="*/ 476250 w 3716707"/>
                <a:gd name="connsiteY2" fmla="*/ 161925 h 1152525"/>
                <a:gd name="connsiteX3" fmla="*/ 800100 w 3716707"/>
                <a:gd name="connsiteY3" fmla="*/ 1009650 h 1152525"/>
                <a:gd name="connsiteX4" fmla="*/ 1266825 w 3716707"/>
                <a:gd name="connsiteY4" fmla="*/ 981075 h 1152525"/>
                <a:gd name="connsiteX5" fmla="*/ 1885950 w 3716707"/>
                <a:gd name="connsiteY5" fmla="*/ 28575 h 1152525"/>
                <a:gd name="connsiteX6" fmla="*/ 2609850 w 3716707"/>
                <a:gd name="connsiteY6" fmla="*/ 962025 h 1152525"/>
                <a:gd name="connsiteX7" fmla="*/ 3171825 w 3716707"/>
                <a:gd name="connsiteY7" fmla="*/ 0 h 1152525"/>
                <a:gd name="connsiteX8" fmla="*/ 3667125 w 3716707"/>
                <a:gd name="connsiteY8" fmla="*/ 962025 h 1152525"/>
                <a:gd name="connsiteX9" fmla="*/ 3676650 w 3716707"/>
                <a:gd name="connsiteY9" fmla="*/ 962025 h 1152525"/>
                <a:gd name="connsiteX0" fmla="*/ 0 w 3850057"/>
                <a:gd name="connsiteY0" fmla="*/ 1038225 h 1108161"/>
                <a:gd name="connsiteX1" fmla="*/ 190500 w 3850057"/>
                <a:gd name="connsiteY1" fmla="*/ 990600 h 1108161"/>
                <a:gd name="connsiteX2" fmla="*/ 609600 w 3850057"/>
                <a:gd name="connsiteY2" fmla="*/ 161925 h 1108161"/>
                <a:gd name="connsiteX3" fmla="*/ 933450 w 3850057"/>
                <a:gd name="connsiteY3" fmla="*/ 1009650 h 1108161"/>
                <a:gd name="connsiteX4" fmla="*/ 1400175 w 3850057"/>
                <a:gd name="connsiteY4" fmla="*/ 981075 h 1108161"/>
                <a:gd name="connsiteX5" fmla="*/ 2019300 w 3850057"/>
                <a:gd name="connsiteY5" fmla="*/ 28575 h 1108161"/>
                <a:gd name="connsiteX6" fmla="*/ 2743200 w 3850057"/>
                <a:gd name="connsiteY6" fmla="*/ 962025 h 1108161"/>
                <a:gd name="connsiteX7" fmla="*/ 3305175 w 3850057"/>
                <a:gd name="connsiteY7" fmla="*/ 0 h 1108161"/>
                <a:gd name="connsiteX8" fmla="*/ 3800475 w 3850057"/>
                <a:gd name="connsiteY8" fmla="*/ 962025 h 1108161"/>
                <a:gd name="connsiteX9" fmla="*/ 3810000 w 3850057"/>
                <a:gd name="connsiteY9" fmla="*/ 962025 h 1108161"/>
                <a:gd name="connsiteX0" fmla="*/ 0 w 3850057"/>
                <a:gd name="connsiteY0" fmla="*/ 1038225 h 1108161"/>
                <a:gd name="connsiteX1" fmla="*/ 190500 w 3850057"/>
                <a:gd name="connsiteY1" fmla="*/ 990600 h 1108161"/>
                <a:gd name="connsiteX2" fmla="*/ 609600 w 3850057"/>
                <a:gd name="connsiteY2" fmla="*/ 161925 h 1108161"/>
                <a:gd name="connsiteX3" fmla="*/ 933450 w 3850057"/>
                <a:gd name="connsiteY3" fmla="*/ 1009650 h 1108161"/>
                <a:gd name="connsiteX4" fmla="*/ 1400175 w 3850057"/>
                <a:gd name="connsiteY4" fmla="*/ 981075 h 1108161"/>
                <a:gd name="connsiteX5" fmla="*/ 2019300 w 3850057"/>
                <a:gd name="connsiteY5" fmla="*/ 28575 h 1108161"/>
                <a:gd name="connsiteX6" fmla="*/ 2743200 w 3850057"/>
                <a:gd name="connsiteY6" fmla="*/ 962025 h 1108161"/>
                <a:gd name="connsiteX7" fmla="*/ 3305175 w 3850057"/>
                <a:gd name="connsiteY7" fmla="*/ 0 h 1108161"/>
                <a:gd name="connsiteX8" fmla="*/ 3800475 w 3850057"/>
                <a:gd name="connsiteY8" fmla="*/ 962025 h 1108161"/>
                <a:gd name="connsiteX9" fmla="*/ 3810000 w 3850057"/>
                <a:gd name="connsiteY9" fmla="*/ 962025 h 1108161"/>
                <a:gd name="connsiteX0" fmla="*/ 0 w 3926257"/>
                <a:gd name="connsiteY0" fmla="*/ 942975 h 1108161"/>
                <a:gd name="connsiteX1" fmla="*/ 266700 w 3926257"/>
                <a:gd name="connsiteY1" fmla="*/ 990600 h 1108161"/>
                <a:gd name="connsiteX2" fmla="*/ 685800 w 3926257"/>
                <a:gd name="connsiteY2" fmla="*/ 161925 h 1108161"/>
                <a:gd name="connsiteX3" fmla="*/ 1009650 w 3926257"/>
                <a:gd name="connsiteY3" fmla="*/ 1009650 h 1108161"/>
                <a:gd name="connsiteX4" fmla="*/ 1476375 w 3926257"/>
                <a:gd name="connsiteY4" fmla="*/ 981075 h 1108161"/>
                <a:gd name="connsiteX5" fmla="*/ 2095500 w 3926257"/>
                <a:gd name="connsiteY5" fmla="*/ 28575 h 1108161"/>
                <a:gd name="connsiteX6" fmla="*/ 2819400 w 3926257"/>
                <a:gd name="connsiteY6" fmla="*/ 962025 h 1108161"/>
                <a:gd name="connsiteX7" fmla="*/ 3381375 w 3926257"/>
                <a:gd name="connsiteY7" fmla="*/ 0 h 1108161"/>
                <a:gd name="connsiteX8" fmla="*/ 3876675 w 3926257"/>
                <a:gd name="connsiteY8" fmla="*/ 962025 h 1108161"/>
                <a:gd name="connsiteX9" fmla="*/ 3886200 w 3926257"/>
                <a:gd name="connsiteY9" fmla="*/ 962025 h 1108161"/>
                <a:gd name="connsiteX0" fmla="*/ 0 w 3926257"/>
                <a:gd name="connsiteY0" fmla="*/ 942975 h 1108161"/>
                <a:gd name="connsiteX1" fmla="*/ 266700 w 3926257"/>
                <a:gd name="connsiteY1" fmla="*/ 990600 h 1108161"/>
                <a:gd name="connsiteX2" fmla="*/ 638175 w 3926257"/>
                <a:gd name="connsiteY2" fmla="*/ 161925 h 1108161"/>
                <a:gd name="connsiteX3" fmla="*/ 1009650 w 3926257"/>
                <a:gd name="connsiteY3" fmla="*/ 1009650 h 1108161"/>
                <a:gd name="connsiteX4" fmla="*/ 1476375 w 3926257"/>
                <a:gd name="connsiteY4" fmla="*/ 981075 h 1108161"/>
                <a:gd name="connsiteX5" fmla="*/ 2095500 w 3926257"/>
                <a:gd name="connsiteY5" fmla="*/ 28575 h 1108161"/>
                <a:gd name="connsiteX6" fmla="*/ 2819400 w 3926257"/>
                <a:gd name="connsiteY6" fmla="*/ 962025 h 1108161"/>
                <a:gd name="connsiteX7" fmla="*/ 3381375 w 3926257"/>
                <a:gd name="connsiteY7" fmla="*/ 0 h 1108161"/>
                <a:gd name="connsiteX8" fmla="*/ 3876675 w 3926257"/>
                <a:gd name="connsiteY8" fmla="*/ 962025 h 1108161"/>
                <a:gd name="connsiteX9" fmla="*/ 3886200 w 3926257"/>
                <a:gd name="connsiteY9" fmla="*/ 962025 h 110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6257" h="1108161">
                  <a:moveTo>
                    <a:pt x="0" y="942975"/>
                  </a:moveTo>
                  <a:cubicBezTo>
                    <a:pt x="195262" y="992981"/>
                    <a:pt x="160338" y="1120775"/>
                    <a:pt x="266700" y="990600"/>
                  </a:cubicBezTo>
                  <a:cubicBezTo>
                    <a:pt x="373062" y="860425"/>
                    <a:pt x="514350" y="158750"/>
                    <a:pt x="638175" y="161925"/>
                  </a:cubicBezTo>
                  <a:cubicBezTo>
                    <a:pt x="762000" y="165100"/>
                    <a:pt x="869950" y="873125"/>
                    <a:pt x="1009650" y="1009650"/>
                  </a:cubicBezTo>
                  <a:cubicBezTo>
                    <a:pt x="1149350" y="1146175"/>
                    <a:pt x="1295400" y="1144587"/>
                    <a:pt x="1476375" y="981075"/>
                  </a:cubicBezTo>
                  <a:cubicBezTo>
                    <a:pt x="1657350" y="817563"/>
                    <a:pt x="1871663" y="31750"/>
                    <a:pt x="2095500" y="28575"/>
                  </a:cubicBezTo>
                  <a:cubicBezTo>
                    <a:pt x="2319337" y="25400"/>
                    <a:pt x="2605088" y="966787"/>
                    <a:pt x="2819400" y="962025"/>
                  </a:cubicBezTo>
                  <a:cubicBezTo>
                    <a:pt x="3033712" y="957263"/>
                    <a:pt x="3205163" y="0"/>
                    <a:pt x="3381375" y="0"/>
                  </a:cubicBezTo>
                  <a:cubicBezTo>
                    <a:pt x="3557587" y="0"/>
                    <a:pt x="3792538" y="801688"/>
                    <a:pt x="3876675" y="962025"/>
                  </a:cubicBezTo>
                  <a:cubicBezTo>
                    <a:pt x="3960812" y="1122362"/>
                    <a:pt x="3919537" y="1041400"/>
                    <a:pt x="3886200" y="96202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099C174-330C-4F35-8265-F25D9D4C1380}"/>
                </a:ext>
              </a:extLst>
            </p:cNvPr>
            <p:cNvSpPr/>
            <p:nvPr/>
          </p:nvSpPr>
          <p:spPr bwMode="auto">
            <a:xfrm>
              <a:off x="1365074" y="5463591"/>
              <a:ext cx="91440" cy="9144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cxnSp>
          <p:nvCxnSpPr>
            <p:cNvPr id="14" name="Straight Arrow Connector 13">
              <a:extLst>
                <a:ext uri="{FF2B5EF4-FFF2-40B4-BE49-F238E27FC236}">
                  <a16:creationId xmlns:a16="http://schemas.microsoft.com/office/drawing/2014/main" id="{59614B57-D6F1-42A3-9BE4-3172DBE3EB64}"/>
                </a:ext>
              </a:extLst>
            </p:cNvPr>
            <p:cNvCxnSpPr/>
            <p:nvPr/>
          </p:nvCxnSpPr>
          <p:spPr>
            <a:xfrm flipV="1">
              <a:off x="838200" y="4495800"/>
              <a:ext cx="0" cy="144675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225539D-06C6-4D25-B486-83502487FD37}"/>
                </a:ext>
              </a:extLst>
            </p:cNvPr>
            <p:cNvCxnSpPr>
              <a:cxnSpLocks/>
            </p:cNvCxnSpPr>
            <p:nvPr/>
          </p:nvCxnSpPr>
          <p:spPr>
            <a:xfrm>
              <a:off x="838200" y="5942553"/>
              <a:ext cx="41148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E60FA68-6F94-4637-988B-B94BB358DAB6}"/>
                </a:ext>
              </a:extLst>
            </p:cNvPr>
            <p:cNvSpPr/>
            <p:nvPr/>
          </p:nvSpPr>
          <p:spPr bwMode="auto">
            <a:xfrm>
              <a:off x="1704922" y="4663740"/>
              <a:ext cx="91440" cy="9144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20" name="Oval 19">
              <a:extLst>
                <a:ext uri="{FF2B5EF4-FFF2-40B4-BE49-F238E27FC236}">
                  <a16:creationId xmlns:a16="http://schemas.microsoft.com/office/drawing/2014/main" id="{DB93901E-9A61-4B6E-B990-B18B9F5171A0}"/>
                </a:ext>
              </a:extLst>
            </p:cNvPr>
            <p:cNvSpPr/>
            <p:nvPr/>
          </p:nvSpPr>
          <p:spPr bwMode="auto">
            <a:xfrm>
              <a:off x="2057400" y="5462734"/>
              <a:ext cx="91440" cy="9144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AF51CE0F-8091-4843-A411-0B73E93FB2FD}"/>
                    </a:ext>
                  </a:extLst>
                </p:cNvPr>
                <p:cNvSpPr txBox="1"/>
                <p:nvPr/>
              </p:nvSpPr>
              <p:spPr>
                <a:xfrm>
                  <a:off x="447761" y="4863962"/>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𝑦</m:t>
                        </m:r>
                      </m:oMath>
                    </m:oMathPara>
                  </a14:m>
                  <a:endParaRPr lang="en-US" i="1" dirty="0"/>
                </a:p>
              </p:txBody>
            </p:sp>
          </mc:Choice>
          <mc:Fallback xmlns="">
            <p:sp>
              <p:nvSpPr>
                <p:cNvPr id="10" name="TextBox 9">
                  <a:extLst>
                    <a:ext uri="{FF2B5EF4-FFF2-40B4-BE49-F238E27FC236}">
                      <a16:creationId xmlns:a16="http://schemas.microsoft.com/office/drawing/2014/main" id="{AF51CE0F-8091-4843-A411-0B73E93FB2FD}"/>
                    </a:ext>
                  </a:extLst>
                </p:cNvPr>
                <p:cNvSpPr txBox="1">
                  <a:spLocks noRot="1" noChangeAspect="1" noMove="1" noResize="1" noEditPoints="1" noAdjustHandles="1" noChangeArrowheads="1" noChangeShapeType="1" noTextEdit="1"/>
                </p:cNvSpPr>
                <p:nvPr/>
              </p:nvSpPr>
              <p:spPr>
                <a:xfrm>
                  <a:off x="447761" y="4863962"/>
                  <a:ext cx="371384" cy="369332"/>
                </a:xfrm>
                <a:prstGeom prst="rect">
                  <a:avLst/>
                </a:prstGeom>
                <a:blipFill>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B09437C9-B46D-46EB-8F73-D152E7FB8A0A}"/>
                    </a:ext>
                  </a:extLst>
                </p:cNvPr>
                <p:cNvSpPr txBox="1"/>
                <p:nvPr/>
              </p:nvSpPr>
              <p:spPr>
                <a:xfrm>
                  <a:off x="990606" y="5923506"/>
                  <a:ext cx="4034690" cy="39812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1</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2</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3</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4</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5</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6</m:t>
                            </m:r>
                          </m:sub>
                        </m:sSub>
                        <m:r>
                          <a:rPr lang="en-US" sz="1400" b="0" i="1" dirty="0" smtClean="0">
                            <a:latin typeface="Cambria Math" panose="02040503050406030204" pitchFamily="18" charset="0"/>
                          </a:rPr>
                          <m:t>         </m:t>
                        </m:r>
                        <m:sSub>
                          <m:sSubPr>
                            <m:ctrlPr>
                              <a:rPr lang="en-US" sz="1400" b="0" i="1" dirty="0" smtClean="0">
                                <a:latin typeface="Cambria Math" panose="02040503050406030204" pitchFamily="18" charset="0"/>
                              </a:rPr>
                            </m:ctrlPr>
                          </m:sSubPr>
                          <m:e>
                            <m:r>
                              <a:rPr lang="en-US" sz="1400" b="0" i="1" dirty="0" smtClean="0">
                                <a:latin typeface="Cambria Math" panose="02040503050406030204" pitchFamily="18" charset="0"/>
                              </a:rPr>
                              <m:t>𝑥</m:t>
                            </m:r>
                          </m:e>
                          <m:sub>
                            <m:r>
                              <a:rPr lang="en-US" sz="1400" b="0" i="1" dirty="0" smtClean="0">
                                <a:latin typeface="Cambria Math" panose="02040503050406030204" pitchFamily="18" charset="0"/>
                              </a:rPr>
                              <m:t>7</m:t>
                            </m:r>
                          </m:sub>
                        </m:sSub>
                        <m:r>
                          <a:rPr lang="en-US" sz="1400" b="0" i="1" dirty="0" smtClean="0">
                            <a:latin typeface="Cambria Math" panose="02040503050406030204" pitchFamily="18" charset="0"/>
                          </a:rPr>
                          <m:t> </m:t>
                        </m:r>
                      </m:oMath>
                    </m:oMathPara>
                  </a14:m>
                  <a:endParaRPr lang="en-US" sz="1400" i="1" dirty="0"/>
                </a:p>
              </p:txBody>
            </p:sp>
          </mc:Choice>
          <mc:Fallback xmlns="">
            <p:sp>
              <p:nvSpPr>
                <p:cNvPr id="23" name="TextBox 22">
                  <a:extLst>
                    <a:ext uri="{FF2B5EF4-FFF2-40B4-BE49-F238E27FC236}">
                      <a16:creationId xmlns:a16="http://schemas.microsoft.com/office/drawing/2014/main" id="{B09437C9-B46D-46EB-8F73-D152E7FB8A0A}"/>
                    </a:ext>
                  </a:extLst>
                </p:cNvPr>
                <p:cNvSpPr txBox="1">
                  <a:spLocks noRot="1" noChangeAspect="1" noMove="1" noResize="1" noEditPoints="1" noAdjustHandles="1" noChangeArrowheads="1" noChangeShapeType="1" noTextEdit="1"/>
                </p:cNvSpPr>
                <p:nvPr/>
              </p:nvSpPr>
              <p:spPr>
                <a:xfrm>
                  <a:off x="990606" y="5923506"/>
                  <a:ext cx="4034690" cy="398122"/>
                </a:xfrm>
                <a:prstGeom prst="rect">
                  <a:avLst/>
                </a:prstGeom>
                <a:blipFill>
                  <a:blip r:embed="rId6"/>
                  <a:stretch>
                    <a:fillRect/>
                  </a:stretch>
                </a:blipFill>
              </p:spPr>
              <p:txBody>
                <a:bodyPr/>
                <a:lstStyle/>
                <a:p>
                  <a:r>
                    <a:rPr lang="en-US">
                      <a:noFill/>
                    </a:rPr>
                    <a:t> </a:t>
                  </a:r>
                </a:p>
              </p:txBody>
            </p:sp>
          </mc:Fallback>
        </mc:AlternateContent>
        <p:sp>
          <p:nvSpPr>
            <p:cNvPr id="24" name="Right Brace 23">
              <a:extLst>
                <a:ext uri="{FF2B5EF4-FFF2-40B4-BE49-F238E27FC236}">
                  <a16:creationId xmlns:a16="http://schemas.microsoft.com/office/drawing/2014/main" id="{82683978-0EE1-4270-B810-1BE40250B9FD}"/>
                </a:ext>
              </a:extLst>
            </p:cNvPr>
            <p:cNvSpPr/>
            <p:nvPr/>
          </p:nvSpPr>
          <p:spPr>
            <a:xfrm rot="5400000">
              <a:off x="1706504" y="5753083"/>
              <a:ext cx="183631" cy="1263142"/>
            </a:xfrm>
            <a:prstGeom prst="righ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05FFC0F8-4BE1-43FE-A690-4A5CD832F92C}"/>
                </a:ext>
              </a:extLst>
            </p:cNvPr>
            <p:cNvSpPr txBox="1"/>
            <p:nvPr/>
          </p:nvSpPr>
          <p:spPr>
            <a:xfrm>
              <a:off x="1213611" y="6476470"/>
              <a:ext cx="1238065" cy="398122"/>
            </a:xfrm>
            <a:prstGeom prst="rect">
              <a:avLst/>
            </a:prstGeom>
            <a:noFill/>
          </p:spPr>
          <p:txBody>
            <a:bodyPr wrap="none" rtlCol="0">
              <a:spAutoFit/>
            </a:bodyPr>
            <a:lstStyle/>
            <a:p>
              <a:r>
                <a:rPr lang="en-US" sz="1400" b="0" i="0" dirty="0">
                  <a:latin typeface="+mj-lt"/>
                </a:rPr>
                <a:t>Training set</a:t>
              </a:r>
              <a:endParaRPr lang="en-US" sz="1400" i="1" dirty="0"/>
            </a:p>
          </p:txBody>
        </p:sp>
      </p:grpSp>
    </p:spTree>
    <p:extLst>
      <p:ext uri="{BB962C8B-B14F-4D97-AF65-F5344CB8AC3E}">
        <p14:creationId xmlns:p14="http://schemas.microsoft.com/office/powerpoint/2010/main" val="3793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P spid="1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2"/>
          <p:cNvSpPr>
            <a:spLocks noGrp="1" noChangeArrowheads="1"/>
          </p:cNvSpPr>
          <p:nvPr>
            <p:ph type="title"/>
          </p:nvPr>
        </p:nvSpPr>
        <p:spPr>
          <a:xfrm>
            <a:off x="0" y="0"/>
            <a:ext cx="8763000" cy="990600"/>
          </a:xfrm>
        </p:spPr>
        <p:txBody>
          <a:bodyPr>
            <a:normAutofit/>
          </a:bodyPr>
          <a:lstStyle/>
          <a:p>
            <a:r>
              <a:rPr lang="en-US" dirty="0"/>
              <a:t>Why VC-dimension</a:t>
            </a:r>
            <a:r>
              <a:rPr lang="en-US" b="1" dirty="0"/>
              <a:t> </a:t>
            </a:r>
            <a:r>
              <a:rPr lang="en-US" dirty="0"/>
              <a:t>matters</a:t>
            </a:r>
            <a:endParaRPr lang="en-US" altLang="en-US" dirty="0"/>
          </a:p>
        </p:txBody>
      </p:sp>
      <p:sp>
        <p:nvSpPr>
          <p:cNvPr id="8" name="Rectangle 3">
            <a:extLst>
              <a:ext uri="{FF2B5EF4-FFF2-40B4-BE49-F238E27FC236}">
                <a16:creationId xmlns:a16="http://schemas.microsoft.com/office/drawing/2014/main" id="{204C1FF8-CC68-4BA7-9901-991653A085C0}"/>
              </a:ext>
            </a:extLst>
          </p:cNvPr>
          <p:cNvSpPr>
            <a:spLocks noChangeArrowheads="1"/>
          </p:cNvSpPr>
          <p:nvPr/>
        </p:nvSpPr>
        <p:spPr bwMode="auto">
          <a:xfrm>
            <a:off x="304800" y="2512155"/>
            <a:ext cx="8305800" cy="1053568"/>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9" name="Text Box 13"/>
              <p:cNvSpPr txBox="1">
                <a:spLocks noChangeArrowheads="1"/>
              </p:cNvSpPr>
              <p:nvPr/>
            </p:nvSpPr>
            <p:spPr bwMode="auto">
              <a:xfrm>
                <a:off x="381000" y="2596765"/>
                <a:ext cx="8229600" cy="88511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200" b="1" dirty="0">
                    <a:latin typeface="+mj-lt"/>
                  </a:rPr>
                  <a:t>Sauer’s Lemma</a:t>
                </a:r>
                <a:r>
                  <a:rPr lang="en-US" altLang="en-US" sz="2200" b="1" dirty="0"/>
                  <a:t>:</a:t>
                </a:r>
                <a:r>
                  <a:rPr lang="en-US" altLang="en-US" sz="2200" dirty="0"/>
                  <a:t> </a:t>
                </a:r>
                <a:r>
                  <a:rPr lang="en-US" altLang="en-US" sz="2200" dirty="0">
                    <a:latin typeface="+mj-lt"/>
                  </a:rPr>
                  <a:t>If</a:t>
                </a:r>
                <a:r>
                  <a:rPr lang="en-US" altLang="en-US" sz="2200" dirty="0">
                    <a:solidFill>
                      <a:srgbClr val="0000CC"/>
                    </a:solidFill>
                    <a:latin typeface="+mj-lt"/>
                  </a:rPr>
                  <a:t> d = </a:t>
                </a:r>
                <a:r>
                  <a:rPr lang="en-US" altLang="en-US" sz="2200" dirty="0" err="1">
                    <a:solidFill>
                      <a:srgbClr val="0000CC"/>
                    </a:solidFill>
                    <a:latin typeface="+mj-lt"/>
                  </a:rPr>
                  <a:t>VCdim</a:t>
                </a:r>
                <a:r>
                  <a:rPr lang="en-US" altLang="en-US" sz="2200" dirty="0">
                    <a:solidFill>
                      <a:srgbClr val="0000CC"/>
                    </a:solidFill>
                    <a:latin typeface="+mj-lt"/>
                  </a:rPr>
                  <a:t>(H)</a:t>
                </a:r>
                <a:r>
                  <a:rPr lang="en-US" altLang="en-US" sz="2200" dirty="0">
                    <a:latin typeface="+mj-lt"/>
                  </a:rPr>
                  <a:t>, then any set of points size</a:t>
                </a:r>
                <a:r>
                  <a:rPr lang="en-US" altLang="en-US" sz="2200" dirty="0">
                    <a:solidFill>
                      <a:srgbClr val="0000CC"/>
                    </a:solidFill>
                    <a:latin typeface="+mj-lt"/>
                  </a:rPr>
                  <a:t> m&gt;d</a:t>
                </a:r>
                <a:r>
                  <a:rPr lang="en-US" altLang="en-US" sz="2200" dirty="0">
                    <a:latin typeface="+mj-lt"/>
                  </a:rPr>
                  <a:t>, can be labelled only in</a:t>
                </a:r>
                <a:r>
                  <a:rPr lang="en-US" altLang="en-US" sz="2200" dirty="0">
                    <a:solidFill>
                      <a:srgbClr val="0000CC"/>
                    </a:solidFill>
                    <a:latin typeface="+mj-lt"/>
                  </a:rPr>
                  <a:t>  </a:t>
                </a:r>
                <a14:m>
                  <m:oMath xmlns:m="http://schemas.openxmlformats.org/officeDocument/2006/math">
                    <m:r>
                      <m:rPr>
                        <m:sty m:val="p"/>
                      </m:rPr>
                      <a:rPr lang="en-US" altLang="en-US" sz="2200">
                        <a:solidFill>
                          <a:srgbClr val="0000CC"/>
                        </a:solidFill>
                        <a:latin typeface="Cambria Math"/>
                      </a:rPr>
                      <m:t>O</m:t>
                    </m:r>
                    <m:d>
                      <m:dPr>
                        <m:ctrlPr>
                          <a:rPr lang="en-US" altLang="en-US" sz="2200" i="1">
                            <a:solidFill>
                              <a:srgbClr val="0000CC"/>
                            </a:solidFill>
                            <a:latin typeface="Cambria Math" panose="02040503050406030204" pitchFamily="18" charset="0"/>
                          </a:rPr>
                        </m:ctrlPr>
                      </m:dPr>
                      <m:e>
                        <m:sSup>
                          <m:sSupPr>
                            <m:ctrlPr>
                              <a:rPr lang="en-US" altLang="en-US" sz="2200" i="1">
                                <a:solidFill>
                                  <a:srgbClr val="0000CC"/>
                                </a:solidFill>
                                <a:latin typeface="Cambria Math" panose="02040503050406030204" pitchFamily="18" charset="0"/>
                              </a:rPr>
                            </m:ctrlPr>
                          </m:sSupPr>
                          <m:e>
                            <m:r>
                              <m:rPr>
                                <m:sty m:val="p"/>
                              </m:rPr>
                              <a:rPr lang="en-US" altLang="en-US" sz="2200">
                                <a:solidFill>
                                  <a:srgbClr val="0000CC"/>
                                </a:solidFill>
                                <a:latin typeface="Cambria Math"/>
                              </a:rPr>
                              <m:t>m</m:t>
                            </m:r>
                          </m:e>
                          <m:sup>
                            <m:r>
                              <a:rPr lang="en-US" altLang="en-US" sz="2200" i="1">
                                <a:solidFill>
                                  <a:srgbClr val="0000CC"/>
                                </a:solidFill>
                                <a:latin typeface="Cambria Math"/>
                              </a:rPr>
                              <m:t>𝑑</m:t>
                            </m:r>
                          </m:sup>
                        </m:sSup>
                      </m:e>
                    </m:d>
                  </m:oMath>
                </a14:m>
                <a:r>
                  <a:rPr lang="en-US" altLang="en-US" sz="2200" dirty="0">
                    <a:solidFill>
                      <a:srgbClr val="0000CC"/>
                    </a:solidFill>
                    <a:latin typeface="+mj-lt"/>
                  </a:rPr>
                  <a:t> </a:t>
                </a:r>
                <a:r>
                  <a:rPr lang="en-US" altLang="en-US" sz="2200" dirty="0">
                    <a:latin typeface="+mj-lt"/>
                  </a:rPr>
                  <a:t>ways with functions from the class.</a:t>
                </a:r>
              </a:p>
            </p:txBody>
          </p:sp>
        </mc:Choice>
        <mc:Fallback xmlns="">
          <p:sp>
            <p:nvSpPr>
              <p:cNvPr id="9" name="Text Box 13"/>
              <p:cNvSpPr txBox="1">
                <a:spLocks noRot="1" noChangeAspect="1" noMove="1" noResize="1" noEditPoints="1" noAdjustHandles="1" noChangeArrowheads="1" noChangeShapeType="1" noTextEdit="1"/>
              </p:cNvSpPr>
              <p:nvPr/>
            </p:nvSpPr>
            <p:spPr bwMode="auto">
              <a:xfrm>
                <a:off x="381000" y="2596765"/>
                <a:ext cx="8229600" cy="885114"/>
              </a:xfrm>
              <a:prstGeom prst="rect">
                <a:avLst/>
              </a:prstGeom>
              <a:blipFill>
                <a:blip r:embed="rId3"/>
                <a:stretch>
                  <a:fillRect l="-963" t="-4138" b="-96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0" name="Rectangle 3">
            <a:extLst>
              <a:ext uri="{FF2B5EF4-FFF2-40B4-BE49-F238E27FC236}">
                <a16:creationId xmlns:a16="http://schemas.microsoft.com/office/drawing/2014/main" id="{204C1FF8-CC68-4BA7-9901-991653A085C0}"/>
              </a:ext>
            </a:extLst>
          </p:cNvPr>
          <p:cNvSpPr>
            <a:spLocks noChangeArrowheads="1"/>
          </p:cNvSpPr>
          <p:nvPr/>
        </p:nvSpPr>
        <p:spPr bwMode="auto">
          <a:xfrm>
            <a:off x="228600" y="4692296"/>
            <a:ext cx="8458200" cy="717904"/>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1"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304800" y="4734190"/>
                <a:ext cx="8382000" cy="6760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2200" b="1" dirty="0">
                    <a:latin typeface="+mj-lt"/>
                  </a:rPr>
                  <a:t>Sample complexity</a:t>
                </a:r>
                <a:r>
                  <a:rPr lang="en-US" altLang="en-US" sz="2200" dirty="0">
                    <a:latin typeface="+mj-lt"/>
                  </a:rPr>
                  <a:t>: </a:t>
                </a:r>
                <a14:m>
                  <m:oMath xmlns:m="http://schemas.openxmlformats.org/officeDocument/2006/math">
                    <m:r>
                      <m:rPr>
                        <m:sty m:val="p"/>
                      </m:rPr>
                      <a:rPr lang="en-US" altLang="en-US" sz="2200">
                        <a:solidFill>
                          <a:srgbClr val="0000CC"/>
                        </a:solidFill>
                        <a:latin typeface="Cambria Math" panose="02040503050406030204" pitchFamily="18" charset="0"/>
                      </a:rPr>
                      <m:t>N</m:t>
                    </m:r>
                    <m:r>
                      <a:rPr lang="en-US" altLang="en-US" sz="2200" i="0" smtClean="0">
                        <a:solidFill>
                          <a:srgbClr val="0000CC"/>
                        </a:solidFill>
                        <a:latin typeface="Cambria Math" panose="02040503050406030204" pitchFamily="18" charset="0"/>
                      </a:rPr>
                      <m:t>=</m:t>
                    </m:r>
                    <m:r>
                      <m:rPr>
                        <m:sty m:val="p"/>
                      </m:rPr>
                      <a:rPr lang="en-US" altLang="en-US" sz="2200" i="0" smtClean="0">
                        <a:solidFill>
                          <a:srgbClr val="0000CC"/>
                        </a:solidFill>
                        <a:latin typeface="Cambria Math" panose="02040503050406030204" pitchFamily="18" charset="0"/>
                      </a:rPr>
                      <m:t>O</m:t>
                    </m:r>
                    <m:d>
                      <m:dPr>
                        <m:ctrlPr>
                          <a:rPr lang="en-US" altLang="en-US" sz="2200" i="1" smtClean="0">
                            <a:solidFill>
                              <a:srgbClr val="0000CC"/>
                            </a:solidFill>
                            <a:latin typeface="Cambria Math" panose="02040503050406030204" pitchFamily="18" charset="0"/>
                          </a:rPr>
                        </m:ctrlPr>
                      </m:dPr>
                      <m:e>
                        <m:func>
                          <m:funcPr>
                            <m:ctrlPr>
                              <a:rPr lang="en-US" altLang="en-US" sz="2200" b="0" i="1" smtClean="0">
                                <a:solidFill>
                                  <a:srgbClr val="0000CC"/>
                                </a:solidFill>
                                <a:latin typeface="Cambria Math" panose="02040503050406030204" pitchFamily="18" charset="0"/>
                              </a:rPr>
                            </m:ctrlPr>
                          </m:funcPr>
                          <m:fName>
                            <m:r>
                              <m:rPr>
                                <m:sty m:val="p"/>
                              </m:rPr>
                              <a:rPr lang="en-US" altLang="en-US" sz="2200" b="0" i="0" smtClean="0">
                                <a:solidFill>
                                  <a:srgbClr val="0000CC"/>
                                </a:solidFill>
                                <a:latin typeface="Cambria Math" panose="02040503050406030204" pitchFamily="18" charset="0"/>
                              </a:rPr>
                              <m:t>VC</m:t>
                            </m:r>
                            <m:r>
                              <m:rPr>
                                <m:sty m:val="p"/>
                              </m:rPr>
                              <a:rPr lang="en-US" altLang="en-US" sz="2200" i="0">
                                <a:solidFill>
                                  <a:srgbClr val="0000CC"/>
                                </a:solidFill>
                                <a:latin typeface="Cambria Math" panose="02040503050406030204" pitchFamily="18" charset="0"/>
                              </a:rPr>
                              <m:t>dim</m:t>
                            </m:r>
                          </m:fName>
                          <m:e>
                            <m:d>
                              <m:dPr>
                                <m:ctrlPr>
                                  <a:rPr lang="en-US" altLang="en-US" sz="2200" b="0" i="1" smtClean="0">
                                    <a:solidFill>
                                      <a:srgbClr val="0000CC"/>
                                    </a:solidFill>
                                    <a:latin typeface="Cambria Math" panose="02040503050406030204" pitchFamily="18" charset="0"/>
                                  </a:rPr>
                                </m:ctrlPr>
                              </m:dPr>
                              <m:e>
                                <m:r>
                                  <a:rPr lang="en-US" sz="2200" b="0" i="1" smtClean="0">
                                    <a:solidFill>
                                      <a:srgbClr val="0000CC"/>
                                    </a:solidFill>
                                    <a:latin typeface="Cambria Math" panose="02040503050406030204" pitchFamily="18" charset="0"/>
                                    <a:ea typeface="Cambria Math" panose="02040503050406030204" pitchFamily="18" charset="0"/>
                                    <a:cs typeface="Roboto" panose="02000000000000000000" pitchFamily="2" charset="0"/>
                                  </a:rPr>
                                  <m:t>𝐻</m:t>
                                </m:r>
                              </m:e>
                            </m:d>
                          </m:e>
                        </m:func>
                        <m:r>
                          <a:rPr lang="en-US" altLang="en-US" sz="2200" b="0" i="0" smtClean="0">
                            <a:solidFill>
                              <a:srgbClr val="0000CC"/>
                            </a:solidFill>
                            <a:latin typeface="Cambria Math" panose="02040503050406030204" pitchFamily="18" charset="0"/>
                          </a:rPr>
                          <m:t>/</m:t>
                        </m:r>
                        <m:sSup>
                          <m:sSupPr>
                            <m:ctrlPr>
                              <a:rPr lang="en-US" altLang="en-US" sz="2200" b="0" i="1" smtClean="0">
                                <a:solidFill>
                                  <a:srgbClr val="0000CC"/>
                                </a:solidFill>
                                <a:latin typeface="Cambria Math" panose="02040503050406030204" pitchFamily="18" charset="0"/>
                              </a:rPr>
                            </m:ctrlPr>
                          </m:sSupPr>
                          <m:e>
                            <m:r>
                              <m:rPr>
                                <m:sty m:val="p"/>
                              </m:rPr>
                              <a:rPr lang="en-US" altLang="en-US" sz="2200" b="0" i="0" smtClean="0">
                                <a:solidFill>
                                  <a:srgbClr val="0000CC"/>
                                </a:solidFill>
                                <a:latin typeface="Cambria Math" panose="02040503050406030204" pitchFamily="18" charset="0"/>
                              </a:rPr>
                              <m:t>ϵ</m:t>
                            </m:r>
                          </m:e>
                          <m:sup>
                            <m:r>
                              <a:rPr lang="en-US" altLang="en-US" sz="2200" b="0" i="1" smtClean="0">
                                <a:solidFill>
                                  <a:srgbClr val="0000CC"/>
                                </a:solidFill>
                                <a:latin typeface="Cambria Math" panose="02040503050406030204" pitchFamily="18" charset="0"/>
                              </a:rPr>
                              <m:t>2</m:t>
                            </m:r>
                          </m:sup>
                        </m:sSup>
                      </m:e>
                    </m:d>
                  </m:oMath>
                </a14:m>
                <a:r>
                  <a:rPr lang="en-US" altLang="en-US" sz="2200" dirty="0">
                    <a:solidFill>
                      <a:srgbClr val="0000CC"/>
                    </a:solidFill>
                    <a:latin typeface="+mj-lt"/>
                  </a:rPr>
                  <a:t>  </a:t>
                </a:r>
                <a:r>
                  <a:rPr lang="en-US" altLang="en-US" sz="2200" dirty="0">
                    <a:latin typeface="+mj-lt"/>
                  </a:rPr>
                  <a:t>training</a:t>
                </a:r>
                <a:r>
                  <a:rPr lang="en-US" altLang="en-US" sz="2200" dirty="0">
                    <a:solidFill>
                      <a:srgbClr val="0000CC"/>
                    </a:solidFill>
                    <a:latin typeface="+mj-lt"/>
                  </a:rPr>
                  <a:t> </a:t>
                </a:r>
                <a:r>
                  <a:rPr lang="en-US" altLang="en-US" sz="2200" dirty="0">
                    <a:latin typeface="+mj-lt"/>
                  </a:rPr>
                  <a:t>instances suffice for generalizability.</a:t>
                </a:r>
                <a:endParaRPr lang="en-US" altLang="en-US" sz="2200" dirty="0">
                  <a:solidFill>
                    <a:srgbClr val="0000CC"/>
                  </a:solidFill>
                  <a:latin typeface="+mj-lt"/>
                </a:endParaRPr>
              </a:p>
            </p:txBody>
          </p:sp>
        </mc:Choice>
        <mc:Fallback xmlns="">
          <p:sp>
            <p:nvSpPr>
              <p:cNvPr id="11"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304800" y="4734190"/>
                <a:ext cx="8382000" cy="676010"/>
              </a:xfrm>
              <a:prstGeom prst="rect">
                <a:avLst/>
              </a:prstGeom>
              <a:blipFill>
                <a:blip r:embed="rId4"/>
                <a:stretch>
                  <a:fillRect l="-945" t="-12613" b="-2432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4" name="Rectangle 3">
            <a:extLst>
              <a:ext uri="{FF2B5EF4-FFF2-40B4-BE49-F238E27FC236}">
                <a16:creationId xmlns:a16="http://schemas.microsoft.com/office/drawing/2014/main" id="{47ECDD27-26C7-492C-962F-E8E16ADA40CB}"/>
              </a:ext>
            </a:extLst>
          </p:cNvPr>
          <p:cNvSpPr txBox="1">
            <a:spLocks noChangeArrowheads="1"/>
          </p:cNvSpPr>
          <p:nvPr/>
        </p:nvSpPr>
        <p:spPr bwMode="auto">
          <a:xfrm>
            <a:off x="304800" y="1981200"/>
            <a:ext cx="4572000" cy="63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FontTx/>
              <a:buNone/>
            </a:pPr>
            <a:r>
              <a:rPr lang="en-US" sz="2200" b="1" dirty="0"/>
              <a:t>Classes of finite VC-dimension</a:t>
            </a:r>
            <a:endParaRPr lang="en-US" altLang="en-US" sz="2200" b="1" dirty="0">
              <a:latin typeface="+mj-lt"/>
            </a:endParaRPr>
          </a:p>
        </p:txBody>
      </p:sp>
      <mc:AlternateContent xmlns:mc="http://schemas.openxmlformats.org/markup-compatibility/2006" xmlns:a14="http://schemas.microsoft.com/office/drawing/2010/main">
        <mc:Choice Requires="a14">
          <p:sp>
            <p:nvSpPr>
              <p:cNvPr id="15"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2209800" y="3505200"/>
                <a:ext cx="4678382" cy="88909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2200" dirty="0">
                    <a:solidFill>
                      <a:schemeClr val="tx1"/>
                    </a:solidFill>
                    <a:latin typeface="+mj-lt"/>
                  </a:rPr>
                  <a:t>Not all </a:t>
                </a:r>
                <a14:m>
                  <m:oMath xmlns:m="http://schemas.openxmlformats.org/officeDocument/2006/math">
                    <m:sSup>
                      <m:sSupPr>
                        <m:ctrlPr>
                          <a:rPr lang="en-US" altLang="en-US" sz="2200" i="1" smtClean="0">
                            <a:solidFill>
                              <a:schemeClr val="tx1"/>
                            </a:solidFill>
                            <a:latin typeface="Cambria Math" panose="02040503050406030204" pitchFamily="18" charset="0"/>
                          </a:rPr>
                        </m:ctrlPr>
                      </m:sSupPr>
                      <m:e>
                        <m:r>
                          <a:rPr lang="en-US" altLang="en-US" sz="2200" b="0" i="0" smtClean="0">
                            <a:solidFill>
                              <a:schemeClr val="tx1"/>
                            </a:solidFill>
                            <a:latin typeface="Cambria Math" panose="02040503050406030204" pitchFamily="18" charset="0"/>
                          </a:rPr>
                          <m:t>2</m:t>
                        </m:r>
                      </m:e>
                      <m:sup>
                        <m:r>
                          <a:rPr lang="en-US" altLang="en-US" sz="2200" b="0" i="1" smtClean="0">
                            <a:solidFill>
                              <a:schemeClr val="tx1"/>
                            </a:solidFill>
                            <a:latin typeface="Cambria Math" panose="02040503050406030204" pitchFamily="18" charset="0"/>
                          </a:rPr>
                          <m:t>𝑚</m:t>
                        </m:r>
                      </m:sup>
                    </m:sSup>
                  </m:oMath>
                </a14:m>
                <a:r>
                  <a:rPr lang="en-US" altLang="en-US" sz="2200" dirty="0">
                    <a:solidFill>
                      <a:schemeClr val="tx1"/>
                    </a:solidFill>
                    <a:latin typeface="+mj-lt"/>
                  </a:rPr>
                  <a:t> labelings are achievable</a:t>
                </a:r>
                <a:r>
                  <a:rPr lang="en-US" altLang="en-US" sz="2200" dirty="0">
                    <a:latin typeface="+mj-lt"/>
                  </a:rPr>
                  <a:t>!</a:t>
                </a:r>
                <a:endParaRPr lang="en-US" altLang="en-US" sz="2200" dirty="0">
                  <a:solidFill>
                    <a:schemeClr val="tx1"/>
                  </a:solidFill>
                  <a:latin typeface="+mj-lt"/>
                </a:endParaRPr>
              </a:p>
            </p:txBody>
          </p:sp>
        </mc:Choice>
        <mc:Fallback xmlns="">
          <p:sp>
            <p:nvSpPr>
              <p:cNvPr id="15"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2209800" y="3505200"/>
                <a:ext cx="4678382" cy="889090"/>
              </a:xfrm>
              <a:prstGeom prst="rect">
                <a:avLst/>
              </a:prstGeom>
              <a:blipFill>
                <a:blip r:embed="rId5"/>
                <a:stretch>
                  <a:fillRect l="-16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7" name="Text Box 13"/>
          <p:cNvSpPr txBox="1">
            <a:spLocks noChangeArrowheads="1"/>
          </p:cNvSpPr>
          <p:nvPr/>
        </p:nvSpPr>
        <p:spPr bwMode="auto">
          <a:xfrm>
            <a:off x="304800" y="915448"/>
            <a:ext cx="8077200" cy="83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nSpc>
                <a:spcPct val="110000"/>
              </a:lnSpc>
              <a:spcBef>
                <a:spcPct val="20000"/>
              </a:spcBef>
            </a:pPr>
            <a:r>
              <a:rPr lang="en-US" altLang="en-US" sz="2200" dirty="0">
                <a:solidFill>
                  <a:schemeClr val="tx1"/>
                </a:solidFill>
                <a:latin typeface="+mj-lt"/>
              </a:rPr>
              <a:t>Why does </a:t>
            </a:r>
            <a:r>
              <a:rPr lang="en-US" altLang="en-US" sz="2200" dirty="0">
                <a:latin typeface="+mj-lt"/>
              </a:rPr>
              <a:t>it matter</a:t>
            </a:r>
            <a:r>
              <a:rPr lang="en-US" altLang="en-US" sz="2200" dirty="0">
                <a:solidFill>
                  <a:schemeClr val="tx1"/>
                </a:solidFill>
                <a:latin typeface="+mj-lt"/>
              </a:rPr>
              <a:t> “how many points we can label in all possible ways with functions from the class”?</a:t>
            </a:r>
          </a:p>
        </p:txBody>
      </p:sp>
    </p:spTree>
    <p:extLst>
      <p:ext uri="{BB962C8B-B14F-4D97-AF65-F5344CB8AC3E}">
        <p14:creationId xmlns:p14="http://schemas.microsoft.com/office/powerpoint/2010/main" val="283027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1" grpId="0"/>
      <p:bldP spid="14" grpId="0"/>
      <p:bldP spid="15"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A631FAB-7FE9-4A86-B7C3-1183F3BCDE10}"/>
                  </a:ext>
                </a:extLst>
              </p:cNvPr>
              <p:cNvSpPr txBox="1">
                <a:spLocks noChangeArrowheads="1"/>
              </p:cNvSpPr>
              <p:nvPr/>
            </p:nvSpPr>
            <p:spPr bwMode="auto">
              <a:xfrm>
                <a:off x="152400" y="5486400"/>
                <a:ext cx="9067799" cy="8382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r>
                  <a:rPr lang="en-US" sz="2200" dirty="0">
                    <a:cs typeface="Arial" panose="020B0604020202020204" pitchFamily="34" charset="0"/>
                  </a:rPr>
                  <a:t>Equivalently, the </a:t>
                </a:r>
                <a:r>
                  <a:rPr lang="en-US" sz="2200" b="1" dirty="0">
                    <a:solidFill>
                      <a:srgbClr val="0000CC"/>
                    </a:solidFill>
                    <a:cs typeface="Arial" panose="020B0604020202020204" pitchFamily="34" charset="0"/>
                  </a:rPr>
                  <a:t>pseudo-dimension</a:t>
                </a:r>
                <a:r>
                  <a:rPr lang="en-US" sz="2200" dirty="0">
                    <a:cs typeface="Arial" panose="020B0604020202020204" pitchFamily="34" charset="0"/>
                  </a:rPr>
                  <a:t> of </a:t>
                </a:r>
                <a14:m>
                  <m:oMath xmlns:m="http://schemas.openxmlformats.org/officeDocument/2006/math">
                    <m:r>
                      <m:rPr>
                        <m:sty m:val="p"/>
                      </m:rPr>
                      <a:rPr lang="en-US" sz="2200">
                        <a:solidFill>
                          <a:srgbClr val="0000CC"/>
                        </a:solidFill>
                        <a:latin typeface="Cambria Math" panose="02040503050406030204" pitchFamily="18" charset="0"/>
                        <a:cs typeface="Arial" panose="020B0604020202020204" pitchFamily="34" charset="0"/>
                      </a:rPr>
                      <m:t>F</m:t>
                    </m:r>
                  </m:oMath>
                </a14:m>
                <a:r>
                  <a:rPr lang="en-US" sz="2200" dirty="0">
                    <a:cs typeface="Arial" panose="020B0604020202020204" pitchFamily="34" charset="0"/>
                  </a:rPr>
                  <a:t> is the VC dimension of the class of “below-the-graph” indicator functions </a:t>
                </a:r>
                <a14:m>
                  <m:oMath xmlns:m="http://schemas.openxmlformats.org/officeDocument/2006/math">
                    <m:d>
                      <m:dPr>
                        <m:begChr m:val="{"/>
                        <m:endChr m:val="}"/>
                        <m:ctrlPr>
                          <a:rPr lang="en-US" sz="2200" i="1">
                            <a:solidFill>
                              <a:srgbClr val="0000CC"/>
                            </a:solidFill>
                            <a:latin typeface="Cambria Math" panose="02040503050406030204" pitchFamily="18" charset="0"/>
                            <a:cs typeface="Arial" panose="020B0604020202020204" pitchFamily="34" charset="0"/>
                          </a:rPr>
                        </m:ctrlPr>
                      </m:dPr>
                      <m:e>
                        <m:sSub>
                          <m:sSubPr>
                            <m:ctrlPr>
                              <a:rPr lang="en-US" sz="2200" i="1">
                                <a:solidFill>
                                  <a:srgbClr val="0000CC"/>
                                </a:solidFill>
                                <a:latin typeface="Cambria Math" panose="02040503050406030204" pitchFamily="18" charset="0"/>
                                <a:cs typeface="Arial" panose="020B0604020202020204" pitchFamily="34" charset="0"/>
                              </a:rPr>
                            </m:ctrlPr>
                          </m:sSubPr>
                          <m:e>
                            <m:r>
                              <m:rPr>
                                <m:sty m:val="p"/>
                              </m:rPr>
                              <a:rPr lang="en-US" sz="2200">
                                <a:solidFill>
                                  <a:srgbClr val="0000CC"/>
                                </a:solidFill>
                                <a:latin typeface="Cambria Math" panose="02040503050406030204" pitchFamily="18" charset="0"/>
                                <a:cs typeface="Arial" panose="020B0604020202020204" pitchFamily="34" charset="0"/>
                              </a:rPr>
                              <m:t>B</m:t>
                            </m:r>
                          </m:e>
                          <m:sub>
                            <m:r>
                              <m:rPr>
                                <m:sty m:val="p"/>
                              </m:rPr>
                              <a:rPr lang="en-US" sz="2200">
                                <a:solidFill>
                                  <a:srgbClr val="0000CC"/>
                                </a:solidFill>
                                <a:latin typeface="Cambria Math" panose="02040503050406030204" pitchFamily="18" charset="0"/>
                                <a:cs typeface="Arial" panose="020B0604020202020204" pitchFamily="34" charset="0"/>
                              </a:rPr>
                              <m:t>f</m:t>
                            </m:r>
                          </m:sub>
                        </m:sSub>
                        <m:d>
                          <m:dPr>
                            <m:ctrlPr>
                              <a:rPr lang="en-US" sz="2200" i="1">
                                <a:solidFill>
                                  <a:srgbClr val="0000CC"/>
                                </a:solidFill>
                                <a:latin typeface="Cambria Math" panose="02040503050406030204" pitchFamily="18" charset="0"/>
                                <a:cs typeface="Arial" panose="020B0604020202020204" pitchFamily="34" charset="0"/>
                              </a:rPr>
                            </m:ctrlPr>
                          </m:dPr>
                          <m:e>
                            <m:r>
                              <m:rPr>
                                <m:sty m:val="p"/>
                              </m:rPr>
                              <a:rPr lang="en-US" sz="2200">
                                <a:solidFill>
                                  <a:srgbClr val="0000CC"/>
                                </a:solidFill>
                                <a:latin typeface="Cambria Math" panose="02040503050406030204" pitchFamily="18" charset="0"/>
                                <a:cs typeface="Arial" panose="020B0604020202020204" pitchFamily="34" charset="0"/>
                              </a:rPr>
                              <m:t>x</m:t>
                            </m:r>
                            <m:r>
                              <a:rPr lang="en-US" sz="2200">
                                <a:solidFill>
                                  <a:srgbClr val="0000CC"/>
                                </a:solidFill>
                                <a:latin typeface="Cambria Math" panose="02040503050406030204" pitchFamily="18" charset="0"/>
                                <a:cs typeface="Arial" panose="020B0604020202020204" pitchFamily="34" charset="0"/>
                              </a:rPr>
                              <m:t>,</m:t>
                            </m:r>
                            <m:r>
                              <m:rPr>
                                <m:sty m:val="p"/>
                              </m:rPr>
                              <a:rPr lang="en-US" sz="2200">
                                <a:solidFill>
                                  <a:srgbClr val="0000CC"/>
                                </a:solidFill>
                                <a:latin typeface="Cambria Math" panose="02040503050406030204" pitchFamily="18" charset="0"/>
                                <a:cs typeface="Arial" panose="020B0604020202020204" pitchFamily="34" charset="0"/>
                              </a:rPr>
                              <m:t>y</m:t>
                            </m:r>
                          </m:e>
                        </m:d>
                        <m:r>
                          <a:rPr lang="en-US" sz="2200">
                            <a:solidFill>
                              <a:srgbClr val="0000CC"/>
                            </a:solidFill>
                            <a:latin typeface="Cambria Math" panose="02040503050406030204" pitchFamily="18" charset="0"/>
                            <a:cs typeface="Arial" panose="020B0604020202020204" pitchFamily="34" charset="0"/>
                          </a:rPr>
                          <m:t>=</m:t>
                        </m:r>
                        <m:func>
                          <m:funcPr>
                            <m:ctrlPr>
                              <a:rPr lang="en-US" sz="2200" i="1">
                                <a:solidFill>
                                  <a:srgbClr val="0000CC"/>
                                </a:solidFill>
                                <a:latin typeface="Cambria Math" panose="02040503050406030204" pitchFamily="18" charset="0"/>
                                <a:cs typeface="Arial" panose="020B0604020202020204" pitchFamily="34" charset="0"/>
                              </a:rPr>
                            </m:ctrlPr>
                          </m:funcPr>
                          <m:fName>
                            <m:r>
                              <m:rPr>
                                <m:sty m:val="p"/>
                              </m:rPr>
                              <a:rPr lang="en-US" sz="2200">
                                <a:solidFill>
                                  <a:srgbClr val="0000CC"/>
                                </a:solidFill>
                                <a:latin typeface="Cambria Math" panose="02040503050406030204" pitchFamily="18" charset="0"/>
                                <a:cs typeface="Arial" panose="020B0604020202020204" pitchFamily="34" charset="0"/>
                              </a:rPr>
                              <m:t>sgn</m:t>
                            </m:r>
                          </m:fName>
                          <m:e>
                            <m:d>
                              <m:dPr>
                                <m:ctrlPr>
                                  <a:rPr lang="en-US" sz="2200" i="1">
                                    <a:solidFill>
                                      <a:srgbClr val="0000CC"/>
                                    </a:solidFill>
                                    <a:latin typeface="Cambria Math" panose="02040503050406030204" pitchFamily="18" charset="0"/>
                                    <a:cs typeface="Arial" panose="020B0604020202020204" pitchFamily="34" charset="0"/>
                                  </a:rPr>
                                </m:ctrlPr>
                              </m:dPr>
                              <m:e>
                                <m:r>
                                  <m:rPr>
                                    <m:sty m:val="p"/>
                                  </m:rPr>
                                  <a:rPr lang="en-US" sz="2200">
                                    <a:solidFill>
                                      <a:srgbClr val="0000CC"/>
                                    </a:solidFill>
                                    <a:latin typeface="Cambria Math" panose="02040503050406030204" pitchFamily="18" charset="0"/>
                                    <a:cs typeface="Arial" panose="020B0604020202020204" pitchFamily="34" charset="0"/>
                                  </a:rPr>
                                  <m:t>f</m:t>
                                </m:r>
                                <m:d>
                                  <m:dPr>
                                    <m:ctrlPr>
                                      <a:rPr lang="en-US" sz="2200" i="1">
                                        <a:solidFill>
                                          <a:srgbClr val="0000CC"/>
                                        </a:solidFill>
                                        <a:latin typeface="Cambria Math" panose="02040503050406030204" pitchFamily="18" charset="0"/>
                                        <a:cs typeface="Arial" panose="020B0604020202020204" pitchFamily="34" charset="0"/>
                                      </a:rPr>
                                    </m:ctrlPr>
                                  </m:dPr>
                                  <m:e>
                                    <m:r>
                                      <m:rPr>
                                        <m:sty m:val="p"/>
                                      </m:rPr>
                                      <a:rPr lang="en-US" sz="2200">
                                        <a:solidFill>
                                          <a:srgbClr val="0000CC"/>
                                        </a:solidFill>
                                        <a:latin typeface="Cambria Math" panose="02040503050406030204" pitchFamily="18" charset="0"/>
                                        <a:cs typeface="Arial" panose="020B0604020202020204" pitchFamily="34" charset="0"/>
                                      </a:rPr>
                                      <m:t>x</m:t>
                                    </m:r>
                                  </m:e>
                                </m:d>
                                <m:r>
                                  <a:rPr lang="en-US" sz="2200">
                                    <a:solidFill>
                                      <a:srgbClr val="0000CC"/>
                                    </a:solidFill>
                                    <a:latin typeface="Cambria Math" panose="02040503050406030204" pitchFamily="18" charset="0"/>
                                    <a:cs typeface="Arial" panose="020B0604020202020204" pitchFamily="34" charset="0"/>
                                  </a:rPr>
                                  <m:t>−</m:t>
                                </m:r>
                                <m:r>
                                  <m:rPr>
                                    <m:sty m:val="p"/>
                                  </m:rPr>
                                  <a:rPr lang="en-US" sz="2200">
                                    <a:solidFill>
                                      <a:srgbClr val="0000CC"/>
                                    </a:solidFill>
                                    <a:latin typeface="Cambria Math" panose="02040503050406030204" pitchFamily="18" charset="0"/>
                                    <a:cs typeface="Arial" panose="020B0604020202020204" pitchFamily="34" charset="0"/>
                                  </a:rPr>
                                  <m:t>y</m:t>
                                </m:r>
                              </m:e>
                            </m:d>
                          </m:e>
                        </m:func>
                        <m:r>
                          <a:rPr lang="en-US" sz="2200">
                            <a:solidFill>
                              <a:srgbClr val="0000CC"/>
                            </a:solidFill>
                            <a:latin typeface="Cambria Math" panose="02040503050406030204" pitchFamily="18" charset="0"/>
                            <a:cs typeface="Arial" panose="020B0604020202020204" pitchFamily="34" charset="0"/>
                          </a:rPr>
                          <m:t>:</m:t>
                        </m:r>
                        <m:r>
                          <m:rPr>
                            <m:sty m:val="p"/>
                          </m:rPr>
                          <a:rPr lang="en-US" sz="2200">
                            <a:solidFill>
                              <a:srgbClr val="0000CC"/>
                            </a:solidFill>
                            <a:latin typeface="Cambria Math" panose="02040503050406030204" pitchFamily="18" charset="0"/>
                            <a:cs typeface="Arial" panose="020B0604020202020204" pitchFamily="34" charset="0"/>
                          </a:rPr>
                          <m:t>f</m:t>
                        </m:r>
                        <m:r>
                          <a:rPr lang="en-US" sz="2200">
                            <a:solidFill>
                              <a:srgbClr val="0000CC"/>
                            </a:solidFill>
                            <a:latin typeface="Cambria Math" panose="02040503050406030204" pitchFamily="18" charset="0"/>
                            <a:ea typeface="Cambria Math" panose="02040503050406030204" pitchFamily="18" charset="0"/>
                            <a:cs typeface="Arial" panose="020B0604020202020204" pitchFamily="34" charset="0"/>
                          </a:rPr>
                          <m:t>∈</m:t>
                        </m:r>
                        <m:r>
                          <m:rPr>
                            <m:sty m:val="p"/>
                          </m:rPr>
                          <a:rPr lang="en-US" sz="2200">
                            <a:solidFill>
                              <a:srgbClr val="0000CC"/>
                            </a:solidFill>
                            <a:latin typeface="Cambria Math" panose="02040503050406030204" pitchFamily="18" charset="0"/>
                            <a:cs typeface="Arial" panose="020B0604020202020204" pitchFamily="34" charset="0"/>
                          </a:rPr>
                          <m:t>F</m:t>
                        </m:r>
                      </m:e>
                    </m:d>
                  </m:oMath>
                </a14:m>
                <a:endParaRPr lang="en-US" sz="2200" dirty="0">
                  <a:cs typeface="Arial" panose="020B0604020202020204" pitchFamily="34" charset="0"/>
                </a:endParaRPr>
              </a:p>
            </p:txBody>
          </p:sp>
        </mc:Choice>
        <mc:Fallback xmlns="">
          <p:sp>
            <p:nvSpPr>
              <p:cNvPr id="4" name="Rectangle 3">
                <a:extLst>
                  <a:ext uri="{FF2B5EF4-FFF2-40B4-BE49-F238E27FC236}">
                    <a16:creationId xmlns:a16="http://schemas.microsoft.com/office/drawing/2014/main" id="{2A631FAB-7FE9-4A86-B7C3-1183F3BCDE10}"/>
                  </a:ext>
                </a:extLst>
              </p:cNvPr>
              <p:cNvSpPr txBox="1">
                <a:spLocks noRot="1" noChangeAspect="1" noMove="1" noResize="1" noEditPoints="1" noAdjustHandles="1" noChangeArrowheads="1" noChangeShapeType="1" noTextEdit="1"/>
              </p:cNvSpPr>
              <p:nvPr/>
            </p:nvSpPr>
            <p:spPr bwMode="auto">
              <a:xfrm>
                <a:off x="152400" y="5486400"/>
                <a:ext cx="9067799" cy="838200"/>
              </a:xfrm>
              <a:prstGeom prst="rect">
                <a:avLst/>
              </a:prstGeom>
              <a:blipFill>
                <a:blip r:embed="rId2"/>
                <a:stretch>
                  <a:fillRect l="-1143" t="-6522" b="-43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Rectangle 3">
            <a:extLst>
              <a:ext uri="{FF2B5EF4-FFF2-40B4-BE49-F238E27FC236}">
                <a16:creationId xmlns:a16="http://schemas.microsoft.com/office/drawing/2014/main" id="{4ACB4F09-CEC4-4662-B92E-CC2BD1B2D637}"/>
              </a:ext>
            </a:extLst>
          </p:cNvPr>
          <p:cNvSpPr>
            <a:spLocks noChangeArrowheads="1"/>
          </p:cNvSpPr>
          <p:nvPr/>
        </p:nvSpPr>
        <p:spPr bwMode="auto">
          <a:xfrm>
            <a:off x="381000" y="2304121"/>
            <a:ext cx="8229600" cy="1124879"/>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200" dirty="0">
              <a:latin typeface="Comic Sans MS" pitchFamily="66" charset="0"/>
            </a:endParaRPr>
          </a:p>
        </p:txBody>
      </p:sp>
      <mc:AlternateContent xmlns:mc="http://schemas.openxmlformats.org/markup-compatibility/2006" xmlns:a14="http://schemas.microsoft.com/office/drawing/2010/main">
        <mc:Choice Requires="a14">
          <p:sp>
            <p:nvSpPr>
              <p:cNvPr id="6" name="Rectangle 3">
                <a:extLst>
                  <a:ext uri="{FF2B5EF4-FFF2-40B4-BE49-F238E27FC236}">
                    <a16:creationId xmlns:a16="http://schemas.microsoft.com/office/drawing/2014/main" id="{D7EDA593-253B-4370-A971-E34AEE9B170C}"/>
                  </a:ext>
                </a:extLst>
              </p:cNvPr>
              <p:cNvSpPr txBox="1">
                <a:spLocks noChangeArrowheads="1"/>
              </p:cNvSpPr>
              <p:nvPr/>
            </p:nvSpPr>
            <p:spPr bwMode="auto">
              <a:xfrm>
                <a:off x="381000" y="2286001"/>
                <a:ext cx="8229600" cy="8572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r>
                  <a:rPr lang="en-US" sz="2200" dirty="0"/>
                  <a:t>The </a:t>
                </a:r>
                <a:r>
                  <a:rPr lang="en-US" sz="2200" b="1" dirty="0">
                    <a:solidFill>
                      <a:srgbClr val="0000CC"/>
                    </a:solidFill>
                    <a:cs typeface="Arial" panose="020B0604020202020204" pitchFamily="34" charset="0"/>
                  </a:rPr>
                  <a:t>pseudo-dimension</a:t>
                </a:r>
                <a:r>
                  <a:rPr lang="en-US" sz="2200" dirty="0">
                    <a:solidFill>
                      <a:srgbClr val="D60093"/>
                    </a:solidFill>
                  </a:rPr>
                  <a:t> </a:t>
                </a:r>
                <a:r>
                  <a:rPr lang="en-US" sz="2200" dirty="0"/>
                  <a:t>of a </a:t>
                </a:r>
                <a:r>
                  <a:rPr lang="en-US" altLang="en-US" sz="2200" dirty="0"/>
                  <a:t>function class </a:t>
                </a:r>
                <a14:m>
                  <m:oMath xmlns:m="http://schemas.openxmlformats.org/officeDocument/2006/math">
                    <m:r>
                      <m:rPr>
                        <m:sty m:val="p"/>
                      </m:rPr>
                      <a:rPr lang="en-US" sz="2200">
                        <a:solidFill>
                          <a:srgbClr val="0000CC"/>
                        </a:solidFill>
                        <a:latin typeface="Cambria Math" panose="02040503050406030204" pitchFamily="18" charset="0"/>
                        <a:cs typeface="Arial" panose="020B0604020202020204" pitchFamily="34" charset="0"/>
                      </a:rPr>
                      <m:t>F</m:t>
                    </m:r>
                  </m:oMath>
                </a14:m>
                <a:r>
                  <a:rPr lang="en-US" sz="2200" dirty="0"/>
                  <a:t> is the cardinality of the largest set </a:t>
                </a:r>
                <a14:m>
                  <m:oMath xmlns:m="http://schemas.openxmlformats.org/officeDocument/2006/math">
                    <m:r>
                      <m:rPr>
                        <m:sty m:val="p"/>
                      </m:rPr>
                      <a:rPr lang="en-US" sz="2200" dirty="0">
                        <a:solidFill>
                          <a:srgbClr val="0000CC"/>
                        </a:solidFill>
                        <a:latin typeface="Cambria Math" panose="02040503050406030204" pitchFamily="18" charset="0"/>
                      </a:rPr>
                      <m:t>S</m:t>
                    </m:r>
                    <m:r>
                      <a:rPr lang="en-US" sz="2200" dirty="0">
                        <a:solidFill>
                          <a:srgbClr val="0000CC"/>
                        </a:solidFill>
                        <a:latin typeface="Cambria Math" panose="02040503050406030204" pitchFamily="18" charset="0"/>
                      </a:rPr>
                      <m:t>={</m:t>
                    </m:r>
                    <m:sSub>
                      <m:sSubPr>
                        <m:ctrlPr>
                          <a:rPr lang="en-US" sz="2200" i="1" dirty="0">
                            <a:solidFill>
                              <a:srgbClr val="0000CC"/>
                            </a:solidFill>
                            <a:latin typeface="Cambria Math" panose="02040503050406030204" pitchFamily="18" charset="0"/>
                          </a:rPr>
                        </m:ctrlPr>
                      </m:sSubPr>
                      <m:e>
                        <m:r>
                          <m:rPr>
                            <m:sty m:val="p"/>
                          </m:rPr>
                          <a:rPr lang="en-US" sz="2200" dirty="0">
                            <a:solidFill>
                              <a:srgbClr val="0000CC"/>
                            </a:solidFill>
                            <a:latin typeface="Cambria Math" panose="02040503050406030204" pitchFamily="18" charset="0"/>
                          </a:rPr>
                          <m:t>x</m:t>
                        </m:r>
                      </m:e>
                      <m:sub>
                        <m:r>
                          <a:rPr lang="en-US" sz="2200" dirty="0">
                            <a:solidFill>
                              <a:srgbClr val="0000CC"/>
                            </a:solidFill>
                            <a:latin typeface="Cambria Math" panose="02040503050406030204" pitchFamily="18" charset="0"/>
                          </a:rPr>
                          <m:t>1</m:t>
                        </m:r>
                      </m:sub>
                    </m:sSub>
                    <m:r>
                      <a:rPr lang="en-US" sz="2200" dirty="0">
                        <a:solidFill>
                          <a:srgbClr val="0000CC"/>
                        </a:solidFill>
                        <a:latin typeface="Cambria Math" panose="02040503050406030204" pitchFamily="18" charset="0"/>
                      </a:rPr>
                      <m:t>,…, </m:t>
                    </m:r>
                    <m:sSub>
                      <m:sSubPr>
                        <m:ctrlPr>
                          <a:rPr lang="en-US" sz="2200" i="1" dirty="0">
                            <a:solidFill>
                              <a:srgbClr val="0000CC"/>
                            </a:solidFill>
                            <a:latin typeface="Cambria Math" panose="02040503050406030204" pitchFamily="18" charset="0"/>
                          </a:rPr>
                        </m:ctrlPr>
                      </m:sSubPr>
                      <m:e>
                        <m:r>
                          <m:rPr>
                            <m:sty m:val="p"/>
                          </m:rPr>
                          <a:rPr lang="en-US" sz="2200" dirty="0">
                            <a:solidFill>
                              <a:srgbClr val="0000CC"/>
                            </a:solidFill>
                            <a:latin typeface="Cambria Math" panose="02040503050406030204" pitchFamily="18" charset="0"/>
                          </a:rPr>
                          <m:t>x</m:t>
                        </m:r>
                      </m:e>
                      <m:sub>
                        <m:r>
                          <m:rPr>
                            <m:sty m:val="p"/>
                          </m:rPr>
                          <a:rPr lang="en-US" sz="2200" dirty="0">
                            <a:solidFill>
                              <a:srgbClr val="0000CC"/>
                            </a:solidFill>
                            <a:latin typeface="Cambria Math" panose="02040503050406030204" pitchFamily="18" charset="0"/>
                          </a:rPr>
                          <m:t>N</m:t>
                        </m:r>
                      </m:sub>
                    </m:sSub>
                    <m:r>
                      <a:rPr lang="en-US" sz="2200" dirty="0">
                        <a:solidFill>
                          <a:srgbClr val="0000CC"/>
                        </a:solidFill>
                        <a:latin typeface="Cambria Math" panose="02040503050406030204" pitchFamily="18" charset="0"/>
                      </a:rPr>
                      <m:t>}</m:t>
                    </m:r>
                  </m:oMath>
                </a14:m>
                <a:r>
                  <a:rPr lang="en-US" sz="2200" dirty="0"/>
                  <a:t> and thresholds </a:t>
                </a:r>
                <a14:m>
                  <m:oMath xmlns:m="http://schemas.openxmlformats.org/officeDocument/2006/math">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y</m:t>
                        </m:r>
                      </m:e>
                      <m:sub>
                        <m:r>
                          <a:rPr lang="en-US" sz="2200">
                            <a:solidFill>
                              <a:srgbClr val="0000CC"/>
                            </a:solidFill>
                            <a:latin typeface="Cambria Math" panose="02040503050406030204" pitchFamily="18" charset="0"/>
                          </a:rPr>
                          <m:t>1</m:t>
                        </m:r>
                      </m:sub>
                    </m:sSub>
                    <m:r>
                      <a:rPr lang="en-US" sz="2200">
                        <a:solidFill>
                          <a:srgbClr val="0000CC"/>
                        </a:solidFill>
                        <a:latin typeface="Cambria Math" panose="02040503050406030204" pitchFamily="18" charset="0"/>
                      </a:rPr>
                      <m:t>,…, </m:t>
                    </m:r>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y</m:t>
                        </m:r>
                      </m:e>
                      <m:sub>
                        <m:r>
                          <m:rPr>
                            <m:sty m:val="p"/>
                          </m:rPr>
                          <a:rPr lang="en-US" sz="2200">
                            <a:solidFill>
                              <a:srgbClr val="0000CC"/>
                            </a:solidFill>
                            <a:latin typeface="Cambria Math" panose="02040503050406030204" pitchFamily="18" charset="0"/>
                          </a:rPr>
                          <m:t>N</m:t>
                        </m:r>
                      </m:sub>
                    </m:sSub>
                  </m:oMath>
                </a14:m>
                <a:r>
                  <a:rPr lang="en-US" sz="2200" dirty="0"/>
                  <a:t> </a:t>
                </a:r>
                <a:r>
                  <a:rPr lang="en-US" sz="2200" dirty="0" err="1"/>
                  <a:t>s.t.</a:t>
                </a:r>
                <a:r>
                  <a:rPr lang="en-US" sz="2200" dirty="0"/>
                  <a:t> all </a:t>
                </a:r>
                <a14:m>
                  <m:oMath xmlns:m="http://schemas.openxmlformats.org/officeDocument/2006/math">
                    <m:sSup>
                      <m:sSupPr>
                        <m:ctrlPr>
                          <a:rPr lang="en-US" sz="2200" i="1">
                            <a:solidFill>
                              <a:srgbClr val="0000CC"/>
                            </a:solidFill>
                            <a:latin typeface="Cambria Math" panose="02040503050406030204" pitchFamily="18" charset="0"/>
                          </a:rPr>
                        </m:ctrlPr>
                      </m:sSupPr>
                      <m:e>
                        <m:r>
                          <a:rPr lang="en-US" sz="2200">
                            <a:solidFill>
                              <a:srgbClr val="0000CC"/>
                            </a:solidFill>
                            <a:latin typeface="Cambria Math" panose="02040503050406030204" pitchFamily="18" charset="0"/>
                          </a:rPr>
                          <m:t>2</m:t>
                        </m:r>
                      </m:e>
                      <m:sup>
                        <m:r>
                          <m:rPr>
                            <m:sty m:val="p"/>
                          </m:rPr>
                          <a:rPr lang="en-US" sz="2200">
                            <a:solidFill>
                              <a:srgbClr val="0000CC"/>
                            </a:solidFill>
                            <a:latin typeface="Cambria Math" panose="02040503050406030204" pitchFamily="18" charset="0"/>
                          </a:rPr>
                          <m:t>N</m:t>
                        </m:r>
                      </m:sup>
                    </m:sSup>
                  </m:oMath>
                </a14:m>
                <a:r>
                  <a:rPr lang="en-US" sz="2200" dirty="0">
                    <a:solidFill>
                      <a:srgbClr val="0000CC"/>
                    </a:solidFill>
                  </a:rPr>
                  <a:t> </a:t>
                </a:r>
                <a:r>
                  <a:rPr lang="en-US" sz="2200" dirty="0"/>
                  <a:t>above/below patterns can be achieved by functions </a:t>
                </a:r>
                <a14:m>
                  <m:oMath xmlns:m="http://schemas.openxmlformats.org/officeDocument/2006/math">
                    <m:r>
                      <m:rPr>
                        <m:sty m:val="p"/>
                      </m:rPr>
                      <a:rPr lang="en-US" sz="2200">
                        <a:solidFill>
                          <a:srgbClr val="0000CC"/>
                        </a:solidFill>
                        <a:latin typeface="Cambria Math" panose="02040503050406030204" pitchFamily="18" charset="0"/>
                        <a:cs typeface="Arial" panose="020B0604020202020204" pitchFamily="34" charset="0"/>
                      </a:rPr>
                      <m:t>f</m:t>
                    </m:r>
                    <m:r>
                      <a:rPr lang="en-US" sz="2200">
                        <a:solidFill>
                          <a:srgbClr val="0000CC"/>
                        </a:solidFill>
                        <a:latin typeface="Cambria Math" panose="02040503050406030204" pitchFamily="18" charset="0"/>
                        <a:cs typeface="Arial" panose="020B0604020202020204" pitchFamily="34" charset="0"/>
                      </a:rPr>
                      <m:t>∈</m:t>
                    </m:r>
                    <m:r>
                      <m:rPr>
                        <m:sty m:val="p"/>
                      </m:rPr>
                      <a:rPr lang="en-US" sz="2200">
                        <a:solidFill>
                          <a:srgbClr val="0000CC"/>
                        </a:solidFill>
                        <a:latin typeface="Cambria Math" panose="02040503050406030204" pitchFamily="18" charset="0"/>
                        <a:cs typeface="Arial" panose="020B0604020202020204" pitchFamily="34" charset="0"/>
                      </a:rPr>
                      <m:t>F</m:t>
                    </m:r>
                  </m:oMath>
                </a14:m>
                <a:r>
                  <a:rPr lang="en-US" altLang="en-US" sz="2200" dirty="0">
                    <a:latin typeface="+mj-lt"/>
                  </a:rPr>
                  <a:t>.</a:t>
                </a:r>
              </a:p>
            </p:txBody>
          </p:sp>
        </mc:Choice>
        <mc:Fallback xmlns="">
          <p:sp>
            <p:nvSpPr>
              <p:cNvPr id="6" name="Rectangle 3">
                <a:extLst>
                  <a:ext uri="{FF2B5EF4-FFF2-40B4-BE49-F238E27FC236}">
                    <a16:creationId xmlns:a16="http://schemas.microsoft.com/office/drawing/2014/main" id="{D7EDA593-253B-4370-A971-E34AEE9B170C}"/>
                  </a:ext>
                </a:extLst>
              </p:cNvPr>
              <p:cNvSpPr txBox="1">
                <a:spLocks noRot="1" noChangeAspect="1" noMove="1" noResize="1" noEditPoints="1" noAdjustHandles="1" noChangeArrowheads="1" noChangeShapeType="1" noTextEdit="1"/>
              </p:cNvSpPr>
              <p:nvPr/>
            </p:nvSpPr>
            <p:spPr bwMode="auto">
              <a:xfrm>
                <a:off x="381000" y="2286001"/>
                <a:ext cx="8229600" cy="857250"/>
              </a:xfrm>
              <a:prstGeom prst="rect">
                <a:avLst/>
              </a:prstGeom>
              <a:blipFill>
                <a:blip r:embed="rId3"/>
                <a:stretch>
                  <a:fillRect l="-1259" t="-6383" b="-418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3">
                <a:extLst>
                  <a:ext uri="{FF2B5EF4-FFF2-40B4-BE49-F238E27FC236}">
                    <a16:creationId xmlns:a16="http://schemas.microsoft.com/office/drawing/2014/main" id="{3DFCA34A-6042-4F3B-AEA0-A63470AA6D99}"/>
                  </a:ext>
                </a:extLst>
              </p:cNvPr>
              <p:cNvSpPr txBox="1">
                <a:spLocks noChangeArrowheads="1"/>
              </p:cNvSpPr>
              <p:nvPr/>
            </p:nvSpPr>
            <p:spPr bwMode="auto">
              <a:xfrm>
                <a:off x="76201" y="3657601"/>
                <a:ext cx="6629399" cy="5952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ClrTx/>
                </a:pPr>
                <a:r>
                  <a:rPr lang="en-US" sz="1700" dirty="0">
                    <a:cs typeface="Arial" panose="020B0604020202020204" pitchFamily="34" charset="0"/>
                  </a:rPr>
                  <a:t>E.g., for </a:t>
                </a:r>
                <a14:m>
                  <m:oMath xmlns:m="http://schemas.openxmlformats.org/officeDocument/2006/math">
                    <m:r>
                      <m:rPr>
                        <m:sty m:val="p"/>
                      </m:rPr>
                      <a:rPr lang="en-US" sz="1700">
                        <a:solidFill>
                          <a:srgbClr val="0000CC"/>
                        </a:solidFill>
                        <a:latin typeface="Cambria Math" panose="02040503050406030204" pitchFamily="18" charset="0"/>
                        <a:cs typeface="Arial" panose="020B0604020202020204" pitchFamily="34" charset="0"/>
                      </a:rPr>
                      <m:t>N</m:t>
                    </m:r>
                    <m:r>
                      <a:rPr lang="en-US" sz="1700">
                        <a:solidFill>
                          <a:srgbClr val="0000CC"/>
                        </a:solidFill>
                        <a:latin typeface="Cambria Math" panose="02040503050406030204" pitchFamily="18" charset="0"/>
                        <a:cs typeface="Arial" panose="020B0604020202020204" pitchFamily="34" charset="0"/>
                      </a:rPr>
                      <m:t>=2</m:t>
                    </m:r>
                  </m:oMath>
                </a14:m>
                <a:r>
                  <a:rPr lang="en-US" sz="1700" dirty="0">
                    <a:solidFill>
                      <a:srgbClr val="0000CC"/>
                    </a:solidFill>
                    <a:cs typeface="Arial" panose="020B0604020202020204" pitchFamily="34" charset="0"/>
                  </a:rPr>
                  <a:t>,</a:t>
                </a:r>
                <a:r>
                  <a:rPr lang="en-US" sz="1700" dirty="0">
                    <a:cs typeface="Arial" panose="020B0604020202020204" pitchFamily="34" charset="0"/>
                  </a:rPr>
                  <a:t> there should exist </a:t>
                </a: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1</m:t>
                        </m:r>
                      </m:sub>
                    </m:sSub>
                    <m:r>
                      <a:rPr lang="en-US" sz="1700">
                        <a:solidFill>
                          <a:srgbClr val="0000CC"/>
                        </a:solidFill>
                        <a:latin typeface="Cambria Math" panose="02040503050406030204" pitchFamily="18" charset="0"/>
                        <a:cs typeface="Arial" panose="020B0604020202020204" pitchFamily="34" charset="0"/>
                      </a:rPr>
                      <m:t>∈</m:t>
                    </m:r>
                    <m:r>
                      <m:rPr>
                        <m:sty m:val="p"/>
                      </m:rPr>
                      <a:rPr lang="en-US" sz="1700">
                        <a:solidFill>
                          <a:srgbClr val="0000CC"/>
                        </a:solidFill>
                        <a:latin typeface="Cambria Math" panose="02040503050406030204" pitchFamily="18" charset="0"/>
                        <a:cs typeface="Arial" panose="020B0604020202020204" pitchFamily="34" charset="0"/>
                      </a:rPr>
                      <m:t>F</m:t>
                    </m:r>
                  </m:oMath>
                </a14:m>
                <a:r>
                  <a:rPr lang="en-US" sz="1700" dirty="0">
                    <a:solidFill>
                      <a:srgbClr val="0000CC"/>
                    </a:solidFill>
                    <a:cs typeface="Arial" panose="020B0604020202020204" pitchFamily="34" charset="0"/>
                  </a:rPr>
                  <a:t> </a:t>
                </a:r>
                <a:r>
                  <a:rPr lang="en-US" sz="1700" dirty="0">
                    <a:cs typeface="Arial" panose="020B0604020202020204" pitchFamily="34" charset="0"/>
                  </a:rPr>
                  <a:t>s.t. </a:t>
                </a: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1</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1</m:t>
                            </m:r>
                          </m:sub>
                        </m:sSub>
                      </m:e>
                    </m:d>
                    <m:r>
                      <a:rPr lang="en-US" sz="1700">
                        <a:solidFill>
                          <a:srgbClr val="0000CC"/>
                        </a:solidFill>
                        <a:latin typeface="Cambria Math" panose="02040503050406030204" pitchFamily="18" charset="0"/>
                        <a:cs typeface="Arial" panose="020B0604020202020204" pitchFamily="34" charset="0"/>
                      </a:rPr>
                      <m:t>&lt;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1</m:t>
                        </m:r>
                      </m:sub>
                    </m:sSub>
                    <m:r>
                      <a:rPr lang="en-US" sz="1700">
                        <a:latin typeface="Cambria Math" panose="02040503050406030204" pitchFamily="18" charset="0"/>
                        <a:cs typeface="Arial" panose="020B0604020202020204" pitchFamily="34" charset="0"/>
                      </a:rPr>
                      <m: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1</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2</m:t>
                            </m:r>
                          </m:sub>
                        </m:sSub>
                      </m:e>
                    </m:d>
                    <m:r>
                      <a:rPr lang="en-US" sz="1700">
                        <a:solidFill>
                          <a:srgbClr val="0000CC"/>
                        </a:solidFill>
                        <a:latin typeface="Cambria Math" panose="02040503050406030204" pitchFamily="18" charset="0"/>
                        <a:cs typeface="Arial" panose="020B0604020202020204" pitchFamily="34" charset="0"/>
                      </a:rPr>
                      <m:t>&lt;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2</m:t>
                        </m:r>
                      </m:sub>
                    </m:sSub>
                  </m:oMath>
                </a14:m>
                <a:endParaRPr lang="en-US" sz="1700" dirty="0">
                  <a:cs typeface="Arial" panose="020B0604020202020204" pitchFamily="34" charset="0"/>
                </a:endParaRPr>
              </a:p>
            </p:txBody>
          </p:sp>
        </mc:Choice>
        <mc:Fallback xmlns="">
          <p:sp>
            <p:nvSpPr>
              <p:cNvPr id="7" name="Rectangle 3">
                <a:extLst>
                  <a:ext uri="{FF2B5EF4-FFF2-40B4-BE49-F238E27FC236}">
                    <a16:creationId xmlns:a16="http://schemas.microsoft.com/office/drawing/2014/main" id="{3DFCA34A-6042-4F3B-AEA0-A63470AA6D99}"/>
                  </a:ext>
                </a:extLst>
              </p:cNvPr>
              <p:cNvSpPr txBox="1">
                <a:spLocks noRot="1" noChangeAspect="1" noMove="1" noResize="1" noEditPoints="1" noAdjustHandles="1" noChangeArrowheads="1" noChangeShapeType="1" noTextEdit="1"/>
              </p:cNvSpPr>
              <p:nvPr/>
            </p:nvSpPr>
            <p:spPr bwMode="auto">
              <a:xfrm>
                <a:off x="76201" y="3657601"/>
                <a:ext cx="6629399" cy="595244"/>
              </a:xfrm>
              <a:prstGeom prst="rect">
                <a:avLst/>
              </a:prstGeom>
              <a:blipFill>
                <a:blip r:embed="rId4"/>
                <a:stretch>
                  <a:fillRect l="-1012" t="-510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Rectangle 3">
            <a:extLst>
              <a:ext uri="{FF2B5EF4-FFF2-40B4-BE49-F238E27FC236}">
                <a16:creationId xmlns:a16="http://schemas.microsoft.com/office/drawing/2014/main" id="{14F1DE3C-D6CF-4BBD-8C34-D437607478A2}"/>
              </a:ext>
            </a:extLst>
          </p:cNvPr>
          <p:cNvSpPr txBox="1">
            <a:spLocks noChangeArrowheads="1"/>
          </p:cNvSpPr>
          <p:nvPr/>
        </p:nvSpPr>
        <p:spPr bwMode="auto">
          <a:xfrm>
            <a:off x="304800" y="1170057"/>
            <a:ext cx="8229600" cy="58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r>
              <a:rPr lang="en-US" sz="2200" b="1" dirty="0"/>
              <a:t>Pseudo-dimension</a:t>
            </a:r>
            <a:r>
              <a:rPr lang="en-US" sz="2200" dirty="0"/>
              <a:t>: </a:t>
            </a:r>
            <a:r>
              <a:rPr lang="en-US" sz="2200" dirty="0">
                <a:cs typeface="Arial" panose="020B0604020202020204" pitchFamily="34" charset="0"/>
              </a:rPr>
              <a:t>complexity measure that </a:t>
            </a:r>
            <a:r>
              <a:rPr lang="en-US" sz="2200" dirty="0">
                <a:solidFill>
                  <a:srgbClr val="0000CC"/>
                </a:solidFill>
                <a:cs typeface="Arial" panose="020B0604020202020204" pitchFamily="34" charset="0"/>
              </a:rPr>
              <a:t>characterizes</a:t>
            </a:r>
            <a:r>
              <a:rPr lang="en-US" sz="2200" dirty="0">
                <a:cs typeface="Arial" panose="020B0604020202020204" pitchFamily="34" charset="0"/>
              </a:rPr>
              <a:t> the </a:t>
            </a:r>
            <a:r>
              <a:rPr lang="en-US" sz="2200" dirty="0">
                <a:solidFill>
                  <a:srgbClr val="0000CC"/>
                </a:solidFill>
                <a:cs typeface="Arial" panose="020B0604020202020204" pitchFamily="34" charset="0"/>
              </a:rPr>
              <a:t>sample complexity </a:t>
            </a:r>
            <a:r>
              <a:rPr lang="en-US" sz="2200" dirty="0">
                <a:cs typeface="Arial" panose="020B0604020202020204" pitchFamily="34" charset="0"/>
              </a:rPr>
              <a:t>of </a:t>
            </a:r>
            <a:r>
              <a:rPr lang="en-US" sz="2200" b="1" i="1" dirty="0">
                <a:solidFill>
                  <a:srgbClr val="0000CC"/>
                </a:solidFill>
                <a:cs typeface="Arial" panose="020B0604020202020204" pitchFamily="34" charset="0"/>
              </a:rPr>
              <a:t>real-valued</a:t>
            </a:r>
            <a:r>
              <a:rPr lang="en-US" sz="2200" dirty="0">
                <a:solidFill>
                  <a:srgbClr val="0000CC"/>
                </a:solidFill>
                <a:cs typeface="Arial" panose="020B0604020202020204" pitchFamily="34" charset="0"/>
              </a:rPr>
              <a:t> function classes</a:t>
            </a:r>
            <a:r>
              <a:rPr lang="en-US" sz="2200" dirty="0">
                <a:cs typeface="Arial" panose="020B0604020202020204" pitchFamily="34" charset="0"/>
              </a:rPr>
              <a:t>.</a:t>
            </a:r>
          </a:p>
        </p:txBody>
      </p:sp>
      <p:sp>
        <p:nvSpPr>
          <p:cNvPr id="10" name="Title 1">
            <a:extLst>
              <a:ext uri="{FF2B5EF4-FFF2-40B4-BE49-F238E27FC236}">
                <a16:creationId xmlns:a16="http://schemas.microsoft.com/office/drawing/2014/main" id="{90F91BF3-28D6-461F-A556-F7090899D71E}"/>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Pseudo-dimension [Pollard 1984]</a:t>
            </a:r>
          </a:p>
        </p:txBody>
      </p:sp>
      <mc:AlternateContent xmlns:mc="http://schemas.openxmlformats.org/markup-compatibility/2006" xmlns:a14="http://schemas.microsoft.com/office/drawing/2010/main">
        <mc:Choice Requires="a14">
          <p:sp>
            <p:nvSpPr>
              <p:cNvPr id="9" name="Rectangle 3">
                <a:extLst>
                  <a:ext uri="{FF2B5EF4-FFF2-40B4-BE49-F238E27FC236}">
                    <a16:creationId xmlns:a16="http://schemas.microsoft.com/office/drawing/2014/main" id="{3DFCA34A-6042-4F3B-AEA0-A63470AA6D99}"/>
                  </a:ext>
                </a:extLst>
              </p:cNvPr>
              <p:cNvSpPr txBox="1">
                <a:spLocks noChangeArrowheads="1"/>
              </p:cNvSpPr>
              <p:nvPr/>
            </p:nvSpPr>
            <p:spPr bwMode="auto">
              <a:xfrm>
                <a:off x="3429000" y="4453004"/>
                <a:ext cx="3581400" cy="42379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3</m:t>
                        </m:r>
                      </m:sub>
                    </m:sSub>
                    <m:r>
                      <a:rPr lang="en-US" sz="1700">
                        <a:solidFill>
                          <a:srgbClr val="0000CC"/>
                        </a:solidFill>
                        <a:latin typeface="Cambria Math" panose="02040503050406030204" pitchFamily="18" charset="0"/>
                        <a:cs typeface="Arial" panose="020B0604020202020204" pitchFamily="34" charset="0"/>
                      </a:rPr>
                      <m:t>∈</m:t>
                    </m:r>
                    <m:r>
                      <m:rPr>
                        <m:sty m:val="p"/>
                      </m:rPr>
                      <a:rPr lang="en-US" sz="1700">
                        <a:solidFill>
                          <a:srgbClr val="0000CC"/>
                        </a:solidFill>
                        <a:latin typeface="Cambria Math" panose="02040503050406030204" pitchFamily="18" charset="0"/>
                        <a:cs typeface="Arial" panose="020B0604020202020204" pitchFamily="34" charset="0"/>
                      </a:rPr>
                      <m:t>F</m:t>
                    </m:r>
                  </m:oMath>
                </a14:m>
                <a:r>
                  <a:rPr lang="en-US" sz="1700" dirty="0">
                    <a:solidFill>
                      <a:srgbClr val="0000CC"/>
                    </a:solidFill>
                    <a:cs typeface="Arial" panose="020B0604020202020204" pitchFamily="34" charset="0"/>
                  </a:rPr>
                  <a:t> </a:t>
                </a:r>
                <a:r>
                  <a:rPr lang="en-US" sz="1700" dirty="0">
                    <a:cs typeface="Arial" panose="020B0604020202020204" pitchFamily="34" charset="0"/>
                  </a:rPr>
                  <a:t>s.t. </a:t>
                </a: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3</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1</m:t>
                            </m:r>
                          </m:sub>
                        </m:sSub>
                      </m:e>
                    </m:d>
                    <m:r>
                      <a:rPr lang="en-US" sz="1700">
                        <a:solidFill>
                          <a:srgbClr val="0000CC"/>
                        </a:solidFill>
                        <a:latin typeface="Cambria Math" panose="02040503050406030204" pitchFamily="18" charset="0"/>
                        <a:cs typeface="Arial" panose="020B0604020202020204" pitchFamily="34" charset="0"/>
                      </a:rPr>
                      <m:t>&lt;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1</m:t>
                        </m:r>
                      </m:sub>
                    </m:sSub>
                    <m:r>
                      <a:rPr lang="en-US" sz="1700">
                        <a:latin typeface="Cambria Math" panose="02040503050406030204" pitchFamily="18" charset="0"/>
                        <a:cs typeface="Arial" panose="020B0604020202020204" pitchFamily="34" charset="0"/>
                      </a:rPr>
                      <m: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3</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2</m:t>
                            </m:r>
                          </m:sub>
                        </m:sSub>
                      </m:e>
                    </m:d>
                    <m:r>
                      <a:rPr lang="en-US" sz="1700">
                        <a:solidFill>
                          <a:srgbClr val="0000CC"/>
                        </a:solidFill>
                        <a:latin typeface="Cambria Math" panose="02040503050406030204" pitchFamily="18" charset="0"/>
                        <a:cs typeface="Arial" panose="020B0604020202020204" pitchFamily="34" charset="0"/>
                      </a:rPr>
                      <m:t>&gt;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2</m:t>
                        </m:r>
                      </m:sub>
                    </m:sSub>
                  </m:oMath>
                </a14:m>
                <a:endParaRPr lang="en-US" sz="1700" dirty="0">
                  <a:cs typeface="Arial" panose="020B0604020202020204" pitchFamily="34" charset="0"/>
                </a:endParaRPr>
              </a:p>
            </p:txBody>
          </p:sp>
        </mc:Choice>
        <mc:Fallback xmlns="">
          <p:sp>
            <p:nvSpPr>
              <p:cNvPr id="9" name="Rectangle 3">
                <a:extLst>
                  <a:ext uri="{FF2B5EF4-FFF2-40B4-BE49-F238E27FC236}">
                    <a16:creationId xmlns:a16="http://schemas.microsoft.com/office/drawing/2014/main" id="{3DFCA34A-6042-4F3B-AEA0-A63470AA6D99}"/>
                  </a:ext>
                </a:extLst>
              </p:cNvPr>
              <p:cNvSpPr txBox="1">
                <a:spLocks noRot="1" noChangeAspect="1" noMove="1" noResize="1" noEditPoints="1" noAdjustHandles="1" noChangeArrowheads="1" noChangeShapeType="1" noTextEdit="1"/>
              </p:cNvSpPr>
              <p:nvPr/>
            </p:nvSpPr>
            <p:spPr bwMode="auto">
              <a:xfrm>
                <a:off x="3429000" y="4453004"/>
                <a:ext cx="3581400" cy="423796"/>
              </a:xfrm>
              <a:prstGeom prst="rect">
                <a:avLst/>
              </a:prstGeom>
              <a:blipFill>
                <a:blip r:embed="rId5"/>
                <a:stretch>
                  <a:fillRect l="-341" t="-71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3">
                <a:extLst>
                  <a:ext uri="{FF2B5EF4-FFF2-40B4-BE49-F238E27FC236}">
                    <a16:creationId xmlns:a16="http://schemas.microsoft.com/office/drawing/2014/main" id="{3DFCA34A-6042-4F3B-AEA0-A63470AA6D99}"/>
                  </a:ext>
                </a:extLst>
              </p:cNvPr>
              <p:cNvSpPr txBox="1">
                <a:spLocks noChangeArrowheads="1"/>
              </p:cNvSpPr>
              <p:nvPr/>
            </p:nvSpPr>
            <p:spPr bwMode="auto">
              <a:xfrm>
                <a:off x="3390900" y="4014719"/>
                <a:ext cx="3581400" cy="47625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2</m:t>
                        </m:r>
                      </m:sub>
                    </m:sSub>
                    <m:r>
                      <a:rPr lang="en-US" sz="1700">
                        <a:solidFill>
                          <a:srgbClr val="0000CC"/>
                        </a:solidFill>
                        <a:latin typeface="Cambria Math" panose="02040503050406030204" pitchFamily="18" charset="0"/>
                        <a:cs typeface="Arial" panose="020B0604020202020204" pitchFamily="34" charset="0"/>
                      </a:rPr>
                      <m:t>∈</m:t>
                    </m:r>
                    <m:r>
                      <m:rPr>
                        <m:sty m:val="p"/>
                      </m:rPr>
                      <a:rPr lang="en-US" sz="1700">
                        <a:solidFill>
                          <a:srgbClr val="0000CC"/>
                        </a:solidFill>
                        <a:latin typeface="Cambria Math" panose="02040503050406030204" pitchFamily="18" charset="0"/>
                        <a:cs typeface="Arial" panose="020B0604020202020204" pitchFamily="34" charset="0"/>
                      </a:rPr>
                      <m:t>F</m:t>
                    </m:r>
                  </m:oMath>
                </a14:m>
                <a:r>
                  <a:rPr lang="en-US" sz="1700" dirty="0">
                    <a:solidFill>
                      <a:srgbClr val="0000CC"/>
                    </a:solidFill>
                    <a:cs typeface="Arial" panose="020B0604020202020204" pitchFamily="34" charset="0"/>
                  </a:rPr>
                  <a:t> </a:t>
                </a:r>
                <a:r>
                  <a:rPr lang="en-US" sz="1700" dirty="0" err="1">
                    <a:cs typeface="Arial" panose="020B0604020202020204" pitchFamily="34" charset="0"/>
                  </a:rPr>
                  <a:t>s.t.</a:t>
                </a:r>
                <a:r>
                  <a:rPr lang="en-US" sz="1700" dirty="0">
                    <a:cs typeface="Arial" panose="020B0604020202020204" pitchFamily="34" charset="0"/>
                  </a:rPr>
                  <a:t> </a:t>
                </a: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2</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1</m:t>
                            </m:r>
                          </m:sub>
                        </m:sSub>
                      </m:e>
                    </m:d>
                    <m:r>
                      <a:rPr lang="en-US" sz="1700">
                        <a:solidFill>
                          <a:srgbClr val="0000CC"/>
                        </a:solidFill>
                        <a:latin typeface="Cambria Math" panose="02040503050406030204" pitchFamily="18" charset="0"/>
                        <a:cs typeface="Arial" panose="020B0604020202020204" pitchFamily="34" charset="0"/>
                      </a:rPr>
                      <m:t>&gt;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1</m:t>
                        </m:r>
                      </m:sub>
                    </m:sSub>
                    <m:r>
                      <a:rPr lang="en-US" sz="1700">
                        <a:latin typeface="Cambria Math" panose="02040503050406030204" pitchFamily="18" charset="0"/>
                        <a:cs typeface="Arial" panose="020B0604020202020204" pitchFamily="34" charset="0"/>
                      </a:rPr>
                      <m: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2</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2</m:t>
                            </m:r>
                          </m:sub>
                        </m:sSub>
                      </m:e>
                    </m:d>
                    <m:r>
                      <a:rPr lang="en-US" sz="1700">
                        <a:solidFill>
                          <a:srgbClr val="0000CC"/>
                        </a:solidFill>
                        <a:latin typeface="Cambria Math" panose="02040503050406030204" pitchFamily="18" charset="0"/>
                        <a:cs typeface="Arial" panose="020B0604020202020204" pitchFamily="34" charset="0"/>
                      </a:rPr>
                      <m:t>&lt;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2</m:t>
                        </m:r>
                      </m:sub>
                    </m:sSub>
                  </m:oMath>
                </a14:m>
                <a:endParaRPr lang="en-US" sz="1700" dirty="0">
                  <a:cs typeface="Arial" panose="020B0604020202020204" pitchFamily="34" charset="0"/>
                </a:endParaRPr>
              </a:p>
            </p:txBody>
          </p:sp>
        </mc:Choice>
        <mc:Fallback xmlns="">
          <p:sp>
            <p:nvSpPr>
              <p:cNvPr id="11" name="Rectangle 3">
                <a:extLst>
                  <a:ext uri="{FF2B5EF4-FFF2-40B4-BE49-F238E27FC236}">
                    <a16:creationId xmlns:a16="http://schemas.microsoft.com/office/drawing/2014/main" id="{3DFCA34A-6042-4F3B-AEA0-A63470AA6D99}"/>
                  </a:ext>
                </a:extLst>
              </p:cNvPr>
              <p:cNvSpPr txBox="1">
                <a:spLocks noRot="1" noChangeAspect="1" noMove="1" noResize="1" noEditPoints="1" noAdjustHandles="1" noChangeArrowheads="1" noChangeShapeType="1" noTextEdit="1"/>
              </p:cNvSpPr>
              <p:nvPr/>
            </p:nvSpPr>
            <p:spPr bwMode="auto">
              <a:xfrm>
                <a:off x="3390900" y="4014719"/>
                <a:ext cx="3581400" cy="476252"/>
              </a:xfrm>
              <a:prstGeom prst="rect">
                <a:avLst/>
              </a:prstGeom>
              <a:blipFill>
                <a:blip r:embed="rId6"/>
                <a:stretch>
                  <a:fillRect l="-170" t="-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3">
                <a:extLst>
                  <a:ext uri="{FF2B5EF4-FFF2-40B4-BE49-F238E27FC236}">
                    <a16:creationId xmlns:a16="http://schemas.microsoft.com/office/drawing/2014/main" id="{3DFCA34A-6042-4F3B-AEA0-A63470AA6D99}"/>
                  </a:ext>
                </a:extLst>
              </p:cNvPr>
              <p:cNvSpPr txBox="1">
                <a:spLocks noChangeArrowheads="1"/>
              </p:cNvSpPr>
              <p:nvPr/>
            </p:nvSpPr>
            <p:spPr bwMode="auto">
              <a:xfrm>
                <a:off x="3429000" y="4876799"/>
                <a:ext cx="3657600" cy="5334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4</m:t>
                        </m:r>
                      </m:sub>
                    </m:sSub>
                    <m:r>
                      <a:rPr lang="en-US" sz="1700">
                        <a:solidFill>
                          <a:srgbClr val="0000CC"/>
                        </a:solidFill>
                        <a:latin typeface="Cambria Math" panose="02040503050406030204" pitchFamily="18" charset="0"/>
                        <a:cs typeface="Arial" panose="020B0604020202020204" pitchFamily="34" charset="0"/>
                      </a:rPr>
                      <m:t>∈</m:t>
                    </m:r>
                    <m:r>
                      <m:rPr>
                        <m:sty m:val="p"/>
                      </m:rPr>
                      <a:rPr lang="en-US" sz="1700">
                        <a:solidFill>
                          <a:srgbClr val="0000CC"/>
                        </a:solidFill>
                        <a:latin typeface="Cambria Math" panose="02040503050406030204" pitchFamily="18" charset="0"/>
                        <a:cs typeface="Arial" panose="020B0604020202020204" pitchFamily="34" charset="0"/>
                      </a:rPr>
                      <m:t>F</m:t>
                    </m:r>
                  </m:oMath>
                </a14:m>
                <a:r>
                  <a:rPr lang="en-US" sz="1700" dirty="0">
                    <a:solidFill>
                      <a:srgbClr val="0000CC"/>
                    </a:solidFill>
                    <a:cs typeface="Arial" panose="020B0604020202020204" pitchFamily="34" charset="0"/>
                  </a:rPr>
                  <a:t> </a:t>
                </a:r>
                <a:r>
                  <a:rPr lang="en-US" sz="1700" dirty="0">
                    <a:cs typeface="Arial" panose="020B0604020202020204" pitchFamily="34" charset="0"/>
                  </a:rPr>
                  <a:t>s.t. </a:t>
                </a:r>
                <a14:m>
                  <m:oMath xmlns:m="http://schemas.openxmlformats.org/officeDocument/2006/math">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a:solidFill>
                              <a:srgbClr val="0000CC"/>
                            </a:solidFill>
                            <a:latin typeface="Cambria Math" panose="02040503050406030204" pitchFamily="18" charset="0"/>
                            <a:cs typeface="Arial" panose="020B0604020202020204" pitchFamily="34" charset="0"/>
                          </a:rPr>
                          <m:t>4</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1</m:t>
                            </m:r>
                          </m:sub>
                        </m:sSub>
                      </m:e>
                    </m:d>
                    <m:r>
                      <a:rPr lang="en-US" sz="1700">
                        <a:solidFill>
                          <a:srgbClr val="0000CC"/>
                        </a:solidFill>
                        <a:latin typeface="Cambria Math" panose="02040503050406030204" pitchFamily="18" charset="0"/>
                        <a:cs typeface="Arial" panose="020B0604020202020204" pitchFamily="34" charset="0"/>
                      </a:rPr>
                      <m:t>&gt;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1</m:t>
                        </m:r>
                      </m:sub>
                    </m:sSub>
                    <m:r>
                      <a:rPr lang="en-US" sz="1700">
                        <a:latin typeface="Cambria Math" panose="02040503050406030204" pitchFamily="18" charset="0"/>
                        <a:cs typeface="Arial" panose="020B0604020202020204" pitchFamily="34" charset="0"/>
                      </a:rPr>
                      <m: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f</m:t>
                        </m:r>
                      </m:e>
                      <m:sub>
                        <m:r>
                          <a:rPr lang="en-US" sz="1700" b="0" i="0" smtClean="0">
                            <a:solidFill>
                              <a:srgbClr val="0000CC"/>
                            </a:solidFill>
                            <a:latin typeface="Cambria Math" panose="02040503050406030204" pitchFamily="18" charset="0"/>
                            <a:cs typeface="Arial" panose="020B0604020202020204" pitchFamily="34" charset="0"/>
                          </a:rPr>
                          <m:t>4</m:t>
                        </m:r>
                      </m:sub>
                    </m:sSub>
                    <m:d>
                      <m:dPr>
                        <m:ctrlPr>
                          <a:rPr lang="en-US" sz="1700" i="1">
                            <a:solidFill>
                              <a:srgbClr val="0000CC"/>
                            </a:solidFill>
                            <a:latin typeface="Cambria Math" panose="02040503050406030204" pitchFamily="18" charset="0"/>
                            <a:cs typeface="Arial" panose="020B0604020202020204" pitchFamily="34" charset="0"/>
                          </a:rPr>
                        </m:ctrlPr>
                      </m:dPr>
                      <m:e>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x</m:t>
                            </m:r>
                          </m:e>
                          <m:sub>
                            <m:r>
                              <a:rPr lang="en-US" sz="1700">
                                <a:solidFill>
                                  <a:srgbClr val="0000CC"/>
                                </a:solidFill>
                                <a:latin typeface="Cambria Math" panose="02040503050406030204" pitchFamily="18" charset="0"/>
                                <a:cs typeface="Arial" panose="020B0604020202020204" pitchFamily="34" charset="0"/>
                              </a:rPr>
                              <m:t>2</m:t>
                            </m:r>
                          </m:sub>
                        </m:sSub>
                      </m:e>
                    </m:d>
                    <m:r>
                      <a:rPr lang="en-US" sz="1700">
                        <a:solidFill>
                          <a:srgbClr val="0000CC"/>
                        </a:solidFill>
                        <a:latin typeface="Cambria Math" panose="02040503050406030204" pitchFamily="18" charset="0"/>
                        <a:cs typeface="Arial" panose="020B0604020202020204" pitchFamily="34" charset="0"/>
                      </a:rPr>
                      <m:t>&gt;</m:t>
                    </m:r>
                    <m:sSub>
                      <m:sSubPr>
                        <m:ctrlPr>
                          <a:rPr lang="en-US" sz="1700" i="1">
                            <a:solidFill>
                              <a:srgbClr val="0000CC"/>
                            </a:solidFill>
                            <a:latin typeface="Cambria Math" panose="02040503050406030204" pitchFamily="18" charset="0"/>
                            <a:cs typeface="Arial" panose="020B0604020202020204" pitchFamily="34" charset="0"/>
                          </a:rPr>
                        </m:ctrlPr>
                      </m:sSubPr>
                      <m:e>
                        <m:r>
                          <m:rPr>
                            <m:sty m:val="p"/>
                          </m:rPr>
                          <a:rPr lang="en-US" sz="1700">
                            <a:solidFill>
                              <a:srgbClr val="0000CC"/>
                            </a:solidFill>
                            <a:latin typeface="Cambria Math" panose="02040503050406030204" pitchFamily="18" charset="0"/>
                            <a:cs typeface="Arial" panose="020B0604020202020204" pitchFamily="34" charset="0"/>
                          </a:rPr>
                          <m:t>y</m:t>
                        </m:r>
                      </m:e>
                      <m:sub>
                        <m:r>
                          <a:rPr lang="en-US" sz="1700">
                            <a:solidFill>
                              <a:srgbClr val="0000CC"/>
                            </a:solidFill>
                            <a:latin typeface="Cambria Math" panose="02040503050406030204" pitchFamily="18" charset="0"/>
                            <a:cs typeface="Arial" panose="020B0604020202020204" pitchFamily="34" charset="0"/>
                          </a:rPr>
                          <m:t>2</m:t>
                        </m:r>
                      </m:sub>
                    </m:sSub>
                  </m:oMath>
                </a14:m>
                <a:endParaRPr lang="en-US" sz="1700" dirty="0">
                  <a:cs typeface="Arial" panose="020B0604020202020204" pitchFamily="34" charset="0"/>
                </a:endParaRPr>
              </a:p>
            </p:txBody>
          </p:sp>
        </mc:Choice>
        <mc:Fallback xmlns="">
          <p:sp>
            <p:nvSpPr>
              <p:cNvPr id="12" name="Rectangle 3">
                <a:extLst>
                  <a:ext uri="{FF2B5EF4-FFF2-40B4-BE49-F238E27FC236}">
                    <a16:creationId xmlns:a16="http://schemas.microsoft.com/office/drawing/2014/main" id="{3DFCA34A-6042-4F3B-AEA0-A63470AA6D99}"/>
                  </a:ext>
                </a:extLst>
              </p:cNvPr>
              <p:cNvSpPr txBox="1">
                <a:spLocks noRot="1" noChangeAspect="1" noMove="1" noResize="1" noEditPoints="1" noAdjustHandles="1" noChangeArrowheads="1" noChangeShapeType="1" noTextEdit="1"/>
              </p:cNvSpPr>
              <p:nvPr/>
            </p:nvSpPr>
            <p:spPr bwMode="auto">
              <a:xfrm>
                <a:off x="3429000" y="4876799"/>
                <a:ext cx="3657600" cy="533401"/>
              </a:xfrm>
              <a:prstGeom prst="rect">
                <a:avLst/>
              </a:prstGeom>
              <a:blipFill>
                <a:blip r:embed="rId7"/>
                <a:stretch>
                  <a:fillRect l="-333" t="-568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33076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P spid="9" grpId="0"/>
      <p:bldP spid="11" grpId="0"/>
      <p:bldP spid="1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421053D-690E-4E77-9FA7-7DEFE862BA97}"/>
                  </a:ext>
                </a:extLst>
              </p:cNvPr>
              <p:cNvSpPr>
                <a:spLocks noGrp="1"/>
              </p:cNvSpPr>
              <p:nvPr>
                <p:ph type="title"/>
              </p:nvPr>
            </p:nvSpPr>
            <p:spPr>
              <a:xfrm>
                <a:off x="76200" y="76200"/>
                <a:ext cx="8229600" cy="1143000"/>
              </a:xfrm>
            </p:spPr>
            <p:txBody>
              <a:bodyPr>
                <a:normAutofit/>
              </a:bodyPr>
              <a:lstStyle/>
              <a:p>
                <a:r>
                  <a:rPr lang="en-US" dirty="0"/>
                  <a:t>Example: Affine functions on </a:t>
                </a:r>
                <a14:m>
                  <m:oMath xmlns:m="http://schemas.openxmlformats.org/officeDocument/2006/math">
                    <m:r>
                      <a:rPr lang="en-US" i="1" smtClean="0">
                        <a:latin typeface="Cambria Math" panose="02040503050406030204" pitchFamily="18" charset="0"/>
                        <a:ea typeface="Cambria Math" panose="02040503050406030204" pitchFamily="18" charset="0"/>
                      </a:rPr>
                      <m:t>ℝ</m:t>
                    </m:r>
                  </m:oMath>
                </a14:m>
                <a:endParaRPr lang="en-US" dirty="0"/>
              </a:p>
            </p:txBody>
          </p:sp>
        </mc:Choice>
        <mc:Fallback xmlns="">
          <p:sp>
            <p:nvSpPr>
              <p:cNvPr id="2" name="Title 1">
                <a:extLst>
                  <a:ext uri="{FF2B5EF4-FFF2-40B4-BE49-F238E27FC236}">
                    <a16:creationId xmlns:a16="http://schemas.microsoft.com/office/drawing/2014/main" id="{0421053D-690E-4E77-9FA7-7DEFE862BA97}"/>
                  </a:ext>
                </a:extLst>
              </p:cNvPr>
              <p:cNvSpPr>
                <a:spLocks noGrp="1" noRot="1" noChangeAspect="1" noMove="1" noResize="1" noEditPoints="1" noAdjustHandles="1" noChangeArrowheads="1" noChangeShapeType="1" noTextEdit="1"/>
              </p:cNvSpPr>
              <p:nvPr>
                <p:ph type="title"/>
              </p:nvPr>
            </p:nvSpPr>
            <p:spPr>
              <a:xfrm>
                <a:off x="76200" y="76200"/>
                <a:ext cx="8229600" cy="1143000"/>
              </a:xfr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39">
                <a:extLst>
                  <a:ext uri="{FF2B5EF4-FFF2-40B4-BE49-F238E27FC236}">
                    <a16:creationId xmlns:a16="http://schemas.microsoft.com/office/drawing/2014/main" id="{FDE321B5-E43D-4B35-B897-736C9B4FD7B0}"/>
                  </a:ext>
                </a:extLst>
              </p:cNvPr>
              <p:cNvSpPr txBox="1"/>
              <p:nvPr/>
            </p:nvSpPr>
            <p:spPr>
              <a:xfrm>
                <a:off x="228607" y="5200471"/>
                <a:ext cx="8077193"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Consider points </a:t>
                </a:r>
                <a14:m>
                  <m:oMath xmlns:m="http://schemas.openxmlformats.org/officeDocument/2006/math">
                    <m:sSub>
                      <m:sSubPr>
                        <m:ctrlPr>
                          <a:rPr lang="en-US" b="0" i="1" smtClean="0">
                            <a:solidFill>
                              <a:srgbClr val="0000CC"/>
                            </a:solidFill>
                            <a:latin typeface="Cambria Math" panose="02040503050406030204" pitchFamily="18" charset="0"/>
                          </a:rPr>
                        </m:ctrlPr>
                      </m:sSubPr>
                      <m:e>
                        <m:r>
                          <m:rPr>
                            <m:sty m:val="p"/>
                          </m:rPr>
                          <a:rPr lang="en-US" b="0" i="0" smtClean="0">
                            <a:solidFill>
                              <a:srgbClr val="0000CC"/>
                            </a:solidFill>
                            <a:latin typeface="Cambria Math" panose="02040503050406030204" pitchFamily="18" charset="0"/>
                          </a:rPr>
                          <m:t>x</m:t>
                        </m:r>
                      </m:e>
                      <m:sub>
                        <m:r>
                          <a:rPr lang="en-US" b="0" i="0" smtClean="0">
                            <a:solidFill>
                              <a:srgbClr val="0000CC"/>
                            </a:solidFill>
                            <a:latin typeface="Cambria Math" panose="02040503050406030204" pitchFamily="18" charset="0"/>
                          </a:rPr>
                          <m:t>1</m:t>
                        </m:r>
                      </m:sub>
                    </m:sSub>
                    <m:r>
                      <a:rPr lang="en-US" b="0" i="0" smtClean="0">
                        <a:solidFill>
                          <a:srgbClr val="0000CC"/>
                        </a:solidFill>
                        <a:latin typeface="Cambria Math" panose="02040503050406030204" pitchFamily="18" charset="0"/>
                      </a:rPr>
                      <m:t>, </m:t>
                    </m:r>
                    <m:sSub>
                      <m:sSubPr>
                        <m:ctrlPr>
                          <a:rPr lang="en-US" b="0" i="1" smtClean="0">
                            <a:solidFill>
                              <a:srgbClr val="0000CC"/>
                            </a:solidFill>
                            <a:latin typeface="Cambria Math" panose="02040503050406030204" pitchFamily="18" charset="0"/>
                          </a:rPr>
                        </m:ctrlPr>
                      </m:sSubPr>
                      <m:e>
                        <m:r>
                          <m:rPr>
                            <m:sty m:val="p"/>
                          </m:rPr>
                          <a:rPr lang="en-US" b="0" i="0" smtClean="0">
                            <a:solidFill>
                              <a:srgbClr val="0000CC"/>
                            </a:solidFill>
                            <a:latin typeface="Cambria Math" panose="02040503050406030204" pitchFamily="18" charset="0"/>
                          </a:rPr>
                          <m:t>x</m:t>
                        </m:r>
                      </m:e>
                      <m:sub>
                        <m:r>
                          <a:rPr lang="en-US" b="0" i="0" smtClean="0">
                            <a:solidFill>
                              <a:srgbClr val="0000CC"/>
                            </a:solidFill>
                            <a:latin typeface="Cambria Math" panose="02040503050406030204" pitchFamily="18" charset="0"/>
                          </a:rPr>
                          <m:t>2</m:t>
                        </m:r>
                      </m:sub>
                    </m:sSub>
                    <m:r>
                      <a:rPr lang="en-US" b="0" i="0" smtClean="0">
                        <a:solidFill>
                          <a:srgbClr val="0000CC"/>
                        </a:solidFill>
                        <a:latin typeface="Cambria Math" panose="02040503050406030204" pitchFamily="18" charset="0"/>
                      </a:rPr>
                      <m:t>∈</m:t>
                    </m:r>
                    <m:r>
                      <a:rPr lang="en-US" i="0">
                        <a:solidFill>
                          <a:srgbClr val="0000CC"/>
                        </a:solidFill>
                        <a:latin typeface="Cambria Math" panose="02040503050406030204" pitchFamily="18" charset="0"/>
                        <a:ea typeface="Cambria Math" panose="02040503050406030204" pitchFamily="18" charset="0"/>
                      </a:rPr>
                      <m:t>ℝ</m:t>
                    </m:r>
                  </m:oMath>
                </a14:m>
                <a:r>
                  <a:rPr lang="en-US" dirty="0"/>
                  <a:t> with thresholds </a:t>
                </a:r>
                <a14:m>
                  <m:oMath xmlns:m="http://schemas.openxmlformats.org/officeDocument/2006/math">
                    <m:sSub>
                      <m:sSubPr>
                        <m:ctrlPr>
                          <a:rPr lang="en-US" b="0" i="1" smtClean="0">
                            <a:solidFill>
                              <a:srgbClr val="0000CC"/>
                            </a:solidFill>
                            <a:latin typeface="Cambria Math" panose="02040503050406030204" pitchFamily="18" charset="0"/>
                          </a:rPr>
                        </m:ctrlPr>
                      </m:sSubPr>
                      <m:e>
                        <m:r>
                          <m:rPr>
                            <m:sty m:val="p"/>
                          </m:rPr>
                          <a:rPr lang="en-US" b="0" i="0" smtClean="0">
                            <a:solidFill>
                              <a:srgbClr val="0000CC"/>
                            </a:solidFill>
                            <a:latin typeface="Cambria Math" panose="02040503050406030204" pitchFamily="18" charset="0"/>
                          </a:rPr>
                          <m:t>y</m:t>
                        </m:r>
                      </m:e>
                      <m:sub>
                        <m:r>
                          <a:rPr lang="en-US" b="0" i="0" smtClean="0">
                            <a:solidFill>
                              <a:srgbClr val="0000CC"/>
                            </a:solidFill>
                            <a:latin typeface="Cambria Math" panose="02040503050406030204" pitchFamily="18" charset="0"/>
                          </a:rPr>
                          <m:t>1</m:t>
                        </m:r>
                      </m:sub>
                    </m:sSub>
                    <m:r>
                      <a:rPr lang="en-US" b="0" i="0" smtClean="0">
                        <a:solidFill>
                          <a:srgbClr val="0000CC"/>
                        </a:solidFill>
                        <a:latin typeface="Cambria Math" panose="02040503050406030204" pitchFamily="18" charset="0"/>
                      </a:rPr>
                      <m:t>,</m:t>
                    </m:r>
                    <m:sSub>
                      <m:sSubPr>
                        <m:ctrlPr>
                          <a:rPr lang="en-US" b="0" i="1" smtClean="0">
                            <a:solidFill>
                              <a:srgbClr val="0000CC"/>
                            </a:solidFill>
                            <a:latin typeface="Cambria Math" panose="02040503050406030204" pitchFamily="18" charset="0"/>
                          </a:rPr>
                        </m:ctrlPr>
                      </m:sSubPr>
                      <m:e>
                        <m:r>
                          <m:rPr>
                            <m:sty m:val="p"/>
                          </m:rPr>
                          <a:rPr lang="en-US" b="0" i="0" smtClean="0">
                            <a:solidFill>
                              <a:srgbClr val="0000CC"/>
                            </a:solidFill>
                            <a:latin typeface="Cambria Math" panose="02040503050406030204" pitchFamily="18" charset="0"/>
                          </a:rPr>
                          <m:t>y</m:t>
                        </m:r>
                      </m:e>
                      <m:sub>
                        <m:r>
                          <a:rPr lang="en-US" b="0" i="0" smtClean="0">
                            <a:solidFill>
                              <a:srgbClr val="0000CC"/>
                            </a:solidFill>
                            <a:latin typeface="Cambria Math" panose="02040503050406030204" pitchFamily="18" charset="0"/>
                          </a:rPr>
                          <m:t>2</m:t>
                        </m:r>
                      </m:sub>
                    </m:sSub>
                  </m:oMath>
                </a14:m>
                <a:r>
                  <a:rPr lang="en-US" dirty="0"/>
                  <a:t>. All four above/below patterns can be realized by the class </a:t>
                </a:r>
                <a14:m>
                  <m:oMath xmlns:m="http://schemas.openxmlformats.org/officeDocument/2006/math">
                    <m:r>
                      <m:rPr>
                        <m:sty m:val="p"/>
                      </m:rPr>
                      <a:rPr lang="en-US" i="0">
                        <a:latin typeface="Cambria Math" panose="02040503050406030204" pitchFamily="18" charset="0"/>
                      </a:rPr>
                      <m:t>F</m:t>
                    </m:r>
                  </m:oMath>
                </a14:m>
                <a:r>
                  <a:rPr lang="en-US" dirty="0"/>
                  <a:t> of affine functions on </a:t>
                </a:r>
                <a14:m>
                  <m:oMath xmlns:m="http://schemas.openxmlformats.org/officeDocument/2006/math">
                    <m:r>
                      <a:rPr lang="en-US" i="0">
                        <a:latin typeface="Cambria Math" panose="02040503050406030204" pitchFamily="18" charset="0"/>
                        <a:ea typeface="Cambria Math" panose="02040503050406030204" pitchFamily="18" charset="0"/>
                      </a:rPr>
                      <m:t>ℝ</m:t>
                    </m:r>
                  </m:oMath>
                </a14:m>
                <a:r>
                  <a:rPr lang="en-US" dirty="0"/>
                  <a:t>, </a:t>
                </a:r>
                <a14:m>
                  <m:oMath xmlns:m="http://schemas.openxmlformats.org/officeDocument/2006/math">
                    <m:r>
                      <m:rPr>
                        <m:sty m:val="p"/>
                      </m:rPr>
                      <a:rPr lang="en-US" i="0" smtClean="0">
                        <a:solidFill>
                          <a:srgbClr val="0000CC"/>
                        </a:solidFill>
                        <a:latin typeface="Cambria Math" panose="02040503050406030204" pitchFamily="18" charset="0"/>
                      </a:rPr>
                      <m:t>F</m:t>
                    </m:r>
                    <m:r>
                      <a:rPr lang="en-US" i="0" smtClean="0">
                        <a:solidFill>
                          <a:srgbClr val="0000CC"/>
                        </a:solidFill>
                        <a:latin typeface="Cambria Math" panose="02040503050406030204" pitchFamily="18" charset="0"/>
                      </a:rPr>
                      <m:t>=</m:t>
                    </m:r>
                    <m:d>
                      <m:dPr>
                        <m:begChr m:val="{"/>
                        <m:endChr m:val="}"/>
                        <m:ctrlPr>
                          <a:rPr lang="en-US" i="1">
                            <a:solidFill>
                              <a:srgbClr val="0000CC"/>
                            </a:solidFill>
                            <a:latin typeface="Cambria Math" panose="02040503050406030204" pitchFamily="18" charset="0"/>
                          </a:rPr>
                        </m:ctrlPr>
                      </m:dPr>
                      <m:e>
                        <m:r>
                          <m:rPr>
                            <m:sty m:val="p"/>
                          </m:rPr>
                          <a:rPr lang="en-US" i="0">
                            <a:solidFill>
                              <a:srgbClr val="0000CC"/>
                            </a:solidFill>
                            <a:latin typeface="Cambria Math" panose="02040503050406030204" pitchFamily="18" charset="0"/>
                          </a:rPr>
                          <m:t>x</m:t>
                        </m:r>
                        <m:r>
                          <a:rPr lang="en-US" i="0">
                            <a:solidFill>
                              <a:srgbClr val="0000CC"/>
                            </a:solidFill>
                            <a:latin typeface="Cambria Math" panose="02040503050406030204" pitchFamily="18" charset="0"/>
                            <a:ea typeface="Cambria Math" panose="02040503050406030204" pitchFamily="18" charset="0"/>
                          </a:rPr>
                          <m:t>⟼</m:t>
                        </m:r>
                        <m:r>
                          <m:rPr>
                            <m:sty m:val="p"/>
                          </m:rPr>
                          <a:rPr lang="en-US" i="0">
                            <a:solidFill>
                              <a:srgbClr val="0000CC"/>
                            </a:solidFill>
                            <a:latin typeface="Cambria Math" panose="02040503050406030204" pitchFamily="18" charset="0"/>
                          </a:rPr>
                          <m:t>ax</m:t>
                        </m:r>
                        <m:r>
                          <a:rPr lang="en-US" i="0">
                            <a:solidFill>
                              <a:srgbClr val="0000CC"/>
                            </a:solidFill>
                            <a:latin typeface="Cambria Math" panose="02040503050406030204" pitchFamily="18" charset="0"/>
                          </a:rPr>
                          <m:t>+</m:t>
                        </m:r>
                        <m:r>
                          <m:rPr>
                            <m:sty m:val="p"/>
                          </m:rPr>
                          <a:rPr lang="en-US" i="0">
                            <a:solidFill>
                              <a:srgbClr val="0000CC"/>
                            </a:solidFill>
                            <a:latin typeface="Cambria Math" panose="02040503050406030204" pitchFamily="18" charset="0"/>
                          </a:rPr>
                          <m:t>b</m:t>
                        </m:r>
                        <m:r>
                          <a:rPr lang="en-US" i="0">
                            <a:solidFill>
                              <a:srgbClr val="0000CC"/>
                            </a:solidFill>
                            <a:latin typeface="Cambria Math" panose="02040503050406030204" pitchFamily="18" charset="0"/>
                          </a:rPr>
                          <m:t> :</m:t>
                        </m:r>
                        <m:r>
                          <m:rPr>
                            <m:sty m:val="p"/>
                          </m:rPr>
                          <a:rPr lang="en-US" i="0">
                            <a:solidFill>
                              <a:srgbClr val="0000CC"/>
                            </a:solidFill>
                            <a:latin typeface="Cambria Math" panose="02040503050406030204" pitchFamily="18" charset="0"/>
                          </a:rPr>
                          <m:t>a</m:t>
                        </m:r>
                        <m:r>
                          <a:rPr lang="en-US" i="0">
                            <a:solidFill>
                              <a:srgbClr val="0000CC"/>
                            </a:solidFill>
                            <a:latin typeface="Cambria Math" panose="02040503050406030204" pitchFamily="18" charset="0"/>
                          </a:rPr>
                          <m:t>,</m:t>
                        </m:r>
                        <m:r>
                          <m:rPr>
                            <m:sty m:val="p"/>
                          </m:rPr>
                          <a:rPr lang="en-US" i="0">
                            <a:solidFill>
                              <a:srgbClr val="0000CC"/>
                            </a:solidFill>
                            <a:latin typeface="Cambria Math" panose="02040503050406030204" pitchFamily="18" charset="0"/>
                          </a:rPr>
                          <m:t>b</m:t>
                        </m:r>
                        <m:r>
                          <a:rPr lang="en-US" i="0">
                            <a:solidFill>
                              <a:srgbClr val="0000CC"/>
                            </a:solidFill>
                            <a:latin typeface="Cambria Math" panose="02040503050406030204" pitchFamily="18" charset="0"/>
                            <a:ea typeface="Cambria Math" panose="02040503050406030204" pitchFamily="18" charset="0"/>
                          </a:rPr>
                          <m:t>∈</m:t>
                        </m:r>
                        <m:r>
                          <a:rPr lang="en-US" i="0">
                            <a:solidFill>
                              <a:srgbClr val="0000CC"/>
                            </a:solidFill>
                            <a:latin typeface="Cambria Math" panose="02040503050406030204" pitchFamily="18" charset="0"/>
                            <a:ea typeface="Cambria Math" panose="02040503050406030204" pitchFamily="18" charset="0"/>
                          </a:rPr>
                          <m:t>ℝ</m:t>
                        </m:r>
                      </m:e>
                    </m:d>
                  </m:oMath>
                </a14:m>
                <a:r>
                  <a:rPr lang="en-US" dirty="0"/>
                  <a:t>.   </a:t>
                </a:r>
              </a:p>
            </p:txBody>
          </p:sp>
        </mc:Choice>
        <mc:Fallback xmlns="">
          <p:sp>
            <p:nvSpPr>
              <p:cNvPr id="47" name="TextBox 39">
                <a:extLst>
                  <a:ext uri="{FF2B5EF4-FFF2-40B4-BE49-F238E27FC236}">
                    <a16:creationId xmlns:a16="http://schemas.microsoft.com/office/drawing/2014/main" id="{FDE321B5-E43D-4B35-B897-736C9B4FD7B0}"/>
                  </a:ext>
                </a:extLst>
              </p:cNvPr>
              <p:cNvSpPr txBox="1">
                <a:spLocks noRot="1" noChangeAspect="1" noMove="1" noResize="1" noEditPoints="1" noAdjustHandles="1" noChangeArrowheads="1" noChangeShapeType="1" noTextEdit="1"/>
              </p:cNvSpPr>
              <p:nvPr/>
            </p:nvSpPr>
            <p:spPr>
              <a:xfrm>
                <a:off x="228607" y="5200471"/>
                <a:ext cx="8077193" cy="646331"/>
              </a:xfrm>
              <a:prstGeom prst="rect">
                <a:avLst/>
              </a:prstGeom>
              <a:blipFill>
                <a:blip r:embed="rId11"/>
                <a:stretch>
                  <a:fillRect l="-679" t="-4717" r="-151" b="-141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39">
                <a:extLst>
                  <a:ext uri="{FF2B5EF4-FFF2-40B4-BE49-F238E27FC236}">
                    <a16:creationId xmlns:a16="http://schemas.microsoft.com/office/drawing/2014/main" id="{FDE321B5-E43D-4B35-B897-736C9B4FD7B0}"/>
                  </a:ext>
                </a:extLst>
              </p:cNvPr>
              <p:cNvSpPr txBox="1"/>
              <p:nvPr/>
            </p:nvSpPr>
            <p:spPr>
              <a:xfrm>
                <a:off x="228600" y="5906869"/>
                <a:ext cx="8077193"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1</m:t>
                        </m:r>
                      </m:sub>
                    </m:sSub>
                  </m:oMath>
                </a14:m>
                <a:r>
                  <a:rPr lang="en-US" dirty="0"/>
                  <a:t> produces (</a:t>
                </a:r>
                <a:r>
                  <a:rPr lang="en-US" dirty="0" err="1"/>
                  <a:t>below,below</a:t>
                </a:r>
                <a:r>
                  <a:rPr lang="en-US"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2</m:t>
                        </m:r>
                      </m:sub>
                    </m:sSub>
                  </m:oMath>
                </a14:m>
                <a:r>
                  <a:rPr lang="en-US" dirty="0"/>
                  <a:t> produces (</a:t>
                </a:r>
                <a:r>
                  <a:rPr lang="en-US" dirty="0" err="1"/>
                  <a:t>above,below</a:t>
                </a:r>
                <a:r>
                  <a:rPr lang="en-US"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3</m:t>
                        </m:r>
                      </m:sub>
                    </m:sSub>
                  </m:oMath>
                </a14:m>
                <a:r>
                  <a:rPr lang="en-US" dirty="0"/>
                  <a:t> produces (</a:t>
                </a:r>
                <a:r>
                  <a:rPr lang="en-US" dirty="0" err="1"/>
                  <a:t>below,above</a:t>
                </a:r>
                <a:r>
                  <a:rPr lang="en-US" dirty="0"/>
                  <a:t>); </a:t>
                </a: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f</m:t>
                        </m:r>
                      </m:e>
                      <m:sub>
                        <m:r>
                          <a:rPr lang="en-US" b="0" i="0" smtClean="0">
                            <a:latin typeface="Cambria Math" panose="02040503050406030204" pitchFamily="18" charset="0"/>
                          </a:rPr>
                          <m:t>4</m:t>
                        </m:r>
                      </m:sub>
                    </m:sSub>
                  </m:oMath>
                </a14:m>
                <a:r>
                  <a:rPr lang="en-US" dirty="0"/>
                  <a:t> produces (</a:t>
                </a:r>
                <a:r>
                  <a:rPr lang="en-US" dirty="0" err="1"/>
                  <a:t>above,above</a:t>
                </a:r>
                <a:r>
                  <a:rPr lang="en-US" dirty="0"/>
                  <a:t>)</a:t>
                </a:r>
              </a:p>
            </p:txBody>
          </p:sp>
        </mc:Choice>
        <mc:Fallback xmlns="">
          <p:sp>
            <p:nvSpPr>
              <p:cNvPr id="48" name="TextBox 39">
                <a:extLst>
                  <a:ext uri="{FF2B5EF4-FFF2-40B4-BE49-F238E27FC236}">
                    <a16:creationId xmlns:a16="http://schemas.microsoft.com/office/drawing/2014/main" id="{FDE321B5-E43D-4B35-B897-736C9B4FD7B0}"/>
                  </a:ext>
                </a:extLst>
              </p:cNvPr>
              <p:cNvSpPr txBox="1">
                <a:spLocks noRot="1" noChangeAspect="1" noMove="1" noResize="1" noEditPoints="1" noAdjustHandles="1" noChangeArrowheads="1" noChangeShapeType="1" noTextEdit="1"/>
              </p:cNvSpPr>
              <p:nvPr/>
            </p:nvSpPr>
            <p:spPr>
              <a:xfrm>
                <a:off x="228600" y="5906869"/>
                <a:ext cx="8077193" cy="646331"/>
              </a:xfrm>
              <a:prstGeom prst="rect">
                <a:avLst/>
              </a:prstGeom>
              <a:blipFill>
                <a:blip r:embed="rId12"/>
                <a:stretch>
                  <a:fillRect t="-5660" b="-14151"/>
                </a:stretch>
              </a:blipFill>
            </p:spPr>
            <p:txBody>
              <a:bodyPr/>
              <a:lstStyle/>
              <a:p>
                <a:r>
                  <a:rPr lang="en-US">
                    <a:noFill/>
                  </a:rPr>
                  <a:t> </a:t>
                </a:r>
              </a:p>
            </p:txBody>
          </p:sp>
        </mc:Fallback>
      </mc:AlternateContent>
      <p:grpSp>
        <p:nvGrpSpPr>
          <p:cNvPr id="49" name="Group 48">
            <a:extLst>
              <a:ext uri="{FF2B5EF4-FFF2-40B4-BE49-F238E27FC236}">
                <a16:creationId xmlns:a16="http://schemas.microsoft.com/office/drawing/2014/main" id="{74939789-E70A-494E-93E4-DCA594E240E5}"/>
              </a:ext>
            </a:extLst>
          </p:cNvPr>
          <p:cNvGrpSpPr/>
          <p:nvPr/>
        </p:nvGrpSpPr>
        <p:grpSpPr>
          <a:xfrm>
            <a:off x="1600200" y="1219200"/>
            <a:ext cx="5454000" cy="3767299"/>
            <a:chOff x="2013863" y="1700752"/>
            <a:chExt cx="5454000" cy="3767299"/>
          </a:xfrm>
        </p:grpSpPr>
        <p:cxnSp>
          <p:nvCxnSpPr>
            <p:cNvPr id="50" name="Straight Arrow Connector 49">
              <a:extLst>
                <a:ext uri="{FF2B5EF4-FFF2-40B4-BE49-F238E27FC236}">
                  <a16:creationId xmlns:a16="http://schemas.microsoft.com/office/drawing/2014/main" id="{82922249-4D90-47A9-841D-B7706C3A5796}"/>
                </a:ext>
              </a:extLst>
            </p:cNvPr>
            <p:cNvCxnSpPr/>
            <p:nvPr/>
          </p:nvCxnSpPr>
          <p:spPr>
            <a:xfrm>
              <a:off x="2590801" y="5047268"/>
              <a:ext cx="44117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77F7BAD-7236-4A9A-A275-E4CE13305A38}"/>
                </a:ext>
              </a:extLst>
            </p:cNvPr>
            <p:cNvCxnSpPr/>
            <p:nvPr/>
          </p:nvCxnSpPr>
          <p:spPr>
            <a:xfrm flipV="1">
              <a:off x="2591874" y="1700752"/>
              <a:ext cx="0" cy="33465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FA9C44D-2C23-478E-8F63-C208D79077F7}"/>
                </a:ext>
              </a:extLst>
            </p:cNvPr>
            <p:cNvCxnSpPr>
              <a:cxnSpLocks/>
            </p:cNvCxnSpPr>
            <p:nvPr/>
          </p:nvCxnSpPr>
          <p:spPr>
            <a:xfrm flipV="1">
              <a:off x="2590800" y="2488147"/>
              <a:ext cx="4411745" cy="1850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3746AB5-EC70-49EA-949F-A742425F1FC1}"/>
                </a:ext>
              </a:extLst>
            </p:cNvPr>
            <p:cNvCxnSpPr>
              <a:cxnSpLocks/>
            </p:cNvCxnSpPr>
            <p:nvPr/>
          </p:nvCxnSpPr>
          <p:spPr>
            <a:xfrm>
              <a:off x="2590801" y="2624580"/>
              <a:ext cx="4411744" cy="867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6D6CA1A4-905A-4A64-B843-E0A503750798}"/>
                </a:ext>
              </a:extLst>
            </p:cNvPr>
            <p:cNvSpPr/>
            <p:nvPr/>
          </p:nvSpPr>
          <p:spPr>
            <a:xfrm>
              <a:off x="3015008" y="3796642"/>
              <a:ext cx="179109" cy="18288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5" name="Oval 54">
              <a:extLst>
                <a:ext uri="{FF2B5EF4-FFF2-40B4-BE49-F238E27FC236}">
                  <a16:creationId xmlns:a16="http://schemas.microsoft.com/office/drawing/2014/main" id="{777956FA-CE54-485A-93F3-8B635E6A919B}"/>
                </a:ext>
              </a:extLst>
            </p:cNvPr>
            <p:cNvSpPr/>
            <p:nvPr/>
          </p:nvSpPr>
          <p:spPr>
            <a:xfrm>
              <a:off x="6554698" y="2733720"/>
              <a:ext cx="179109" cy="18288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cxnSp>
          <p:nvCxnSpPr>
            <p:cNvPr id="56" name="Straight Connector 55">
              <a:extLst>
                <a:ext uri="{FF2B5EF4-FFF2-40B4-BE49-F238E27FC236}">
                  <a16:creationId xmlns:a16="http://schemas.microsoft.com/office/drawing/2014/main" id="{E6ADA7BB-D043-40A9-94F0-40F39776B75B}"/>
                </a:ext>
              </a:extLst>
            </p:cNvPr>
            <p:cNvCxnSpPr>
              <a:cxnSpLocks/>
            </p:cNvCxnSpPr>
            <p:nvPr/>
          </p:nvCxnSpPr>
          <p:spPr>
            <a:xfrm>
              <a:off x="2590800" y="2209800"/>
              <a:ext cx="44117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166EAC8-E280-4D37-BABE-B17456C45493}"/>
                </a:ext>
              </a:extLst>
            </p:cNvPr>
            <p:cNvCxnSpPr>
              <a:cxnSpLocks/>
            </p:cNvCxnSpPr>
            <p:nvPr/>
          </p:nvCxnSpPr>
          <p:spPr>
            <a:xfrm>
              <a:off x="2590801" y="4473804"/>
              <a:ext cx="441174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5E49ABD-8A38-4250-BF8E-69B56B6A2D89}"/>
                </a:ext>
              </a:extLst>
            </p:cNvPr>
            <p:cNvCxnSpPr/>
            <p:nvPr/>
          </p:nvCxnSpPr>
          <p:spPr>
            <a:xfrm>
              <a:off x="3104562" y="4976165"/>
              <a:ext cx="0" cy="163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3BE7AAF-39AC-44BE-9DF2-30AA226E92E8}"/>
                </a:ext>
              </a:extLst>
            </p:cNvPr>
            <p:cNvCxnSpPr/>
            <p:nvPr/>
          </p:nvCxnSpPr>
          <p:spPr>
            <a:xfrm>
              <a:off x="6644252" y="4973648"/>
              <a:ext cx="0" cy="1630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EBD5A94-A114-430B-8BDC-159A90304C16}"/>
                </a:ext>
              </a:extLst>
            </p:cNvPr>
            <p:cNvCxnSpPr/>
            <p:nvPr/>
          </p:nvCxnSpPr>
          <p:spPr>
            <a:xfrm>
              <a:off x="2464284" y="3888082"/>
              <a:ext cx="25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F1B180F-610A-465B-B649-BE37CF850E16}"/>
                </a:ext>
              </a:extLst>
            </p:cNvPr>
            <p:cNvCxnSpPr/>
            <p:nvPr/>
          </p:nvCxnSpPr>
          <p:spPr>
            <a:xfrm>
              <a:off x="2464284" y="2825160"/>
              <a:ext cx="25518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2" name="TextBox 35">
                  <a:extLst>
                    <a:ext uri="{FF2B5EF4-FFF2-40B4-BE49-F238E27FC236}">
                      <a16:creationId xmlns:a16="http://schemas.microsoft.com/office/drawing/2014/main" id="{1D298CFB-CC6C-4964-88C4-D8FB4C30C481}"/>
                    </a:ext>
                  </a:extLst>
                </p:cNvPr>
                <p:cNvSpPr txBox="1"/>
                <p:nvPr/>
              </p:nvSpPr>
              <p:spPr>
                <a:xfrm>
                  <a:off x="2867101" y="5098719"/>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oMath>
                    </m:oMathPara>
                  </a14:m>
                  <a:endParaRPr lang="en-US" dirty="0"/>
                </a:p>
              </p:txBody>
            </p:sp>
          </mc:Choice>
          <mc:Fallback xmlns="">
            <p:sp>
              <p:nvSpPr>
                <p:cNvPr id="85" name="TextBox 35">
                  <a:extLst>
                    <a:ext uri="{FF2B5EF4-FFF2-40B4-BE49-F238E27FC236}">
                      <a16:creationId xmlns:a16="http://schemas.microsoft.com/office/drawing/2014/main" id="{1D298CFB-CC6C-4964-88C4-D8FB4C30C481}"/>
                    </a:ext>
                  </a:extLst>
                </p:cNvPr>
                <p:cNvSpPr txBox="1">
                  <a:spLocks noRot="1" noChangeAspect="1" noMove="1" noResize="1" noEditPoints="1" noAdjustHandles="1" noChangeArrowheads="1" noChangeShapeType="1" noTextEdit="1"/>
                </p:cNvSpPr>
                <p:nvPr/>
              </p:nvSpPr>
              <p:spPr>
                <a:xfrm>
                  <a:off x="2867101" y="5098719"/>
                  <a:ext cx="474921"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36">
                  <a:extLst>
                    <a:ext uri="{FF2B5EF4-FFF2-40B4-BE49-F238E27FC236}">
                      <a16:creationId xmlns:a16="http://schemas.microsoft.com/office/drawing/2014/main" id="{F133179E-3547-4F34-8C2E-FC2762EA5ABC}"/>
                    </a:ext>
                  </a:extLst>
                </p:cNvPr>
                <p:cNvSpPr txBox="1"/>
                <p:nvPr/>
              </p:nvSpPr>
              <p:spPr>
                <a:xfrm>
                  <a:off x="6406791" y="5098719"/>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2</m:t>
                            </m:r>
                          </m:sub>
                        </m:sSub>
                      </m:oMath>
                    </m:oMathPara>
                  </a14:m>
                  <a:endParaRPr lang="en-US" dirty="0"/>
                </a:p>
              </p:txBody>
            </p:sp>
          </mc:Choice>
          <mc:Fallback xmlns="">
            <p:sp>
              <p:nvSpPr>
                <p:cNvPr id="86" name="TextBox 36">
                  <a:extLst>
                    <a:ext uri="{FF2B5EF4-FFF2-40B4-BE49-F238E27FC236}">
                      <a16:creationId xmlns:a16="http://schemas.microsoft.com/office/drawing/2014/main" id="{F133179E-3547-4F34-8C2E-FC2762EA5ABC}"/>
                    </a:ext>
                  </a:extLst>
                </p:cNvPr>
                <p:cNvSpPr txBox="1">
                  <a:spLocks noRot="1" noChangeAspect="1" noMove="1" noResize="1" noEditPoints="1" noAdjustHandles="1" noChangeArrowheads="1" noChangeShapeType="1" noTextEdit="1"/>
                </p:cNvSpPr>
                <p:nvPr/>
              </p:nvSpPr>
              <p:spPr>
                <a:xfrm>
                  <a:off x="6406791" y="5098719"/>
                  <a:ext cx="47492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37">
                  <a:extLst>
                    <a:ext uri="{FF2B5EF4-FFF2-40B4-BE49-F238E27FC236}">
                      <a16:creationId xmlns:a16="http://schemas.microsoft.com/office/drawing/2014/main" id="{6311C5EB-BB5B-45B8-8C67-D8C3888E3395}"/>
                    </a:ext>
                  </a:extLst>
                </p:cNvPr>
                <p:cNvSpPr txBox="1"/>
                <p:nvPr/>
              </p:nvSpPr>
              <p:spPr>
                <a:xfrm>
                  <a:off x="2013863" y="2624580"/>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2</m:t>
                            </m:r>
                          </m:sub>
                        </m:sSub>
                      </m:oMath>
                    </m:oMathPara>
                  </a14:m>
                  <a:endParaRPr lang="en-US" dirty="0"/>
                </a:p>
              </p:txBody>
            </p:sp>
          </mc:Choice>
          <mc:Fallback xmlns="">
            <p:sp>
              <p:nvSpPr>
                <p:cNvPr id="87" name="TextBox 37">
                  <a:extLst>
                    <a:ext uri="{FF2B5EF4-FFF2-40B4-BE49-F238E27FC236}">
                      <a16:creationId xmlns:a16="http://schemas.microsoft.com/office/drawing/2014/main" id="{6311C5EB-BB5B-45B8-8C67-D8C3888E3395}"/>
                    </a:ext>
                  </a:extLst>
                </p:cNvPr>
                <p:cNvSpPr txBox="1">
                  <a:spLocks noRot="1" noChangeAspect="1" noMove="1" noResize="1" noEditPoints="1" noAdjustHandles="1" noChangeArrowheads="1" noChangeShapeType="1" noTextEdit="1"/>
                </p:cNvSpPr>
                <p:nvPr/>
              </p:nvSpPr>
              <p:spPr>
                <a:xfrm>
                  <a:off x="2013863" y="2624580"/>
                  <a:ext cx="474921" cy="369332"/>
                </a:xfrm>
                <a:prstGeom prst="rect">
                  <a:avLst/>
                </a:prstGeom>
                <a:blipFill>
                  <a:blip r:embed="rId5"/>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38">
                  <a:extLst>
                    <a:ext uri="{FF2B5EF4-FFF2-40B4-BE49-F238E27FC236}">
                      <a16:creationId xmlns:a16="http://schemas.microsoft.com/office/drawing/2014/main" id="{F2A0FBBC-E266-48ED-BD38-BA923C0A26C5}"/>
                    </a:ext>
                  </a:extLst>
                </p:cNvPr>
                <p:cNvSpPr txBox="1"/>
                <p:nvPr/>
              </p:nvSpPr>
              <p:spPr>
                <a:xfrm>
                  <a:off x="2013863" y="3703416"/>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𝑦</m:t>
                            </m:r>
                          </m:e>
                          <m:sub>
                            <m:r>
                              <a:rPr lang="en-US" b="0" i="1" smtClean="0">
                                <a:latin typeface="Cambria Math" panose="02040503050406030204" pitchFamily="18" charset="0"/>
                              </a:rPr>
                              <m:t>1</m:t>
                            </m:r>
                          </m:sub>
                        </m:sSub>
                      </m:oMath>
                    </m:oMathPara>
                  </a14:m>
                  <a:endParaRPr lang="en-US" dirty="0"/>
                </a:p>
              </p:txBody>
            </p:sp>
          </mc:Choice>
          <mc:Fallback xmlns="">
            <p:sp>
              <p:nvSpPr>
                <p:cNvPr id="88" name="TextBox 38">
                  <a:extLst>
                    <a:ext uri="{FF2B5EF4-FFF2-40B4-BE49-F238E27FC236}">
                      <a16:creationId xmlns:a16="http://schemas.microsoft.com/office/drawing/2014/main" id="{F2A0FBBC-E266-48ED-BD38-BA923C0A26C5}"/>
                    </a:ext>
                  </a:extLst>
                </p:cNvPr>
                <p:cNvSpPr txBox="1">
                  <a:spLocks noRot="1" noChangeAspect="1" noMove="1" noResize="1" noEditPoints="1" noAdjustHandles="1" noChangeArrowheads="1" noChangeShapeType="1" noTextEdit="1"/>
                </p:cNvSpPr>
                <p:nvPr/>
              </p:nvSpPr>
              <p:spPr>
                <a:xfrm>
                  <a:off x="2013863" y="3703416"/>
                  <a:ext cx="474921" cy="369332"/>
                </a:xfrm>
                <a:prstGeom prst="rect">
                  <a:avLst/>
                </a:prstGeom>
                <a:blipFill>
                  <a:blip r:embed="rId6"/>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36">
                  <a:extLst>
                    <a:ext uri="{FF2B5EF4-FFF2-40B4-BE49-F238E27FC236}">
                      <a16:creationId xmlns:a16="http://schemas.microsoft.com/office/drawing/2014/main" id="{7C6EF7D4-82E2-4ED1-9BFA-5B7AE8DBB5D2}"/>
                    </a:ext>
                  </a:extLst>
                </p:cNvPr>
                <p:cNvSpPr txBox="1"/>
                <p:nvPr/>
              </p:nvSpPr>
              <p:spPr>
                <a:xfrm>
                  <a:off x="6992942" y="4242281"/>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i="1" smtClean="0">
                                <a:latin typeface="Cambria Math" panose="02040503050406030204" pitchFamily="18" charset="0"/>
                              </a:rPr>
                              <m:t>𝑓</m:t>
                            </m:r>
                          </m:e>
                          <m:sub>
                            <m:r>
                              <a:rPr lang="en-US" b="0" i="1" smtClean="0">
                                <a:latin typeface="Cambria Math" panose="02040503050406030204" pitchFamily="18" charset="0"/>
                              </a:rPr>
                              <m:t>1</m:t>
                            </m:r>
                          </m:sub>
                        </m:sSub>
                      </m:oMath>
                    </m:oMathPara>
                  </a14:m>
                  <a:endParaRPr lang="en-US" dirty="0"/>
                </a:p>
              </p:txBody>
            </p:sp>
          </mc:Choice>
          <mc:Fallback xmlns="">
            <p:sp>
              <p:nvSpPr>
                <p:cNvPr id="21" name="TextBox 36">
                  <a:extLst>
                    <a:ext uri="{FF2B5EF4-FFF2-40B4-BE49-F238E27FC236}">
                      <a16:creationId xmlns:a16="http://schemas.microsoft.com/office/drawing/2014/main" id="{7C6EF7D4-82E2-4ED1-9BFA-5B7AE8DBB5D2}"/>
                    </a:ext>
                  </a:extLst>
                </p:cNvPr>
                <p:cNvSpPr txBox="1">
                  <a:spLocks noRot="1" noChangeAspect="1" noMove="1" noResize="1" noEditPoints="1" noAdjustHandles="1" noChangeArrowheads="1" noChangeShapeType="1" noTextEdit="1"/>
                </p:cNvSpPr>
                <p:nvPr/>
              </p:nvSpPr>
              <p:spPr>
                <a:xfrm>
                  <a:off x="6992942" y="4242281"/>
                  <a:ext cx="474921" cy="369332"/>
                </a:xfrm>
                <a:prstGeom prst="rect">
                  <a:avLst/>
                </a:prstGeom>
                <a:blipFill>
                  <a:blip r:embed="rId7"/>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36">
                  <a:extLst>
                    <a:ext uri="{FF2B5EF4-FFF2-40B4-BE49-F238E27FC236}">
                      <a16:creationId xmlns:a16="http://schemas.microsoft.com/office/drawing/2014/main" id="{A5F8DDF7-7E8E-446F-95DB-35A61CF41882}"/>
                    </a:ext>
                  </a:extLst>
                </p:cNvPr>
                <p:cNvSpPr txBox="1"/>
                <p:nvPr/>
              </p:nvSpPr>
              <p:spPr>
                <a:xfrm>
                  <a:off x="6952588" y="3227928"/>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2</m:t>
                            </m:r>
                          </m:sub>
                        </m:sSub>
                      </m:oMath>
                    </m:oMathPara>
                  </a14:m>
                  <a:endParaRPr lang="en-US" dirty="0"/>
                </a:p>
              </p:txBody>
            </p:sp>
          </mc:Choice>
          <mc:Fallback xmlns="">
            <p:sp>
              <p:nvSpPr>
                <p:cNvPr id="22" name="TextBox 36">
                  <a:extLst>
                    <a:ext uri="{FF2B5EF4-FFF2-40B4-BE49-F238E27FC236}">
                      <a16:creationId xmlns:a16="http://schemas.microsoft.com/office/drawing/2014/main" id="{A5F8DDF7-7E8E-446F-95DB-35A61CF41882}"/>
                    </a:ext>
                  </a:extLst>
                </p:cNvPr>
                <p:cNvSpPr txBox="1">
                  <a:spLocks noRot="1" noChangeAspect="1" noMove="1" noResize="1" noEditPoints="1" noAdjustHandles="1" noChangeArrowheads="1" noChangeShapeType="1" noTextEdit="1"/>
                </p:cNvSpPr>
                <p:nvPr/>
              </p:nvSpPr>
              <p:spPr>
                <a:xfrm>
                  <a:off x="6952588" y="3227928"/>
                  <a:ext cx="474921" cy="369332"/>
                </a:xfrm>
                <a:prstGeom prst="rect">
                  <a:avLst/>
                </a:prstGeom>
                <a:blipFill>
                  <a:blip r:embed="rId8"/>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36">
                  <a:extLst>
                    <a:ext uri="{FF2B5EF4-FFF2-40B4-BE49-F238E27FC236}">
                      <a16:creationId xmlns:a16="http://schemas.microsoft.com/office/drawing/2014/main" id="{A9C94CEE-46E3-4224-8840-208316DBB204}"/>
                    </a:ext>
                  </a:extLst>
                </p:cNvPr>
                <p:cNvSpPr txBox="1"/>
                <p:nvPr/>
              </p:nvSpPr>
              <p:spPr>
                <a:xfrm>
                  <a:off x="6904531" y="2273715"/>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3</m:t>
                            </m:r>
                          </m:sub>
                        </m:sSub>
                      </m:oMath>
                    </m:oMathPara>
                  </a14:m>
                  <a:endParaRPr lang="en-US" dirty="0"/>
                </a:p>
              </p:txBody>
            </p:sp>
          </mc:Choice>
          <mc:Fallback xmlns="">
            <p:sp>
              <p:nvSpPr>
                <p:cNvPr id="23" name="TextBox 36">
                  <a:extLst>
                    <a:ext uri="{FF2B5EF4-FFF2-40B4-BE49-F238E27FC236}">
                      <a16:creationId xmlns:a16="http://schemas.microsoft.com/office/drawing/2014/main" id="{A9C94CEE-46E3-4224-8840-208316DBB204}"/>
                    </a:ext>
                  </a:extLst>
                </p:cNvPr>
                <p:cNvSpPr txBox="1">
                  <a:spLocks noRot="1" noChangeAspect="1" noMove="1" noResize="1" noEditPoints="1" noAdjustHandles="1" noChangeArrowheads="1" noChangeShapeType="1" noTextEdit="1"/>
                </p:cNvSpPr>
                <p:nvPr/>
              </p:nvSpPr>
              <p:spPr>
                <a:xfrm>
                  <a:off x="6904531" y="2273715"/>
                  <a:ext cx="474921" cy="369332"/>
                </a:xfrm>
                <a:prstGeom prst="rect">
                  <a:avLst/>
                </a:prstGeom>
                <a:blipFill>
                  <a:blip r:embed="rId9"/>
                  <a:stretch>
                    <a:fillRect b="-114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36">
                  <a:extLst>
                    <a:ext uri="{FF2B5EF4-FFF2-40B4-BE49-F238E27FC236}">
                      <a16:creationId xmlns:a16="http://schemas.microsoft.com/office/drawing/2014/main" id="{B34EE5D6-32DF-4842-8269-D10B951AA338}"/>
                    </a:ext>
                  </a:extLst>
                </p:cNvPr>
                <p:cNvSpPr txBox="1"/>
                <p:nvPr/>
              </p:nvSpPr>
              <p:spPr>
                <a:xfrm>
                  <a:off x="6895105" y="1922850"/>
                  <a:ext cx="474921" cy="3693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4</m:t>
                            </m:r>
                          </m:sub>
                        </m:sSub>
                      </m:oMath>
                    </m:oMathPara>
                  </a14:m>
                  <a:endParaRPr lang="en-US" dirty="0"/>
                </a:p>
              </p:txBody>
            </p:sp>
          </mc:Choice>
          <mc:Fallback xmlns="">
            <p:sp>
              <p:nvSpPr>
                <p:cNvPr id="24" name="TextBox 36">
                  <a:extLst>
                    <a:ext uri="{FF2B5EF4-FFF2-40B4-BE49-F238E27FC236}">
                      <a16:creationId xmlns:a16="http://schemas.microsoft.com/office/drawing/2014/main" id="{B34EE5D6-32DF-4842-8269-D10B951AA338}"/>
                    </a:ext>
                  </a:extLst>
                </p:cNvPr>
                <p:cNvSpPr txBox="1">
                  <a:spLocks noRot="1" noChangeAspect="1" noMove="1" noResize="1" noEditPoints="1" noAdjustHandles="1" noChangeArrowheads="1" noChangeShapeType="1" noTextEdit="1"/>
                </p:cNvSpPr>
                <p:nvPr/>
              </p:nvSpPr>
              <p:spPr>
                <a:xfrm>
                  <a:off x="6895105" y="1922850"/>
                  <a:ext cx="474921" cy="369332"/>
                </a:xfrm>
                <a:prstGeom prst="rect">
                  <a:avLst/>
                </a:prstGeom>
                <a:blipFill>
                  <a:blip r:embed="rId10"/>
                  <a:stretch>
                    <a:fillRect b="-13115"/>
                  </a:stretch>
                </a:blipFill>
              </p:spPr>
              <p:txBody>
                <a:bodyPr/>
                <a:lstStyle/>
                <a:p>
                  <a:r>
                    <a:rPr lang="en-US">
                      <a:noFill/>
                    </a:rPr>
                    <a:t> </a:t>
                  </a:r>
                </a:p>
              </p:txBody>
            </p:sp>
          </mc:Fallback>
        </mc:AlternateContent>
      </p:grpSp>
    </p:spTree>
    <p:extLst>
      <p:ext uri="{BB962C8B-B14F-4D97-AF65-F5344CB8AC3E}">
        <p14:creationId xmlns:p14="http://schemas.microsoft.com/office/powerpoint/2010/main" val="27058724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81000" y="1524000"/>
            <a:ext cx="8382000" cy="3048000"/>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200">
              <a:latin typeface="Comic Sans MS" pitchFamily="66" charset="0"/>
            </a:endParaRPr>
          </a:p>
        </p:txBody>
      </p:sp>
      <p:sp>
        <p:nvSpPr>
          <p:cNvPr id="2" name="Title 1">
            <a:extLst>
              <a:ext uri="{FF2B5EF4-FFF2-40B4-BE49-F238E27FC236}">
                <a16:creationId xmlns:a16="http://schemas.microsoft.com/office/drawing/2014/main" id="{FDF1B604-8FD9-436B-9C4F-36304586ADA7}"/>
              </a:ext>
            </a:extLst>
          </p:cNvPr>
          <p:cNvSpPr>
            <a:spLocks noGrp="1"/>
          </p:cNvSpPr>
          <p:nvPr>
            <p:ph type="title"/>
          </p:nvPr>
        </p:nvSpPr>
        <p:spPr>
          <a:xfrm>
            <a:off x="304800" y="274638"/>
            <a:ext cx="8229600" cy="1143000"/>
          </a:xfrm>
        </p:spPr>
        <p:txBody>
          <a:bodyPr/>
          <a:lstStyle/>
          <a:p>
            <a:r>
              <a:rPr lang="en-US" dirty="0"/>
              <a:t>Uniform convergence guarantees</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54BA425-8971-4A8B-B4AF-4106DA0CFE3C}"/>
                  </a:ext>
                </a:extLst>
              </p:cNvPr>
              <p:cNvSpPr/>
              <p:nvPr/>
            </p:nvSpPr>
            <p:spPr>
              <a:xfrm>
                <a:off x="381000" y="2057400"/>
                <a:ext cx="7848600" cy="8382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schemeClr val="tx1"/>
                    </a:solidFill>
                  </a:rPr>
                  <a:t>For any </a:t>
                </a:r>
                <a14:m>
                  <m:oMath xmlns:m="http://schemas.openxmlformats.org/officeDocument/2006/math">
                    <m:r>
                      <m:rPr>
                        <m:sty m:val="p"/>
                      </m:rPr>
                      <a:rPr lang="en-US" sz="2200">
                        <a:solidFill>
                          <a:schemeClr val="tx1"/>
                        </a:solidFill>
                        <a:latin typeface="Cambria Math" panose="02040503050406030204" pitchFamily="18" charset="0"/>
                        <a:ea typeface="Cambria Math" panose="02040503050406030204" pitchFamily="18" charset="0"/>
                      </a:rPr>
                      <m:t>δ</m:t>
                    </m:r>
                    <m:r>
                      <a:rPr lang="en-US" sz="2200">
                        <a:solidFill>
                          <a:schemeClr val="tx1"/>
                        </a:solidFill>
                        <a:latin typeface="Cambria Math" panose="02040503050406030204" pitchFamily="18" charset="0"/>
                        <a:ea typeface="Cambria Math" panose="02040503050406030204" pitchFamily="18" charset="0"/>
                      </a:rPr>
                      <m:t>∈(0,1)</m:t>
                    </m:r>
                  </m:oMath>
                </a14:m>
                <a:r>
                  <a:rPr lang="en-US" sz="2200" dirty="0">
                    <a:solidFill>
                      <a:schemeClr val="tx1"/>
                    </a:solidFill>
                  </a:rPr>
                  <a:t> and any distribution </a:t>
                </a:r>
                <a14:m>
                  <m:oMath xmlns:m="http://schemas.openxmlformats.org/officeDocument/2006/math">
                    <m:r>
                      <a:rPr lang="en-US" sz="2200">
                        <a:solidFill>
                          <a:schemeClr val="tx1"/>
                        </a:solidFill>
                        <a:latin typeface="Cambria Math" panose="02040503050406030204" pitchFamily="18" charset="0"/>
                        <a:ea typeface="Cambria Math" panose="02040503050406030204" pitchFamily="18" charset="0"/>
                      </a:rPr>
                      <m:t>𝒟</m:t>
                    </m:r>
                  </m:oMath>
                </a14:m>
                <a:r>
                  <a:rPr lang="en-US" sz="2200" dirty="0">
                    <a:solidFill>
                      <a:schemeClr val="tx1"/>
                    </a:solidFill>
                  </a:rPr>
                  <a:t> over </a:t>
                </a:r>
                <a14:m>
                  <m:oMath xmlns:m="http://schemas.openxmlformats.org/officeDocument/2006/math">
                    <m:r>
                      <a:rPr lang="en-US" sz="2200">
                        <a:solidFill>
                          <a:schemeClr val="tx1"/>
                        </a:solidFill>
                        <a:latin typeface="Cambria Math" panose="02040503050406030204" pitchFamily="18" charset="0"/>
                        <a:ea typeface="Cambria Math" panose="02040503050406030204" pitchFamily="18" charset="0"/>
                      </a:rPr>
                      <m:t>𝒳</m:t>
                    </m:r>
                  </m:oMath>
                </a14:m>
                <a:r>
                  <a:rPr lang="en-US" sz="2200" dirty="0">
                    <a:solidFill>
                      <a:schemeClr val="tx1"/>
                    </a:solidFill>
                  </a:rPr>
                  <a:t>, with prob. </a:t>
                </a:r>
                <a14:m>
                  <m:oMath xmlns:m="http://schemas.openxmlformats.org/officeDocument/2006/math">
                    <m:r>
                      <a:rPr lang="en-US" sz="2200">
                        <a:solidFill>
                          <a:schemeClr val="tx1"/>
                        </a:solidFill>
                        <a:latin typeface="Cambria Math" panose="02040503050406030204" pitchFamily="18" charset="0"/>
                      </a:rPr>
                      <m:t>1−</m:t>
                    </m:r>
                    <m:r>
                      <m:rPr>
                        <m:sty m:val="p"/>
                      </m:rPr>
                      <a:rPr lang="en-US" sz="2200">
                        <a:solidFill>
                          <a:schemeClr val="tx1"/>
                        </a:solidFill>
                        <a:latin typeface="Cambria Math" panose="02040503050406030204" pitchFamily="18" charset="0"/>
                        <a:ea typeface="Cambria Math" panose="02040503050406030204" pitchFamily="18" charset="0"/>
                      </a:rPr>
                      <m:t>δ</m:t>
                    </m:r>
                  </m:oMath>
                </a14:m>
                <a:r>
                  <a:rPr lang="en-US" sz="2200" dirty="0">
                    <a:solidFill>
                      <a:schemeClr val="tx1"/>
                    </a:solidFill>
                  </a:rPr>
                  <a:t> over the draw </a:t>
                </a:r>
                <a14:m>
                  <m:oMath xmlns:m="http://schemas.openxmlformats.org/officeDocument/2006/math">
                    <m:d>
                      <m:dPr>
                        <m:begChr m:val="{"/>
                        <m:endChr m:val="}"/>
                        <m:ctrlPr>
                          <a:rPr lang="en-US" sz="2200" i="1">
                            <a:solidFill>
                              <a:schemeClr val="tx1"/>
                            </a:solidFill>
                            <a:latin typeface="Cambria Math" panose="02040503050406030204" pitchFamily="18" charset="0"/>
                          </a:rPr>
                        </m:ctrlPr>
                      </m:dPr>
                      <m:e>
                        <m:sSub>
                          <m:sSubPr>
                            <m:ctrlPr>
                              <a:rPr lang="en-US" sz="2200" i="1">
                                <a:solidFill>
                                  <a:schemeClr val="tx1"/>
                                </a:solidFill>
                                <a:latin typeface="Cambria Math" panose="02040503050406030204" pitchFamily="18" charset="0"/>
                              </a:rPr>
                            </m:ctrlPr>
                          </m:sSubPr>
                          <m:e>
                            <m:r>
                              <m:rPr>
                                <m:sty m:val="p"/>
                              </m:rPr>
                              <a:rPr lang="en-US" sz="2200">
                                <a:solidFill>
                                  <a:schemeClr val="tx1"/>
                                </a:solidFill>
                                <a:latin typeface="Cambria Math" panose="02040503050406030204" pitchFamily="18" charset="0"/>
                              </a:rPr>
                              <m:t>x</m:t>
                            </m:r>
                          </m:e>
                          <m:sub>
                            <m:r>
                              <a:rPr lang="en-US" sz="2200">
                                <a:solidFill>
                                  <a:schemeClr val="tx1"/>
                                </a:solidFill>
                                <a:latin typeface="Cambria Math" panose="02040503050406030204" pitchFamily="18" charset="0"/>
                              </a:rPr>
                              <m:t>1</m:t>
                            </m:r>
                          </m:sub>
                        </m:sSub>
                        <m:r>
                          <a:rPr lang="en-US" sz="2200">
                            <a:solidFill>
                              <a:schemeClr val="tx1"/>
                            </a:solidFill>
                            <a:latin typeface="Cambria Math" panose="02040503050406030204" pitchFamily="18" charset="0"/>
                          </a:rPr>
                          <m:t>,…,</m:t>
                        </m:r>
                        <m:sSub>
                          <m:sSubPr>
                            <m:ctrlPr>
                              <a:rPr lang="en-US" sz="2200" i="1">
                                <a:solidFill>
                                  <a:schemeClr val="tx1"/>
                                </a:solidFill>
                                <a:latin typeface="Cambria Math" panose="02040503050406030204" pitchFamily="18" charset="0"/>
                              </a:rPr>
                            </m:ctrlPr>
                          </m:sSubPr>
                          <m:e>
                            <m:r>
                              <m:rPr>
                                <m:sty m:val="p"/>
                              </m:rPr>
                              <a:rPr lang="en-US" sz="2200">
                                <a:solidFill>
                                  <a:schemeClr val="tx1"/>
                                </a:solidFill>
                                <a:latin typeface="Cambria Math" panose="02040503050406030204" pitchFamily="18" charset="0"/>
                              </a:rPr>
                              <m:t>x</m:t>
                            </m:r>
                          </m:e>
                          <m:sub>
                            <m:r>
                              <m:rPr>
                                <m:sty m:val="p"/>
                              </m:rPr>
                              <a:rPr lang="en-US" sz="2200">
                                <a:solidFill>
                                  <a:schemeClr val="tx1"/>
                                </a:solidFill>
                                <a:latin typeface="Cambria Math" panose="02040503050406030204" pitchFamily="18" charset="0"/>
                              </a:rPr>
                              <m:t>N</m:t>
                            </m:r>
                          </m:sub>
                        </m:sSub>
                      </m:e>
                    </m:d>
                    <m:r>
                      <a:rPr lang="en-US" sz="2200">
                        <a:solidFill>
                          <a:schemeClr val="tx1"/>
                        </a:solidFill>
                        <a:latin typeface="Cambria Math" panose="02040503050406030204" pitchFamily="18" charset="0"/>
                      </a:rPr>
                      <m:t>~</m:t>
                    </m:r>
                    <m:sSup>
                      <m:sSupPr>
                        <m:ctrlPr>
                          <a:rPr lang="en-US" sz="2200" i="1">
                            <a:solidFill>
                              <a:schemeClr val="tx1"/>
                            </a:solidFill>
                            <a:latin typeface="Cambria Math" panose="02040503050406030204" pitchFamily="18" charset="0"/>
                          </a:rPr>
                        </m:ctrlPr>
                      </m:sSupPr>
                      <m:e>
                        <m:r>
                          <a:rPr lang="en-US" sz="2200">
                            <a:solidFill>
                              <a:schemeClr val="tx1"/>
                            </a:solidFill>
                            <a:latin typeface="Cambria Math" panose="02040503050406030204" pitchFamily="18" charset="0"/>
                            <a:ea typeface="Cambria Math" panose="02040503050406030204" pitchFamily="18" charset="0"/>
                          </a:rPr>
                          <m:t>𝒟</m:t>
                        </m:r>
                      </m:e>
                      <m:sup>
                        <m:r>
                          <m:rPr>
                            <m:sty m:val="p"/>
                          </m:rPr>
                          <a:rPr lang="en-US" sz="2200">
                            <a:solidFill>
                              <a:schemeClr val="tx1"/>
                            </a:solidFill>
                            <a:latin typeface="Cambria Math" panose="02040503050406030204" pitchFamily="18" charset="0"/>
                          </a:rPr>
                          <m:t>N</m:t>
                        </m:r>
                      </m:sup>
                    </m:sSup>
                  </m:oMath>
                </a14:m>
                <a:r>
                  <a:rPr lang="en-US" sz="2200" dirty="0">
                    <a:solidFill>
                      <a:schemeClr val="tx1"/>
                    </a:solidFill>
                  </a:rPr>
                  <a:t>, </a:t>
                </a:r>
                <a:r>
                  <a:rPr lang="en-US" sz="2200" dirty="0">
                    <a:solidFill>
                      <a:srgbClr val="0000CC"/>
                    </a:solidFill>
                  </a:rPr>
                  <a:t>for all </a:t>
                </a:r>
                <a14:m>
                  <m:oMath xmlns:m="http://schemas.openxmlformats.org/officeDocument/2006/math">
                    <m:r>
                      <m:rPr>
                        <m:sty m:val="p"/>
                      </m:rPr>
                      <a:rPr lang="en-US" sz="2200">
                        <a:solidFill>
                          <a:srgbClr val="0000CC"/>
                        </a:solidFill>
                        <a:latin typeface="Cambria Math" panose="02040503050406030204" pitchFamily="18" charset="0"/>
                      </a:rPr>
                      <m:t>f</m:t>
                    </m:r>
                    <m:r>
                      <a:rPr lang="en-US" sz="2200">
                        <a:solidFill>
                          <a:srgbClr val="0000CC"/>
                        </a:solidFill>
                        <a:latin typeface="Cambria Math" panose="02040503050406030204" pitchFamily="18" charset="0"/>
                        <a:ea typeface="Cambria Math" panose="02040503050406030204" pitchFamily="18" charset="0"/>
                      </a:rPr>
                      <m:t>∈</m:t>
                    </m:r>
                    <m:r>
                      <m:rPr>
                        <m:sty m:val="p"/>
                      </m:rPr>
                      <a:rPr lang="en-US" sz="2200">
                        <a:solidFill>
                          <a:srgbClr val="0000CC"/>
                        </a:solidFill>
                        <a:latin typeface="Cambria Math" panose="02040503050406030204" pitchFamily="18" charset="0"/>
                        <a:cs typeface="Arial" panose="020B0604020202020204" pitchFamily="34" charset="0"/>
                      </a:rPr>
                      <m:t>F</m:t>
                    </m:r>
                  </m:oMath>
                </a14:m>
                <a:r>
                  <a:rPr lang="en-US" sz="2200" dirty="0">
                    <a:solidFill>
                      <a:schemeClr val="tx1"/>
                    </a:solidFill>
                  </a:rPr>
                  <a:t>,</a:t>
                </a:r>
              </a:p>
            </p:txBody>
          </p:sp>
        </mc:Choice>
        <mc:Fallback xmlns="">
          <p:sp>
            <p:nvSpPr>
              <p:cNvPr id="7" name="Rectangle 6">
                <a:extLst>
                  <a:ext uri="{FF2B5EF4-FFF2-40B4-BE49-F238E27FC236}">
                    <a16:creationId xmlns:a16="http://schemas.microsoft.com/office/drawing/2014/main" id="{F54BA425-8971-4A8B-B4AF-4106DA0CFE3C}"/>
                  </a:ext>
                </a:extLst>
              </p:cNvPr>
              <p:cNvSpPr>
                <a:spLocks noRot="1" noChangeAspect="1" noMove="1" noResize="1" noEditPoints="1" noAdjustHandles="1" noChangeArrowheads="1" noChangeShapeType="1" noTextEdit="1"/>
              </p:cNvSpPr>
              <p:nvPr/>
            </p:nvSpPr>
            <p:spPr>
              <a:xfrm>
                <a:off x="381000" y="2057400"/>
                <a:ext cx="7848600" cy="838200"/>
              </a:xfrm>
              <a:prstGeom prst="rect">
                <a:avLst/>
              </a:prstGeom>
              <a:blipFill>
                <a:blip r:embed="rId3"/>
                <a:stretch>
                  <a:fillRect l="-1010" t="-730" b="-10949"/>
                </a:stretch>
              </a:blipFill>
              <a:ln w="28575">
                <a:no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0D007B85-793D-4320-88C5-6DF26CB81E19}"/>
              </a:ext>
            </a:extLst>
          </p:cNvPr>
          <p:cNvSpPr txBox="1"/>
          <p:nvPr/>
        </p:nvSpPr>
        <p:spPr>
          <a:xfrm>
            <a:off x="381000" y="1626513"/>
            <a:ext cx="8229600" cy="430887"/>
          </a:xfrm>
          <a:prstGeom prst="rect">
            <a:avLst/>
          </a:prstGeom>
          <a:noFill/>
          <a:ln w="28575">
            <a:noFill/>
          </a:ln>
        </p:spPr>
        <p:txBody>
          <a:bodyPr wrap="square" rtlCol="0">
            <a:spAutoFit/>
          </a:bodyPr>
          <a:lstStyle/>
          <a:p>
            <a:r>
              <a:rPr lang="en-US" sz="2200" b="1" dirty="0">
                <a:ea typeface="Roboto" panose="02000000000000000000" pitchFamily="2" charset="0"/>
                <a:cs typeface="Arial" panose="020B0604020202020204" pitchFamily="34" charset="0"/>
              </a:rPr>
              <a:t>Theorem </a:t>
            </a:r>
            <a:r>
              <a:rPr lang="en-US" sz="1600" dirty="0">
                <a:cs typeface="Arial" panose="020B0604020202020204" pitchFamily="34" charset="0"/>
              </a:rPr>
              <a:t>[Pollard‘84</a:t>
            </a:r>
            <a:r>
              <a:rPr lang="en-US" sz="1600" dirty="0"/>
              <a:t>; Dudley ‘67]</a:t>
            </a:r>
            <a:endParaRPr lang="en-US" sz="1600" dirty="0">
              <a:ea typeface="Roboto" panose="02000000000000000000" pitchFamily="2"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54BA425-8971-4A8B-B4AF-4106DA0CFE3C}"/>
                  </a:ext>
                </a:extLst>
              </p:cNvPr>
              <p:cNvSpPr/>
              <p:nvPr/>
            </p:nvSpPr>
            <p:spPr>
              <a:xfrm>
                <a:off x="533400" y="2514600"/>
                <a:ext cx="8305800" cy="24384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14:m>
                  <m:oMathPara xmlns:m="http://schemas.openxmlformats.org/officeDocument/2006/math">
                    <m:oMathParaPr>
                      <m:jc m:val="centerGroup"/>
                    </m:oMathParaPr>
                    <m:oMath xmlns:m="http://schemas.openxmlformats.org/officeDocument/2006/math">
                      <m:d>
                        <m:dPr>
                          <m:begChr m:val="|"/>
                          <m:endChr m:val="|"/>
                          <m:ctrlPr>
                            <a:rPr lang="en-US" sz="2200" i="1">
                              <a:solidFill>
                                <a:srgbClr val="0000CC"/>
                              </a:solidFill>
                              <a:latin typeface="Cambria Math" panose="02040503050406030204" pitchFamily="18" charset="0"/>
                            </a:rPr>
                          </m:ctrlPr>
                        </m:dPr>
                        <m:e>
                          <m:sSub>
                            <m:sSubPr>
                              <m:ctrlPr>
                                <a:rPr lang="en-US" sz="2200" i="1">
                                  <a:solidFill>
                                    <a:srgbClr val="0000CC"/>
                                  </a:solidFill>
                                  <a:latin typeface="Cambria Math" panose="02040503050406030204" pitchFamily="18" charset="0"/>
                                </a:rPr>
                              </m:ctrlPr>
                            </m:sSubPr>
                            <m:e>
                              <m:r>
                                <a:rPr lang="en-US" sz="2200">
                                  <a:solidFill>
                                    <a:srgbClr val="0000CC"/>
                                  </a:solidFill>
                                  <a:latin typeface="Cambria Math" panose="02040503050406030204" pitchFamily="18" charset="0"/>
                                  <a:ea typeface="Cambria Math" panose="02040503050406030204" pitchFamily="18" charset="0"/>
                                </a:rPr>
                                <m:t>𝔼</m:t>
                              </m:r>
                            </m:e>
                            <m:sub>
                              <m:r>
                                <m:rPr>
                                  <m:sty m:val="p"/>
                                </m:rPr>
                                <a:rPr lang="en-US" sz="2200">
                                  <a:solidFill>
                                    <a:srgbClr val="0000CC"/>
                                  </a:solidFill>
                                  <a:latin typeface="Cambria Math" panose="02040503050406030204" pitchFamily="18" charset="0"/>
                                </a:rPr>
                                <m:t>x</m:t>
                              </m:r>
                              <m:r>
                                <a:rPr lang="en-US" sz="2200">
                                  <a:solidFill>
                                    <a:srgbClr val="0000CC"/>
                                  </a:solidFill>
                                  <a:latin typeface="Cambria Math" panose="02040503050406030204" pitchFamily="18" charset="0"/>
                                </a:rPr>
                                <m:t>~</m:t>
                              </m:r>
                              <m:r>
                                <a:rPr lang="en-US" sz="2200">
                                  <a:solidFill>
                                    <a:srgbClr val="0000CC"/>
                                  </a:solidFill>
                                  <a:latin typeface="Cambria Math" panose="02040503050406030204" pitchFamily="18" charset="0"/>
                                  <a:ea typeface="Cambria Math" panose="02040503050406030204" pitchFamily="18" charset="0"/>
                                </a:rPr>
                                <m:t>𝒟</m:t>
                              </m:r>
                            </m:sub>
                          </m:sSub>
                          <m:d>
                            <m:dPr>
                              <m:begChr m:val="["/>
                              <m:endChr m:val="]"/>
                              <m:ctrlPr>
                                <a:rPr lang="en-US" sz="2200" i="1">
                                  <a:solidFill>
                                    <a:srgbClr val="0000CC"/>
                                  </a:solidFill>
                                  <a:latin typeface="Cambria Math" panose="02040503050406030204" pitchFamily="18" charset="0"/>
                                </a:rPr>
                              </m:ctrlPr>
                            </m:dPr>
                            <m:e>
                              <m:r>
                                <m:rPr>
                                  <m:sty m:val="p"/>
                                </m:rPr>
                                <a:rPr lang="en-US" sz="2200">
                                  <a:solidFill>
                                    <a:srgbClr val="0000CC"/>
                                  </a:solidFill>
                                  <a:latin typeface="Cambria Math" panose="02040503050406030204" pitchFamily="18" charset="0"/>
                                </a:rPr>
                                <m:t>f</m:t>
                              </m:r>
                              <m:d>
                                <m:dPr>
                                  <m:ctrlPr>
                                    <a:rPr lang="en-US" sz="2200" i="1">
                                      <a:solidFill>
                                        <a:srgbClr val="0000CC"/>
                                      </a:solidFill>
                                      <a:latin typeface="Cambria Math" panose="02040503050406030204" pitchFamily="18" charset="0"/>
                                    </a:rPr>
                                  </m:ctrlPr>
                                </m:dPr>
                                <m:e>
                                  <m:r>
                                    <m:rPr>
                                      <m:sty m:val="p"/>
                                    </m:rPr>
                                    <a:rPr lang="en-US" sz="2200">
                                      <a:solidFill>
                                        <a:srgbClr val="0000CC"/>
                                      </a:solidFill>
                                      <a:latin typeface="Cambria Math" panose="02040503050406030204" pitchFamily="18" charset="0"/>
                                    </a:rPr>
                                    <m:t>x</m:t>
                                  </m:r>
                                </m:e>
                              </m:d>
                            </m:e>
                          </m:d>
                          <m:r>
                            <a:rPr lang="en-US" sz="2200">
                              <a:solidFill>
                                <a:srgbClr val="0000CC"/>
                              </a:solidFill>
                              <a:latin typeface="Cambria Math" panose="02040503050406030204" pitchFamily="18" charset="0"/>
                            </a:rPr>
                            <m:t>−</m:t>
                          </m:r>
                          <m:f>
                            <m:fPr>
                              <m:ctrlPr>
                                <a:rPr lang="en-US" sz="2200" i="1">
                                  <a:solidFill>
                                    <a:srgbClr val="0000CC"/>
                                  </a:solidFill>
                                  <a:latin typeface="Cambria Math" panose="02040503050406030204" pitchFamily="18" charset="0"/>
                                </a:rPr>
                              </m:ctrlPr>
                            </m:fPr>
                            <m:num>
                              <m:r>
                                <a:rPr lang="en-US" sz="2200">
                                  <a:solidFill>
                                    <a:srgbClr val="0000CC"/>
                                  </a:solidFill>
                                  <a:latin typeface="Cambria Math" panose="02040503050406030204" pitchFamily="18" charset="0"/>
                                </a:rPr>
                                <m:t>1</m:t>
                              </m:r>
                            </m:num>
                            <m:den>
                              <m:r>
                                <m:rPr>
                                  <m:sty m:val="p"/>
                                </m:rPr>
                                <a:rPr lang="en-US" sz="2200">
                                  <a:solidFill>
                                    <a:srgbClr val="0000CC"/>
                                  </a:solidFill>
                                  <a:latin typeface="Cambria Math" panose="02040503050406030204" pitchFamily="18" charset="0"/>
                                </a:rPr>
                                <m:t>N</m:t>
                              </m:r>
                            </m:den>
                          </m:f>
                          <m:nary>
                            <m:naryPr>
                              <m:chr m:val="∑"/>
                              <m:ctrlPr>
                                <a:rPr lang="en-US" sz="2200" i="1">
                                  <a:solidFill>
                                    <a:srgbClr val="0000CC"/>
                                  </a:solidFill>
                                  <a:latin typeface="Cambria Math" panose="02040503050406030204" pitchFamily="18" charset="0"/>
                                </a:rPr>
                              </m:ctrlPr>
                            </m:naryPr>
                            <m:sub>
                              <m:r>
                                <m:rPr>
                                  <m:sty m:val="p"/>
                                  <m:brk m:alnAt="23"/>
                                </m:rPr>
                                <a:rPr lang="en-US" sz="2200">
                                  <a:solidFill>
                                    <a:srgbClr val="0000CC"/>
                                  </a:solidFill>
                                  <a:latin typeface="Cambria Math" panose="02040503050406030204" pitchFamily="18" charset="0"/>
                                </a:rPr>
                                <m:t>i</m:t>
                              </m:r>
                              <m:r>
                                <a:rPr lang="en-US" sz="2200">
                                  <a:solidFill>
                                    <a:srgbClr val="0000CC"/>
                                  </a:solidFill>
                                  <a:latin typeface="Cambria Math" panose="02040503050406030204" pitchFamily="18" charset="0"/>
                                </a:rPr>
                                <m:t>=1</m:t>
                              </m:r>
                            </m:sub>
                            <m:sup>
                              <m:r>
                                <m:rPr>
                                  <m:sty m:val="p"/>
                                </m:rPr>
                                <a:rPr lang="en-US" sz="2200">
                                  <a:solidFill>
                                    <a:srgbClr val="0000CC"/>
                                  </a:solidFill>
                                  <a:latin typeface="Cambria Math" panose="02040503050406030204" pitchFamily="18" charset="0"/>
                                </a:rPr>
                                <m:t>N</m:t>
                              </m:r>
                            </m:sup>
                            <m:e>
                              <m:r>
                                <m:rPr>
                                  <m:sty m:val="p"/>
                                </m:rPr>
                                <a:rPr lang="en-US" sz="2200">
                                  <a:solidFill>
                                    <a:srgbClr val="0000CC"/>
                                  </a:solidFill>
                                  <a:latin typeface="Cambria Math" panose="02040503050406030204" pitchFamily="18" charset="0"/>
                                </a:rPr>
                                <m:t>f</m:t>
                              </m:r>
                              <m:d>
                                <m:dPr>
                                  <m:ctrlPr>
                                    <a:rPr lang="en-US" sz="2200" i="1">
                                      <a:solidFill>
                                        <a:srgbClr val="0000CC"/>
                                      </a:solidFill>
                                      <a:latin typeface="Cambria Math" panose="02040503050406030204" pitchFamily="18" charset="0"/>
                                    </a:rPr>
                                  </m:ctrlPr>
                                </m:dPr>
                                <m:e>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x</m:t>
                                      </m:r>
                                    </m:e>
                                    <m:sub>
                                      <m:r>
                                        <m:rPr>
                                          <m:sty m:val="p"/>
                                        </m:rPr>
                                        <a:rPr lang="en-US" sz="2200">
                                          <a:solidFill>
                                            <a:srgbClr val="0000CC"/>
                                          </a:solidFill>
                                          <a:latin typeface="Cambria Math" panose="02040503050406030204" pitchFamily="18" charset="0"/>
                                        </a:rPr>
                                        <m:t>i</m:t>
                                      </m:r>
                                    </m:sub>
                                  </m:sSub>
                                </m:e>
                              </m:d>
                            </m:e>
                          </m:nary>
                        </m:e>
                      </m:d>
                      <m:r>
                        <a:rPr lang="en-US" sz="2200">
                          <a:solidFill>
                            <a:srgbClr val="0000CC"/>
                          </a:solidFill>
                          <a:latin typeface="Cambria Math" panose="02040503050406030204" pitchFamily="18" charset="0"/>
                        </a:rPr>
                        <m:t>=</m:t>
                      </m:r>
                      <m:r>
                        <m:rPr>
                          <m:sty m:val="p"/>
                        </m:rPr>
                        <a:rPr lang="en-US" sz="2200">
                          <a:solidFill>
                            <a:srgbClr val="0000CC"/>
                          </a:solidFill>
                          <a:latin typeface="Cambria Math" panose="02040503050406030204" pitchFamily="18" charset="0"/>
                        </a:rPr>
                        <m:t>O</m:t>
                      </m:r>
                      <m:d>
                        <m:dPr>
                          <m:ctrlPr>
                            <a:rPr lang="en-US" sz="2200" i="1">
                              <a:solidFill>
                                <a:srgbClr val="0000CC"/>
                              </a:solidFill>
                              <a:latin typeface="Cambria Math" panose="02040503050406030204" pitchFamily="18" charset="0"/>
                            </a:rPr>
                          </m:ctrlPr>
                        </m:dPr>
                        <m:e>
                          <m:r>
                            <m:rPr>
                              <m:sty m:val="p"/>
                            </m:rPr>
                            <a:rPr lang="en-US" sz="2200" smtClean="0">
                              <a:solidFill>
                                <a:srgbClr val="0000CC"/>
                              </a:solidFill>
                              <a:latin typeface="Cambria Math" panose="02040503050406030204" pitchFamily="18" charset="0"/>
                            </a:rPr>
                            <m:t>U</m:t>
                          </m:r>
                          <m:rad>
                            <m:radPr>
                              <m:degHide m:val="on"/>
                              <m:ctrlPr>
                                <a:rPr lang="en-US" sz="2200" i="1">
                                  <a:solidFill>
                                    <a:srgbClr val="0000CC"/>
                                  </a:solidFill>
                                  <a:latin typeface="Cambria Math" panose="02040503050406030204" pitchFamily="18" charset="0"/>
                                </a:rPr>
                              </m:ctrlPr>
                            </m:radPr>
                            <m:deg/>
                            <m:e>
                              <m:f>
                                <m:fPr>
                                  <m:ctrlPr>
                                    <a:rPr lang="en-US" sz="2200" i="1">
                                      <a:solidFill>
                                        <a:srgbClr val="0000CC"/>
                                      </a:solidFill>
                                      <a:latin typeface="Cambria Math" panose="02040503050406030204" pitchFamily="18" charset="0"/>
                                    </a:rPr>
                                  </m:ctrlPr>
                                </m:fPr>
                                <m:num>
                                  <m:r>
                                    <a:rPr lang="en-US" sz="2200" b="1">
                                      <a:solidFill>
                                        <a:srgbClr val="0000CC"/>
                                      </a:solidFill>
                                      <a:latin typeface="Cambria Math" panose="02040503050406030204" pitchFamily="18" charset="0"/>
                                    </a:rPr>
                                    <m:t>𝐏𝐝𝐢𝐦</m:t>
                                  </m:r>
                                  <m:r>
                                    <a:rPr lang="en-US" sz="2200" b="1">
                                      <a:solidFill>
                                        <a:srgbClr val="0000CC"/>
                                      </a:solidFill>
                                      <a:latin typeface="Cambria Math" panose="02040503050406030204" pitchFamily="18" charset="0"/>
                                    </a:rPr>
                                    <m:t>(</m:t>
                                  </m:r>
                                  <m:r>
                                    <a:rPr lang="en-US" sz="2200" b="1">
                                      <a:solidFill>
                                        <a:srgbClr val="0000CC"/>
                                      </a:solidFill>
                                      <a:latin typeface="Cambria Math" panose="02040503050406030204" pitchFamily="18" charset="0"/>
                                      <a:ea typeface="Cambria Math" panose="02040503050406030204" pitchFamily="18" charset="0"/>
                                    </a:rPr>
                                    <m:t>𝓕</m:t>
                                  </m:r>
                                  <m:r>
                                    <a:rPr lang="en-US" sz="2200" b="1">
                                      <a:solidFill>
                                        <a:srgbClr val="0000CC"/>
                                      </a:solidFill>
                                      <a:latin typeface="Cambria Math" panose="02040503050406030204" pitchFamily="18" charset="0"/>
                                      <a:ea typeface="Cambria Math" panose="02040503050406030204" pitchFamily="18" charset="0"/>
                                    </a:rPr>
                                    <m:t>)</m:t>
                                  </m:r>
                                </m:num>
                                <m:den>
                                  <m:r>
                                    <m:rPr>
                                      <m:sty m:val="p"/>
                                    </m:rPr>
                                    <a:rPr lang="en-US" sz="2200">
                                      <a:solidFill>
                                        <a:srgbClr val="0000CC"/>
                                      </a:solidFill>
                                      <a:latin typeface="Cambria Math" panose="02040503050406030204" pitchFamily="18" charset="0"/>
                                    </a:rPr>
                                    <m:t>N</m:t>
                                  </m:r>
                                </m:den>
                              </m:f>
                            </m:e>
                          </m:rad>
                          <m:r>
                            <a:rPr lang="en-US" sz="2200">
                              <a:solidFill>
                                <a:srgbClr val="0000CC"/>
                              </a:solidFill>
                              <a:latin typeface="Cambria Math" panose="02040503050406030204" pitchFamily="18" charset="0"/>
                            </a:rPr>
                            <m:t>+</m:t>
                          </m:r>
                          <m:r>
                            <m:rPr>
                              <m:sty m:val="p"/>
                            </m:rPr>
                            <a:rPr lang="en-US" sz="2200">
                              <a:solidFill>
                                <a:srgbClr val="0000CC"/>
                              </a:solidFill>
                              <a:latin typeface="Cambria Math" panose="02040503050406030204" pitchFamily="18" charset="0"/>
                            </a:rPr>
                            <m:t>U</m:t>
                          </m:r>
                          <m:rad>
                            <m:radPr>
                              <m:degHide m:val="on"/>
                              <m:ctrlPr>
                                <a:rPr lang="en-US" sz="2200" i="1">
                                  <a:solidFill>
                                    <a:srgbClr val="0000CC"/>
                                  </a:solidFill>
                                  <a:latin typeface="Cambria Math" panose="02040503050406030204" pitchFamily="18" charset="0"/>
                                </a:rPr>
                              </m:ctrlPr>
                            </m:radPr>
                            <m:deg/>
                            <m:e>
                              <m:f>
                                <m:fPr>
                                  <m:ctrlPr>
                                    <a:rPr lang="en-US" sz="2200" i="1">
                                      <a:solidFill>
                                        <a:srgbClr val="0000CC"/>
                                      </a:solidFill>
                                      <a:latin typeface="Cambria Math" panose="02040503050406030204" pitchFamily="18" charset="0"/>
                                    </a:rPr>
                                  </m:ctrlPr>
                                </m:fPr>
                                <m:num>
                                  <m:func>
                                    <m:funcPr>
                                      <m:ctrlPr>
                                        <a:rPr lang="en-US" sz="2200" i="1">
                                          <a:solidFill>
                                            <a:srgbClr val="0000CC"/>
                                          </a:solidFill>
                                          <a:latin typeface="Cambria Math" panose="02040503050406030204" pitchFamily="18" charset="0"/>
                                        </a:rPr>
                                      </m:ctrlPr>
                                    </m:funcPr>
                                    <m:fName>
                                      <m:r>
                                        <m:rPr>
                                          <m:sty m:val="p"/>
                                        </m:rPr>
                                        <a:rPr lang="en-US" sz="2200">
                                          <a:solidFill>
                                            <a:srgbClr val="0000CC"/>
                                          </a:solidFill>
                                          <a:latin typeface="Cambria Math" panose="02040503050406030204" pitchFamily="18" charset="0"/>
                                        </a:rPr>
                                        <m:t>log</m:t>
                                      </m:r>
                                    </m:fName>
                                    <m:e>
                                      <m:r>
                                        <a:rPr lang="en-US" sz="2200">
                                          <a:solidFill>
                                            <a:srgbClr val="0000CC"/>
                                          </a:solidFill>
                                          <a:latin typeface="Cambria Math" panose="02040503050406030204" pitchFamily="18" charset="0"/>
                                        </a:rPr>
                                        <m:t>(1/</m:t>
                                      </m:r>
                                      <m:r>
                                        <m:rPr>
                                          <m:sty m:val="p"/>
                                        </m:rPr>
                                        <a:rPr lang="en-US" sz="2200">
                                          <a:solidFill>
                                            <a:srgbClr val="0000CC"/>
                                          </a:solidFill>
                                          <a:latin typeface="Cambria Math" panose="02040503050406030204" pitchFamily="18" charset="0"/>
                                          <a:ea typeface="Cambria Math" panose="02040503050406030204" pitchFamily="18" charset="0"/>
                                        </a:rPr>
                                        <m:t>δ</m:t>
                                      </m:r>
                                      <m:r>
                                        <a:rPr lang="en-US" sz="2200">
                                          <a:solidFill>
                                            <a:srgbClr val="0000CC"/>
                                          </a:solidFill>
                                          <a:latin typeface="Cambria Math" panose="02040503050406030204" pitchFamily="18" charset="0"/>
                                          <a:ea typeface="Cambria Math" panose="02040503050406030204" pitchFamily="18" charset="0"/>
                                        </a:rPr>
                                        <m:t>)</m:t>
                                      </m:r>
                                    </m:e>
                                  </m:func>
                                </m:num>
                                <m:den>
                                  <m:r>
                                    <m:rPr>
                                      <m:sty m:val="p"/>
                                    </m:rPr>
                                    <a:rPr lang="en-US" sz="2200">
                                      <a:solidFill>
                                        <a:srgbClr val="0000CC"/>
                                      </a:solidFill>
                                      <a:latin typeface="Cambria Math" panose="02040503050406030204" pitchFamily="18" charset="0"/>
                                    </a:rPr>
                                    <m:t>N</m:t>
                                  </m:r>
                                </m:den>
                              </m:f>
                            </m:e>
                          </m:rad>
                        </m:e>
                      </m:d>
                      <m:r>
                        <a:rPr lang="en-US" sz="2200">
                          <a:solidFill>
                            <a:schemeClr val="tx1"/>
                          </a:solidFill>
                          <a:latin typeface="Cambria Math" panose="02040503050406030204" pitchFamily="18" charset="0"/>
                        </a:rPr>
                        <m:t>,</m:t>
                      </m:r>
                    </m:oMath>
                  </m:oMathPara>
                </a14:m>
                <a:endParaRPr lang="en-US" sz="2200" dirty="0">
                  <a:solidFill>
                    <a:schemeClr val="tx1"/>
                  </a:solidFill>
                </a:endParaRPr>
              </a:p>
            </p:txBody>
          </p:sp>
        </mc:Choice>
        <mc:Fallback xmlns="">
          <p:sp>
            <p:nvSpPr>
              <p:cNvPr id="11" name="Rectangle 10">
                <a:extLst>
                  <a:ext uri="{FF2B5EF4-FFF2-40B4-BE49-F238E27FC236}">
                    <a16:creationId xmlns:a16="http://schemas.microsoft.com/office/drawing/2014/main" id="{F54BA425-8971-4A8B-B4AF-4106DA0CFE3C}"/>
                  </a:ext>
                </a:extLst>
              </p:cNvPr>
              <p:cNvSpPr>
                <a:spLocks noRot="1" noChangeAspect="1" noMove="1" noResize="1" noEditPoints="1" noAdjustHandles="1" noChangeArrowheads="1" noChangeShapeType="1" noTextEdit="1"/>
              </p:cNvSpPr>
              <p:nvPr/>
            </p:nvSpPr>
            <p:spPr>
              <a:xfrm>
                <a:off x="533400" y="2514600"/>
                <a:ext cx="8305800" cy="2438400"/>
              </a:xfrm>
              <a:prstGeom prst="rect">
                <a:avLst/>
              </a:prstGeom>
              <a:blipFill>
                <a:blip r:embed="rId4"/>
                <a:stretch>
                  <a:fillRect/>
                </a:stretch>
              </a:blipFill>
              <a:ln w="28575">
                <a:noFill/>
              </a:ln>
            </p:spPr>
            <p:txBody>
              <a:bodyPr/>
              <a:lstStyle/>
              <a:p>
                <a:r>
                  <a:rPr lang="en-US">
                    <a:noFill/>
                  </a:rPr>
                  <a:t> </a:t>
                </a:r>
              </a:p>
            </p:txBody>
          </p:sp>
        </mc:Fallback>
      </mc:AlternateContent>
      <p:sp>
        <p:nvSpPr>
          <p:cNvPr id="17" name="Text Box 7"/>
          <p:cNvSpPr txBox="1">
            <a:spLocks noChangeArrowheads="1"/>
          </p:cNvSpPr>
          <p:nvPr/>
        </p:nvSpPr>
        <p:spPr bwMode="auto">
          <a:xfrm>
            <a:off x="381000" y="4724400"/>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457200">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dirty="0"/>
              <a:t>true expectation </a:t>
            </a:r>
          </a:p>
        </p:txBody>
      </p:sp>
      <p:cxnSp>
        <p:nvCxnSpPr>
          <p:cNvPr id="18" name="Straight Arrow Connector 17"/>
          <p:cNvCxnSpPr/>
          <p:nvPr/>
        </p:nvCxnSpPr>
        <p:spPr bwMode="auto">
          <a:xfrm flipH="1">
            <a:off x="990600" y="4267200"/>
            <a:ext cx="304800" cy="457200"/>
          </a:xfrm>
          <a:prstGeom prst="straightConnector1">
            <a:avLst/>
          </a:prstGeom>
          <a:noFill/>
          <a:ln w="15875" cap="flat" cmpd="sng" algn="ctr">
            <a:solidFill>
              <a:schemeClr val="tx1"/>
            </a:solidFill>
            <a:prstDash val="solid"/>
            <a:round/>
            <a:headEnd type="arrow" w="med" len="med"/>
            <a:tailEnd type="none"/>
          </a:ln>
          <a:effectLst/>
        </p:spPr>
      </p:cxnSp>
      <p:cxnSp>
        <p:nvCxnSpPr>
          <p:cNvPr id="20" name="Straight Arrow Connector 19"/>
          <p:cNvCxnSpPr/>
          <p:nvPr/>
        </p:nvCxnSpPr>
        <p:spPr bwMode="auto">
          <a:xfrm>
            <a:off x="3487764" y="4311999"/>
            <a:ext cx="266700" cy="436105"/>
          </a:xfrm>
          <a:prstGeom prst="straightConnector1">
            <a:avLst/>
          </a:prstGeom>
          <a:noFill/>
          <a:ln w="15875" cap="flat" cmpd="sng" algn="ctr">
            <a:solidFill>
              <a:schemeClr val="tx1"/>
            </a:solidFill>
            <a:prstDash val="solid"/>
            <a:round/>
            <a:headEnd type="arrow" w="med" len="med"/>
            <a:tailEnd type="none"/>
          </a:ln>
          <a:effectLst/>
        </p:spPr>
      </p:cxnSp>
      <p:sp>
        <p:nvSpPr>
          <p:cNvPr id="21" name="Text Box 7"/>
          <p:cNvSpPr txBox="1">
            <a:spLocks noChangeArrowheads="1"/>
          </p:cNvSpPr>
          <p:nvPr/>
        </p:nvSpPr>
        <p:spPr bwMode="auto">
          <a:xfrm>
            <a:off x="2743200" y="4724401"/>
            <a:ext cx="1981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457200">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dirty="0"/>
              <a:t>Empirical average</a:t>
            </a:r>
          </a:p>
        </p:txBody>
      </p:sp>
      <p:sp>
        <p:nvSpPr>
          <p:cNvPr id="25" name="Text Box 7"/>
          <p:cNvSpPr txBox="1">
            <a:spLocks noChangeArrowheads="1"/>
          </p:cNvSpPr>
          <p:nvPr/>
        </p:nvSpPr>
        <p:spPr bwMode="auto">
          <a:xfrm>
            <a:off x="5410200" y="4648200"/>
            <a:ext cx="2209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marL="457200">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r>
              <a:rPr lang="en-US" sz="1600" dirty="0"/>
              <a:t>Decay rate</a:t>
            </a:r>
          </a:p>
        </p:txBody>
      </p:sp>
      <p:cxnSp>
        <p:nvCxnSpPr>
          <p:cNvPr id="26" name="Straight Arrow Connector 25"/>
          <p:cNvCxnSpPr/>
          <p:nvPr/>
        </p:nvCxnSpPr>
        <p:spPr bwMode="auto">
          <a:xfrm>
            <a:off x="5943600" y="4191000"/>
            <a:ext cx="76200" cy="423446"/>
          </a:xfrm>
          <a:prstGeom prst="straightConnector1">
            <a:avLst/>
          </a:prstGeom>
          <a:noFill/>
          <a:ln w="15875" cap="flat" cmpd="sng" algn="ctr">
            <a:solidFill>
              <a:schemeClr val="tx1"/>
            </a:solidFill>
            <a:prstDash val="solid"/>
            <a:round/>
            <a:headEnd type="arrow" w="med" len="med"/>
            <a:tailEnd type="none"/>
          </a:ln>
          <a:effectLst/>
        </p:spPr>
      </p:cxnSp>
    </p:spTree>
    <p:extLst>
      <p:ext uri="{BB962C8B-B14F-4D97-AF65-F5344CB8AC3E}">
        <p14:creationId xmlns:p14="http://schemas.microsoft.com/office/powerpoint/2010/main" val="63346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25DE2D-7599-4734-B2E0-867393703C17}"/>
              </a:ext>
            </a:extLst>
          </p:cNvPr>
          <p:cNvSpPr>
            <a:spLocks noChangeArrowheads="1"/>
          </p:cNvSpPr>
          <p:nvPr/>
        </p:nvSpPr>
        <p:spPr bwMode="auto">
          <a:xfrm>
            <a:off x="228599" y="3006114"/>
            <a:ext cx="8686797" cy="365737"/>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725">
              <a:latin typeface="Comic Sans MS" pitchFamily="66"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30AD76EA-31C9-4443-B94C-E93D37C0C2D7}"/>
                  </a:ext>
                </a:extLst>
              </p:cNvPr>
              <p:cNvSpPr txBox="1">
                <a:spLocks/>
              </p:cNvSpPr>
              <p:nvPr/>
            </p:nvSpPr>
            <p:spPr>
              <a:xfrm>
                <a:off x="228600" y="1550910"/>
                <a:ext cx="8096250" cy="1039890"/>
              </a:xfrm>
              <a:prstGeom prst="rect">
                <a:avLst/>
              </a:prstGeom>
              <a:solidFill>
                <a:schemeClr val="bg1"/>
              </a:solidFill>
              <a:ln w="28575">
                <a:solidFill>
                  <a:schemeClr val="tx1"/>
                </a:solidFill>
              </a:ln>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Setup: single-item, multi-bidder.</a:t>
                </a:r>
              </a:p>
              <a:p>
                <a:pPr>
                  <a:buFont typeface="+mj-lt"/>
                  <a:buAutoNum type="arabicPeriod"/>
                </a:pPr>
                <a:r>
                  <a:rPr lang="en-US" sz="1800" dirty="0"/>
                  <a:t>Auctioneer sets a reserve price </a:t>
                </a:r>
                <a14:m>
                  <m:oMath xmlns:m="http://schemas.openxmlformats.org/officeDocument/2006/math">
                    <m:r>
                      <a:rPr lang="en-US" sz="1800" i="1">
                        <a:latin typeface="Cambria Math" panose="02040503050406030204" pitchFamily="18" charset="0"/>
                      </a:rPr>
                      <m:t>𝑟</m:t>
                    </m:r>
                  </m:oMath>
                </a14:m>
                <a:r>
                  <a:rPr lang="en-US" sz="1800" dirty="0"/>
                  <a:t>. </a:t>
                </a:r>
              </a:p>
              <a:p>
                <a:pPr>
                  <a:buFont typeface="+mj-lt"/>
                  <a:buAutoNum type="arabicPeriod"/>
                </a:pPr>
                <a:r>
                  <a:rPr lang="en-US" sz="1800" dirty="0"/>
                  <a:t>Highest bidder wins if bid </a:t>
                </a:r>
                <a14:m>
                  <m:oMath xmlns:m="http://schemas.openxmlformats.org/officeDocument/2006/math">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rPr>
                      <m:t>𝑟</m:t>
                    </m:r>
                  </m:oMath>
                </a14:m>
                <a:r>
                  <a:rPr lang="en-US" sz="1800" dirty="0"/>
                  <a:t>. Pays maximum of the second highest bid and </a:t>
                </a:r>
                <a14:m>
                  <m:oMath xmlns:m="http://schemas.openxmlformats.org/officeDocument/2006/math">
                    <m:r>
                      <a:rPr lang="en-US" sz="1800" i="1">
                        <a:latin typeface="Cambria Math" panose="02040503050406030204" pitchFamily="18" charset="0"/>
                      </a:rPr>
                      <m:t>𝑟</m:t>
                    </m:r>
                  </m:oMath>
                </a14:m>
                <a:r>
                  <a:rPr lang="en-US" sz="1800" dirty="0"/>
                  <a:t>.</a:t>
                </a:r>
              </a:p>
            </p:txBody>
          </p:sp>
        </mc:Choice>
        <mc:Fallback xmlns="">
          <p:sp>
            <p:nvSpPr>
              <p:cNvPr id="5" name="Content Placeholder 2">
                <a:extLst>
                  <a:ext uri="{FF2B5EF4-FFF2-40B4-BE49-F238E27FC236}">
                    <a16:creationId xmlns:a16="http://schemas.microsoft.com/office/drawing/2014/main" id="{30AD76EA-31C9-4443-B94C-E93D37C0C2D7}"/>
                  </a:ext>
                </a:extLst>
              </p:cNvPr>
              <p:cNvSpPr txBox="1">
                <a:spLocks noRot="1" noChangeAspect="1" noMove="1" noResize="1" noEditPoints="1" noAdjustHandles="1" noChangeArrowheads="1" noChangeShapeType="1" noTextEdit="1"/>
              </p:cNvSpPr>
              <p:nvPr/>
            </p:nvSpPr>
            <p:spPr>
              <a:xfrm>
                <a:off x="228600" y="1550910"/>
                <a:ext cx="8096250" cy="1039890"/>
              </a:xfrm>
              <a:prstGeom prst="rect">
                <a:avLst/>
              </a:prstGeom>
              <a:blipFill>
                <a:blip r:embed="rId2"/>
                <a:stretch>
                  <a:fillRect l="-825" t="-2841" b="-5114"/>
                </a:stretch>
              </a:blipFill>
              <a:ln w="28575">
                <a:solidFill>
                  <a:schemeClr val="tx1"/>
                </a:solidFill>
              </a:ln>
            </p:spPr>
            <p:txBody>
              <a:bodyPr/>
              <a:lstStyle/>
              <a:p>
                <a:r>
                  <a:rPr lang="en-US">
                    <a:noFill/>
                  </a:rPr>
                  <a:t> </a:t>
                </a:r>
              </a:p>
            </p:txBody>
          </p:sp>
        </mc:Fallback>
      </mc:AlternateContent>
      <p:grpSp>
        <p:nvGrpSpPr>
          <p:cNvPr id="6" name="Group 5">
            <a:extLst>
              <a:ext uri="{FF2B5EF4-FFF2-40B4-BE49-F238E27FC236}">
                <a16:creationId xmlns:a16="http://schemas.microsoft.com/office/drawing/2014/main" id="{48A69A7A-B814-4BA5-BECE-A907A1121EAE}"/>
              </a:ext>
            </a:extLst>
          </p:cNvPr>
          <p:cNvGrpSpPr/>
          <p:nvPr/>
        </p:nvGrpSpPr>
        <p:grpSpPr>
          <a:xfrm>
            <a:off x="5220309" y="3669268"/>
            <a:ext cx="3771289" cy="2474868"/>
            <a:chOff x="3455686" y="2246862"/>
            <a:chExt cx="5871143" cy="4171369"/>
          </a:xfrm>
        </p:grpSpPr>
        <p:cxnSp>
          <p:nvCxnSpPr>
            <p:cNvPr id="7" name="Straight Arrow Connector 6">
              <a:extLst>
                <a:ext uri="{FF2B5EF4-FFF2-40B4-BE49-F238E27FC236}">
                  <a16:creationId xmlns:a16="http://schemas.microsoft.com/office/drawing/2014/main" id="{87DB72B3-EF99-4693-9CBF-E3FA17C7E578}"/>
                </a:ext>
              </a:extLst>
            </p:cNvPr>
            <p:cNvCxnSpPr>
              <a:cxnSpLocks/>
            </p:cNvCxnSpPr>
            <p:nvPr/>
          </p:nvCxnSpPr>
          <p:spPr>
            <a:xfrm>
              <a:off x="4876800" y="4826207"/>
              <a:ext cx="2646811" cy="0"/>
            </a:xfrm>
            <a:prstGeom prst="straightConnector1">
              <a:avLst/>
            </a:prstGeom>
            <a:ln w="28575">
              <a:solidFill>
                <a:srgbClr val="192C47"/>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DBE866E-A057-440A-8977-A929C74B9F33}"/>
                </a:ext>
              </a:extLst>
            </p:cNvPr>
            <p:cNvSpPr txBox="1"/>
            <p:nvPr/>
          </p:nvSpPr>
          <p:spPr>
            <a:xfrm>
              <a:off x="4701310" y="4861966"/>
              <a:ext cx="1476337" cy="1556265"/>
            </a:xfrm>
            <a:prstGeom prst="rect">
              <a:avLst/>
            </a:prstGeom>
            <a:noFill/>
          </p:spPr>
          <p:txBody>
            <a:bodyPr wrap="square" rtlCol="0">
              <a:spAutoFit/>
            </a:bodyPr>
            <a:lstStyle/>
            <a:p>
              <a:pPr algn="ctr"/>
              <a:r>
                <a:rPr lang="en-US" dirty="0"/>
                <a:t>2</a:t>
              </a:r>
              <a:r>
                <a:rPr lang="en-US" baseline="30000" dirty="0"/>
                <a:t>nd</a:t>
              </a:r>
              <a:r>
                <a:rPr lang="en-US" dirty="0"/>
                <a:t> highest bid</a:t>
              </a:r>
            </a:p>
          </p:txBody>
        </p:sp>
        <p:sp>
          <p:nvSpPr>
            <p:cNvPr id="9" name="TextBox 8">
              <a:extLst>
                <a:ext uri="{FF2B5EF4-FFF2-40B4-BE49-F238E27FC236}">
                  <a16:creationId xmlns:a16="http://schemas.microsoft.com/office/drawing/2014/main" id="{2B4B48C5-4DB7-47CD-B392-C8545E828279}"/>
                </a:ext>
              </a:extLst>
            </p:cNvPr>
            <p:cNvSpPr txBox="1"/>
            <p:nvPr/>
          </p:nvSpPr>
          <p:spPr>
            <a:xfrm>
              <a:off x="6005243" y="4861964"/>
              <a:ext cx="1514024" cy="1089385"/>
            </a:xfrm>
            <a:prstGeom prst="rect">
              <a:avLst/>
            </a:prstGeom>
            <a:noFill/>
          </p:spPr>
          <p:txBody>
            <a:bodyPr wrap="square" rtlCol="0">
              <a:spAutoFit/>
            </a:bodyPr>
            <a:lstStyle/>
            <a:p>
              <a:pPr algn="ctr"/>
              <a:r>
                <a:rPr lang="en-US" dirty="0"/>
                <a:t>Highest bid</a:t>
              </a:r>
            </a:p>
          </p:txBody>
        </p:sp>
        <p:cxnSp>
          <p:nvCxnSpPr>
            <p:cNvPr id="10" name="Straight Connector 9">
              <a:extLst>
                <a:ext uri="{FF2B5EF4-FFF2-40B4-BE49-F238E27FC236}">
                  <a16:creationId xmlns:a16="http://schemas.microsoft.com/office/drawing/2014/main" id="{8D7FCDA2-1478-4A43-8FF8-AA92E296E7B1}"/>
                </a:ext>
              </a:extLst>
            </p:cNvPr>
            <p:cNvCxnSpPr>
              <a:cxnSpLocks/>
            </p:cNvCxnSpPr>
            <p:nvPr/>
          </p:nvCxnSpPr>
          <p:spPr>
            <a:xfrm>
              <a:off x="5402829" y="4740077"/>
              <a:ext cx="0" cy="172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844307-C737-46A9-91AC-6F3A5B988147}"/>
                </a:ext>
              </a:extLst>
            </p:cNvPr>
            <p:cNvCxnSpPr>
              <a:cxnSpLocks/>
            </p:cNvCxnSpPr>
            <p:nvPr/>
          </p:nvCxnSpPr>
          <p:spPr>
            <a:xfrm flipV="1">
              <a:off x="5376834" y="2927031"/>
              <a:ext cx="1388684" cy="1410680"/>
            </a:xfrm>
            <a:prstGeom prst="line">
              <a:avLst/>
            </a:prstGeom>
            <a:ln w="57150">
              <a:solidFill>
                <a:srgbClr val="0093C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214E5A9-B9A7-426A-B7A9-CCF18993F682}"/>
                    </a:ext>
                  </a:extLst>
                </p:cNvPr>
                <p:cNvSpPr txBox="1"/>
                <p:nvPr/>
              </p:nvSpPr>
              <p:spPr>
                <a:xfrm>
                  <a:off x="7523609" y="4668372"/>
                  <a:ext cx="1803220" cy="622506"/>
                </a:xfrm>
                <a:prstGeom prst="rect">
                  <a:avLst/>
                </a:prstGeom>
                <a:noFill/>
              </p:spPr>
              <p:txBody>
                <a:bodyPr wrap="square" rtlCol="0">
                  <a:spAutoFit/>
                </a:bodyPr>
                <a:lstStyle/>
                <a:p>
                  <a:r>
                    <a:rPr lang="en-US" dirty="0"/>
                    <a:t>Reserve </a:t>
                  </a:r>
                  <a14:m>
                    <m:oMath xmlns:m="http://schemas.openxmlformats.org/officeDocument/2006/math">
                      <m:r>
                        <a:rPr lang="en-US" i="1">
                          <a:latin typeface="Cambria Math" panose="02040503050406030204" pitchFamily="18" charset="0"/>
                        </a:rPr>
                        <m:t>𝑟</m:t>
                      </m:r>
                    </m:oMath>
                  </a14:m>
                  <a:endParaRPr lang="en-US" dirty="0"/>
                </a:p>
              </p:txBody>
            </p:sp>
          </mc:Choice>
          <mc:Fallback xmlns="">
            <p:sp>
              <p:nvSpPr>
                <p:cNvPr id="12" name="TextBox 11">
                  <a:extLst>
                    <a:ext uri="{FF2B5EF4-FFF2-40B4-BE49-F238E27FC236}">
                      <a16:creationId xmlns:a16="http://schemas.microsoft.com/office/drawing/2014/main" id="{4214E5A9-B9A7-426A-B7A9-CCF18993F682}"/>
                    </a:ext>
                  </a:extLst>
                </p:cNvPr>
                <p:cNvSpPr txBox="1">
                  <a:spLocks noRot="1" noChangeAspect="1" noMove="1" noResize="1" noEditPoints="1" noAdjustHandles="1" noChangeArrowheads="1" noChangeShapeType="1" noTextEdit="1"/>
                </p:cNvSpPr>
                <p:nvPr/>
              </p:nvSpPr>
              <p:spPr>
                <a:xfrm>
                  <a:off x="7523609" y="4668372"/>
                  <a:ext cx="1803220" cy="622506"/>
                </a:xfrm>
                <a:prstGeom prst="rect">
                  <a:avLst/>
                </a:prstGeom>
                <a:blipFill>
                  <a:blip r:embed="rId3"/>
                  <a:stretch>
                    <a:fillRect l="-4737" t="-10000" b="-26667"/>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F05EEB56-2E3A-42CD-8247-66EC71732558}"/>
                </a:ext>
              </a:extLst>
            </p:cNvPr>
            <p:cNvCxnSpPr>
              <a:cxnSpLocks/>
            </p:cNvCxnSpPr>
            <p:nvPr/>
          </p:nvCxnSpPr>
          <p:spPr>
            <a:xfrm flipH="1">
              <a:off x="6765519" y="4826207"/>
              <a:ext cx="605692" cy="0"/>
            </a:xfrm>
            <a:prstGeom prst="line">
              <a:avLst/>
            </a:prstGeom>
            <a:ln w="57150">
              <a:solidFill>
                <a:srgbClr val="0093C6"/>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92C11C0-5ABE-4283-ACB9-7603A453A284}"/>
                </a:ext>
              </a:extLst>
            </p:cNvPr>
            <p:cNvSpPr txBox="1"/>
            <p:nvPr/>
          </p:nvSpPr>
          <p:spPr>
            <a:xfrm>
              <a:off x="4094069" y="2246862"/>
              <a:ext cx="1555290" cy="622506"/>
            </a:xfrm>
            <a:prstGeom prst="rect">
              <a:avLst/>
            </a:prstGeom>
            <a:noFill/>
          </p:spPr>
          <p:txBody>
            <a:bodyPr wrap="square" rtlCol="0">
              <a:spAutoFit/>
            </a:bodyPr>
            <a:lstStyle/>
            <a:p>
              <a:pPr algn="ctr"/>
              <a:r>
                <a:rPr lang="en-US" dirty="0"/>
                <a:t>Revenue</a:t>
              </a:r>
            </a:p>
          </p:txBody>
        </p:sp>
        <p:cxnSp>
          <p:nvCxnSpPr>
            <p:cNvPr id="15" name="Straight Connector 14">
              <a:extLst>
                <a:ext uri="{FF2B5EF4-FFF2-40B4-BE49-F238E27FC236}">
                  <a16:creationId xmlns:a16="http://schemas.microsoft.com/office/drawing/2014/main" id="{8356B3FF-C0B0-402D-B427-CEA0C222CCFD}"/>
                </a:ext>
              </a:extLst>
            </p:cNvPr>
            <p:cNvCxnSpPr>
              <a:cxnSpLocks/>
            </p:cNvCxnSpPr>
            <p:nvPr/>
          </p:nvCxnSpPr>
          <p:spPr>
            <a:xfrm flipH="1">
              <a:off x="4876800" y="4324602"/>
              <a:ext cx="526029" cy="0"/>
            </a:xfrm>
            <a:prstGeom prst="line">
              <a:avLst/>
            </a:prstGeom>
            <a:ln w="57150">
              <a:solidFill>
                <a:srgbClr val="0093C6"/>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64D533A-0F26-4005-86E6-94EDB241C392}"/>
                </a:ext>
              </a:extLst>
            </p:cNvPr>
            <p:cNvCxnSpPr>
              <a:cxnSpLocks/>
            </p:cNvCxnSpPr>
            <p:nvPr/>
          </p:nvCxnSpPr>
          <p:spPr>
            <a:xfrm flipV="1">
              <a:off x="4879828" y="2839625"/>
              <a:ext cx="0" cy="19865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6975CF-4A6C-4BA4-A20A-414B4EADE779}"/>
                </a:ext>
              </a:extLst>
            </p:cNvPr>
            <p:cNvCxnSpPr>
              <a:cxnSpLocks/>
            </p:cNvCxnSpPr>
            <p:nvPr/>
          </p:nvCxnSpPr>
          <p:spPr>
            <a:xfrm>
              <a:off x="6765518" y="4740077"/>
              <a:ext cx="0" cy="1722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33CD989-2B7A-49F9-A17B-54010A17CFDB}"/>
                </a:ext>
              </a:extLst>
            </p:cNvPr>
            <p:cNvSpPr txBox="1"/>
            <p:nvPr/>
          </p:nvSpPr>
          <p:spPr>
            <a:xfrm>
              <a:off x="3455686" y="3886200"/>
              <a:ext cx="1344915" cy="1556265"/>
            </a:xfrm>
            <a:prstGeom prst="rect">
              <a:avLst/>
            </a:prstGeom>
            <a:noFill/>
          </p:spPr>
          <p:txBody>
            <a:bodyPr wrap="square" rtlCol="0">
              <a:spAutoFit/>
            </a:bodyPr>
            <a:lstStyle/>
            <a:p>
              <a:pPr algn="ctr"/>
              <a:r>
                <a:rPr lang="en-US" dirty="0"/>
                <a:t>2</a:t>
              </a:r>
              <a:r>
                <a:rPr lang="en-US" baseline="30000" dirty="0"/>
                <a:t>nd</a:t>
              </a:r>
              <a:r>
                <a:rPr lang="en-US" dirty="0"/>
                <a:t> highest bid</a:t>
              </a:r>
            </a:p>
          </p:txBody>
        </p:sp>
        <p:cxnSp>
          <p:nvCxnSpPr>
            <p:cNvPr id="19" name="Straight Connector 18">
              <a:extLst>
                <a:ext uri="{FF2B5EF4-FFF2-40B4-BE49-F238E27FC236}">
                  <a16:creationId xmlns:a16="http://schemas.microsoft.com/office/drawing/2014/main" id="{23906BC0-AA3E-45E6-8113-525A2E195928}"/>
                </a:ext>
              </a:extLst>
            </p:cNvPr>
            <p:cNvCxnSpPr>
              <a:cxnSpLocks/>
            </p:cNvCxnSpPr>
            <p:nvPr/>
          </p:nvCxnSpPr>
          <p:spPr>
            <a:xfrm rot="5400000">
              <a:off x="4837526" y="4288026"/>
              <a:ext cx="0" cy="731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A70C8E10-61B8-4281-8FD9-3CF99BEC517D}"/>
                  </a:ext>
                </a:extLst>
              </p:cNvPr>
              <p:cNvSpPr/>
              <p:nvPr/>
            </p:nvSpPr>
            <p:spPr>
              <a:xfrm>
                <a:off x="99317" y="3855963"/>
                <a:ext cx="5310883" cy="396519"/>
              </a:xfrm>
              <a:prstGeom prst="rect">
                <a:avLst/>
              </a:prstGeom>
            </p:spPr>
            <p:txBody>
              <a:bodyPr wrap="square">
                <a:spAutoFit/>
              </a:bodyPr>
              <a:lstStyle/>
              <a:p>
                <a:r>
                  <a:rPr lang="en-US" dirty="0"/>
                  <a:t>   </a:t>
                </a:r>
                <a:r>
                  <a:rPr lang="en-US" dirty="0">
                    <a:solidFill>
                      <a:srgbClr val="0000CC"/>
                    </a:solidFill>
                  </a:rPr>
                  <a:t>Revenue = </a:t>
                </a:r>
                <a14:m>
                  <m:oMath xmlns:m="http://schemas.openxmlformats.org/officeDocument/2006/math">
                    <m:func>
                      <m:funcPr>
                        <m:ctrlPr>
                          <a:rPr lang="en-US" i="1">
                            <a:solidFill>
                              <a:srgbClr val="0000CC"/>
                            </a:solidFill>
                            <a:latin typeface="Cambria Math" panose="02040503050406030204" pitchFamily="18" charset="0"/>
                          </a:rPr>
                        </m:ctrlPr>
                      </m:funcPr>
                      <m:fName>
                        <m:r>
                          <m:rPr>
                            <m:sty m:val="p"/>
                          </m:rPr>
                          <a:rPr lang="en-US">
                            <a:solidFill>
                              <a:srgbClr val="0000CC"/>
                            </a:solidFill>
                            <a:latin typeface="Cambria Math" panose="02040503050406030204" pitchFamily="18" charset="0"/>
                          </a:rPr>
                          <m:t>max</m:t>
                        </m:r>
                      </m:fName>
                      <m:e>
                        <m:d>
                          <m:dPr>
                            <m:begChr m:val="{"/>
                            <m:endChr m:val="}"/>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𝑟</m:t>
                            </m:r>
                            <m:r>
                              <a:rPr lang="en-US" i="1">
                                <a:solidFill>
                                  <a:srgbClr val="0000CC"/>
                                </a:solidFill>
                                <a:latin typeface="Cambria Math" panose="02040503050406030204" pitchFamily="18" charset="0"/>
                              </a:rPr>
                              <m:t>, 2</m:t>
                            </m:r>
                            <m:r>
                              <m:rPr>
                                <m:sty m:val="p"/>
                              </m:rPr>
                              <a:rPr lang="en-US">
                                <a:solidFill>
                                  <a:srgbClr val="0000CC"/>
                                </a:solidFill>
                                <a:latin typeface="Cambria Math" panose="02040503050406030204" pitchFamily="18" charset="0"/>
                              </a:rPr>
                              <m:t>nd</m:t>
                            </m:r>
                            <m:r>
                              <a:rPr lang="en-US">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highest</m:t>
                            </m:r>
                            <m:r>
                              <a:rPr lang="en-US">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bid</m:t>
                            </m:r>
                          </m:e>
                        </m:d>
                        <m:r>
                          <a:rPr lang="en-US" i="1">
                            <a:solidFill>
                              <a:srgbClr val="0000CC"/>
                            </a:solidFill>
                            <a:latin typeface="Cambria Math" panose="02040503050406030204" pitchFamily="18" charset="0"/>
                            <a:ea typeface="Cambria Math" panose="02040503050406030204" pitchFamily="18" charset="0"/>
                          </a:rPr>
                          <m:t>∙</m:t>
                        </m:r>
                        <m:sSub>
                          <m:sSubPr>
                            <m:ctrlPr>
                              <a:rPr lang="en-US" i="1">
                                <a:solidFill>
                                  <a:srgbClr val="0000CC"/>
                                </a:solidFill>
                                <a:latin typeface="Cambria Math" panose="02040503050406030204" pitchFamily="18" charset="0"/>
                                <a:ea typeface="Cambria Math" panose="02040503050406030204" pitchFamily="18" charset="0"/>
                              </a:rPr>
                            </m:ctrlPr>
                          </m:sSubPr>
                          <m:e>
                            <m:r>
                              <a:rPr lang="en-US" b="1" i="1">
                                <a:solidFill>
                                  <a:srgbClr val="0000CC"/>
                                </a:solidFill>
                                <a:latin typeface="Cambria Math" panose="02040503050406030204" pitchFamily="18" charset="0"/>
                                <a:ea typeface="Cambria Math" panose="02040503050406030204" pitchFamily="18" charset="0"/>
                              </a:rPr>
                              <m:t>𝟏</m:t>
                            </m:r>
                          </m:e>
                          <m:sub>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highest</m:t>
                            </m:r>
                            <m:r>
                              <a:rPr lang="en-US">
                                <a:solidFill>
                                  <a:srgbClr val="0000CC"/>
                                </a:solidFill>
                                <a:latin typeface="Cambria Math" panose="02040503050406030204" pitchFamily="18" charset="0"/>
                                <a:ea typeface="Cambria Math" panose="02040503050406030204" pitchFamily="18" charset="0"/>
                              </a:rPr>
                              <m:t> </m:t>
                            </m:r>
                            <m:r>
                              <m:rPr>
                                <m:sty m:val="p"/>
                              </m:rPr>
                              <a:rPr lang="en-US">
                                <a:solidFill>
                                  <a:srgbClr val="0000CC"/>
                                </a:solidFill>
                                <a:latin typeface="Cambria Math" panose="02040503050406030204" pitchFamily="18" charset="0"/>
                                <a:ea typeface="Cambria Math" panose="02040503050406030204" pitchFamily="18" charset="0"/>
                              </a:rPr>
                              <m:t>bid</m:t>
                            </m:r>
                            <m:r>
                              <a:rPr lang="en-US" i="1">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𝑟</m:t>
                            </m:r>
                            <m:r>
                              <a:rPr lang="en-US" i="1">
                                <a:solidFill>
                                  <a:srgbClr val="0000CC"/>
                                </a:solidFill>
                                <a:latin typeface="Cambria Math" panose="02040503050406030204" pitchFamily="18" charset="0"/>
                                <a:ea typeface="Cambria Math" panose="02040503050406030204" pitchFamily="18" charset="0"/>
                              </a:rPr>
                              <m:t>}</m:t>
                            </m:r>
                          </m:sub>
                        </m:sSub>
                      </m:e>
                    </m:func>
                  </m:oMath>
                </a14:m>
                <a:endParaRPr lang="en-US" dirty="0">
                  <a:solidFill>
                    <a:srgbClr val="0000CC"/>
                  </a:solidFill>
                </a:endParaRPr>
              </a:p>
            </p:txBody>
          </p:sp>
        </mc:Choice>
        <mc:Fallback xmlns="">
          <p:sp>
            <p:nvSpPr>
              <p:cNvPr id="20" name="Rectangle 19">
                <a:extLst>
                  <a:ext uri="{FF2B5EF4-FFF2-40B4-BE49-F238E27FC236}">
                    <a16:creationId xmlns:a16="http://schemas.microsoft.com/office/drawing/2014/main" id="{A70C8E10-61B8-4281-8FD9-3CF99BEC517D}"/>
                  </a:ext>
                </a:extLst>
              </p:cNvPr>
              <p:cNvSpPr>
                <a:spLocks noRot="1" noChangeAspect="1" noMove="1" noResize="1" noEditPoints="1" noAdjustHandles="1" noChangeArrowheads="1" noChangeShapeType="1" noTextEdit="1"/>
              </p:cNvSpPr>
              <p:nvPr/>
            </p:nvSpPr>
            <p:spPr>
              <a:xfrm>
                <a:off x="99317" y="3855963"/>
                <a:ext cx="5310883" cy="396519"/>
              </a:xfrm>
              <a:prstGeom prst="rect">
                <a:avLst/>
              </a:prstGeom>
              <a:blipFill>
                <a:blip r:embed="rId4"/>
                <a:stretch>
                  <a:fillRect t="-7692" b="-18462"/>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262C75C2-E82F-41E5-9B92-228BBFBEE272}"/>
              </a:ext>
            </a:extLst>
          </p:cNvPr>
          <p:cNvSpPr/>
          <p:nvPr/>
        </p:nvSpPr>
        <p:spPr>
          <a:xfrm>
            <a:off x="228600" y="3066653"/>
            <a:ext cx="8686800" cy="26289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Claim: </a:t>
            </a:r>
            <a:r>
              <a:rPr lang="en-US" sz="2000" dirty="0">
                <a:solidFill>
                  <a:schemeClr val="tx1"/>
                </a:solidFill>
              </a:rPr>
              <a:t>For a fixed set of bids, revenue is a piecewise linear function of the reserve.</a:t>
            </a:r>
          </a:p>
        </p:txBody>
      </p:sp>
      <p:sp>
        <p:nvSpPr>
          <p:cNvPr id="21" name="Content Placeholder 2">
            <a:extLst>
              <a:ext uri="{FF2B5EF4-FFF2-40B4-BE49-F238E27FC236}">
                <a16:creationId xmlns:a16="http://schemas.microsoft.com/office/drawing/2014/main" id="{F881597F-C05F-415D-BB67-4B6AB899E497}"/>
              </a:ext>
            </a:extLst>
          </p:cNvPr>
          <p:cNvSpPr txBox="1">
            <a:spLocks/>
          </p:cNvSpPr>
          <p:nvPr/>
        </p:nvSpPr>
        <p:spPr>
          <a:xfrm>
            <a:off x="229869" y="3469984"/>
            <a:ext cx="1207312" cy="24476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1800" b="1" dirty="0"/>
              <a:t>Key idea:</a:t>
            </a:r>
          </a:p>
        </p:txBody>
      </p:sp>
      <mc:AlternateContent xmlns:mc="http://schemas.openxmlformats.org/markup-compatibility/2006" xmlns:a14="http://schemas.microsoft.com/office/drawing/2010/main">
        <mc:Choice Requires="a14">
          <p:sp>
            <p:nvSpPr>
              <p:cNvPr id="26" name="Title 28">
                <a:extLst>
                  <a:ext uri="{FF2B5EF4-FFF2-40B4-BE49-F238E27FC236}">
                    <a16:creationId xmlns:a16="http://schemas.microsoft.com/office/drawing/2014/main" id="{801597E9-7C15-4A1A-AE53-108562E5E393}"/>
                  </a:ext>
                </a:extLst>
              </p:cNvPr>
              <p:cNvSpPr txBox="1">
                <a:spLocks/>
              </p:cNvSpPr>
              <p:nvPr/>
            </p:nvSpPr>
            <p:spPr>
              <a:xfrm>
                <a:off x="457200" y="152400"/>
                <a:ext cx="82296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Bounding </a:t>
                </a:r>
                <a:r>
                  <a:rPr lang="en-US" dirty="0" err="1"/>
                  <a:t>Pdim</a:t>
                </a:r>
                <a:r>
                  <a:rPr lang="en-US" dirty="0"/>
                  <a:t> of auction classes.</a:t>
                </a:r>
                <a:br>
                  <a:rPr lang="en-US" dirty="0"/>
                </a:br>
                <a14:m>
                  <m:oMath xmlns:m="http://schemas.openxmlformats.org/officeDocument/2006/math">
                    <m:r>
                      <m:rPr>
                        <m:nor/>
                      </m:rPr>
                      <a:rPr lang="en-US" dirty="0"/>
                      <m:t>Example</m:t>
                    </m:r>
                    <m:r>
                      <m:rPr>
                        <m:nor/>
                      </m:rPr>
                      <a:rPr lang="en-US" dirty="0"/>
                      <m:t>: </m:t>
                    </m:r>
                    <m:r>
                      <m:rPr>
                        <m:nor/>
                      </m:rPr>
                      <a:rPr lang="en-US" dirty="0"/>
                      <m:t>Second</m:t>
                    </m:r>
                    <m:r>
                      <m:rPr>
                        <m:nor/>
                      </m:rPr>
                      <a:rPr lang="en-US" dirty="0"/>
                      <m:t>−</m:t>
                    </m:r>
                    <m:r>
                      <m:rPr>
                        <m:nor/>
                      </m:rPr>
                      <a:rPr lang="en-US" dirty="0"/>
                      <m:t>price</m:t>
                    </m:r>
                    <m:r>
                      <m:rPr>
                        <m:nor/>
                      </m:rPr>
                      <a:rPr lang="en-US" dirty="0"/>
                      <m:t> </m:t>
                    </m:r>
                    <m:r>
                      <m:rPr>
                        <m:nor/>
                      </m:rPr>
                      <a:rPr lang="en-US" dirty="0"/>
                      <m:t>auction</m:t>
                    </m:r>
                    <m:r>
                      <m:rPr>
                        <m:nor/>
                      </m:rPr>
                      <a:rPr lang="en-US" dirty="0"/>
                      <m:t> </m:t>
                    </m:r>
                    <m:r>
                      <m:rPr>
                        <m:nor/>
                      </m:rPr>
                      <a:rPr lang="en-US" dirty="0"/>
                      <m:t>with</m:t>
                    </m:r>
                    <m:r>
                      <m:rPr>
                        <m:nor/>
                      </m:rPr>
                      <a:rPr lang="en-US" dirty="0"/>
                      <m:t> </m:t>
                    </m:r>
                    <m:r>
                      <m:rPr>
                        <m:nor/>
                      </m:rPr>
                      <a:rPr lang="en-US" dirty="0"/>
                      <m:t>a</m:t>
                    </m:r>
                    <m:r>
                      <m:rPr>
                        <m:nor/>
                      </m:rPr>
                      <a:rPr lang="en-US" dirty="0"/>
                      <m:t> </m:t>
                    </m:r>
                    <m:r>
                      <m:rPr>
                        <m:nor/>
                      </m:rPr>
                      <a:rPr lang="en-US" dirty="0"/>
                      <m:t>reserve</m:t>
                    </m:r>
                  </m:oMath>
                </a14:m>
                <a:r>
                  <a:rPr lang="en-US" dirty="0"/>
                  <a:t> </a:t>
                </a:r>
              </a:p>
            </p:txBody>
          </p:sp>
        </mc:Choice>
        <mc:Fallback xmlns="">
          <p:sp>
            <p:nvSpPr>
              <p:cNvPr id="26" name="Title 28">
                <a:extLst>
                  <a:ext uri="{FF2B5EF4-FFF2-40B4-BE49-F238E27FC236}">
                    <a16:creationId xmlns:a16="http://schemas.microsoft.com/office/drawing/2014/main" id="{801597E9-7C15-4A1A-AE53-108562E5E393}"/>
                  </a:ext>
                </a:extLst>
              </p:cNvPr>
              <p:cNvSpPr txBox="1">
                <a:spLocks noRot="1" noChangeAspect="1" noMove="1" noResize="1" noEditPoints="1" noAdjustHandles="1" noChangeArrowheads="1" noChangeShapeType="1" noTextEdit="1"/>
              </p:cNvSpPr>
              <p:nvPr/>
            </p:nvSpPr>
            <p:spPr>
              <a:xfrm>
                <a:off x="457200" y="152400"/>
                <a:ext cx="8229600" cy="1143000"/>
              </a:xfrm>
              <a:prstGeom prst="rect">
                <a:avLst/>
              </a:prstGeom>
              <a:blipFill>
                <a:blip r:embed="rId5"/>
                <a:stretch>
                  <a:fillRect t="-5319"/>
                </a:stretch>
              </a:blipFill>
            </p:spPr>
            <p:txBody>
              <a:bodyPr/>
              <a:lstStyle/>
              <a:p>
                <a:r>
                  <a:rPr lang="en-US">
                    <a:noFill/>
                  </a:rPr>
                  <a:t> </a:t>
                </a:r>
              </a:p>
            </p:txBody>
          </p:sp>
        </mc:Fallback>
      </mc:AlternateContent>
    </p:spTree>
    <p:extLst>
      <p:ext uri="{BB962C8B-B14F-4D97-AF65-F5344CB8AC3E}">
        <p14:creationId xmlns:p14="http://schemas.microsoft.com/office/powerpoint/2010/main" val="413659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22" grpId="0"/>
      <p:bldP spid="21"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2577F4-2381-4530-A6FF-A87025EC7536}"/>
              </a:ext>
            </a:extLst>
          </p:cNvPr>
          <p:cNvSpPr>
            <a:spLocks noChangeArrowheads="1"/>
          </p:cNvSpPr>
          <p:nvPr/>
        </p:nvSpPr>
        <p:spPr bwMode="auto">
          <a:xfrm>
            <a:off x="76200" y="1524000"/>
            <a:ext cx="8770159" cy="407058"/>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725">
              <a:latin typeface="Comic Sans MS" pitchFamily="66" charset="0"/>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7EB6BE74-124E-4520-A0DD-B49340934B9D}"/>
                  </a:ext>
                </a:extLst>
              </p:cNvPr>
              <p:cNvSpPr txBox="1">
                <a:spLocks/>
              </p:cNvSpPr>
              <p:nvPr/>
            </p:nvSpPr>
            <p:spPr>
              <a:xfrm>
                <a:off x="304799" y="2663029"/>
                <a:ext cx="8236759" cy="547774"/>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1800" dirty="0"/>
                  <a:t>Scanning </a:t>
                </a:r>
                <a14:m>
                  <m:oMath xmlns:m="http://schemas.openxmlformats.org/officeDocument/2006/math">
                    <m:r>
                      <m:rPr>
                        <m:sty m:val="p"/>
                      </m:rPr>
                      <a:rPr lang="en-US" sz="1800">
                        <a:solidFill>
                          <a:srgbClr val="0000CC"/>
                        </a:solidFill>
                        <a:latin typeface="Cambria Math" panose="02040503050406030204" pitchFamily="18" charset="0"/>
                        <a:ea typeface="Cambria Math" panose="02040503050406030204" pitchFamily="18" charset="0"/>
                      </a:rPr>
                      <m:t>r</m:t>
                    </m:r>
                  </m:oMath>
                </a14:m>
                <a:r>
                  <a:rPr lang="en-US" sz="1800" dirty="0"/>
                  <a:t> from </a:t>
                </a:r>
                <a14:m>
                  <m:oMath xmlns:m="http://schemas.openxmlformats.org/officeDocument/2006/math">
                    <m:r>
                      <a:rPr lang="en-US" sz="1800">
                        <a:solidFill>
                          <a:srgbClr val="0000CC"/>
                        </a:solidFill>
                        <a:latin typeface="Cambria Math" panose="02040503050406030204" pitchFamily="18" charset="0"/>
                        <a:ea typeface="Cambria Math" panose="02040503050406030204" pitchFamily="18" charset="0"/>
                      </a:rPr>
                      <m:t>0</m:t>
                    </m:r>
                  </m:oMath>
                </a14:m>
                <a:r>
                  <a:rPr lang="en-US" sz="1800" dirty="0"/>
                  <a:t> to </a:t>
                </a:r>
                <a14:m>
                  <m:oMath xmlns:m="http://schemas.openxmlformats.org/officeDocument/2006/math">
                    <m:r>
                      <a:rPr lang="en-US" sz="1800">
                        <a:solidFill>
                          <a:srgbClr val="0000CC"/>
                        </a:solidFill>
                        <a:latin typeface="Cambria Math" panose="02040503050406030204" pitchFamily="18" charset="0"/>
                        <a:ea typeface="Cambria Math" panose="02040503050406030204" pitchFamily="18" charset="0"/>
                      </a:rPr>
                      <m:t>∞</m:t>
                    </m:r>
                  </m:oMath>
                </a14:m>
                <a:r>
                  <a:rPr lang="en-US" sz="1800" dirty="0"/>
                  <a:t> there will be (at most) two cutoff values </a:t>
                </a:r>
                <a14:m>
                  <m:oMath xmlns:m="http://schemas.openxmlformats.org/officeDocument/2006/math">
                    <m:sSubSup>
                      <m:sSubSupPr>
                        <m:ctrlPr>
                          <a:rPr lang="en-US" sz="1800" i="1">
                            <a:solidFill>
                              <a:srgbClr val="0000CC"/>
                            </a:solidFill>
                            <a:latin typeface="Cambria Math" panose="02040503050406030204" pitchFamily="18" charset="0"/>
                          </a:rPr>
                        </m:ctrlPr>
                      </m:sSubSupPr>
                      <m:e>
                        <m:r>
                          <m:rPr>
                            <m:sty m:val="p"/>
                          </m:rPr>
                          <a:rPr lang="en-US" sz="1800">
                            <a:solidFill>
                              <a:srgbClr val="0000CC"/>
                            </a:solidFill>
                            <a:latin typeface="Cambria Math" panose="02040503050406030204" pitchFamily="18" charset="0"/>
                          </a:rPr>
                          <m:t>c</m:t>
                        </m:r>
                      </m:e>
                      <m:sub>
                        <m:r>
                          <a:rPr lang="en-US" sz="1800">
                            <a:solidFill>
                              <a:srgbClr val="0000CC"/>
                            </a:solidFill>
                            <a:latin typeface="Cambria Math" panose="02040503050406030204" pitchFamily="18" charset="0"/>
                          </a:rPr>
                          <m:t>1</m:t>
                        </m:r>
                      </m:sub>
                      <m:sup>
                        <m:r>
                          <a:rPr lang="en-US" sz="1800">
                            <a:solidFill>
                              <a:srgbClr val="0000CC"/>
                            </a:solidFill>
                            <a:latin typeface="Cambria Math" panose="02040503050406030204" pitchFamily="18" charset="0"/>
                          </a:rPr>
                          <m:t>(</m:t>
                        </m:r>
                        <m:r>
                          <m:rPr>
                            <m:sty m:val="p"/>
                          </m:rPr>
                          <a:rPr lang="en-US" sz="1800">
                            <a:solidFill>
                              <a:srgbClr val="0000CC"/>
                            </a:solidFill>
                            <a:latin typeface="Cambria Math" panose="02040503050406030204" pitchFamily="18" charset="0"/>
                          </a:rPr>
                          <m:t>i</m:t>
                        </m:r>
                        <m:r>
                          <a:rPr lang="en-US" sz="1800">
                            <a:solidFill>
                              <a:srgbClr val="0000CC"/>
                            </a:solidFill>
                            <a:latin typeface="Cambria Math" panose="02040503050406030204" pitchFamily="18" charset="0"/>
                          </a:rPr>
                          <m:t>)</m:t>
                        </m:r>
                      </m:sup>
                    </m:sSubSup>
                    <m:r>
                      <a:rPr lang="en-US" sz="1800">
                        <a:solidFill>
                          <a:srgbClr val="0000CC"/>
                        </a:solidFill>
                        <a:latin typeface="Cambria Math" panose="02040503050406030204" pitchFamily="18" charset="0"/>
                      </a:rPr>
                      <m:t> </m:t>
                    </m:r>
                  </m:oMath>
                </a14:m>
                <a:r>
                  <a:rPr lang="en-US" sz="1800" dirty="0"/>
                  <a:t>, </a:t>
                </a:r>
                <a14:m>
                  <m:oMath xmlns:m="http://schemas.openxmlformats.org/officeDocument/2006/math">
                    <m:sSubSup>
                      <m:sSubSupPr>
                        <m:ctrlPr>
                          <a:rPr lang="en-US" sz="1800" i="1">
                            <a:solidFill>
                              <a:srgbClr val="0000CC"/>
                            </a:solidFill>
                            <a:latin typeface="Cambria Math" panose="02040503050406030204" pitchFamily="18" charset="0"/>
                          </a:rPr>
                        </m:ctrlPr>
                      </m:sSubSupPr>
                      <m:e>
                        <m:r>
                          <m:rPr>
                            <m:sty m:val="p"/>
                          </m:rPr>
                          <a:rPr lang="en-US" sz="1800">
                            <a:solidFill>
                              <a:srgbClr val="0000CC"/>
                            </a:solidFill>
                            <a:latin typeface="Cambria Math" panose="02040503050406030204" pitchFamily="18" charset="0"/>
                          </a:rPr>
                          <m:t>c</m:t>
                        </m:r>
                      </m:e>
                      <m:sub>
                        <m:r>
                          <a:rPr lang="en-US" sz="1800">
                            <a:solidFill>
                              <a:srgbClr val="0000CC"/>
                            </a:solidFill>
                            <a:latin typeface="Cambria Math" panose="02040503050406030204" pitchFamily="18" charset="0"/>
                          </a:rPr>
                          <m:t>2</m:t>
                        </m:r>
                      </m:sub>
                      <m:sup>
                        <m:r>
                          <a:rPr lang="en-US" sz="1800">
                            <a:solidFill>
                              <a:srgbClr val="0000CC"/>
                            </a:solidFill>
                            <a:latin typeface="Cambria Math" panose="02040503050406030204" pitchFamily="18" charset="0"/>
                          </a:rPr>
                          <m:t>(</m:t>
                        </m:r>
                        <m:r>
                          <m:rPr>
                            <m:sty m:val="p"/>
                          </m:rPr>
                          <a:rPr lang="en-US" sz="1800">
                            <a:solidFill>
                              <a:srgbClr val="0000CC"/>
                            </a:solidFill>
                            <a:latin typeface="Cambria Math" panose="02040503050406030204" pitchFamily="18" charset="0"/>
                          </a:rPr>
                          <m:t>i</m:t>
                        </m:r>
                        <m:r>
                          <a:rPr lang="en-US" sz="1800">
                            <a:solidFill>
                              <a:srgbClr val="0000CC"/>
                            </a:solidFill>
                            <a:latin typeface="Cambria Math" panose="02040503050406030204" pitchFamily="18" charset="0"/>
                          </a:rPr>
                          <m:t>)</m:t>
                        </m:r>
                      </m:sup>
                    </m:sSubSup>
                    <m:r>
                      <a:rPr lang="en-US" sz="1800">
                        <a:solidFill>
                          <a:srgbClr val="0000CC"/>
                        </a:solidFill>
                        <a:latin typeface="Cambria Math" panose="02040503050406030204" pitchFamily="18" charset="0"/>
                      </a:rPr>
                      <m:t> </m:t>
                    </m:r>
                  </m:oMath>
                </a14:m>
                <a:r>
                  <a:rPr lang="en-US" sz="1800" dirty="0"/>
                  <a:t>where revenue goes from “below” to “above” to “below”.</a:t>
                </a:r>
              </a:p>
            </p:txBody>
          </p:sp>
        </mc:Choice>
        <mc:Fallback xmlns="">
          <p:sp>
            <p:nvSpPr>
              <p:cNvPr id="5" name="Content Placeholder 2">
                <a:extLst>
                  <a:ext uri="{FF2B5EF4-FFF2-40B4-BE49-F238E27FC236}">
                    <a16:creationId xmlns:a16="http://schemas.microsoft.com/office/drawing/2014/main" id="{7EB6BE74-124E-4520-A0DD-B49340934B9D}"/>
                  </a:ext>
                </a:extLst>
              </p:cNvPr>
              <p:cNvSpPr txBox="1">
                <a:spLocks noRot="1" noChangeAspect="1" noMove="1" noResize="1" noEditPoints="1" noAdjustHandles="1" noChangeArrowheads="1" noChangeShapeType="1" noTextEdit="1"/>
              </p:cNvSpPr>
              <p:nvPr/>
            </p:nvSpPr>
            <p:spPr>
              <a:xfrm>
                <a:off x="304799" y="2663029"/>
                <a:ext cx="8236759" cy="547774"/>
              </a:xfrm>
              <a:prstGeom prst="rect">
                <a:avLst/>
              </a:prstGeom>
              <a:blipFill>
                <a:blip r:embed="rId2"/>
                <a:stretch>
                  <a:fillRect l="-740" b="-44444"/>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80789883-14B3-4EEF-819D-AE32F282F52E}"/>
              </a:ext>
            </a:extLst>
          </p:cNvPr>
          <p:cNvGrpSpPr/>
          <p:nvPr/>
        </p:nvGrpSpPr>
        <p:grpSpPr>
          <a:xfrm>
            <a:off x="83360" y="1295400"/>
            <a:ext cx="8839199" cy="609600"/>
            <a:chOff x="61595" y="3277451"/>
            <a:chExt cx="9403926" cy="812800"/>
          </a:xfrm>
        </p:grpSpPr>
        <p:sp>
          <p:nvSpPr>
            <p:cNvPr id="7" name="Rectangle 6">
              <a:extLst>
                <a:ext uri="{FF2B5EF4-FFF2-40B4-BE49-F238E27FC236}">
                  <a16:creationId xmlns:a16="http://schemas.microsoft.com/office/drawing/2014/main" id="{D52C5B96-430D-435C-95BF-E09347289F04}"/>
                </a:ext>
              </a:extLst>
            </p:cNvPr>
            <p:cNvSpPr/>
            <p:nvPr/>
          </p:nvSpPr>
          <p:spPr>
            <a:xfrm>
              <a:off x="61595" y="3277451"/>
              <a:ext cx="8998584" cy="304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rPr>
                <a:t>Theorem</a:t>
              </a:r>
              <a:r>
                <a:rPr lang="en-US" sz="1350" dirty="0">
                  <a:solidFill>
                    <a:schemeClr val="tx1"/>
                  </a:solidFill>
                </a:rPr>
                <a:t> </a:t>
              </a:r>
              <a:r>
                <a:rPr lang="en-US" sz="1200" dirty="0">
                  <a:solidFill>
                    <a:schemeClr val="tx1"/>
                  </a:solidFill>
                </a:rPr>
                <a:t>[</a:t>
              </a:r>
              <a:r>
                <a:rPr lang="en-US" sz="1200" dirty="0" err="1">
                  <a:solidFill>
                    <a:schemeClr val="tx1"/>
                  </a:solidFill>
                </a:rPr>
                <a:t>Mohri</a:t>
              </a:r>
              <a:r>
                <a:rPr lang="en-US" sz="1200" dirty="0">
                  <a:solidFill>
                    <a:schemeClr val="tx1"/>
                  </a:solidFill>
                </a:rPr>
                <a:t> and Medina, ICML’14; Morgenstern and Roughgarden, COLT’16; Balcan, Sandholm, and Vitercik, EC’18]</a:t>
              </a:r>
              <a:endParaRPr lang="en-US" sz="1600" dirty="0">
                <a:solidFill>
                  <a:schemeClr val="tx1"/>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B0F0B99D-2406-4835-9BEA-00BC6C3D2CBA}"/>
                    </a:ext>
                  </a:extLst>
                </p:cNvPr>
                <p:cNvSpPr/>
                <p:nvPr/>
              </p:nvSpPr>
              <p:spPr>
                <a:xfrm>
                  <a:off x="142663" y="3556771"/>
                  <a:ext cx="9322858" cy="533480"/>
                </a:xfrm>
                <a:prstGeom prst="rect">
                  <a:avLst/>
                </a:prstGeom>
                <a:noFill/>
                <a:ln w="28575">
                  <a:noFill/>
                </a:ln>
              </p:spPr>
              <p:txBody>
                <a:bodyPr wrap="square">
                  <a:spAutoFit/>
                </a:bodyPr>
                <a:lstStyle/>
                <a:p>
                  <a14:m>
                    <m:oMath xmlns:m="http://schemas.openxmlformats.org/officeDocument/2006/math">
                      <m:sSub>
                        <m:sSubPr>
                          <m:ctrlPr>
                            <a:rPr lang="en-US" sz="2000" i="1">
                              <a:solidFill>
                                <a:srgbClr val="0000CC"/>
                              </a:solidFill>
                              <a:latin typeface="Cambria Math" panose="02040503050406030204" pitchFamily="18" charset="0"/>
                              <a:ea typeface="Cambria Math" panose="02040503050406030204" pitchFamily="18" charset="0"/>
                            </a:rPr>
                          </m:ctrlPr>
                        </m:sSubPr>
                        <m:e>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r>
                            <a:rPr lang="en-US" sz="2000">
                              <a:solidFill>
                                <a:srgbClr val="0000CC"/>
                              </a:solidFill>
                              <a:latin typeface="Cambria Math" panose="02040503050406030204" pitchFamily="18" charset="0"/>
                              <a:ea typeface="Cambria Math" panose="02040503050406030204" pitchFamily="18" charset="0"/>
                            </a:rPr>
                            <m:t>={</m:t>
                          </m:r>
                          <m:r>
                            <m:rPr>
                              <m:sty m:val="p"/>
                            </m:rPr>
                            <a:rPr lang="en-US" sz="2000">
                              <a:solidFill>
                                <a:srgbClr val="0000CC"/>
                              </a:solidFill>
                              <a:latin typeface="Cambria Math" panose="02040503050406030204" pitchFamily="18" charset="0"/>
                              <a:ea typeface="Cambria Math" panose="02040503050406030204" pitchFamily="18" charset="0"/>
                            </a:rPr>
                            <m:t>rev</m:t>
                          </m:r>
                        </m:e>
                        <m:sub>
                          <m:r>
                            <a:rPr lang="en-US" sz="2000" i="1">
                              <a:solidFill>
                                <a:srgbClr val="0000CC"/>
                              </a:solidFill>
                              <a:latin typeface="Cambria Math" panose="02040503050406030204" pitchFamily="18" charset="0"/>
                              <a:ea typeface="Cambria Math" panose="02040503050406030204" pitchFamily="18" charset="0"/>
                            </a:rPr>
                            <m:t>𝑟</m:t>
                          </m:r>
                        </m:sub>
                      </m:sSub>
                      <m:box>
                        <m:boxPr>
                          <m:ctrlPr>
                            <a:rPr lang="en-US" sz="2000" i="1">
                              <a:solidFill>
                                <a:srgbClr val="0000CC"/>
                              </a:solidFill>
                              <a:latin typeface="Cambria Math" panose="02040503050406030204" pitchFamily="18" charset="0"/>
                              <a:ea typeface="Cambria Math" panose="02040503050406030204" pitchFamily="18" charset="0"/>
                            </a:rPr>
                          </m:ctrlPr>
                        </m:boxPr>
                        <m:e>
                          <m:r>
                            <a:rPr lang="en-US" sz="2000" i="1">
                              <a:solidFill>
                                <a:srgbClr val="0000CC"/>
                              </a:solidFill>
                              <a:latin typeface="Cambria Math" panose="02040503050406030204" pitchFamily="18" charset="0"/>
                              <a:ea typeface="Cambria Math" panose="02040503050406030204" pitchFamily="18" charset="0"/>
                            </a:rPr>
                            <m:t>≔</m:t>
                          </m:r>
                        </m:e>
                      </m:box>
                    </m:oMath>
                  </a14:m>
                  <a:r>
                    <a:rPr lang="en-US" sz="2000" dirty="0"/>
                    <a:t> revenue function of 2nd-price auction w/ reserve </a:t>
                  </a:r>
                  <a14:m>
                    <m:oMath xmlns:m="http://schemas.openxmlformats.org/officeDocument/2006/math">
                      <m:r>
                        <a:rPr lang="en-US" sz="2000" i="1">
                          <a:latin typeface="Cambria Math" panose="02040503050406030204" pitchFamily="18" charset="0"/>
                        </a:rPr>
                        <m:t>𝑟</m:t>
                      </m:r>
                    </m:oMath>
                  </a14:m>
                  <a:r>
                    <a:rPr lang="en-US" sz="2000" dirty="0"/>
                    <a:t>}. </a:t>
                  </a:r>
                  <a:r>
                    <a:rPr lang="en-US" sz="2000" dirty="0">
                      <a:solidFill>
                        <a:srgbClr val="0000CC"/>
                      </a:solidFill>
                    </a:rPr>
                    <a:t>Pdim</a:t>
                  </a:r>
                  <a14:m>
                    <m:oMath xmlns:m="http://schemas.openxmlformats.org/officeDocument/2006/math">
                      <m:d>
                        <m:dPr>
                          <m:ctrlPr>
                            <a:rPr lang="en-US" sz="2000" i="1">
                              <a:solidFill>
                                <a:srgbClr val="0000CC"/>
                              </a:solidFill>
                              <a:latin typeface="Cambria Math" panose="02040503050406030204" pitchFamily="18" charset="0"/>
                              <a:ea typeface="Cambria Math" panose="02040503050406030204" pitchFamily="18" charset="0"/>
                            </a:rPr>
                          </m:ctrlPr>
                        </m:dPr>
                        <m:e>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r>
                        <a:rPr lang="en-US" sz="2000" i="1">
                          <a:solidFill>
                            <a:srgbClr val="0000CC"/>
                          </a:solidFill>
                          <a:latin typeface="Cambria Math" panose="02040503050406030204" pitchFamily="18" charset="0"/>
                          <a:ea typeface="Cambria Math" panose="02040503050406030204" pitchFamily="18" charset="0"/>
                        </a:rPr>
                        <m:t>≤2</m:t>
                      </m:r>
                    </m:oMath>
                  </a14:m>
                  <a:r>
                    <a:rPr lang="en-US" sz="2000" dirty="0"/>
                    <a:t>.</a:t>
                  </a:r>
                </a:p>
              </p:txBody>
            </p:sp>
          </mc:Choice>
          <mc:Fallback xmlns="">
            <p:sp>
              <p:nvSpPr>
                <p:cNvPr id="8" name="Rectangle 7">
                  <a:extLst>
                    <a:ext uri="{FF2B5EF4-FFF2-40B4-BE49-F238E27FC236}">
                      <a16:creationId xmlns:a16="http://schemas.microsoft.com/office/drawing/2014/main" id="{B0F0B99D-2406-4835-9BEA-00BC6C3D2CBA}"/>
                    </a:ext>
                  </a:extLst>
                </p:cNvPr>
                <p:cNvSpPr>
                  <a:spLocks noRot="1" noChangeAspect="1" noMove="1" noResize="1" noEditPoints="1" noAdjustHandles="1" noChangeArrowheads="1" noChangeShapeType="1" noTextEdit="1"/>
                </p:cNvSpPr>
                <p:nvPr/>
              </p:nvSpPr>
              <p:spPr>
                <a:xfrm>
                  <a:off x="142663" y="3556771"/>
                  <a:ext cx="9322858" cy="533480"/>
                </a:xfrm>
                <a:prstGeom prst="rect">
                  <a:avLst/>
                </a:prstGeom>
                <a:blipFill>
                  <a:blip r:embed="rId3"/>
                  <a:stretch>
                    <a:fillRect t="-9231" r="-695" b="-26154"/>
                  </a:stretch>
                </a:blipFill>
                <a:ln w="28575">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170C34F-4A80-42D8-9A28-009096A3DE00}"/>
                  </a:ext>
                </a:extLst>
              </p:cNvPr>
              <p:cNvSpPr/>
              <p:nvPr/>
            </p:nvSpPr>
            <p:spPr>
              <a:xfrm>
                <a:off x="304799" y="3415608"/>
                <a:ext cx="4924805" cy="369332"/>
              </a:xfrm>
              <a:prstGeom prst="rect">
                <a:avLst/>
              </a:prstGeom>
            </p:spPr>
            <p:txBody>
              <a:bodyPr wrap="square">
                <a:spAutoFit/>
              </a:bodyPr>
              <a:lstStyle/>
              <a:p>
                <a:pPr marL="260604" indent="-260604">
                  <a:buFont typeface="Arial" panose="020B0604020202020204" pitchFamily="34" charset="0"/>
                  <a:buChar char="•"/>
                </a:pPr>
                <a:r>
                  <a:rPr lang="en-US" dirty="0"/>
                  <a:t>With </a:t>
                </a:r>
                <a14:m>
                  <m:oMath xmlns:m="http://schemas.openxmlformats.org/officeDocument/2006/math">
                    <m:r>
                      <m:rPr>
                        <m:sty m:val="p"/>
                      </m:rPr>
                      <a:rPr lang="en-US">
                        <a:solidFill>
                          <a:srgbClr val="0000CC"/>
                        </a:solidFill>
                        <a:latin typeface="Cambria Math" panose="02040503050406030204" pitchFamily="18" charset="0"/>
                        <a:ea typeface="Cambria Math" panose="02040503050406030204" pitchFamily="18" charset="0"/>
                      </a:rPr>
                      <m:t>N</m:t>
                    </m:r>
                  </m:oMath>
                </a14:m>
                <a:r>
                  <a:rPr lang="en-US" dirty="0"/>
                  <a:t> examples, look at all </a:t>
                </a:r>
                <a14:m>
                  <m:oMath xmlns:m="http://schemas.openxmlformats.org/officeDocument/2006/math">
                    <m:r>
                      <a:rPr lang="en-US">
                        <a:solidFill>
                          <a:srgbClr val="0000CC"/>
                        </a:solidFill>
                        <a:latin typeface="Cambria Math" panose="02040503050406030204" pitchFamily="18" charset="0"/>
                        <a:ea typeface="Cambria Math" panose="02040503050406030204" pitchFamily="18" charset="0"/>
                      </a:rPr>
                      <m:t>2</m:t>
                    </m:r>
                    <m:r>
                      <m:rPr>
                        <m:sty m:val="p"/>
                      </m:rPr>
                      <a:rPr lang="en-US">
                        <a:solidFill>
                          <a:srgbClr val="0000CC"/>
                        </a:solidFill>
                        <a:latin typeface="Cambria Math" panose="02040503050406030204" pitchFamily="18" charset="0"/>
                        <a:ea typeface="Cambria Math" panose="02040503050406030204" pitchFamily="18" charset="0"/>
                      </a:rPr>
                      <m:t>N</m:t>
                    </m:r>
                  </m:oMath>
                </a14:m>
                <a:r>
                  <a:rPr lang="en-US" dirty="0"/>
                  <a:t> cutoff values. </a:t>
                </a:r>
              </a:p>
            </p:txBody>
          </p:sp>
        </mc:Choice>
        <mc:Fallback xmlns="">
          <p:sp>
            <p:nvSpPr>
              <p:cNvPr id="9" name="Rectangle 8">
                <a:extLst>
                  <a:ext uri="{FF2B5EF4-FFF2-40B4-BE49-F238E27FC236}">
                    <a16:creationId xmlns:a16="http://schemas.microsoft.com/office/drawing/2014/main" id="{F170C34F-4A80-42D8-9A28-009096A3DE00}"/>
                  </a:ext>
                </a:extLst>
              </p:cNvPr>
              <p:cNvSpPr>
                <a:spLocks noRot="1" noChangeAspect="1" noMove="1" noResize="1" noEditPoints="1" noAdjustHandles="1" noChangeArrowheads="1" noChangeShapeType="1" noTextEdit="1"/>
              </p:cNvSpPr>
              <p:nvPr/>
            </p:nvSpPr>
            <p:spPr>
              <a:xfrm>
                <a:off x="304799" y="3415608"/>
                <a:ext cx="4924805" cy="369332"/>
              </a:xfrm>
              <a:prstGeom prst="rect">
                <a:avLst/>
              </a:prstGeom>
              <a:blipFill>
                <a:blip r:embed="rId4"/>
                <a:stretch>
                  <a:fillRect l="-743" t="-8197" b="-24590"/>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0AF5979A-CEB9-4A2C-ABEC-AD87DB13DF70}"/>
              </a:ext>
            </a:extLst>
          </p:cNvPr>
          <p:cNvGrpSpPr/>
          <p:nvPr/>
        </p:nvGrpSpPr>
        <p:grpSpPr>
          <a:xfrm>
            <a:off x="6261703" y="3336756"/>
            <a:ext cx="2425097" cy="1814803"/>
            <a:chOff x="5453337" y="3848841"/>
            <a:chExt cx="3233463" cy="2419736"/>
          </a:xfrm>
          <a:solidFill>
            <a:srgbClr val="EBF8FF"/>
          </a:solidFill>
        </p:grpSpPr>
        <p:sp>
          <p:nvSpPr>
            <p:cNvPr id="11" name="Rectangle 10">
              <a:extLst>
                <a:ext uri="{FF2B5EF4-FFF2-40B4-BE49-F238E27FC236}">
                  <a16:creationId xmlns:a16="http://schemas.microsoft.com/office/drawing/2014/main" id="{5677A2C4-CCE7-47F4-8850-C1B4637FA6BD}"/>
                </a:ext>
              </a:extLst>
            </p:cNvPr>
            <p:cNvSpPr/>
            <p:nvPr/>
          </p:nvSpPr>
          <p:spPr>
            <a:xfrm>
              <a:off x="5537200" y="3895636"/>
              <a:ext cx="3149599" cy="237294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Arrow Connector 11">
              <a:extLst>
                <a:ext uri="{FF2B5EF4-FFF2-40B4-BE49-F238E27FC236}">
                  <a16:creationId xmlns:a16="http://schemas.microsoft.com/office/drawing/2014/main" id="{30C84DED-3BB0-4A5D-9FD6-155C5609D55A}"/>
                </a:ext>
              </a:extLst>
            </p:cNvPr>
            <p:cNvCxnSpPr>
              <a:cxnSpLocks/>
            </p:cNvCxnSpPr>
            <p:nvPr/>
          </p:nvCxnSpPr>
          <p:spPr>
            <a:xfrm>
              <a:off x="6561782" y="5608421"/>
              <a:ext cx="1808940" cy="0"/>
            </a:xfrm>
            <a:prstGeom prst="straightConnector1">
              <a:avLst/>
            </a:prstGeom>
            <a:grpFill/>
            <a:ln w="28575">
              <a:solidFill>
                <a:srgbClr val="192C4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24032D-B3EC-4004-9675-C6EB7DA43BD2}"/>
                </a:ext>
              </a:extLst>
            </p:cNvPr>
            <p:cNvCxnSpPr>
              <a:cxnSpLocks/>
            </p:cNvCxnSpPr>
            <p:nvPr/>
          </p:nvCxnSpPr>
          <p:spPr>
            <a:xfrm flipV="1">
              <a:off x="6903526" y="4321201"/>
              <a:ext cx="949084" cy="964117"/>
            </a:xfrm>
            <a:prstGeom prst="line">
              <a:avLst/>
            </a:prstGeom>
            <a:grpFill/>
            <a:ln w="57150">
              <a:solidFill>
                <a:srgbClr val="0093C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FC521CB-2D83-47D6-9A07-23441F98946A}"/>
                    </a:ext>
                  </a:extLst>
                </p:cNvPr>
                <p:cNvSpPr txBox="1"/>
                <p:nvPr/>
              </p:nvSpPr>
              <p:spPr>
                <a:xfrm>
                  <a:off x="8383039" y="5419637"/>
                  <a:ext cx="303761" cy="49244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𝑟</m:t>
                        </m:r>
                      </m:oMath>
                    </m:oMathPara>
                  </a14:m>
                  <a:endParaRPr lang="en-US" dirty="0"/>
                </a:p>
              </p:txBody>
            </p:sp>
          </mc:Choice>
          <mc:Fallback xmlns="">
            <p:sp>
              <p:nvSpPr>
                <p:cNvPr id="14" name="TextBox 13">
                  <a:extLst>
                    <a:ext uri="{FF2B5EF4-FFF2-40B4-BE49-F238E27FC236}">
                      <a16:creationId xmlns:a16="http://schemas.microsoft.com/office/drawing/2014/main" id="{8FC521CB-2D83-47D6-9A07-23441F98946A}"/>
                    </a:ext>
                  </a:extLst>
                </p:cNvPr>
                <p:cNvSpPr txBox="1">
                  <a:spLocks noRot="1" noChangeAspect="1" noMove="1" noResize="1" noEditPoints="1" noAdjustHandles="1" noChangeArrowheads="1" noChangeShapeType="1" noTextEdit="1"/>
                </p:cNvSpPr>
                <p:nvPr/>
              </p:nvSpPr>
              <p:spPr>
                <a:xfrm>
                  <a:off x="8383039" y="5419637"/>
                  <a:ext cx="303761" cy="492443"/>
                </a:xfrm>
                <a:prstGeom prst="rect">
                  <a:avLst/>
                </a:prstGeom>
                <a:blipFill>
                  <a:blip r:embed="rId5"/>
                  <a:stretch>
                    <a:fillRect r="-16216"/>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3BF807FA-0A75-4234-A6C8-5ECA123C290C}"/>
                </a:ext>
              </a:extLst>
            </p:cNvPr>
            <p:cNvCxnSpPr>
              <a:cxnSpLocks/>
            </p:cNvCxnSpPr>
            <p:nvPr/>
          </p:nvCxnSpPr>
          <p:spPr>
            <a:xfrm flipH="1">
              <a:off x="7852612" y="5608421"/>
              <a:ext cx="323317" cy="0"/>
            </a:xfrm>
            <a:prstGeom prst="line">
              <a:avLst/>
            </a:prstGeom>
            <a:grpFill/>
            <a:ln w="57150">
              <a:solidFill>
                <a:srgbClr val="0093C6"/>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55379E5-87CE-4841-BA50-F7596982BC9D}"/>
                    </a:ext>
                  </a:extLst>
                </p:cNvPr>
                <p:cNvSpPr txBox="1"/>
                <p:nvPr/>
              </p:nvSpPr>
              <p:spPr>
                <a:xfrm>
                  <a:off x="5453337" y="3848841"/>
                  <a:ext cx="2394167" cy="507746"/>
                </a:xfrm>
                <a:prstGeom prst="rect">
                  <a:avLst/>
                </a:prstGeom>
                <a:noFill/>
              </p:spPr>
              <p:txBody>
                <a:bodyPr wrap="square" rtlCol="0">
                  <a:spAutoFit/>
                </a:bodyPr>
                <a:lstStyle/>
                <a:p>
                  <a:pPr algn="ctr"/>
                  <a:r>
                    <a:rPr lang="en-US" dirty="0"/>
                    <a:t>Revenue on </a:t>
                  </a:r>
                  <a14:m>
                    <m:oMath xmlns:m="http://schemas.openxmlformats.org/officeDocument/2006/math">
                      <m:sSup>
                        <m:sSupPr>
                          <m:ctrlPr>
                            <a:rPr lang="en-US" i="1">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𝒗</m:t>
                          </m:r>
                        </m:e>
                        <m:sup>
                          <m:r>
                            <a:rPr lang="en-US" i="1">
                              <a:solidFill>
                                <a:srgbClr val="0000CC"/>
                              </a:solidFill>
                              <a:latin typeface="Cambria Math" panose="02040503050406030204" pitchFamily="18" charset="0"/>
                            </a:rPr>
                            <m:t>(</m:t>
                          </m:r>
                          <m:r>
                            <a:rPr lang="en-US" i="1">
                              <a:solidFill>
                                <a:srgbClr val="0000CC"/>
                              </a:solidFill>
                              <a:latin typeface="Cambria Math" panose="02040503050406030204" pitchFamily="18" charset="0"/>
                            </a:rPr>
                            <m:t>𝑖</m:t>
                          </m:r>
                          <m:r>
                            <a:rPr lang="en-US" i="1">
                              <a:solidFill>
                                <a:srgbClr val="0000CC"/>
                              </a:solidFill>
                              <a:latin typeface="Cambria Math" panose="02040503050406030204" pitchFamily="18" charset="0"/>
                            </a:rPr>
                            <m:t>)</m:t>
                          </m:r>
                        </m:sup>
                      </m:sSup>
                    </m:oMath>
                  </a14:m>
                  <a:endParaRPr lang="en-US" dirty="0"/>
                </a:p>
              </p:txBody>
            </p:sp>
          </mc:Choice>
          <mc:Fallback xmlns="">
            <p:sp>
              <p:nvSpPr>
                <p:cNvPr id="16" name="TextBox 15">
                  <a:extLst>
                    <a:ext uri="{FF2B5EF4-FFF2-40B4-BE49-F238E27FC236}">
                      <a16:creationId xmlns:a16="http://schemas.microsoft.com/office/drawing/2014/main" id="{A55379E5-87CE-4841-BA50-F7596982BC9D}"/>
                    </a:ext>
                  </a:extLst>
                </p:cNvPr>
                <p:cNvSpPr txBox="1">
                  <a:spLocks noRot="1" noChangeAspect="1" noMove="1" noResize="1" noEditPoints="1" noAdjustHandles="1" noChangeArrowheads="1" noChangeShapeType="1" noTextEdit="1"/>
                </p:cNvSpPr>
                <p:nvPr/>
              </p:nvSpPr>
              <p:spPr>
                <a:xfrm>
                  <a:off x="5453337" y="3848841"/>
                  <a:ext cx="2394167" cy="507746"/>
                </a:xfrm>
                <a:prstGeom prst="rect">
                  <a:avLst/>
                </a:prstGeom>
                <a:blipFill>
                  <a:blip r:embed="rId6"/>
                  <a:stretch>
                    <a:fillRect t="-4762" b="-23810"/>
                  </a:stretch>
                </a:blipFill>
              </p:spPr>
              <p:txBody>
                <a:bodyPr/>
                <a:lstStyle/>
                <a:p>
                  <a:r>
                    <a:rPr lang="en-US">
                      <a:noFill/>
                    </a:rPr>
                    <a:t> </a:t>
                  </a:r>
                </a:p>
              </p:txBody>
            </p:sp>
          </mc:Fallback>
        </mc:AlternateContent>
        <p:cxnSp>
          <p:nvCxnSpPr>
            <p:cNvPr id="17" name="Straight Connector 16">
              <a:extLst>
                <a:ext uri="{FF2B5EF4-FFF2-40B4-BE49-F238E27FC236}">
                  <a16:creationId xmlns:a16="http://schemas.microsoft.com/office/drawing/2014/main" id="{AEFB1690-4E54-4154-84E3-579D8C35BAFD}"/>
                </a:ext>
              </a:extLst>
            </p:cNvPr>
            <p:cNvCxnSpPr>
              <a:cxnSpLocks/>
            </p:cNvCxnSpPr>
            <p:nvPr/>
          </p:nvCxnSpPr>
          <p:spPr>
            <a:xfrm flipH="1">
              <a:off x="6561782" y="5276359"/>
              <a:ext cx="359510" cy="0"/>
            </a:xfrm>
            <a:prstGeom prst="line">
              <a:avLst/>
            </a:prstGeom>
            <a:grpFill/>
            <a:ln w="57150">
              <a:solidFill>
                <a:srgbClr val="0093C6"/>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38D90C2-B4C2-417B-BD50-EDB35F5BBB2C}"/>
                </a:ext>
              </a:extLst>
            </p:cNvPr>
            <p:cNvCxnSpPr>
              <a:cxnSpLocks/>
            </p:cNvCxnSpPr>
            <p:nvPr/>
          </p:nvCxnSpPr>
          <p:spPr>
            <a:xfrm flipV="1">
              <a:off x="6563851" y="4261465"/>
              <a:ext cx="0" cy="1357713"/>
            </a:xfrm>
            <a:prstGeom prst="straightConnector1">
              <a:avLst/>
            </a:prstGeom>
            <a:grpFill/>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B8FA1A-3B30-4BFB-8537-E0259342ACAF}"/>
                </a:ext>
              </a:extLst>
            </p:cNvPr>
            <p:cNvCxnSpPr>
              <a:cxnSpLocks/>
            </p:cNvCxnSpPr>
            <p:nvPr/>
          </p:nvCxnSpPr>
          <p:spPr>
            <a:xfrm>
              <a:off x="6561782" y="4752886"/>
              <a:ext cx="1614147" cy="0"/>
            </a:xfrm>
            <a:prstGeom prst="line">
              <a:avLst/>
            </a:prstGeom>
            <a:grpFill/>
            <a:ln w="28575">
              <a:solidFill>
                <a:srgbClr val="192C47"/>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C639CDFE-3FDA-4C51-B1F9-628A63845B5F}"/>
                    </a:ext>
                  </a:extLst>
                </p:cNvPr>
                <p:cNvSpPr/>
                <p:nvPr/>
              </p:nvSpPr>
              <p:spPr>
                <a:xfrm>
                  <a:off x="5842000" y="4600676"/>
                  <a:ext cx="792524" cy="507747"/>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0000CC"/>
                                </a:solidFill>
                                <a:latin typeface="Cambria Math" panose="02040503050406030204" pitchFamily="18" charset="0"/>
                              </a:rPr>
                            </m:ctrlPr>
                          </m:sSupPr>
                          <m:e>
                            <m:r>
                              <a:rPr lang="en-US" i="1">
                                <a:solidFill>
                                  <a:srgbClr val="0000CC"/>
                                </a:solidFill>
                                <a:latin typeface="Cambria Math" panose="02040503050406030204" pitchFamily="18" charset="0"/>
                              </a:rPr>
                              <m:t>𝑦</m:t>
                            </m:r>
                          </m:e>
                          <m:sup>
                            <m:r>
                              <a:rPr lang="en-US" i="1">
                                <a:solidFill>
                                  <a:srgbClr val="0000CC"/>
                                </a:solidFill>
                                <a:latin typeface="Cambria Math" panose="02040503050406030204" pitchFamily="18" charset="0"/>
                              </a:rPr>
                              <m:t>(</m:t>
                            </m:r>
                            <m:r>
                              <a:rPr lang="en-US" i="1">
                                <a:solidFill>
                                  <a:srgbClr val="0000CC"/>
                                </a:solidFill>
                                <a:latin typeface="Cambria Math" panose="02040503050406030204" pitchFamily="18" charset="0"/>
                              </a:rPr>
                              <m:t>𝑖</m:t>
                            </m:r>
                            <m:r>
                              <a:rPr lang="en-US" i="1">
                                <a:solidFill>
                                  <a:srgbClr val="0000CC"/>
                                </a:solidFill>
                                <a:latin typeface="Cambria Math" panose="02040503050406030204" pitchFamily="18" charset="0"/>
                              </a:rPr>
                              <m:t>)</m:t>
                            </m:r>
                          </m:sup>
                        </m:sSup>
                      </m:oMath>
                    </m:oMathPara>
                  </a14:m>
                  <a:endParaRPr lang="en-US" dirty="0"/>
                </a:p>
              </p:txBody>
            </p:sp>
          </mc:Choice>
          <mc:Fallback xmlns="">
            <p:sp>
              <p:nvSpPr>
                <p:cNvPr id="20" name="Rectangle 19">
                  <a:extLst>
                    <a:ext uri="{FF2B5EF4-FFF2-40B4-BE49-F238E27FC236}">
                      <a16:creationId xmlns:a16="http://schemas.microsoft.com/office/drawing/2014/main" id="{C639CDFE-3FDA-4C51-B1F9-628A63845B5F}"/>
                    </a:ext>
                  </a:extLst>
                </p:cNvPr>
                <p:cNvSpPr>
                  <a:spLocks noRot="1" noChangeAspect="1" noMove="1" noResize="1" noEditPoints="1" noAdjustHandles="1" noChangeArrowheads="1" noChangeShapeType="1" noTextEdit="1"/>
                </p:cNvSpPr>
                <p:nvPr/>
              </p:nvSpPr>
              <p:spPr>
                <a:xfrm>
                  <a:off x="5842000" y="4600676"/>
                  <a:ext cx="792524" cy="507747"/>
                </a:xfrm>
                <a:prstGeom prst="rect">
                  <a:avLst/>
                </a:prstGeom>
                <a:blipFill>
                  <a:blip r:embed="rId7"/>
                  <a:stretch>
                    <a:fillRect b="-6452"/>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56EBB5FE-97F8-4797-96AB-C3DAA7855993}"/>
                </a:ext>
              </a:extLst>
            </p:cNvPr>
            <p:cNvCxnSpPr>
              <a:cxnSpLocks/>
            </p:cNvCxnSpPr>
            <p:nvPr/>
          </p:nvCxnSpPr>
          <p:spPr>
            <a:xfrm flipH="1">
              <a:off x="7847504" y="4321201"/>
              <a:ext cx="5106" cy="1346085"/>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FE53A9A9-7424-40C3-BA46-03CF1030BC00}"/>
                    </a:ext>
                  </a:extLst>
                </p:cNvPr>
                <p:cNvSpPr/>
                <p:nvPr/>
              </p:nvSpPr>
              <p:spPr>
                <a:xfrm>
                  <a:off x="6959600" y="5675756"/>
                  <a:ext cx="760465" cy="584349"/>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solidFill>
                                  <a:srgbClr val="0000CC"/>
                                </a:solidFill>
                                <a:latin typeface="Cambria Math" panose="02040503050406030204" pitchFamily="18" charset="0"/>
                              </a:rPr>
                            </m:ctrlPr>
                          </m:sSubSupPr>
                          <m:e>
                            <m:r>
                              <a:rPr lang="en-US" i="1">
                                <a:solidFill>
                                  <a:srgbClr val="0000CC"/>
                                </a:solidFill>
                                <a:latin typeface="Cambria Math" panose="02040503050406030204" pitchFamily="18" charset="0"/>
                              </a:rPr>
                              <m:t>𝑐</m:t>
                            </m:r>
                          </m:e>
                          <m:sub>
                            <m:r>
                              <a:rPr lang="en-US" i="1">
                                <a:solidFill>
                                  <a:srgbClr val="0000CC"/>
                                </a:solidFill>
                                <a:latin typeface="Cambria Math" panose="02040503050406030204" pitchFamily="18" charset="0"/>
                              </a:rPr>
                              <m:t>1</m:t>
                            </m:r>
                          </m:sub>
                          <m:sup>
                            <m:r>
                              <a:rPr lang="en-US" i="1">
                                <a:solidFill>
                                  <a:srgbClr val="0000CC"/>
                                </a:solidFill>
                                <a:latin typeface="Cambria Math" panose="02040503050406030204" pitchFamily="18" charset="0"/>
                              </a:rPr>
                              <m:t>(</m:t>
                            </m:r>
                            <m:r>
                              <a:rPr lang="en-US" i="1">
                                <a:solidFill>
                                  <a:srgbClr val="0000CC"/>
                                </a:solidFill>
                                <a:latin typeface="Cambria Math" panose="02040503050406030204" pitchFamily="18" charset="0"/>
                              </a:rPr>
                              <m:t>𝑖</m:t>
                            </m:r>
                            <m:r>
                              <a:rPr lang="en-US" i="1">
                                <a:solidFill>
                                  <a:srgbClr val="0000CC"/>
                                </a:solidFill>
                                <a:latin typeface="Cambria Math" panose="02040503050406030204" pitchFamily="18" charset="0"/>
                              </a:rPr>
                              <m:t>)</m:t>
                            </m:r>
                          </m:sup>
                        </m:sSubSup>
                      </m:oMath>
                    </m:oMathPara>
                  </a14:m>
                  <a:endParaRPr lang="en-US" dirty="0">
                    <a:solidFill>
                      <a:srgbClr val="0000CC"/>
                    </a:solidFill>
                  </a:endParaRPr>
                </a:p>
              </p:txBody>
            </p:sp>
          </mc:Choice>
          <mc:Fallback xmlns="">
            <p:sp>
              <p:nvSpPr>
                <p:cNvPr id="22" name="Rectangle 21">
                  <a:extLst>
                    <a:ext uri="{FF2B5EF4-FFF2-40B4-BE49-F238E27FC236}">
                      <a16:creationId xmlns:a16="http://schemas.microsoft.com/office/drawing/2014/main" id="{FE53A9A9-7424-40C3-BA46-03CF1030BC00}"/>
                    </a:ext>
                  </a:extLst>
                </p:cNvPr>
                <p:cNvSpPr>
                  <a:spLocks noRot="1" noChangeAspect="1" noMove="1" noResize="1" noEditPoints="1" noAdjustHandles="1" noChangeArrowheads="1" noChangeShapeType="1" noTextEdit="1"/>
                </p:cNvSpPr>
                <p:nvPr/>
              </p:nvSpPr>
              <p:spPr>
                <a:xfrm>
                  <a:off x="6959600" y="5675756"/>
                  <a:ext cx="760465" cy="584349"/>
                </a:xfrm>
                <a:prstGeom prst="rect">
                  <a:avLst/>
                </a:prstGeom>
                <a:blipFill>
                  <a:blip r:embed="rId8"/>
                  <a:stretch>
                    <a:fillRect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C90C3C85-B9A0-428C-BE8B-19E3214E20B0}"/>
                    </a:ext>
                  </a:extLst>
                </p:cNvPr>
                <p:cNvSpPr/>
                <p:nvPr/>
              </p:nvSpPr>
              <p:spPr>
                <a:xfrm>
                  <a:off x="7562331" y="5675756"/>
                  <a:ext cx="760465" cy="584691"/>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solidFill>
                                  <a:srgbClr val="0000CC"/>
                                </a:solidFill>
                                <a:latin typeface="Cambria Math" panose="02040503050406030204" pitchFamily="18" charset="0"/>
                              </a:rPr>
                            </m:ctrlPr>
                          </m:sSubSupPr>
                          <m:e>
                            <m:r>
                              <a:rPr lang="en-US" i="1">
                                <a:solidFill>
                                  <a:srgbClr val="0000CC"/>
                                </a:solidFill>
                                <a:latin typeface="Cambria Math" panose="02040503050406030204" pitchFamily="18" charset="0"/>
                              </a:rPr>
                              <m:t>𝑐</m:t>
                            </m:r>
                          </m:e>
                          <m:sub>
                            <m:r>
                              <a:rPr lang="en-US" i="1">
                                <a:solidFill>
                                  <a:srgbClr val="0000CC"/>
                                </a:solidFill>
                                <a:latin typeface="Cambria Math" panose="02040503050406030204" pitchFamily="18" charset="0"/>
                              </a:rPr>
                              <m:t>2</m:t>
                            </m:r>
                          </m:sub>
                          <m:sup>
                            <m:r>
                              <a:rPr lang="en-US" i="1">
                                <a:solidFill>
                                  <a:srgbClr val="0000CC"/>
                                </a:solidFill>
                                <a:latin typeface="Cambria Math" panose="02040503050406030204" pitchFamily="18" charset="0"/>
                              </a:rPr>
                              <m:t>(</m:t>
                            </m:r>
                            <m:r>
                              <a:rPr lang="en-US" i="1">
                                <a:solidFill>
                                  <a:srgbClr val="0000CC"/>
                                </a:solidFill>
                                <a:latin typeface="Cambria Math" panose="02040503050406030204" pitchFamily="18" charset="0"/>
                              </a:rPr>
                              <m:t>𝑖</m:t>
                            </m:r>
                            <m:r>
                              <a:rPr lang="en-US" i="1">
                                <a:solidFill>
                                  <a:srgbClr val="0000CC"/>
                                </a:solidFill>
                                <a:latin typeface="Cambria Math" panose="02040503050406030204" pitchFamily="18" charset="0"/>
                              </a:rPr>
                              <m:t>)</m:t>
                            </m:r>
                          </m:sup>
                        </m:sSubSup>
                      </m:oMath>
                    </m:oMathPara>
                  </a14:m>
                  <a:endParaRPr lang="en-US" dirty="0">
                    <a:solidFill>
                      <a:srgbClr val="0000CC"/>
                    </a:solidFill>
                  </a:endParaRPr>
                </a:p>
              </p:txBody>
            </p:sp>
          </mc:Choice>
          <mc:Fallback xmlns="">
            <p:sp>
              <p:nvSpPr>
                <p:cNvPr id="23" name="Rectangle 22">
                  <a:extLst>
                    <a:ext uri="{FF2B5EF4-FFF2-40B4-BE49-F238E27FC236}">
                      <a16:creationId xmlns:a16="http://schemas.microsoft.com/office/drawing/2014/main" id="{C90C3C85-B9A0-428C-BE8B-19E3214E20B0}"/>
                    </a:ext>
                  </a:extLst>
                </p:cNvPr>
                <p:cNvSpPr>
                  <a:spLocks noRot="1" noChangeAspect="1" noMove="1" noResize="1" noEditPoints="1" noAdjustHandles="1" noChangeArrowheads="1" noChangeShapeType="1" noTextEdit="1"/>
                </p:cNvSpPr>
                <p:nvPr/>
              </p:nvSpPr>
              <p:spPr>
                <a:xfrm>
                  <a:off x="7562331" y="5675756"/>
                  <a:ext cx="760465" cy="584691"/>
                </a:xfrm>
                <a:prstGeom prst="rect">
                  <a:avLst/>
                </a:prstGeom>
                <a:blipFill>
                  <a:blip r:embed="rId9"/>
                  <a:stretch>
                    <a:fillRect b="-2778"/>
                  </a:stretch>
                </a:blipFill>
              </p:spPr>
              <p:txBody>
                <a:bodyPr/>
                <a:lstStyle/>
                <a:p>
                  <a:r>
                    <a:rPr lang="en-US">
                      <a:noFill/>
                    </a:rPr>
                    <a:t> </a:t>
                  </a:r>
                </a:p>
              </p:txBody>
            </p:sp>
          </mc:Fallback>
        </mc:AlternateContent>
        <p:cxnSp>
          <p:nvCxnSpPr>
            <p:cNvPr id="24" name="Straight Connector 23">
              <a:extLst>
                <a:ext uri="{FF2B5EF4-FFF2-40B4-BE49-F238E27FC236}">
                  <a16:creationId xmlns:a16="http://schemas.microsoft.com/office/drawing/2014/main" id="{648F329E-06E0-44AC-BEED-6EA141E01C0C}"/>
                </a:ext>
              </a:extLst>
            </p:cNvPr>
            <p:cNvCxnSpPr>
              <a:cxnSpLocks/>
            </p:cNvCxnSpPr>
            <p:nvPr/>
          </p:nvCxnSpPr>
          <p:spPr>
            <a:xfrm>
              <a:off x="7390304" y="4321201"/>
              <a:ext cx="0" cy="1346085"/>
            </a:xfrm>
            <a:prstGeom prst="line">
              <a:avLst/>
            </a:prstGeom>
            <a:grpFill/>
            <a:ln w="28575">
              <a:solidFill>
                <a:srgbClr val="C0000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DFD3F55E-0D17-416F-9FD8-037E934488A9}"/>
                  </a:ext>
                </a:extLst>
              </p:cNvPr>
              <p:cNvSpPr/>
              <p:nvPr/>
            </p:nvSpPr>
            <p:spPr>
              <a:xfrm>
                <a:off x="304798" y="3989745"/>
                <a:ext cx="4724401" cy="1200329"/>
              </a:xfrm>
              <a:prstGeom prst="rect">
                <a:avLst/>
              </a:prstGeom>
            </p:spPr>
            <p:txBody>
              <a:bodyPr wrap="square">
                <a:spAutoFit/>
              </a:bodyPr>
              <a:lstStyle/>
              <a:p>
                <a:pPr marL="260604" indent="-260604">
                  <a:buClr>
                    <a:schemeClr val="tx1"/>
                  </a:buClr>
                  <a:buFont typeface="Arial" panose="020B0604020202020204" pitchFamily="34" charset="0"/>
                  <a:buChar char="•"/>
                </a:pPr>
                <a:r>
                  <a:rPr lang="en-US" dirty="0"/>
                  <a:t>All </a:t>
                </a:r>
                <a14:m>
                  <m:oMath xmlns:m="http://schemas.openxmlformats.org/officeDocument/2006/math">
                    <m:r>
                      <m:rPr>
                        <m:sty m:val="p"/>
                      </m:rPr>
                      <a:rPr lang="en-US">
                        <a:solidFill>
                          <a:srgbClr val="0000CC"/>
                        </a:solidFill>
                        <a:latin typeface="Cambria Math" panose="02040503050406030204" pitchFamily="18" charset="0"/>
                        <a:ea typeface="Cambria Math" panose="02040503050406030204" pitchFamily="18" charset="0"/>
                      </a:rPr>
                      <m:t>r</m:t>
                    </m:r>
                  </m:oMath>
                </a14:m>
                <a:r>
                  <a:rPr lang="en-US" dirty="0"/>
                  <a:t> in the same interval between consecutive cutoff values will give the same binary pattern.</a:t>
                </a:r>
              </a:p>
              <a:p>
                <a:pPr marL="260604" indent="-260604">
                  <a:buClr>
                    <a:schemeClr val="tx1"/>
                  </a:buClr>
                  <a:buFont typeface="Arial" panose="020B0604020202020204" pitchFamily="34" charset="0"/>
                  <a:buChar char="•"/>
                </a:pPr>
                <a:r>
                  <a:rPr lang="en-US" dirty="0"/>
                  <a:t>So, at most </a:t>
                </a:r>
                <a14:m>
                  <m:oMath xmlns:m="http://schemas.openxmlformats.org/officeDocument/2006/math">
                    <m:r>
                      <a:rPr lang="en-US">
                        <a:solidFill>
                          <a:srgbClr val="0000CC"/>
                        </a:solidFill>
                        <a:latin typeface="Cambria Math" panose="02040503050406030204" pitchFamily="18" charset="0"/>
                        <a:ea typeface="Cambria Math" panose="02040503050406030204" pitchFamily="18" charset="0"/>
                      </a:rPr>
                      <m:t>2</m:t>
                    </m:r>
                    <m:r>
                      <m:rPr>
                        <m:sty m:val="p"/>
                      </m:rPr>
                      <a:rPr lang="en-US">
                        <a:solidFill>
                          <a:srgbClr val="0000CC"/>
                        </a:solidFill>
                        <a:latin typeface="Cambria Math" panose="02040503050406030204" pitchFamily="18" charset="0"/>
                        <a:ea typeface="Cambria Math" panose="02040503050406030204" pitchFamily="18" charset="0"/>
                      </a:rPr>
                      <m:t>N</m:t>
                    </m:r>
                    <m:r>
                      <a:rPr lang="en-US">
                        <a:solidFill>
                          <a:srgbClr val="0000CC"/>
                        </a:solidFill>
                        <a:latin typeface="Cambria Math" panose="02040503050406030204" pitchFamily="18" charset="0"/>
                        <a:ea typeface="Cambria Math" panose="02040503050406030204" pitchFamily="18" charset="0"/>
                      </a:rPr>
                      <m:t>+1</m:t>
                    </m:r>
                  </m:oMath>
                </a14:m>
                <a:r>
                  <a:rPr lang="en-US" dirty="0"/>
                  <a:t> binary patterns.</a:t>
                </a:r>
              </a:p>
            </p:txBody>
          </p:sp>
        </mc:Choice>
        <mc:Fallback xmlns="">
          <p:sp>
            <p:nvSpPr>
              <p:cNvPr id="25" name="Rectangle 24">
                <a:extLst>
                  <a:ext uri="{FF2B5EF4-FFF2-40B4-BE49-F238E27FC236}">
                    <a16:creationId xmlns:a16="http://schemas.microsoft.com/office/drawing/2014/main" id="{DFD3F55E-0D17-416F-9FD8-037E934488A9}"/>
                  </a:ext>
                </a:extLst>
              </p:cNvPr>
              <p:cNvSpPr>
                <a:spLocks noRot="1" noChangeAspect="1" noMove="1" noResize="1" noEditPoints="1" noAdjustHandles="1" noChangeArrowheads="1" noChangeShapeType="1" noTextEdit="1"/>
              </p:cNvSpPr>
              <p:nvPr/>
            </p:nvSpPr>
            <p:spPr>
              <a:xfrm>
                <a:off x="304798" y="3989745"/>
                <a:ext cx="4724401" cy="1200329"/>
              </a:xfrm>
              <a:prstGeom prst="rect">
                <a:avLst/>
              </a:prstGeom>
              <a:blipFill>
                <a:blip r:embed="rId10"/>
                <a:stretch>
                  <a:fillRect l="-774" t="-2538"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CE2C1EB-4C0E-4943-A529-CE76E30FCCB4}"/>
                  </a:ext>
                </a:extLst>
              </p:cNvPr>
              <p:cNvSpPr/>
              <p:nvPr/>
            </p:nvSpPr>
            <p:spPr>
              <a:xfrm>
                <a:off x="317983" y="5494022"/>
                <a:ext cx="8368816" cy="656205"/>
              </a:xfrm>
              <a:prstGeom prst="rect">
                <a:avLst/>
              </a:prstGeom>
            </p:spPr>
            <p:txBody>
              <a:bodyPr wrap="square">
                <a:spAutoFit/>
              </a:bodyPr>
              <a:lstStyle/>
              <a:p>
                <a:pPr marL="260604" indent="-260604">
                  <a:buClr>
                    <a:schemeClr val="tx1"/>
                  </a:buClr>
                  <a:buFont typeface="Arial" panose="020B0604020202020204" pitchFamily="34" charset="0"/>
                  <a:buChar char="•"/>
                </a:pPr>
                <a:r>
                  <a:rPr lang="en-US" dirty="0"/>
                  <a:t>Pseudo-dimension is max </a:t>
                </a:r>
                <a14:m>
                  <m:oMath xmlns:m="http://schemas.openxmlformats.org/officeDocument/2006/math">
                    <m:r>
                      <m:rPr>
                        <m:sty m:val="p"/>
                      </m:rPr>
                      <a:rPr lang="en-US">
                        <a:solidFill>
                          <a:srgbClr val="0000CC"/>
                        </a:solidFill>
                        <a:latin typeface="Cambria Math" panose="02040503050406030204" pitchFamily="18" charset="0"/>
                        <a:ea typeface="Cambria Math" panose="02040503050406030204" pitchFamily="18" charset="0"/>
                      </a:rPr>
                      <m:t>N</m:t>
                    </m:r>
                  </m:oMath>
                </a14:m>
                <a:r>
                  <a:rPr lang="en-US" dirty="0"/>
                  <a:t> </a:t>
                </a:r>
                <a:r>
                  <a:rPr lang="en-US" dirty="0" err="1"/>
                  <a:t>s.t.</a:t>
                </a:r>
                <a:r>
                  <a:rPr lang="en-US" dirty="0"/>
                  <a:t> all </a:t>
                </a:r>
                <a14:m>
                  <m:oMath xmlns:m="http://schemas.openxmlformats.org/officeDocument/2006/math">
                    <m:sSup>
                      <m:sSupPr>
                        <m:ctrlPr>
                          <a:rPr lang="en-US" i="1">
                            <a:solidFill>
                              <a:srgbClr val="0000CC"/>
                            </a:solidFill>
                            <a:latin typeface="Cambria Math" panose="02040503050406030204" pitchFamily="18" charset="0"/>
                          </a:rPr>
                        </m:ctrlPr>
                      </m:sSupPr>
                      <m:e>
                        <m:r>
                          <a:rPr lang="en-US">
                            <a:solidFill>
                              <a:srgbClr val="0000CC"/>
                            </a:solidFill>
                            <a:latin typeface="Cambria Math" panose="02040503050406030204" pitchFamily="18" charset="0"/>
                          </a:rPr>
                          <m:t>2</m:t>
                        </m:r>
                      </m:e>
                      <m:sup>
                        <m:r>
                          <m:rPr>
                            <m:sty m:val="p"/>
                          </m:rPr>
                          <a:rPr lang="en-US">
                            <a:solidFill>
                              <a:srgbClr val="0000CC"/>
                            </a:solidFill>
                            <a:latin typeface="Cambria Math" panose="02040503050406030204" pitchFamily="18" charset="0"/>
                          </a:rPr>
                          <m:t>N</m:t>
                        </m:r>
                      </m:sup>
                    </m:sSup>
                  </m:oMath>
                </a14:m>
                <a:r>
                  <a:rPr lang="en-US" dirty="0"/>
                  <a:t> binary patterns are achievable.  Need </a:t>
                </a:r>
                <a14:m>
                  <m:oMath xmlns:m="http://schemas.openxmlformats.org/officeDocument/2006/math">
                    <m:sSup>
                      <m:sSupPr>
                        <m:ctrlPr>
                          <a:rPr lang="en-US" i="1">
                            <a:solidFill>
                              <a:srgbClr val="0000CC"/>
                            </a:solidFill>
                            <a:latin typeface="Cambria Math" panose="02040503050406030204" pitchFamily="18" charset="0"/>
                          </a:rPr>
                        </m:ctrlPr>
                      </m:sSupPr>
                      <m:e>
                        <m:r>
                          <a:rPr lang="en-US">
                            <a:solidFill>
                              <a:srgbClr val="0000CC"/>
                            </a:solidFill>
                            <a:latin typeface="Cambria Math" panose="02040503050406030204" pitchFamily="18" charset="0"/>
                          </a:rPr>
                          <m:t>2</m:t>
                        </m:r>
                      </m:e>
                      <m:sup>
                        <m:r>
                          <m:rPr>
                            <m:sty m:val="p"/>
                          </m:rPr>
                          <a:rPr lang="en-US">
                            <a:solidFill>
                              <a:srgbClr val="0000CC"/>
                            </a:solidFill>
                            <a:latin typeface="Cambria Math" panose="02040503050406030204" pitchFamily="18" charset="0"/>
                          </a:rPr>
                          <m:t>N</m:t>
                        </m:r>
                      </m:sup>
                    </m:sSup>
                    <m:r>
                      <a:rPr lang="en-US">
                        <a:solidFill>
                          <a:srgbClr val="0000CC"/>
                        </a:solidFill>
                        <a:latin typeface="Cambria Math" panose="02040503050406030204" pitchFamily="18" charset="0"/>
                      </a:rPr>
                      <m:t>≤2</m:t>
                    </m:r>
                    <m:r>
                      <m:rPr>
                        <m:sty m:val="p"/>
                      </m:rPr>
                      <a:rPr lang="en-US">
                        <a:solidFill>
                          <a:srgbClr val="0000CC"/>
                        </a:solidFill>
                        <a:latin typeface="Cambria Math" panose="02040503050406030204" pitchFamily="18" charset="0"/>
                      </a:rPr>
                      <m:t>N</m:t>
                    </m:r>
                    <m:r>
                      <a:rPr lang="en-US">
                        <a:solidFill>
                          <a:srgbClr val="0000CC"/>
                        </a:solidFill>
                        <a:latin typeface="Cambria Math" panose="02040503050406030204" pitchFamily="18" charset="0"/>
                      </a:rPr>
                      <m:t>+1</m:t>
                    </m:r>
                  </m:oMath>
                </a14:m>
                <a:r>
                  <a:rPr lang="en-US" dirty="0"/>
                  <a:t> so </a:t>
                </a:r>
                <a14:m>
                  <m:oMath xmlns:m="http://schemas.openxmlformats.org/officeDocument/2006/math">
                    <m:r>
                      <m:rPr>
                        <m:sty m:val="p"/>
                      </m:rPr>
                      <a:rPr lang="en-US">
                        <a:solidFill>
                          <a:srgbClr val="0000CC"/>
                        </a:solidFill>
                        <a:latin typeface="Cambria Math" panose="02040503050406030204" pitchFamily="18" charset="0"/>
                        <a:ea typeface="Cambria Math" panose="02040503050406030204" pitchFamily="18" charset="0"/>
                      </a:rPr>
                      <m:t>N</m:t>
                    </m:r>
                    <m:r>
                      <a:rPr lang="en-US">
                        <a:solidFill>
                          <a:srgbClr val="0000CC"/>
                        </a:solidFill>
                        <a:latin typeface="Cambria Math" panose="02040503050406030204" pitchFamily="18" charset="0"/>
                        <a:ea typeface="Cambria Math" panose="02040503050406030204" pitchFamily="18" charset="0"/>
                      </a:rPr>
                      <m:t>≤2</m:t>
                    </m:r>
                  </m:oMath>
                </a14:m>
                <a:r>
                  <a:rPr lang="en-US" dirty="0"/>
                  <a:t>.  </a:t>
                </a:r>
              </a:p>
            </p:txBody>
          </p:sp>
        </mc:Choice>
        <mc:Fallback xmlns="">
          <p:sp>
            <p:nvSpPr>
              <p:cNvPr id="26" name="Rectangle 25">
                <a:extLst>
                  <a:ext uri="{FF2B5EF4-FFF2-40B4-BE49-F238E27FC236}">
                    <a16:creationId xmlns:a16="http://schemas.microsoft.com/office/drawing/2014/main" id="{9CE2C1EB-4C0E-4943-A529-CE76E30FCCB4}"/>
                  </a:ext>
                </a:extLst>
              </p:cNvPr>
              <p:cNvSpPr>
                <a:spLocks noRot="1" noChangeAspect="1" noMove="1" noResize="1" noEditPoints="1" noAdjustHandles="1" noChangeArrowheads="1" noChangeShapeType="1" noTextEdit="1"/>
              </p:cNvSpPr>
              <p:nvPr/>
            </p:nvSpPr>
            <p:spPr>
              <a:xfrm>
                <a:off x="317983" y="5494022"/>
                <a:ext cx="8368816" cy="656205"/>
              </a:xfrm>
              <a:prstGeom prst="rect">
                <a:avLst/>
              </a:prstGeom>
              <a:blipFill>
                <a:blip r:embed="rId11"/>
                <a:stretch>
                  <a:fillRect l="-437" t="-3704" b="-12963"/>
                </a:stretch>
              </a:blipFill>
            </p:spPr>
            <p:txBody>
              <a:bodyPr/>
              <a:lstStyle/>
              <a:p>
                <a:r>
                  <a:rPr lang="en-US">
                    <a:noFill/>
                  </a:rPr>
                  <a:t> </a:t>
                </a:r>
              </a:p>
            </p:txBody>
          </p:sp>
        </mc:Fallback>
      </mc:AlternateContent>
      <p:sp>
        <p:nvSpPr>
          <p:cNvPr id="27" name="Content Placeholder 2">
            <a:extLst>
              <a:ext uri="{FF2B5EF4-FFF2-40B4-BE49-F238E27FC236}">
                <a16:creationId xmlns:a16="http://schemas.microsoft.com/office/drawing/2014/main" id="{F881597F-C05F-415D-BB67-4B6AB899E497}"/>
              </a:ext>
            </a:extLst>
          </p:cNvPr>
          <p:cNvSpPr txBox="1">
            <a:spLocks/>
          </p:cNvSpPr>
          <p:nvPr/>
        </p:nvSpPr>
        <p:spPr>
          <a:xfrm>
            <a:off x="228600" y="2286000"/>
            <a:ext cx="1207312" cy="24476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1800" b="1" dirty="0"/>
              <a:t>Key idea:</a:t>
            </a: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D7A81609-9096-40A3-B310-C3DE72CF1893}"/>
                  </a:ext>
                </a:extLst>
              </p:cNvPr>
              <p:cNvSpPr txBox="1">
                <a:spLocks/>
              </p:cNvSpPr>
              <p:nvPr/>
            </p:nvSpPr>
            <p:spPr>
              <a:xfrm>
                <a:off x="1219200" y="2261244"/>
                <a:ext cx="5562600" cy="30183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1800" dirty="0"/>
                  <a:t>Consider some example </a:t>
                </a:r>
                <a14:m>
                  <m:oMath xmlns:m="http://schemas.openxmlformats.org/officeDocument/2006/math">
                    <m:sSup>
                      <m:sSupPr>
                        <m:ctrlPr>
                          <a:rPr lang="en-US" sz="1800" i="1">
                            <a:solidFill>
                              <a:srgbClr val="0000CC"/>
                            </a:solidFill>
                            <a:latin typeface="Cambria Math" panose="02040503050406030204" pitchFamily="18" charset="0"/>
                          </a:rPr>
                        </m:ctrlPr>
                      </m:sSupPr>
                      <m:e>
                        <m:r>
                          <a:rPr lang="en-US" sz="1800" b="1">
                            <a:solidFill>
                              <a:srgbClr val="0000CC"/>
                            </a:solidFill>
                            <a:latin typeface="Cambria Math" panose="02040503050406030204" pitchFamily="18" charset="0"/>
                          </a:rPr>
                          <m:t>𝐯</m:t>
                        </m:r>
                      </m:e>
                      <m:sup>
                        <m:r>
                          <a:rPr lang="en-US" sz="1800">
                            <a:solidFill>
                              <a:srgbClr val="0000CC"/>
                            </a:solidFill>
                            <a:latin typeface="Cambria Math" panose="02040503050406030204" pitchFamily="18" charset="0"/>
                          </a:rPr>
                          <m:t>(</m:t>
                        </m:r>
                        <m:r>
                          <m:rPr>
                            <m:sty m:val="p"/>
                          </m:rPr>
                          <a:rPr lang="en-US" sz="1800">
                            <a:solidFill>
                              <a:srgbClr val="0000CC"/>
                            </a:solidFill>
                            <a:latin typeface="Cambria Math" panose="02040503050406030204" pitchFamily="18" charset="0"/>
                          </a:rPr>
                          <m:t>i</m:t>
                        </m:r>
                        <m:r>
                          <a:rPr lang="en-US" sz="1800">
                            <a:solidFill>
                              <a:srgbClr val="0000CC"/>
                            </a:solidFill>
                            <a:latin typeface="Cambria Math" panose="02040503050406030204" pitchFamily="18" charset="0"/>
                          </a:rPr>
                          <m:t>)</m:t>
                        </m:r>
                      </m:sup>
                    </m:sSup>
                    <m:r>
                      <a:rPr lang="en-US" sz="1800">
                        <a:solidFill>
                          <a:srgbClr val="0000CC"/>
                        </a:solidFill>
                        <a:latin typeface="Cambria Math" panose="02040503050406030204" pitchFamily="18" charset="0"/>
                      </a:rPr>
                      <m:t> </m:t>
                    </m:r>
                  </m:oMath>
                </a14:m>
                <a:r>
                  <a:rPr lang="en-US" sz="1800" dirty="0"/>
                  <a:t>and revenue-threshold </a:t>
                </a:r>
                <a14:m>
                  <m:oMath xmlns:m="http://schemas.openxmlformats.org/officeDocument/2006/math">
                    <m:sSup>
                      <m:sSupPr>
                        <m:ctrlPr>
                          <a:rPr lang="en-US" sz="1800" i="1">
                            <a:solidFill>
                              <a:srgbClr val="0000CC"/>
                            </a:solidFill>
                            <a:latin typeface="Cambria Math" panose="02040503050406030204" pitchFamily="18" charset="0"/>
                          </a:rPr>
                        </m:ctrlPr>
                      </m:sSupPr>
                      <m:e>
                        <m:r>
                          <m:rPr>
                            <m:sty m:val="p"/>
                          </m:rPr>
                          <a:rPr lang="en-US" sz="1800">
                            <a:solidFill>
                              <a:srgbClr val="0000CC"/>
                            </a:solidFill>
                            <a:latin typeface="Cambria Math" panose="02040503050406030204" pitchFamily="18" charset="0"/>
                          </a:rPr>
                          <m:t>y</m:t>
                        </m:r>
                      </m:e>
                      <m:sup>
                        <m:r>
                          <a:rPr lang="en-US" sz="1800">
                            <a:solidFill>
                              <a:srgbClr val="0000CC"/>
                            </a:solidFill>
                            <a:latin typeface="Cambria Math" panose="02040503050406030204" pitchFamily="18" charset="0"/>
                          </a:rPr>
                          <m:t>(</m:t>
                        </m:r>
                        <m:r>
                          <m:rPr>
                            <m:sty m:val="p"/>
                          </m:rPr>
                          <a:rPr lang="en-US" sz="1800">
                            <a:solidFill>
                              <a:srgbClr val="0000CC"/>
                            </a:solidFill>
                            <a:latin typeface="Cambria Math" panose="02040503050406030204" pitchFamily="18" charset="0"/>
                          </a:rPr>
                          <m:t>i</m:t>
                        </m:r>
                        <m:r>
                          <a:rPr lang="en-US" sz="1800">
                            <a:solidFill>
                              <a:srgbClr val="0000CC"/>
                            </a:solidFill>
                            <a:latin typeface="Cambria Math" panose="02040503050406030204" pitchFamily="18" charset="0"/>
                          </a:rPr>
                          <m:t>)</m:t>
                        </m:r>
                      </m:sup>
                    </m:sSup>
                  </m:oMath>
                </a14:m>
                <a:r>
                  <a:rPr lang="en-US" sz="1800" dirty="0"/>
                  <a:t>.</a:t>
                </a:r>
              </a:p>
            </p:txBody>
          </p:sp>
        </mc:Choice>
        <mc:Fallback xmlns="">
          <p:sp>
            <p:nvSpPr>
              <p:cNvPr id="28" name="Content Placeholder 2">
                <a:extLst>
                  <a:ext uri="{FF2B5EF4-FFF2-40B4-BE49-F238E27FC236}">
                    <a16:creationId xmlns:a16="http://schemas.microsoft.com/office/drawing/2014/main" id="{D7A81609-9096-40A3-B310-C3DE72CF1893}"/>
                  </a:ext>
                </a:extLst>
              </p:cNvPr>
              <p:cNvSpPr txBox="1">
                <a:spLocks noRot="1" noChangeAspect="1" noMove="1" noResize="1" noEditPoints="1" noAdjustHandles="1" noChangeArrowheads="1" noChangeShapeType="1" noTextEdit="1"/>
              </p:cNvSpPr>
              <p:nvPr/>
            </p:nvSpPr>
            <p:spPr>
              <a:xfrm>
                <a:off x="1219200" y="2261244"/>
                <a:ext cx="5562600" cy="301838"/>
              </a:xfrm>
              <a:prstGeom prst="rect">
                <a:avLst/>
              </a:prstGeom>
              <a:blipFill>
                <a:blip r:embed="rId12"/>
                <a:stretch>
                  <a:fillRect l="-1314" t="-10204" b="-551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itle 28">
                <a:extLst>
                  <a:ext uri="{FF2B5EF4-FFF2-40B4-BE49-F238E27FC236}">
                    <a16:creationId xmlns:a16="http://schemas.microsoft.com/office/drawing/2014/main" id="{8422A592-EF0D-40C9-A6B3-BDAC7D7B16FA}"/>
                  </a:ext>
                </a:extLst>
              </p:cNvPr>
              <p:cNvSpPr>
                <a:spLocks noGrp="1"/>
              </p:cNvSpPr>
              <p:nvPr>
                <p:ph type="title"/>
              </p:nvPr>
            </p:nvSpPr>
            <p:spPr>
              <a:xfrm>
                <a:off x="-76200" y="0"/>
                <a:ext cx="8763000" cy="1143000"/>
              </a:xfrm>
            </p:spPr>
            <p:txBody>
              <a:bodyPr>
                <a:normAutofit fontScale="90000"/>
              </a:bodyPr>
              <a:lstStyle/>
              <a:p>
                <a:r>
                  <a:rPr lang="en-US" sz="4000" dirty="0"/>
                  <a:t>Bounding </a:t>
                </a:r>
                <a:r>
                  <a:rPr lang="en-US" sz="4000" dirty="0" err="1"/>
                  <a:t>Pdim</a:t>
                </a:r>
                <a:r>
                  <a:rPr lang="en-US" sz="4000" dirty="0"/>
                  <a:t> of auction classes.</a:t>
                </a:r>
                <a:br>
                  <a:rPr lang="en-US" sz="4000" dirty="0"/>
                </a:br>
                <a14:m>
                  <m:oMath xmlns:m="http://schemas.openxmlformats.org/officeDocument/2006/math">
                    <m:r>
                      <m:rPr>
                        <m:nor/>
                      </m:rPr>
                      <a:rPr lang="en-US" dirty="0"/>
                      <m:t>Example</m:t>
                    </m:r>
                    <m:r>
                      <m:rPr>
                        <m:nor/>
                      </m:rPr>
                      <a:rPr lang="en-US" dirty="0"/>
                      <m:t>: </m:t>
                    </m:r>
                    <m:r>
                      <m:rPr>
                        <m:nor/>
                      </m:rPr>
                      <a:rPr lang="en-US" dirty="0"/>
                      <m:t>Second</m:t>
                    </m:r>
                    <m:r>
                      <m:rPr>
                        <m:nor/>
                      </m:rPr>
                      <a:rPr lang="en-US" dirty="0"/>
                      <m:t>−</m:t>
                    </m:r>
                    <m:r>
                      <m:rPr>
                        <m:nor/>
                      </m:rPr>
                      <a:rPr lang="en-US" dirty="0"/>
                      <m:t>price</m:t>
                    </m:r>
                    <m:r>
                      <m:rPr>
                        <m:nor/>
                      </m:rPr>
                      <a:rPr lang="en-US" dirty="0"/>
                      <m:t> </m:t>
                    </m:r>
                    <m:r>
                      <m:rPr>
                        <m:nor/>
                      </m:rPr>
                      <a:rPr lang="en-US" dirty="0"/>
                      <m:t>auction</m:t>
                    </m:r>
                    <m:r>
                      <m:rPr>
                        <m:nor/>
                      </m:rPr>
                      <a:rPr lang="en-US" dirty="0"/>
                      <m:t> </m:t>
                    </m:r>
                    <m:r>
                      <m:rPr>
                        <m:nor/>
                      </m:rPr>
                      <a:rPr lang="en-US" dirty="0"/>
                      <m:t>with</m:t>
                    </m:r>
                    <m:r>
                      <m:rPr>
                        <m:nor/>
                      </m:rPr>
                      <a:rPr lang="en-US" dirty="0"/>
                      <m:t> </m:t>
                    </m:r>
                    <m:r>
                      <m:rPr>
                        <m:nor/>
                      </m:rPr>
                      <a:rPr lang="en-US" dirty="0"/>
                      <m:t>a</m:t>
                    </m:r>
                    <m:r>
                      <m:rPr>
                        <m:nor/>
                      </m:rPr>
                      <a:rPr lang="en-US" dirty="0"/>
                      <m:t> </m:t>
                    </m:r>
                    <m:r>
                      <m:rPr>
                        <m:nor/>
                      </m:rPr>
                      <a:rPr lang="en-US" dirty="0"/>
                      <m:t>reserve</m:t>
                    </m:r>
                  </m:oMath>
                </a14:m>
                <a:r>
                  <a:rPr lang="en-US" dirty="0"/>
                  <a:t> </a:t>
                </a:r>
              </a:p>
            </p:txBody>
          </p:sp>
        </mc:Choice>
        <mc:Fallback xmlns="">
          <p:sp>
            <p:nvSpPr>
              <p:cNvPr id="29" name="Title 28">
                <a:extLst>
                  <a:ext uri="{FF2B5EF4-FFF2-40B4-BE49-F238E27FC236}">
                    <a16:creationId xmlns:a16="http://schemas.microsoft.com/office/drawing/2014/main" id="{8422A592-EF0D-40C9-A6B3-BDAC7D7B16FA}"/>
                  </a:ext>
                </a:extLst>
              </p:cNvPr>
              <p:cNvSpPr>
                <a:spLocks noGrp="1" noRot="1" noChangeAspect="1" noMove="1" noResize="1" noEditPoints="1" noAdjustHandles="1" noChangeArrowheads="1" noChangeShapeType="1" noTextEdit="1"/>
              </p:cNvSpPr>
              <p:nvPr>
                <p:ph type="title"/>
              </p:nvPr>
            </p:nvSpPr>
            <p:spPr>
              <a:xfrm>
                <a:off x="-76200" y="0"/>
                <a:ext cx="8763000" cy="1143000"/>
              </a:xfrm>
              <a:blipFill>
                <a:blip r:embed="rId13"/>
                <a:stretch>
                  <a:fillRect t="-6383"/>
                </a:stretch>
              </a:blipFill>
            </p:spPr>
            <p:txBody>
              <a:bodyPr/>
              <a:lstStyle/>
              <a:p>
                <a:r>
                  <a:rPr lang="en-US">
                    <a:noFill/>
                  </a:rPr>
                  <a:t> </a:t>
                </a:r>
              </a:p>
            </p:txBody>
          </p:sp>
        </mc:Fallback>
      </mc:AlternateContent>
    </p:spTree>
    <p:extLst>
      <p:ext uri="{BB962C8B-B14F-4D97-AF65-F5344CB8AC3E}">
        <p14:creationId xmlns:p14="http://schemas.microsoft.com/office/powerpoint/2010/main" val="3051314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5" grpId="0"/>
      <p:bldP spid="26" grpId="0"/>
      <p:bldP spid="27" grpId="0"/>
      <p:bldP spid="28"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76720-2929-4D1E-9263-97D0D29B5746}"/>
              </a:ext>
            </a:extLst>
          </p:cNvPr>
          <p:cNvSpPr>
            <a:spLocks noGrp="1"/>
          </p:cNvSpPr>
          <p:nvPr>
            <p:ph type="title"/>
          </p:nvPr>
        </p:nvSpPr>
        <p:spPr>
          <a:xfrm>
            <a:off x="457200" y="274638"/>
            <a:ext cx="8229600" cy="1143000"/>
          </a:xfrm>
        </p:spPr>
        <p:txBody>
          <a:bodyPr>
            <a:normAutofit/>
          </a:bodyPr>
          <a:lstStyle/>
          <a:p>
            <a:r>
              <a:rPr lang="en-US" dirty="0"/>
              <a:t>A general theorem for bounding mechanism classes’ pseudo-dimension</a:t>
            </a:r>
          </a:p>
        </p:txBody>
      </p:sp>
      <p:sp>
        <p:nvSpPr>
          <p:cNvPr id="9" name="Content Placeholder 2">
            <a:extLst>
              <a:ext uri="{FF2B5EF4-FFF2-40B4-BE49-F238E27FC236}">
                <a16:creationId xmlns:a16="http://schemas.microsoft.com/office/drawing/2014/main" id="{03B33042-EB29-4A5A-82C5-01B7D0DDAEA3}"/>
              </a:ext>
            </a:extLst>
          </p:cNvPr>
          <p:cNvSpPr txBox="1">
            <a:spLocks/>
          </p:cNvSpPr>
          <p:nvPr/>
        </p:nvSpPr>
        <p:spPr>
          <a:xfrm>
            <a:off x="304802" y="2114551"/>
            <a:ext cx="8381998" cy="197707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14350" lvl="1" indent="-289322">
              <a:buFont typeface="+mj-lt"/>
              <a:buAutoNum type="arabicPeriod"/>
            </a:pPr>
            <a:endParaRPr lang="en-US" sz="2200" dirty="0">
              <a:ea typeface="Cambria Math" panose="02040503050406030204" pitchFamily="18" charset="0"/>
            </a:endParaRPr>
          </a:p>
        </p:txBody>
      </p:sp>
      <p:sp>
        <p:nvSpPr>
          <p:cNvPr id="11" name="Rectangle 10">
            <a:extLst>
              <a:ext uri="{FF2B5EF4-FFF2-40B4-BE49-F238E27FC236}">
                <a16:creationId xmlns:a16="http://schemas.microsoft.com/office/drawing/2014/main" id="{B0392AD8-8FA8-481C-95DA-B104FFE92D4D}"/>
              </a:ext>
            </a:extLst>
          </p:cNvPr>
          <p:cNvSpPr/>
          <p:nvPr/>
        </p:nvSpPr>
        <p:spPr>
          <a:xfrm>
            <a:off x="304802" y="1676400"/>
            <a:ext cx="8229600" cy="267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Theorem </a:t>
            </a:r>
            <a:r>
              <a:rPr lang="en-US" sz="1600" dirty="0">
                <a:solidFill>
                  <a:schemeClr val="tx1"/>
                </a:solidFill>
              </a:rPr>
              <a:t>[</a:t>
            </a:r>
            <a:r>
              <a:rPr lang="en-US" sz="1600" dirty="0" err="1">
                <a:solidFill>
                  <a:schemeClr val="tx1"/>
                </a:solidFill>
              </a:rPr>
              <a:t>Balcan</a:t>
            </a:r>
            <a:r>
              <a:rPr lang="en-US" sz="1600" dirty="0">
                <a:solidFill>
                  <a:schemeClr val="tx1"/>
                </a:solidFill>
              </a:rPr>
              <a:t>, </a:t>
            </a:r>
            <a:r>
              <a:rPr lang="en-US" sz="1600" dirty="0" err="1">
                <a:solidFill>
                  <a:schemeClr val="tx1"/>
                </a:solidFill>
              </a:rPr>
              <a:t>Sandholm</a:t>
            </a:r>
            <a:r>
              <a:rPr lang="en-US" sz="1600" dirty="0">
                <a:solidFill>
                  <a:schemeClr val="tx1"/>
                </a:solidFill>
              </a:rPr>
              <a:t>, and Vitercik, EC’18]</a:t>
            </a:r>
            <a:endParaRPr lang="en-US" sz="1600" b="1" dirty="0">
              <a:solidFill>
                <a:schemeClr val="tx1"/>
              </a:solidFill>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D1D14567-6953-4A2B-AABA-03367870C9A9}"/>
                  </a:ext>
                </a:extLst>
              </p:cNvPr>
              <p:cNvSpPr/>
              <p:nvPr/>
            </p:nvSpPr>
            <p:spPr>
              <a:xfrm>
                <a:off x="304800" y="2043953"/>
                <a:ext cx="8686800" cy="1926168"/>
              </a:xfrm>
              <a:prstGeom prst="rect">
                <a:avLst/>
              </a:prstGeom>
            </p:spPr>
            <p:txBody>
              <a:bodyPr wrap="square">
                <a:spAutoFit/>
              </a:bodyPr>
              <a:lstStyle/>
              <a:p>
                <a:r>
                  <a:rPr lang="en-US" sz="2200" dirty="0">
                    <a:ea typeface="Cambria Math" panose="02040503050406030204" pitchFamily="18" charset="0"/>
                    <a:cs typeface="Arial" panose="020B0604020202020204" pitchFamily="34" charset="0"/>
                  </a:rPr>
                  <a:t>Assume:</a:t>
                </a:r>
                <a:endParaRPr lang="en-US" sz="2200" dirty="0"/>
              </a:p>
              <a:p>
                <a:pPr lvl="1" indent="-289322">
                  <a:buFont typeface="+mj-lt"/>
                  <a:buAutoNum type="arabicPeriod"/>
                </a:pPr>
                <a:r>
                  <a:rPr lang="en-US" sz="2200" dirty="0">
                    <a:ea typeface="Cambria Math" panose="02040503050406030204" pitchFamily="18" charset="0"/>
                    <a:cs typeface="Arial" panose="020B0604020202020204" pitchFamily="34" charset="0"/>
                  </a:rPr>
                  <a:t>The mechanism class </a:t>
                </a:r>
                <a14:m>
                  <m:oMath xmlns:m="http://schemas.openxmlformats.org/officeDocument/2006/math">
                    <m:r>
                      <a:rPr lang="en-US" sz="2200" i="1">
                        <a:latin typeface="Cambria Math" panose="02040503050406030204" pitchFamily="18" charset="0"/>
                        <a:ea typeface="Cambria Math" panose="02040503050406030204" pitchFamily="18" charset="0"/>
                        <a:cs typeface="Arial" panose="020B0604020202020204" pitchFamily="34" charset="0"/>
                      </a:rPr>
                      <m:t>ℳ</m:t>
                    </m:r>
                  </m:oMath>
                </a14:m>
                <a:r>
                  <a:rPr lang="en-US" sz="2200" dirty="0"/>
                  <a:t> is parameterized by vectors </a:t>
                </a:r>
                <a14:m>
                  <m:oMath xmlns:m="http://schemas.openxmlformats.org/officeDocument/2006/math">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ea typeface="Cambria Math" panose="02040503050406030204" pitchFamily="18" charset="0"/>
                      </a:rPr>
                      <m:t>∈</m:t>
                    </m:r>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oMath>
                </a14:m>
                <a:r>
                  <a:rPr lang="en-US" sz="2200" dirty="0">
                    <a:ea typeface="Cambria Math" panose="02040503050406030204" pitchFamily="18" charset="0"/>
                  </a:rPr>
                  <a:t>, and</a:t>
                </a:r>
              </a:p>
              <a:p>
                <a:pPr lvl="1" indent="-289322">
                  <a:spcAft>
                    <a:spcPts val="900"/>
                  </a:spcAft>
                  <a:buFont typeface="+mj-lt"/>
                  <a:buAutoNum type="arabicPeriod"/>
                </a:pPr>
                <a:r>
                  <a:rPr lang="en-US" sz="2200" dirty="0"/>
                  <a:t>For every set </a:t>
                </a:r>
                <a14:m>
                  <m:oMath xmlns:m="http://schemas.openxmlformats.org/officeDocument/2006/math">
                    <m:r>
                      <a:rPr lang="en-US" sz="2200" b="1" i="1">
                        <a:latin typeface="Cambria Math" panose="02040503050406030204" pitchFamily="18" charset="0"/>
                      </a:rPr>
                      <m:t>𝒗</m:t>
                    </m:r>
                  </m:oMath>
                </a14:m>
                <a:r>
                  <a:rPr lang="en-US" sz="2200" dirty="0"/>
                  <a:t> of buyers’ values, a set of </a:t>
                </a:r>
                <a14:m>
                  <m:oMath xmlns:m="http://schemas.openxmlformats.org/officeDocument/2006/math">
                    <m:r>
                      <a:rPr lang="en-US" sz="2200" b="1" i="1">
                        <a:latin typeface="Cambria Math" panose="02040503050406030204" pitchFamily="18" charset="0"/>
                        <a:ea typeface="Cambria Math" panose="02040503050406030204" pitchFamily="18" charset="0"/>
                      </a:rPr>
                      <m:t>≤</m:t>
                    </m:r>
                    <m:r>
                      <a:rPr lang="en-US" sz="2200" b="1" i="1">
                        <a:solidFill>
                          <a:srgbClr val="0000CC"/>
                        </a:solidFill>
                        <a:latin typeface="Cambria Math" panose="02040503050406030204" pitchFamily="18" charset="0"/>
                      </a:rPr>
                      <m:t>𝒕</m:t>
                    </m:r>
                  </m:oMath>
                </a14:m>
                <a:r>
                  <a:rPr lang="en-US" sz="2200" dirty="0"/>
                  <a:t> hyperplanes partition </a:t>
                </a:r>
                <a14:m>
                  <m:oMath xmlns:m="http://schemas.openxmlformats.org/officeDocument/2006/math">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r>
                      <a:rPr lang="en-US" sz="2200" b="1" i="1">
                        <a:solidFill>
                          <a:srgbClr val="0000CC"/>
                        </a:solidFill>
                        <a:latin typeface="Cambria Math" panose="02040503050406030204" pitchFamily="18" charset="0"/>
                        <a:ea typeface="Cambria Math" panose="02040503050406030204" pitchFamily="18" charset="0"/>
                      </a:rPr>
                      <m:t> </m:t>
                    </m:r>
                  </m:oMath>
                </a14:m>
                <a:r>
                  <a:rPr lang="en-US" sz="2200" dirty="0"/>
                  <a:t>s.t. in every cell of this partition, </a:t>
                </a:r>
                <a14:m>
                  <m:oMath xmlns:m="http://schemas.openxmlformats.org/officeDocument/2006/math">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revenue</m:t>
                        </m:r>
                      </m:e>
                      <m:sub>
                        <m:r>
                          <a:rPr lang="en-US" sz="2200" b="1" i="1" dirty="0">
                            <a:solidFill>
                              <a:srgbClr val="0000CC"/>
                            </a:solidFill>
                            <a:latin typeface="Cambria Math" panose="02040503050406030204" pitchFamily="18" charset="0"/>
                            <a:ea typeface="Cambria Math" panose="02040503050406030204" pitchFamily="18" charset="0"/>
                            <a:cs typeface="Arial" panose="020B0604020202020204" pitchFamily="34" charset="0"/>
                          </a:rPr>
                          <m:t>𝒗</m:t>
                        </m:r>
                      </m:sub>
                    </m:sSub>
                    <m:r>
                      <a:rPr lang="en-US" sz="2200" i="1">
                        <a:solidFill>
                          <a:srgbClr val="0000CC"/>
                        </a:solidFill>
                        <a:latin typeface="Cambria Math" panose="02040503050406030204" pitchFamily="18" charset="0"/>
                      </a:rPr>
                      <m:t>(</m:t>
                    </m:r>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rPr>
                      <m:t>)</m:t>
                    </m:r>
                  </m:oMath>
                </a14:m>
                <a:r>
                  <a:rPr lang="en-US" sz="2200" dirty="0">
                    <a:solidFill>
                      <a:srgbClr val="0000CC"/>
                    </a:solidFill>
                  </a:rPr>
                  <a:t> </a:t>
                </a:r>
                <a:r>
                  <a:rPr lang="en-US" sz="2200" dirty="0"/>
                  <a:t>is linear</a:t>
                </a:r>
              </a:p>
              <a:p>
                <a:r>
                  <a:rPr lang="en-US" sz="2200" dirty="0">
                    <a:ea typeface="Cambria Math" panose="02040503050406030204" pitchFamily="18" charset="0"/>
                  </a:rPr>
                  <a:t>Then the pseudo-dimension of </a:t>
                </a:r>
                <a14:m>
                  <m:oMath xmlns:m="http://schemas.openxmlformats.org/officeDocument/2006/math">
                    <m:d>
                      <m:dPr>
                        <m:begChr m:val="{"/>
                        <m:endChr m:val="}"/>
                        <m:ctrlPr>
                          <a:rPr lang="en-US" sz="2200" i="1">
                            <a:solidFill>
                              <a:srgbClr val="0000CC"/>
                            </a:solidFill>
                            <a:latin typeface="Cambria Math" panose="02040503050406030204" pitchFamily="18" charset="0"/>
                            <a:ea typeface="Cambria Math" panose="02040503050406030204" pitchFamily="18" charset="0"/>
                          </a:rPr>
                        </m:ctrlPr>
                      </m:dPr>
                      <m:e>
                        <m:sSub>
                          <m:sSubPr>
                            <m:ctrlPr>
                              <a:rPr lang="en-US" sz="2200" i="1">
                                <a:solidFill>
                                  <a:srgbClr val="0000CC"/>
                                </a:solidFill>
                                <a:latin typeface="Cambria Math" panose="02040503050406030204" pitchFamily="18" charset="0"/>
                                <a:ea typeface="Cambria Math" panose="02040503050406030204" pitchFamily="18" charset="0"/>
                              </a:rPr>
                            </m:ctrlPr>
                          </m:sSubPr>
                          <m:e>
                            <m:r>
                              <m:rPr>
                                <m:sty m:val="p"/>
                              </m:rPr>
                              <a:rPr lang="en-US" sz="2200">
                                <a:solidFill>
                                  <a:srgbClr val="0000CC"/>
                                </a:solidFill>
                                <a:latin typeface="Cambria Math" panose="02040503050406030204" pitchFamily="18" charset="0"/>
                                <a:ea typeface="Cambria Math" panose="02040503050406030204" pitchFamily="18" charset="0"/>
                              </a:rPr>
                              <m:t>revenue</m:t>
                            </m:r>
                          </m:e>
                          <m:sub>
                            <m:r>
                              <a:rPr lang="en-US" sz="2200" i="1">
                                <a:solidFill>
                                  <a:srgbClr val="0000CC"/>
                                </a:solidFill>
                                <a:latin typeface="Cambria Math" panose="02040503050406030204" pitchFamily="18" charset="0"/>
                                <a:ea typeface="Cambria Math" panose="02040503050406030204" pitchFamily="18" charset="0"/>
                              </a:rPr>
                              <m:t>𝑀</m:t>
                            </m:r>
                          </m:sub>
                        </m:sSub>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𝑀</m:t>
                        </m:r>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ℳ</m:t>
                        </m:r>
                      </m:e>
                    </m:d>
                  </m:oMath>
                </a14:m>
                <a:r>
                  <a:rPr lang="en-US" sz="2200" dirty="0">
                    <a:ea typeface="Cambria Math" panose="02040503050406030204" pitchFamily="18" charset="0"/>
                  </a:rPr>
                  <a:t> is </a:t>
                </a:r>
                <a14:m>
                  <m:oMath xmlns:m="http://schemas.openxmlformats.org/officeDocument/2006/math">
                    <m:r>
                      <a:rPr lang="en-US" sz="2200" i="1">
                        <a:solidFill>
                          <a:srgbClr val="0000CC"/>
                        </a:solidFill>
                        <a:latin typeface="Cambria Math" panose="02040503050406030204" pitchFamily="18" charset="0"/>
                        <a:ea typeface="Cambria Math" panose="02040503050406030204" pitchFamily="18" charset="0"/>
                      </a:rPr>
                      <m:t>𝑂</m:t>
                    </m:r>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m:t>
                        </m:r>
                        <m:func>
                          <m:funcPr>
                            <m:ctrlPr>
                              <a:rPr lang="en-US" sz="2200" i="1">
                                <a:solidFill>
                                  <a:srgbClr val="0000CC"/>
                                </a:solidFill>
                                <a:latin typeface="Cambria Math" panose="02040503050406030204" pitchFamily="18" charset="0"/>
                                <a:ea typeface="Cambria Math" panose="02040503050406030204" pitchFamily="18" charset="0"/>
                              </a:rPr>
                            </m:ctrlPr>
                          </m:funcPr>
                          <m:fName>
                            <m:r>
                              <m:rPr>
                                <m:sty m:val="p"/>
                              </m:rPr>
                              <a:rPr lang="en-US" sz="2200">
                                <a:solidFill>
                                  <a:srgbClr val="0000CC"/>
                                </a:solidFill>
                                <a:latin typeface="Cambria Math" panose="02040503050406030204" pitchFamily="18" charset="0"/>
                                <a:ea typeface="Cambria Math" panose="02040503050406030204" pitchFamily="18" charset="0"/>
                              </a:rPr>
                              <m:t>log</m:t>
                            </m:r>
                          </m:fName>
                          <m:e>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𝒅𝒕</m:t>
                                </m:r>
                              </m:e>
                            </m:d>
                          </m:e>
                        </m:func>
                      </m:e>
                    </m:d>
                    <m:r>
                      <a:rPr lang="en-US" sz="2200" i="1">
                        <a:latin typeface="Cambria Math" panose="02040503050406030204" pitchFamily="18" charset="0"/>
                        <a:ea typeface="Cambria Math" panose="02040503050406030204" pitchFamily="18" charset="0"/>
                      </a:rPr>
                      <m:t>.</m:t>
                    </m:r>
                  </m:oMath>
                </a14:m>
                <a:endParaRPr lang="en-US" sz="2200" dirty="0">
                  <a:ea typeface="Cambria Math" panose="02040503050406030204" pitchFamily="18" charset="0"/>
                </a:endParaRPr>
              </a:p>
            </p:txBody>
          </p:sp>
        </mc:Choice>
        <mc:Fallback xmlns="">
          <p:sp>
            <p:nvSpPr>
              <p:cNvPr id="12" name="Rectangle 11">
                <a:extLst>
                  <a:ext uri="{FF2B5EF4-FFF2-40B4-BE49-F238E27FC236}">
                    <a16:creationId xmlns:a16="http://schemas.microsoft.com/office/drawing/2014/main" id="{D1D14567-6953-4A2B-AABA-03367870C9A9}"/>
                  </a:ext>
                </a:extLst>
              </p:cNvPr>
              <p:cNvSpPr>
                <a:spLocks noRot="1" noChangeAspect="1" noMove="1" noResize="1" noEditPoints="1" noAdjustHandles="1" noChangeArrowheads="1" noChangeShapeType="1" noTextEdit="1"/>
              </p:cNvSpPr>
              <p:nvPr/>
            </p:nvSpPr>
            <p:spPr>
              <a:xfrm>
                <a:off x="304800" y="2043953"/>
                <a:ext cx="8686800" cy="1926168"/>
              </a:xfrm>
              <a:prstGeom prst="rect">
                <a:avLst/>
              </a:prstGeom>
              <a:blipFill>
                <a:blip r:embed="rId3"/>
                <a:stretch>
                  <a:fillRect l="-912" t="-1899" b="-5696"/>
                </a:stretch>
              </a:blipFill>
            </p:spPr>
            <p:txBody>
              <a:bodyPr/>
              <a:lstStyle/>
              <a:p>
                <a:r>
                  <a:rPr lang="en-US">
                    <a:noFill/>
                  </a:rPr>
                  <a:t> </a:t>
                </a:r>
              </a:p>
            </p:txBody>
          </p:sp>
        </mc:Fallback>
      </mc:AlternateContent>
    </p:spTree>
    <p:extLst>
      <p:ext uri="{BB962C8B-B14F-4D97-AF65-F5344CB8AC3E}">
        <p14:creationId xmlns:p14="http://schemas.microsoft.com/office/powerpoint/2010/main" val="30205454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3B33042-EB29-4A5A-82C5-01B7D0DDAEA3}"/>
              </a:ext>
            </a:extLst>
          </p:cNvPr>
          <p:cNvSpPr txBox="1">
            <a:spLocks/>
          </p:cNvSpPr>
          <p:nvPr/>
        </p:nvSpPr>
        <p:spPr>
          <a:xfrm>
            <a:off x="304802" y="2114551"/>
            <a:ext cx="8381998" cy="197707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14350" lvl="1" indent="-289322">
              <a:buFont typeface="+mj-lt"/>
              <a:buAutoNum type="arabicPeriod"/>
            </a:pPr>
            <a:endParaRPr lang="en-US" sz="2200" dirty="0">
              <a:ea typeface="Cambria Math" panose="02040503050406030204" pitchFamily="18" charset="0"/>
            </a:endParaRPr>
          </a:p>
        </p:txBody>
      </p:sp>
      <p:sp>
        <p:nvSpPr>
          <p:cNvPr id="7" name="Rectangle 6">
            <a:extLst>
              <a:ext uri="{FF2B5EF4-FFF2-40B4-BE49-F238E27FC236}">
                <a16:creationId xmlns:a16="http://schemas.microsoft.com/office/drawing/2014/main" id="{B0392AD8-8FA8-481C-95DA-B104FFE92D4D}"/>
              </a:ext>
            </a:extLst>
          </p:cNvPr>
          <p:cNvSpPr/>
          <p:nvPr/>
        </p:nvSpPr>
        <p:spPr>
          <a:xfrm>
            <a:off x="304802" y="1676400"/>
            <a:ext cx="8229600" cy="267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Theorem </a:t>
            </a:r>
            <a:r>
              <a:rPr lang="en-US" sz="1600" dirty="0">
                <a:solidFill>
                  <a:schemeClr val="tx1"/>
                </a:solidFill>
              </a:rPr>
              <a:t>[</a:t>
            </a:r>
            <a:r>
              <a:rPr lang="en-US" sz="1600" dirty="0" err="1">
                <a:solidFill>
                  <a:schemeClr val="tx1"/>
                </a:solidFill>
              </a:rPr>
              <a:t>Balcan</a:t>
            </a:r>
            <a:r>
              <a:rPr lang="en-US" sz="1600" dirty="0">
                <a:solidFill>
                  <a:schemeClr val="tx1"/>
                </a:solidFill>
              </a:rPr>
              <a:t>, </a:t>
            </a:r>
            <a:r>
              <a:rPr lang="en-US" sz="1600" dirty="0" err="1">
                <a:solidFill>
                  <a:schemeClr val="tx1"/>
                </a:solidFill>
              </a:rPr>
              <a:t>Sandholm</a:t>
            </a:r>
            <a:r>
              <a:rPr lang="en-US" sz="1600" dirty="0">
                <a:solidFill>
                  <a:schemeClr val="tx1"/>
                </a:solidFill>
              </a:rPr>
              <a:t>, and Vitercik, EC’18]</a:t>
            </a:r>
            <a:endParaRPr lang="en-US" sz="1600" b="1" dirty="0">
              <a:solidFill>
                <a:schemeClr val="tx1"/>
              </a:solidFill>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1D14567-6953-4A2B-AABA-03367870C9A9}"/>
                  </a:ext>
                </a:extLst>
              </p:cNvPr>
              <p:cNvSpPr/>
              <p:nvPr/>
            </p:nvSpPr>
            <p:spPr>
              <a:xfrm>
                <a:off x="304800" y="2043953"/>
                <a:ext cx="8686800" cy="1926168"/>
              </a:xfrm>
              <a:prstGeom prst="rect">
                <a:avLst/>
              </a:prstGeom>
            </p:spPr>
            <p:txBody>
              <a:bodyPr wrap="square">
                <a:spAutoFit/>
              </a:bodyPr>
              <a:lstStyle/>
              <a:p>
                <a:r>
                  <a:rPr lang="en-US" sz="2200" dirty="0">
                    <a:ea typeface="Cambria Math" panose="02040503050406030204" pitchFamily="18" charset="0"/>
                    <a:cs typeface="Arial" panose="020B0604020202020204" pitchFamily="34" charset="0"/>
                  </a:rPr>
                  <a:t>Assume:</a:t>
                </a:r>
                <a:endParaRPr lang="en-US" sz="2200" dirty="0"/>
              </a:p>
              <a:p>
                <a:pPr lvl="1" indent="-289322">
                  <a:buFont typeface="+mj-lt"/>
                  <a:buAutoNum type="arabicPeriod"/>
                </a:pPr>
                <a:r>
                  <a:rPr lang="en-US" sz="2200" dirty="0">
                    <a:ea typeface="Cambria Math" panose="02040503050406030204" pitchFamily="18" charset="0"/>
                    <a:cs typeface="Arial" panose="020B0604020202020204" pitchFamily="34" charset="0"/>
                  </a:rPr>
                  <a:t>The mechanism class </a:t>
                </a:r>
                <a14:m>
                  <m:oMath xmlns:m="http://schemas.openxmlformats.org/officeDocument/2006/math">
                    <m:r>
                      <a:rPr lang="en-US" sz="2200" i="1">
                        <a:latin typeface="Cambria Math" panose="02040503050406030204" pitchFamily="18" charset="0"/>
                        <a:ea typeface="Cambria Math" panose="02040503050406030204" pitchFamily="18" charset="0"/>
                        <a:cs typeface="Arial" panose="020B0604020202020204" pitchFamily="34" charset="0"/>
                      </a:rPr>
                      <m:t>ℳ</m:t>
                    </m:r>
                  </m:oMath>
                </a14:m>
                <a:r>
                  <a:rPr lang="en-US" sz="2200" dirty="0"/>
                  <a:t> is parameterized by vectors </a:t>
                </a:r>
                <a14:m>
                  <m:oMath xmlns:m="http://schemas.openxmlformats.org/officeDocument/2006/math">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ea typeface="Cambria Math" panose="02040503050406030204" pitchFamily="18" charset="0"/>
                      </a:rPr>
                      <m:t>∈</m:t>
                    </m:r>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oMath>
                </a14:m>
                <a:r>
                  <a:rPr lang="en-US" sz="2200" dirty="0">
                    <a:ea typeface="Cambria Math" panose="02040503050406030204" pitchFamily="18" charset="0"/>
                  </a:rPr>
                  <a:t>, and</a:t>
                </a:r>
              </a:p>
              <a:p>
                <a:pPr lvl="1" indent="-289322">
                  <a:spcAft>
                    <a:spcPts val="900"/>
                  </a:spcAft>
                  <a:buFont typeface="+mj-lt"/>
                  <a:buAutoNum type="arabicPeriod"/>
                </a:pPr>
                <a:r>
                  <a:rPr lang="en-US" sz="2200" dirty="0"/>
                  <a:t>For every set </a:t>
                </a:r>
                <a14:m>
                  <m:oMath xmlns:m="http://schemas.openxmlformats.org/officeDocument/2006/math">
                    <m:r>
                      <a:rPr lang="en-US" sz="2200" b="1" i="1">
                        <a:latin typeface="Cambria Math" panose="02040503050406030204" pitchFamily="18" charset="0"/>
                      </a:rPr>
                      <m:t>𝒗</m:t>
                    </m:r>
                  </m:oMath>
                </a14:m>
                <a:r>
                  <a:rPr lang="en-US" sz="2200" dirty="0"/>
                  <a:t> of buyers’ values, a set of </a:t>
                </a:r>
                <a14:m>
                  <m:oMath xmlns:m="http://schemas.openxmlformats.org/officeDocument/2006/math">
                    <m:r>
                      <a:rPr lang="en-US" sz="2200" b="1" i="1">
                        <a:latin typeface="Cambria Math" panose="02040503050406030204" pitchFamily="18" charset="0"/>
                        <a:ea typeface="Cambria Math" panose="02040503050406030204" pitchFamily="18" charset="0"/>
                      </a:rPr>
                      <m:t>≤</m:t>
                    </m:r>
                    <m:r>
                      <a:rPr lang="en-US" sz="2200" b="1" i="1">
                        <a:solidFill>
                          <a:srgbClr val="0000CC"/>
                        </a:solidFill>
                        <a:latin typeface="Cambria Math" panose="02040503050406030204" pitchFamily="18" charset="0"/>
                      </a:rPr>
                      <m:t>𝒕</m:t>
                    </m:r>
                  </m:oMath>
                </a14:m>
                <a:r>
                  <a:rPr lang="en-US" sz="2200" dirty="0"/>
                  <a:t> hyperplanes partition </a:t>
                </a:r>
                <a14:m>
                  <m:oMath xmlns:m="http://schemas.openxmlformats.org/officeDocument/2006/math">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r>
                      <a:rPr lang="en-US" sz="2200" b="1" i="1">
                        <a:solidFill>
                          <a:srgbClr val="0000CC"/>
                        </a:solidFill>
                        <a:latin typeface="Cambria Math" panose="02040503050406030204" pitchFamily="18" charset="0"/>
                        <a:ea typeface="Cambria Math" panose="02040503050406030204" pitchFamily="18" charset="0"/>
                      </a:rPr>
                      <m:t> </m:t>
                    </m:r>
                  </m:oMath>
                </a14:m>
                <a:r>
                  <a:rPr lang="en-US" sz="2200" dirty="0"/>
                  <a:t>s.t. in every cell of this partition, </a:t>
                </a:r>
                <a14:m>
                  <m:oMath xmlns:m="http://schemas.openxmlformats.org/officeDocument/2006/math">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revenue</m:t>
                        </m:r>
                      </m:e>
                      <m:sub>
                        <m:r>
                          <a:rPr lang="en-US" sz="2200" b="1" i="1" dirty="0">
                            <a:solidFill>
                              <a:srgbClr val="0000CC"/>
                            </a:solidFill>
                            <a:latin typeface="Cambria Math" panose="02040503050406030204" pitchFamily="18" charset="0"/>
                            <a:ea typeface="Cambria Math" panose="02040503050406030204" pitchFamily="18" charset="0"/>
                            <a:cs typeface="Arial" panose="020B0604020202020204" pitchFamily="34" charset="0"/>
                          </a:rPr>
                          <m:t>𝒗</m:t>
                        </m:r>
                      </m:sub>
                    </m:sSub>
                    <m:r>
                      <a:rPr lang="en-US" sz="2200" i="1">
                        <a:solidFill>
                          <a:srgbClr val="0000CC"/>
                        </a:solidFill>
                        <a:latin typeface="Cambria Math" panose="02040503050406030204" pitchFamily="18" charset="0"/>
                      </a:rPr>
                      <m:t>(</m:t>
                    </m:r>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rPr>
                      <m:t>)</m:t>
                    </m:r>
                  </m:oMath>
                </a14:m>
                <a:r>
                  <a:rPr lang="en-US" sz="2200" dirty="0">
                    <a:solidFill>
                      <a:srgbClr val="0000CC"/>
                    </a:solidFill>
                  </a:rPr>
                  <a:t> </a:t>
                </a:r>
                <a:r>
                  <a:rPr lang="en-US" sz="2200" dirty="0"/>
                  <a:t>is linear</a:t>
                </a:r>
              </a:p>
              <a:p>
                <a:r>
                  <a:rPr lang="en-US" sz="2200" dirty="0">
                    <a:ea typeface="Cambria Math" panose="02040503050406030204" pitchFamily="18" charset="0"/>
                  </a:rPr>
                  <a:t>Then the pseudo-dimension of </a:t>
                </a:r>
                <a14:m>
                  <m:oMath xmlns:m="http://schemas.openxmlformats.org/officeDocument/2006/math">
                    <m:d>
                      <m:dPr>
                        <m:begChr m:val="{"/>
                        <m:endChr m:val="}"/>
                        <m:ctrlPr>
                          <a:rPr lang="en-US" sz="2200" i="1">
                            <a:solidFill>
                              <a:srgbClr val="0000CC"/>
                            </a:solidFill>
                            <a:latin typeface="Cambria Math" panose="02040503050406030204" pitchFamily="18" charset="0"/>
                            <a:ea typeface="Cambria Math" panose="02040503050406030204" pitchFamily="18" charset="0"/>
                          </a:rPr>
                        </m:ctrlPr>
                      </m:dPr>
                      <m:e>
                        <m:sSub>
                          <m:sSubPr>
                            <m:ctrlPr>
                              <a:rPr lang="en-US" sz="2200" i="1">
                                <a:solidFill>
                                  <a:srgbClr val="0000CC"/>
                                </a:solidFill>
                                <a:latin typeface="Cambria Math" panose="02040503050406030204" pitchFamily="18" charset="0"/>
                                <a:ea typeface="Cambria Math" panose="02040503050406030204" pitchFamily="18" charset="0"/>
                              </a:rPr>
                            </m:ctrlPr>
                          </m:sSubPr>
                          <m:e>
                            <m:r>
                              <m:rPr>
                                <m:sty m:val="p"/>
                              </m:rPr>
                              <a:rPr lang="en-US" sz="2200">
                                <a:solidFill>
                                  <a:srgbClr val="0000CC"/>
                                </a:solidFill>
                                <a:latin typeface="Cambria Math" panose="02040503050406030204" pitchFamily="18" charset="0"/>
                                <a:ea typeface="Cambria Math" panose="02040503050406030204" pitchFamily="18" charset="0"/>
                              </a:rPr>
                              <m:t>revenue</m:t>
                            </m:r>
                          </m:e>
                          <m:sub>
                            <m:r>
                              <a:rPr lang="en-US" sz="2200" i="1">
                                <a:solidFill>
                                  <a:srgbClr val="0000CC"/>
                                </a:solidFill>
                                <a:latin typeface="Cambria Math" panose="02040503050406030204" pitchFamily="18" charset="0"/>
                                <a:ea typeface="Cambria Math" panose="02040503050406030204" pitchFamily="18" charset="0"/>
                              </a:rPr>
                              <m:t>𝑀</m:t>
                            </m:r>
                          </m:sub>
                        </m:sSub>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𝑀</m:t>
                        </m:r>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ℳ</m:t>
                        </m:r>
                      </m:e>
                    </m:d>
                  </m:oMath>
                </a14:m>
                <a:r>
                  <a:rPr lang="en-US" sz="2200" dirty="0">
                    <a:ea typeface="Cambria Math" panose="02040503050406030204" pitchFamily="18" charset="0"/>
                  </a:rPr>
                  <a:t> is </a:t>
                </a:r>
                <a14:m>
                  <m:oMath xmlns:m="http://schemas.openxmlformats.org/officeDocument/2006/math">
                    <m:r>
                      <a:rPr lang="en-US" sz="2200" i="1">
                        <a:solidFill>
                          <a:srgbClr val="0000CC"/>
                        </a:solidFill>
                        <a:latin typeface="Cambria Math" panose="02040503050406030204" pitchFamily="18" charset="0"/>
                        <a:ea typeface="Cambria Math" panose="02040503050406030204" pitchFamily="18" charset="0"/>
                      </a:rPr>
                      <m:t>𝑂</m:t>
                    </m:r>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m:t>
                        </m:r>
                        <m:func>
                          <m:funcPr>
                            <m:ctrlPr>
                              <a:rPr lang="en-US" sz="2200" i="1">
                                <a:solidFill>
                                  <a:srgbClr val="0000CC"/>
                                </a:solidFill>
                                <a:latin typeface="Cambria Math" panose="02040503050406030204" pitchFamily="18" charset="0"/>
                                <a:ea typeface="Cambria Math" panose="02040503050406030204" pitchFamily="18" charset="0"/>
                              </a:rPr>
                            </m:ctrlPr>
                          </m:funcPr>
                          <m:fName>
                            <m:r>
                              <m:rPr>
                                <m:sty m:val="p"/>
                              </m:rPr>
                              <a:rPr lang="en-US" sz="2200">
                                <a:solidFill>
                                  <a:srgbClr val="0000CC"/>
                                </a:solidFill>
                                <a:latin typeface="Cambria Math" panose="02040503050406030204" pitchFamily="18" charset="0"/>
                                <a:ea typeface="Cambria Math" panose="02040503050406030204" pitchFamily="18" charset="0"/>
                              </a:rPr>
                              <m:t>log</m:t>
                            </m:r>
                          </m:fName>
                          <m:e>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𝒅𝒕</m:t>
                                </m:r>
                              </m:e>
                            </m:d>
                          </m:e>
                        </m:func>
                      </m:e>
                    </m:d>
                    <m:r>
                      <a:rPr lang="en-US" sz="2200" i="1">
                        <a:latin typeface="Cambria Math" panose="02040503050406030204" pitchFamily="18" charset="0"/>
                        <a:ea typeface="Cambria Math" panose="02040503050406030204" pitchFamily="18" charset="0"/>
                      </a:rPr>
                      <m:t>.</m:t>
                    </m:r>
                  </m:oMath>
                </a14:m>
                <a:endParaRPr lang="en-US" sz="2200" dirty="0">
                  <a:ea typeface="Cambria Math" panose="02040503050406030204" pitchFamily="18" charset="0"/>
                </a:endParaRPr>
              </a:p>
            </p:txBody>
          </p:sp>
        </mc:Choice>
        <mc:Fallback xmlns="">
          <p:sp>
            <p:nvSpPr>
              <p:cNvPr id="8" name="Rectangle 7">
                <a:extLst>
                  <a:ext uri="{FF2B5EF4-FFF2-40B4-BE49-F238E27FC236}">
                    <a16:creationId xmlns:a16="http://schemas.microsoft.com/office/drawing/2014/main" id="{D1D14567-6953-4A2B-AABA-03367870C9A9}"/>
                  </a:ext>
                </a:extLst>
              </p:cNvPr>
              <p:cNvSpPr>
                <a:spLocks noRot="1" noChangeAspect="1" noMove="1" noResize="1" noEditPoints="1" noAdjustHandles="1" noChangeArrowheads="1" noChangeShapeType="1" noTextEdit="1"/>
              </p:cNvSpPr>
              <p:nvPr/>
            </p:nvSpPr>
            <p:spPr>
              <a:xfrm>
                <a:off x="304800" y="2043953"/>
                <a:ext cx="8686800" cy="1926168"/>
              </a:xfrm>
              <a:prstGeom prst="rect">
                <a:avLst/>
              </a:prstGeom>
              <a:blipFill>
                <a:blip r:embed="rId3"/>
                <a:stretch>
                  <a:fillRect l="-912" t="-1899" b="-5696"/>
                </a:stretch>
              </a:blipFill>
            </p:spPr>
            <p:txBody>
              <a:bodyPr/>
              <a:lstStyle/>
              <a:p>
                <a:r>
                  <a:rPr lang="en-US">
                    <a:noFill/>
                  </a:rPr>
                  <a:t> </a:t>
                </a:r>
              </a:p>
            </p:txBody>
          </p:sp>
        </mc:Fallback>
      </mc:AlternateContent>
      <p:sp>
        <p:nvSpPr>
          <p:cNvPr id="10" name="Title 1">
            <a:extLst>
              <a:ext uri="{FF2B5EF4-FFF2-40B4-BE49-F238E27FC236}">
                <a16:creationId xmlns:a16="http://schemas.microsoft.com/office/drawing/2014/main" id="{C2D76720-2929-4D1E-9263-97D0D29B5746}"/>
              </a:ext>
            </a:extLst>
          </p:cNvPr>
          <p:cNvSpPr>
            <a:spLocks noGrp="1"/>
          </p:cNvSpPr>
          <p:nvPr>
            <p:ph type="title"/>
          </p:nvPr>
        </p:nvSpPr>
        <p:spPr>
          <a:xfrm>
            <a:off x="457200" y="274638"/>
            <a:ext cx="8229600" cy="1143000"/>
          </a:xfrm>
        </p:spPr>
        <p:txBody>
          <a:bodyPr>
            <a:normAutofit/>
          </a:bodyPr>
          <a:lstStyle/>
          <a:p>
            <a:r>
              <a:rPr lang="en-US" dirty="0"/>
              <a:t>A general theorem for bounding mechanism classes’ pseudo-dimension</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A67D0EE-AF5B-4D1C-BC6A-0798C21492BE}"/>
                  </a:ext>
                </a:extLst>
              </p:cNvPr>
              <p:cNvSpPr/>
              <p:nvPr/>
            </p:nvSpPr>
            <p:spPr>
              <a:xfrm>
                <a:off x="1528938" y="5657350"/>
                <a:ext cx="1449336" cy="560843"/>
              </a:xfrm>
              <a:prstGeom prst="rect">
                <a:avLst/>
              </a:prstGeom>
              <a:solidFill>
                <a:srgbClr val="F7DC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solidFill>
                      <a:schemeClr val="tx1"/>
                    </a:solidFill>
                  </a:rPr>
                  <a:t>In this example, </a:t>
                </a:r>
                <a14:m>
                  <m:oMath xmlns:m="http://schemas.openxmlformats.org/officeDocument/2006/math">
                    <m:r>
                      <a:rPr lang="en-US" sz="1350" i="1">
                        <a:solidFill>
                          <a:schemeClr val="tx1"/>
                        </a:solidFill>
                        <a:latin typeface="Cambria Math" panose="02040503050406030204" pitchFamily="18" charset="0"/>
                      </a:rPr>
                      <m:t>𝑑</m:t>
                    </m:r>
                    <m:r>
                      <a:rPr lang="en-US" sz="1350" i="1">
                        <a:solidFill>
                          <a:schemeClr val="tx1"/>
                        </a:solidFill>
                        <a:latin typeface="Cambria Math" panose="02040503050406030204" pitchFamily="18" charset="0"/>
                      </a:rPr>
                      <m:t>=2</m:t>
                    </m:r>
                  </m:oMath>
                </a14:m>
                <a:r>
                  <a:rPr lang="en-US" sz="1350" dirty="0">
                    <a:solidFill>
                      <a:schemeClr val="tx1"/>
                    </a:solidFill>
                  </a:rPr>
                  <a:t> and </a:t>
                </a:r>
                <a14:m>
                  <m:oMath xmlns:m="http://schemas.openxmlformats.org/officeDocument/2006/math">
                    <m:r>
                      <a:rPr lang="en-US" sz="1350" i="1">
                        <a:solidFill>
                          <a:schemeClr val="tx1"/>
                        </a:solidFill>
                        <a:latin typeface="Cambria Math" panose="02040503050406030204" pitchFamily="18" charset="0"/>
                      </a:rPr>
                      <m:t>𝑡</m:t>
                    </m:r>
                    <m:r>
                      <a:rPr lang="en-US" sz="1350" i="1">
                        <a:solidFill>
                          <a:schemeClr val="tx1"/>
                        </a:solidFill>
                        <a:latin typeface="Cambria Math" panose="02040503050406030204" pitchFamily="18" charset="0"/>
                      </a:rPr>
                      <m:t>=5</m:t>
                    </m:r>
                  </m:oMath>
                </a14:m>
                <a:r>
                  <a:rPr lang="en-US" sz="1350" dirty="0">
                    <a:solidFill>
                      <a:schemeClr val="tx1"/>
                    </a:solidFill>
                  </a:rPr>
                  <a:t>.</a:t>
                </a:r>
              </a:p>
            </p:txBody>
          </p:sp>
        </mc:Choice>
        <mc:Fallback xmlns="">
          <p:sp>
            <p:nvSpPr>
              <p:cNvPr id="9" name="Rectangle 8">
                <a:extLst>
                  <a:ext uri="{FF2B5EF4-FFF2-40B4-BE49-F238E27FC236}">
                    <a16:creationId xmlns:a16="http://schemas.microsoft.com/office/drawing/2014/main" id="{BA67D0EE-AF5B-4D1C-BC6A-0798C21492BE}"/>
                  </a:ext>
                </a:extLst>
              </p:cNvPr>
              <p:cNvSpPr>
                <a:spLocks noRot="1" noChangeAspect="1" noMove="1" noResize="1" noEditPoints="1" noAdjustHandles="1" noChangeArrowheads="1" noChangeShapeType="1" noTextEdit="1"/>
              </p:cNvSpPr>
              <p:nvPr/>
            </p:nvSpPr>
            <p:spPr>
              <a:xfrm>
                <a:off x="1528938" y="5657350"/>
                <a:ext cx="1449336" cy="560843"/>
              </a:xfrm>
              <a:prstGeom prst="rect">
                <a:avLst/>
              </a:prstGeom>
              <a:blipFill>
                <a:blip r:embed="rId4"/>
                <a:stretch>
                  <a:fillRect b="-4167"/>
                </a:stretch>
              </a:blipFill>
              <a:ln>
                <a:solidFill>
                  <a:schemeClr val="tx1"/>
                </a:solidFill>
              </a:ln>
            </p:spPr>
            <p:txBody>
              <a:bodyPr/>
              <a:lstStyle/>
              <a:p>
                <a:r>
                  <a:rPr lang="en-US">
                    <a:noFill/>
                  </a:rPr>
                  <a:t> </a:t>
                </a:r>
              </a:p>
            </p:txBody>
          </p:sp>
        </mc:Fallback>
      </mc:AlternateContent>
      <p:grpSp>
        <p:nvGrpSpPr>
          <p:cNvPr id="11" name="Group 10">
            <a:extLst>
              <a:ext uri="{FF2B5EF4-FFF2-40B4-BE49-F238E27FC236}">
                <a16:creationId xmlns:a16="http://schemas.microsoft.com/office/drawing/2014/main" id="{7B41C5D0-B4C6-4DEB-A99C-6FFA75985092}"/>
              </a:ext>
            </a:extLst>
          </p:cNvPr>
          <p:cNvGrpSpPr/>
          <p:nvPr/>
        </p:nvGrpSpPr>
        <p:grpSpPr>
          <a:xfrm>
            <a:off x="457200" y="5029201"/>
            <a:ext cx="3690988" cy="396672"/>
            <a:chOff x="1936683" y="3352800"/>
            <a:chExt cx="4921317" cy="528896"/>
          </a:xfrm>
        </p:grpSpPr>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8D991F0-14C1-4C01-B7CB-B23E06AFC472}"/>
                    </a:ext>
                  </a:extLst>
                </p:cNvPr>
                <p:cNvSpPr/>
                <p:nvPr/>
              </p:nvSpPr>
              <p:spPr>
                <a:xfrm>
                  <a:off x="1936683" y="3409499"/>
                  <a:ext cx="4921317" cy="446275"/>
                </a:xfrm>
                <a:prstGeom prst="rect">
                  <a:avLst/>
                </a:prstGeom>
              </p:spPr>
              <p:txBody>
                <a:bodyPr wrap="square">
                  <a:spAutoFit/>
                </a:bodyPr>
                <a:lstStyle/>
                <a:p>
                  <a:r>
                    <a:rPr lang="en-US" sz="1575" b="1" dirty="0"/>
                    <a:t>For example, </a:t>
                  </a:r>
                  <a14:m>
                    <m:oMath xmlns:m="http://schemas.openxmlformats.org/officeDocument/2006/math">
                      <m:r>
                        <a:rPr lang="en-US" sz="1575" b="1" i="1">
                          <a:latin typeface="Cambria Math" panose="02040503050406030204" pitchFamily="18" charset="0"/>
                        </a:rPr>
                        <m:t>𝒑</m:t>
                      </m:r>
                    </m:oMath>
                  </a14:m>
                  <a:r>
                    <a:rPr lang="en-US" sz="1575" dirty="0">
                      <a:ea typeface="Cambria Math" panose="02040503050406030204" pitchFamily="18" charset="0"/>
                    </a:rPr>
                    <a:t> =   price             , price</a:t>
                  </a:r>
                </a:p>
              </p:txBody>
            </p:sp>
          </mc:Choice>
          <mc:Fallback xmlns="">
            <p:sp>
              <p:nvSpPr>
                <p:cNvPr id="47" name="Rectangle 46">
                  <a:extLst>
                    <a:ext uri="{FF2B5EF4-FFF2-40B4-BE49-F238E27FC236}">
                      <a16:creationId xmlns:a16="http://schemas.microsoft.com/office/drawing/2014/main" id="{58D991F0-14C1-4C01-B7CB-B23E06AFC472}"/>
                    </a:ext>
                  </a:extLst>
                </p:cNvPr>
                <p:cNvSpPr>
                  <a:spLocks noRot="1" noChangeAspect="1" noMove="1" noResize="1" noEditPoints="1" noAdjustHandles="1" noChangeArrowheads="1" noChangeShapeType="1" noTextEdit="1"/>
                </p:cNvSpPr>
                <p:nvPr/>
              </p:nvSpPr>
              <p:spPr>
                <a:xfrm>
                  <a:off x="1936683" y="3409499"/>
                  <a:ext cx="4921317" cy="446275"/>
                </a:xfrm>
                <a:prstGeom prst="rect">
                  <a:avLst/>
                </a:prstGeom>
                <a:blipFill>
                  <a:blip r:embed="rId5"/>
                  <a:stretch>
                    <a:fillRect l="-826" t="-5455" b="-23636"/>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991BFA7-6566-4584-9160-40CD90C1D9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5083" y="3419806"/>
              <a:ext cx="394885" cy="394885"/>
            </a:xfrm>
            <a:prstGeom prst="rect">
              <a:avLst/>
            </a:prstGeom>
          </p:spPr>
        </p:pic>
        <p:pic>
          <p:nvPicPr>
            <p:cNvPr id="14" name="Picture 13">
              <a:extLst>
                <a:ext uri="{FF2B5EF4-FFF2-40B4-BE49-F238E27FC236}">
                  <a16:creationId xmlns:a16="http://schemas.microsoft.com/office/drawing/2014/main" id="{56CB3392-8281-4F5E-A5DC-E7B499DA1D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4097" y="3420652"/>
              <a:ext cx="393192" cy="393192"/>
            </a:xfrm>
            <a:prstGeom prst="rect">
              <a:avLst/>
            </a:prstGeom>
          </p:spPr>
        </p:pic>
        <p:sp>
          <p:nvSpPr>
            <p:cNvPr id="15" name="Double Bracket 14">
              <a:extLst>
                <a:ext uri="{FF2B5EF4-FFF2-40B4-BE49-F238E27FC236}">
                  <a16:creationId xmlns:a16="http://schemas.microsoft.com/office/drawing/2014/main" id="{12DDC130-23BD-4D7C-9282-55DADDEB2CAF}"/>
                </a:ext>
              </a:extLst>
            </p:cNvPr>
            <p:cNvSpPr/>
            <p:nvPr/>
          </p:nvSpPr>
          <p:spPr>
            <a:xfrm>
              <a:off x="6095787" y="3361216"/>
              <a:ext cx="609813" cy="512064"/>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5"/>
            </a:p>
          </p:txBody>
        </p:sp>
        <p:sp>
          <p:nvSpPr>
            <p:cNvPr id="16" name="Double Bracket 15">
              <a:extLst>
                <a:ext uri="{FF2B5EF4-FFF2-40B4-BE49-F238E27FC236}">
                  <a16:creationId xmlns:a16="http://schemas.microsoft.com/office/drawing/2014/main" id="{483DF21A-B877-490B-A5F2-F80E1EC44C58}"/>
                </a:ext>
              </a:extLst>
            </p:cNvPr>
            <p:cNvSpPr/>
            <p:nvPr/>
          </p:nvSpPr>
          <p:spPr>
            <a:xfrm>
              <a:off x="4648200" y="3363502"/>
              <a:ext cx="628650" cy="507492"/>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5"/>
            </a:p>
          </p:txBody>
        </p:sp>
        <p:sp>
          <p:nvSpPr>
            <p:cNvPr id="17" name="Double Bracket 16">
              <a:extLst>
                <a:ext uri="{FF2B5EF4-FFF2-40B4-BE49-F238E27FC236}">
                  <a16:creationId xmlns:a16="http://schemas.microsoft.com/office/drawing/2014/main" id="{1FDD5ADA-C2FD-41E3-83F6-6BDA8DA4B2CE}"/>
                </a:ext>
              </a:extLst>
            </p:cNvPr>
            <p:cNvSpPr/>
            <p:nvPr/>
          </p:nvSpPr>
          <p:spPr>
            <a:xfrm>
              <a:off x="3949566" y="3352800"/>
              <a:ext cx="2908434" cy="528896"/>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5"/>
            </a:p>
          </p:txBody>
        </p:sp>
      </p:grpSp>
      <p:grpSp>
        <p:nvGrpSpPr>
          <p:cNvPr id="18" name="Group 17">
            <a:extLst>
              <a:ext uri="{FF2B5EF4-FFF2-40B4-BE49-F238E27FC236}">
                <a16:creationId xmlns:a16="http://schemas.microsoft.com/office/drawing/2014/main" id="{52B8AD2B-C912-43EA-931D-71DEB475DFC9}"/>
              </a:ext>
            </a:extLst>
          </p:cNvPr>
          <p:cNvGrpSpPr/>
          <p:nvPr/>
        </p:nvGrpSpPr>
        <p:grpSpPr>
          <a:xfrm>
            <a:off x="5101695" y="4800600"/>
            <a:ext cx="3470805" cy="1578603"/>
            <a:chOff x="1096814" y="3657600"/>
            <a:chExt cx="4458859" cy="2027992"/>
          </a:xfrm>
        </p:grpSpPr>
        <p:grpSp>
          <p:nvGrpSpPr>
            <p:cNvPr id="19" name="Group 18">
              <a:extLst>
                <a:ext uri="{FF2B5EF4-FFF2-40B4-BE49-F238E27FC236}">
                  <a16:creationId xmlns:a16="http://schemas.microsoft.com/office/drawing/2014/main" id="{2CBD04A3-9586-4D36-B54F-A290F2C7F089}"/>
                </a:ext>
              </a:extLst>
            </p:cNvPr>
            <p:cNvGrpSpPr/>
            <p:nvPr/>
          </p:nvGrpSpPr>
          <p:grpSpPr>
            <a:xfrm>
              <a:off x="4684501" y="5300086"/>
              <a:ext cx="871172" cy="385506"/>
              <a:chOff x="5453428" y="5345668"/>
              <a:chExt cx="871172" cy="385506"/>
            </a:xfrm>
          </p:grpSpPr>
          <p:sp>
            <p:nvSpPr>
              <p:cNvPr id="32" name="Rectangle 31">
                <a:extLst>
                  <a:ext uri="{FF2B5EF4-FFF2-40B4-BE49-F238E27FC236}">
                    <a16:creationId xmlns:a16="http://schemas.microsoft.com/office/drawing/2014/main" id="{BCE8A9ED-319B-45DF-B51F-107BA03DF8B6}"/>
                  </a:ext>
                </a:extLst>
              </p:cNvPr>
              <p:cNvSpPr/>
              <p:nvPr/>
            </p:nvSpPr>
            <p:spPr>
              <a:xfrm>
                <a:off x="5453428" y="5345668"/>
                <a:ext cx="692759" cy="385506"/>
              </a:xfrm>
              <a:prstGeom prst="rect">
                <a:avLst/>
              </a:prstGeom>
            </p:spPr>
            <p:txBody>
              <a:bodyPr wrap="square">
                <a:spAutoFit/>
              </a:bodyPr>
              <a:lstStyle/>
              <a:p>
                <a:r>
                  <a:rPr lang="en-US" sz="1350" dirty="0">
                    <a:ea typeface="Roboto" panose="02000000000000000000" pitchFamily="2" charset="0"/>
                    <a:cs typeface="Roboto" panose="02000000000000000000" pitchFamily="2" charset="0"/>
                  </a:rPr>
                  <a:t>Price</a:t>
                </a:r>
              </a:p>
            </p:txBody>
          </p:sp>
          <p:grpSp>
            <p:nvGrpSpPr>
              <p:cNvPr id="33" name="Group 32">
                <a:extLst>
                  <a:ext uri="{FF2B5EF4-FFF2-40B4-BE49-F238E27FC236}">
                    <a16:creationId xmlns:a16="http://schemas.microsoft.com/office/drawing/2014/main" id="{A9981C35-8D5F-41FA-BE0A-1D2A3797F8E9}"/>
                  </a:ext>
                </a:extLst>
              </p:cNvPr>
              <p:cNvGrpSpPr/>
              <p:nvPr/>
            </p:nvGrpSpPr>
            <p:grpSpPr>
              <a:xfrm>
                <a:off x="6069988" y="5422925"/>
                <a:ext cx="254612" cy="202806"/>
                <a:chOff x="5257800" y="5847548"/>
                <a:chExt cx="183870" cy="146458"/>
              </a:xfrm>
            </p:grpSpPr>
            <p:sp>
              <p:nvSpPr>
                <p:cNvPr id="34" name="Double Bracket 33">
                  <a:extLst>
                    <a:ext uri="{FF2B5EF4-FFF2-40B4-BE49-F238E27FC236}">
                      <a16:creationId xmlns:a16="http://schemas.microsoft.com/office/drawing/2014/main" id="{AB6B0347-CC1C-40AC-B185-8CCDE6992366}"/>
                    </a:ext>
                  </a:extLst>
                </p:cNvPr>
                <p:cNvSpPr/>
                <p:nvPr/>
              </p:nvSpPr>
              <p:spPr>
                <a:xfrm>
                  <a:off x="5257800" y="5847548"/>
                  <a:ext cx="183870" cy="14645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5">
                    <a:ea typeface="Roboto" panose="02000000000000000000" pitchFamily="2" charset="0"/>
                    <a:cs typeface="Roboto" panose="02000000000000000000" pitchFamily="2" charset="0"/>
                  </a:endParaRPr>
                </a:p>
              </p:txBody>
            </p:sp>
            <p:pic>
              <p:nvPicPr>
                <p:cNvPr id="35" name="Picture 34">
                  <a:extLst>
                    <a:ext uri="{FF2B5EF4-FFF2-40B4-BE49-F238E27FC236}">
                      <a16:creationId xmlns:a16="http://schemas.microsoft.com/office/drawing/2014/main" id="{05152131-73D7-4942-A159-03419F2E98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5449" y="5856491"/>
                  <a:ext cx="128572" cy="128571"/>
                </a:xfrm>
                <a:prstGeom prst="rect">
                  <a:avLst/>
                </a:prstGeom>
              </p:spPr>
            </p:pic>
          </p:grpSp>
        </p:grpSp>
        <p:cxnSp>
          <p:nvCxnSpPr>
            <p:cNvPr id="20" name="Straight Connector 19">
              <a:extLst>
                <a:ext uri="{FF2B5EF4-FFF2-40B4-BE49-F238E27FC236}">
                  <a16:creationId xmlns:a16="http://schemas.microsoft.com/office/drawing/2014/main" id="{9FA15304-D3B8-4E47-B92A-15CCF369E3F7}"/>
                </a:ext>
              </a:extLst>
            </p:cNvPr>
            <p:cNvCxnSpPr>
              <a:cxnSpLocks/>
            </p:cNvCxnSpPr>
            <p:nvPr/>
          </p:nvCxnSpPr>
          <p:spPr>
            <a:xfrm>
              <a:off x="1526255" y="4912925"/>
              <a:ext cx="299263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8F2CFF-96AA-4054-A1BB-3766C001D123}"/>
                </a:ext>
              </a:extLst>
            </p:cNvPr>
            <p:cNvCxnSpPr>
              <a:cxnSpLocks/>
            </p:cNvCxnSpPr>
            <p:nvPr/>
          </p:nvCxnSpPr>
          <p:spPr>
            <a:xfrm>
              <a:off x="2679478" y="3715231"/>
              <a:ext cx="0" cy="177170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038DDDF-3D24-4307-B79A-41FF15BAFBF9}"/>
                </a:ext>
              </a:extLst>
            </p:cNvPr>
            <p:cNvCxnSpPr>
              <a:cxnSpLocks/>
            </p:cNvCxnSpPr>
            <p:nvPr/>
          </p:nvCxnSpPr>
          <p:spPr>
            <a:xfrm flipV="1">
              <a:off x="2106840" y="3715231"/>
              <a:ext cx="1767452" cy="17717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93D942C-1114-4449-964F-9DBB142F6E87}"/>
                </a:ext>
              </a:extLst>
            </p:cNvPr>
            <p:cNvCxnSpPr>
              <a:cxnSpLocks/>
            </p:cNvCxnSpPr>
            <p:nvPr/>
          </p:nvCxnSpPr>
          <p:spPr>
            <a:xfrm>
              <a:off x="1526255" y="4224100"/>
              <a:ext cx="28323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FDCDE28-4730-4D08-8F6C-F47EB4C06A89}"/>
                </a:ext>
              </a:extLst>
            </p:cNvPr>
            <p:cNvCxnSpPr>
              <a:cxnSpLocks/>
            </p:cNvCxnSpPr>
            <p:nvPr/>
          </p:nvCxnSpPr>
          <p:spPr>
            <a:xfrm>
              <a:off x="3393835" y="3715231"/>
              <a:ext cx="0" cy="17717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F2D7B49-552F-4970-BCED-B63CD757324C}"/>
                </a:ext>
              </a:extLst>
            </p:cNvPr>
            <p:cNvCxnSpPr>
              <a:cxnSpLocks/>
            </p:cNvCxnSpPr>
            <p:nvPr/>
          </p:nvCxnSpPr>
          <p:spPr>
            <a:xfrm>
              <a:off x="1529562" y="5486941"/>
              <a:ext cx="309056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6AFB41C-DB6E-4FFF-822C-FBC18437F855}"/>
                </a:ext>
              </a:extLst>
            </p:cNvPr>
            <p:cNvCxnSpPr>
              <a:cxnSpLocks/>
            </p:cNvCxnSpPr>
            <p:nvPr/>
          </p:nvCxnSpPr>
          <p:spPr>
            <a:xfrm flipV="1">
              <a:off x="1529562" y="3657600"/>
              <a:ext cx="0" cy="18293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15EC7030-8112-4322-BC75-9ED2653336E0}"/>
                </a:ext>
              </a:extLst>
            </p:cNvPr>
            <p:cNvGrpSpPr/>
            <p:nvPr/>
          </p:nvGrpSpPr>
          <p:grpSpPr>
            <a:xfrm rot="16200000">
              <a:off x="845307" y="4379518"/>
              <a:ext cx="888524" cy="385510"/>
              <a:chOff x="3073876" y="4750816"/>
              <a:chExt cx="888524" cy="385510"/>
            </a:xfrm>
          </p:grpSpPr>
          <p:grpSp>
            <p:nvGrpSpPr>
              <p:cNvPr id="28" name="Group 27">
                <a:extLst>
                  <a:ext uri="{FF2B5EF4-FFF2-40B4-BE49-F238E27FC236}">
                    <a16:creationId xmlns:a16="http://schemas.microsoft.com/office/drawing/2014/main" id="{EC99D9D3-FE36-4526-9CA1-15A11C035DF9}"/>
                  </a:ext>
                </a:extLst>
              </p:cNvPr>
              <p:cNvGrpSpPr/>
              <p:nvPr/>
            </p:nvGrpSpPr>
            <p:grpSpPr>
              <a:xfrm>
                <a:off x="3697904" y="4829332"/>
                <a:ext cx="264496" cy="211598"/>
                <a:chOff x="3566056" y="4893990"/>
                <a:chExt cx="183673" cy="146939"/>
              </a:xfrm>
            </p:grpSpPr>
            <p:sp>
              <p:nvSpPr>
                <p:cNvPr id="30" name="Double Bracket 29">
                  <a:extLst>
                    <a:ext uri="{FF2B5EF4-FFF2-40B4-BE49-F238E27FC236}">
                      <a16:creationId xmlns:a16="http://schemas.microsoft.com/office/drawing/2014/main" id="{37D2F90F-4F6D-43B1-9F87-42497C70E5CE}"/>
                    </a:ext>
                  </a:extLst>
                </p:cNvPr>
                <p:cNvSpPr/>
                <p:nvPr/>
              </p:nvSpPr>
              <p:spPr>
                <a:xfrm>
                  <a:off x="3566056" y="4893990"/>
                  <a:ext cx="183673" cy="14693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endParaRPr lang="en-US" sz="1350">
                    <a:ea typeface="Roboto" panose="02000000000000000000" pitchFamily="2" charset="0"/>
                    <a:cs typeface="Roboto" panose="02000000000000000000" pitchFamily="2" charset="0"/>
                  </a:endParaRPr>
                </a:p>
              </p:txBody>
            </p:sp>
            <p:pic>
              <p:nvPicPr>
                <p:cNvPr id="31" name="Picture 30">
                  <a:extLst>
                    <a:ext uri="{FF2B5EF4-FFF2-40B4-BE49-F238E27FC236}">
                      <a16:creationId xmlns:a16="http://schemas.microsoft.com/office/drawing/2014/main" id="{CDF48E57-AE08-4996-AE0D-9DCE0B2246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607" y="4903174"/>
                  <a:ext cx="128571" cy="128571"/>
                </a:xfrm>
                <a:prstGeom prst="rect">
                  <a:avLst/>
                </a:prstGeom>
              </p:spPr>
            </p:pic>
          </p:grpSp>
          <p:sp>
            <p:nvSpPr>
              <p:cNvPr id="29" name="Rectangle 28">
                <a:extLst>
                  <a:ext uri="{FF2B5EF4-FFF2-40B4-BE49-F238E27FC236}">
                    <a16:creationId xmlns:a16="http://schemas.microsoft.com/office/drawing/2014/main" id="{1A6C82FF-960B-4493-99FC-4AA958B95BFD}"/>
                  </a:ext>
                </a:extLst>
              </p:cNvPr>
              <p:cNvSpPr/>
              <p:nvPr/>
            </p:nvSpPr>
            <p:spPr>
              <a:xfrm>
                <a:off x="3073876" y="4750816"/>
                <a:ext cx="692759" cy="385510"/>
              </a:xfrm>
              <a:prstGeom prst="rect">
                <a:avLst/>
              </a:prstGeom>
            </p:spPr>
            <p:txBody>
              <a:bodyPr wrap="square">
                <a:spAutoFit/>
              </a:bodyPr>
              <a:lstStyle/>
              <a:p>
                <a:r>
                  <a:rPr lang="en-US" sz="1350" dirty="0">
                    <a:ea typeface="Roboto" panose="02000000000000000000" pitchFamily="2" charset="0"/>
                    <a:cs typeface="Roboto" panose="02000000000000000000" pitchFamily="2" charset="0"/>
                  </a:rPr>
                  <a:t>Price</a:t>
                </a:r>
              </a:p>
            </p:txBody>
          </p:sp>
        </p:grpSp>
      </p:grpSp>
    </p:spTree>
    <p:extLst>
      <p:ext uri="{BB962C8B-B14F-4D97-AF65-F5344CB8AC3E}">
        <p14:creationId xmlns:p14="http://schemas.microsoft.com/office/powerpoint/2010/main" val="2605423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BB5A2-5AEC-48A9-A4D2-0A6652651AC1}"/>
              </a:ext>
            </a:extLst>
          </p:cNvPr>
          <p:cNvSpPr>
            <a:spLocks noGrp="1"/>
          </p:cNvSpPr>
          <p:nvPr>
            <p:ph type="title"/>
          </p:nvPr>
        </p:nvSpPr>
        <p:spPr/>
        <p:txBody>
          <a:bodyPr/>
          <a:lstStyle/>
          <a:p>
            <a:r>
              <a:rPr lang="en-US" dirty="0"/>
              <a:t>Mechanism design for sales settings</a:t>
            </a:r>
          </a:p>
        </p:txBody>
      </p:sp>
      <p:sp>
        <p:nvSpPr>
          <p:cNvPr id="30" name="Content Placeholder 2">
            <a:extLst>
              <a:ext uri="{FF2B5EF4-FFF2-40B4-BE49-F238E27FC236}">
                <a16:creationId xmlns:a16="http://schemas.microsoft.com/office/drawing/2014/main" id="{D8BAA453-C3E1-41C2-A31A-095556785189}"/>
              </a:ext>
            </a:extLst>
          </p:cNvPr>
          <p:cNvSpPr txBox="1">
            <a:spLocks/>
          </p:cNvSpPr>
          <p:nvPr/>
        </p:nvSpPr>
        <p:spPr>
          <a:xfrm>
            <a:off x="457200" y="1600202"/>
            <a:ext cx="8229599" cy="3851671"/>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cs typeface="Arial" panose="020B0604020202020204" pitchFamily="34" charset="0"/>
              </a:rPr>
              <a:t>There’s a set of </a:t>
            </a:r>
            <a:r>
              <a:rPr lang="en-US" sz="2400" b="1" dirty="0">
                <a:solidFill>
                  <a:srgbClr val="0093C6"/>
                </a:solidFill>
                <a:cs typeface="Arial" panose="020B0604020202020204" pitchFamily="34" charset="0"/>
              </a:rPr>
              <a:t>items</a:t>
            </a:r>
            <a:r>
              <a:rPr lang="en-US" sz="2400" dirty="0">
                <a:cs typeface="Arial" panose="020B0604020202020204" pitchFamily="34" charset="0"/>
              </a:rPr>
              <a:t> for sale and a set of </a:t>
            </a:r>
            <a:r>
              <a:rPr lang="en-US" sz="2400" b="1" dirty="0">
                <a:solidFill>
                  <a:srgbClr val="0093C6"/>
                </a:solidFill>
                <a:cs typeface="Arial" panose="020B0604020202020204" pitchFamily="34" charset="0"/>
              </a:rPr>
              <a:t>buyers</a:t>
            </a:r>
            <a:endParaRPr lang="en-US" sz="2400" dirty="0">
              <a:cs typeface="Arial" panose="020B0604020202020204" pitchFamily="34" charset="0"/>
            </a:endParaRPr>
          </a:p>
          <a:p>
            <a:pPr marL="0" indent="0">
              <a:buNone/>
            </a:pPr>
            <a:endParaRPr lang="en-US" sz="2400" dirty="0">
              <a:cs typeface="Arial" panose="020B0604020202020204" pitchFamily="34" charset="0"/>
            </a:endParaRPr>
          </a:p>
          <a:p>
            <a:pPr marL="0" indent="0">
              <a:buNone/>
            </a:pPr>
            <a:r>
              <a:rPr lang="en-US" sz="2400" b="1" dirty="0">
                <a:solidFill>
                  <a:srgbClr val="0093C6"/>
                </a:solidFill>
                <a:cs typeface="Arial" panose="020B0604020202020204" pitchFamily="34" charset="0"/>
              </a:rPr>
              <a:t>At a high level</a:t>
            </a:r>
            <a:r>
              <a:rPr lang="en-US" sz="2400" dirty="0">
                <a:cs typeface="Arial" panose="020B0604020202020204" pitchFamily="34" charset="0"/>
              </a:rPr>
              <a:t>, a mechanism determines:</a:t>
            </a:r>
          </a:p>
          <a:p>
            <a:pPr>
              <a:buFont typeface="+mj-lt"/>
              <a:buAutoNum type="arabicPeriod"/>
            </a:pPr>
            <a:r>
              <a:rPr lang="en-US" sz="2400" dirty="0">
                <a:cs typeface="Arial" panose="020B0604020202020204" pitchFamily="34" charset="0"/>
              </a:rPr>
              <a:t>Which buyers receive which items</a:t>
            </a:r>
          </a:p>
          <a:p>
            <a:pPr>
              <a:buFont typeface="+mj-lt"/>
              <a:buAutoNum type="arabicPeriod"/>
            </a:pPr>
            <a:r>
              <a:rPr lang="en-US" sz="2400" dirty="0">
                <a:cs typeface="Arial" panose="020B0604020202020204" pitchFamily="34" charset="0"/>
              </a:rPr>
              <a:t>What they pay</a:t>
            </a: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DD852F8-5575-4187-97DE-649A16729D45}"/>
                  </a:ext>
                </a:extLst>
              </p:cNvPr>
              <p:cNvSpPr/>
              <p:nvPr/>
            </p:nvSpPr>
            <p:spPr>
              <a:xfrm>
                <a:off x="5540274" y="3606770"/>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2</a:t>
                </a:r>
                <a:endParaRPr lang="en-US" dirty="0"/>
              </a:p>
            </p:txBody>
          </p:sp>
        </mc:Choice>
        <mc:Fallback xmlns="">
          <p:sp>
            <p:nvSpPr>
              <p:cNvPr id="38" name="Rectangle 37">
                <a:extLst>
                  <a:ext uri="{FF2B5EF4-FFF2-40B4-BE49-F238E27FC236}">
                    <a16:creationId xmlns:a16="http://schemas.microsoft.com/office/drawing/2014/main" id="{6DD852F8-5575-4187-97DE-649A16729D45}"/>
                  </a:ext>
                </a:extLst>
              </p:cNvPr>
              <p:cNvSpPr>
                <a:spLocks noRot="1" noChangeAspect="1" noMove="1" noResize="1" noEditPoints="1" noAdjustHandles="1" noChangeArrowheads="1" noChangeShapeType="1" noTextEdit="1"/>
              </p:cNvSpPr>
              <p:nvPr/>
            </p:nvSpPr>
            <p:spPr>
              <a:xfrm>
                <a:off x="5540274" y="3606770"/>
                <a:ext cx="984821" cy="369332"/>
              </a:xfrm>
              <a:prstGeom prst="rect">
                <a:avLst/>
              </a:prstGeom>
              <a:blipFill>
                <a:blip r:embed="rId3"/>
                <a:stretch>
                  <a:fillRect t="-10000" r="-4348" b="-26667"/>
                </a:stretch>
              </a:blipFill>
            </p:spPr>
            <p:txBody>
              <a:bodyPr/>
              <a:lstStyle/>
              <a:p>
                <a:r>
                  <a:rPr lang="en-US">
                    <a:noFill/>
                  </a:rPr>
                  <a:t> </a:t>
                </a:r>
              </a:p>
            </p:txBody>
          </p:sp>
        </mc:Fallback>
      </mc:AlternateContent>
      <p:pic>
        <p:nvPicPr>
          <p:cNvPr id="39" name="Picture 38">
            <a:extLst>
              <a:ext uri="{FF2B5EF4-FFF2-40B4-BE49-F238E27FC236}">
                <a16:creationId xmlns:a16="http://schemas.microsoft.com/office/drawing/2014/main" id="{974610D0-4E4E-4F7C-84B6-A45F599740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7644" y="3719241"/>
            <a:ext cx="159449" cy="159449"/>
          </a:xfrm>
          <a:prstGeom prst="rect">
            <a:avLst/>
          </a:prstGeom>
        </p:spPr>
      </p:pic>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A0141D10-B51E-4041-BFD9-43D13E5D6725}"/>
                  </a:ext>
                </a:extLst>
              </p:cNvPr>
              <p:cNvSpPr/>
              <p:nvPr/>
            </p:nvSpPr>
            <p:spPr>
              <a:xfrm>
                <a:off x="5540274" y="3871622"/>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3</a:t>
                </a:r>
                <a:endParaRPr lang="en-US" dirty="0"/>
              </a:p>
            </p:txBody>
          </p:sp>
        </mc:Choice>
        <mc:Fallback xmlns="">
          <p:sp>
            <p:nvSpPr>
              <p:cNvPr id="43" name="Rectangle 42">
                <a:extLst>
                  <a:ext uri="{FF2B5EF4-FFF2-40B4-BE49-F238E27FC236}">
                    <a16:creationId xmlns:a16="http://schemas.microsoft.com/office/drawing/2014/main" id="{A0141D10-B51E-4041-BFD9-43D13E5D6725}"/>
                  </a:ext>
                </a:extLst>
              </p:cNvPr>
              <p:cNvSpPr>
                <a:spLocks noRot="1" noChangeAspect="1" noMove="1" noResize="1" noEditPoints="1" noAdjustHandles="1" noChangeArrowheads="1" noChangeShapeType="1" noTextEdit="1"/>
              </p:cNvSpPr>
              <p:nvPr/>
            </p:nvSpPr>
            <p:spPr>
              <a:xfrm>
                <a:off x="5540274" y="3871622"/>
                <a:ext cx="984821" cy="369332"/>
              </a:xfrm>
              <a:prstGeom prst="rect">
                <a:avLst/>
              </a:prstGeom>
              <a:blipFill>
                <a:blip r:embed="rId5"/>
                <a:stretch>
                  <a:fillRect t="-8197" r="-4348" b="-24590"/>
                </a:stretch>
              </a:blipFill>
            </p:spPr>
            <p:txBody>
              <a:bodyPr/>
              <a:lstStyle/>
              <a:p>
                <a:r>
                  <a:rPr lang="en-US">
                    <a:noFill/>
                  </a:rPr>
                  <a:t> </a:t>
                </a:r>
              </a:p>
            </p:txBody>
          </p:sp>
        </mc:Fallback>
      </mc:AlternateContent>
      <p:pic>
        <p:nvPicPr>
          <p:cNvPr id="44" name="Picture 43">
            <a:extLst>
              <a:ext uri="{FF2B5EF4-FFF2-40B4-BE49-F238E27FC236}">
                <a16:creationId xmlns:a16="http://schemas.microsoft.com/office/drawing/2014/main" id="{CA8FDA94-E1F9-40DA-BAF8-909704DFB0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644" y="3977036"/>
            <a:ext cx="159449" cy="159449"/>
          </a:xfrm>
          <a:prstGeom prst="rect">
            <a:avLst/>
          </a:prstGeom>
        </p:spPr>
      </p:pic>
      <mc:AlternateContent xmlns:mc="http://schemas.openxmlformats.org/markup-compatibility/2006" xmlns:a14="http://schemas.microsoft.com/office/drawing/2010/main">
        <mc:Choice Requires="a14">
          <p:sp>
            <p:nvSpPr>
              <p:cNvPr id="45" name="Rectangle 44">
                <a:extLst>
                  <a:ext uri="{FF2B5EF4-FFF2-40B4-BE49-F238E27FC236}">
                    <a16:creationId xmlns:a16="http://schemas.microsoft.com/office/drawing/2014/main" id="{FFB600AB-F8C9-45CA-B174-F1AEDFA94226}"/>
                  </a:ext>
                </a:extLst>
              </p:cNvPr>
              <p:cNvSpPr/>
              <p:nvPr/>
            </p:nvSpPr>
            <p:spPr>
              <a:xfrm>
                <a:off x="5428625" y="4158666"/>
                <a:ext cx="1359924"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       </a:t>
                </a:r>
                <a:r>
                  <a:rPr lang="en-US" dirty="0">
                    <a:cs typeface="Arial" panose="020B0604020202020204" pitchFamily="34" charset="0"/>
                  </a:rPr>
                  <a:t>: 6</a:t>
                </a:r>
                <a:endParaRPr lang="en-US" dirty="0"/>
              </a:p>
            </p:txBody>
          </p:sp>
        </mc:Choice>
        <mc:Fallback xmlns="">
          <p:sp>
            <p:nvSpPr>
              <p:cNvPr id="45" name="Rectangle 44">
                <a:extLst>
                  <a:ext uri="{FF2B5EF4-FFF2-40B4-BE49-F238E27FC236}">
                    <a16:creationId xmlns:a16="http://schemas.microsoft.com/office/drawing/2014/main" id="{FFB600AB-F8C9-45CA-B174-F1AEDFA94226}"/>
                  </a:ext>
                </a:extLst>
              </p:cNvPr>
              <p:cNvSpPr>
                <a:spLocks noRot="1" noChangeAspect="1" noMove="1" noResize="1" noEditPoints="1" noAdjustHandles="1" noChangeArrowheads="1" noChangeShapeType="1" noTextEdit="1"/>
              </p:cNvSpPr>
              <p:nvPr/>
            </p:nvSpPr>
            <p:spPr>
              <a:xfrm>
                <a:off x="5428625" y="4158666"/>
                <a:ext cx="1359924" cy="369332"/>
              </a:xfrm>
              <a:prstGeom prst="rect">
                <a:avLst/>
              </a:prstGeom>
              <a:blipFill>
                <a:blip r:embed="rId7"/>
                <a:stretch>
                  <a:fillRect t="-8197" r="-2691" b="-24590"/>
                </a:stretch>
              </a:blipFill>
            </p:spPr>
            <p:txBody>
              <a:bodyPr/>
              <a:lstStyle/>
              <a:p>
                <a:r>
                  <a:rPr lang="en-US">
                    <a:noFill/>
                  </a:rPr>
                  <a:t> </a:t>
                </a:r>
              </a:p>
            </p:txBody>
          </p:sp>
        </mc:Fallback>
      </mc:AlternateContent>
      <p:sp>
        <p:nvSpPr>
          <p:cNvPr id="46" name="Thought Bubble: Cloud 45">
            <a:extLst>
              <a:ext uri="{FF2B5EF4-FFF2-40B4-BE49-F238E27FC236}">
                <a16:creationId xmlns:a16="http://schemas.microsoft.com/office/drawing/2014/main" id="{8128ADCB-AFB4-4863-825B-9A4CD8DFCA44}"/>
              </a:ext>
            </a:extLst>
          </p:cNvPr>
          <p:cNvSpPr/>
          <p:nvPr/>
        </p:nvSpPr>
        <p:spPr>
          <a:xfrm>
            <a:off x="5581670" y="3440114"/>
            <a:ext cx="1500188" cy="1296971"/>
          </a:xfrm>
          <a:prstGeom prst="cloudCallout">
            <a:avLst>
              <a:gd name="adj1" fmla="val -357"/>
              <a:gd name="adj2" fmla="val 715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Man">
            <a:extLst>
              <a:ext uri="{FF2B5EF4-FFF2-40B4-BE49-F238E27FC236}">
                <a16:creationId xmlns:a16="http://schemas.microsoft.com/office/drawing/2014/main" id="{D86D15A2-46B5-4ACD-9F60-1C21E13FE8A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72151" y="5034842"/>
            <a:ext cx="1091323" cy="1091323"/>
          </a:xfrm>
          <a:prstGeom prst="rect">
            <a:avLst/>
          </a:prstGeom>
        </p:spPr>
      </p:pic>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34E76956-AD19-481B-B45A-FCDE3F9808BE}"/>
                  </a:ext>
                </a:extLst>
              </p:cNvPr>
              <p:cNvSpPr/>
              <p:nvPr/>
            </p:nvSpPr>
            <p:spPr>
              <a:xfrm>
                <a:off x="7142307" y="3614709"/>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2</a:t>
                </a:r>
                <a:endParaRPr lang="en-US" dirty="0"/>
              </a:p>
            </p:txBody>
          </p:sp>
        </mc:Choice>
        <mc:Fallback xmlns="">
          <p:sp>
            <p:nvSpPr>
              <p:cNvPr id="48" name="Rectangle 47">
                <a:extLst>
                  <a:ext uri="{FF2B5EF4-FFF2-40B4-BE49-F238E27FC236}">
                    <a16:creationId xmlns:a16="http://schemas.microsoft.com/office/drawing/2014/main" id="{34E76956-AD19-481B-B45A-FCDE3F9808BE}"/>
                  </a:ext>
                </a:extLst>
              </p:cNvPr>
              <p:cNvSpPr>
                <a:spLocks noRot="1" noChangeAspect="1" noMove="1" noResize="1" noEditPoints="1" noAdjustHandles="1" noChangeArrowheads="1" noChangeShapeType="1" noTextEdit="1"/>
              </p:cNvSpPr>
              <p:nvPr/>
            </p:nvSpPr>
            <p:spPr>
              <a:xfrm>
                <a:off x="7142307" y="3614709"/>
                <a:ext cx="984821" cy="369332"/>
              </a:xfrm>
              <a:prstGeom prst="rect">
                <a:avLst/>
              </a:prstGeom>
              <a:blipFill>
                <a:blip r:embed="rId10"/>
                <a:stretch>
                  <a:fillRect t="-9836" r="-434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E6D77EB2-23BE-4630-BBE7-EFCC47312774}"/>
                  </a:ext>
                </a:extLst>
              </p:cNvPr>
              <p:cNvSpPr/>
              <p:nvPr/>
            </p:nvSpPr>
            <p:spPr>
              <a:xfrm>
                <a:off x="7142307" y="3884835"/>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2</a:t>
                </a:r>
                <a:endParaRPr lang="en-US" dirty="0"/>
              </a:p>
            </p:txBody>
          </p:sp>
        </mc:Choice>
        <mc:Fallback xmlns="">
          <p:sp>
            <p:nvSpPr>
              <p:cNvPr id="49" name="Rectangle 48">
                <a:extLst>
                  <a:ext uri="{FF2B5EF4-FFF2-40B4-BE49-F238E27FC236}">
                    <a16:creationId xmlns:a16="http://schemas.microsoft.com/office/drawing/2014/main" id="{E6D77EB2-23BE-4630-BBE7-EFCC47312774}"/>
                  </a:ext>
                </a:extLst>
              </p:cNvPr>
              <p:cNvSpPr>
                <a:spLocks noRot="1" noChangeAspect="1" noMove="1" noResize="1" noEditPoints="1" noAdjustHandles="1" noChangeArrowheads="1" noChangeShapeType="1" noTextEdit="1"/>
              </p:cNvSpPr>
              <p:nvPr/>
            </p:nvSpPr>
            <p:spPr>
              <a:xfrm>
                <a:off x="7142307" y="3884835"/>
                <a:ext cx="984821" cy="369332"/>
              </a:xfrm>
              <a:prstGeom prst="rect">
                <a:avLst/>
              </a:prstGeom>
              <a:blipFill>
                <a:blip r:embed="rId11"/>
                <a:stretch>
                  <a:fillRect t="-8197" r="-4348"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338B0E9D-2CC4-4939-ABF8-213A85417F65}"/>
                  </a:ext>
                </a:extLst>
              </p:cNvPr>
              <p:cNvSpPr/>
              <p:nvPr/>
            </p:nvSpPr>
            <p:spPr>
              <a:xfrm>
                <a:off x="7048877" y="4182685"/>
                <a:ext cx="1359924"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       </a:t>
                </a:r>
                <a:r>
                  <a:rPr lang="en-US" dirty="0">
                    <a:cs typeface="Arial" panose="020B0604020202020204" pitchFamily="34" charset="0"/>
                  </a:rPr>
                  <a:t>: 4</a:t>
                </a:r>
                <a:endParaRPr lang="en-US" dirty="0"/>
              </a:p>
            </p:txBody>
          </p:sp>
        </mc:Choice>
        <mc:Fallback xmlns="">
          <p:sp>
            <p:nvSpPr>
              <p:cNvPr id="50" name="Rectangle 49">
                <a:extLst>
                  <a:ext uri="{FF2B5EF4-FFF2-40B4-BE49-F238E27FC236}">
                    <a16:creationId xmlns:a16="http://schemas.microsoft.com/office/drawing/2014/main" id="{338B0E9D-2CC4-4939-ABF8-213A85417F65}"/>
                  </a:ext>
                </a:extLst>
              </p:cNvPr>
              <p:cNvSpPr>
                <a:spLocks noRot="1" noChangeAspect="1" noMove="1" noResize="1" noEditPoints="1" noAdjustHandles="1" noChangeArrowheads="1" noChangeShapeType="1" noTextEdit="1"/>
              </p:cNvSpPr>
              <p:nvPr/>
            </p:nvSpPr>
            <p:spPr>
              <a:xfrm>
                <a:off x="7048877" y="4182685"/>
                <a:ext cx="1359924" cy="369332"/>
              </a:xfrm>
              <a:prstGeom prst="rect">
                <a:avLst/>
              </a:prstGeom>
              <a:blipFill>
                <a:blip r:embed="rId12"/>
                <a:stretch>
                  <a:fillRect t="-8197" r="-3139" b="-24590"/>
                </a:stretch>
              </a:blipFill>
            </p:spPr>
            <p:txBody>
              <a:bodyPr/>
              <a:lstStyle/>
              <a:p>
                <a:r>
                  <a:rPr lang="en-US">
                    <a:noFill/>
                  </a:rPr>
                  <a:t> </a:t>
                </a:r>
              </a:p>
            </p:txBody>
          </p:sp>
        </mc:Fallback>
      </mc:AlternateContent>
      <p:sp>
        <p:nvSpPr>
          <p:cNvPr id="51" name="Thought Bubble: Cloud 50">
            <a:extLst>
              <a:ext uri="{FF2B5EF4-FFF2-40B4-BE49-F238E27FC236}">
                <a16:creationId xmlns:a16="http://schemas.microsoft.com/office/drawing/2014/main" id="{A7DCC00F-65A4-4FB1-B7F1-DCEEAA27CBBC}"/>
              </a:ext>
            </a:extLst>
          </p:cNvPr>
          <p:cNvSpPr/>
          <p:nvPr/>
        </p:nvSpPr>
        <p:spPr>
          <a:xfrm>
            <a:off x="7186612" y="3440114"/>
            <a:ext cx="1500188" cy="1296971"/>
          </a:xfrm>
          <a:prstGeom prst="cloudCallout">
            <a:avLst>
              <a:gd name="adj1" fmla="val 120"/>
              <a:gd name="adj2" fmla="val 715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51" descr="Man">
            <a:extLst>
              <a:ext uri="{FF2B5EF4-FFF2-40B4-BE49-F238E27FC236}">
                <a16:creationId xmlns:a16="http://schemas.microsoft.com/office/drawing/2014/main" id="{386BD1D3-1DB6-422C-96C0-342E7116080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391046" y="5034842"/>
            <a:ext cx="1091323" cy="1091323"/>
          </a:xfrm>
          <a:prstGeom prst="rect">
            <a:avLst/>
          </a:prstGeom>
        </p:spPr>
      </p:pic>
      <p:pic>
        <p:nvPicPr>
          <p:cNvPr id="53" name="Picture 52">
            <a:extLst>
              <a:ext uri="{FF2B5EF4-FFF2-40B4-BE49-F238E27FC236}">
                <a16:creationId xmlns:a16="http://schemas.microsoft.com/office/drawing/2014/main" id="{0AA3ECEF-9FA9-4A8B-8E73-545913A9B3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2961" y="4269202"/>
            <a:ext cx="159449" cy="159449"/>
          </a:xfrm>
          <a:prstGeom prst="rect">
            <a:avLst/>
          </a:prstGeom>
        </p:spPr>
      </p:pic>
      <p:pic>
        <p:nvPicPr>
          <p:cNvPr id="54" name="Picture 53">
            <a:extLst>
              <a:ext uri="{FF2B5EF4-FFF2-40B4-BE49-F238E27FC236}">
                <a16:creationId xmlns:a16="http://schemas.microsoft.com/office/drawing/2014/main" id="{51F9F6C4-E0EB-401D-B8D4-D06FBAB78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4994" y="3727488"/>
            <a:ext cx="159449" cy="159449"/>
          </a:xfrm>
          <a:prstGeom prst="rect">
            <a:avLst/>
          </a:prstGeom>
        </p:spPr>
      </p:pic>
      <p:pic>
        <p:nvPicPr>
          <p:cNvPr id="55" name="Picture 54">
            <a:extLst>
              <a:ext uri="{FF2B5EF4-FFF2-40B4-BE49-F238E27FC236}">
                <a16:creationId xmlns:a16="http://schemas.microsoft.com/office/drawing/2014/main" id="{25040AD8-750C-4AE1-897D-00949FC28A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2587" y="4283394"/>
            <a:ext cx="159449" cy="159449"/>
          </a:xfrm>
          <a:prstGeom prst="rect">
            <a:avLst/>
          </a:prstGeom>
        </p:spPr>
      </p:pic>
      <p:pic>
        <p:nvPicPr>
          <p:cNvPr id="56" name="Picture 55">
            <a:extLst>
              <a:ext uri="{FF2B5EF4-FFF2-40B4-BE49-F238E27FC236}">
                <a16:creationId xmlns:a16="http://schemas.microsoft.com/office/drawing/2014/main" id="{2A062E3B-BF08-49BF-B50B-100425105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7073" y="3990722"/>
            <a:ext cx="159449" cy="159449"/>
          </a:xfrm>
          <a:prstGeom prst="rect">
            <a:avLst/>
          </a:prstGeom>
        </p:spPr>
      </p:pic>
      <p:pic>
        <p:nvPicPr>
          <p:cNvPr id="57" name="Picture 56">
            <a:extLst>
              <a:ext uri="{FF2B5EF4-FFF2-40B4-BE49-F238E27FC236}">
                <a16:creationId xmlns:a16="http://schemas.microsoft.com/office/drawing/2014/main" id="{37B7786B-A29A-4B88-9B09-75368B587C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5081" y="4288646"/>
            <a:ext cx="159449" cy="159449"/>
          </a:xfrm>
          <a:prstGeom prst="rect">
            <a:avLst/>
          </a:prstGeom>
        </p:spPr>
      </p:pic>
      <p:pic>
        <p:nvPicPr>
          <p:cNvPr id="58" name="Picture 57">
            <a:extLst>
              <a:ext uri="{FF2B5EF4-FFF2-40B4-BE49-F238E27FC236}">
                <a16:creationId xmlns:a16="http://schemas.microsoft.com/office/drawing/2014/main" id="{DBDA7B97-F2F4-496B-9165-3C887B15C8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0545" y="4269202"/>
            <a:ext cx="159449" cy="159449"/>
          </a:xfrm>
          <a:prstGeom prst="rect">
            <a:avLst/>
          </a:prstGeom>
        </p:spPr>
      </p:pic>
    </p:spTree>
    <p:extLst>
      <p:ext uri="{BB962C8B-B14F-4D97-AF65-F5344CB8AC3E}">
        <p14:creationId xmlns:p14="http://schemas.microsoft.com/office/powerpoint/2010/main" val="33021290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D616-7238-4EF3-A088-7E3CD8A9F449}"/>
              </a:ext>
            </a:extLst>
          </p:cNvPr>
          <p:cNvSpPr>
            <a:spLocks noGrp="1"/>
          </p:cNvSpPr>
          <p:nvPr>
            <p:ph type="title"/>
          </p:nvPr>
        </p:nvSpPr>
        <p:spPr>
          <a:xfrm>
            <a:off x="457200" y="0"/>
            <a:ext cx="8229600" cy="1143000"/>
          </a:xfrm>
        </p:spPr>
        <p:txBody>
          <a:bodyPr/>
          <a:lstStyle/>
          <a:p>
            <a:r>
              <a:rPr lang="en-US" dirty="0"/>
              <a:t>High level learning theory bit</a:t>
            </a:r>
          </a:p>
        </p:txBody>
      </p:sp>
      <p:sp>
        <p:nvSpPr>
          <p:cNvPr id="4" name="Content Placeholder 2">
            <a:extLst>
              <a:ext uri="{FF2B5EF4-FFF2-40B4-BE49-F238E27FC236}">
                <a16:creationId xmlns:a16="http://schemas.microsoft.com/office/drawing/2014/main" id="{3E0BD7A9-9335-40A7-BE1A-1C7243D78681}"/>
              </a:ext>
            </a:extLst>
          </p:cNvPr>
          <p:cNvSpPr txBox="1">
            <a:spLocks/>
          </p:cNvSpPr>
          <p:nvPr/>
        </p:nvSpPr>
        <p:spPr>
          <a:xfrm>
            <a:off x="457200" y="2057401"/>
            <a:ext cx="8229600" cy="3394472"/>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1350"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BB905A48-C6AA-404A-9766-9A14EFF1C1AA}"/>
                  </a:ext>
                </a:extLst>
              </p:cNvPr>
              <p:cNvSpPr txBox="1">
                <a:spLocks/>
              </p:cNvSpPr>
              <p:nvPr/>
            </p:nvSpPr>
            <p:spPr>
              <a:xfrm>
                <a:off x="228600" y="3587755"/>
                <a:ext cx="7848599" cy="144144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pPr>
                <a:r>
                  <a:rPr lang="en-US" sz="2000" dirty="0"/>
                  <a:t>Want to prove that for any mechanism parameters </a:t>
                </a:r>
                <a14:m>
                  <m:oMath xmlns:m="http://schemas.openxmlformats.org/officeDocument/2006/math">
                    <m:r>
                      <a:rPr lang="en-US" sz="2000" b="1" i="1">
                        <a:latin typeface="Cambria Math" panose="02040503050406030204" pitchFamily="18" charset="0"/>
                      </a:rPr>
                      <m:t>𝒑</m:t>
                    </m:r>
                  </m:oMath>
                </a14:m>
                <a:r>
                  <a:rPr lang="en-US" sz="2000" dirty="0"/>
                  <a:t>:</a:t>
                </a:r>
              </a:p>
            </p:txBody>
          </p:sp>
        </mc:Choice>
        <mc:Fallback xmlns="">
          <p:sp>
            <p:nvSpPr>
              <p:cNvPr id="5"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228600" y="3587755"/>
                <a:ext cx="7848599" cy="1441445"/>
              </a:xfrm>
              <a:prstGeom prst="rect">
                <a:avLst/>
              </a:prstGeom>
              <a:blipFill>
                <a:blip r:embed="rId3"/>
                <a:stretch>
                  <a:fillRect l="-10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28CFCB52-3947-4797-B1E0-D6A872FFF67D}"/>
                  </a:ext>
                </a:extLst>
              </p:cNvPr>
              <p:cNvSpPr/>
              <p:nvPr/>
            </p:nvSpPr>
            <p:spPr>
              <a:xfrm>
                <a:off x="1524000" y="5973182"/>
                <a:ext cx="3352136" cy="42761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𝒗</m:t>
                          </m:r>
                        </m:sub>
                      </m:sSub>
                      <m:d>
                        <m:dPr>
                          <m:ctrlPr>
                            <a:rPr lang="en-US" sz="2000" i="1">
                              <a:solidFill>
                                <a:srgbClr val="0000CC"/>
                              </a:solidFill>
                              <a:latin typeface="Cambria Math" panose="02040503050406030204" pitchFamily="18" charset="0"/>
                            </a:rPr>
                          </m:ctrlPr>
                        </m:dPr>
                        <m:e>
                          <m:r>
                            <a:rPr lang="en-US" sz="2000" b="1" i="1">
                              <a:solidFill>
                                <a:srgbClr val="0000CC"/>
                              </a:solidFill>
                              <a:latin typeface="Cambria Math" panose="02040503050406030204" pitchFamily="18" charset="0"/>
                            </a:rPr>
                            <m:t>𝒑</m:t>
                          </m:r>
                        </m:e>
                      </m:d>
                      <m:r>
                        <a:rPr lang="en-US" sz="2000" i="1">
                          <a:solidFill>
                            <a:srgbClr val="0000CC"/>
                          </a:solidFill>
                          <a:latin typeface="Cambria Math" panose="02040503050406030204" pitchFamily="18" charset="0"/>
                        </a:rPr>
                        <m:t>=</m:t>
                      </m:r>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𝒑</m:t>
                          </m:r>
                        </m:sub>
                      </m:sSub>
                      <m:r>
                        <a:rPr lang="en-US" sz="2000" i="1">
                          <a:solidFill>
                            <a:srgbClr val="0000CC"/>
                          </a:solidFill>
                          <a:latin typeface="Cambria Math" panose="02040503050406030204" pitchFamily="18" charset="0"/>
                        </a:rPr>
                        <m:t>(</m:t>
                      </m:r>
                      <m:r>
                        <a:rPr lang="en-US" sz="2000" b="1" i="1">
                          <a:solidFill>
                            <a:srgbClr val="0000CC"/>
                          </a:solidFill>
                          <a:latin typeface="Cambria Math" panose="02040503050406030204" pitchFamily="18" charset="0"/>
                        </a:rPr>
                        <m:t>𝒗</m:t>
                      </m:r>
                      <m:r>
                        <a:rPr lang="en-US" sz="2000" i="1">
                          <a:solidFill>
                            <a:srgbClr val="0000CC"/>
                          </a:solidFill>
                          <a:latin typeface="Cambria Math" panose="02040503050406030204" pitchFamily="18" charset="0"/>
                        </a:rPr>
                        <m:t>)</m:t>
                      </m:r>
                    </m:oMath>
                  </m:oMathPara>
                </a14:m>
                <a:endParaRPr lang="en-US" sz="2000" dirty="0">
                  <a:solidFill>
                    <a:srgbClr val="0000CC"/>
                  </a:solidFill>
                </a:endParaRPr>
              </a:p>
            </p:txBody>
          </p:sp>
        </mc:Choice>
        <mc:Fallback xmlns="">
          <p:sp>
            <p:nvSpPr>
              <p:cNvPr id="28" name="Rectangle 27">
                <a:extLst>
                  <a:ext uri="{FF2B5EF4-FFF2-40B4-BE49-F238E27FC236}">
                    <a16:creationId xmlns:a16="http://schemas.microsoft.com/office/drawing/2014/main" id="{28CFCB52-3947-4797-B1E0-D6A872FFF67D}"/>
                  </a:ext>
                </a:extLst>
              </p:cNvPr>
              <p:cNvSpPr>
                <a:spLocks noRot="1" noChangeAspect="1" noMove="1" noResize="1" noEditPoints="1" noAdjustHandles="1" noChangeArrowheads="1" noChangeShapeType="1" noTextEdit="1"/>
              </p:cNvSpPr>
              <p:nvPr/>
            </p:nvSpPr>
            <p:spPr>
              <a:xfrm>
                <a:off x="1524000" y="5973182"/>
                <a:ext cx="3352136" cy="427618"/>
              </a:xfrm>
              <a:prstGeom prst="rect">
                <a:avLst/>
              </a:prstGeom>
              <a:blipFill>
                <a:blip r:embed="rId4"/>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BB905A48-C6AA-404A-9766-9A14EFF1C1AA}"/>
                  </a:ext>
                </a:extLst>
              </p:cNvPr>
              <p:cNvSpPr txBox="1">
                <a:spLocks/>
              </p:cNvSpPr>
              <p:nvPr/>
            </p:nvSpPr>
            <p:spPr>
              <a:xfrm>
                <a:off x="228600" y="5295884"/>
                <a:ext cx="7391400" cy="80011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pPr>
                <a:r>
                  <a:rPr lang="en-US" sz="2000" dirty="0"/>
                  <a:t>Proof uses structure of </a:t>
                </a:r>
                <a:r>
                  <a:rPr lang="en-US" sz="2000" b="1" dirty="0"/>
                  <a:t>dual class</a:t>
                </a:r>
                <a:r>
                  <a:rPr lang="en-US" sz="2000" dirty="0"/>
                  <a:t> </a:t>
                </a:r>
                <a14:m>
                  <m:oMath xmlns:m="http://schemas.openxmlformats.org/officeDocument/2006/math">
                    <m:d>
                      <m:dPr>
                        <m:begChr m:val="{"/>
                        <m:endChr m:val="}"/>
                        <m:ctrlPr>
                          <a:rPr lang="en-US" sz="2000" i="1">
                            <a:solidFill>
                              <a:srgbClr val="0000CC"/>
                            </a:solidFill>
                            <a:latin typeface="Cambria Math" panose="02040503050406030204" pitchFamily="18" charset="0"/>
                          </a:rPr>
                        </m:ctrlPr>
                      </m:dPr>
                      <m:e>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𝒗</m:t>
                            </m:r>
                          </m:sub>
                        </m:sSub>
                        <m:r>
                          <a:rPr lang="en-US" sz="2000" i="1">
                            <a:solidFill>
                              <a:srgbClr val="0000CC"/>
                            </a:solidFill>
                            <a:latin typeface="Cambria Math" panose="02040503050406030204" pitchFamily="18" charset="0"/>
                          </a:rPr>
                          <m:t>:</m:t>
                        </m:r>
                        <m:r>
                          <m:rPr>
                            <m:sty m:val="p"/>
                          </m:rPr>
                          <a:rPr lang="en-US" sz="2000">
                            <a:solidFill>
                              <a:srgbClr val="0000CC"/>
                            </a:solidFill>
                            <a:latin typeface="Cambria Math" panose="02040503050406030204" pitchFamily="18" charset="0"/>
                          </a:rPr>
                          <m:t>buyer</m:t>
                        </m:r>
                        <m:r>
                          <a:rPr lang="en-US" sz="2000">
                            <a:solidFill>
                              <a:srgbClr val="0000CC"/>
                            </a:solidFill>
                            <a:latin typeface="Cambria Math" panose="02040503050406030204" pitchFamily="18" charset="0"/>
                          </a:rPr>
                          <m:t> </m:t>
                        </m:r>
                        <m:r>
                          <m:rPr>
                            <m:sty m:val="p"/>
                          </m:rPr>
                          <a:rPr lang="en-US" sz="2000">
                            <a:solidFill>
                              <a:srgbClr val="0000CC"/>
                            </a:solidFill>
                            <a:latin typeface="Cambria Math" panose="02040503050406030204" pitchFamily="18" charset="0"/>
                          </a:rPr>
                          <m:t>values</m:t>
                        </m:r>
                        <m:r>
                          <a:rPr lang="en-US" sz="2000" b="1" i="1">
                            <a:solidFill>
                              <a:srgbClr val="0000CC"/>
                            </a:solidFill>
                            <a:latin typeface="Cambria Math" panose="02040503050406030204" pitchFamily="18" charset="0"/>
                          </a:rPr>
                          <m:t> </m:t>
                        </m:r>
                        <m:r>
                          <a:rPr lang="en-US" sz="2000" b="1" i="1">
                            <a:solidFill>
                              <a:srgbClr val="0000CC"/>
                            </a:solidFill>
                            <a:latin typeface="Cambria Math" panose="02040503050406030204" pitchFamily="18" charset="0"/>
                          </a:rPr>
                          <m:t>𝒗</m:t>
                        </m:r>
                      </m:e>
                    </m:d>
                  </m:oMath>
                </a14:m>
                <a:r>
                  <a:rPr lang="en-US" sz="2000" dirty="0"/>
                  <a:t>.</a:t>
                </a:r>
              </a:p>
            </p:txBody>
          </p:sp>
        </mc:Choice>
        <mc:Fallback xmlns="">
          <p:sp>
            <p:nvSpPr>
              <p:cNvPr id="24"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228600" y="5295884"/>
                <a:ext cx="7391400" cy="800116"/>
              </a:xfrm>
              <a:prstGeom prst="rect">
                <a:avLst/>
              </a:prstGeom>
              <a:blipFill>
                <a:blip r:embed="rId5"/>
                <a:stretch>
                  <a:fillRect l="-10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BB905A48-C6AA-404A-9766-9A14EFF1C1AA}"/>
                  </a:ext>
                </a:extLst>
              </p:cNvPr>
              <p:cNvSpPr txBox="1">
                <a:spLocks/>
              </p:cNvSpPr>
              <p:nvPr/>
            </p:nvSpPr>
            <p:spPr>
              <a:xfrm>
                <a:off x="381000" y="4080256"/>
                <a:ext cx="6781799" cy="755645"/>
              </a:xfrm>
              <a:prstGeom prst="rect">
                <a:avLst/>
              </a:prstGeom>
            </p:spPr>
            <p:txBody>
              <a:bodyPr vert="horz" lIns="68580" tIns="34290" rIns="68580" bIns="3429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70000"/>
                  </a:lnSpc>
                  <a:buNone/>
                </a:pPr>
                <a14:m>
                  <m:oMath xmlns:m="http://schemas.openxmlformats.org/officeDocument/2006/math">
                    <m:f>
                      <m:fPr>
                        <m:ctrlPr>
                          <a:rPr lang="en-US" sz="2000" i="1">
                            <a:solidFill>
                              <a:srgbClr val="0000CC"/>
                            </a:solidFill>
                            <a:latin typeface="Cambria Math" panose="02040503050406030204" pitchFamily="18" charset="0"/>
                          </a:rPr>
                        </m:ctrlPr>
                      </m:fPr>
                      <m:num>
                        <m:r>
                          <a:rPr lang="en-US" sz="2000" i="1">
                            <a:solidFill>
                              <a:srgbClr val="0000CC"/>
                            </a:solidFill>
                            <a:latin typeface="Cambria Math" panose="02040503050406030204" pitchFamily="18" charset="0"/>
                          </a:rPr>
                          <m:t>1</m:t>
                        </m:r>
                      </m:num>
                      <m:den>
                        <m:d>
                          <m:dPr>
                            <m:begChr m:val="|"/>
                            <m:endChr m:val="|"/>
                            <m:ctrlPr>
                              <a:rPr lang="en-US" sz="2000" i="1">
                                <a:solidFill>
                                  <a:srgbClr val="0000CC"/>
                                </a:solidFill>
                                <a:latin typeface="Cambria Math" panose="02040503050406030204" pitchFamily="18" charset="0"/>
                                <a:ea typeface="Cambria Math" panose="02040503050406030204" pitchFamily="18" charset="0"/>
                              </a:rPr>
                            </m:ctrlPr>
                          </m:dPr>
                          <m:e>
                            <m:r>
                              <a:rPr lang="en-US" sz="2000" i="1">
                                <a:solidFill>
                                  <a:srgbClr val="0000CC"/>
                                </a:solidFill>
                                <a:latin typeface="Cambria Math" panose="02040503050406030204" pitchFamily="18" charset="0"/>
                                <a:ea typeface="Cambria Math" panose="02040503050406030204" pitchFamily="18" charset="0"/>
                              </a:rPr>
                              <m:t>𝒮</m:t>
                            </m:r>
                          </m:e>
                        </m:d>
                      </m:den>
                    </m:f>
                    <m:nary>
                      <m:naryPr>
                        <m:chr m:val="∑"/>
                        <m:supHide m:val="on"/>
                        <m:ctrlPr>
                          <a:rPr lang="en-US" sz="2000" i="1">
                            <a:solidFill>
                              <a:srgbClr val="0000CC"/>
                            </a:solidFill>
                            <a:latin typeface="Cambria Math" panose="02040503050406030204" pitchFamily="18" charset="0"/>
                          </a:rPr>
                        </m:ctrlPr>
                      </m:naryPr>
                      <m:sub>
                        <m:r>
                          <m:rPr>
                            <m:brk m:alnAt="7"/>
                          </m:rPr>
                          <a:rPr lang="en-US" sz="2000" b="1" i="1">
                            <a:solidFill>
                              <a:srgbClr val="0000CC"/>
                            </a:solidFill>
                            <a:latin typeface="Cambria Math" panose="02040503050406030204" pitchFamily="18" charset="0"/>
                          </a:rPr>
                          <m:t>𝒗</m:t>
                        </m:r>
                        <m:r>
                          <m:rPr>
                            <m:brk m:alnAt="7"/>
                          </m:rPr>
                          <a:rPr lang="en-US" sz="2000" i="1">
                            <a:solidFill>
                              <a:srgbClr val="0000CC"/>
                            </a:solidFill>
                            <a:latin typeface="Cambria Math" panose="02040503050406030204" pitchFamily="18" charset="0"/>
                            <a:ea typeface="Cambria Math" panose="02040503050406030204" pitchFamily="18" charset="0"/>
                          </a:rPr>
                          <m:t>∈</m:t>
                        </m:r>
                        <m:r>
                          <a:rPr lang="en-US" sz="2000" i="1">
                            <a:solidFill>
                              <a:srgbClr val="0000CC"/>
                            </a:solidFill>
                            <a:latin typeface="Cambria Math" panose="02040503050406030204" pitchFamily="18" charset="0"/>
                            <a:ea typeface="Cambria Math" panose="02040503050406030204" pitchFamily="18" charset="0"/>
                          </a:rPr>
                          <m:t>𝒮</m:t>
                        </m:r>
                      </m:sub>
                      <m:sup/>
                      <m:e>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𝒑</m:t>
                            </m:r>
                          </m:sub>
                        </m:sSub>
                        <m:r>
                          <a:rPr lang="en-US" sz="2000" i="1">
                            <a:solidFill>
                              <a:srgbClr val="0000CC"/>
                            </a:solidFill>
                            <a:latin typeface="Cambria Math" panose="02040503050406030204" pitchFamily="18" charset="0"/>
                          </a:rPr>
                          <m:t>(</m:t>
                        </m:r>
                        <m:r>
                          <a:rPr lang="en-US" sz="2000" b="1" i="1">
                            <a:solidFill>
                              <a:srgbClr val="0000CC"/>
                            </a:solidFill>
                            <a:latin typeface="Cambria Math" panose="02040503050406030204" pitchFamily="18" charset="0"/>
                          </a:rPr>
                          <m:t>𝒗</m:t>
                        </m:r>
                        <m:r>
                          <a:rPr lang="en-US" sz="2000" i="1">
                            <a:solidFill>
                              <a:srgbClr val="0000CC"/>
                            </a:solidFill>
                            <a:latin typeface="Cambria Math" panose="02040503050406030204" pitchFamily="18" charset="0"/>
                          </a:rPr>
                          <m:t>)</m:t>
                        </m:r>
                      </m:e>
                    </m:nary>
                  </m:oMath>
                </a14:m>
                <a:r>
                  <a:rPr lang="en-US" sz="2000" dirty="0">
                    <a:solidFill>
                      <a:srgbClr val="0000CC"/>
                    </a:solidFill>
                  </a:rPr>
                  <a:t> </a:t>
                </a:r>
                <a:r>
                  <a:rPr lang="en-US" sz="2000" dirty="0"/>
                  <a:t>close to </a:t>
                </a:r>
                <a14:m>
                  <m:oMath xmlns:m="http://schemas.openxmlformats.org/officeDocument/2006/math">
                    <m:r>
                      <a:rPr lang="en-US" sz="2000" i="1">
                        <a:solidFill>
                          <a:srgbClr val="0000CC"/>
                        </a:solidFill>
                        <a:latin typeface="Cambria Math" panose="02040503050406030204" pitchFamily="18" charset="0"/>
                        <a:ea typeface="Cambria Math" panose="02040503050406030204" pitchFamily="18" charset="0"/>
                      </a:rPr>
                      <m:t>𝔼</m:t>
                    </m:r>
                    <m:d>
                      <m:dPr>
                        <m:begChr m:val="["/>
                        <m:endChr m:val="]"/>
                        <m:ctrlPr>
                          <a:rPr lang="en-US" sz="2000" i="1">
                            <a:solidFill>
                              <a:srgbClr val="0000CC"/>
                            </a:solidFill>
                            <a:latin typeface="Cambria Math" panose="02040503050406030204" pitchFamily="18" charset="0"/>
                            <a:ea typeface="Cambria Math" panose="02040503050406030204" pitchFamily="18" charset="0"/>
                          </a:rPr>
                        </m:ctrlPr>
                      </m:dPr>
                      <m:e>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𝒑</m:t>
                            </m:r>
                          </m:sub>
                        </m:sSub>
                        <m:d>
                          <m:dPr>
                            <m:ctrlPr>
                              <a:rPr lang="en-US" sz="2000" b="1" i="1">
                                <a:solidFill>
                                  <a:srgbClr val="0000CC"/>
                                </a:solidFill>
                                <a:latin typeface="Cambria Math" panose="02040503050406030204" pitchFamily="18" charset="0"/>
                              </a:rPr>
                            </m:ctrlPr>
                          </m:dPr>
                          <m:e>
                            <m:r>
                              <a:rPr lang="en-US" sz="2000" b="1" i="1">
                                <a:solidFill>
                                  <a:srgbClr val="0000CC"/>
                                </a:solidFill>
                                <a:latin typeface="Cambria Math" panose="02040503050406030204" pitchFamily="18" charset="0"/>
                              </a:rPr>
                              <m:t>𝒗</m:t>
                            </m:r>
                          </m:e>
                        </m:d>
                      </m:e>
                    </m:d>
                  </m:oMath>
                </a14:m>
                <a:r>
                  <a:rPr lang="en-US" sz="2000" dirty="0"/>
                  <a:t>.</a:t>
                </a:r>
              </a:p>
            </p:txBody>
          </p:sp>
        </mc:Choice>
        <mc:Fallback xmlns="">
          <p:sp>
            <p:nvSpPr>
              <p:cNvPr id="25"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381000" y="4080256"/>
                <a:ext cx="6781799" cy="755645"/>
              </a:xfrm>
              <a:prstGeom prst="rect">
                <a:avLst/>
              </a:prstGeom>
              <a:blipFill>
                <a:blip r:embed="rId6"/>
                <a:stretch>
                  <a:fillRect t="-30645" b="-846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BB905A48-C6AA-404A-9766-9A14EFF1C1AA}"/>
                  </a:ext>
                </a:extLst>
              </p:cNvPr>
              <p:cNvSpPr txBox="1">
                <a:spLocks/>
              </p:cNvSpPr>
              <p:nvPr/>
            </p:nvSpPr>
            <p:spPr>
              <a:xfrm>
                <a:off x="228600" y="4663979"/>
                <a:ext cx="8305801" cy="860505"/>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70000"/>
                  </a:lnSpc>
                </a:pPr>
                <a:r>
                  <a:rPr lang="en-US" sz="2000" dirty="0"/>
                  <a:t>Function class we care about: </a:t>
                </a:r>
                <a14:m>
                  <m:oMath xmlns:m="http://schemas.openxmlformats.org/officeDocument/2006/math">
                    <m:d>
                      <m:dPr>
                        <m:begChr m:val="{"/>
                        <m:endChr m:val="}"/>
                        <m:ctrlPr>
                          <a:rPr lang="en-US" sz="2000" i="1">
                            <a:solidFill>
                              <a:srgbClr val="0000CC"/>
                            </a:solidFill>
                            <a:latin typeface="Cambria Math" panose="02040503050406030204" pitchFamily="18" charset="0"/>
                          </a:rPr>
                        </m:ctrlPr>
                      </m:dPr>
                      <m:e>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𝒑</m:t>
                            </m:r>
                          </m:sub>
                        </m:sSub>
                        <m:r>
                          <a:rPr lang="en-US" sz="2000" i="1">
                            <a:solidFill>
                              <a:srgbClr val="0000CC"/>
                            </a:solidFill>
                            <a:latin typeface="Cambria Math" panose="02040503050406030204" pitchFamily="18" charset="0"/>
                          </a:rPr>
                          <m:t>:</m:t>
                        </m:r>
                        <m:r>
                          <m:rPr>
                            <m:sty m:val="p"/>
                          </m:rPr>
                          <a:rPr lang="en-US" sz="2000">
                            <a:solidFill>
                              <a:srgbClr val="0000CC"/>
                            </a:solidFill>
                            <a:latin typeface="Cambria Math" panose="02040503050406030204" pitchFamily="18" charset="0"/>
                          </a:rPr>
                          <m:t>parameter</m:t>
                        </m:r>
                        <m:r>
                          <a:rPr lang="en-US" sz="2000">
                            <a:solidFill>
                              <a:srgbClr val="0000CC"/>
                            </a:solidFill>
                            <a:latin typeface="Cambria Math" panose="02040503050406030204" pitchFamily="18" charset="0"/>
                          </a:rPr>
                          <m:t> </m:t>
                        </m:r>
                        <m:r>
                          <m:rPr>
                            <m:sty m:val="p"/>
                          </m:rPr>
                          <a:rPr lang="en-US" sz="2000">
                            <a:solidFill>
                              <a:srgbClr val="0000CC"/>
                            </a:solidFill>
                            <a:latin typeface="Cambria Math" panose="02040503050406030204" pitchFamily="18" charset="0"/>
                          </a:rPr>
                          <m:t>vectors</m:t>
                        </m:r>
                        <m:r>
                          <a:rPr lang="en-US" sz="2000">
                            <a:solidFill>
                              <a:srgbClr val="0000CC"/>
                            </a:solidFill>
                            <a:latin typeface="Cambria Math" panose="02040503050406030204" pitchFamily="18" charset="0"/>
                          </a:rPr>
                          <m:t> </m:t>
                        </m:r>
                        <m:r>
                          <a:rPr lang="en-US" sz="2000" b="1" i="1">
                            <a:solidFill>
                              <a:srgbClr val="0000CC"/>
                            </a:solidFill>
                            <a:latin typeface="Cambria Math" panose="02040503050406030204" pitchFamily="18" charset="0"/>
                          </a:rPr>
                          <m:t>𝒑</m:t>
                        </m:r>
                      </m:e>
                    </m:d>
                  </m:oMath>
                </a14:m>
                <a:r>
                  <a:rPr lang="en-US" sz="2000" dirty="0"/>
                  <a:t>.</a:t>
                </a:r>
              </a:p>
            </p:txBody>
          </p:sp>
        </mc:Choice>
        <mc:Fallback xmlns="">
          <p:sp>
            <p:nvSpPr>
              <p:cNvPr id="26"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228600" y="4663979"/>
                <a:ext cx="8305801" cy="860505"/>
              </a:xfrm>
              <a:prstGeom prst="rect">
                <a:avLst/>
              </a:prstGeom>
              <a:blipFill>
                <a:blip r:embed="rId7"/>
                <a:stretch>
                  <a:fillRect l="-954"/>
                </a:stretch>
              </a:blipFill>
            </p:spPr>
            <p:txBody>
              <a:bodyPr/>
              <a:lstStyle/>
              <a:p>
                <a:r>
                  <a:rPr lang="en-US">
                    <a:noFill/>
                  </a:rPr>
                  <a:t> </a:t>
                </a:r>
              </a:p>
            </p:txBody>
          </p:sp>
        </mc:Fallback>
      </mc:AlternateContent>
      <p:sp>
        <p:nvSpPr>
          <p:cNvPr id="32" name="Content Placeholder 2">
            <a:extLst>
              <a:ext uri="{FF2B5EF4-FFF2-40B4-BE49-F238E27FC236}">
                <a16:creationId xmlns:a16="http://schemas.microsoft.com/office/drawing/2014/main" id="{03B33042-EB29-4A5A-82C5-01B7D0DDAEA3}"/>
              </a:ext>
            </a:extLst>
          </p:cNvPr>
          <p:cNvSpPr txBox="1">
            <a:spLocks/>
          </p:cNvSpPr>
          <p:nvPr/>
        </p:nvSpPr>
        <p:spPr>
          <a:xfrm>
            <a:off x="152402" y="1352551"/>
            <a:ext cx="8381998" cy="197707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14350" lvl="1" indent="-289322">
              <a:buFont typeface="+mj-lt"/>
              <a:buAutoNum type="arabicPeriod"/>
            </a:pPr>
            <a:endParaRPr lang="en-US" sz="2200" dirty="0">
              <a:ea typeface="Cambria Math" panose="02040503050406030204" pitchFamily="18" charset="0"/>
            </a:endParaRPr>
          </a:p>
        </p:txBody>
      </p:sp>
      <p:sp>
        <p:nvSpPr>
          <p:cNvPr id="33" name="Rectangle 32">
            <a:extLst>
              <a:ext uri="{FF2B5EF4-FFF2-40B4-BE49-F238E27FC236}">
                <a16:creationId xmlns:a16="http://schemas.microsoft.com/office/drawing/2014/main" id="{B0392AD8-8FA8-481C-95DA-B104FFE92D4D}"/>
              </a:ext>
            </a:extLst>
          </p:cNvPr>
          <p:cNvSpPr/>
          <p:nvPr/>
        </p:nvSpPr>
        <p:spPr>
          <a:xfrm>
            <a:off x="152402" y="914400"/>
            <a:ext cx="8229600" cy="267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Theorem </a:t>
            </a:r>
            <a:r>
              <a:rPr lang="en-US" sz="1600" dirty="0">
                <a:solidFill>
                  <a:schemeClr val="tx1"/>
                </a:solidFill>
              </a:rPr>
              <a:t>[</a:t>
            </a:r>
            <a:r>
              <a:rPr lang="en-US" sz="1600" dirty="0" err="1">
                <a:solidFill>
                  <a:schemeClr val="tx1"/>
                </a:solidFill>
              </a:rPr>
              <a:t>Balcan</a:t>
            </a:r>
            <a:r>
              <a:rPr lang="en-US" sz="1600" dirty="0">
                <a:solidFill>
                  <a:schemeClr val="tx1"/>
                </a:solidFill>
              </a:rPr>
              <a:t>, </a:t>
            </a:r>
            <a:r>
              <a:rPr lang="en-US" sz="1600" dirty="0" err="1">
                <a:solidFill>
                  <a:schemeClr val="tx1"/>
                </a:solidFill>
              </a:rPr>
              <a:t>Sandholm</a:t>
            </a:r>
            <a:r>
              <a:rPr lang="en-US" sz="1600" dirty="0">
                <a:solidFill>
                  <a:schemeClr val="tx1"/>
                </a:solidFill>
              </a:rPr>
              <a:t>, and Vitercik, EC’18]</a:t>
            </a:r>
            <a:endParaRPr lang="en-US" sz="1600" b="1" dirty="0">
              <a:solidFill>
                <a:schemeClr val="tx1"/>
              </a:solidFill>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D1D14567-6953-4A2B-AABA-03367870C9A9}"/>
                  </a:ext>
                </a:extLst>
              </p:cNvPr>
              <p:cNvSpPr/>
              <p:nvPr/>
            </p:nvSpPr>
            <p:spPr>
              <a:xfrm>
                <a:off x="152400" y="1281953"/>
                <a:ext cx="8686800" cy="1926168"/>
              </a:xfrm>
              <a:prstGeom prst="rect">
                <a:avLst/>
              </a:prstGeom>
            </p:spPr>
            <p:txBody>
              <a:bodyPr wrap="square">
                <a:spAutoFit/>
              </a:bodyPr>
              <a:lstStyle/>
              <a:p>
                <a:r>
                  <a:rPr lang="en-US" sz="2200" dirty="0">
                    <a:ea typeface="Cambria Math" panose="02040503050406030204" pitchFamily="18" charset="0"/>
                    <a:cs typeface="Arial" panose="020B0604020202020204" pitchFamily="34" charset="0"/>
                  </a:rPr>
                  <a:t>Assume:</a:t>
                </a:r>
                <a:endParaRPr lang="en-US" sz="2200" dirty="0"/>
              </a:p>
              <a:p>
                <a:pPr lvl="1" indent="-289322">
                  <a:buFont typeface="+mj-lt"/>
                  <a:buAutoNum type="arabicPeriod"/>
                </a:pPr>
                <a:r>
                  <a:rPr lang="en-US" sz="2200" dirty="0">
                    <a:ea typeface="Cambria Math" panose="02040503050406030204" pitchFamily="18" charset="0"/>
                    <a:cs typeface="Arial" panose="020B0604020202020204" pitchFamily="34" charset="0"/>
                  </a:rPr>
                  <a:t>The mechanism class </a:t>
                </a:r>
                <a14:m>
                  <m:oMath xmlns:m="http://schemas.openxmlformats.org/officeDocument/2006/math">
                    <m:r>
                      <a:rPr lang="en-US" sz="2200" i="1">
                        <a:latin typeface="Cambria Math" panose="02040503050406030204" pitchFamily="18" charset="0"/>
                        <a:ea typeface="Cambria Math" panose="02040503050406030204" pitchFamily="18" charset="0"/>
                        <a:cs typeface="Arial" panose="020B0604020202020204" pitchFamily="34" charset="0"/>
                      </a:rPr>
                      <m:t>ℳ</m:t>
                    </m:r>
                  </m:oMath>
                </a14:m>
                <a:r>
                  <a:rPr lang="en-US" sz="2200" dirty="0"/>
                  <a:t> is parameterized by vectors </a:t>
                </a:r>
                <a14:m>
                  <m:oMath xmlns:m="http://schemas.openxmlformats.org/officeDocument/2006/math">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ea typeface="Cambria Math" panose="02040503050406030204" pitchFamily="18" charset="0"/>
                      </a:rPr>
                      <m:t>∈</m:t>
                    </m:r>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oMath>
                </a14:m>
                <a:r>
                  <a:rPr lang="en-US" sz="2200" dirty="0">
                    <a:ea typeface="Cambria Math" panose="02040503050406030204" pitchFamily="18" charset="0"/>
                  </a:rPr>
                  <a:t>, and</a:t>
                </a:r>
              </a:p>
              <a:p>
                <a:pPr lvl="1" indent="-289322">
                  <a:spcAft>
                    <a:spcPts val="900"/>
                  </a:spcAft>
                  <a:buFont typeface="+mj-lt"/>
                  <a:buAutoNum type="arabicPeriod"/>
                </a:pPr>
                <a:r>
                  <a:rPr lang="en-US" sz="2200" dirty="0"/>
                  <a:t>For every set </a:t>
                </a:r>
                <a14:m>
                  <m:oMath xmlns:m="http://schemas.openxmlformats.org/officeDocument/2006/math">
                    <m:r>
                      <a:rPr lang="en-US" sz="2200" b="1" i="1">
                        <a:latin typeface="Cambria Math" panose="02040503050406030204" pitchFamily="18" charset="0"/>
                      </a:rPr>
                      <m:t>𝒗</m:t>
                    </m:r>
                  </m:oMath>
                </a14:m>
                <a:r>
                  <a:rPr lang="en-US" sz="2200" dirty="0"/>
                  <a:t> of buyers’ values, a set of </a:t>
                </a:r>
                <a14:m>
                  <m:oMath xmlns:m="http://schemas.openxmlformats.org/officeDocument/2006/math">
                    <m:r>
                      <a:rPr lang="en-US" sz="2200" b="1" i="1">
                        <a:latin typeface="Cambria Math" panose="02040503050406030204" pitchFamily="18" charset="0"/>
                        <a:ea typeface="Cambria Math" panose="02040503050406030204" pitchFamily="18" charset="0"/>
                      </a:rPr>
                      <m:t>≤</m:t>
                    </m:r>
                    <m:r>
                      <a:rPr lang="en-US" sz="2200" b="1" i="1">
                        <a:solidFill>
                          <a:srgbClr val="0000CC"/>
                        </a:solidFill>
                        <a:latin typeface="Cambria Math" panose="02040503050406030204" pitchFamily="18" charset="0"/>
                      </a:rPr>
                      <m:t>𝒕</m:t>
                    </m:r>
                  </m:oMath>
                </a14:m>
                <a:r>
                  <a:rPr lang="en-US" sz="2200" dirty="0"/>
                  <a:t> hyperplanes partition </a:t>
                </a:r>
                <a14:m>
                  <m:oMath xmlns:m="http://schemas.openxmlformats.org/officeDocument/2006/math">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r>
                      <a:rPr lang="en-US" sz="2200" b="1" i="1">
                        <a:solidFill>
                          <a:srgbClr val="0000CC"/>
                        </a:solidFill>
                        <a:latin typeface="Cambria Math" panose="02040503050406030204" pitchFamily="18" charset="0"/>
                        <a:ea typeface="Cambria Math" panose="02040503050406030204" pitchFamily="18" charset="0"/>
                      </a:rPr>
                      <m:t> </m:t>
                    </m:r>
                  </m:oMath>
                </a14:m>
                <a:r>
                  <a:rPr lang="en-US" sz="2200" dirty="0"/>
                  <a:t>s.t. in every cell of this partition, </a:t>
                </a:r>
                <a14:m>
                  <m:oMath xmlns:m="http://schemas.openxmlformats.org/officeDocument/2006/math">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revenue</m:t>
                        </m:r>
                      </m:e>
                      <m:sub>
                        <m:r>
                          <a:rPr lang="en-US" sz="2200" b="1" i="1" dirty="0">
                            <a:solidFill>
                              <a:srgbClr val="0000CC"/>
                            </a:solidFill>
                            <a:latin typeface="Cambria Math" panose="02040503050406030204" pitchFamily="18" charset="0"/>
                            <a:ea typeface="Cambria Math" panose="02040503050406030204" pitchFamily="18" charset="0"/>
                            <a:cs typeface="Arial" panose="020B0604020202020204" pitchFamily="34" charset="0"/>
                          </a:rPr>
                          <m:t>𝒗</m:t>
                        </m:r>
                      </m:sub>
                    </m:sSub>
                    <m:r>
                      <a:rPr lang="en-US" sz="2200" i="1">
                        <a:solidFill>
                          <a:srgbClr val="0000CC"/>
                        </a:solidFill>
                        <a:latin typeface="Cambria Math" panose="02040503050406030204" pitchFamily="18" charset="0"/>
                      </a:rPr>
                      <m:t>(</m:t>
                    </m:r>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rPr>
                      <m:t>)</m:t>
                    </m:r>
                  </m:oMath>
                </a14:m>
                <a:r>
                  <a:rPr lang="en-US" sz="2200" dirty="0">
                    <a:solidFill>
                      <a:srgbClr val="0000CC"/>
                    </a:solidFill>
                  </a:rPr>
                  <a:t> </a:t>
                </a:r>
                <a:r>
                  <a:rPr lang="en-US" sz="2200" dirty="0"/>
                  <a:t>is linear</a:t>
                </a:r>
              </a:p>
              <a:p>
                <a:r>
                  <a:rPr lang="en-US" sz="2200" dirty="0">
                    <a:ea typeface="Cambria Math" panose="02040503050406030204" pitchFamily="18" charset="0"/>
                  </a:rPr>
                  <a:t>Then the pseudo-dimension of </a:t>
                </a:r>
                <a14:m>
                  <m:oMath xmlns:m="http://schemas.openxmlformats.org/officeDocument/2006/math">
                    <m:d>
                      <m:dPr>
                        <m:begChr m:val="{"/>
                        <m:endChr m:val="}"/>
                        <m:ctrlPr>
                          <a:rPr lang="en-US" sz="2200" i="1">
                            <a:solidFill>
                              <a:srgbClr val="0000CC"/>
                            </a:solidFill>
                            <a:latin typeface="Cambria Math" panose="02040503050406030204" pitchFamily="18" charset="0"/>
                            <a:ea typeface="Cambria Math" panose="02040503050406030204" pitchFamily="18" charset="0"/>
                          </a:rPr>
                        </m:ctrlPr>
                      </m:dPr>
                      <m:e>
                        <m:sSub>
                          <m:sSubPr>
                            <m:ctrlPr>
                              <a:rPr lang="en-US" sz="2200" i="1">
                                <a:solidFill>
                                  <a:srgbClr val="0000CC"/>
                                </a:solidFill>
                                <a:latin typeface="Cambria Math" panose="02040503050406030204" pitchFamily="18" charset="0"/>
                                <a:ea typeface="Cambria Math" panose="02040503050406030204" pitchFamily="18" charset="0"/>
                              </a:rPr>
                            </m:ctrlPr>
                          </m:sSubPr>
                          <m:e>
                            <m:r>
                              <m:rPr>
                                <m:sty m:val="p"/>
                              </m:rPr>
                              <a:rPr lang="en-US" sz="2200">
                                <a:solidFill>
                                  <a:srgbClr val="0000CC"/>
                                </a:solidFill>
                                <a:latin typeface="Cambria Math" panose="02040503050406030204" pitchFamily="18" charset="0"/>
                                <a:ea typeface="Cambria Math" panose="02040503050406030204" pitchFamily="18" charset="0"/>
                              </a:rPr>
                              <m:t>revenue</m:t>
                            </m:r>
                          </m:e>
                          <m:sub>
                            <m:r>
                              <a:rPr lang="en-US" sz="2200" i="1">
                                <a:solidFill>
                                  <a:srgbClr val="0000CC"/>
                                </a:solidFill>
                                <a:latin typeface="Cambria Math" panose="02040503050406030204" pitchFamily="18" charset="0"/>
                                <a:ea typeface="Cambria Math" panose="02040503050406030204" pitchFamily="18" charset="0"/>
                              </a:rPr>
                              <m:t>𝑀</m:t>
                            </m:r>
                          </m:sub>
                        </m:sSub>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𝑀</m:t>
                        </m:r>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ℳ</m:t>
                        </m:r>
                      </m:e>
                    </m:d>
                  </m:oMath>
                </a14:m>
                <a:r>
                  <a:rPr lang="en-US" sz="2200" dirty="0">
                    <a:ea typeface="Cambria Math" panose="02040503050406030204" pitchFamily="18" charset="0"/>
                  </a:rPr>
                  <a:t> is </a:t>
                </a:r>
                <a14:m>
                  <m:oMath xmlns:m="http://schemas.openxmlformats.org/officeDocument/2006/math">
                    <m:r>
                      <a:rPr lang="en-US" sz="2200" i="1">
                        <a:solidFill>
                          <a:srgbClr val="0000CC"/>
                        </a:solidFill>
                        <a:latin typeface="Cambria Math" panose="02040503050406030204" pitchFamily="18" charset="0"/>
                        <a:ea typeface="Cambria Math" panose="02040503050406030204" pitchFamily="18" charset="0"/>
                      </a:rPr>
                      <m:t>𝑂</m:t>
                    </m:r>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m:t>
                        </m:r>
                        <m:func>
                          <m:funcPr>
                            <m:ctrlPr>
                              <a:rPr lang="en-US" sz="2200" i="1">
                                <a:solidFill>
                                  <a:srgbClr val="0000CC"/>
                                </a:solidFill>
                                <a:latin typeface="Cambria Math" panose="02040503050406030204" pitchFamily="18" charset="0"/>
                                <a:ea typeface="Cambria Math" panose="02040503050406030204" pitchFamily="18" charset="0"/>
                              </a:rPr>
                            </m:ctrlPr>
                          </m:funcPr>
                          <m:fName>
                            <m:r>
                              <m:rPr>
                                <m:sty m:val="p"/>
                              </m:rPr>
                              <a:rPr lang="en-US" sz="2200">
                                <a:solidFill>
                                  <a:srgbClr val="0000CC"/>
                                </a:solidFill>
                                <a:latin typeface="Cambria Math" panose="02040503050406030204" pitchFamily="18" charset="0"/>
                                <a:ea typeface="Cambria Math" panose="02040503050406030204" pitchFamily="18" charset="0"/>
                              </a:rPr>
                              <m:t>log</m:t>
                            </m:r>
                          </m:fName>
                          <m:e>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𝒅𝒕</m:t>
                                </m:r>
                              </m:e>
                            </m:d>
                          </m:e>
                        </m:func>
                      </m:e>
                    </m:d>
                    <m:r>
                      <a:rPr lang="en-US" sz="2200" i="1">
                        <a:latin typeface="Cambria Math" panose="02040503050406030204" pitchFamily="18" charset="0"/>
                        <a:ea typeface="Cambria Math" panose="02040503050406030204" pitchFamily="18" charset="0"/>
                      </a:rPr>
                      <m:t>.</m:t>
                    </m:r>
                  </m:oMath>
                </a14:m>
                <a:endParaRPr lang="en-US" sz="2200" dirty="0">
                  <a:ea typeface="Cambria Math" panose="02040503050406030204" pitchFamily="18" charset="0"/>
                </a:endParaRPr>
              </a:p>
            </p:txBody>
          </p:sp>
        </mc:Choice>
        <mc:Fallback xmlns="">
          <p:sp>
            <p:nvSpPr>
              <p:cNvPr id="34" name="Rectangle 33">
                <a:extLst>
                  <a:ext uri="{FF2B5EF4-FFF2-40B4-BE49-F238E27FC236}">
                    <a16:creationId xmlns:a16="http://schemas.microsoft.com/office/drawing/2014/main" id="{D1D14567-6953-4A2B-AABA-03367870C9A9}"/>
                  </a:ext>
                </a:extLst>
              </p:cNvPr>
              <p:cNvSpPr>
                <a:spLocks noRot="1" noChangeAspect="1" noMove="1" noResize="1" noEditPoints="1" noAdjustHandles="1" noChangeArrowheads="1" noChangeShapeType="1" noTextEdit="1"/>
              </p:cNvSpPr>
              <p:nvPr/>
            </p:nvSpPr>
            <p:spPr>
              <a:xfrm>
                <a:off x="152400" y="1281953"/>
                <a:ext cx="8686800" cy="1926168"/>
              </a:xfrm>
              <a:prstGeom prst="rect">
                <a:avLst/>
              </a:prstGeom>
              <a:blipFill>
                <a:blip r:embed="rId8"/>
                <a:stretch>
                  <a:fillRect l="-912" t="-1899" b="-5696"/>
                </a:stretch>
              </a:blipFill>
            </p:spPr>
            <p:txBody>
              <a:bodyPr/>
              <a:lstStyle/>
              <a:p>
                <a:r>
                  <a:rPr lang="en-US">
                    <a:noFill/>
                  </a:rPr>
                  <a:t> </a:t>
                </a:r>
              </a:p>
            </p:txBody>
          </p:sp>
        </mc:Fallback>
      </mc:AlternateContent>
    </p:spTree>
    <p:extLst>
      <p:ext uri="{BB962C8B-B14F-4D97-AF65-F5344CB8AC3E}">
        <p14:creationId xmlns:p14="http://schemas.microsoft.com/office/powerpoint/2010/main" val="11404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p:bldP spid="24" grpId="0"/>
      <p:bldP spid="25" grpId="0"/>
      <p:bldP spid="2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D616-7238-4EF3-A088-7E3CD8A9F449}"/>
              </a:ext>
            </a:extLst>
          </p:cNvPr>
          <p:cNvSpPr>
            <a:spLocks noGrp="1"/>
          </p:cNvSpPr>
          <p:nvPr>
            <p:ph type="title"/>
          </p:nvPr>
        </p:nvSpPr>
        <p:spPr>
          <a:xfrm>
            <a:off x="457200" y="0"/>
            <a:ext cx="8229600" cy="1143000"/>
          </a:xfrm>
        </p:spPr>
        <p:txBody>
          <a:bodyPr/>
          <a:lstStyle/>
          <a:p>
            <a:r>
              <a:rPr lang="en-US" dirty="0"/>
              <a:t>High level learning theory bit</a:t>
            </a:r>
          </a:p>
        </p:txBody>
      </p:sp>
      <mc:AlternateContent xmlns:mc="http://schemas.openxmlformats.org/markup-compatibility/2006" xmlns:a14="http://schemas.microsoft.com/office/drawing/2010/main">
        <mc:Choice Requires="a14">
          <p:sp>
            <p:nvSpPr>
              <p:cNvPr id="24" name="Content Placeholder 2">
                <a:extLst>
                  <a:ext uri="{FF2B5EF4-FFF2-40B4-BE49-F238E27FC236}">
                    <a16:creationId xmlns:a16="http://schemas.microsoft.com/office/drawing/2014/main" id="{BB905A48-C6AA-404A-9766-9A14EFF1C1AA}"/>
                  </a:ext>
                </a:extLst>
              </p:cNvPr>
              <p:cNvSpPr txBox="1">
                <a:spLocks/>
              </p:cNvSpPr>
              <p:nvPr/>
            </p:nvSpPr>
            <p:spPr>
              <a:xfrm>
                <a:off x="152400" y="3512913"/>
                <a:ext cx="7391400" cy="800116"/>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70000"/>
                  </a:lnSpc>
                  <a:buNone/>
                </a:pPr>
                <a:r>
                  <a:rPr lang="en-US" sz="2000" dirty="0"/>
                  <a:t>Proof uses structure of </a:t>
                </a:r>
                <a:r>
                  <a:rPr lang="en-US" sz="2000" b="1" dirty="0"/>
                  <a:t>dual class</a:t>
                </a:r>
                <a:r>
                  <a:rPr lang="en-US" sz="2000" dirty="0"/>
                  <a:t> </a:t>
                </a:r>
                <a14:m>
                  <m:oMath xmlns:m="http://schemas.openxmlformats.org/officeDocument/2006/math">
                    <m:d>
                      <m:dPr>
                        <m:begChr m:val="{"/>
                        <m:endChr m:val="}"/>
                        <m:ctrlPr>
                          <a:rPr lang="en-US" sz="2000" i="1">
                            <a:solidFill>
                              <a:srgbClr val="0000CC"/>
                            </a:solidFill>
                            <a:latin typeface="Cambria Math" panose="02040503050406030204" pitchFamily="18" charset="0"/>
                          </a:rPr>
                        </m:ctrlPr>
                      </m:dPr>
                      <m:e>
                        <m:sSub>
                          <m:sSubPr>
                            <m:ctrlPr>
                              <a:rPr lang="en-US" sz="2000" i="1">
                                <a:solidFill>
                                  <a:srgbClr val="0000CC"/>
                                </a:solidFill>
                                <a:latin typeface="Cambria Math" panose="02040503050406030204" pitchFamily="18" charset="0"/>
                              </a:rPr>
                            </m:ctrlPr>
                          </m:sSubPr>
                          <m:e>
                            <m:r>
                              <m:rPr>
                                <m:sty m:val="p"/>
                              </m:rPr>
                              <a:rPr lang="en-US" sz="2000">
                                <a:solidFill>
                                  <a:srgbClr val="0000CC"/>
                                </a:solidFill>
                                <a:latin typeface="Cambria Math" panose="02040503050406030204" pitchFamily="18" charset="0"/>
                              </a:rPr>
                              <m:t>revenue</m:t>
                            </m:r>
                          </m:e>
                          <m:sub>
                            <m:r>
                              <a:rPr lang="en-US" sz="2000" b="1" i="1">
                                <a:solidFill>
                                  <a:srgbClr val="0000CC"/>
                                </a:solidFill>
                                <a:latin typeface="Cambria Math" panose="02040503050406030204" pitchFamily="18" charset="0"/>
                              </a:rPr>
                              <m:t>𝒗</m:t>
                            </m:r>
                          </m:sub>
                        </m:sSub>
                        <m:r>
                          <a:rPr lang="en-US" sz="2000" i="1">
                            <a:solidFill>
                              <a:srgbClr val="0000CC"/>
                            </a:solidFill>
                            <a:latin typeface="Cambria Math" panose="02040503050406030204" pitchFamily="18" charset="0"/>
                          </a:rPr>
                          <m:t>:</m:t>
                        </m:r>
                        <m:r>
                          <m:rPr>
                            <m:sty m:val="p"/>
                          </m:rPr>
                          <a:rPr lang="en-US" sz="2000">
                            <a:solidFill>
                              <a:srgbClr val="0000CC"/>
                            </a:solidFill>
                            <a:latin typeface="Cambria Math" panose="02040503050406030204" pitchFamily="18" charset="0"/>
                          </a:rPr>
                          <m:t>buyer</m:t>
                        </m:r>
                        <m:r>
                          <a:rPr lang="en-US" sz="2000">
                            <a:solidFill>
                              <a:srgbClr val="0000CC"/>
                            </a:solidFill>
                            <a:latin typeface="Cambria Math" panose="02040503050406030204" pitchFamily="18" charset="0"/>
                          </a:rPr>
                          <m:t> </m:t>
                        </m:r>
                        <m:r>
                          <m:rPr>
                            <m:sty m:val="p"/>
                          </m:rPr>
                          <a:rPr lang="en-US" sz="2000">
                            <a:solidFill>
                              <a:srgbClr val="0000CC"/>
                            </a:solidFill>
                            <a:latin typeface="Cambria Math" panose="02040503050406030204" pitchFamily="18" charset="0"/>
                          </a:rPr>
                          <m:t>values</m:t>
                        </m:r>
                        <m:r>
                          <a:rPr lang="en-US" sz="2000" b="1" i="1">
                            <a:solidFill>
                              <a:srgbClr val="0000CC"/>
                            </a:solidFill>
                            <a:latin typeface="Cambria Math" panose="02040503050406030204" pitchFamily="18" charset="0"/>
                          </a:rPr>
                          <m:t> </m:t>
                        </m:r>
                        <m:r>
                          <a:rPr lang="en-US" sz="2000" b="1" i="1">
                            <a:solidFill>
                              <a:srgbClr val="0000CC"/>
                            </a:solidFill>
                            <a:latin typeface="Cambria Math" panose="02040503050406030204" pitchFamily="18" charset="0"/>
                          </a:rPr>
                          <m:t>𝒗</m:t>
                        </m:r>
                      </m:e>
                    </m:d>
                  </m:oMath>
                </a14:m>
                <a:r>
                  <a:rPr lang="en-US" sz="2000" dirty="0"/>
                  <a:t>.</a:t>
                </a:r>
              </a:p>
            </p:txBody>
          </p:sp>
        </mc:Choice>
        <mc:Fallback xmlns="">
          <p:sp>
            <p:nvSpPr>
              <p:cNvPr id="24"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152400" y="3512913"/>
                <a:ext cx="7391400" cy="800116"/>
              </a:xfrm>
              <a:prstGeom prst="rect">
                <a:avLst/>
              </a:prstGeom>
              <a:blipFill>
                <a:blip r:embed="rId3"/>
                <a:stretch>
                  <a:fillRect l="-1154"/>
                </a:stretch>
              </a:blipFill>
            </p:spPr>
            <p:txBody>
              <a:bodyPr/>
              <a:lstStyle/>
              <a:p>
                <a:r>
                  <a:rPr lang="en-US">
                    <a:noFill/>
                  </a:rPr>
                  <a:t> </a:t>
                </a:r>
              </a:p>
            </p:txBody>
          </p:sp>
        </mc:Fallback>
      </mc:AlternateContent>
      <p:sp>
        <p:nvSpPr>
          <p:cNvPr id="32" name="Content Placeholder 2">
            <a:extLst>
              <a:ext uri="{FF2B5EF4-FFF2-40B4-BE49-F238E27FC236}">
                <a16:creationId xmlns:a16="http://schemas.microsoft.com/office/drawing/2014/main" id="{03B33042-EB29-4A5A-82C5-01B7D0DDAEA3}"/>
              </a:ext>
            </a:extLst>
          </p:cNvPr>
          <p:cNvSpPr txBox="1">
            <a:spLocks/>
          </p:cNvSpPr>
          <p:nvPr/>
        </p:nvSpPr>
        <p:spPr>
          <a:xfrm>
            <a:off x="152402" y="1352551"/>
            <a:ext cx="8381998" cy="197707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514350" lvl="1" indent="-289322">
              <a:buFont typeface="+mj-lt"/>
              <a:buAutoNum type="arabicPeriod"/>
            </a:pPr>
            <a:endParaRPr lang="en-US" sz="2200" dirty="0">
              <a:ea typeface="Cambria Math" panose="02040503050406030204" pitchFamily="18" charset="0"/>
            </a:endParaRPr>
          </a:p>
        </p:txBody>
      </p:sp>
      <p:sp>
        <p:nvSpPr>
          <p:cNvPr id="33" name="Rectangle 32">
            <a:extLst>
              <a:ext uri="{FF2B5EF4-FFF2-40B4-BE49-F238E27FC236}">
                <a16:creationId xmlns:a16="http://schemas.microsoft.com/office/drawing/2014/main" id="{B0392AD8-8FA8-481C-95DA-B104FFE92D4D}"/>
              </a:ext>
            </a:extLst>
          </p:cNvPr>
          <p:cNvSpPr/>
          <p:nvPr/>
        </p:nvSpPr>
        <p:spPr>
          <a:xfrm>
            <a:off x="152402" y="914400"/>
            <a:ext cx="8229600" cy="267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Theorem </a:t>
            </a:r>
            <a:r>
              <a:rPr lang="en-US" sz="1600" dirty="0">
                <a:solidFill>
                  <a:schemeClr val="tx1"/>
                </a:solidFill>
              </a:rPr>
              <a:t>[</a:t>
            </a:r>
            <a:r>
              <a:rPr lang="en-US" sz="1600" dirty="0" err="1">
                <a:solidFill>
                  <a:schemeClr val="tx1"/>
                </a:solidFill>
              </a:rPr>
              <a:t>Balcan</a:t>
            </a:r>
            <a:r>
              <a:rPr lang="en-US" sz="1600" dirty="0">
                <a:solidFill>
                  <a:schemeClr val="tx1"/>
                </a:solidFill>
              </a:rPr>
              <a:t>, </a:t>
            </a:r>
            <a:r>
              <a:rPr lang="en-US" sz="1600" dirty="0" err="1">
                <a:solidFill>
                  <a:schemeClr val="tx1"/>
                </a:solidFill>
              </a:rPr>
              <a:t>Sandholm</a:t>
            </a:r>
            <a:r>
              <a:rPr lang="en-US" sz="1600" dirty="0">
                <a:solidFill>
                  <a:schemeClr val="tx1"/>
                </a:solidFill>
              </a:rPr>
              <a:t>, and Vitercik, EC’18]</a:t>
            </a:r>
            <a:endParaRPr lang="en-US" sz="1600" b="1" dirty="0">
              <a:solidFill>
                <a:schemeClr val="tx1"/>
              </a:solidFill>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D1D14567-6953-4A2B-AABA-03367870C9A9}"/>
                  </a:ext>
                </a:extLst>
              </p:cNvPr>
              <p:cNvSpPr/>
              <p:nvPr/>
            </p:nvSpPr>
            <p:spPr>
              <a:xfrm>
                <a:off x="152400" y="1281953"/>
                <a:ext cx="8686800" cy="1926168"/>
              </a:xfrm>
              <a:prstGeom prst="rect">
                <a:avLst/>
              </a:prstGeom>
            </p:spPr>
            <p:txBody>
              <a:bodyPr wrap="square">
                <a:spAutoFit/>
              </a:bodyPr>
              <a:lstStyle/>
              <a:p>
                <a:r>
                  <a:rPr lang="en-US" sz="2200" dirty="0">
                    <a:ea typeface="Cambria Math" panose="02040503050406030204" pitchFamily="18" charset="0"/>
                    <a:cs typeface="Arial" panose="020B0604020202020204" pitchFamily="34" charset="0"/>
                  </a:rPr>
                  <a:t>Assume:</a:t>
                </a:r>
                <a:endParaRPr lang="en-US" sz="2200" dirty="0"/>
              </a:p>
              <a:p>
                <a:pPr lvl="1" indent="-289322">
                  <a:buFont typeface="+mj-lt"/>
                  <a:buAutoNum type="arabicPeriod"/>
                </a:pPr>
                <a:r>
                  <a:rPr lang="en-US" sz="2200" dirty="0">
                    <a:ea typeface="Cambria Math" panose="02040503050406030204" pitchFamily="18" charset="0"/>
                    <a:cs typeface="Arial" panose="020B0604020202020204" pitchFamily="34" charset="0"/>
                  </a:rPr>
                  <a:t>The mechanism class </a:t>
                </a:r>
                <a14:m>
                  <m:oMath xmlns:m="http://schemas.openxmlformats.org/officeDocument/2006/math">
                    <m:r>
                      <a:rPr lang="en-US" sz="2200" i="1">
                        <a:latin typeface="Cambria Math" panose="02040503050406030204" pitchFamily="18" charset="0"/>
                        <a:ea typeface="Cambria Math" panose="02040503050406030204" pitchFamily="18" charset="0"/>
                        <a:cs typeface="Arial" panose="020B0604020202020204" pitchFamily="34" charset="0"/>
                      </a:rPr>
                      <m:t>ℳ</m:t>
                    </m:r>
                  </m:oMath>
                </a14:m>
                <a:r>
                  <a:rPr lang="en-US" sz="2200" dirty="0"/>
                  <a:t> is parameterized by vectors </a:t>
                </a:r>
                <a14:m>
                  <m:oMath xmlns:m="http://schemas.openxmlformats.org/officeDocument/2006/math">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ea typeface="Cambria Math" panose="02040503050406030204" pitchFamily="18" charset="0"/>
                      </a:rPr>
                      <m:t>∈</m:t>
                    </m:r>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oMath>
                </a14:m>
                <a:r>
                  <a:rPr lang="en-US" sz="2200" dirty="0">
                    <a:ea typeface="Cambria Math" panose="02040503050406030204" pitchFamily="18" charset="0"/>
                  </a:rPr>
                  <a:t>, and</a:t>
                </a:r>
              </a:p>
              <a:p>
                <a:pPr lvl="1" indent="-289322">
                  <a:spcAft>
                    <a:spcPts val="900"/>
                  </a:spcAft>
                  <a:buFont typeface="+mj-lt"/>
                  <a:buAutoNum type="arabicPeriod"/>
                </a:pPr>
                <a:r>
                  <a:rPr lang="en-US" sz="2200" dirty="0"/>
                  <a:t>For every set </a:t>
                </a:r>
                <a14:m>
                  <m:oMath xmlns:m="http://schemas.openxmlformats.org/officeDocument/2006/math">
                    <m:r>
                      <a:rPr lang="en-US" sz="2200" b="1" i="1">
                        <a:latin typeface="Cambria Math" panose="02040503050406030204" pitchFamily="18" charset="0"/>
                      </a:rPr>
                      <m:t>𝒗</m:t>
                    </m:r>
                  </m:oMath>
                </a14:m>
                <a:r>
                  <a:rPr lang="en-US" sz="2200" dirty="0"/>
                  <a:t> of buyers’ values, a set of </a:t>
                </a:r>
                <a14:m>
                  <m:oMath xmlns:m="http://schemas.openxmlformats.org/officeDocument/2006/math">
                    <m:r>
                      <a:rPr lang="en-US" sz="2200" b="1" i="1">
                        <a:latin typeface="Cambria Math" panose="02040503050406030204" pitchFamily="18" charset="0"/>
                        <a:ea typeface="Cambria Math" panose="02040503050406030204" pitchFamily="18" charset="0"/>
                      </a:rPr>
                      <m:t>≤</m:t>
                    </m:r>
                    <m:r>
                      <a:rPr lang="en-US" sz="2200" b="1" i="1">
                        <a:solidFill>
                          <a:srgbClr val="0000CC"/>
                        </a:solidFill>
                        <a:latin typeface="Cambria Math" panose="02040503050406030204" pitchFamily="18" charset="0"/>
                      </a:rPr>
                      <m:t>𝒕</m:t>
                    </m:r>
                  </m:oMath>
                </a14:m>
                <a:r>
                  <a:rPr lang="en-US" sz="2200" dirty="0"/>
                  <a:t> hyperplanes partition </a:t>
                </a:r>
                <a14:m>
                  <m:oMath xmlns:m="http://schemas.openxmlformats.org/officeDocument/2006/math">
                    <m:sSup>
                      <m:sSupPr>
                        <m:ctrlPr>
                          <a:rPr lang="en-US" sz="2200" i="1">
                            <a:solidFill>
                              <a:srgbClr val="0000CC"/>
                            </a:solidFill>
                            <a:latin typeface="Cambria Math" panose="02040503050406030204" pitchFamily="18" charset="0"/>
                            <a:ea typeface="Cambria Math" panose="02040503050406030204" pitchFamily="18" charset="0"/>
                          </a:rPr>
                        </m:ctrlPr>
                      </m:sSupPr>
                      <m:e>
                        <m:r>
                          <a:rPr lang="en-US" sz="2200" i="1">
                            <a:solidFill>
                              <a:srgbClr val="0000CC"/>
                            </a:solidFill>
                            <a:latin typeface="Cambria Math" panose="02040503050406030204" pitchFamily="18" charset="0"/>
                            <a:ea typeface="Cambria Math" panose="02040503050406030204" pitchFamily="18" charset="0"/>
                          </a:rPr>
                          <m:t>ℝ</m:t>
                        </m:r>
                      </m:e>
                      <m:sup>
                        <m:r>
                          <a:rPr lang="en-US" sz="2200" b="1" i="1">
                            <a:solidFill>
                              <a:srgbClr val="0000CC"/>
                            </a:solidFill>
                            <a:latin typeface="Cambria Math" panose="02040503050406030204" pitchFamily="18" charset="0"/>
                            <a:ea typeface="Cambria Math" panose="02040503050406030204" pitchFamily="18" charset="0"/>
                          </a:rPr>
                          <m:t>𝒅</m:t>
                        </m:r>
                      </m:sup>
                    </m:sSup>
                    <m:r>
                      <a:rPr lang="en-US" sz="2200" b="1" i="1">
                        <a:solidFill>
                          <a:srgbClr val="0000CC"/>
                        </a:solidFill>
                        <a:latin typeface="Cambria Math" panose="02040503050406030204" pitchFamily="18" charset="0"/>
                        <a:ea typeface="Cambria Math" panose="02040503050406030204" pitchFamily="18" charset="0"/>
                      </a:rPr>
                      <m:t> </m:t>
                    </m:r>
                  </m:oMath>
                </a14:m>
                <a:r>
                  <a:rPr lang="en-US" sz="2200" dirty="0"/>
                  <a:t>s.t. in every cell of this partition, </a:t>
                </a:r>
                <a14:m>
                  <m:oMath xmlns:m="http://schemas.openxmlformats.org/officeDocument/2006/math">
                    <m:sSub>
                      <m:sSubPr>
                        <m:ctrlPr>
                          <a:rPr lang="en-US" sz="2200" i="1">
                            <a:solidFill>
                              <a:srgbClr val="0000CC"/>
                            </a:solidFill>
                            <a:latin typeface="Cambria Math" panose="02040503050406030204" pitchFamily="18" charset="0"/>
                          </a:rPr>
                        </m:ctrlPr>
                      </m:sSubPr>
                      <m:e>
                        <m:r>
                          <m:rPr>
                            <m:sty m:val="p"/>
                          </m:rPr>
                          <a:rPr lang="en-US" sz="2200">
                            <a:solidFill>
                              <a:srgbClr val="0000CC"/>
                            </a:solidFill>
                            <a:latin typeface="Cambria Math" panose="02040503050406030204" pitchFamily="18" charset="0"/>
                          </a:rPr>
                          <m:t>revenue</m:t>
                        </m:r>
                      </m:e>
                      <m:sub>
                        <m:r>
                          <a:rPr lang="en-US" sz="2200" b="1" i="1" dirty="0">
                            <a:solidFill>
                              <a:srgbClr val="0000CC"/>
                            </a:solidFill>
                            <a:latin typeface="Cambria Math" panose="02040503050406030204" pitchFamily="18" charset="0"/>
                            <a:ea typeface="Cambria Math" panose="02040503050406030204" pitchFamily="18" charset="0"/>
                            <a:cs typeface="Arial" panose="020B0604020202020204" pitchFamily="34" charset="0"/>
                          </a:rPr>
                          <m:t>𝒗</m:t>
                        </m:r>
                      </m:sub>
                    </m:sSub>
                    <m:r>
                      <a:rPr lang="en-US" sz="2200" i="1">
                        <a:solidFill>
                          <a:srgbClr val="0000CC"/>
                        </a:solidFill>
                        <a:latin typeface="Cambria Math" panose="02040503050406030204" pitchFamily="18" charset="0"/>
                      </a:rPr>
                      <m:t>(</m:t>
                    </m:r>
                    <m:r>
                      <a:rPr lang="en-US" sz="2200" b="1" i="1">
                        <a:solidFill>
                          <a:srgbClr val="0000CC"/>
                        </a:solidFill>
                        <a:latin typeface="Cambria Math" panose="02040503050406030204" pitchFamily="18" charset="0"/>
                      </a:rPr>
                      <m:t>𝒑</m:t>
                    </m:r>
                    <m:r>
                      <a:rPr lang="en-US" sz="2200" i="1">
                        <a:solidFill>
                          <a:srgbClr val="0000CC"/>
                        </a:solidFill>
                        <a:latin typeface="Cambria Math" panose="02040503050406030204" pitchFamily="18" charset="0"/>
                      </a:rPr>
                      <m:t>)</m:t>
                    </m:r>
                  </m:oMath>
                </a14:m>
                <a:r>
                  <a:rPr lang="en-US" sz="2200" dirty="0">
                    <a:solidFill>
                      <a:srgbClr val="0000CC"/>
                    </a:solidFill>
                  </a:rPr>
                  <a:t> </a:t>
                </a:r>
                <a:r>
                  <a:rPr lang="en-US" sz="2200" dirty="0"/>
                  <a:t>is linear</a:t>
                </a:r>
              </a:p>
              <a:p>
                <a:r>
                  <a:rPr lang="en-US" sz="2200" dirty="0">
                    <a:ea typeface="Cambria Math" panose="02040503050406030204" pitchFamily="18" charset="0"/>
                  </a:rPr>
                  <a:t>Then the pseudo-dimension of </a:t>
                </a:r>
                <a14:m>
                  <m:oMath xmlns:m="http://schemas.openxmlformats.org/officeDocument/2006/math">
                    <m:d>
                      <m:dPr>
                        <m:begChr m:val="{"/>
                        <m:endChr m:val="}"/>
                        <m:ctrlPr>
                          <a:rPr lang="en-US" sz="2200" i="1">
                            <a:solidFill>
                              <a:srgbClr val="0000CC"/>
                            </a:solidFill>
                            <a:latin typeface="Cambria Math" panose="02040503050406030204" pitchFamily="18" charset="0"/>
                            <a:ea typeface="Cambria Math" panose="02040503050406030204" pitchFamily="18" charset="0"/>
                          </a:rPr>
                        </m:ctrlPr>
                      </m:dPr>
                      <m:e>
                        <m:sSub>
                          <m:sSubPr>
                            <m:ctrlPr>
                              <a:rPr lang="en-US" sz="2200" i="1">
                                <a:solidFill>
                                  <a:srgbClr val="0000CC"/>
                                </a:solidFill>
                                <a:latin typeface="Cambria Math" panose="02040503050406030204" pitchFamily="18" charset="0"/>
                                <a:ea typeface="Cambria Math" panose="02040503050406030204" pitchFamily="18" charset="0"/>
                              </a:rPr>
                            </m:ctrlPr>
                          </m:sSubPr>
                          <m:e>
                            <m:r>
                              <m:rPr>
                                <m:sty m:val="p"/>
                              </m:rPr>
                              <a:rPr lang="en-US" sz="2200">
                                <a:solidFill>
                                  <a:srgbClr val="0000CC"/>
                                </a:solidFill>
                                <a:latin typeface="Cambria Math" panose="02040503050406030204" pitchFamily="18" charset="0"/>
                                <a:ea typeface="Cambria Math" panose="02040503050406030204" pitchFamily="18" charset="0"/>
                              </a:rPr>
                              <m:t>revenue</m:t>
                            </m:r>
                          </m:e>
                          <m:sub>
                            <m:r>
                              <a:rPr lang="en-US" sz="2200" i="1">
                                <a:solidFill>
                                  <a:srgbClr val="0000CC"/>
                                </a:solidFill>
                                <a:latin typeface="Cambria Math" panose="02040503050406030204" pitchFamily="18" charset="0"/>
                                <a:ea typeface="Cambria Math" panose="02040503050406030204" pitchFamily="18" charset="0"/>
                              </a:rPr>
                              <m:t>𝑀</m:t>
                            </m:r>
                          </m:sub>
                        </m:sSub>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𝑀</m:t>
                        </m:r>
                        <m:r>
                          <a:rPr lang="en-US" sz="2200" i="1">
                            <a:solidFill>
                              <a:srgbClr val="0000CC"/>
                            </a:solidFill>
                            <a:latin typeface="Cambria Math" panose="02040503050406030204" pitchFamily="18" charset="0"/>
                            <a:ea typeface="Cambria Math" panose="02040503050406030204" pitchFamily="18" charset="0"/>
                          </a:rPr>
                          <m:t>∈</m:t>
                        </m:r>
                        <m:r>
                          <a:rPr lang="en-US" sz="2200" i="1">
                            <a:solidFill>
                              <a:srgbClr val="0000CC"/>
                            </a:solidFill>
                            <a:latin typeface="Cambria Math" panose="02040503050406030204" pitchFamily="18" charset="0"/>
                            <a:ea typeface="Cambria Math" panose="02040503050406030204" pitchFamily="18" charset="0"/>
                          </a:rPr>
                          <m:t>ℳ</m:t>
                        </m:r>
                      </m:e>
                    </m:d>
                  </m:oMath>
                </a14:m>
                <a:r>
                  <a:rPr lang="en-US" sz="2200" dirty="0">
                    <a:ea typeface="Cambria Math" panose="02040503050406030204" pitchFamily="18" charset="0"/>
                  </a:rPr>
                  <a:t> is </a:t>
                </a:r>
                <a14:m>
                  <m:oMath xmlns:m="http://schemas.openxmlformats.org/officeDocument/2006/math">
                    <m:r>
                      <a:rPr lang="en-US" sz="2200" i="1">
                        <a:solidFill>
                          <a:srgbClr val="0000CC"/>
                        </a:solidFill>
                        <a:latin typeface="Cambria Math" panose="02040503050406030204" pitchFamily="18" charset="0"/>
                        <a:ea typeface="Cambria Math" panose="02040503050406030204" pitchFamily="18" charset="0"/>
                      </a:rPr>
                      <m:t>𝑂</m:t>
                    </m:r>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m:t>
                        </m:r>
                        <m:func>
                          <m:funcPr>
                            <m:ctrlPr>
                              <a:rPr lang="en-US" sz="2200" i="1">
                                <a:solidFill>
                                  <a:srgbClr val="0000CC"/>
                                </a:solidFill>
                                <a:latin typeface="Cambria Math" panose="02040503050406030204" pitchFamily="18" charset="0"/>
                                <a:ea typeface="Cambria Math" panose="02040503050406030204" pitchFamily="18" charset="0"/>
                              </a:rPr>
                            </m:ctrlPr>
                          </m:funcPr>
                          <m:fName>
                            <m:r>
                              <m:rPr>
                                <m:sty m:val="p"/>
                              </m:rPr>
                              <a:rPr lang="en-US" sz="2200">
                                <a:solidFill>
                                  <a:srgbClr val="0000CC"/>
                                </a:solidFill>
                                <a:latin typeface="Cambria Math" panose="02040503050406030204" pitchFamily="18" charset="0"/>
                                <a:ea typeface="Cambria Math" panose="02040503050406030204" pitchFamily="18" charset="0"/>
                              </a:rPr>
                              <m:t>log</m:t>
                            </m:r>
                          </m:fName>
                          <m:e>
                            <m:d>
                              <m:dPr>
                                <m:ctrlPr>
                                  <a:rPr lang="en-US" sz="2200" i="1">
                                    <a:solidFill>
                                      <a:srgbClr val="0000CC"/>
                                    </a:solidFill>
                                    <a:latin typeface="Cambria Math" panose="02040503050406030204" pitchFamily="18" charset="0"/>
                                    <a:ea typeface="Cambria Math" panose="02040503050406030204" pitchFamily="18" charset="0"/>
                                  </a:rPr>
                                </m:ctrlPr>
                              </m:dPr>
                              <m:e>
                                <m:r>
                                  <a:rPr lang="en-US" sz="2200" b="1" i="1">
                                    <a:solidFill>
                                      <a:srgbClr val="0000CC"/>
                                    </a:solidFill>
                                    <a:latin typeface="Cambria Math" panose="02040503050406030204" pitchFamily="18" charset="0"/>
                                    <a:ea typeface="Cambria Math" panose="02040503050406030204" pitchFamily="18" charset="0"/>
                                  </a:rPr>
                                  <m:t>𝒅𝒕</m:t>
                                </m:r>
                              </m:e>
                            </m:d>
                          </m:e>
                        </m:func>
                      </m:e>
                    </m:d>
                    <m:r>
                      <a:rPr lang="en-US" sz="2200" i="1">
                        <a:latin typeface="Cambria Math" panose="02040503050406030204" pitchFamily="18" charset="0"/>
                        <a:ea typeface="Cambria Math" panose="02040503050406030204" pitchFamily="18" charset="0"/>
                      </a:rPr>
                      <m:t>.</m:t>
                    </m:r>
                  </m:oMath>
                </a14:m>
                <a:endParaRPr lang="en-US" sz="2200" dirty="0">
                  <a:ea typeface="Cambria Math" panose="02040503050406030204" pitchFamily="18" charset="0"/>
                </a:endParaRPr>
              </a:p>
            </p:txBody>
          </p:sp>
        </mc:Choice>
        <mc:Fallback xmlns="">
          <p:sp>
            <p:nvSpPr>
              <p:cNvPr id="34" name="Rectangle 33">
                <a:extLst>
                  <a:ext uri="{FF2B5EF4-FFF2-40B4-BE49-F238E27FC236}">
                    <a16:creationId xmlns:a16="http://schemas.microsoft.com/office/drawing/2014/main" id="{D1D14567-6953-4A2B-AABA-03367870C9A9}"/>
                  </a:ext>
                </a:extLst>
              </p:cNvPr>
              <p:cNvSpPr>
                <a:spLocks noRot="1" noChangeAspect="1" noMove="1" noResize="1" noEditPoints="1" noAdjustHandles="1" noChangeArrowheads="1" noChangeShapeType="1" noTextEdit="1"/>
              </p:cNvSpPr>
              <p:nvPr/>
            </p:nvSpPr>
            <p:spPr>
              <a:xfrm>
                <a:off x="152400" y="1281953"/>
                <a:ext cx="8686800" cy="1926168"/>
              </a:xfrm>
              <a:prstGeom prst="rect">
                <a:avLst/>
              </a:prstGeom>
              <a:blipFill>
                <a:blip r:embed="rId4"/>
                <a:stretch>
                  <a:fillRect l="-912" t="-1899" b="-5696"/>
                </a:stretch>
              </a:blipFill>
            </p:spPr>
            <p:txBody>
              <a:bodyPr/>
              <a:lstStyle/>
              <a:p>
                <a:r>
                  <a:rPr lang="en-US">
                    <a:noFill/>
                  </a:rPr>
                  <a:t> </a:t>
                </a:r>
              </a:p>
            </p:txBody>
          </p:sp>
        </mc:Fallback>
      </mc:AlternateContent>
      <p:sp>
        <p:nvSpPr>
          <p:cNvPr id="13" name="Rectangle 12">
            <a:extLst>
              <a:ext uri="{FF2B5EF4-FFF2-40B4-BE49-F238E27FC236}">
                <a16:creationId xmlns:a16="http://schemas.microsoft.com/office/drawing/2014/main" id="{FD45AA2F-CF96-40EE-8F40-3A2DC24290EA}"/>
              </a:ext>
            </a:extLst>
          </p:cNvPr>
          <p:cNvSpPr/>
          <p:nvPr/>
        </p:nvSpPr>
        <p:spPr>
          <a:xfrm>
            <a:off x="152400" y="4419601"/>
            <a:ext cx="7391400" cy="646331"/>
          </a:xfrm>
          <a:prstGeom prst="rect">
            <a:avLst/>
          </a:prstGeom>
        </p:spPr>
        <p:txBody>
          <a:bodyPr wrap="square">
            <a:spAutoFit/>
          </a:bodyPr>
          <a:lstStyle/>
          <a:p>
            <a:r>
              <a:rPr lang="en-US" dirty="0"/>
              <a:t>Usefulness of the dual class also exhibited by </a:t>
            </a:r>
            <a:r>
              <a:rPr lang="en-US" sz="1600" dirty="0"/>
              <a:t>[</a:t>
            </a:r>
            <a:r>
              <a:rPr lang="nn-NO" sz="1600" dirty="0"/>
              <a:t>Bartlett, Maiorov,  Meir, </a:t>
            </a:r>
            <a:r>
              <a:rPr lang="en-US" sz="1600" dirty="0"/>
              <a:t>NIPS’99]</a:t>
            </a:r>
            <a:r>
              <a:rPr lang="en-US" dirty="0"/>
              <a:t> and </a:t>
            </a:r>
            <a:r>
              <a:rPr lang="en-US" sz="1600" dirty="0"/>
              <a:t>[Moran and </a:t>
            </a:r>
            <a:r>
              <a:rPr lang="en-US" sz="1600" dirty="0" err="1"/>
              <a:t>Yehudayoff</a:t>
            </a:r>
            <a:r>
              <a:rPr lang="en-US" sz="1600" dirty="0"/>
              <a:t>, JACM’15]</a:t>
            </a:r>
            <a:r>
              <a:rPr lang="en-US" dirty="0"/>
              <a:t>.</a:t>
            </a:r>
          </a:p>
        </p:txBody>
      </p:sp>
    </p:spTree>
    <p:extLst>
      <p:ext uri="{BB962C8B-B14F-4D97-AF65-F5344CB8AC3E}">
        <p14:creationId xmlns:p14="http://schemas.microsoft.com/office/powerpoint/2010/main" val="168823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 name="Rectangle 164">
            <a:extLst>
              <a:ext uri="{FF2B5EF4-FFF2-40B4-BE49-F238E27FC236}">
                <a16:creationId xmlns:a16="http://schemas.microsoft.com/office/drawing/2014/main" id="{4194EA0E-1930-464A-BBC0-F13AA43E8088}"/>
              </a:ext>
            </a:extLst>
          </p:cNvPr>
          <p:cNvSpPr/>
          <p:nvPr/>
        </p:nvSpPr>
        <p:spPr bwMode="auto">
          <a:xfrm>
            <a:off x="243014" y="3982564"/>
            <a:ext cx="8596186" cy="2514600"/>
          </a:xfrm>
          <a:prstGeom prst="rect">
            <a:avLst/>
          </a:prstGeom>
          <a:solidFill>
            <a:schemeClr val="accent6">
              <a:lumMod val="60000"/>
              <a:lumOff val="40000"/>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5" name="Rectangle 2"/>
          <p:cNvSpPr>
            <a:spLocks noGrp="1" noChangeArrowheads="1"/>
          </p:cNvSpPr>
          <p:nvPr>
            <p:ph type="title"/>
          </p:nvPr>
        </p:nvSpPr>
        <p:spPr>
          <a:xfrm>
            <a:off x="304800" y="381000"/>
            <a:ext cx="8610600" cy="762000"/>
          </a:xfrm>
        </p:spPr>
        <p:txBody>
          <a:bodyPr>
            <a:noAutofit/>
          </a:bodyPr>
          <a:lstStyle/>
          <a:p>
            <a:r>
              <a:rPr lang="en-US" altLang="en-US" sz="2800" dirty="0"/>
              <a:t>An aside: even more general version of our theorem</a:t>
            </a:r>
            <a:br>
              <a:rPr lang="en-US" altLang="en-US" sz="2800" dirty="0"/>
            </a:br>
            <a:r>
              <a:rPr lang="en-US" altLang="en-US" sz="2400" dirty="0">
                <a:solidFill>
                  <a:schemeClr val="bg1">
                    <a:lumMod val="50000"/>
                  </a:schemeClr>
                </a:solidFill>
              </a:rPr>
              <a:t>[Balcan, Dick, DeBlasio, Kingsford, Sandholm, Vitercik, </a:t>
            </a:r>
            <a:r>
              <a:rPr lang="en-US" altLang="en-US" sz="2400" dirty="0" err="1">
                <a:solidFill>
                  <a:schemeClr val="bg1">
                    <a:lumMod val="50000"/>
                  </a:schemeClr>
                </a:solidFill>
              </a:rPr>
              <a:t>arXiv</a:t>
            </a:r>
            <a:r>
              <a:rPr lang="en-US" altLang="en-US" sz="2400" dirty="0">
                <a:solidFill>
                  <a:schemeClr val="bg1">
                    <a:lumMod val="50000"/>
                  </a:schemeClr>
                </a:solidFill>
              </a:rPr>
              <a:t>: “</a:t>
            </a:r>
            <a:r>
              <a:rPr lang="en-US" sz="2400" dirty="0">
                <a:solidFill>
                  <a:schemeClr val="bg1">
                    <a:lumMod val="50000"/>
                  </a:schemeClr>
                </a:solidFill>
              </a:rPr>
              <a:t>How much data is sufficient to learn high-performing algorithms?</a:t>
            </a:r>
            <a:r>
              <a:rPr lang="en-US" altLang="en-US" sz="2400" dirty="0">
                <a:solidFill>
                  <a:schemeClr val="bg1">
                    <a:lumMod val="50000"/>
                  </a:schemeClr>
                </a:solidFill>
              </a:rPr>
              <a:t>”]</a:t>
            </a:r>
            <a:endParaRPr lang="en-US" sz="2400" dirty="0">
              <a:solidFill>
                <a:schemeClr val="bg1">
                  <a:lumMod val="50000"/>
                </a:schemeClr>
              </a:solidFill>
            </a:endParaRPr>
          </a:p>
        </p:txBody>
      </p:sp>
      <mc:AlternateContent xmlns:mc="http://schemas.openxmlformats.org/markup-compatibility/2006" xmlns:a14="http://schemas.microsoft.com/office/drawing/2010/main">
        <mc:Choice Requires="a14">
          <p:sp>
            <p:nvSpPr>
              <p:cNvPr id="177" name="Content Placeholder 2">
                <a:extLst>
                  <a:ext uri="{FF2B5EF4-FFF2-40B4-BE49-F238E27FC236}">
                    <a16:creationId xmlns:a16="http://schemas.microsoft.com/office/drawing/2014/main" id="{BB905A48-C6AA-404A-9766-9A14EFF1C1AA}"/>
                  </a:ext>
                </a:extLst>
              </p:cNvPr>
              <p:cNvSpPr txBox="1">
                <a:spLocks/>
              </p:cNvSpPr>
              <p:nvPr/>
            </p:nvSpPr>
            <p:spPr>
              <a:xfrm>
                <a:off x="432389" y="1676400"/>
                <a:ext cx="6730412" cy="972664"/>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Want to prove that for all algorithm parameter vectors </a:t>
                </a:r>
                <a14:m>
                  <m:oMath xmlns:m="http://schemas.openxmlformats.org/officeDocument/2006/math">
                    <m:r>
                      <a:rPr lang="en-US" sz="1800" b="1" i="1" smtClean="0">
                        <a:solidFill>
                          <a:srgbClr val="0000CC"/>
                        </a:solidFill>
                        <a:latin typeface="Cambria Math" panose="02040503050406030204" pitchFamily="18" charset="0"/>
                      </a:rPr>
                      <m:t>𝜶</m:t>
                    </m:r>
                  </m:oMath>
                </a14:m>
                <a:r>
                  <a:rPr lang="en-US" sz="1800" dirty="0"/>
                  <a:t>:</a:t>
                </a:r>
              </a:p>
              <a:p>
                <a:pPr marL="0" indent="0" algn="ctr">
                  <a:buNone/>
                </a:pPr>
                <a14:m>
                  <m:oMath xmlns:m="http://schemas.openxmlformats.org/officeDocument/2006/math">
                    <m:f>
                      <m:fPr>
                        <m:ctrlPr>
                          <a:rPr lang="en-US" sz="1800" i="1" smtClean="0">
                            <a:solidFill>
                              <a:srgbClr val="0000FF"/>
                            </a:solidFill>
                            <a:latin typeface="Cambria Math" panose="02040503050406030204" pitchFamily="18" charset="0"/>
                          </a:rPr>
                        </m:ctrlPr>
                      </m:fPr>
                      <m:num>
                        <m:r>
                          <a:rPr lang="en-US" sz="1800" i="0">
                            <a:solidFill>
                              <a:srgbClr val="0000FF"/>
                            </a:solidFill>
                            <a:latin typeface="Cambria Math" panose="02040503050406030204" pitchFamily="18" charset="0"/>
                          </a:rPr>
                          <m:t>1</m:t>
                        </m:r>
                      </m:num>
                      <m:den>
                        <m:d>
                          <m:dPr>
                            <m:begChr m:val="|"/>
                            <m:endChr m:val="|"/>
                            <m:ctrlPr>
                              <a:rPr lang="en-US" sz="1800" i="1">
                                <a:solidFill>
                                  <a:srgbClr val="0000FF"/>
                                </a:solidFill>
                                <a:latin typeface="Cambria Math" panose="02040503050406030204" pitchFamily="18" charset="0"/>
                                <a:ea typeface="Cambria Math" panose="02040503050406030204" pitchFamily="18" charset="0"/>
                              </a:rPr>
                            </m:ctrlPr>
                          </m:dPr>
                          <m:e>
                            <m:r>
                              <a:rPr lang="en-US" sz="1800" i="0">
                                <a:solidFill>
                                  <a:srgbClr val="0000FF"/>
                                </a:solidFill>
                                <a:latin typeface="Cambria Math" panose="02040503050406030204" pitchFamily="18" charset="0"/>
                                <a:ea typeface="Cambria Math" panose="02040503050406030204" pitchFamily="18" charset="0"/>
                              </a:rPr>
                              <m:t>𝒮</m:t>
                            </m:r>
                          </m:e>
                        </m:d>
                      </m:den>
                    </m:f>
                    <m:nary>
                      <m:naryPr>
                        <m:chr m:val="∑"/>
                        <m:supHide m:val="on"/>
                        <m:ctrlPr>
                          <a:rPr lang="en-US" sz="1800" i="1">
                            <a:solidFill>
                              <a:srgbClr val="0000FF"/>
                            </a:solidFill>
                            <a:latin typeface="Cambria Math" panose="02040503050406030204" pitchFamily="18" charset="0"/>
                          </a:rPr>
                        </m:ctrlPr>
                      </m:naryPr>
                      <m:sub>
                        <m:r>
                          <m:rPr>
                            <m:sty m:val="p"/>
                          </m:rPr>
                          <a:rPr lang="en-US" sz="1800" b="0" i="0" smtClean="0">
                            <a:solidFill>
                              <a:srgbClr val="0000FF"/>
                            </a:solidFill>
                            <a:latin typeface="Cambria Math" panose="02040503050406030204" pitchFamily="18" charset="0"/>
                          </a:rPr>
                          <m:t>I</m:t>
                        </m:r>
                        <m:r>
                          <m:rPr>
                            <m:brk m:alnAt="7"/>
                          </m:rPr>
                          <a:rPr lang="en-US" sz="1800" i="0">
                            <a:solidFill>
                              <a:srgbClr val="0000FF"/>
                            </a:solidFill>
                            <a:latin typeface="Cambria Math" panose="02040503050406030204" pitchFamily="18" charset="0"/>
                            <a:ea typeface="Cambria Math" panose="02040503050406030204" pitchFamily="18" charset="0"/>
                          </a:rPr>
                          <m:t>∈</m:t>
                        </m:r>
                        <m:r>
                          <a:rPr lang="en-US" sz="1800" i="0">
                            <a:solidFill>
                              <a:srgbClr val="0000FF"/>
                            </a:solidFill>
                            <a:latin typeface="Cambria Math" panose="02040503050406030204" pitchFamily="18" charset="0"/>
                            <a:ea typeface="Cambria Math" panose="02040503050406030204" pitchFamily="18" charset="0"/>
                          </a:rPr>
                          <m:t>𝒮</m:t>
                        </m:r>
                      </m:sub>
                      <m:sup/>
                      <m:e>
                        <m:sSub>
                          <m:sSubPr>
                            <m:ctrlPr>
                              <a:rPr lang="en-US" sz="1800" i="1">
                                <a:solidFill>
                                  <a:srgbClr val="0000FF"/>
                                </a:solidFill>
                                <a:latin typeface="Cambria Math" panose="02040503050406030204" pitchFamily="18" charset="0"/>
                              </a:rPr>
                            </m:ctrlPr>
                          </m:sSubPr>
                          <m:e>
                            <m:r>
                              <m:rPr>
                                <m:sty m:val="p"/>
                              </m:rPr>
                              <a:rPr lang="en-US" sz="1800" b="0" i="0" smtClean="0">
                                <a:solidFill>
                                  <a:srgbClr val="0000FF"/>
                                </a:solidFill>
                                <a:latin typeface="Cambria Math" panose="02040503050406030204" pitchFamily="18" charset="0"/>
                              </a:rPr>
                              <m:t>cost</m:t>
                            </m:r>
                          </m:e>
                          <m:sub>
                            <m:r>
                              <a:rPr lang="en-US" sz="1800" b="1" i="1" smtClean="0">
                                <a:solidFill>
                                  <a:srgbClr val="0000FF"/>
                                </a:solidFill>
                                <a:latin typeface="Cambria Math" panose="02040503050406030204" pitchFamily="18" charset="0"/>
                              </a:rPr>
                              <m:t>𝜶</m:t>
                            </m:r>
                          </m:sub>
                        </m:sSub>
                        <m:r>
                          <a:rPr lang="en-US" sz="1800" i="0">
                            <a:solidFill>
                              <a:srgbClr val="0000FF"/>
                            </a:solidFill>
                            <a:latin typeface="Cambria Math" panose="02040503050406030204" pitchFamily="18" charset="0"/>
                          </a:rPr>
                          <m:t>(</m:t>
                        </m:r>
                        <m:r>
                          <m:rPr>
                            <m:sty m:val="p"/>
                          </m:rPr>
                          <a:rPr lang="en-US" sz="1800" b="0" i="0" smtClean="0">
                            <a:solidFill>
                              <a:srgbClr val="0000FF"/>
                            </a:solidFill>
                            <a:latin typeface="Cambria Math" panose="02040503050406030204" pitchFamily="18" charset="0"/>
                          </a:rPr>
                          <m:t>I</m:t>
                        </m:r>
                        <m:r>
                          <a:rPr lang="en-US" sz="1800" i="0">
                            <a:solidFill>
                              <a:srgbClr val="0000FF"/>
                            </a:solidFill>
                            <a:latin typeface="Cambria Math" panose="02040503050406030204" pitchFamily="18" charset="0"/>
                          </a:rPr>
                          <m:t>)</m:t>
                        </m:r>
                      </m:e>
                    </m:nary>
                  </m:oMath>
                </a14:m>
                <a:r>
                  <a:rPr lang="en-US" sz="1800" dirty="0">
                    <a:solidFill>
                      <a:srgbClr val="0000CC"/>
                    </a:solidFill>
                  </a:rPr>
                  <a:t> </a:t>
                </a:r>
                <a:r>
                  <a:rPr lang="en-US" sz="1800" dirty="0"/>
                  <a:t>close to </a:t>
                </a:r>
                <a14:m>
                  <m:oMath xmlns:m="http://schemas.openxmlformats.org/officeDocument/2006/math">
                    <m:r>
                      <a:rPr lang="en-US" sz="1800" i="0" smtClean="0">
                        <a:solidFill>
                          <a:srgbClr val="0000FF"/>
                        </a:solidFill>
                        <a:latin typeface="Cambria Math" panose="02040503050406030204" pitchFamily="18" charset="0"/>
                        <a:ea typeface="Cambria Math" panose="02040503050406030204" pitchFamily="18" charset="0"/>
                      </a:rPr>
                      <m:t>𝔼</m:t>
                    </m:r>
                    <m:d>
                      <m:dPr>
                        <m:begChr m:val="["/>
                        <m:endChr m:val="]"/>
                        <m:ctrlPr>
                          <a:rPr lang="en-US" sz="1800" i="1">
                            <a:solidFill>
                              <a:srgbClr val="0000FF"/>
                            </a:solidFill>
                            <a:latin typeface="Cambria Math" panose="02040503050406030204" pitchFamily="18" charset="0"/>
                            <a:ea typeface="Cambria Math" panose="02040503050406030204" pitchFamily="18" charset="0"/>
                          </a:rPr>
                        </m:ctrlPr>
                      </m:dPr>
                      <m:e>
                        <m:sSub>
                          <m:sSubPr>
                            <m:ctrlPr>
                              <a:rPr lang="en-US" sz="1800" i="1">
                                <a:solidFill>
                                  <a:srgbClr val="0000FF"/>
                                </a:solidFill>
                                <a:latin typeface="Cambria Math" panose="02040503050406030204" pitchFamily="18" charset="0"/>
                              </a:rPr>
                            </m:ctrlPr>
                          </m:sSubPr>
                          <m:e>
                            <m:r>
                              <m:rPr>
                                <m:sty m:val="p"/>
                              </m:rPr>
                              <a:rPr lang="en-US" sz="1800" b="0" i="0" smtClean="0">
                                <a:solidFill>
                                  <a:srgbClr val="0000FF"/>
                                </a:solidFill>
                                <a:latin typeface="Cambria Math" panose="02040503050406030204" pitchFamily="18" charset="0"/>
                              </a:rPr>
                              <m:t>cost</m:t>
                            </m:r>
                          </m:e>
                          <m:sub>
                            <m:r>
                              <a:rPr lang="en-US" sz="1800" b="1" i="1" smtClean="0">
                                <a:solidFill>
                                  <a:srgbClr val="0000FF"/>
                                </a:solidFill>
                                <a:latin typeface="Cambria Math" panose="02040503050406030204" pitchFamily="18" charset="0"/>
                              </a:rPr>
                              <m:t>𝜶</m:t>
                            </m:r>
                          </m:sub>
                        </m:sSub>
                        <m:d>
                          <m:dPr>
                            <m:ctrlPr>
                              <a:rPr lang="en-US" sz="1800" b="1" i="1">
                                <a:solidFill>
                                  <a:srgbClr val="0000FF"/>
                                </a:solidFill>
                                <a:latin typeface="Cambria Math" panose="02040503050406030204" pitchFamily="18" charset="0"/>
                              </a:rPr>
                            </m:ctrlPr>
                          </m:dPr>
                          <m:e>
                            <m:r>
                              <a:rPr lang="en-US" sz="1800" b="1" i="0" smtClean="0">
                                <a:solidFill>
                                  <a:srgbClr val="0000FF"/>
                                </a:solidFill>
                                <a:latin typeface="Cambria Math" panose="02040503050406030204" pitchFamily="18" charset="0"/>
                              </a:rPr>
                              <m:t>𝐈</m:t>
                            </m:r>
                          </m:e>
                        </m:d>
                      </m:e>
                    </m:d>
                  </m:oMath>
                </a14:m>
                <a:r>
                  <a:rPr lang="en-US" sz="1800" dirty="0"/>
                  <a:t>.</a:t>
                </a:r>
              </a:p>
            </p:txBody>
          </p:sp>
        </mc:Choice>
        <mc:Fallback xmlns="">
          <p:sp>
            <p:nvSpPr>
              <p:cNvPr id="177"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432389" y="1676400"/>
                <a:ext cx="6730412" cy="972664"/>
              </a:xfrm>
              <a:prstGeom prst="rect">
                <a:avLst/>
              </a:prstGeom>
              <a:blipFill>
                <a:blip r:embed="rId3"/>
                <a:stretch>
                  <a:fillRect l="-906" t="-4375" b="-49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0" name="Content Placeholder 2">
                <a:extLst>
                  <a:ext uri="{FF2B5EF4-FFF2-40B4-BE49-F238E27FC236}">
                    <a16:creationId xmlns:a16="http://schemas.microsoft.com/office/drawing/2014/main" id="{BB905A48-C6AA-404A-9766-9A14EFF1C1AA}"/>
                  </a:ext>
                </a:extLst>
              </p:cNvPr>
              <p:cNvSpPr txBox="1">
                <a:spLocks/>
              </p:cNvSpPr>
              <p:nvPr/>
            </p:nvSpPr>
            <p:spPr>
              <a:xfrm>
                <a:off x="471183" y="3138754"/>
                <a:ext cx="7773263" cy="445264"/>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Proof takes advantage of structure of </a:t>
                </a:r>
                <a:r>
                  <a:rPr lang="en-US" sz="1800" b="1" dirty="0"/>
                  <a:t>dual class: </a:t>
                </a:r>
                <a:r>
                  <a:rPr lang="en-US" sz="1800" dirty="0"/>
                  <a:t>cost as a function of </a:t>
                </a:r>
                <a14:m>
                  <m:oMath xmlns:m="http://schemas.openxmlformats.org/officeDocument/2006/math">
                    <m:r>
                      <a:rPr lang="en-US" sz="1800" b="1" i="1">
                        <a:solidFill>
                          <a:srgbClr val="0000CC"/>
                        </a:solidFill>
                        <a:latin typeface="Cambria Math" panose="02040503050406030204" pitchFamily="18" charset="0"/>
                      </a:rPr>
                      <m:t>𝜶</m:t>
                    </m:r>
                  </m:oMath>
                </a14:m>
                <a:r>
                  <a:rPr lang="en-US" sz="1800" dirty="0">
                    <a:latin typeface="Calibri" panose="020F0502020204030204" pitchFamily="34" charset="0"/>
                  </a:rPr>
                  <a:t>.</a:t>
                </a:r>
              </a:p>
            </p:txBody>
          </p:sp>
        </mc:Choice>
        <mc:Fallback xmlns="">
          <p:sp>
            <p:nvSpPr>
              <p:cNvPr id="190" name="Content Placeholder 2">
                <a:extLst>
                  <a:ext uri="{FF2B5EF4-FFF2-40B4-BE49-F238E27FC236}">
                    <a16:creationId xmlns:a16="http://schemas.microsoft.com/office/drawing/2014/main" id="{BB905A48-C6AA-404A-9766-9A14EFF1C1AA}"/>
                  </a:ext>
                </a:extLst>
              </p:cNvPr>
              <p:cNvSpPr txBox="1">
                <a:spLocks noRot="1" noChangeAspect="1" noMove="1" noResize="1" noEditPoints="1" noAdjustHandles="1" noChangeArrowheads="1" noChangeShapeType="1" noTextEdit="1"/>
              </p:cNvSpPr>
              <p:nvPr/>
            </p:nvSpPr>
            <p:spPr>
              <a:xfrm>
                <a:off x="471183" y="3138754"/>
                <a:ext cx="7773263" cy="445264"/>
              </a:xfrm>
              <a:prstGeom prst="rect">
                <a:avLst/>
              </a:prstGeom>
              <a:blipFill>
                <a:blip r:embed="rId4"/>
                <a:stretch>
                  <a:fillRect l="-784" t="-9589" b="-1370"/>
                </a:stretch>
              </a:blipFill>
            </p:spPr>
            <p:txBody>
              <a:bodyPr/>
              <a:lstStyle/>
              <a:p>
                <a:r>
                  <a:rPr lang="en-US">
                    <a:noFill/>
                  </a:rPr>
                  <a:t> </a:t>
                </a:r>
              </a:p>
            </p:txBody>
          </p:sp>
        </mc:Fallback>
      </mc:AlternateContent>
      <p:sp>
        <p:nvSpPr>
          <p:cNvPr id="191" name="Content Placeholder 2">
            <a:extLst>
              <a:ext uri="{FF2B5EF4-FFF2-40B4-BE49-F238E27FC236}">
                <a16:creationId xmlns:a16="http://schemas.microsoft.com/office/drawing/2014/main" id="{BB905A48-C6AA-404A-9766-9A14EFF1C1AA}"/>
              </a:ext>
            </a:extLst>
          </p:cNvPr>
          <p:cNvSpPr txBox="1">
            <a:spLocks/>
          </p:cNvSpPr>
          <p:nvPr/>
        </p:nvSpPr>
        <p:spPr>
          <a:xfrm>
            <a:off x="456339" y="2667000"/>
            <a:ext cx="8001861" cy="533400"/>
          </a:xfrm>
          <a:prstGeom prst="rect">
            <a:avLst/>
          </a:prstGeom>
        </p:spPr>
        <p:txBody>
          <a:bodyPr vert="horz" lIns="68580" tIns="34290" rIns="68580" bIns="3429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Function class whose complexity want to control: cost as a function of I.</a:t>
            </a:r>
          </a:p>
        </p:txBody>
      </p:sp>
      <mc:AlternateContent xmlns:mc="http://schemas.openxmlformats.org/markup-compatibility/2006" xmlns:a14="http://schemas.microsoft.com/office/drawing/2010/main">
        <mc:Choice Requires="a14">
          <p:sp>
            <p:nvSpPr>
              <p:cNvPr id="164"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274321" y="3733800"/>
                <a:ext cx="8610599" cy="17935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r>
                  <a:rPr lang="en-US" sz="2000" b="1" dirty="0">
                    <a:solidFill>
                      <a:schemeClr val="tx1"/>
                    </a:solidFill>
                  </a:rPr>
                  <a:t>Theorem:</a:t>
                </a:r>
                <a:r>
                  <a:rPr lang="en-US" sz="2000" dirty="0">
                    <a:solidFill>
                      <a:schemeClr val="tx1"/>
                    </a:solidFill>
                  </a:rPr>
                  <a:t> Suppose for each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cost</m:t>
                        </m:r>
                      </m:e>
                      <m:sub>
                        <m:r>
                          <m:rPr>
                            <m:sty m:val="p"/>
                          </m:rPr>
                          <a:rPr lang="en-US" sz="2000" b="0" i="0" smtClean="0">
                            <a:solidFill>
                              <a:srgbClr val="0000CC"/>
                            </a:solidFill>
                            <a:latin typeface="Cambria Math" panose="02040503050406030204" pitchFamily="18" charset="0"/>
                          </a:rPr>
                          <m:t>I</m:t>
                        </m:r>
                      </m:sub>
                    </m:sSub>
                    <m:r>
                      <a:rPr lang="en-US" sz="2000" b="0" i="0" smtClean="0">
                        <a:solidFill>
                          <a:srgbClr val="0000CC"/>
                        </a:solidFill>
                        <a:latin typeface="Cambria Math" panose="02040503050406030204" pitchFamily="18" charset="0"/>
                      </a:rPr>
                      <m:t>(</m:t>
                    </m:r>
                    <m:r>
                      <m:rPr>
                        <m:sty m:val="p"/>
                      </m:rPr>
                      <a:rPr lang="en-US" sz="2000" b="0" i="0">
                        <a:solidFill>
                          <a:srgbClr val="0000CC"/>
                        </a:solidFill>
                        <a:latin typeface="Cambria Math" panose="02040503050406030204" pitchFamily="18" charset="0"/>
                      </a:rPr>
                      <m:t>α</m:t>
                    </m:r>
                    <m:r>
                      <a:rPr lang="en-US" sz="2000" b="0" i="0" smtClean="0">
                        <a:solidFill>
                          <a:srgbClr val="0000CC"/>
                        </a:solidFill>
                        <a:latin typeface="Cambria Math" panose="02040503050406030204" pitchFamily="18" charset="0"/>
                      </a:rPr>
                      <m:t>)</m:t>
                    </m:r>
                  </m:oMath>
                </a14:m>
                <a:r>
                  <a:rPr lang="en-US" sz="2000" dirty="0">
                    <a:solidFill>
                      <a:schemeClr val="tx1"/>
                    </a:solidFill>
                  </a:rPr>
                  <a:t> there are </a:t>
                </a:r>
                <a14:m>
                  <m:oMath xmlns:m="http://schemas.openxmlformats.org/officeDocument/2006/math">
                    <m:r>
                      <a:rPr lang="en-US" sz="2000" b="0" i="1" smtClean="0">
                        <a:solidFill>
                          <a:srgbClr val="0000CC"/>
                        </a:solidFill>
                        <a:latin typeface="Cambria Math" panose="02040503050406030204" pitchFamily="18" charset="0"/>
                      </a:rPr>
                      <m:t>≤</m:t>
                    </m:r>
                    <m:r>
                      <m:rPr>
                        <m:sty m:val="p"/>
                      </m:rPr>
                      <a:rPr lang="en-US" sz="2000" b="0" i="0" smtClean="0">
                        <a:solidFill>
                          <a:srgbClr val="0000CC"/>
                        </a:solidFill>
                        <a:latin typeface="Cambria Math" panose="02040503050406030204" pitchFamily="18" charset="0"/>
                      </a:rPr>
                      <m:t>N</m:t>
                    </m:r>
                  </m:oMath>
                </a14:m>
                <a:r>
                  <a:rPr lang="en-US" sz="2000" dirty="0">
                    <a:solidFill>
                      <a:schemeClr val="tx1"/>
                    </a:solidFill>
                  </a:rPr>
                  <a:t> boundary </a:t>
                </a:r>
                <a:r>
                  <a:rPr lang="en-US" sz="2000" dirty="0" err="1">
                    <a:solidFill>
                      <a:schemeClr val="tx1"/>
                    </a:solidFill>
                  </a:rPr>
                  <a:t>fns</a:t>
                </a:r>
                <a:r>
                  <a:rPr lang="en-US" sz="2000" dirty="0">
                    <a:solidFill>
                      <a:schemeClr val="tx1"/>
                    </a:solidFill>
                  </a:rPr>
                  <a:t>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f</m:t>
                        </m:r>
                      </m:e>
                      <m:sub>
                        <m:r>
                          <a:rPr lang="en-US" sz="2000" b="0" i="0" smtClean="0">
                            <a:solidFill>
                              <a:srgbClr val="0000CC"/>
                            </a:solidFill>
                            <a:latin typeface="Cambria Math" panose="02040503050406030204" pitchFamily="18" charset="0"/>
                          </a:rPr>
                          <m:t>1</m:t>
                        </m:r>
                      </m:sub>
                    </m:sSub>
                    <m:r>
                      <a:rPr lang="en-US" sz="2000" b="0" i="0" smtClean="0">
                        <a:solidFill>
                          <a:srgbClr val="0000CC"/>
                        </a:solidFill>
                        <a:latin typeface="Cambria Math" panose="02040503050406030204" pitchFamily="18" charset="0"/>
                      </a:rPr>
                      <m:t>,</m:t>
                    </m:r>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f</m:t>
                        </m:r>
                      </m:e>
                      <m:sub>
                        <m:r>
                          <a:rPr lang="en-US" sz="2000" b="0" i="0" smtClean="0">
                            <a:solidFill>
                              <a:srgbClr val="0000CC"/>
                            </a:solidFill>
                            <a:latin typeface="Cambria Math" panose="02040503050406030204" pitchFamily="18" charset="0"/>
                          </a:rPr>
                          <m:t>2</m:t>
                        </m:r>
                      </m:sub>
                    </m:sSub>
                    <m:r>
                      <a:rPr lang="en-US" sz="2000" b="0" i="0" smtClean="0">
                        <a:solidFill>
                          <a:srgbClr val="0000CC"/>
                        </a:solidFill>
                        <a:latin typeface="Cambria Math" panose="02040503050406030204" pitchFamily="18" charset="0"/>
                      </a:rPr>
                      <m:t>,…∈</m:t>
                    </m:r>
                    <m:r>
                      <m:rPr>
                        <m:sty m:val="p"/>
                      </m:rPr>
                      <a:rPr lang="en-US" sz="2000" b="0" i="0" smtClean="0">
                        <a:solidFill>
                          <a:srgbClr val="0000CC"/>
                        </a:solidFill>
                        <a:latin typeface="Cambria Math" panose="02040503050406030204" pitchFamily="18" charset="0"/>
                      </a:rPr>
                      <m:t>F</m:t>
                    </m:r>
                  </m:oMath>
                </a14:m>
                <a:r>
                  <a:rPr lang="en-US" sz="2000" dirty="0">
                    <a:solidFill>
                      <a:srgbClr val="0000CC"/>
                    </a:solidFill>
                  </a:rPr>
                  <a:t> </a:t>
                </a:r>
                <a:r>
                  <a:rPr lang="en-US" sz="2000" dirty="0">
                    <a:solidFill>
                      <a:schemeClr val="tx1"/>
                    </a:solidFill>
                  </a:rPr>
                  <a:t>s.t. within each region defined by them, </a:t>
                </a:r>
                <a14:m>
                  <m:oMath xmlns:m="http://schemas.openxmlformats.org/officeDocument/2006/math">
                    <m:r>
                      <a:rPr lang="en-US" sz="2000" b="0" i="1" smtClean="0">
                        <a:solidFill>
                          <a:srgbClr val="0000CC"/>
                        </a:solidFill>
                        <a:latin typeface="Cambria Math" panose="02040503050406030204" pitchFamily="18" charset="0"/>
                      </a:rPr>
                      <m:t>∃ </m:t>
                    </m:r>
                    <m:r>
                      <m:rPr>
                        <m:sty m:val="p"/>
                      </m:rPr>
                      <a:rPr lang="en-US" sz="2000" b="0" i="0" smtClean="0">
                        <a:solidFill>
                          <a:srgbClr val="0000CC"/>
                        </a:solidFill>
                        <a:latin typeface="Cambria Math" panose="02040503050406030204" pitchFamily="18" charset="0"/>
                      </a:rPr>
                      <m:t>g</m:t>
                    </m:r>
                    <m:r>
                      <a:rPr lang="en-US" sz="2000" b="0" i="0" smtClean="0">
                        <a:solidFill>
                          <a:srgbClr val="0000CC"/>
                        </a:solidFill>
                        <a:latin typeface="Cambria Math" panose="02040503050406030204" pitchFamily="18" charset="0"/>
                      </a:rPr>
                      <m:t>∈</m:t>
                    </m:r>
                    <m:r>
                      <m:rPr>
                        <m:sty m:val="p"/>
                      </m:rPr>
                      <a:rPr lang="en-US" sz="2000" b="0" i="0" smtClean="0">
                        <a:solidFill>
                          <a:srgbClr val="0000CC"/>
                        </a:solidFill>
                        <a:latin typeface="Cambria Math" panose="02040503050406030204" pitchFamily="18" charset="0"/>
                      </a:rPr>
                      <m:t>G</m:t>
                    </m:r>
                  </m:oMath>
                </a14:m>
                <a:r>
                  <a:rPr lang="en-US" sz="2000" dirty="0">
                    <a:solidFill>
                      <a:schemeClr val="tx1"/>
                    </a:solidFill>
                  </a:rPr>
                  <a:t> </a:t>
                </a:r>
                <a:r>
                  <a:rPr lang="en-US" sz="2000" dirty="0" err="1">
                    <a:solidFill>
                      <a:schemeClr val="tx1"/>
                    </a:solidFill>
                  </a:rPr>
                  <a:t>s.t.</a:t>
                </a:r>
                <a:r>
                  <a:rPr lang="en-US" sz="2000" dirty="0">
                    <a:solidFill>
                      <a:schemeClr val="tx1"/>
                    </a:solidFill>
                  </a:rPr>
                  <a:t>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cost</m:t>
                        </m:r>
                      </m:e>
                      <m:sub>
                        <m:r>
                          <m:rPr>
                            <m:sty m:val="p"/>
                          </m:rPr>
                          <a:rPr lang="en-US" sz="2000" b="0" i="0" smtClean="0">
                            <a:solidFill>
                              <a:srgbClr val="0000CC"/>
                            </a:solidFill>
                            <a:latin typeface="Cambria Math" panose="02040503050406030204" pitchFamily="18" charset="0"/>
                          </a:rPr>
                          <m:t>I</m:t>
                        </m:r>
                      </m:sub>
                    </m:sSub>
                    <m:d>
                      <m:dPr>
                        <m:ctrlPr>
                          <a:rPr lang="en-US" sz="2000" i="1" smtClean="0">
                            <a:solidFill>
                              <a:srgbClr val="0000CC"/>
                            </a:solidFill>
                            <a:latin typeface="Cambria Math" panose="02040503050406030204" pitchFamily="18" charset="0"/>
                          </a:rPr>
                        </m:ctrlPr>
                      </m:dPr>
                      <m:e>
                        <m:r>
                          <m:rPr>
                            <m:sty m:val="p"/>
                          </m:rPr>
                          <a:rPr lang="en-US" sz="2000" b="0" i="0">
                            <a:solidFill>
                              <a:srgbClr val="0000CC"/>
                            </a:solidFill>
                            <a:latin typeface="Cambria Math" panose="02040503050406030204" pitchFamily="18" charset="0"/>
                          </a:rPr>
                          <m:t>α</m:t>
                        </m:r>
                      </m:e>
                    </m:d>
                    <m:r>
                      <a:rPr lang="en-US" sz="2000" b="0" i="0" smtClean="0">
                        <a:solidFill>
                          <a:srgbClr val="0000CC"/>
                        </a:solidFill>
                        <a:latin typeface="Cambria Math" panose="02040503050406030204" pitchFamily="18" charset="0"/>
                      </a:rPr>
                      <m:t>=</m:t>
                    </m:r>
                    <m:r>
                      <m:rPr>
                        <m:sty m:val="p"/>
                      </m:rPr>
                      <a:rPr lang="en-US" sz="2000" b="0" i="0" smtClean="0">
                        <a:solidFill>
                          <a:srgbClr val="0000CC"/>
                        </a:solidFill>
                        <a:latin typeface="Cambria Math" panose="02040503050406030204" pitchFamily="18" charset="0"/>
                      </a:rPr>
                      <m:t>g</m:t>
                    </m:r>
                    <m:r>
                      <a:rPr lang="en-US" sz="2000" b="0" i="0" smtClean="0">
                        <a:solidFill>
                          <a:srgbClr val="0000CC"/>
                        </a:solidFill>
                        <a:latin typeface="Cambria Math" panose="02040503050406030204" pitchFamily="18" charset="0"/>
                      </a:rPr>
                      <m:t>(</m:t>
                    </m:r>
                    <m:r>
                      <m:rPr>
                        <m:sty m:val="p"/>
                      </m:rPr>
                      <a:rPr lang="en-US" sz="2000" b="0" i="0">
                        <a:solidFill>
                          <a:srgbClr val="0000CC"/>
                        </a:solidFill>
                        <a:latin typeface="Cambria Math" panose="02040503050406030204" pitchFamily="18" charset="0"/>
                      </a:rPr>
                      <m:t>α</m:t>
                    </m:r>
                    <m:r>
                      <a:rPr lang="en-US" sz="2000" b="0" i="0" smtClean="0">
                        <a:solidFill>
                          <a:srgbClr val="0000CC"/>
                        </a:solidFill>
                        <a:latin typeface="Cambria Math" panose="02040503050406030204" pitchFamily="18" charset="0"/>
                      </a:rPr>
                      <m:t>)</m:t>
                    </m:r>
                  </m:oMath>
                </a14:m>
                <a:r>
                  <a:rPr lang="en-US" sz="2000" dirty="0">
                    <a:solidFill>
                      <a:schemeClr val="tx1"/>
                    </a:solidFill>
                  </a:rPr>
                  <a:t>. </a:t>
                </a:r>
              </a:p>
            </p:txBody>
          </p:sp>
        </mc:Choice>
        <mc:Fallback xmlns="">
          <p:sp>
            <p:nvSpPr>
              <p:cNvPr id="164"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274321" y="3733800"/>
                <a:ext cx="8610599" cy="1793525"/>
              </a:xfrm>
              <a:prstGeom prst="rect">
                <a:avLst/>
              </a:prstGeom>
              <a:blipFill>
                <a:blip r:embed="rId5"/>
                <a:stretch>
                  <a:fillRect l="-708" r="-35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456339" y="4953000"/>
                <a:ext cx="8610599" cy="124218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14:m>
                  <m:oMathPara xmlns:m="http://schemas.openxmlformats.org/officeDocument/2006/math">
                    <m:oMathParaPr>
                      <m:jc m:val="centerGroup"/>
                    </m:oMathParaPr>
                    <m:oMath xmlns:m="http://schemas.openxmlformats.org/officeDocument/2006/math">
                      <m:r>
                        <m:rPr>
                          <m:sty m:val="p"/>
                        </m:rPr>
                        <a:rPr lang="en-US" sz="2000" b="0" i="0" smtClean="0">
                          <a:solidFill>
                            <a:srgbClr val="0000CC"/>
                          </a:solidFill>
                          <a:latin typeface="Cambria Math" panose="02040503050406030204" pitchFamily="18" charset="0"/>
                        </a:rPr>
                        <m:t>Pdim</m:t>
                      </m:r>
                      <m:d>
                        <m:dPr>
                          <m:ctrlPr>
                            <a:rPr lang="en-US" sz="2000" i="1" smtClean="0">
                              <a:solidFill>
                                <a:srgbClr val="0000CC"/>
                              </a:solidFill>
                              <a:latin typeface="Cambria Math" panose="02040503050406030204" pitchFamily="18" charset="0"/>
                            </a:rPr>
                          </m:ctrlPr>
                        </m:dPr>
                        <m:e>
                          <m:d>
                            <m:dPr>
                              <m:begChr m:val="{"/>
                              <m:endChr m:val="}"/>
                              <m:ctrlPr>
                                <a:rPr lang="en-US" sz="2000" i="1" smtClean="0">
                                  <a:solidFill>
                                    <a:srgbClr val="0000CC"/>
                                  </a:solidFill>
                                  <a:latin typeface="Cambria Math" panose="02040503050406030204" pitchFamily="18" charset="0"/>
                                </a:rPr>
                              </m:ctrlPr>
                            </m:dPr>
                            <m:e>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cost</m:t>
                                  </m:r>
                                </m:e>
                                <m:sub>
                                  <m:r>
                                    <m:rPr>
                                      <m:sty m:val="p"/>
                                    </m:rPr>
                                    <a:rPr lang="en-US" sz="2000" b="0" i="0">
                                      <a:solidFill>
                                        <a:srgbClr val="0000CC"/>
                                      </a:solidFill>
                                      <a:latin typeface="Cambria Math" panose="02040503050406030204" pitchFamily="18" charset="0"/>
                                    </a:rPr>
                                    <m:t>α</m:t>
                                  </m:r>
                                </m:sub>
                              </m:sSub>
                              <m:d>
                                <m:dPr>
                                  <m:ctrlPr>
                                    <a:rPr lang="en-US" sz="2000" i="1" smtClean="0">
                                      <a:solidFill>
                                        <a:srgbClr val="0000CC"/>
                                      </a:solidFill>
                                      <a:latin typeface="Cambria Math" panose="02040503050406030204" pitchFamily="18" charset="0"/>
                                    </a:rPr>
                                  </m:ctrlPr>
                                </m:dPr>
                                <m:e>
                                  <m:r>
                                    <m:rPr>
                                      <m:sty m:val="p"/>
                                    </m:rPr>
                                    <a:rPr lang="en-US" sz="2000" b="0" i="0" smtClean="0">
                                      <a:solidFill>
                                        <a:srgbClr val="0000CC"/>
                                      </a:solidFill>
                                      <a:latin typeface="Cambria Math" panose="02040503050406030204" pitchFamily="18" charset="0"/>
                                    </a:rPr>
                                    <m:t>I</m:t>
                                  </m:r>
                                </m:e>
                              </m:d>
                            </m:e>
                          </m:d>
                        </m:e>
                      </m:d>
                      <m:r>
                        <a:rPr lang="en-US" sz="2000" b="0" i="0" smtClean="0">
                          <a:solidFill>
                            <a:srgbClr val="0000CC"/>
                          </a:solidFill>
                          <a:latin typeface="Cambria Math" panose="02040503050406030204" pitchFamily="18" charset="0"/>
                        </a:rPr>
                        <m:t>=</m:t>
                      </m:r>
                      <m:r>
                        <m:rPr>
                          <m:sty m:val="p"/>
                        </m:rPr>
                        <a:rPr lang="en-US" sz="2000" b="0" i="0" smtClean="0">
                          <a:solidFill>
                            <a:srgbClr val="0000CC"/>
                          </a:solidFill>
                          <a:latin typeface="Cambria Math" panose="02040503050406030204" pitchFamily="18" charset="0"/>
                        </a:rPr>
                        <m:t>O</m:t>
                      </m:r>
                      <m:d>
                        <m:dPr>
                          <m:ctrlPr>
                            <a:rPr lang="en-US" sz="2000" i="1" smtClean="0">
                              <a:solidFill>
                                <a:srgbClr val="0000CC"/>
                              </a:solidFill>
                              <a:latin typeface="Cambria Math" panose="02040503050406030204" pitchFamily="18" charset="0"/>
                            </a:rPr>
                          </m:ctrlPr>
                        </m:dPr>
                        <m:e>
                          <m:d>
                            <m:dPr>
                              <m:ctrlPr>
                                <a:rPr lang="en-US" sz="2000" i="1" smtClean="0">
                                  <a:solidFill>
                                    <a:srgbClr val="0000CC"/>
                                  </a:solidFill>
                                  <a:latin typeface="Cambria Math" panose="02040503050406030204" pitchFamily="18" charset="0"/>
                                </a:rPr>
                              </m:ctrlPr>
                            </m:dPr>
                            <m:e>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F</m:t>
                                      </m:r>
                                    </m:e>
                                    <m:sup>
                                      <m:r>
                                        <a:rPr lang="en-US" sz="2000" b="0" i="0" smtClean="0">
                                          <a:solidFill>
                                            <a:srgbClr val="0000CC"/>
                                          </a:solidFill>
                                          <a:latin typeface="Cambria Math" panose="02040503050406030204" pitchFamily="18" charset="0"/>
                                        </a:rPr>
                                        <m:t>∗</m:t>
                                      </m:r>
                                    </m:sup>
                                  </m:sSup>
                                </m:sub>
                              </m:sSub>
                              <m:r>
                                <a:rPr lang="en-US" sz="2000" b="0" i="0" smtClean="0">
                                  <a:solidFill>
                                    <a:srgbClr val="0000CC"/>
                                  </a:solidFill>
                                  <a:latin typeface="Cambria Math" panose="02040503050406030204" pitchFamily="18" charset="0"/>
                                </a:rPr>
                                <m:t>+</m:t>
                              </m:r>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G</m:t>
                                      </m:r>
                                    </m:e>
                                    <m:sup>
                                      <m:r>
                                        <a:rPr lang="en-US" sz="2000" b="0" i="0" smtClean="0">
                                          <a:solidFill>
                                            <a:srgbClr val="0000CC"/>
                                          </a:solidFill>
                                          <a:latin typeface="Cambria Math" panose="02040503050406030204" pitchFamily="18" charset="0"/>
                                        </a:rPr>
                                        <m:t>∗</m:t>
                                      </m:r>
                                    </m:sup>
                                  </m:sSup>
                                </m:sub>
                              </m:sSub>
                            </m:e>
                          </m:d>
                          <m:func>
                            <m:funcPr>
                              <m:ctrlPr>
                                <a:rPr lang="en-US" sz="2000" i="1" smtClean="0">
                                  <a:solidFill>
                                    <a:srgbClr val="0000CC"/>
                                  </a:solidFill>
                                  <a:latin typeface="Cambria Math" panose="02040503050406030204" pitchFamily="18" charset="0"/>
                                </a:rPr>
                              </m:ctrlPr>
                            </m:funcPr>
                            <m:fName>
                              <m:r>
                                <m:rPr>
                                  <m:sty m:val="p"/>
                                </m:rPr>
                                <a:rPr lang="en-US" sz="2000" b="0" i="0" smtClean="0">
                                  <a:solidFill>
                                    <a:srgbClr val="0000CC"/>
                                  </a:solidFill>
                                  <a:latin typeface="Cambria Math" panose="02040503050406030204" pitchFamily="18" charset="0"/>
                                </a:rPr>
                                <m:t>log</m:t>
                              </m:r>
                            </m:fName>
                            <m:e>
                              <m:d>
                                <m:dPr>
                                  <m:ctrlPr>
                                    <a:rPr lang="en-US" sz="2000" i="1" smtClean="0">
                                      <a:solidFill>
                                        <a:srgbClr val="0000CC"/>
                                      </a:solidFill>
                                      <a:latin typeface="Cambria Math" panose="02040503050406030204" pitchFamily="18" charset="0"/>
                                    </a:rPr>
                                  </m:ctrlPr>
                                </m:dPr>
                                <m:e>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F</m:t>
                                          </m:r>
                                        </m:e>
                                        <m:sup>
                                          <m:r>
                                            <a:rPr lang="en-US" sz="2000" b="0" i="0" smtClean="0">
                                              <a:solidFill>
                                                <a:srgbClr val="0000CC"/>
                                              </a:solidFill>
                                              <a:latin typeface="Cambria Math" panose="02040503050406030204" pitchFamily="18" charset="0"/>
                                            </a:rPr>
                                            <m:t>∗</m:t>
                                          </m:r>
                                        </m:sup>
                                      </m:sSup>
                                    </m:sub>
                                  </m:sSub>
                                  <m:r>
                                    <a:rPr lang="en-US" sz="2000" b="0" i="0" smtClean="0">
                                      <a:solidFill>
                                        <a:srgbClr val="0000CC"/>
                                      </a:solidFill>
                                      <a:latin typeface="Cambria Math" panose="02040503050406030204" pitchFamily="18" charset="0"/>
                                    </a:rPr>
                                    <m:t>+</m:t>
                                  </m:r>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G</m:t>
                                          </m:r>
                                        </m:e>
                                        <m:sup>
                                          <m:r>
                                            <a:rPr lang="en-US" sz="2000" b="0" i="0" smtClean="0">
                                              <a:solidFill>
                                                <a:srgbClr val="0000CC"/>
                                              </a:solidFill>
                                              <a:latin typeface="Cambria Math" panose="02040503050406030204" pitchFamily="18" charset="0"/>
                                            </a:rPr>
                                            <m:t>∗</m:t>
                                          </m:r>
                                        </m:sup>
                                      </m:sSup>
                                    </m:sub>
                                  </m:sSub>
                                </m:e>
                              </m:d>
                              <m:r>
                                <a:rPr lang="en-US" sz="2000" b="0" i="0" smtClean="0">
                                  <a:solidFill>
                                    <a:srgbClr val="0000CC"/>
                                  </a:solidFill>
                                  <a:latin typeface="Cambria Math" panose="02040503050406030204" pitchFamily="18" charset="0"/>
                                </a:rPr>
                                <m:t>+</m:t>
                              </m:r>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F</m:t>
                                      </m:r>
                                    </m:e>
                                    <m:sup>
                                      <m:r>
                                        <a:rPr lang="en-US" sz="2000" b="0" i="0" smtClean="0">
                                          <a:solidFill>
                                            <a:srgbClr val="0000CC"/>
                                          </a:solidFill>
                                          <a:latin typeface="Cambria Math" panose="02040503050406030204" pitchFamily="18" charset="0"/>
                                        </a:rPr>
                                        <m:t>∗</m:t>
                                      </m:r>
                                    </m:sup>
                                  </m:sSup>
                                </m:sub>
                              </m:sSub>
                              <m:func>
                                <m:funcPr>
                                  <m:ctrlPr>
                                    <a:rPr lang="en-US" sz="2000" i="1" smtClean="0">
                                      <a:solidFill>
                                        <a:srgbClr val="0000CC"/>
                                      </a:solidFill>
                                      <a:latin typeface="Cambria Math" panose="02040503050406030204" pitchFamily="18" charset="0"/>
                                    </a:rPr>
                                  </m:ctrlPr>
                                </m:funcPr>
                                <m:fName>
                                  <m:r>
                                    <m:rPr>
                                      <m:sty m:val="p"/>
                                    </m:rPr>
                                    <a:rPr lang="en-US" sz="2000" b="0" i="0" smtClean="0">
                                      <a:solidFill>
                                        <a:srgbClr val="0000CC"/>
                                      </a:solidFill>
                                      <a:latin typeface="Cambria Math" panose="02040503050406030204" pitchFamily="18" charset="0"/>
                                    </a:rPr>
                                    <m:t>log</m:t>
                                  </m:r>
                                </m:fName>
                                <m:e>
                                  <m:r>
                                    <m:rPr>
                                      <m:sty m:val="p"/>
                                    </m:rPr>
                                    <a:rPr lang="en-US" sz="2000" b="0" i="0" smtClean="0">
                                      <a:solidFill>
                                        <a:srgbClr val="0000CC"/>
                                      </a:solidFill>
                                      <a:latin typeface="Cambria Math" panose="02040503050406030204" pitchFamily="18" charset="0"/>
                                    </a:rPr>
                                    <m:t>N</m:t>
                                  </m:r>
                                </m:e>
                              </m:func>
                            </m:e>
                          </m:func>
                        </m:e>
                      </m:d>
                    </m:oMath>
                  </m:oMathPara>
                </a14:m>
                <a:endParaRPr lang="en-US" sz="2000" dirty="0">
                  <a:solidFill>
                    <a:srgbClr val="0000CC"/>
                  </a:solidFill>
                </a:endParaRPr>
              </a:p>
            </p:txBody>
          </p:sp>
        </mc:Choice>
        <mc:Fallback xmlns="">
          <p:sp>
            <p:nvSpPr>
              <p:cNvPr id="166"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456339" y="4953000"/>
                <a:ext cx="8610599" cy="1242189"/>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304800" y="5813434"/>
                <a:ext cx="6400800" cy="73976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F</m:t>
                            </m:r>
                          </m:e>
                          <m:sup>
                            <m:r>
                              <a:rPr lang="en-US" sz="2000" b="0" i="0" smtClean="0">
                                <a:solidFill>
                                  <a:srgbClr val="0000CC"/>
                                </a:solidFill>
                                <a:latin typeface="Cambria Math" panose="02040503050406030204" pitchFamily="18" charset="0"/>
                              </a:rPr>
                              <m:t>∗</m:t>
                            </m:r>
                          </m:sup>
                        </m:sSup>
                      </m:sub>
                    </m:sSub>
                    <m:r>
                      <a:rPr lang="en-US" sz="2000" b="0" i="0" smtClean="0">
                        <a:solidFill>
                          <a:srgbClr val="0000CC"/>
                        </a:solidFill>
                        <a:latin typeface="Cambria Math" panose="02040503050406030204" pitchFamily="18" charset="0"/>
                      </a:rPr>
                      <m:t>=</m:t>
                    </m:r>
                  </m:oMath>
                </a14:m>
                <a:r>
                  <a:rPr lang="en-US" sz="2000" dirty="0">
                    <a:solidFill>
                      <a:schemeClr val="tx1"/>
                    </a:solidFill>
                  </a:rPr>
                  <a:t>VCdim of </a:t>
                </a:r>
                <a:r>
                  <a:rPr lang="en-US" sz="2000" dirty="0">
                    <a:solidFill>
                      <a:srgbClr val="0000CC"/>
                    </a:solidFill>
                  </a:rPr>
                  <a:t>dual </a:t>
                </a:r>
                <a:r>
                  <a:rPr lang="en-US" sz="2000" dirty="0">
                    <a:solidFill>
                      <a:schemeClr val="tx1"/>
                    </a:solidFill>
                  </a:rPr>
                  <a:t>of</a:t>
                </a:r>
                <a:r>
                  <a:rPr lang="en-US" sz="2000" dirty="0">
                    <a:solidFill>
                      <a:srgbClr val="0000CC"/>
                    </a:solidFill>
                  </a:rPr>
                  <a:t> </a:t>
                </a:r>
                <a14:m>
                  <m:oMath xmlns:m="http://schemas.openxmlformats.org/officeDocument/2006/math">
                    <m:r>
                      <m:rPr>
                        <m:sty m:val="p"/>
                      </m:rPr>
                      <a:rPr lang="en-US" sz="2000" b="0" i="0" smtClean="0">
                        <a:solidFill>
                          <a:srgbClr val="0000CC"/>
                        </a:solidFill>
                        <a:latin typeface="Cambria Math" panose="02040503050406030204" pitchFamily="18" charset="0"/>
                      </a:rPr>
                      <m:t>F</m:t>
                    </m:r>
                  </m:oMath>
                </a14:m>
                <a:r>
                  <a:rPr lang="en-US" sz="2000" dirty="0">
                    <a:solidFill>
                      <a:schemeClr val="tx1"/>
                    </a:solidFill>
                  </a:rPr>
                  <a:t>,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d</m:t>
                        </m:r>
                      </m:e>
                      <m:sub>
                        <m:sSup>
                          <m:sSupPr>
                            <m:ctrlPr>
                              <a:rPr lang="en-US" sz="2000" i="1" smtClean="0">
                                <a:solidFill>
                                  <a:srgbClr val="0000CC"/>
                                </a:solidFill>
                                <a:latin typeface="Cambria Math" panose="02040503050406030204" pitchFamily="18" charset="0"/>
                              </a:rPr>
                            </m:ctrlPr>
                          </m:sSupPr>
                          <m:e>
                            <m:r>
                              <m:rPr>
                                <m:sty m:val="p"/>
                              </m:rPr>
                              <a:rPr lang="en-US" sz="2000" b="0" i="0" smtClean="0">
                                <a:solidFill>
                                  <a:srgbClr val="0000CC"/>
                                </a:solidFill>
                                <a:latin typeface="Cambria Math" panose="02040503050406030204" pitchFamily="18" charset="0"/>
                              </a:rPr>
                              <m:t>G</m:t>
                            </m:r>
                          </m:e>
                          <m:sup>
                            <m:r>
                              <a:rPr lang="en-US" sz="2000" b="0" i="0" smtClean="0">
                                <a:solidFill>
                                  <a:srgbClr val="0000CC"/>
                                </a:solidFill>
                                <a:latin typeface="Cambria Math" panose="02040503050406030204" pitchFamily="18" charset="0"/>
                              </a:rPr>
                              <m:t>∗</m:t>
                            </m:r>
                          </m:sup>
                        </m:sSup>
                      </m:sub>
                    </m:sSub>
                    <m:r>
                      <a:rPr lang="en-US" sz="2000" b="0" i="0" smtClean="0">
                        <a:solidFill>
                          <a:srgbClr val="0000CC"/>
                        </a:solidFill>
                        <a:latin typeface="Cambria Math" panose="02040503050406030204" pitchFamily="18" charset="0"/>
                      </a:rPr>
                      <m:t>=</m:t>
                    </m:r>
                  </m:oMath>
                </a14:m>
                <a:r>
                  <a:rPr lang="en-US" sz="2000" dirty="0" err="1">
                    <a:solidFill>
                      <a:schemeClr val="tx1"/>
                    </a:solidFill>
                  </a:rPr>
                  <a:t>Pdim</a:t>
                </a:r>
                <a:r>
                  <a:rPr lang="en-US" sz="2000" dirty="0">
                    <a:solidFill>
                      <a:schemeClr val="tx1"/>
                    </a:solidFill>
                  </a:rPr>
                  <a:t> of </a:t>
                </a:r>
                <a:r>
                  <a:rPr lang="en-US" sz="2000" dirty="0">
                    <a:solidFill>
                      <a:srgbClr val="0000CC"/>
                    </a:solidFill>
                  </a:rPr>
                  <a:t>dual </a:t>
                </a:r>
                <a:r>
                  <a:rPr lang="en-US" sz="2000" dirty="0">
                    <a:solidFill>
                      <a:schemeClr val="tx1"/>
                    </a:solidFill>
                  </a:rPr>
                  <a:t>of</a:t>
                </a:r>
                <a:r>
                  <a:rPr lang="en-US" sz="2000" dirty="0">
                    <a:solidFill>
                      <a:srgbClr val="0000CC"/>
                    </a:solidFill>
                  </a:rPr>
                  <a:t> </a:t>
                </a:r>
                <a14:m>
                  <m:oMath xmlns:m="http://schemas.openxmlformats.org/officeDocument/2006/math">
                    <m:r>
                      <m:rPr>
                        <m:sty m:val="p"/>
                      </m:rPr>
                      <a:rPr lang="en-US" sz="2000" b="0" i="0" smtClean="0">
                        <a:solidFill>
                          <a:srgbClr val="0000CC"/>
                        </a:solidFill>
                        <a:latin typeface="Cambria Math" panose="02040503050406030204" pitchFamily="18" charset="0"/>
                      </a:rPr>
                      <m:t>G</m:t>
                    </m:r>
                  </m:oMath>
                </a14:m>
                <a:r>
                  <a:rPr lang="en-US" sz="2000" dirty="0">
                    <a:solidFill>
                      <a:schemeClr val="tx1"/>
                    </a:solidFill>
                  </a:rPr>
                  <a:t>.</a:t>
                </a:r>
              </a:p>
            </p:txBody>
          </p:sp>
        </mc:Choice>
        <mc:Fallback xmlns="">
          <p:sp>
            <p:nvSpPr>
              <p:cNvPr id="167"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304800" y="5813434"/>
                <a:ext cx="6400800" cy="739766"/>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916481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194EA0E-1930-464A-BBC0-F13AA43E8088}"/>
              </a:ext>
            </a:extLst>
          </p:cNvPr>
          <p:cNvSpPr/>
          <p:nvPr/>
        </p:nvSpPr>
        <p:spPr bwMode="auto">
          <a:xfrm>
            <a:off x="237758" y="685800"/>
            <a:ext cx="8372842" cy="1389164"/>
          </a:xfrm>
          <a:prstGeom prst="rect">
            <a:avLst/>
          </a:prstGeom>
          <a:solidFill>
            <a:schemeClr val="accent6">
              <a:lumMod val="60000"/>
              <a:lumOff val="40000"/>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5" name="Rectangle 2"/>
          <p:cNvSpPr>
            <a:spLocks noGrp="1" noChangeArrowheads="1"/>
          </p:cNvSpPr>
          <p:nvPr>
            <p:ph type="title"/>
          </p:nvPr>
        </p:nvSpPr>
        <p:spPr>
          <a:xfrm>
            <a:off x="152400" y="0"/>
            <a:ext cx="8610600" cy="762000"/>
          </a:xfrm>
        </p:spPr>
        <p:txBody>
          <a:bodyPr>
            <a:normAutofit/>
          </a:bodyPr>
          <a:lstStyle/>
          <a:p>
            <a:pPr eaLnBrk="1" hangingPunct="1"/>
            <a:r>
              <a:rPr lang="en-US" altLang="en-US" sz="3200" dirty="0">
                <a:latin typeface="Comic Sans MS" pitchFamily="66" charset="0"/>
              </a:rPr>
              <a:t>General Sample Complexity via Dual Classes</a:t>
            </a:r>
            <a:endParaRPr lang="en-US" sz="3200" dirty="0">
              <a:latin typeface="Comic Sans MS" pitchFamily="66" charset="0"/>
            </a:endParaRPr>
          </a:p>
        </p:txBody>
      </p:sp>
      <mc:AlternateContent xmlns:mc="http://schemas.openxmlformats.org/markup-compatibility/2006" xmlns:a14="http://schemas.microsoft.com/office/drawing/2010/main">
        <mc:Choice Requires="a14">
          <p:sp>
            <p:nvSpPr>
              <p:cNvPr id="51"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274321" y="505436"/>
                <a:ext cx="8564879" cy="14569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r>
                  <a:rPr lang="en-US" sz="2000" b="1" dirty="0">
                    <a:solidFill>
                      <a:schemeClr val="tx1"/>
                    </a:solidFill>
                  </a:rPr>
                  <a:t>Thm</a:t>
                </a:r>
                <a:r>
                  <a:rPr lang="en-US" sz="2000" dirty="0">
                    <a:solidFill>
                      <a:schemeClr val="tx1"/>
                    </a:solidFill>
                  </a:rPr>
                  <a:t>: Assume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cost</m:t>
                        </m:r>
                      </m:e>
                      <m:sub>
                        <m:r>
                          <m:rPr>
                            <m:sty m:val="p"/>
                          </m:rPr>
                          <a:rPr lang="en-US" sz="2000" b="0" i="0" smtClean="0">
                            <a:solidFill>
                              <a:srgbClr val="0000CC"/>
                            </a:solidFill>
                            <a:latin typeface="Cambria Math" panose="02040503050406030204" pitchFamily="18" charset="0"/>
                          </a:rPr>
                          <m:t>I</m:t>
                        </m:r>
                      </m:sub>
                    </m:sSub>
                    <m:r>
                      <a:rPr lang="en-US" sz="2000" b="0" i="0" smtClean="0">
                        <a:solidFill>
                          <a:srgbClr val="0000CC"/>
                        </a:solidFill>
                        <a:latin typeface="Cambria Math" panose="02040503050406030204" pitchFamily="18" charset="0"/>
                      </a:rPr>
                      <m:t>(</m:t>
                    </m:r>
                    <m:r>
                      <m:rPr>
                        <m:sty m:val="p"/>
                      </m:rPr>
                      <a:rPr lang="en-US" sz="2000" b="0" i="0">
                        <a:solidFill>
                          <a:srgbClr val="0000CC"/>
                        </a:solidFill>
                        <a:latin typeface="Cambria Math" panose="02040503050406030204" pitchFamily="18" charset="0"/>
                      </a:rPr>
                      <m:t>α</m:t>
                    </m:r>
                    <m:r>
                      <a:rPr lang="en-US" sz="2000" b="0" i="0" smtClean="0">
                        <a:solidFill>
                          <a:srgbClr val="0000CC"/>
                        </a:solidFill>
                        <a:latin typeface="Cambria Math" panose="02040503050406030204" pitchFamily="18" charset="0"/>
                      </a:rPr>
                      <m:t>)</m:t>
                    </m:r>
                  </m:oMath>
                </a14:m>
                <a:r>
                  <a:rPr lang="en-US" sz="2000" dirty="0">
                    <a:solidFill>
                      <a:schemeClr val="tx1"/>
                    </a:solidFill>
                  </a:rPr>
                  <a:t>: boundary </a:t>
                </a:r>
                <a:r>
                  <a:rPr lang="en-US" sz="2000" dirty="0" err="1">
                    <a:solidFill>
                      <a:schemeClr val="tx1"/>
                    </a:solidFill>
                  </a:rPr>
                  <a:t>fns</a:t>
                </a:r>
                <a:r>
                  <a:rPr lang="en-US" sz="2000" dirty="0">
                    <a:solidFill>
                      <a:schemeClr val="tx1"/>
                    </a:solidFill>
                  </a:rPr>
                  <a:t> </a:t>
                </a:r>
                <a14:m>
                  <m:oMath xmlns:m="http://schemas.openxmlformats.org/officeDocument/2006/math">
                    <m:sSub>
                      <m:sSubPr>
                        <m:ctrlPr>
                          <a:rPr lang="en-US" sz="2000" i="1" smtClean="0">
                            <a:solidFill>
                              <a:srgbClr val="C00000"/>
                            </a:solidFill>
                            <a:latin typeface="Cambria Math" panose="02040503050406030204" pitchFamily="18" charset="0"/>
                          </a:rPr>
                        </m:ctrlPr>
                      </m:sSubPr>
                      <m:e>
                        <m:r>
                          <m:rPr>
                            <m:sty m:val="p"/>
                          </m:rPr>
                          <a:rPr lang="en-US" sz="2000" b="0" i="0" smtClean="0">
                            <a:solidFill>
                              <a:srgbClr val="C00000"/>
                            </a:solidFill>
                            <a:latin typeface="Cambria Math" panose="02040503050406030204" pitchFamily="18" charset="0"/>
                          </a:rPr>
                          <m:t>f</m:t>
                        </m:r>
                      </m:e>
                      <m:sub>
                        <m:r>
                          <a:rPr lang="en-US" sz="2000" b="0" i="0" smtClean="0">
                            <a:solidFill>
                              <a:srgbClr val="C00000"/>
                            </a:solidFill>
                            <a:latin typeface="Cambria Math" panose="02040503050406030204" pitchFamily="18" charset="0"/>
                          </a:rPr>
                          <m:t>1</m:t>
                        </m:r>
                      </m:sub>
                    </m:sSub>
                    <m:r>
                      <a:rPr lang="en-US" sz="2000" b="0" i="0" smtClean="0">
                        <a:solidFill>
                          <a:srgbClr val="C00000"/>
                        </a:solidFill>
                        <a:latin typeface="Cambria Math" panose="02040503050406030204" pitchFamily="18" charset="0"/>
                      </a:rPr>
                      <m:t>,</m:t>
                    </m:r>
                    <m:sSub>
                      <m:sSubPr>
                        <m:ctrlPr>
                          <a:rPr lang="en-US" sz="2000" i="1" smtClean="0">
                            <a:solidFill>
                              <a:srgbClr val="C00000"/>
                            </a:solidFill>
                            <a:latin typeface="Cambria Math" panose="02040503050406030204" pitchFamily="18" charset="0"/>
                          </a:rPr>
                        </m:ctrlPr>
                      </m:sSubPr>
                      <m:e>
                        <m:r>
                          <m:rPr>
                            <m:sty m:val="p"/>
                          </m:rPr>
                          <a:rPr lang="en-US" sz="2000" b="0" i="0" smtClean="0">
                            <a:solidFill>
                              <a:srgbClr val="C00000"/>
                            </a:solidFill>
                            <a:latin typeface="Cambria Math" panose="02040503050406030204" pitchFamily="18" charset="0"/>
                          </a:rPr>
                          <m:t>f</m:t>
                        </m:r>
                      </m:e>
                      <m:sub>
                        <m:r>
                          <a:rPr lang="en-US" sz="2000" b="0" i="0" smtClean="0">
                            <a:solidFill>
                              <a:srgbClr val="C00000"/>
                            </a:solidFill>
                            <a:latin typeface="Cambria Math" panose="02040503050406030204" pitchFamily="18" charset="0"/>
                          </a:rPr>
                          <m:t>2</m:t>
                        </m:r>
                      </m:sub>
                    </m:sSub>
                    <m:r>
                      <a:rPr lang="en-US" sz="2000" b="0" i="0" smtClean="0">
                        <a:solidFill>
                          <a:srgbClr val="C00000"/>
                        </a:solidFill>
                        <a:latin typeface="Cambria Math" panose="02040503050406030204" pitchFamily="18" charset="0"/>
                      </a:rPr>
                      <m:t>,…,</m:t>
                    </m:r>
                    <m:sSub>
                      <m:sSubPr>
                        <m:ctrlPr>
                          <a:rPr lang="en-US" sz="2000" i="1">
                            <a:solidFill>
                              <a:srgbClr val="C00000"/>
                            </a:solidFill>
                            <a:latin typeface="Cambria Math" panose="02040503050406030204" pitchFamily="18" charset="0"/>
                          </a:rPr>
                        </m:ctrlPr>
                      </m:sSubPr>
                      <m:e>
                        <m:r>
                          <m:rPr>
                            <m:sty m:val="p"/>
                          </m:rPr>
                          <a:rPr lang="en-US" sz="2000">
                            <a:solidFill>
                              <a:srgbClr val="C00000"/>
                            </a:solidFill>
                            <a:latin typeface="Cambria Math" panose="02040503050406030204" pitchFamily="18" charset="0"/>
                          </a:rPr>
                          <m:t>f</m:t>
                        </m:r>
                      </m:e>
                      <m:sub>
                        <m:r>
                          <m:rPr>
                            <m:sty m:val="p"/>
                          </m:rPr>
                          <a:rPr lang="en-US" sz="2000" b="0" i="0" smtClean="0">
                            <a:solidFill>
                              <a:srgbClr val="C00000"/>
                            </a:solidFill>
                            <a:latin typeface="Cambria Math" panose="02040503050406030204" pitchFamily="18" charset="0"/>
                          </a:rPr>
                          <m:t>N</m:t>
                        </m:r>
                      </m:sub>
                    </m:sSub>
                    <m:r>
                      <a:rPr lang="en-US" sz="2000" b="0" i="0" smtClean="0">
                        <a:solidFill>
                          <a:srgbClr val="C00000"/>
                        </a:solidFill>
                        <a:latin typeface="Cambria Math" panose="02040503050406030204" pitchFamily="18" charset="0"/>
                      </a:rPr>
                      <m:t>∈</m:t>
                    </m:r>
                    <m:r>
                      <m:rPr>
                        <m:sty m:val="p"/>
                      </m:rPr>
                      <a:rPr lang="en-US" sz="2000" b="0" i="0" smtClean="0">
                        <a:solidFill>
                          <a:srgbClr val="C00000"/>
                        </a:solidFill>
                        <a:latin typeface="Cambria Math" panose="02040503050406030204" pitchFamily="18" charset="0"/>
                      </a:rPr>
                      <m:t>F</m:t>
                    </m:r>
                  </m:oMath>
                </a14:m>
                <a:r>
                  <a:rPr lang="en-US" sz="2000" dirty="0">
                    <a:solidFill>
                      <a:srgbClr val="C00000"/>
                    </a:solidFill>
                  </a:rPr>
                  <a:t> </a:t>
                </a:r>
                <a:r>
                  <a:rPr lang="en-US" sz="2000" dirty="0" err="1">
                    <a:solidFill>
                      <a:schemeClr val="tx1"/>
                    </a:solidFill>
                  </a:rPr>
                  <a:t>s.t.</a:t>
                </a:r>
                <a:r>
                  <a:rPr lang="en-US" sz="2000" dirty="0">
                    <a:solidFill>
                      <a:schemeClr val="tx1"/>
                    </a:solidFill>
                  </a:rPr>
                  <a:t> within each region, </a:t>
                </a:r>
                <a14:m>
                  <m:oMath xmlns:m="http://schemas.openxmlformats.org/officeDocument/2006/math">
                    <m:sSub>
                      <m:sSubPr>
                        <m:ctrlPr>
                          <a:rPr lang="en-US" sz="2000" i="1" smtClean="0">
                            <a:solidFill>
                              <a:srgbClr val="0000CC"/>
                            </a:solidFill>
                            <a:latin typeface="Cambria Math" panose="02040503050406030204" pitchFamily="18" charset="0"/>
                          </a:rPr>
                        </m:ctrlPr>
                      </m:sSubPr>
                      <m:e>
                        <m:r>
                          <m:rPr>
                            <m:sty m:val="p"/>
                          </m:rPr>
                          <a:rPr lang="en-US" sz="2000" b="0" i="0" smtClean="0">
                            <a:solidFill>
                              <a:srgbClr val="0000CC"/>
                            </a:solidFill>
                            <a:latin typeface="Cambria Math" panose="02040503050406030204" pitchFamily="18" charset="0"/>
                          </a:rPr>
                          <m:t>cost</m:t>
                        </m:r>
                      </m:e>
                      <m:sub>
                        <m:r>
                          <m:rPr>
                            <m:sty m:val="p"/>
                          </m:rPr>
                          <a:rPr lang="en-US" sz="2000" b="0" i="0" smtClean="0">
                            <a:solidFill>
                              <a:srgbClr val="0000CC"/>
                            </a:solidFill>
                            <a:latin typeface="Cambria Math" panose="02040503050406030204" pitchFamily="18" charset="0"/>
                          </a:rPr>
                          <m:t>I</m:t>
                        </m:r>
                      </m:sub>
                    </m:sSub>
                    <m:d>
                      <m:dPr>
                        <m:ctrlPr>
                          <a:rPr lang="en-US" sz="2000" i="1" smtClean="0">
                            <a:solidFill>
                              <a:srgbClr val="0000CC"/>
                            </a:solidFill>
                            <a:latin typeface="Cambria Math" panose="02040503050406030204" pitchFamily="18" charset="0"/>
                          </a:rPr>
                        </m:ctrlPr>
                      </m:dPr>
                      <m:e>
                        <m:r>
                          <m:rPr>
                            <m:sty m:val="p"/>
                          </m:rPr>
                          <a:rPr lang="en-US" sz="2000" b="0" i="0">
                            <a:solidFill>
                              <a:srgbClr val="0000CC"/>
                            </a:solidFill>
                            <a:latin typeface="Cambria Math" panose="02040503050406030204" pitchFamily="18" charset="0"/>
                          </a:rPr>
                          <m:t>α</m:t>
                        </m:r>
                      </m:e>
                    </m:d>
                    <m:r>
                      <a:rPr lang="en-US" sz="2000" b="0" i="0" smtClean="0">
                        <a:solidFill>
                          <a:srgbClr val="0000CC"/>
                        </a:solidFill>
                        <a:latin typeface="Cambria Math" panose="02040503050406030204" pitchFamily="18" charset="0"/>
                      </a:rPr>
                      <m:t>=</m:t>
                    </m:r>
                    <m:r>
                      <m:rPr>
                        <m:sty m:val="p"/>
                      </m:rPr>
                      <a:rPr lang="en-US" sz="2000" b="0" i="0" smtClean="0">
                        <a:solidFill>
                          <a:srgbClr val="009999"/>
                        </a:solidFill>
                        <a:latin typeface="Cambria Math" panose="02040503050406030204" pitchFamily="18" charset="0"/>
                      </a:rPr>
                      <m:t>g</m:t>
                    </m:r>
                    <m:r>
                      <a:rPr lang="en-US" sz="2000" b="0" i="0" smtClean="0">
                        <a:solidFill>
                          <a:srgbClr val="009999"/>
                        </a:solidFill>
                        <a:latin typeface="Cambria Math" panose="02040503050406030204" pitchFamily="18" charset="0"/>
                      </a:rPr>
                      <m:t>(</m:t>
                    </m:r>
                    <m:r>
                      <m:rPr>
                        <m:sty m:val="p"/>
                      </m:rPr>
                      <a:rPr lang="en-US" sz="2000" b="0" i="0">
                        <a:solidFill>
                          <a:srgbClr val="009999"/>
                        </a:solidFill>
                        <a:latin typeface="Cambria Math" panose="02040503050406030204" pitchFamily="18" charset="0"/>
                      </a:rPr>
                      <m:t>α</m:t>
                    </m:r>
                    <m:r>
                      <a:rPr lang="en-US" sz="2000" b="0" i="0" smtClean="0">
                        <a:solidFill>
                          <a:srgbClr val="009999"/>
                        </a:solidFill>
                        <a:latin typeface="Cambria Math" panose="02040503050406030204" pitchFamily="18" charset="0"/>
                      </a:rPr>
                      <m:t>)</m:t>
                    </m:r>
                  </m:oMath>
                </a14:m>
                <a:r>
                  <a:rPr lang="en-US" sz="2000" dirty="0">
                    <a:solidFill>
                      <a:srgbClr val="009999"/>
                    </a:solidFill>
                  </a:rPr>
                  <a:t> </a:t>
                </a:r>
                <a:r>
                  <a:rPr lang="en-US" sz="2000" dirty="0">
                    <a:solidFill>
                      <a:schemeClr val="tx1"/>
                    </a:solidFill>
                  </a:rPr>
                  <a:t>for some </a:t>
                </a:r>
                <a14:m>
                  <m:oMath xmlns:m="http://schemas.openxmlformats.org/officeDocument/2006/math">
                    <m:r>
                      <a:rPr lang="en-US" sz="2000" i="1">
                        <a:solidFill>
                          <a:srgbClr val="0000CC"/>
                        </a:solidFill>
                        <a:latin typeface="Cambria Math" panose="02040503050406030204" pitchFamily="18" charset="0"/>
                      </a:rPr>
                      <m:t> </m:t>
                    </m:r>
                    <m:r>
                      <m:rPr>
                        <m:sty m:val="p"/>
                      </m:rPr>
                      <a:rPr lang="en-US" sz="2000" smtClean="0">
                        <a:solidFill>
                          <a:srgbClr val="009999"/>
                        </a:solidFill>
                        <a:latin typeface="Cambria Math" panose="02040503050406030204" pitchFamily="18" charset="0"/>
                      </a:rPr>
                      <m:t>g</m:t>
                    </m:r>
                    <m:r>
                      <a:rPr lang="en-US" sz="2000" smtClean="0">
                        <a:solidFill>
                          <a:srgbClr val="009999"/>
                        </a:solidFill>
                        <a:latin typeface="Cambria Math" panose="02040503050406030204" pitchFamily="18" charset="0"/>
                      </a:rPr>
                      <m:t>∈</m:t>
                    </m:r>
                    <m:r>
                      <m:rPr>
                        <m:sty m:val="p"/>
                      </m:rPr>
                      <a:rPr lang="en-US" sz="2000" smtClean="0">
                        <a:solidFill>
                          <a:srgbClr val="009999"/>
                        </a:solidFill>
                        <a:latin typeface="Cambria Math" panose="02040503050406030204" pitchFamily="18" charset="0"/>
                      </a:rPr>
                      <m:t>G</m:t>
                    </m:r>
                  </m:oMath>
                </a14:m>
                <a:r>
                  <a:rPr lang="en-US" sz="2000" dirty="0">
                    <a:solidFill>
                      <a:schemeClr val="tx1"/>
                    </a:solidFill>
                  </a:rPr>
                  <a:t>. </a:t>
                </a:r>
              </a:p>
            </p:txBody>
          </p:sp>
        </mc:Choice>
        <mc:Fallback xmlns="">
          <p:sp>
            <p:nvSpPr>
              <p:cNvPr id="51"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274321" y="505436"/>
                <a:ext cx="8564879" cy="1456920"/>
              </a:xfrm>
              <a:prstGeom prst="rect">
                <a:avLst/>
              </a:prstGeom>
              <a:blipFill>
                <a:blip r:embed="rId3"/>
                <a:stretch>
                  <a:fillRect l="-7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1551641" y="1462918"/>
                <a:ext cx="5639661" cy="79950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14:m>
                  <m:oMathPara xmlns:m="http://schemas.openxmlformats.org/officeDocument/2006/math">
                    <m:oMathParaPr>
                      <m:jc m:val="left"/>
                    </m:oMathParaPr>
                    <m:oMath xmlns:m="http://schemas.openxmlformats.org/officeDocument/2006/math">
                      <m:r>
                        <m:rPr>
                          <m:sty m:val="p"/>
                        </m:rPr>
                        <a:rPr lang="en-US" sz="1800" b="0" i="0" smtClean="0">
                          <a:solidFill>
                            <a:srgbClr val="0000CC"/>
                          </a:solidFill>
                          <a:latin typeface="Cambria Math" panose="02040503050406030204" pitchFamily="18" charset="0"/>
                        </a:rPr>
                        <m:t>Pdim</m:t>
                      </m:r>
                      <m:d>
                        <m:dPr>
                          <m:ctrlPr>
                            <a:rPr lang="en-US" sz="1800" i="1" smtClean="0">
                              <a:solidFill>
                                <a:srgbClr val="0000CC"/>
                              </a:solidFill>
                              <a:latin typeface="Cambria Math" panose="02040503050406030204" pitchFamily="18" charset="0"/>
                            </a:rPr>
                          </m:ctrlPr>
                        </m:dPr>
                        <m:e>
                          <m:d>
                            <m:dPr>
                              <m:begChr m:val="{"/>
                              <m:endChr m:val="}"/>
                              <m:ctrlPr>
                                <a:rPr lang="en-US" sz="1800" i="1" smtClean="0">
                                  <a:solidFill>
                                    <a:srgbClr val="0000CC"/>
                                  </a:solidFill>
                                  <a:latin typeface="Cambria Math" panose="02040503050406030204" pitchFamily="18" charset="0"/>
                                </a:rPr>
                              </m:ctrlPr>
                            </m:dPr>
                            <m:e>
                              <m:sSub>
                                <m:sSubPr>
                                  <m:ctrlPr>
                                    <a:rPr lang="en-US" sz="1800" i="1" smtClean="0">
                                      <a:solidFill>
                                        <a:srgbClr val="0000CC"/>
                                      </a:solidFill>
                                      <a:latin typeface="Cambria Math" panose="02040503050406030204" pitchFamily="18" charset="0"/>
                                    </a:rPr>
                                  </m:ctrlPr>
                                </m:sSubPr>
                                <m:e>
                                  <m:r>
                                    <m:rPr>
                                      <m:sty m:val="p"/>
                                    </m:rPr>
                                    <a:rPr lang="en-US" sz="1800" b="0" i="0" smtClean="0">
                                      <a:solidFill>
                                        <a:srgbClr val="0000CC"/>
                                      </a:solidFill>
                                      <a:latin typeface="Cambria Math" panose="02040503050406030204" pitchFamily="18" charset="0"/>
                                    </a:rPr>
                                    <m:t>cost</m:t>
                                  </m:r>
                                </m:e>
                                <m:sub>
                                  <m:r>
                                    <m:rPr>
                                      <m:sty m:val="p"/>
                                    </m:rPr>
                                    <a:rPr lang="en-US" sz="1800" b="0" i="0">
                                      <a:solidFill>
                                        <a:srgbClr val="0000CC"/>
                                      </a:solidFill>
                                      <a:latin typeface="Cambria Math" panose="02040503050406030204" pitchFamily="18" charset="0"/>
                                    </a:rPr>
                                    <m:t>α</m:t>
                                  </m:r>
                                </m:sub>
                              </m:sSub>
                              <m:d>
                                <m:dPr>
                                  <m:ctrlPr>
                                    <a:rPr lang="en-US" sz="1800" i="1" smtClean="0">
                                      <a:solidFill>
                                        <a:srgbClr val="0000CC"/>
                                      </a:solidFill>
                                      <a:latin typeface="Cambria Math" panose="02040503050406030204" pitchFamily="18" charset="0"/>
                                    </a:rPr>
                                  </m:ctrlPr>
                                </m:dPr>
                                <m:e>
                                  <m:r>
                                    <m:rPr>
                                      <m:sty m:val="p"/>
                                    </m:rPr>
                                    <a:rPr lang="en-US" sz="1800" b="0" i="0" smtClean="0">
                                      <a:solidFill>
                                        <a:srgbClr val="0000CC"/>
                                      </a:solidFill>
                                      <a:latin typeface="Cambria Math" panose="02040503050406030204" pitchFamily="18" charset="0"/>
                                    </a:rPr>
                                    <m:t>I</m:t>
                                  </m:r>
                                </m:e>
                              </m:d>
                            </m:e>
                          </m:d>
                        </m:e>
                      </m:d>
                      <m:r>
                        <a:rPr lang="en-US" sz="1800" b="0" i="0" smtClean="0">
                          <a:solidFill>
                            <a:srgbClr val="0000CC"/>
                          </a:solidFill>
                          <a:latin typeface="Cambria Math" panose="02040503050406030204" pitchFamily="18" charset="0"/>
                        </a:rPr>
                        <m:t>=</m:t>
                      </m:r>
                      <m:acc>
                        <m:accPr>
                          <m:chr m:val="̃"/>
                          <m:ctrlPr>
                            <a:rPr lang="en-US" sz="1800" b="0" i="1" smtClean="0">
                              <a:solidFill>
                                <a:srgbClr val="0000CC"/>
                              </a:solidFill>
                              <a:latin typeface="Cambria Math" panose="02040503050406030204" pitchFamily="18" charset="0"/>
                            </a:rPr>
                          </m:ctrlPr>
                        </m:accPr>
                        <m:e>
                          <m:r>
                            <m:rPr>
                              <m:sty m:val="p"/>
                            </m:rPr>
                            <a:rPr lang="en-US" sz="1800" b="0" i="0" smtClean="0">
                              <a:solidFill>
                                <a:srgbClr val="0000CC"/>
                              </a:solidFill>
                              <a:latin typeface="Cambria Math" panose="02040503050406030204" pitchFamily="18" charset="0"/>
                            </a:rPr>
                            <m:t>O</m:t>
                          </m:r>
                        </m:e>
                      </m:acc>
                      <m:d>
                        <m:dPr>
                          <m:ctrlPr>
                            <a:rPr lang="en-US" sz="1800" i="1" smtClean="0">
                              <a:solidFill>
                                <a:srgbClr val="0000CC"/>
                              </a:solidFill>
                              <a:latin typeface="Cambria Math" panose="02040503050406030204" pitchFamily="18" charset="0"/>
                            </a:rPr>
                          </m:ctrlPr>
                        </m:dPr>
                        <m:e>
                          <m:d>
                            <m:dPr>
                              <m:ctrlPr>
                                <a:rPr lang="en-US" sz="1800" i="1" smtClean="0">
                                  <a:solidFill>
                                    <a:srgbClr val="0000CC"/>
                                  </a:solidFill>
                                  <a:latin typeface="Cambria Math" panose="02040503050406030204" pitchFamily="18" charset="0"/>
                                </a:rPr>
                              </m:ctrlPr>
                            </m:dPr>
                            <m:e>
                              <m:sSub>
                                <m:sSubPr>
                                  <m:ctrlPr>
                                    <a:rPr lang="en-US" sz="1800" i="1" smtClean="0">
                                      <a:solidFill>
                                        <a:srgbClr val="C00000"/>
                                      </a:solidFill>
                                      <a:latin typeface="Cambria Math" panose="02040503050406030204" pitchFamily="18" charset="0"/>
                                    </a:rPr>
                                  </m:ctrlPr>
                                </m:sSubPr>
                                <m:e>
                                  <m:r>
                                    <m:rPr>
                                      <m:sty m:val="p"/>
                                    </m:rPr>
                                    <a:rPr lang="en-US" sz="1800" b="0" i="0" smtClean="0">
                                      <a:solidFill>
                                        <a:srgbClr val="C00000"/>
                                      </a:solidFill>
                                      <a:latin typeface="Cambria Math" panose="02040503050406030204" pitchFamily="18" charset="0"/>
                                    </a:rPr>
                                    <m:t>d</m:t>
                                  </m:r>
                                </m:e>
                                <m:sub>
                                  <m:sSup>
                                    <m:sSupPr>
                                      <m:ctrlPr>
                                        <a:rPr lang="en-US" sz="1800" i="1" smtClean="0">
                                          <a:solidFill>
                                            <a:srgbClr val="C00000"/>
                                          </a:solidFill>
                                          <a:latin typeface="Cambria Math" panose="02040503050406030204" pitchFamily="18" charset="0"/>
                                        </a:rPr>
                                      </m:ctrlPr>
                                    </m:sSupPr>
                                    <m:e>
                                      <m:r>
                                        <m:rPr>
                                          <m:sty m:val="p"/>
                                        </m:rPr>
                                        <a:rPr lang="en-US" sz="1800" b="0" i="0" smtClean="0">
                                          <a:solidFill>
                                            <a:srgbClr val="C00000"/>
                                          </a:solidFill>
                                          <a:latin typeface="Cambria Math" panose="02040503050406030204" pitchFamily="18" charset="0"/>
                                        </a:rPr>
                                        <m:t>F</m:t>
                                      </m:r>
                                    </m:e>
                                    <m:sup>
                                      <m:r>
                                        <a:rPr lang="en-US" sz="1800" b="0" i="0" smtClean="0">
                                          <a:solidFill>
                                            <a:srgbClr val="C00000"/>
                                          </a:solidFill>
                                          <a:latin typeface="Cambria Math" panose="02040503050406030204" pitchFamily="18" charset="0"/>
                                        </a:rPr>
                                        <m:t>∗</m:t>
                                      </m:r>
                                    </m:sup>
                                  </m:sSup>
                                </m:sub>
                              </m:sSub>
                              <m:r>
                                <a:rPr lang="en-US" sz="1800" b="0" i="0" smtClean="0">
                                  <a:solidFill>
                                    <a:srgbClr val="0000CC"/>
                                  </a:solidFill>
                                  <a:latin typeface="Cambria Math" panose="02040503050406030204" pitchFamily="18" charset="0"/>
                                </a:rPr>
                                <m:t>+</m:t>
                              </m:r>
                              <m:sSub>
                                <m:sSubPr>
                                  <m:ctrlPr>
                                    <a:rPr lang="en-US" sz="1800" i="1" smtClean="0">
                                      <a:solidFill>
                                        <a:srgbClr val="009999"/>
                                      </a:solidFill>
                                      <a:latin typeface="Cambria Math" panose="02040503050406030204" pitchFamily="18" charset="0"/>
                                    </a:rPr>
                                  </m:ctrlPr>
                                </m:sSubPr>
                                <m:e>
                                  <m:r>
                                    <m:rPr>
                                      <m:sty m:val="p"/>
                                    </m:rPr>
                                    <a:rPr lang="en-US" sz="1800" b="0" i="0" smtClean="0">
                                      <a:solidFill>
                                        <a:srgbClr val="009999"/>
                                      </a:solidFill>
                                      <a:latin typeface="Cambria Math" panose="02040503050406030204" pitchFamily="18" charset="0"/>
                                    </a:rPr>
                                    <m:t>d</m:t>
                                  </m:r>
                                </m:e>
                                <m:sub>
                                  <m:sSup>
                                    <m:sSupPr>
                                      <m:ctrlPr>
                                        <a:rPr lang="en-US" sz="1800" i="1" smtClean="0">
                                          <a:solidFill>
                                            <a:srgbClr val="009999"/>
                                          </a:solidFill>
                                          <a:latin typeface="Cambria Math" panose="02040503050406030204" pitchFamily="18" charset="0"/>
                                        </a:rPr>
                                      </m:ctrlPr>
                                    </m:sSupPr>
                                    <m:e>
                                      <m:r>
                                        <m:rPr>
                                          <m:sty m:val="p"/>
                                        </m:rPr>
                                        <a:rPr lang="en-US" sz="1800" b="0" i="0" smtClean="0">
                                          <a:solidFill>
                                            <a:srgbClr val="009999"/>
                                          </a:solidFill>
                                          <a:latin typeface="Cambria Math" panose="02040503050406030204" pitchFamily="18" charset="0"/>
                                        </a:rPr>
                                        <m:t>G</m:t>
                                      </m:r>
                                    </m:e>
                                    <m:sup>
                                      <m:r>
                                        <a:rPr lang="en-US" sz="1800" b="0" i="0" smtClean="0">
                                          <a:solidFill>
                                            <a:srgbClr val="009999"/>
                                          </a:solidFill>
                                          <a:latin typeface="Cambria Math" panose="02040503050406030204" pitchFamily="18" charset="0"/>
                                        </a:rPr>
                                        <m:t>∗</m:t>
                                      </m:r>
                                    </m:sup>
                                  </m:sSup>
                                </m:sub>
                              </m:sSub>
                            </m:e>
                          </m:d>
                          <m:r>
                            <a:rPr lang="en-US" sz="1800">
                              <a:solidFill>
                                <a:srgbClr val="0000CC"/>
                              </a:solidFill>
                              <a:latin typeface="Cambria Math" panose="02040503050406030204" pitchFamily="18" charset="0"/>
                            </a:rPr>
                            <m:t>+</m:t>
                          </m:r>
                          <m:sSub>
                            <m:sSubPr>
                              <m:ctrlPr>
                                <a:rPr lang="en-US" sz="1800" i="1">
                                  <a:solidFill>
                                    <a:srgbClr val="C00000"/>
                                  </a:solidFill>
                                  <a:latin typeface="Cambria Math" panose="02040503050406030204" pitchFamily="18" charset="0"/>
                                </a:rPr>
                              </m:ctrlPr>
                            </m:sSubPr>
                            <m:e>
                              <m:r>
                                <m:rPr>
                                  <m:sty m:val="p"/>
                                </m:rPr>
                                <a:rPr lang="en-US" sz="1800">
                                  <a:solidFill>
                                    <a:srgbClr val="C00000"/>
                                  </a:solidFill>
                                  <a:latin typeface="Cambria Math" panose="02040503050406030204" pitchFamily="18" charset="0"/>
                                </a:rPr>
                                <m:t>d</m:t>
                              </m:r>
                            </m:e>
                            <m:sub>
                              <m:sSup>
                                <m:sSupPr>
                                  <m:ctrlPr>
                                    <a:rPr lang="en-US" sz="1800" i="1">
                                      <a:solidFill>
                                        <a:srgbClr val="C00000"/>
                                      </a:solidFill>
                                      <a:latin typeface="Cambria Math" panose="02040503050406030204" pitchFamily="18" charset="0"/>
                                    </a:rPr>
                                  </m:ctrlPr>
                                </m:sSupPr>
                                <m:e>
                                  <m:r>
                                    <m:rPr>
                                      <m:sty m:val="p"/>
                                    </m:rPr>
                                    <a:rPr lang="en-US" sz="1800">
                                      <a:solidFill>
                                        <a:srgbClr val="C00000"/>
                                      </a:solidFill>
                                      <a:latin typeface="Cambria Math" panose="02040503050406030204" pitchFamily="18" charset="0"/>
                                    </a:rPr>
                                    <m:t>F</m:t>
                                  </m:r>
                                </m:e>
                                <m:sup>
                                  <m:r>
                                    <a:rPr lang="en-US" sz="1800">
                                      <a:solidFill>
                                        <a:srgbClr val="C00000"/>
                                      </a:solidFill>
                                      <a:latin typeface="Cambria Math" panose="02040503050406030204" pitchFamily="18" charset="0"/>
                                    </a:rPr>
                                    <m:t>∗</m:t>
                                  </m:r>
                                </m:sup>
                              </m:sSup>
                            </m:sub>
                          </m:sSub>
                          <m:func>
                            <m:funcPr>
                              <m:ctrlPr>
                                <a:rPr lang="en-US" sz="1800" i="1">
                                  <a:solidFill>
                                    <a:srgbClr val="0000CC"/>
                                  </a:solidFill>
                                  <a:latin typeface="Cambria Math" panose="02040503050406030204" pitchFamily="18" charset="0"/>
                                </a:rPr>
                              </m:ctrlPr>
                            </m:funcPr>
                            <m:fName>
                              <m:r>
                                <m:rPr>
                                  <m:sty m:val="p"/>
                                </m:rPr>
                                <a:rPr lang="en-US" sz="1800">
                                  <a:solidFill>
                                    <a:srgbClr val="0000CC"/>
                                  </a:solidFill>
                                  <a:latin typeface="Cambria Math" panose="02040503050406030204" pitchFamily="18" charset="0"/>
                                </a:rPr>
                                <m:t>log</m:t>
                              </m:r>
                            </m:fName>
                            <m:e>
                              <m:r>
                                <m:rPr>
                                  <m:sty m:val="p"/>
                                </m:rPr>
                                <a:rPr lang="en-US" sz="1800">
                                  <a:solidFill>
                                    <a:srgbClr val="0000CC"/>
                                  </a:solidFill>
                                  <a:latin typeface="Cambria Math" panose="02040503050406030204" pitchFamily="18" charset="0"/>
                                </a:rPr>
                                <m:t>N</m:t>
                              </m:r>
                            </m:e>
                          </m:func>
                        </m:e>
                      </m:d>
                    </m:oMath>
                  </m:oMathPara>
                </a14:m>
                <a:endParaRPr lang="en-US" sz="1800" dirty="0">
                  <a:solidFill>
                    <a:srgbClr val="0000CC"/>
                  </a:solidFill>
                </a:endParaRPr>
              </a:p>
            </p:txBody>
          </p:sp>
        </mc:Choice>
        <mc:Fallback xmlns="">
          <p:sp>
            <p:nvSpPr>
              <p:cNvPr id="53"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1551641" y="1462918"/>
                <a:ext cx="5639661" cy="799508"/>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6953626" y="4507960"/>
                <a:ext cx="1809373" cy="54510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14:m>
                  <m:oMath xmlns:m="http://schemas.openxmlformats.org/officeDocument/2006/math">
                    <m:sSub>
                      <m:sSubPr>
                        <m:ctrlPr>
                          <a:rPr lang="en-US" sz="1400" i="1" smtClean="0">
                            <a:solidFill>
                              <a:srgbClr val="C00000"/>
                            </a:solidFill>
                            <a:latin typeface="Cambria Math" panose="02040503050406030204" pitchFamily="18" charset="0"/>
                          </a:rPr>
                        </m:ctrlPr>
                      </m:sSubPr>
                      <m:e>
                        <m:r>
                          <m:rPr>
                            <m:sty m:val="p"/>
                          </m:rPr>
                          <a:rPr lang="en-US" sz="1400" b="0" i="0" smtClean="0">
                            <a:solidFill>
                              <a:srgbClr val="C00000"/>
                            </a:solidFill>
                            <a:latin typeface="Cambria Math" panose="02040503050406030204" pitchFamily="18" charset="0"/>
                          </a:rPr>
                          <m:t>d</m:t>
                        </m:r>
                      </m:e>
                      <m:sub>
                        <m:sSup>
                          <m:sSupPr>
                            <m:ctrlPr>
                              <a:rPr lang="en-US" sz="1400" i="1" smtClean="0">
                                <a:solidFill>
                                  <a:srgbClr val="C00000"/>
                                </a:solidFill>
                                <a:latin typeface="Cambria Math" panose="02040503050406030204" pitchFamily="18" charset="0"/>
                              </a:rPr>
                            </m:ctrlPr>
                          </m:sSupPr>
                          <m:e>
                            <m:r>
                              <m:rPr>
                                <m:sty m:val="p"/>
                              </m:rPr>
                              <a:rPr lang="en-US" sz="1400" b="0" i="0" smtClean="0">
                                <a:solidFill>
                                  <a:srgbClr val="C00000"/>
                                </a:solidFill>
                                <a:latin typeface="Cambria Math" panose="02040503050406030204" pitchFamily="18" charset="0"/>
                              </a:rPr>
                              <m:t>F</m:t>
                            </m:r>
                          </m:e>
                          <m:sup>
                            <m:r>
                              <a:rPr lang="en-US" sz="1400" b="0" i="0" smtClean="0">
                                <a:solidFill>
                                  <a:srgbClr val="C00000"/>
                                </a:solidFill>
                                <a:latin typeface="Cambria Math" panose="02040503050406030204" pitchFamily="18" charset="0"/>
                              </a:rPr>
                              <m:t>∗</m:t>
                            </m:r>
                          </m:sup>
                        </m:sSup>
                      </m:sub>
                    </m:sSub>
                    <m:r>
                      <a:rPr lang="en-US" sz="1400" b="0" i="0" smtClean="0">
                        <a:solidFill>
                          <a:srgbClr val="C00000"/>
                        </a:solidFill>
                        <a:latin typeface="Cambria Math" panose="02040503050406030204" pitchFamily="18" charset="0"/>
                      </a:rPr>
                      <m:t>=</m:t>
                    </m:r>
                  </m:oMath>
                </a14:m>
                <a:r>
                  <a:rPr lang="en-US" sz="1400" dirty="0" err="1">
                    <a:solidFill>
                      <a:srgbClr val="C00000"/>
                    </a:solidFill>
                  </a:rPr>
                  <a:t>VCdim</a:t>
                </a:r>
                <a:r>
                  <a:rPr lang="en-US" sz="1400" dirty="0">
                    <a:solidFill>
                      <a:srgbClr val="C00000"/>
                    </a:solidFill>
                  </a:rPr>
                  <a:t> (</a:t>
                </a:r>
                <a14:m>
                  <m:oMath xmlns:m="http://schemas.openxmlformats.org/officeDocument/2006/math">
                    <m:sSup>
                      <m:sSupPr>
                        <m:ctrlPr>
                          <a:rPr lang="en-US" sz="1400" i="1">
                            <a:solidFill>
                              <a:srgbClr val="C00000"/>
                            </a:solidFill>
                            <a:latin typeface="Cambria Math" panose="02040503050406030204" pitchFamily="18" charset="0"/>
                          </a:rPr>
                        </m:ctrlPr>
                      </m:sSupPr>
                      <m:e>
                        <m:r>
                          <m:rPr>
                            <m:sty m:val="p"/>
                          </m:rPr>
                          <a:rPr lang="en-US" sz="1400">
                            <a:solidFill>
                              <a:srgbClr val="C00000"/>
                            </a:solidFill>
                            <a:latin typeface="Cambria Math" panose="02040503050406030204" pitchFamily="18" charset="0"/>
                          </a:rPr>
                          <m:t>F</m:t>
                        </m:r>
                      </m:e>
                      <m:sup>
                        <m:r>
                          <a:rPr lang="en-US" sz="1400">
                            <a:solidFill>
                              <a:srgbClr val="C00000"/>
                            </a:solidFill>
                            <a:latin typeface="Cambria Math" panose="02040503050406030204" pitchFamily="18" charset="0"/>
                          </a:rPr>
                          <m:t>∗</m:t>
                        </m:r>
                      </m:sup>
                    </m:sSup>
                  </m:oMath>
                </a14:m>
                <a:r>
                  <a:rPr lang="en-US" sz="1400" dirty="0">
                    <a:solidFill>
                      <a:srgbClr val="C00000"/>
                    </a:solidFill>
                  </a:rPr>
                  <a:t>)</a:t>
                </a:r>
              </a:p>
            </p:txBody>
          </p:sp>
        </mc:Choice>
        <mc:Fallback xmlns="">
          <p:sp>
            <p:nvSpPr>
              <p:cNvPr id="54"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6953626" y="4507960"/>
                <a:ext cx="1809373" cy="545104"/>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5" name="Freeform 39"/>
          <p:cNvSpPr>
            <a:spLocks/>
          </p:cNvSpPr>
          <p:nvPr/>
        </p:nvSpPr>
        <p:spPr bwMode="auto">
          <a:xfrm>
            <a:off x="2095408" y="4248512"/>
            <a:ext cx="4014032" cy="1398997"/>
          </a:xfrm>
          <a:custGeom>
            <a:avLst/>
            <a:gdLst>
              <a:gd name="T0" fmla="*/ 0 w 9499"/>
              <a:gd name="T1" fmla="*/ 0 h 3303"/>
              <a:gd name="T2" fmla="*/ 5670 w 9499"/>
              <a:gd name="T3" fmla="*/ 1095 h 3303"/>
              <a:gd name="T4" fmla="*/ 9499 w 9499"/>
              <a:gd name="T5" fmla="*/ 3303 h 3303"/>
            </a:gdLst>
            <a:ahLst/>
            <a:cxnLst>
              <a:cxn ang="0">
                <a:pos x="T0" y="T1"/>
              </a:cxn>
              <a:cxn ang="0">
                <a:pos x="T2" y="T3"/>
              </a:cxn>
              <a:cxn ang="0">
                <a:pos x="T4" y="T5"/>
              </a:cxn>
            </a:cxnLst>
            <a:rect l="0" t="0" r="r" b="b"/>
            <a:pathLst>
              <a:path w="9499" h="3303">
                <a:moveTo>
                  <a:pt x="0" y="0"/>
                </a:moveTo>
                <a:cubicBezTo>
                  <a:pt x="0" y="0"/>
                  <a:pt x="4073" y="542"/>
                  <a:pt x="5670" y="1095"/>
                </a:cubicBezTo>
                <a:cubicBezTo>
                  <a:pt x="7294" y="1658"/>
                  <a:pt x="9499" y="3303"/>
                  <a:pt x="9499" y="3303"/>
                </a:cubicBezTo>
              </a:path>
            </a:pathLst>
          </a:custGeom>
          <a:noFill/>
          <a:ln w="22225" cap="flat">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40"/>
          <p:cNvSpPr>
            <a:spLocks/>
          </p:cNvSpPr>
          <p:nvPr/>
        </p:nvSpPr>
        <p:spPr bwMode="auto">
          <a:xfrm>
            <a:off x="1077456" y="4333800"/>
            <a:ext cx="5990785" cy="1313709"/>
          </a:xfrm>
          <a:custGeom>
            <a:avLst/>
            <a:gdLst>
              <a:gd name="T0" fmla="*/ 0 w 14175"/>
              <a:gd name="T1" fmla="*/ 3104 h 3104"/>
              <a:gd name="T2" fmla="*/ 6882 w 14175"/>
              <a:gd name="T3" fmla="*/ 1129 h 3104"/>
              <a:gd name="T4" fmla="*/ 14175 w 14175"/>
              <a:gd name="T5" fmla="*/ 0 h 3104"/>
            </a:gdLst>
            <a:ahLst/>
            <a:cxnLst>
              <a:cxn ang="0">
                <a:pos x="T0" y="T1"/>
              </a:cxn>
              <a:cxn ang="0">
                <a:pos x="T2" y="T3"/>
              </a:cxn>
              <a:cxn ang="0">
                <a:pos x="T4" y="T5"/>
              </a:cxn>
            </a:cxnLst>
            <a:rect l="0" t="0" r="r" b="b"/>
            <a:pathLst>
              <a:path w="14175" h="3104">
                <a:moveTo>
                  <a:pt x="0" y="3104"/>
                </a:moveTo>
                <a:cubicBezTo>
                  <a:pt x="0" y="3104"/>
                  <a:pt x="4527" y="1646"/>
                  <a:pt x="6882" y="1129"/>
                </a:cubicBezTo>
                <a:cubicBezTo>
                  <a:pt x="9300" y="597"/>
                  <a:pt x="14175" y="0"/>
                  <a:pt x="14175" y="0"/>
                </a:cubicBezTo>
              </a:path>
            </a:pathLst>
          </a:custGeom>
          <a:noFill/>
          <a:ln w="22225" cap="flat">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41"/>
          <p:cNvSpPr>
            <a:spLocks/>
          </p:cNvSpPr>
          <p:nvPr/>
        </p:nvSpPr>
        <p:spPr bwMode="auto">
          <a:xfrm>
            <a:off x="2436559" y="3768424"/>
            <a:ext cx="4234130" cy="1108742"/>
          </a:xfrm>
          <a:custGeom>
            <a:avLst/>
            <a:gdLst>
              <a:gd name="T0" fmla="*/ 0 w 10019"/>
              <a:gd name="T1" fmla="*/ 25 h 2618"/>
              <a:gd name="T2" fmla="*/ 6995 w 10019"/>
              <a:gd name="T3" fmla="*/ 1028 h 2618"/>
              <a:gd name="T4" fmla="*/ 10019 w 10019"/>
              <a:gd name="T5" fmla="*/ 2618 h 2618"/>
            </a:gdLst>
            <a:ahLst/>
            <a:cxnLst>
              <a:cxn ang="0">
                <a:pos x="T0" y="T1"/>
              </a:cxn>
              <a:cxn ang="0">
                <a:pos x="T2" y="T3"/>
              </a:cxn>
              <a:cxn ang="0">
                <a:pos x="T4" y="T5"/>
              </a:cxn>
            </a:cxnLst>
            <a:rect l="0" t="0" r="r" b="b"/>
            <a:pathLst>
              <a:path w="10019" h="2618">
                <a:moveTo>
                  <a:pt x="0" y="25"/>
                </a:moveTo>
                <a:cubicBezTo>
                  <a:pt x="0" y="25"/>
                  <a:pt x="4833" y="0"/>
                  <a:pt x="6995" y="1028"/>
                </a:cubicBezTo>
                <a:cubicBezTo>
                  <a:pt x="7710" y="1367"/>
                  <a:pt x="10019" y="2618"/>
                  <a:pt x="10019" y="2618"/>
                </a:cubicBezTo>
              </a:path>
            </a:pathLst>
          </a:custGeom>
          <a:noFill/>
          <a:ln w="22225" cap="flat">
            <a:solidFill>
              <a:srgbClr val="C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Line 119"/>
          <p:cNvSpPr>
            <a:spLocks noChangeShapeType="1"/>
          </p:cNvSpPr>
          <p:nvPr/>
        </p:nvSpPr>
        <p:spPr bwMode="auto">
          <a:xfrm flipV="1">
            <a:off x="1066800" y="2553344"/>
            <a:ext cx="0" cy="310337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Line 132"/>
          <p:cNvSpPr>
            <a:spLocks noChangeShapeType="1"/>
          </p:cNvSpPr>
          <p:nvPr/>
        </p:nvSpPr>
        <p:spPr bwMode="auto">
          <a:xfrm>
            <a:off x="1066800" y="5646296"/>
            <a:ext cx="5407709"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Line 121"/>
          <p:cNvSpPr>
            <a:spLocks noChangeShapeType="1"/>
          </p:cNvSpPr>
          <p:nvPr/>
        </p:nvSpPr>
        <p:spPr bwMode="auto">
          <a:xfrm flipV="1">
            <a:off x="1077456" y="3498514"/>
            <a:ext cx="1570417" cy="214899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61" name="Group 60"/>
          <p:cNvGrpSpPr/>
          <p:nvPr/>
        </p:nvGrpSpPr>
        <p:grpSpPr>
          <a:xfrm>
            <a:off x="1095817" y="4291022"/>
            <a:ext cx="5018228" cy="932664"/>
            <a:chOff x="1347246" y="3322085"/>
            <a:chExt cx="5791200" cy="1076325"/>
          </a:xfrm>
        </p:grpSpPr>
        <p:sp>
          <p:nvSpPr>
            <p:cNvPr id="62" name="Freeform 42"/>
            <p:cNvSpPr>
              <a:spLocks/>
            </p:cNvSpPr>
            <p:nvPr/>
          </p:nvSpPr>
          <p:spPr bwMode="auto">
            <a:xfrm>
              <a:off x="1347246" y="3322085"/>
              <a:ext cx="5791200" cy="1076325"/>
            </a:xfrm>
            <a:custGeom>
              <a:avLst/>
              <a:gdLst>
                <a:gd name="T0" fmla="*/ 8059 w 11874"/>
                <a:gd name="T1" fmla="*/ 0 h 2202"/>
                <a:gd name="T2" fmla="*/ 7866 w 11874"/>
                <a:gd name="T3" fmla="*/ 33 h 2202"/>
                <a:gd name="T4" fmla="*/ 7339 w 11874"/>
                <a:gd name="T5" fmla="*/ 134 h 2202"/>
                <a:gd name="T6" fmla="*/ 6858 w 11874"/>
                <a:gd name="T7" fmla="*/ 234 h 2202"/>
                <a:gd name="T8" fmla="*/ 6393 w 11874"/>
                <a:gd name="T9" fmla="*/ 342 h 2202"/>
                <a:gd name="T10" fmla="*/ 5886 w 11874"/>
                <a:gd name="T11" fmla="*/ 468 h 2202"/>
                <a:gd name="T12" fmla="*/ 4790 w 11874"/>
                <a:gd name="T13" fmla="*/ 761 h 2202"/>
                <a:gd name="T14" fmla="*/ 3646 w 11874"/>
                <a:gd name="T15" fmla="*/ 1087 h 2202"/>
                <a:gd name="T16" fmla="*/ 2534 w 11874"/>
                <a:gd name="T17" fmla="*/ 1416 h 2202"/>
                <a:gd name="T18" fmla="*/ 1533 w 11874"/>
                <a:gd name="T19" fmla="*/ 1721 h 2202"/>
                <a:gd name="T20" fmla="*/ 721 w 11874"/>
                <a:gd name="T21" fmla="*/ 1974 h 2202"/>
                <a:gd name="T22" fmla="*/ 0 w 11874"/>
                <a:gd name="T23" fmla="*/ 2202 h 2202"/>
                <a:gd name="T24" fmla="*/ 11874 w 11874"/>
                <a:gd name="T25" fmla="*/ 2202 h 2202"/>
                <a:gd name="T26" fmla="*/ 11504 w 11874"/>
                <a:gd name="T27" fmla="*/ 1936 h 2202"/>
                <a:gd name="T28" fmla="*/ 11091 w 11874"/>
                <a:gd name="T29" fmla="*/ 1652 h 2202"/>
                <a:gd name="T30" fmla="*/ 10568 w 11874"/>
                <a:gd name="T31" fmla="*/ 1309 h 2202"/>
                <a:gd name="T32" fmla="*/ 9970 w 11874"/>
                <a:gd name="T33" fmla="*/ 940 h 2202"/>
                <a:gd name="T34" fmla="*/ 9653 w 11874"/>
                <a:gd name="T35" fmla="*/ 756 h 2202"/>
                <a:gd name="T36" fmla="*/ 9328 w 11874"/>
                <a:gd name="T37" fmla="*/ 577 h 2202"/>
                <a:gd name="T38" fmla="*/ 9002 w 11874"/>
                <a:gd name="T39" fmla="*/ 407 h 2202"/>
                <a:gd name="T40" fmla="*/ 8676 w 11874"/>
                <a:gd name="T41" fmla="*/ 251 h 2202"/>
                <a:gd name="T42" fmla="*/ 8356 w 11874"/>
                <a:gd name="T43" fmla="*/ 112 h 2202"/>
                <a:gd name="T44" fmla="*/ 8059 w 11874"/>
                <a:gd name="T45" fmla="*/ 0 h 2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74" h="2202">
                  <a:moveTo>
                    <a:pt x="8059" y="0"/>
                  </a:moveTo>
                  <a:cubicBezTo>
                    <a:pt x="7997" y="11"/>
                    <a:pt x="7927" y="22"/>
                    <a:pt x="7866" y="33"/>
                  </a:cubicBezTo>
                  <a:cubicBezTo>
                    <a:pt x="7684" y="67"/>
                    <a:pt x="7507" y="100"/>
                    <a:pt x="7339" y="134"/>
                  </a:cubicBezTo>
                  <a:cubicBezTo>
                    <a:pt x="7170" y="168"/>
                    <a:pt x="7009" y="201"/>
                    <a:pt x="6858" y="234"/>
                  </a:cubicBezTo>
                  <a:cubicBezTo>
                    <a:pt x="6711" y="267"/>
                    <a:pt x="6555" y="303"/>
                    <a:pt x="6393" y="342"/>
                  </a:cubicBezTo>
                  <a:cubicBezTo>
                    <a:pt x="6230" y="381"/>
                    <a:pt x="6061" y="423"/>
                    <a:pt x="5886" y="468"/>
                  </a:cubicBezTo>
                  <a:cubicBezTo>
                    <a:pt x="5537" y="557"/>
                    <a:pt x="5167" y="657"/>
                    <a:pt x="4790" y="761"/>
                  </a:cubicBezTo>
                  <a:cubicBezTo>
                    <a:pt x="4412" y="866"/>
                    <a:pt x="4026" y="976"/>
                    <a:pt x="3646" y="1087"/>
                  </a:cubicBezTo>
                  <a:cubicBezTo>
                    <a:pt x="3266" y="1198"/>
                    <a:pt x="2891" y="1309"/>
                    <a:pt x="2534" y="1416"/>
                  </a:cubicBezTo>
                  <a:cubicBezTo>
                    <a:pt x="2178" y="1523"/>
                    <a:pt x="1840" y="1627"/>
                    <a:pt x="1533" y="1721"/>
                  </a:cubicBezTo>
                  <a:cubicBezTo>
                    <a:pt x="1227" y="1816"/>
                    <a:pt x="952" y="1901"/>
                    <a:pt x="721" y="1974"/>
                  </a:cubicBezTo>
                  <a:cubicBezTo>
                    <a:pt x="274" y="2114"/>
                    <a:pt x="17" y="2197"/>
                    <a:pt x="0" y="2202"/>
                  </a:cubicBezTo>
                  <a:lnTo>
                    <a:pt x="11874" y="2202"/>
                  </a:lnTo>
                  <a:cubicBezTo>
                    <a:pt x="11874" y="2202"/>
                    <a:pt x="11736" y="2099"/>
                    <a:pt x="11504" y="1936"/>
                  </a:cubicBezTo>
                  <a:cubicBezTo>
                    <a:pt x="11388" y="1855"/>
                    <a:pt x="11248" y="1758"/>
                    <a:pt x="11091" y="1652"/>
                  </a:cubicBezTo>
                  <a:cubicBezTo>
                    <a:pt x="10933" y="1546"/>
                    <a:pt x="10757" y="1430"/>
                    <a:pt x="10568" y="1309"/>
                  </a:cubicBezTo>
                  <a:cubicBezTo>
                    <a:pt x="10380" y="1189"/>
                    <a:pt x="10179" y="1064"/>
                    <a:pt x="9970" y="940"/>
                  </a:cubicBezTo>
                  <a:cubicBezTo>
                    <a:pt x="9866" y="878"/>
                    <a:pt x="9760" y="816"/>
                    <a:pt x="9653" y="756"/>
                  </a:cubicBezTo>
                  <a:cubicBezTo>
                    <a:pt x="9546" y="695"/>
                    <a:pt x="9437" y="635"/>
                    <a:pt x="9328" y="577"/>
                  </a:cubicBezTo>
                  <a:cubicBezTo>
                    <a:pt x="9220" y="518"/>
                    <a:pt x="9111" y="462"/>
                    <a:pt x="9002" y="407"/>
                  </a:cubicBezTo>
                  <a:cubicBezTo>
                    <a:pt x="8893" y="352"/>
                    <a:pt x="8784" y="300"/>
                    <a:pt x="8676" y="251"/>
                  </a:cubicBezTo>
                  <a:cubicBezTo>
                    <a:pt x="8568" y="201"/>
                    <a:pt x="8461" y="155"/>
                    <a:pt x="8356" y="112"/>
                  </a:cubicBezTo>
                  <a:cubicBezTo>
                    <a:pt x="8255" y="71"/>
                    <a:pt x="8156" y="34"/>
                    <a:pt x="8059" y="0"/>
                  </a:cubicBezTo>
                  <a:close/>
                </a:path>
              </a:pathLst>
            </a:custGeom>
            <a:solidFill>
              <a:srgbClr val="009999">
                <a:alpha val="30196"/>
              </a:srgbClr>
            </a:solidFill>
            <a:ln w="19050" cap="flat">
              <a:solidFill>
                <a:srgbClr val="BBE0E3"/>
              </a:solidFill>
              <a:prstDash val="sysDot"/>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63" name="Straight Connector 62"/>
            <p:cNvCxnSpPr>
              <a:stCxn id="62" idx="11"/>
              <a:endCxn id="62" idx="12"/>
            </p:cNvCxnSpPr>
            <p:nvPr/>
          </p:nvCxnSpPr>
          <p:spPr>
            <a:xfrm>
              <a:off x="1347246" y="4398410"/>
              <a:ext cx="5791200" cy="0"/>
            </a:xfrm>
            <a:prstGeom prst="line">
              <a:avLst/>
            </a:prstGeom>
            <a:ln w="28575">
              <a:solidFill>
                <a:srgbClr val="83CACC"/>
              </a:solidFill>
            </a:ln>
          </p:spPr>
          <p:style>
            <a:lnRef idx="1">
              <a:schemeClr val="accent1"/>
            </a:lnRef>
            <a:fillRef idx="0">
              <a:schemeClr val="accent1"/>
            </a:fillRef>
            <a:effectRef idx="0">
              <a:schemeClr val="accent1"/>
            </a:effectRef>
            <a:fontRef idx="minor">
              <a:schemeClr val="tx1"/>
            </a:fontRef>
          </p:style>
        </p:cxnSp>
      </p:grpSp>
      <p:grpSp>
        <p:nvGrpSpPr>
          <p:cNvPr id="64" name="Group 63"/>
          <p:cNvGrpSpPr/>
          <p:nvPr/>
        </p:nvGrpSpPr>
        <p:grpSpPr>
          <a:xfrm>
            <a:off x="1082962" y="3220740"/>
            <a:ext cx="3414740" cy="1398746"/>
            <a:chOff x="1332411" y="2086944"/>
            <a:chExt cx="3940722" cy="1614199"/>
          </a:xfrm>
        </p:grpSpPr>
        <p:sp>
          <p:nvSpPr>
            <p:cNvPr id="65" name="Freeform 45"/>
            <p:cNvSpPr>
              <a:spLocks/>
            </p:cNvSpPr>
            <p:nvPr/>
          </p:nvSpPr>
          <p:spPr bwMode="auto">
            <a:xfrm>
              <a:off x="1345658" y="2086944"/>
              <a:ext cx="3927475" cy="1609725"/>
            </a:xfrm>
            <a:custGeom>
              <a:avLst/>
              <a:gdLst>
                <a:gd name="T0" fmla="*/ 8053 w 8053"/>
                <a:gd name="T1" fmla="*/ 1092 h 3293"/>
                <a:gd name="T2" fmla="*/ 7730 w 8053"/>
                <a:gd name="T3" fmla="*/ 990 h 3293"/>
                <a:gd name="T4" fmla="*/ 7355 w 8053"/>
                <a:gd name="T5" fmla="*/ 887 h 3293"/>
                <a:gd name="T6" fmla="*/ 6940 w 8053"/>
                <a:gd name="T7" fmla="*/ 787 h 3293"/>
                <a:gd name="T8" fmla="*/ 6497 w 8053"/>
                <a:gd name="T9" fmla="*/ 689 h 3293"/>
                <a:gd name="T10" fmla="*/ 6034 w 8053"/>
                <a:gd name="T11" fmla="*/ 594 h 3293"/>
                <a:gd name="T12" fmla="*/ 5561 w 8053"/>
                <a:gd name="T13" fmla="*/ 503 h 3293"/>
                <a:gd name="T14" fmla="*/ 4623 w 8053"/>
                <a:gd name="T15" fmla="*/ 338 h 3293"/>
                <a:gd name="T16" fmla="*/ 3759 w 8053"/>
                <a:gd name="T17" fmla="*/ 198 h 3293"/>
                <a:gd name="T18" fmla="*/ 3048 w 8053"/>
                <a:gd name="T19" fmla="*/ 91 h 3293"/>
                <a:gd name="T20" fmla="*/ 2403 w 8053"/>
                <a:gd name="T21" fmla="*/ 0 h 3293"/>
                <a:gd name="T22" fmla="*/ 0 w 8053"/>
                <a:gd name="T23" fmla="*/ 3293 h 3293"/>
                <a:gd name="T24" fmla="*/ 2 w 8053"/>
                <a:gd name="T25" fmla="*/ 3293 h 3293"/>
                <a:gd name="T26" fmla="*/ 723 w 8053"/>
                <a:gd name="T27" fmla="*/ 3065 h 3293"/>
                <a:gd name="T28" fmla="*/ 1535 w 8053"/>
                <a:gd name="T29" fmla="*/ 2812 h 3293"/>
                <a:gd name="T30" fmla="*/ 2536 w 8053"/>
                <a:gd name="T31" fmla="*/ 2507 h 3293"/>
                <a:gd name="T32" fmla="*/ 3648 w 8053"/>
                <a:gd name="T33" fmla="*/ 2178 h 3293"/>
                <a:gd name="T34" fmla="*/ 4792 w 8053"/>
                <a:gd name="T35" fmla="*/ 1852 h 3293"/>
                <a:gd name="T36" fmla="*/ 5888 w 8053"/>
                <a:gd name="T37" fmla="*/ 1559 h 3293"/>
                <a:gd name="T38" fmla="*/ 6395 w 8053"/>
                <a:gd name="T39" fmla="*/ 1433 h 3293"/>
                <a:gd name="T40" fmla="*/ 6860 w 8053"/>
                <a:gd name="T41" fmla="*/ 1325 h 3293"/>
                <a:gd name="T42" fmla="*/ 7341 w 8053"/>
                <a:gd name="T43" fmla="*/ 1225 h 3293"/>
                <a:gd name="T44" fmla="*/ 7868 w 8053"/>
                <a:gd name="T45" fmla="*/ 1124 h 3293"/>
                <a:gd name="T46" fmla="*/ 8053 w 8053"/>
                <a:gd name="T47" fmla="*/ 1092 h 3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53" h="3293">
                  <a:moveTo>
                    <a:pt x="8053" y="1092"/>
                  </a:moveTo>
                  <a:cubicBezTo>
                    <a:pt x="7954" y="1058"/>
                    <a:pt x="7846" y="1024"/>
                    <a:pt x="7730" y="990"/>
                  </a:cubicBezTo>
                  <a:cubicBezTo>
                    <a:pt x="7612" y="955"/>
                    <a:pt x="7487" y="921"/>
                    <a:pt x="7355" y="887"/>
                  </a:cubicBezTo>
                  <a:cubicBezTo>
                    <a:pt x="7222" y="853"/>
                    <a:pt x="7084" y="820"/>
                    <a:pt x="6940" y="787"/>
                  </a:cubicBezTo>
                  <a:cubicBezTo>
                    <a:pt x="6797" y="753"/>
                    <a:pt x="6649" y="721"/>
                    <a:pt x="6497" y="689"/>
                  </a:cubicBezTo>
                  <a:cubicBezTo>
                    <a:pt x="6345" y="656"/>
                    <a:pt x="6190" y="625"/>
                    <a:pt x="6034" y="594"/>
                  </a:cubicBezTo>
                  <a:cubicBezTo>
                    <a:pt x="5877" y="563"/>
                    <a:pt x="5719" y="533"/>
                    <a:pt x="5561" y="503"/>
                  </a:cubicBezTo>
                  <a:cubicBezTo>
                    <a:pt x="5244" y="445"/>
                    <a:pt x="4927" y="389"/>
                    <a:pt x="4623" y="338"/>
                  </a:cubicBezTo>
                  <a:cubicBezTo>
                    <a:pt x="4318" y="287"/>
                    <a:pt x="4026" y="240"/>
                    <a:pt x="3759" y="198"/>
                  </a:cubicBezTo>
                  <a:cubicBezTo>
                    <a:pt x="3493" y="157"/>
                    <a:pt x="3251" y="121"/>
                    <a:pt x="3048" y="91"/>
                  </a:cubicBezTo>
                  <a:cubicBezTo>
                    <a:pt x="2651" y="33"/>
                    <a:pt x="2415" y="1"/>
                    <a:pt x="2403" y="0"/>
                  </a:cubicBezTo>
                  <a:lnTo>
                    <a:pt x="0" y="3293"/>
                  </a:lnTo>
                  <a:lnTo>
                    <a:pt x="2" y="3293"/>
                  </a:lnTo>
                  <a:cubicBezTo>
                    <a:pt x="19" y="3288"/>
                    <a:pt x="276" y="3205"/>
                    <a:pt x="723" y="3065"/>
                  </a:cubicBezTo>
                  <a:cubicBezTo>
                    <a:pt x="954" y="2992"/>
                    <a:pt x="1229" y="2907"/>
                    <a:pt x="1535" y="2812"/>
                  </a:cubicBezTo>
                  <a:cubicBezTo>
                    <a:pt x="1842" y="2718"/>
                    <a:pt x="2180" y="2614"/>
                    <a:pt x="2536" y="2507"/>
                  </a:cubicBezTo>
                  <a:cubicBezTo>
                    <a:pt x="2893" y="2400"/>
                    <a:pt x="3268" y="2289"/>
                    <a:pt x="3648" y="2178"/>
                  </a:cubicBezTo>
                  <a:cubicBezTo>
                    <a:pt x="4028" y="2067"/>
                    <a:pt x="4414" y="1957"/>
                    <a:pt x="4792" y="1852"/>
                  </a:cubicBezTo>
                  <a:cubicBezTo>
                    <a:pt x="5169" y="1748"/>
                    <a:pt x="5539" y="1648"/>
                    <a:pt x="5888" y="1559"/>
                  </a:cubicBezTo>
                  <a:cubicBezTo>
                    <a:pt x="6063" y="1514"/>
                    <a:pt x="6232" y="1472"/>
                    <a:pt x="6395" y="1433"/>
                  </a:cubicBezTo>
                  <a:cubicBezTo>
                    <a:pt x="6557" y="1394"/>
                    <a:pt x="6713" y="1358"/>
                    <a:pt x="6860" y="1325"/>
                  </a:cubicBezTo>
                  <a:cubicBezTo>
                    <a:pt x="7011" y="1292"/>
                    <a:pt x="7172" y="1259"/>
                    <a:pt x="7341" y="1225"/>
                  </a:cubicBezTo>
                  <a:cubicBezTo>
                    <a:pt x="7509" y="1191"/>
                    <a:pt x="7686" y="1158"/>
                    <a:pt x="7868" y="1124"/>
                  </a:cubicBezTo>
                  <a:cubicBezTo>
                    <a:pt x="7927" y="1113"/>
                    <a:pt x="7994" y="1103"/>
                    <a:pt x="8053" y="1092"/>
                  </a:cubicBezTo>
                  <a:close/>
                </a:path>
              </a:pathLst>
            </a:custGeom>
            <a:solidFill>
              <a:srgbClr val="009999">
                <a:alpha val="30196"/>
              </a:srgbClr>
            </a:solidFill>
            <a:ln w="19050" cap="flat">
              <a:solidFill>
                <a:srgbClr val="BBE0E3"/>
              </a:solidFill>
              <a:prstDash val="sysDot"/>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5"/>
            <p:cNvSpPr/>
            <p:nvPr/>
          </p:nvSpPr>
          <p:spPr>
            <a:xfrm>
              <a:off x="1332411" y="2612571"/>
              <a:ext cx="3918858" cy="1088572"/>
            </a:xfrm>
            <a:custGeom>
              <a:avLst/>
              <a:gdLst>
                <a:gd name="connsiteX0" fmla="*/ 0 w 3918858"/>
                <a:gd name="connsiteY0" fmla="*/ 1088572 h 1088572"/>
                <a:gd name="connsiteX1" fmla="*/ 1071155 w 3918858"/>
                <a:gd name="connsiteY1" fmla="*/ 748938 h 1088572"/>
                <a:gd name="connsiteX2" fmla="*/ 2751909 w 3918858"/>
                <a:gd name="connsiteY2" fmla="*/ 269966 h 1088572"/>
                <a:gd name="connsiteX3" fmla="*/ 3918858 w 3918858"/>
                <a:gd name="connsiteY3" fmla="*/ 0 h 1088572"/>
              </a:gdLst>
              <a:ahLst/>
              <a:cxnLst>
                <a:cxn ang="0">
                  <a:pos x="connsiteX0" y="connsiteY0"/>
                </a:cxn>
                <a:cxn ang="0">
                  <a:pos x="connsiteX1" y="connsiteY1"/>
                </a:cxn>
                <a:cxn ang="0">
                  <a:pos x="connsiteX2" y="connsiteY2"/>
                </a:cxn>
                <a:cxn ang="0">
                  <a:pos x="connsiteX3" y="connsiteY3"/>
                </a:cxn>
              </a:cxnLst>
              <a:rect l="l" t="t" r="r" b="b"/>
              <a:pathLst>
                <a:path w="3918858" h="1088572">
                  <a:moveTo>
                    <a:pt x="0" y="1088572"/>
                  </a:moveTo>
                  <a:cubicBezTo>
                    <a:pt x="306252" y="986972"/>
                    <a:pt x="612504" y="885372"/>
                    <a:pt x="1071155" y="748938"/>
                  </a:cubicBezTo>
                  <a:cubicBezTo>
                    <a:pt x="1529807" y="612504"/>
                    <a:pt x="2277292" y="394789"/>
                    <a:pt x="2751909" y="269966"/>
                  </a:cubicBezTo>
                  <a:cubicBezTo>
                    <a:pt x="3226526" y="145143"/>
                    <a:pt x="3572692" y="72571"/>
                    <a:pt x="3918858" y="0"/>
                  </a:cubicBezTo>
                </a:path>
              </a:pathLst>
            </a:custGeom>
            <a:noFill/>
            <a:ln w="28575">
              <a:solidFill>
                <a:srgbClr val="83C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2101701" y="2438400"/>
            <a:ext cx="3841769" cy="931289"/>
            <a:chOff x="2508069" y="1184098"/>
            <a:chExt cx="4433528" cy="1074738"/>
          </a:xfrm>
        </p:grpSpPr>
        <p:sp>
          <p:nvSpPr>
            <p:cNvPr id="68" name="Freeform 46"/>
            <p:cNvSpPr>
              <a:spLocks/>
            </p:cNvSpPr>
            <p:nvPr/>
          </p:nvSpPr>
          <p:spPr bwMode="auto">
            <a:xfrm>
              <a:off x="2517233" y="1184098"/>
              <a:ext cx="4424363" cy="1074738"/>
            </a:xfrm>
            <a:custGeom>
              <a:avLst/>
              <a:gdLst>
                <a:gd name="T0" fmla="*/ 1241 w 9071"/>
                <a:gd name="T1" fmla="*/ 0 h 2198"/>
                <a:gd name="T2" fmla="*/ 807 w 9071"/>
                <a:gd name="T3" fmla="*/ 0 h 2198"/>
                <a:gd name="T4" fmla="*/ 0 w 9071"/>
                <a:gd name="T5" fmla="*/ 1106 h 2198"/>
                <a:gd name="T6" fmla="*/ 645 w 9071"/>
                <a:gd name="T7" fmla="*/ 1197 h 2198"/>
                <a:gd name="T8" fmla="*/ 1356 w 9071"/>
                <a:gd name="T9" fmla="*/ 1304 h 2198"/>
                <a:gd name="T10" fmla="*/ 2220 w 9071"/>
                <a:gd name="T11" fmla="*/ 1444 h 2198"/>
                <a:gd name="T12" fmla="*/ 3158 w 9071"/>
                <a:gd name="T13" fmla="*/ 1609 h 2198"/>
                <a:gd name="T14" fmla="*/ 3631 w 9071"/>
                <a:gd name="T15" fmla="*/ 1700 h 2198"/>
                <a:gd name="T16" fmla="*/ 4094 w 9071"/>
                <a:gd name="T17" fmla="*/ 1795 h 2198"/>
                <a:gd name="T18" fmla="*/ 4537 w 9071"/>
                <a:gd name="T19" fmla="*/ 1893 h 2198"/>
                <a:gd name="T20" fmla="*/ 4952 w 9071"/>
                <a:gd name="T21" fmla="*/ 1993 h 2198"/>
                <a:gd name="T22" fmla="*/ 5327 w 9071"/>
                <a:gd name="T23" fmla="*/ 2096 h 2198"/>
                <a:gd name="T24" fmla="*/ 5650 w 9071"/>
                <a:gd name="T25" fmla="*/ 2198 h 2198"/>
                <a:gd name="T26" fmla="*/ 6617 w 9071"/>
                <a:gd name="T27" fmla="*/ 2031 h 2198"/>
                <a:gd name="T28" fmla="*/ 7828 w 9071"/>
                <a:gd name="T29" fmla="*/ 1841 h 2198"/>
                <a:gd name="T30" fmla="*/ 9011 w 9071"/>
                <a:gd name="T31" fmla="*/ 1668 h 2198"/>
                <a:gd name="T32" fmla="*/ 9071 w 9071"/>
                <a:gd name="T33" fmla="*/ 1659 h 2198"/>
                <a:gd name="T34" fmla="*/ 8559 w 9071"/>
                <a:gd name="T35" fmla="*/ 1389 h 2198"/>
                <a:gd name="T36" fmla="*/ 8120 w 9071"/>
                <a:gd name="T37" fmla="*/ 1163 h 2198"/>
                <a:gd name="T38" fmla="*/ 7785 w 9071"/>
                <a:gd name="T39" fmla="*/ 997 h 2198"/>
                <a:gd name="T40" fmla="*/ 7575 w 9071"/>
                <a:gd name="T41" fmla="*/ 904 h 2198"/>
                <a:gd name="T42" fmla="*/ 7350 w 9071"/>
                <a:gd name="T43" fmla="*/ 817 h 2198"/>
                <a:gd name="T44" fmla="*/ 7113 w 9071"/>
                <a:gd name="T45" fmla="*/ 735 h 2198"/>
                <a:gd name="T46" fmla="*/ 6864 w 9071"/>
                <a:gd name="T47" fmla="*/ 659 h 2198"/>
                <a:gd name="T48" fmla="*/ 6605 w 9071"/>
                <a:gd name="T49" fmla="*/ 589 h 2198"/>
                <a:gd name="T50" fmla="*/ 6337 w 9071"/>
                <a:gd name="T51" fmla="*/ 523 h 2198"/>
                <a:gd name="T52" fmla="*/ 5780 w 9071"/>
                <a:gd name="T53" fmla="*/ 407 h 2198"/>
                <a:gd name="T54" fmla="*/ 5205 w 9071"/>
                <a:gd name="T55" fmla="*/ 310 h 2198"/>
                <a:gd name="T56" fmla="*/ 4622 w 9071"/>
                <a:gd name="T57" fmla="*/ 229 h 2198"/>
                <a:gd name="T58" fmla="*/ 4042 w 9071"/>
                <a:gd name="T59" fmla="*/ 163 h 2198"/>
                <a:gd name="T60" fmla="*/ 3477 w 9071"/>
                <a:gd name="T61" fmla="*/ 111 h 2198"/>
                <a:gd name="T62" fmla="*/ 2937 w 9071"/>
                <a:gd name="T63" fmla="*/ 71 h 2198"/>
                <a:gd name="T64" fmla="*/ 2434 w 9071"/>
                <a:gd name="T65" fmla="*/ 41 h 2198"/>
                <a:gd name="T66" fmla="*/ 1580 w 9071"/>
                <a:gd name="T67" fmla="*/ 7 h 2198"/>
                <a:gd name="T68" fmla="*/ 1241 w 9071"/>
                <a:gd name="T69" fmla="*/ 0 h 2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071" h="2198">
                  <a:moveTo>
                    <a:pt x="1241" y="0"/>
                  </a:moveTo>
                  <a:lnTo>
                    <a:pt x="807" y="0"/>
                  </a:lnTo>
                  <a:lnTo>
                    <a:pt x="0" y="1106"/>
                  </a:lnTo>
                  <a:cubicBezTo>
                    <a:pt x="12" y="1107"/>
                    <a:pt x="248" y="1139"/>
                    <a:pt x="645" y="1197"/>
                  </a:cubicBezTo>
                  <a:cubicBezTo>
                    <a:pt x="848" y="1227"/>
                    <a:pt x="1090" y="1263"/>
                    <a:pt x="1356" y="1304"/>
                  </a:cubicBezTo>
                  <a:cubicBezTo>
                    <a:pt x="1623" y="1346"/>
                    <a:pt x="1915" y="1393"/>
                    <a:pt x="2220" y="1444"/>
                  </a:cubicBezTo>
                  <a:cubicBezTo>
                    <a:pt x="2524" y="1495"/>
                    <a:pt x="2841" y="1551"/>
                    <a:pt x="3158" y="1609"/>
                  </a:cubicBezTo>
                  <a:cubicBezTo>
                    <a:pt x="3316" y="1639"/>
                    <a:pt x="3474" y="1669"/>
                    <a:pt x="3631" y="1700"/>
                  </a:cubicBezTo>
                  <a:cubicBezTo>
                    <a:pt x="3787" y="1731"/>
                    <a:pt x="3942" y="1762"/>
                    <a:pt x="4094" y="1795"/>
                  </a:cubicBezTo>
                  <a:cubicBezTo>
                    <a:pt x="4246" y="1827"/>
                    <a:pt x="4394" y="1859"/>
                    <a:pt x="4537" y="1893"/>
                  </a:cubicBezTo>
                  <a:cubicBezTo>
                    <a:pt x="4681" y="1926"/>
                    <a:pt x="4819" y="1959"/>
                    <a:pt x="4952" y="1993"/>
                  </a:cubicBezTo>
                  <a:cubicBezTo>
                    <a:pt x="5084" y="2027"/>
                    <a:pt x="5209" y="2061"/>
                    <a:pt x="5327" y="2096"/>
                  </a:cubicBezTo>
                  <a:cubicBezTo>
                    <a:pt x="5443" y="2130"/>
                    <a:pt x="5551" y="2164"/>
                    <a:pt x="5650" y="2198"/>
                  </a:cubicBezTo>
                  <a:cubicBezTo>
                    <a:pt x="5963" y="2142"/>
                    <a:pt x="6283" y="2085"/>
                    <a:pt x="6617" y="2031"/>
                  </a:cubicBezTo>
                  <a:cubicBezTo>
                    <a:pt x="7016" y="1965"/>
                    <a:pt x="7424" y="1901"/>
                    <a:pt x="7828" y="1841"/>
                  </a:cubicBezTo>
                  <a:cubicBezTo>
                    <a:pt x="8231" y="1780"/>
                    <a:pt x="8631" y="1721"/>
                    <a:pt x="9011" y="1668"/>
                  </a:cubicBezTo>
                  <a:cubicBezTo>
                    <a:pt x="9032" y="1664"/>
                    <a:pt x="9050" y="1662"/>
                    <a:pt x="9071" y="1659"/>
                  </a:cubicBezTo>
                  <a:cubicBezTo>
                    <a:pt x="8898" y="1568"/>
                    <a:pt x="8721" y="1473"/>
                    <a:pt x="8559" y="1389"/>
                  </a:cubicBezTo>
                  <a:cubicBezTo>
                    <a:pt x="8401" y="1307"/>
                    <a:pt x="8252" y="1230"/>
                    <a:pt x="8120" y="1163"/>
                  </a:cubicBezTo>
                  <a:cubicBezTo>
                    <a:pt x="7989" y="1097"/>
                    <a:pt x="7875" y="1040"/>
                    <a:pt x="7785" y="997"/>
                  </a:cubicBezTo>
                  <a:cubicBezTo>
                    <a:pt x="7718" y="965"/>
                    <a:pt x="7647" y="934"/>
                    <a:pt x="7575" y="904"/>
                  </a:cubicBezTo>
                  <a:cubicBezTo>
                    <a:pt x="7502" y="874"/>
                    <a:pt x="7427" y="845"/>
                    <a:pt x="7350" y="817"/>
                  </a:cubicBezTo>
                  <a:cubicBezTo>
                    <a:pt x="7273" y="789"/>
                    <a:pt x="7194" y="762"/>
                    <a:pt x="7113" y="735"/>
                  </a:cubicBezTo>
                  <a:cubicBezTo>
                    <a:pt x="7032" y="709"/>
                    <a:pt x="6949" y="684"/>
                    <a:pt x="6864" y="659"/>
                  </a:cubicBezTo>
                  <a:cubicBezTo>
                    <a:pt x="6779" y="635"/>
                    <a:pt x="6693" y="611"/>
                    <a:pt x="6605" y="589"/>
                  </a:cubicBezTo>
                  <a:cubicBezTo>
                    <a:pt x="6517" y="566"/>
                    <a:pt x="6427" y="544"/>
                    <a:pt x="6337" y="523"/>
                  </a:cubicBezTo>
                  <a:cubicBezTo>
                    <a:pt x="6156" y="481"/>
                    <a:pt x="5969" y="443"/>
                    <a:pt x="5780" y="407"/>
                  </a:cubicBezTo>
                  <a:cubicBezTo>
                    <a:pt x="5591" y="372"/>
                    <a:pt x="5399" y="339"/>
                    <a:pt x="5205" y="310"/>
                  </a:cubicBezTo>
                  <a:cubicBezTo>
                    <a:pt x="5011" y="280"/>
                    <a:pt x="4816" y="253"/>
                    <a:pt x="4622" y="229"/>
                  </a:cubicBezTo>
                  <a:cubicBezTo>
                    <a:pt x="4428" y="204"/>
                    <a:pt x="4234" y="183"/>
                    <a:pt x="4042" y="163"/>
                  </a:cubicBezTo>
                  <a:cubicBezTo>
                    <a:pt x="3851" y="143"/>
                    <a:pt x="3662" y="126"/>
                    <a:pt x="3477" y="111"/>
                  </a:cubicBezTo>
                  <a:cubicBezTo>
                    <a:pt x="3292" y="96"/>
                    <a:pt x="3112" y="82"/>
                    <a:pt x="2937" y="71"/>
                  </a:cubicBezTo>
                  <a:cubicBezTo>
                    <a:pt x="2763" y="59"/>
                    <a:pt x="2594" y="49"/>
                    <a:pt x="2434" y="41"/>
                  </a:cubicBezTo>
                  <a:cubicBezTo>
                    <a:pt x="2113" y="25"/>
                    <a:pt x="1823" y="14"/>
                    <a:pt x="1580" y="7"/>
                  </a:cubicBezTo>
                  <a:cubicBezTo>
                    <a:pt x="1437" y="3"/>
                    <a:pt x="1349" y="2"/>
                    <a:pt x="1241" y="0"/>
                  </a:cubicBezTo>
                  <a:close/>
                </a:path>
              </a:pathLst>
            </a:custGeom>
            <a:solidFill>
              <a:srgbClr val="009999">
                <a:alpha val="29804"/>
              </a:srgbClr>
            </a:solidFill>
            <a:ln w="19050" cap="flat">
              <a:solidFill>
                <a:srgbClr val="BBE0E3"/>
              </a:solidFill>
              <a:prstDash val="sysDot"/>
              <a:miter lim="800000"/>
              <a:headEnd/>
              <a:tailEnd/>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9" name="Freeform 68"/>
            <p:cNvSpPr/>
            <p:nvPr/>
          </p:nvSpPr>
          <p:spPr>
            <a:xfrm>
              <a:off x="2508069" y="1715589"/>
              <a:ext cx="2778034" cy="539931"/>
            </a:xfrm>
            <a:custGeom>
              <a:avLst/>
              <a:gdLst>
                <a:gd name="connsiteX0" fmla="*/ 0 w 2778034"/>
                <a:gd name="connsiteY0" fmla="*/ 0 h 539931"/>
                <a:gd name="connsiteX1" fmla="*/ 1332411 w 2778034"/>
                <a:gd name="connsiteY1" fmla="*/ 209005 h 539931"/>
                <a:gd name="connsiteX2" fmla="*/ 2299062 w 2778034"/>
                <a:gd name="connsiteY2" fmla="*/ 409302 h 539931"/>
                <a:gd name="connsiteX3" fmla="*/ 2778034 w 2778034"/>
                <a:gd name="connsiteY3" fmla="*/ 539931 h 539931"/>
              </a:gdLst>
              <a:ahLst/>
              <a:cxnLst>
                <a:cxn ang="0">
                  <a:pos x="connsiteX0" y="connsiteY0"/>
                </a:cxn>
                <a:cxn ang="0">
                  <a:pos x="connsiteX1" y="connsiteY1"/>
                </a:cxn>
                <a:cxn ang="0">
                  <a:pos x="connsiteX2" y="connsiteY2"/>
                </a:cxn>
                <a:cxn ang="0">
                  <a:pos x="connsiteX3" y="connsiteY3"/>
                </a:cxn>
              </a:cxnLst>
              <a:rect l="l" t="t" r="r" b="b"/>
              <a:pathLst>
                <a:path w="2778034" h="539931">
                  <a:moveTo>
                    <a:pt x="0" y="0"/>
                  </a:moveTo>
                  <a:lnTo>
                    <a:pt x="1332411" y="209005"/>
                  </a:lnTo>
                  <a:cubicBezTo>
                    <a:pt x="1715588" y="277222"/>
                    <a:pt x="2058125" y="354148"/>
                    <a:pt x="2299062" y="409302"/>
                  </a:cubicBezTo>
                  <a:cubicBezTo>
                    <a:pt x="2539999" y="464456"/>
                    <a:pt x="2659016" y="502193"/>
                    <a:pt x="2778034" y="539931"/>
                  </a:cubicBezTo>
                </a:path>
              </a:pathLst>
            </a:custGeom>
            <a:noFill/>
            <a:ln w="28575">
              <a:solidFill>
                <a:srgbClr val="83C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sp>
          <p:nvSpPr>
            <p:cNvPr id="70" name="Freeform 69"/>
            <p:cNvSpPr/>
            <p:nvPr/>
          </p:nvSpPr>
          <p:spPr>
            <a:xfrm>
              <a:off x="5277395" y="1985554"/>
              <a:ext cx="1664202" cy="269966"/>
            </a:xfrm>
            <a:custGeom>
              <a:avLst/>
              <a:gdLst>
                <a:gd name="connsiteX0" fmla="*/ 0 w 1680755"/>
                <a:gd name="connsiteY0" fmla="*/ 269966 h 269966"/>
                <a:gd name="connsiteX1" fmla="*/ 940526 w 1680755"/>
                <a:gd name="connsiteY1" fmla="*/ 113212 h 269966"/>
                <a:gd name="connsiteX2" fmla="*/ 1680755 w 1680755"/>
                <a:gd name="connsiteY2" fmla="*/ 0 h 269966"/>
              </a:gdLst>
              <a:ahLst/>
              <a:cxnLst>
                <a:cxn ang="0">
                  <a:pos x="connsiteX0" y="connsiteY0"/>
                </a:cxn>
                <a:cxn ang="0">
                  <a:pos x="connsiteX1" y="connsiteY1"/>
                </a:cxn>
                <a:cxn ang="0">
                  <a:pos x="connsiteX2" y="connsiteY2"/>
                </a:cxn>
              </a:cxnLst>
              <a:rect l="l" t="t" r="r" b="b"/>
              <a:pathLst>
                <a:path w="1680755" h="269966">
                  <a:moveTo>
                    <a:pt x="0" y="269966"/>
                  </a:moveTo>
                  <a:lnTo>
                    <a:pt x="940526" y="113212"/>
                  </a:lnTo>
                  <a:lnTo>
                    <a:pt x="1680755" y="0"/>
                  </a:lnTo>
                </a:path>
              </a:pathLst>
            </a:custGeom>
            <a:noFill/>
            <a:ln w="28575">
              <a:solidFill>
                <a:srgbClr val="83CA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mc:AlternateContent xmlns:mc="http://schemas.openxmlformats.org/markup-compatibility/2006" xmlns:a14="http://schemas.microsoft.com/office/drawing/2010/main">
        <mc:Choice Requires="a14">
          <p:sp>
            <p:nvSpPr>
              <p:cNvPr id="71" name="Rectangle 2">
                <a:extLst>
                  <a:ext uri="{FF2B5EF4-FFF2-40B4-BE49-F238E27FC236}">
                    <a16:creationId xmlns:a16="http://schemas.microsoft.com/office/drawing/2014/main" id="{F94E01E1-024F-4AF3-9392-1FDA44CAC7F1}"/>
                  </a:ext>
                </a:extLst>
              </p:cNvPr>
              <p:cNvSpPr txBox="1">
                <a:spLocks noChangeArrowheads="1"/>
              </p:cNvSpPr>
              <p:nvPr/>
            </p:nvSpPr>
            <p:spPr bwMode="auto">
              <a:xfrm>
                <a:off x="5936381" y="2927783"/>
                <a:ext cx="1906094" cy="5326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u="none">
                    <a:solidFill>
                      <a:srgbClr val="003366"/>
                    </a:solidFill>
                    <a:latin typeface="+mj-lt"/>
                    <a:ea typeface="+mj-ea"/>
                    <a:cs typeface="+mj-cs"/>
                  </a:defRPr>
                </a:lvl1pPr>
                <a:lvl2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2pPr>
                <a:lvl3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3pPr>
                <a:lvl4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4pPr>
                <a:lvl5pPr algn="ctr" rtl="0" eaLnBrk="0" fontAlgn="base" hangingPunct="0">
                  <a:spcBef>
                    <a:spcPct val="0"/>
                  </a:spcBef>
                  <a:spcAft>
                    <a:spcPct val="0"/>
                  </a:spcAft>
                  <a:defRPr sz="4400">
                    <a:solidFill>
                      <a:srgbClr val="003366"/>
                    </a:solidFill>
                    <a:effectLst>
                      <a:outerShdw blurRad="38100" dist="38100" dir="2700000" algn="tl">
                        <a:srgbClr val="C0C0C0"/>
                      </a:outerShdw>
                    </a:effectLst>
                    <a:latin typeface="Comic Sans MS" pitchFamily="66" charset="0"/>
                  </a:defRPr>
                </a:lvl5pPr>
                <a:lvl6pPr marL="4572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6pPr>
                <a:lvl7pPr marL="9144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7pPr>
                <a:lvl8pPr marL="13716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8pPr>
                <a:lvl9pPr marL="1828800" algn="ctr" rtl="0" eaLnBrk="1" fontAlgn="base" hangingPunct="1">
                  <a:spcBef>
                    <a:spcPct val="0"/>
                  </a:spcBef>
                  <a:spcAft>
                    <a:spcPct val="0"/>
                  </a:spcAft>
                  <a:defRPr sz="4400" u="sng">
                    <a:solidFill>
                      <a:srgbClr val="003366"/>
                    </a:solidFill>
                    <a:effectLst>
                      <a:outerShdw blurRad="38100" dist="38100" dir="2700000" algn="tl">
                        <a:srgbClr val="C0C0C0"/>
                      </a:outerShdw>
                    </a:effectLst>
                    <a:latin typeface="Comic Sans MS" pitchFamily="66" charset="0"/>
                  </a:defRPr>
                </a:lvl9pPr>
              </a:lstStyle>
              <a:p>
                <a:pPr algn="l" eaLnBrk="1" hangingPunct="1">
                  <a:lnSpc>
                    <a:spcPct val="125000"/>
                  </a:lnSpc>
                </a:pPr>
                <a14:m>
                  <m:oMath xmlns:m="http://schemas.openxmlformats.org/officeDocument/2006/math">
                    <m:sSub>
                      <m:sSubPr>
                        <m:ctrlPr>
                          <a:rPr lang="en-US" sz="1400" i="1" smtClean="0">
                            <a:solidFill>
                              <a:srgbClr val="009999"/>
                            </a:solidFill>
                            <a:latin typeface="Cambria Math" panose="02040503050406030204" pitchFamily="18" charset="0"/>
                          </a:rPr>
                        </m:ctrlPr>
                      </m:sSubPr>
                      <m:e>
                        <m:r>
                          <m:rPr>
                            <m:sty m:val="p"/>
                          </m:rPr>
                          <a:rPr lang="en-US" sz="1400" b="0" i="0" smtClean="0">
                            <a:solidFill>
                              <a:srgbClr val="009999"/>
                            </a:solidFill>
                            <a:latin typeface="Cambria Math" panose="02040503050406030204" pitchFamily="18" charset="0"/>
                          </a:rPr>
                          <m:t>d</m:t>
                        </m:r>
                      </m:e>
                      <m:sub>
                        <m:sSup>
                          <m:sSupPr>
                            <m:ctrlPr>
                              <a:rPr lang="en-US" sz="1400" i="1" smtClean="0">
                                <a:solidFill>
                                  <a:srgbClr val="009999"/>
                                </a:solidFill>
                                <a:latin typeface="Cambria Math" panose="02040503050406030204" pitchFamily="18" charset="0"/>
                              </a:rPr>
                            </m:ctrlPr>
                          </m:sSupPr>
                          <m:e>
                            <m:r>
                              <m:rPr>
                                <m:sty m:val="p"/>
                              </m:rPr>
                              <a:rPr lang="en-US" sz="1400" b="0" i="0" smtClean="0">
                                <a:solidFill>
                                  <a:srgbClr val="009999"/>
                                </a:solidFill>
                                <a:latin typeface="Cambria Math" panose="02040503050406030204" pitchFamily="18" charset="0"/>
                              </a:rPr>
                              <m:t>G</m:t>
                            </m:r>
                          </m:e>
                          <m:sup>
                            <m:r>
                              <a:rPr lang="en-US" sz="1400" b="0" i="0" smtClean="0">
                                <a:solidFill>
                                  <a:srgbClr val="009999"/>
                                </a:solidFill>
                                <a:latin typeface="Cambria Math" panose="02040503050406030204" pitchFamily="18" charset="0"/>
                              </a:rPr>
                              <m:t>∗</m:t>
                            </m:r>
                          </m:sup>
                        </m:sSup>
                      </m:sub>
                    </m:sSub>
                    <m:r>
                      <a:rPr lang="en-US" sz="1400" b="0" i="0" smtClean="0">
                        <a:solidFill>
                          <a:srgbClr val="009999"/>
                        </a:solidFill>
                        <a:latin typeface="Cambria Math" panose="02040503050406030204" pitchFamily="18" charset="0"/>
                      </a:rPr>
                      <m:t>=</m:t>
                    </m:r>
                  </m:oMath>
                </a14:m>
                <a:r>
                  <a:rPr lang="en-US" sz="1400" dirty="0">
                    <a:solidFill>
                      <a:srgbClr val="009999"/>
                    </a:solidFill>
                  </a:rPr>
                  <a:t>Pdim(</a:t>
                </a:r>
                <a14:m>
                  <m:oMath xmlns:m="http://schemas.openxmlformats.org/officeDocument/2006/math">
                    <m:sSup>
                      <m:sSupPr>
                        <m:ctrlPr>
                          <a:rPr lang="en-US" sz="1400" i="1">
                            <a:solidFill>
                              <a:srgbClr val="009999"/>
                            </a:solidFill>
                            <a:latin typeface="Cambria Math" panose="02040503050406030204" pitchFamily="18" charset="0"/>
                          </a:rPr>
                        </m:ctrlPr>
                      </m:sSupPr>
                      <m:e>
                        <m:r>
                          <m:rPr>
                            <m:sty m:val="p"/>
                          </m:rPr>
                          <a:rPr lang="en-US" sz="1400">
                            <a:solidFill>
                              <a:srgbClr val="009999"/>
                            </a:solidFill>
                            <a:latin typeface="Cambria Math" panose="02040503050406030204" pitchFamily="18" charset="0"/>
                          </a:rPr>
                          <m:t>G</m:t>
                        </m:r>
                      </m:e>
                      <m:sup>
                        <m:r>
                          <a:rPr lang="en-US" sz="1400">
                            <a:solidFill>
                              <a:srgbClr val="009999"/>
                            </a:solidFill>
                            <a:latin typeface="Cambria Math" panose="02040503050406030204" pitchFamily="18" charset="0"/>
                          </a:rPr>
                          <m:t>∗</m:t>
                        </m:r>
                      </m:sup>
                    </m:sSup>
                  </m:oMath>
                </a14:m>
                <a:r>
                  <a:rPr lang="en-US" sz="1400" dirty="0">
                    <a:solidFill>
                      <a:srgbClr val="009999"/>
                    </a:solidFill>
                  </a:rPr>
                  <a:t>)</a:t>
                </a:r>
                <a:endParaRPr lang="en-US" sz="1400" dirty="0">
                  <a:solidFill>
                    <a:schemeClr val="tx1"/>
                  </a:solidFill>
                </a:endParaRPr>
              </a:p>
            </p:txBody>
          </p:sp>
        </mc:Choice>
        <mc:Fallback xmlns="">
          <p:sp>
            <p:nvSpPr>
              <p:cNvPr id="71" name="Rectangle 2">
                <a:extLst>
                  <a:ext uri="{FF2B5EF4-FFF2-40B4-BE49-F238E27FC236}">
                    <a16:creationId xmlns:a16="http://schemas.microsoft.com/office/drawing/2014/main" id="{F94E01E1-024F-4AF3-9392-1FDA44CAC7F1}"/>
                  </a:ext>
                </a:extLst>
              </p:cNvPr>
              <p:cNvSpPr txBox="1">
                <a:spLocks noRot="1" noChangeAspect="1" noMove="1" noResize="1" noEditPoints="1" noAdjustHandles="1" noChangeArrowheads="1" noChangeShapeType="1" noTextEdit="1"/>
              </p:cNvSpPr>
              <p:nvPr/>
            </p:nvSpPr>
            <p:spPr bwMode="auto">
              <a:xfrm>
                <a:off x="5936381" y="2927783"/>
                <a:ext cx="1906094" cy="53263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154286" y="4179911"/>
                <a:ext cx="753536" cy="3745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solidFill>
                            <a:srgbClr val="C00000"/>
                          </a:solidFill>
                          <a:latin typeface="Cambria Math" panose="02040503050406030204" pitchFamily="18" charset="0"/>
                        </a:rPr>
                        <m:t>f</m:t>
                      </m:r>
                      <m:r>
                        <a:rPr lang="en-US">
                          <a:solidFill>
                            <a:srgbClr val="C00000"/>
                          </a:solidFill>
                          <a:latin typeface="Cambria Math" panose="02040503050406030204" pitchFamily="18" charset="0"/>
                        </a:rPr>
                        <m:t>∈</m:t>
                      </m:r>
                      <m:r>
                        <m:rPr>
                          <m:sty m:val="p"/>
                        </m:rPr>
                        <a:rPr lang="en-US">
                          <a:solidFill>
                            <a:srgbClr val="C00000"/>
                          </a:solidFill>
                          <a:latin typeface="Cambria Math" panose="02040503050406030204" pitchFamily="18" charset="0"/>
                        </a:rPr>
                        <m:t>F</m:t>
                      </m:r>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7154286" y="4179911"/>
                <a:ext cx="753536" cy="374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5804639" y="2680980"/>
                <a:ext cx="86604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a:solidFill>
                            <a:srgbClr val="009999"/>
                          </a:solidFill>
                          <a:latin typeface="Cambria Math" panose="02040503050406030204" pitchFamily="18" charset="0"/>
                        </a:rPr>
                        <m:t>g</m:t>
                      </m:r>
                      <m:r>
                        <a:rPr lang="en-US">
                          <a:solidFill>
                            <a:srgbClr val="009999"/>
                          </a:solidFill>
                          <a:latin typeface="Cambria Math" panose="02040503050406030204" pitchFamily="18" charset="0"/>
                        </a:rPr>
                        <m:t>∈</m:t>
                      </m:r>
                      <m:r>
                        <m:rPr>
                          <m:sty m:val="p"/>
                        </m:rPr>
                        <a:rPr lang="en-US">
                          <a:solidFill>
                            <a:srgbClr val="009999"/>
                          </a:solidFill>
                          <a:latin typeface="Cambria Math" panose="02040503050406030204" pitchFamily="18" charset="0"/>
                        </a:rPr>
                        <m:t>G</m:t>
                      </m:r>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5804639" y="2680980"/>
                <a:ext cx="866049" cy="369332"/>
              </a:xfrm>
              <a:prstGeom prst="rect">
                <a:avLst/>
              </a:prstGeom>
              <a:blipFill>
                <a:blip r:embed="rId8"/>
                <a:stretch>
                  <a:fillRect b="-6667"/>
                </a:stretch>
              </a:blipFill>
            </p:spPr>
            <p:txBody>
              <a:bodyPr/>
              <a:lstStyle/>
              <a:p>
                <a:r>
                  <a:rPr lang="en-US">
                    <a:noFill/>
                  </a:rPr>
                  <a:t> </a:t>
                </a:r>
              </a:p>
            </p:txBody>
          </p:sp>
        </mc:Fallback>
      </mc:AlternateContent>
      <p:sp>
        <p:nvSpPr>
          <p:cNvPr id="27" name="Rectangle 2">
            <a:extLst>
              <a:ext uri="{FF2B5EF4-FFF2-40B4-BE49-F238E27FC236}">
                <a16:creationId xmlns:a16="http://schemas.microsoft.com/office/drawing/2014/main" id="{5046EABF-B36F-43EE-ADEE-73EB62C87A0A}"/>
              </a:ext>
            </a:extLst>
          </p:cNvPr>
          <p:cNvSpPr txBox="1">
            <a:spLocks noChangeArrowheads="1"/>
          </p:cNvSpPr>
          <p:nvPr/>
        </p:nvSpPr>
        <p:spPr>
          <a:xfrm>
            <a:off x="304800" y="5867400"/>
            <a:ext cx="8610600" cy="76200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pPr algn="l"/>
            <a:r>
              <a:rPr lang="en-US" altLang="en-US" sz="1800" dirty="0">
                <a:solidFill>
                  <a:schemeClr val="bg1">
                    <a:lumMod val="50000"/>
                  </a:schemeClr>
                </a:solidFill>
                <a:latin typeface="Comic Sans MS" panose="030F0702030302020204" pitchFamily="66" charset="0"/>
              </a:rPr>
              <a:t>[Balcan, Dick, DeBlasio, Kingsford, Sandholm, Vitercik, STOC-21: “</a:t>
            </a:r>
            <a:r>
              <a:rPr lang="en-US" sz="1800" dirty="0">
                <a:solidFill>
                  <a:schemeClr val="bg1">
                    <a:lumMod val="50000"/>
                  </a:schemeClr>
                </a:solidFill>
                <a:latin typeface="Comic Sans MS" panose="030F0702030302020204" pitchFamily="66" charset="0"/>
              </a:rPr>
              <a:t>How much data is sufficient to learn high-performing algorithms?</a:t>
            </a:r>
            <a:r>
              <a:rPr lang="en-US" altLang="en-US" sz="1800" dirty="0">
                <a:solidFill>
                  <a:schemeClr val="bg1">
                    <a:lumMod val="50000"/>
                  </a:schemeClr>
                </a:solidFill>
                <a:latin typeface="Comic Sans MS" panose="030F0702030302020204" pitchFamily="66" charset="0"/>
              </a:rPr>
              <a:t>”]</a:t>
            </a:r>
            <a:endParaRPr lang="en-US" sz="1800" dirty="0">
              <a:solidFill>
                <a:schemeClr val="bg1">
                  <a:lumMod val="50000"/>
                </a:schemeClr>
              </a:solidFill>
              <a:latin typeface="Comic Sans MS" panose="030F0702030302020204" pitchFamily="66" charset="0"/>
            </a:endParaRPr>
          </a:p>
        </p:txBody>
      </p:sp>
    </p:spTree>
    <p:extLst>
      <p:ext uri="{BB962C8B-B14F-4D97-AF65-F5344CB8AC3E}">
        <p14:creationId xmlns:p14="http://schemas.microsoft.com/office/powerpoint/2010/main" val="16562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57"/>
                                        </p:tgtEl>
                                        <p:attrNameLst>
                                          <p:attrName>style.visibility</p:attrName>
                                        </p:attrNameLst>
                                      </p:cBhvr>
                                      <p:to>
                                        <p:strVal val="visible"/>
                                      </p:to>
                                    </p:set>
                                    <p:animEffect transition="in" filter="fade">
                                      <p:cBhvr>
                                        <p:cTn id="14" dur="500"/>
                                        <p:tgtEl>
                                          <p:spTgt spid="57"/>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56"/>
                                        </p:tgtEl>
                                        <p:attrNameLst>
                                          <p:attrName>style.visibility</p:attrName>
                                        </p:attrNameLst>
                                      </p:cBhvr>
                                      <p:to>
                                        <p:strVal val="visible"/>
                                      </p:to>
                                    </p:set>
                                    <p:animEffect transition="in" filter="fade">
                                      <p:cBhvr>
                                        <p:cTn id="17" dur="500"/>
                                        <p:tgtEl>
                                          <p:spTgt spid="56"/>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anim calcmode="lin" valueType="num">
                                      <p:cBhvr>
                                        <p:cTn id="26" dur="1000" fill="hold"/>
                                        <p:tgtEl>
                                          <p:spTgt spid="61"/>
                                        </p:tgtEl>
                                        <p:attrNameLst>
                                          <p:attrName>ppt_x</p:attrName>
                                        </p:attrNameLst>
                                      </p:cBhvr>
                                      <p:tavLst>
                                        <p:tav tm="0">
                                          <p:val>
                                            <p:strVal val="#ppt_x"/>
                                          </p:val>
                                        </p:tav>
                                        <p:tav tm="100000">
                                          <p:val>
                                            <p:strVal val="#ppt_x"/>
                                          </p:val>
                                        </p:tav>
                                      </p:tavLst>
                                    </p:anim>
                                    <p:anim calcmode="lin" valueType="num">
                                      <p:cBhvr>
                                        <p:cTn id="27" dur="1000" fill="hold"/>
                                        <p:tgtEl>
                                          <p:spTgt spid="6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100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1000"/>
                                        <p:tgtEl>
                                          <p:spTgt spid="64"/>
                                        </p:tgtEl>
                                      </p:cBhvr>
                                    </p:animEffect>
                                    <p:anim calcmode="lin" valueType="num">
                                      <p:cBhvr>
                                        <p:cTn id="31" dur="1000" fill="hold"/>
                                        <p:tgtEl>
                                          <p:spTgt spid="64"/>
                                        </p:tgtEl>
                                        <p:attrNameLst>
                                          <p:attrName>ppt_x</p:attrName>
                                        </p:attrNameLst>
                                      </p:cBhvr>
                                      <p:tavLst>
                                        <p:tav tm="0">
                                          <p:val>
                                            <p:strVal val="#ppt_x"/>
                                          </p:val>
                                        </p:tav>
                                        <p:tav tm="100000">
                                          <p:val>
                                            <p:strVal val="#ppt_x"/>
                                          </p:val>
                                        </p:tav>
                                      </p:tavLst>
                                    </p:anim>
                                    <p:anim calcmode="lin" valueType="num">
                                      <p:cBhvr>
                                        <p:cTn id="32" dur="1000" fill="hold"/>
                                        <p:tgtEl>
                                          <p:spTgt spid="64"/>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2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1000" fill="hold"/>
                                        <p:tgtEl>
                                          <p:spTgt spid="67"/>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30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p:bldP spid="55" grpId="0" animBg="1"/>
      <p:bldP spid="56" grpId="0" animBg="1"/>
      <p:bldP spid="57" grpId="0" animBg="1"/>
      <p:bldP spid="71" grpId="0"/>
      <p:bldP spid="3" grpId="0"/>
      <p:bldP spid="2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0E947F-324A-4AB3-9EFB-BBE54F0B444B}"/>
              </a:ext>
            </a:extLst>
          </p:cNvPr>
          <p:cNvSpPr>
            <a:spLocks noGrp="1"/>
          </p:cNvSpPr>
          <p:nvPr>
            <p:ph type="title"/>
          </p:nvPr>
        </p:nvSpPr>
        <p:spPr/>
        <p:txBody>
          <a:bodyPr/>
          <a:lstStyle/>
          <a:p>
            <a:r>
              <a:rPr lang="en-US" dirty="0"/>
              <a:t>Our main applications of our general theorem</a:t>
            </a:r>
          </a:p>
        </p:txBody>
      </p:sp>
      <p:graphicFrame>
        <p:nvGraphicFramePr>
          <p:cNvPr id="12" name="Content Placeholder 3">
            <a:extLst>
              <a:ext uri="{FF2B5EF4-FFF2-40B4-BE49-F238E27FC236}">
                <a16:creationId xmlns:a16="http://schemas.microsoft.com/office/drawing/2014/main" id="{FA224D06-027F-4521-A47F-91A7A71DCFA9}"/>
              </a:ext>
            </a:extLst>
          </p:cNvPr>
          <p:cNvGraphicFramePr>
            <a:graphicFrameLocks/>
          </p:cNvGraphicFramePr>
          <p:nvPr/>
        </p:nvGraphicFramePr>
        <p:xfrm>
          <a:off x="304800" y="3002280"/>
          <a:ext cx="8382000" cy="2921000"/>
        </p:xfrm>
        <a:graphic>
          <a:graphicData uri="http://schemas.openxmlformats.org/drawingml/2006/table">
            <a:tbl>
              <a:tblPr firstRow="1" bandRow="1">
                <a:tableStyleId>{5C22544A-7EE6-4342-B048-85BDC9FD1C3A}</a:tableStyleId>
              </a:tblPr>
              <a:tblGrid>
                <a:gridCol w="4074583">
                  <a:extLst>
                    <a:ext uri="{9D8B030D-6E8A-4147-A177-3AD203B41FA5}">
                      <a16:colId xmlns:a16="http://schemas.microsoft.com/office/drawing/2014/main" val="3512618684"/>
                    </a:ext>
                  </a:extLst>
                </a:gridCol>
                <a:gridCol w="4307417">
                  <a:extLst>
                    <a:ext uri="{9D8B030D-6E8A-4147-A177-3AD203B41FA5}">
                      <a16:colId xmlns:a16="http://schemas.microsoft.com/office/drawing/2014/main" val="3635232759"/>
                    </a:ext>
                  </a:extLst>
                </a:gridCol>
              </a:tblGrid>
              <a:tr h="345440">
                <a:tc>
                  <a:txBody>
                    <a:bodyPr/>
                    <a:lstStyle/>
                    <a:p>
                      <a:r>
                        <a:rPr lang="en-US" sz="1800" dirty="0">
                          <a:solidFill>
                            <a:schemeClr val="tx1"/>
                          </a:solidFill>
                        </a:rPr>
                        <a:t>Mechanism class</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800" dirty="0">
                          <a:solidFill>
                            <a:schemeClr val="tx1"/>
                          </a:solidFill>
                        </a:rPr>
                        <a:t>Sample complexity studied before?</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1186802"/>
                  </a:ext>
                </a:extLst>
              </a:tr>
              <a:tr h="345440">
                <a:tc>
                  <a:txBody>
                    <a:bodyPr/>
                    <a:lstStyle/>
                    <a:p>
                      <a:r>
                        <a:rPr lang="en-US" sz="1800" dirty="0">
                          <a:solidFill>
                            <a:sysClr val="windowText" lastClr="000000"/>
                          </a:solidFill>
                        </a:rPr>
                        <a:t>Randomized mechanisms (lotteries)</a:t>
                      </a:r>
                    </a:p>
                  </a:txBody>
                  <a:tcPr>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C1B"/>
                    </a:solidFill>
                  </a:tcPr>
                </a:tc>
                <a:tc>
                  <a:txBody>
                    <a:bodyPr/>
                    <a:lstStyle/>
                    <a:p>
                      <a:r>
                        <a:rPr lang="en-US" sz="1800" dirty="0">
                          <a:solidFill>
                            <a:sysClr val="windowText" lastClr="000000"/>
                          </a:solidFill>
                        </a:rPr>
                        <a:t>NA</a:t>
                      </a:r>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C1B"/>
                    </a:solidFill>
                  </a:tcPr>
                </a:tc>
                <a:extLst>
                  <a:ext uri="{0D108BD9-81ED-4DB2-BD59-A6C34878D82A}">
                    <a16:rowId xmlns:a16="http://schemas.microsoft.com/office/drawing/2014/main" val="4275996023"/>
                  </a:ext>
                </a:extLst>
              </a:tr>
              <a:tr h="6045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rPr>
                        <a:t>Multi-part tariffs and other non-linear pricing mechanisms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C1B"/>
                    </a:solidFill>
                  </a:tcPr>
                </a:tc>
                <a:tc>
                  <a:txBody>
                    <a:bodyPr/>
                    <a:lstStyle/>
                    <a:p>
                      <a:r>
                        <a:rPr lang="en-US" sz="1800" dirty="0">
                          <a:solidFill>
                            <a:sysClr val="windowText" lastClr="000000"/>
                          </a:solidFill>
                        </a:rPr>
                        <a:t>NA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DC1B"/>
                    </a:solidFill>
                  </a:tcPr>
                </a:tc>
                <a:extLst>
                  <a:ext uri="{0D108BD9-81ED-4DB2-BD59-A6C34878D82A}">
                    <a16:rowId xmlns:a16="http://schemas.microsoft.com/office/drawing/2014/main" val="448453193"/>
                  </a:ext>
                </a:extLst>
              </a:tr>
              <a:tr h="345440">
                <a:tc>
                  <a:txBody>
                    <a:bodyPr/>
                    <a:lstStyle/>
                    <a:p>
                      <a:r>
                        <a:rPr lang="en-US" sz="1800" dirty="0">
                          <a:solidFill>
                            <a:sysClr val="windowText" lastClr="000000"/>
                          </a:solidFill>
                        </a:rPr>
                        <a:t>Posted price mechanisms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tc>
                  <a:txBody>
                    <a:bodyPr/>
                    <a:lstStyle/>
                    <a:p>
                      <a:r>
                        <a:rPr lang="en-US" sz="1600" dirty="0">
                          <a:solidFill>
                            <a:sysClr val="windowText" lastClr="000000"/>
                          </a:solidFill>
                        </a:rPr>
                        <a:t>E.g., Morgenstern-</a:t>
                      </a:r>
                      <a:r>
                        <a:rPr lang="en-US" sz="1600" dirty="0" err="1">
                          <a:solidFill>
                            <a:sysClr val="windowText" lastClr="000000"/>
                          </a:solidFill>
                        </a:rPr>
                        <a:t>Roughgarden</a:t>
                      </a:r>
                      <a:r>
                        <a:rPr lang="en-US" sz="1600" baseline="0" dirty="0">
                          <a:solidFill>
                            <a:sysClr val="windowText" lastClr="000000"/>
                          </a:solidFill>
                        </a:rPr>
                        <a:t> COLT’</a:t>
                      </a:r>
                      <a:r>
                        <a:rPr lang="en-US" sz="1600" dirty="0">
                          <a:solidFill>
                            <a:sysClr val="windowText" lastClr="000000"/>
                          </a:solidFill>
                        </a:rPr>
                        <a:t>16; </a:t>
                      </a:r>
                      <a:r>
                        <a:rPr lang="en-US" sz="1600" dirty="0" err="1">
                          <a:solidFill>
                            <a:sysClr val="windowText" lastClr="000000"/>
                          </a:solidFill>
                        </a:rPr>
                        <a:t>Syrgkanis</a:t>
                      </a:r>
                      <a:r>
                        <a:rPr lang="en-US" sz="1600" dirty="0">
                          <a:solidFill>
                            <a:sysClr val="windowText" lastClr="000000"/>
                          </a:solidFill>
                        </a:rPr>
                        <a:t> </a:t>
                      </a:r>
                      <a:r>
                        <a:rPr lang="en-US" sz="1600" baseline="0" dirty="0">
                          <a:solidFill>
                            <a:sysClr val="windowText" lastClr="000000"/>
                          </a:solidFill>
                        </a:rPr>
                        <a:t> NIPS’</a:t>
                      </a:r>
                      <a:r>
                        <a:rPr lang="en-US" sz="1600" dirty="0">
                          <a:solidFill>
                            <a:sysClr val="windowText" lastClr="000000"/>
                          </a:solidFill>
                        </a:rPr>
                        <a:t>17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extLst>
                  <a:ext uri="{0D108BD9-81ED-4DB2-BD59-A6C34878D82A}">
                    <a16:rowId xmlns:a16="http://schemas.microsoft.com/office/drawing/2014/main" val="1372491929"/>
                  </a:ext>
                </a:extLst>
              </a:tr>
              <a:tr h="3454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rPr>
                        <a:t>Affine maximizer auctions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tc>
                  <a:txBody>
                    <a:bodyPr/>
                    <a:lstStyle/>
                    <a:p>
                      <a:r>
                        <a:rPr lang="en-US" sz="1600" dirty="0">
                          <a:solidFill>
                            <a:sysClr val="windowText" lastClr="000000"/>
                          </a:solidFill>
                        </a:rPr>
                        <a:t>Balcan-</a:t>
                      </a:r>
                      <a:r>
                        <a:rPr lang="en-US" sz="1600" baseline="0" dirty="0" err="1">
                          <a:solidFill>
                            <a:sysClr val="windowText" lastClr="000000"/>
                          </a:solidFill>
                        </a:rPr>
                        <a:t>Sandholm</a:t>
                      </a:r>
                      <a:r>
                        <a:rPr lang="en-US" sz="1600" baseline="0" dirty="0">
                          <a:solidFill>
                            <a:sysClr val="windowText" lastClr="000000"/>
                          </a:solidFill>
                        </a:rPr>
                        <a:t>-</a:t>
                      </a:r>
                      <a:r>
                        <a:rPr lang="en-US" sz="1600" baseline="0" dirty="0" err="1">
                          <a:solidFill>
                            <a:sysClr val="windowText" lastClr="000000"/>
                          </a:solidFill>
                        </a:rPr>
                        <a:t>Vitercik</a:t>
                      </a:r>
                      <a:r>
                        <a:rPr lang="en-US" sz="1600" baseline="0" dirty="0">
                          <a:solidFill>
                            <a:sysClr val="windowText" lastClr="000000"/>
                          </a:solidFill>
                        </a:rPr>
                        <a:t> NIPS</a:t>
                      </a:r>
                      <a:r>
                        <a:rPr lang="en-US" sz="1600" dirty="0">
                          <a:solidFill>
                            <a:sysClr val="windowText" lastClr="000000"/>
                          </a:solidFill>
                        </a:rPr>
                        <a:t> ’16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extLst>
                  <a:ext uri="{0D108BD9-81ED-4DB2-BD59-A6C34878D82A}">
                    <a16:rowId xmlns:a16="http://schemas.microsoft.com/office/drawing/2014/main" val="3124468668"/>
                  </a:ext>
                </a:extLst>
              </a:tr>
              <a:tr h="6045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dirty="0">
                          <a:solidFill>
                            <a:sysClr val="windowText" lastClr="000000"/>
                          </a:solidFill>
                        </a:rPr>
                        <a:t>Second price auctions with reserves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solidFill>
                            <a:sysClr val="windowText" lastClr="000000"/>
                          </a:solidFill>
                        </a:rPr>
                        <a:t>E.g., Morgenstern-</a:t>
                      </a:r>
                      <a:r>
                        <a:rPr lang="en-US" sz="1600" dirty="0" err="1">
                          <a:solidFill>
                            <a:sysClr val="windowText" lastClr="000000"/>
                          </a:solidFill>
                        </a:rPr>
                        <a:t>Roughgarden</a:t>
                      </a:r>
                      <a:r>
                        <a:rPr lang="en-US" sz="1600" baseline="0" dirty="0">
                          <a:solidFill>
                            <a:sysClr val="windowText" lastClr="000000"/>
                          </a:solidFill>
                        </a:rPr>
                        <a:t> COLT’</a:t>
                      </a:r>
                      <a:r>
                        <a:rPr lang="en-US" sz="1600" dirty="0">
                          <a:solidFill>
                            <a:sysClr val="windowText" lastClr="000000"/>
                          </a:solidFill>
                        </a:rPr>
                        <a:t>16; </a:t>
                      </a:r>
                      <a:r>
                        <a:rPr lang="en-US" sz="1600" dirty="0" err="1">
                          <a:solidFill>
                            <a:sysClr val="windowText" lastClr="000000"/>
                          </a:solidFill>
                        </a:rPr>
                        <a:t>Devanur</a:t>
                      </a:r>
                      <a:r>
                        <a:rPr lang="en-US" sz="1600" dirty="0">
                          <a:solidFill>
                            <a:sysClr val="windowText" lastClr="000000"/>
                          </a:solidFill>
                        </a:rPr>
                        <a:t> et al.</a:t>
                      </a:r>
                      <a:r>
                        <a:rPr lang="en-US" sz="1600" baseline="0" dirty="0">
                          <a:solidFill>
                            <a:sysClr val="windowText" lastClr="000000"/>
                          </a:solidFill>
                        </a:rPr>
                        <a:t> STOC</a:t>
                      </a:r>
                      <a:r>
                        <a:rPr lang="en-US" sz="1600" dirty="0">
                          <a:solidFill>
                            <a:sysClr val="windowText" lastClr="000000"/>
                          </a:solidFill>
                        </a:rPr>
                        <a:t>‘16</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4BAD8"/>
                    </a:solidFill>
                  </a:tcPr>
                </a:tc>
                <a:extLst>
                  <a:ext uri="{0D108BD9-81ED-4DB2-BD59-A6C34878D82A}">
                    <a16:rowId xmlns:a16="http://schemas.microsoft.com/office/drawing/2014/main" val="662355429"/>
                  </a:ext>
                </a:extLst>
              </a:tr>
            </a:tbl>
          </a:graphicData>
        </a:graphic>
      </p:graphicFrame>
      <p:sp>
        <p:nvSpPr>
          <p:cNvPr id="13" name="Content Placeholder 2">
            <a:extLst>
              <a:ext uri="{FF2B5EF4-FFF2-40B4-BE49-F238E27FC236}">
                <a16:creationId xmlns:a16="http://schemas.microsoft.com/office/drawing/2014/main" id="{C519029D-114E-4184-A631-08C432FE9A2A}"/>
              </a:ext>
            </a:extLst>
          </p:cNvPr>
          <p:cNvSpPr>
            <a:spLocks noGrp="1"/>
          </p:cNvSpPr>
          <p:nvPr>
            <p:ph idx="1"/>
          </p:nvPr>
        </p:nvSpPr>
        <p:spPr>
          <a:xfrm>
            <a:off x="228600" y="1524000"/>
            <a:ext cx="7924800" cy="1066800"/>
          </a:xfrm>
        </p:spPr>
        <p:txBody>
          <a:bodyPr>
            <a:noAutofit/>
          </a:bodyPr>
          <a:lstStyle/>
          <a:p>
            <a:r>
              <a:rPr lang="en-US" sz="1800" dirty="0"/>
              <a:t>Match or improve over the best-known guarantees for many of the classes previously studied.</a:t>
            </a:r>
          </a:p>
          <a:p>
            <a:r>
              <a:rPr lang="en-US" sz="1800" dirty="0"/>
              <a:t>Prove bounds for classes not yet studied from a learning perspective.</a:t>
            </a:r>
          </a:p>
        </p:txBody>
      </p:sp>
    </p:spTree>
    <p:extLst>
      <p:ext uri="{BB962C8B-B14F-4D97-AF65-F5344CB8AC3E}">
        <p14:creationId xmlns:p14="http://schemas.microsoft.com/office/powerpoint/2010/main" val="28713581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AC3B61-EEB8-40CC-9ADF-EB7F30457959}"/>
              </a:ext>
            </a:extLst>
          </p:cNvPr>
          <p:cNvSpPr txBox="1">
            <a:spLocks/>
          </p:cNvSpPr>
          <p:nvPr/>
        </p:nvSpPr>
        <p:spPr>
          <a:xfrm>
            <a:off x="457200" y="12999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Digital goods (unrestricted supply): </a:t>
            </a:r>
            <a:r>
              <a:rPr lang="en-US" sz="1800" dirty="0" err="1"/>
              <a:t>Balcan</a:t>
            </a:r>
            <a:r>
              <a:rPr lang="en-US" sz="1800" dirty="0"/>
              <a:t>, Blum, Hartline, and Mansour </a:t>
            </a:r>
            <a:r>
              <a:rPr lang="en-US" sz="1800" dirty="0">
                <a:solidFill>
                  <a:schemeClr val="bg1">
                    <a:lumMod val="50000"/>
                  </a:schemeClr>
                </a:solidFill>
              </a:rPr>
              <a:t>[FOCS’05] </a:t>
            </a:r>
            <a:r>
              <a:rPr lang="en-US" sz="1800" dirty="0"/>
              <a:t>were first to use </a:t>
            </a:r>
            <a:r>
              <a:rPr lang="en-US" sz="1800" b="1" dirty="0">
                <a:solidFill>
                  <a:srgbClr val="0093C6"/>
                </a:solidFill>
              </a:rPr>
              <a:t>learning-theoretic tools </a:t>
            </a:r>
            <a:r>
              <a:rPr lang="en-US" sz="1800" dirty="0"/>
              <a:t>to design and analyze auctions.</a:t>
            </a:r>
          </a:p>
        </p:txBody>
      </p:sp>
      <p:sp>
        <p:nvSpPr>
          <p:cNvPr id="6" name="Content Placeholder 2">
            <a:extLst>
              <a:ext uri="{FF2B5EF4-FFF2-40B4-BE49-F238E27FC236}">
                <a16:creationId xmlns:a16="http://schemas.microsoft.com/office/drawing/2014/main" id="{1F686C3B-7564-473C-8FCD-1362BAEB39E3}"/>
              </a:ext>
            </a:extLst>
          </p:cNvPr>
          <p:cNvSpPr txBox="1">
            <a:spLocks/>
          </p:cNvSpPr>
          <p:nvPr/>
        </p:nvSpPr>
        <p:spPr>
          <a:xfrm>
            <a:off x="457200" y="20238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err="1"/>
              <a:t>Mohri</a:t>
            </a:r>
            <a:r>
              <a:rPr lang="en-US" sz="1800" dirty="0"/>
              <a:t> and Medina </a:t>
            </a:r>
            <a:r>
              <a:rPr lang="en-US" sz="1800" dirty="0">
                <a:solidFill>
                  <a:schemeClr val="bg1">
                    <a:lumMod val="50000"/>
                  </a:schemeClr>
                </a:solidFill>
              </a:rPr>
              <a:t>[ICML’14]</a:t>
            </a:r>
            <a:r>
              <a:rPr lang="en-US" sz="1800" dirty="0"/>
              <a:t> use a combination of </a:t>
            </a:r>
            <a:r>
              <a:rPr lang="en-US" sz="1800" b="1" dirty="0">
                <a:solidFill>
                  <a:srgbClr val="0093C6"/>
                </a:solidFill>
              </a:rPr>
              <a:t>pseudo-dimension</a:t>
            </a:r>
            <a:r>
              <a:rPr lang="en-US" sz="1800" dirty="0"/>
              <a:t> and </a:t>
            </a:r>
            <a:r>
              <a:rPr lang="en-US" sz="1800" b="1" dirty="0" err="1">
                <a:solidFill>
                  <a:srgbClr val="0093C6"/>
                </a:solidFill>
              </a:rPr>
              <a:t>Rademacher</a:t>
            </a:r>
            <a:r>
              <a:rPr lang="en-US" sz="1800" b="1" dirty="0">
                <a:solidFill>
                  <a:srgbClr val="0093C6"/>
                </a:solidFill>
              </a:rPr>
              <a:t> complexity </a:t>
            </a:r>
            <a:r>
              <a:rPr lang="en-US" sz="1800" dirty="0"/>
              <a:t>to analyze second-price auctions with reserves.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9B94038-55D6-4E8D-979E-93C5017234EE}"/>
                  </a:ext>
                </a:extLst>
              </p:cNvPr>
              <p:cNvSpPr txBox="1">
                <a:spLocks/>
              </p:cNvSpPr>
              <p:nvPr/>
            </p:nvSpPr>
            <p:spPr>
              <a:xfrm>
                <a:off x="457200" y="27477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Morgenstern and Roughgarden provide </a:t>
                </a:r>
                <a:r>
                  <a:rPr lang="en-US" sz="1800" b="1" dirty="0">
                    <a:solidFill>
                      <a:srgbClr val="0093C6"/>
                    </a:solidFill>
                  </a:rPr>
                  <a:t>pseudo-dimension </a:t>
                </a:r>
                <a:r>
                  <a:rPr lang="en-US" sz="1800" dirty="0"/>
                  <a:t>bounds for </a:t>
                </a:r>
                <a14:m>
                  <m:oMath xmlns:m="http://schemas.openxmlformats.org/officeDocument/2006/math">
                    <m:r>
                      <a:rPr lang="en-US" sz="1800" i="1">
                        <a:latin typeface="Cambria Math" panose="02040503050406030204" pitchFamily="18" charset="0"/>
                      </a:rPr>
                      <m:t>𝑡</m:t>
                    </m:r>
                  </m:oMath>
                </a14:m>
                <a:r>
                  <a:rPr lang="en-US" sz="1800" dirty="0"/>
                  <a:t>-level auctions </a:t>
                </a:r>
                <a:r>
                  <a:rPr lang="en-US" sz="1800" dirty="0">
                    <a:solidFill>
                      <a:schemeClr val="bg1">
                        <a:lumMod val="50000"/>
                      </a:schemeClr>
                    </a:solidFill>
                  </a:rPr>
                  <a:t>[NIPS’15] </a:t>
                </a:r>
                <a:r>
                  <a:rPr lang="en-US" sz="1800" dirty="0"/>
                  <a:t>and “simple” (by design) multi-item mechanisms </a:t>
                </a:r>
                <a:r>
                  <a:rPr lang="en-US" sz="1800" dirty="0">
                    <a:solidFill>
                      <a:schemeClr val="bg1">
                        <a:lumMod val="50000"/>
                      </a:schemeClr>
                    </a:solidFill>
                  </a:rPr>
                  <a:t>[COLT’16]</a:t>
                </a:r>
                <a:r>
                  <a:rPr lang="en-US" sz="1800" dirty="0"/>
                  <a:t>.</a:t>
                </a:r>
              </a:p>
            </p:txBody>
          </p:sp>
        </mc:Choice>
        <mc:Fallback xmlns="">
          <p:sp>
            <p:nvSpPr>
              <p:cNvPr id="7" name="Content Placeholder 2">
                <a:extLst>
                  <a:ext uri="{FF2B5EF4-FFF2-40B4-BE49-F238E27FC236}">
                    <a16:creationId xmlns:a16="http://schemas.microsoft.com/office/drawing/2014/main" id="{39B94038-55D6-4E8D-979E-93C5017234EE}"/>
                  </a:ext>
                </a:extLst>
              </p:cNvPr>
              <p:cNvSpPr txBox="1">
                <a:spLocks noRot="1" noChangeAspect="1" noMove="1" noResize="1" noEditPoints="1" noAdjustHandles="1" noChangeArrowheads="1" noChangeShapeType="1" noTextEdit="1"/>
              </p:cNvSpPr>
              <p:nvPr/>
            </p:nvSpPr>
            <p:spPr>
              <a:xfrm>
                <a:off x="457200" y="2747772"/>
                <a:ext cx="8222979" cy="452628"/>
              </a:xfrm>
              <a:prstGeom prst="rect">
                <a:avLst/>
              </a:prstGeom>
              <a:blipFill>
                <a:blip r:embed="rId2"/>
                <a:stretch>
                  <a:fillRect l="-741" t="-28378" b="-41892"/>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4C0AF867-77D0-42A3-9514-E0DA9B5EC303}"/>
              </a:ext>
            </a:extLst>
          </p:cNvPr>
          <p:cNvSpPr txBox="1">
            <a:spLocks/>
          </p:cNvSpPr>
          <p:nvPr/>
        </p:nvSpPr>
        <p:spPr>
          <a:xfrm>
            <a:off x="463821" y="56433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Devanur, Huang, and </a:t>
            </a:r>
            <a:r>
              <a:rPr lang="en-US" sz="1800" dirty="0" err="1"/>
              <a:t>Psomas</a:t>
            </a:r>
            <a:r>
              <a:rPr lang="en-US" sz="1800" dirty="0"/>
              <a:t> </a:t>
            </a:r>
            <a:r>
              <a:rPr lang="en-US" sz="1800" dirty="0">
                <a:solidFill>
                  <a:schemeClr val="bg1">
                    <a:lumMod val="50000"/>
                  </a:schemeClr>
                </a:solidFill>
              </a:rPr>
              <a:t>[STOC’16] </a:t>
            </a:r>
            <a:r>
              <a:rPr lang="en-US" sz="1800" dirty="0"/>
              <a:t>and</a:t>
            </a:r>
            <a:r>
              <a:rPr lang="en-US" sz="1800" dirty="0">
                <a:solidFill>
                  <a:schemeClr val="bg1">
                    <a:lumMod val="50000"/>
                  </a:schemeClr>
                </a:solidFill>
              </a:rPr>
              <a:t> </a:t>
            </a:r>
            <a:r>
              <a:rPr lang="en-US" sz="1800" dirty="0" err="1"/>
              <a:t>Gonczarowski</a:t>
            </a:r>
            <a:r>
              <a:rPr lang="en-US" sz="1800" dirty="0"/>
              <a:t> and Nisan </a:t>
            </a:r>
            <a:r>
              <a:rPr lang="en-US" sz="1800" dirty="0">
                <a:solidFill>
                  <a:schemeClr val="bg1">
                    <a:lumMod val="50000"/>
                  </a:schemeClr>
                </a:solidFill>
              </a:rPr>
              <a:t>[STOC’17] </a:t>
            </a:r>
            <a:r>
              <a:rPr lang="en-US" sz="1800" dirty="0"/>
              <a:t>give </a:t>
            </a:r>
            <a:r>
              <a:rPr lang="en-US" sz="1800" b="1" dirty="0">
                <a:solidFill>
                  <a:srgbClr val="0093C6"/>
                </a:solidFill>
              </a:rPr>
              <a:t>covering-style</a:t>
            </a:r>
            <a:r>
              <a:rPr lang="en-US" sz="1800" dirty="0"/>
              <a:t> analyses for single-item settings.</a:t>
            </a:r>
          </a:p>
        </p:txBody>
      </p:sp>
      <p:sp>
        <p:nvSpPr>
          <p:cNvPr id="9" name="Content Placeholder 2">
            <a:extLst>
              <a:ext uri="{FF2B5EF4-FFF2-40B4-BE49-F238E27FC236}">
                <a16:creationId xmlns:a16="http://schemas.microsoft.com/office/drawing/2014/main" id="{9F5EC5A7-A4F4-4461-A15C-389B2F746A5A}"/>
              </a:ext>
            </a:extLst>
          </p:cNvPr>
          <p:cNvSpPr txBox="1">
            <a:spLocks/>
          </p:cNvSpPr>
          <p:nvPr/>
        </p:nvSpPr>
        <p:spPr>
          <a:xfrm>
            <a:off x="457200" y="34716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Balcan, Sandholm, and Vitercik </a:t>
            </a:r>
            <a:r>
              <a:rPr lang="en-US" sz="1800" dirty="0">
                <a:solidFill>
                  <a:schemeClr val="bg1">
                    <a:lumMod val="50000"/>
                  </a:schemeClr>
                </a:solidFill>
              </a:rPr>
              <a:t>[NIPS’16, EC’18] </a:t>
            </a:r>
            <a:r>
              <a:rPr lang="en-US" sz="1800" dirty="0"/>
              <a:t>give </a:t>
            </a:r>
            <a:r>
              <a:rPr lang="en-US" sz="1800" b="1" dirty="0">
                <a:solidFill>
                  <a:srgbClr val="0093C6"/>
                </a:solidFill>
              </a:rPr>
              <a:t>general theorem </a:t>
            </a:r>
            <a:r>
              <a:rPr lang="en-US" sz="1800" dirty="0"/>
              <a:t>for bounding pseudo-dimension of multi-item mechanism classes.</a:t>
            </a:r>
          </a:p>
        </p:txBody>
      </p:sp>
      <p:sp>
        <p:nvSpPr>
          <p:cNvPr id="10" name="Content Placeholder 2">
            <a:extLst>
              <a:ext uri="{FF2B5EF4-FFF2-40B4-BE49-F238E27FC236}">
                <a16:creationId xmlns:a16="http://schemas.microsoft.com/office/drawing/2014/main" id="{F0A4F8F4-5534-4D54-BA1C-2492CF54FE13}"/>
              </a:ext>
            </a:extLst>
          </p:cNvPr>
          <p:cNvSpPr txBox="1">
            <a:spLocks/>
          </p:cNvSpPr>
          <p:nvPr/>
        </p:nvSpPr>
        <p:spPr>
          <a:xfrm>
            <a:off x="457200" y="41955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err="1"/>
              <a:t>Syrgkanis</a:t>
            </a:r>
            <a:r>
              <a:rPr lang="en-US" sz="1800" dirty="0"/>
              <a:t> </a:t>
            </a:r>
            <a:r>
              <a:rPr lang="en-US" sz="1800" dirty="0">
                <a:solidFill>
                  <a:schemeClr val="bg1">
                    <a:lumMod val="50000"/>
                  </a:schemeClr>
                </a:solidFill>
              </a:rPr>
              <a:t>[NIPS’17] </a:t>
            </a:r>
            <a:r>
              <a:rPr lang="en-US" sz="1800" dirty="0"/>
              <a:t>provides a </a:t>
            </a:r>
            <a:r>
              <a:rPr lang="en-US" sz="1800" b="1" dirty="0">
                <a:solidFill>
                  <a:srgbClr val="0093C6"/>
                </a:solidFill>
              </a:rPr>
              <a:t>new complexity measure </a:t>
            </a:r>
            <a:r>
              <a:rPr lang="en-US" sz="1800" dirty="0"/>
              <a:t>(the “split-sample growth rate” based on </a:t>
            </a:r>
            <a:r>
              <a:rPr lang="en-US" sz="1800" dirty="0" err="1"/>
              <a:t>Rademacher</a:t>
            </a:r>
            <a:r>
              <a:rPr lang="en-US" sz="1800" dirty="0"/>
              <a:t> complexity) to analyze auction classes.</a:t>
            </a:r>
          </a:p>
        </p:txBody>
      </p:sp>
      <p:sp>
        <p:nvSpPr>
          <p:cNvPr id="11" name="Content Placeholder 2">
            <a:extLst>
              <a:ext uri="{FF2B5EF4-FFF2-40B4-BE49-F238E27FC236}">
                <a16:creationId xmlns:a16="http://schemas.microsoft.com/office/drawing/2014/main" id="{E6D524FA-4D36-4B42-85A7-8B3C145CC918}"/>
              </a:ext>
            </a:extLst>
          </p:cNvPr>
          <p:cNvSpPr txBox="1">
            <a:spLocks/>
          </p:cNvSpPr>
          <p:nvPr/>
        </p:nvSpPr>
        <p:spPr>
          <a:xfrm>
            <a:off x="457200" y="49194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err="1"/>
              <a:t>Cai</a:t>
            </a:r>
            <a:r>
              <a:rPr lang="en-US" sz="1800" dirty="0"/>
              <a:t> and </a:t>
            </a:r>
            <a:r>
              <a:rPr lang="en-US" sz="1800" dirty="0" err="1"/>
              <a:t>Daskalakis</a:t>
            </a:r>
            <a:r>
              <a:rPr lang="en-US" sz="1800" dirty="0"/>
              <a:t> </a:t>
            </a:r>
            <a:r>
              <a:rPr lang="en-US" sz="1800" dirty="0">
                <a:solidFill>
                  <a:schemeClr val="bg1">
                    <a:lumMod val="50000"/>
                  </a:schemeClr>
                </a:solidFill>
              </a:rPr>
              <a:t>[FOCS’17] </a:t>
            </a:r>
            <a:r>
              <a:rPr lang="en-US" sz="1800" dirty="0"/>
              <a:t>give a new complexity measure implying uniform convergence bounds when the underlying distribution is a </a:t>
            </a:r>
            <a:r>
              <a:rPr lang="en-US" sz="1800" b="1" dirty="0">
                <a:solidFill>
                  <a:srgbClr val="0093C6"/>
                </a:solidFill>
              </a:rPr>
              <a:t>product distribution</a:t>
            </a:r>
            <a:r>
              <a:rPr lang="en-US" sz="1800" dirty="0"/>
              <a:t>.</a:t>
            </a:r>
          </a:p>
        </p:txBody>
      </p:sp>
      <p:sp>
        <p:nvSpPr>
          <p:cNvPr id="13" name="Title 1">
            <a:extLst>
              <a:ext uri="{FF2B5EF4-FFF2-40B4-BE49-F238E27FC236}">
                <a16:creationId xmlns:a16="http://schemas.microsoft.com/office/drawing/2014/main" id="{ED5F5970-E05A-416B-9A51-2B20455784E8}"/>
              </a:ext>
            </a:extLst>
          </p:cNvPr>
          <p:cNvSpPr>
            <a:spLocks noGrp="1"/>
          </p:cNvSpPr>
          <p:nvPr>
            <p:ph type="title"/>
          </p:nvPr>
        </p:nvSpPr>
        <p:spPr>
          <a:xfrm>
            <a:off x="457200" y="76200"/>
            <a:ext cx="8229600" cy="1143000"/>
          </a:xfrm>
        </p:spPr>
        <p:txBody>
          <a:bodyPr>
            <a:normAutofit/>
          </a:bodyPr>
          <a:lstStyle/>
          <a:p>
            <a:r>
              <a:rPr lang="en-US" sz="3800" dirty="0"/>
              <a:t>Uniform  Convergence of Auctions</a:t>
            </a:r>
          </a:p>
        </p:txBody>
      </p:sp>
    </p:spTree>
    <p:extLst>
      <p:ext uri="{BB962C8B-B14F-4D97-AF65-F5344CB8AC3E}">
        <p14:creationId xmlns:p14="http://schemas.microsoft.com/office/powerpoint/2010/main" val="213455808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F7D1-B4AE-4048-8569-89AC75EBF564}"/>
              </a:ext>
            </a:extLst>
          </p:cNvPr>
          <p:cNvSpPr>
            <a:spLocks noGrp="1"/>
          </p:cNvSpPr>
          <p:nvPr>
            <p:ph type="title"/>
          </p:nvPr>
        </p:nvSpPr>
        <p:spPr>
          <a:xfrm>
            <a:off x="457200" y="274638"/>
            <a:ext cx="8229600" cy="1143000"/>
          </a:xfrm>
        </p:spPr>
        <p:txBody>
          <a:bodyPr/>
          <a:lstStyle/>
          <a:p>
            <a:r>
              <a:rPr lang="en-US" dirty="0"/>
              <a:t>Outline</a:t>
            </a:r>
          </a:p>
        </p:txBody>
      </p:sp>
      <p:sp>
        <p:nvSpPr>
          <p:cNvPr id="3" name="Content Placeholder 2">
            <a:extLst>
              <a:ext uri="{FF2B5EF4-FFF2-40B4-BE49-F238E27FC236}">
                <a16:creationId xmlns:a16="http://schemas.microsoft.com/office/drawing/2014/main" id="{51A678BF-BE2A-4E02-B403-F944DEB7279B}"/>
              </a:ext>
            </a:extLst>
          </p:cNvPr>
          <p:cNvSpPr>
            <a:spLocks noGrp="1"/>
          </p:cNvSpPr>
          <p:nvPr>
            <p:ph idx="1"/>
          </p:nvPr>
        </p:nvSpPr>
        <p:spPr>
          <a:xfrm>
            <a:off x="990600" y="1600202"/>
            <a:ext cx="7696200" cy="4525963"/>
          </a:xfrm>
        </p:spPr>
        <p:txBody>
          <a:bodyPr/>
          <a:lstStyle/>
          <a:p>
            <a:pPr marL="457200" indent="-457200">
              <a:buFont typeface="+mj-lt"/>
              <a:buAutoNum type="arabicPeriod"/>
            </a:pPr>
            <a:r>
              <a:rPr lang="en-US" dirty="0"/>
              <a:t>Introduction</a:t>
            </a:r>
          </a:p>
          <a:p>
            <a:pPr marL="457200" indent="-457200">
              <a:buFont typeface="+mj-lt"/>
              <a:buAutoNum type="arabicPeriod"/>
            </a:pPr>
            <a:r>
              <a:rPr lang="en-US" dirty="0"/>
              <a:t>Mechanism design basics</a:t>
            </a:r>
          </a:p>
          <a:p>
            <a:pPr marL="457200" indent="-457200">
              <a:buFont typeface="+mj-lt"/>
              <a:buAutoNum type="arabicPeriod"/>
            </a:pPr>
            <a:r>
              <a:rPr lang="en-US" dirty="0"/>
              <a:t>Automated mechanism design (AMD)</a:t>
            </a:r>
          </a:p>
          <a:p>
            <a:pPr marL="457200" indent="-457200">
              <a:buFont typeface="+mj-lt"/>
              <a:buAutoNum type="arabicPeriod"/>
            </a:pPr>
            <a:r>
              <a:rPr lang="en-US" dirty="0"/>
              <a:t>Sample complexity guarantees for AMD</a:t>
            </a:r>
          </a:p>
          <a:p>
            <a:pPr marL="685800" lvl="1" indent="-385763">
              <a:buFont typeface="+mj-lt"/>
              <a:buAutoNum type="alphaLcParenR"/>
            </a:pPr>
            <a:r>
              <a:rPr lang="en-US" dirty="0"/>
              <a:t>Formal guarantees</a:t>
            </a:r>
          </a:p>
          <a:p>
            <a:pPr marL="685800" lvl="1" indent="-385763">
              <a:buFont typeface="+mj-lt"/>
              <a:buAutoNum type="alphaLcParenR"/>
            </a:pPr>
            <a:r>
              <a:rPr lang="en-US" dirty="0"/>
              <a:t>Applications of BSV18 to single-item settings</a:t>
            </a:r>
          </a:p>
          <a:p>
            <a:pPr marL="685800" lvl="1" indent="-385763">
              <a:buFont typeface="+mj-lt"/>
              <a:buAutoNum type="alphaLcParenR"/>
            </a:pPr>
            <a:r>
              <a:rPr lang="en-US" dirty="0"/>
              <a:t>Applications of BSV18 to multi-item/multi-unit settings</a:t>
            </a:r>
          </a:p>
        </p:txBody>
      </p:sp>
      <p:sp>
        <p:nvSpPr>
          <p:cNvPr id="4" name="Arrow: Right 3">
            <a:extLst>
              <a:ext uri="{FF2B5EF4-FFF2-40B4-BE49-F238E27FC236}">
                <a16:creationId xmlns:a16="http://schemas.microsoft.com/office/drawing/2014/main" id="{F485F9F5-D15E-469F-9025-43226FBD02E7}"/>
              </a:ext>
            </a:extLst>
          </p:cNvPr>
          <p:cNvSpPr/>
          <p:nvPr/>
        </p:nvSpPr>
        <p:spPr>
          <a:xfrm>
            <a:off x="990600" y="4248150"/>
            <a:ext cx="228600" cy="171450"/>
          </a:xfrm>
          <a:prstGeom prst="rightArrow">
            <a:avLst/>
          </a:prstGeom>
          <a:solidFill>
            <a:srgbClr val="F7DC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870641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038600"/>
            <a:ext cx="9144000" cy="2819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566875-536F-4278-9B52-5A1A22E2A809}"/>
              </a:ext>
            </a:extLst>
          </p:cNvPr>
          <p:cNvSpPr/>
          <p:nvPr/>
        </p:nvSpPr>
        <p:spPr>
          <a:xfrm>
            <a:off x="4114800" y="4571999"/>
            <a:ext cx="4582408" cy="1477328"/>
          </a:xfrm>
          <a:prstGeom prst="rect">
            <a:avLst/>
          </a:prstGeom>
        </p:spPr>
        <p:txBody>
          <a:bodyPr wrap="square">
            <a:spAutoFit/>
          </a:bodyPr>
          <a:lstStyle/>
          <a:p>
            <a:r>
              <a:rPr lang="da-DK" dirty="0"/>
              <a:t>Studied extensively in econ-CS</a:t>
            </a:r>
          </a:p>
          <a:p>
            <a:r>
              <a:rPr lang="da-DK" dirty="0">
                <a:solidFill>
                  <a:schemeClr val="bg1">
                    <a:lumMod val="50000"/>
                  </a:schemeClr>
                </a:solidFill>
              </a:rPr>
              <a:t>[e.g., Feldman, Gravin, and Lucier, SODA’15; Babaioff, Immorlica, Lucier, and Weinberg, FOCS’14; Cai, Devanur, and Weinberg, STOC’16]</a:t>
            </a:r>
            <a:endParaRPr lang="en-US" dirty="0"/>
          </a:p>
        </p:txBody>
      </p:sp>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Application: Posted price mechanisms</a:t>
            </a:r>
          </a:p>
        </p:txBody>
      </p:sp>
      <p:grpSp>
        <p:nvGrpSpPr>
          <p:cNvPr id="8" name="Group 7"/>
          <p:cNvGrpSpPr/>
          <p:nvPr/>
        </p:nvGrpSpPr>
        <p:grpSpPr>
          <a:xfrm>
            <a:off x="457200" y="4571999"/>
            <a:ext cx="2438378" cy="1674626"/>
            <a:chOff x="446792" y="4571999"/>
            <a:chExt cx="2438378" cy="1674626"/>
          </a:xfrm>
        </p:grpSpPr>
        <p:sp>
          <p:nvSpPr>
            <p:cNvPr id="33" name="TextBox 32">
              <a:extLst>
                <a:ext uri="{FF2B5EF4-FFF2-40B4-BE49-F238E27FC236}">
                  <a16:creationId xmlns:a16="http://schemas.microsoft.com/office/drawing/2014/main" id="{A2ADAEE6-EDBC-45CE-B902-82B17907DEA2}"/>
                </a:ext>
              </a:extLst>
            </p:cNvPr>
            <p:cNvSpPr txBox="1"/>
            <p:nvPr/>
          </p:nvSpPr>
          <p:spPr>
            <a:xfrm>
              <a:off x="685800" y="4571999"/>
              <a:ext cx="1205929" cy="369332"/>
            </a:xfrm>
            <a:prstGeom prst="rect">
              <a:avLst/>
            </a:prstGeom>
            <a:noFill/>
          </p:spPr>
          <p:txBody>
            <a:bodyPr wrap="square" rtlCol="0">
              <a:spAutoFit/>
            </a:bodyPr>
            <a:lstStyle/>
            <a:p>
              <a:pPr algn="ctr"/>
              <a:r>
                <a:rPr lang="en-US" dirty="0">
                  <a:cs typeface="Arial" panose="020B0604020202020204" pitchFamily="34" charset="0"/>
                </a:rPr>
                <a:t>Revenue</a:t>
              </a:r>
            </a:p>
          </p:txBody>
        </p:sp>
        <p:sp>
          <p:nvSpPr>
            <p:cNvPr id="35" name="Rectangle 34">
              <a:extLst>
                <a:ext uri="{FF2B5EF4-FFF2-40B4-BE49-F238E27FC236}">
                  <a16:creationId xmlns:a16="http://schemas.microsoft.com/office/drawing/2014/main" id="{76B538E9-AFA7-472E-8354-51662D65A456}"/>
                </a:ext>
              </a:extLst>
            </p:cNvPr>
            <p:cNvSpPr/>
            <p:nvPr/>
          </p:nvSpPr>
          <p:spPr>
            <a:xfrm>
              <a:off x="2054321" y="5530907"/>
              <a:ext cx="762682" cy="369332"/>
            </a:xfrm>
            <a:prstGeom prst="rect">
              <a:avLst/>
            </a:prstGeom>
          </p:spPr>
          <p:txBody>
            <a:bodyPr wrap="square">
              <a:spAutoFit/>
            </a:bodyPr>
            <a:lstStyle/>
            <a:p>
              <a:r>
                <a:rPr lang="en-US" dirty="0">
                  <a:ea typeface="Roboto" panose="02000000000000000000" pitchFamily="2" charset="0"/>
                  <a:cs typeface="Arial" panose="020B0604020202020204" pitchFamily="34" charset="0"/>
                </a:rPr>
                <a:t>Price</a:t>
              </a:r>
            </a:p>
          </p:txBody>
        </p:sp>
        <p:sp>
          <p:nvSpPr>
            <p:cNvPr id="36" name="Double Bracket 35">
              <a:extLst>
                <a:ext uri="{FF2B5EF4-FFF2-40B4-BE49-F238E27FC236}">
                  <a16:creationId xmlns:a16="http://schemas.microsoft.com/office/drawing/2014/main" id="{123F018A-27CB-4143-8287-4EE4E17317CB}"/>
                </a:ext>
              </a:extLst>
            </p:cNvPr>
            <p:cNvSpPr/>
            <p:nvPr/>
          </p:nvSpPr>
          <p:spPr>
            <a:xfrm>
              <a:off x="2667000" y="5629332"/>
              <a:ext cx="218170" cy="17377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a typeface="Roboto" panose="02000000000000000000" pitchFamily="2" charset="0"/>
                <a:cs typeface="Arial" panose="020B0604020202020204" pitchFamily="34" charset="0"/>
              </a:endParaRPr>
            </a:p>
          </p:txBody>
        </p:sp>
        <p:pic>
          <p:nvPicPr>
            <p:cNvPr id="40" name="Picture 39">
              <a:extLst>
                <a:ext uri="{FF2B5EF4-FFF2-40B4-BE49-F238E27FC236}">
                  <a16:creationId xmlns:a16="http://schemas.microsoft.com/office/drawing/2014/main" id="{03094116-D136-4A3F-BBE1-4315665530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807" y="5639943"/>
              <a:ext cx="152556" cy="152556"/>
            </a:xfrm>
            <a:prstGeom prst="rect">
              <a:avLst/>
            </a:prstGeom>
          </p:spPr>
        </p:pic>
        <p:grpSp>
          <p:nvGrpSpPr>
            <p:cNvPr id="53" name="Group 52">
              <a:extLst>
                <a:ext uri="{FF2B5EF4-FFF2-40B4-BE49-F238E27FC236}">
                  <a16:creationId xmlns:a16="http://schemas.microsoft.com/office/drawing/2014/main" id="{B893014B-2EDF-4CF5-BE07-B770913FD702}"/>
                </a:ext>
              </a:extLst>
            </p:cNvPr>
            <p:cNvGrpSpPr/>
            <p:nvPr/>
          </p:nvGrpSpPr>
          <p:grpSpPr>
            <a:xfrm>
              <a:off x="964934" y="4924926"/>
              <a:ext cx="1159221" cy="917527"/>
              <a:chOff x="4576659" y="3124200"/>
              <a:chExt cx="3045973" cy="2410899"/>
            </a:xfrm>
          </p:grpSpPr>
          <p:cxnSp>
            <p:nvCxnSpPr>
              <p:cNvPr id="54" name="Straight Arrow Connector 53">
                <a:extLst>
                  <a:ext uri="{FF2B5EF4-FFF2-40B4-BE49-F238E27FC236}">
                    <a16:creationId xmlns:a16="http://schemas.microsoft.com/office/drawing/2014/main" id="{479D320D-A6A6-4DD7-AD26-0417416030A8}"/>
                  </a:ext>
                </a:extLst>
              </p:cNvPr>
              <p:cNvCxnSpPr>
                <a:cxnSpLocks/>
              </p:cNvCxnSpPr>
              <p:nvPr/>
            </p:nvCxnSpPr>
            <p:spPr>
              <a:xfrm flipH="1">
                <a:off x="4576659" y="4943875"/>
                <a:ext cx="820284" cy="5912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2C72D42-BE73-4BCC-A887-6183E744039C}"/>
                  </a:ext>
                </a:extLst>
              </p:cNvPr>
              <p:cNvCxnSpPr>
                <a:cxnSpLocks/>
              </p:cNvCxnSpPr>
              <p:nvPr/>
            </p:nvCxnSpPr>
            <p:spPr>
              <a:xfrm flipV="1">
                <a:off x="5395176" y="3124200"/>
                <a:ext cx="0" cy="18196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6F41EAC5-67A6-44C4-93EE-061B0ED336EE}"/>
                  </a:ext>
                </a:extLst>
              </p:cNvPr>
              <p:cNvCxnSpPr>
                <a:cxnSpLocks/>
              </p:cNvCxnSpPr>
              <p:nvPr/>
            </p:nvCxnSpPr>
            <p:spPr>
              <a:xfrm>
                <a:off x="5392260" y="4943875"/>
                <a:ext cx="2230372" cy="2578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Rectangle 60">
              <a:extLst>
                <a:ext uri="{FF2B5EF4-FFF2-40B4-BE49-F238E27FC236}">
                  <a16:creationId xmlns:a16="http://schemas.microsoft.com/office/drawing/2014/main" id="{EF38473C-19AB-449E-9AF5-ABC24222A6BF}"/>
                </a:ext>
              </a:extLst>
            </p:cNvPr>
            <p:cNvSpPr/>
            <p:nvPr/>
          </p:nvSpPr>
          <p:spPr>
            <a:xfrm rot="5400000">
              <a:off x="564063" y="5667689"/>
              <a:ext cx="461665" cy="696207"/>
            </a:xfrm>
            <a:prstGeom prst="rect">
              <a:avLst/>
            </a:prstGeom>
          </p:spPr>
          <p:txBody>
            <a:bodyPr vert="vert270" wrap="square">
              <a:spAutoFit/>
            </a:bodyPr>
            <a:lstStyle/>
            <a:p>
              <a:r>
                <a:rPr lang="en-US" dirty="0">
                  <a:ea typeface="Roboto" panose="02000000000000000000" pitchFamily="2" charset="0"/>
                  <a:cs typeface="Arial" panose="020B0604020202020204" pitchFamily="34" charset="0"/>
                </a:rPr>
                <a:t>Price</a:t>
              </a:r>
            </a:p>
          </p:txBody>
        </p:sp>
        <p:sp>
          <p:nvSpPr>
            <p:cNvPr id="62" name="Double Bracket 61">
              <a:extLst>
                <a:ext uri="{FF2B5EF4-FFF2-40B4-BE49-F238E27FC236}">
                  <a16:creationId xmlns:a16="http://schemas.microsoft.com/office/drawing/2014/main" id="{E7E76E4F-6654-4CE1-A0F9-3DD14C45449C}"/>
                </a:ext>
              </a:extLst>
            </p:cNvPr>
            <p:cNvSpPr/>
            <p:nvPr/>
          </p:nvSpPr>
          <p:spPr>
            <a:xfrm>
              <a:off x="986799" y="5935768"/>
              <a:ext cx="217937" cy="17435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endParaRPr lang="en-US">
                <a:ea typeface="Roboto" panose="02000000000000000000" pitchFamily="2" charset="0"/>
                <a:cs typeface="Arial" panose="020B0604020202020204" pitchFamily="34" charset="0"/>
              </a:endParaRPr>
            </a:p>
          </p:txBody>
        </p:sp>
        <p:pic>
          <p:nvPicPr>
            <p:cNvPr id="63" name="Picture 62">
              <a:extLst>
                <a:ext uri="{FF2B5EF4-FFF2-40B4-BE49-F238E27FC236}">
                  <a16:creationId xmlns:a16="http://schemas.microsoft.com/office/drawing/2014/main" id="{B990BC05-6E75-4584-BDEC-10B30AD265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489" y="5946664"/>
              <a:ext cx="152556" cy="152556"/>
            </a:xfrm>
            <a:prstGeom prst="rect">
              <a:avLst/>
            </a:prstGeom>
          </p:spPr>
        </p:pic>
      </p:grpSp>
      <mc:AlternateContent xmlns:mc="http://schemas.openxmlformats.org/markup-compatibility/2006" xmlns:a14="http://schemas.microsoft.com/office/drawing/2010/main">
        <mc:Choice Requires="a14">
          <p:sp>
            <p:nvSpPr>
              <p:cNvPr id="20" name="Content Placeholder 2"/>
              <p:cNvSpPr>
                <a:spLocks noGrp="1"/>
              </p:cNvSpPr>
              <p:nvPr>
                <p:ph idx="1"/>
              </p:nvPr>
            </p:nvSpPr>
            <p:spPr>
              <a:xfrm>
                <a:off x="457200" y="1600203"/>
                <a:ext cx="8229600" cy="1564640"/>
              </a:xfrm>
            </p:spPr>
            <p:txBody>
              <a:bodyPr>
                <a:normAutofit lnSpcReduction="10000"/>
              </a:bodyPr>
              <a:lstStyle/>
              <a:p>
                <a:pPr marL="0" indent="0">
                  <a:buNone/>
                </a:pPr>
                <a14:m>
                  <m:oMath xmlns:m="http://schemas.openxmlformats.org/officeDocument/2006/math">
                    <m:r>
                      <a:rPr lang="en-US" i="1">
                        <a:latin typeface="Cambria Math" panose="02040503050406030204" pitchFamily="18" charset="0"/>
                        <a:ea typeface="Cambria Math" panose="02040503050406030204" pitchFamily="18" charset="0"/>
                        <a:cs typeface="Arial" panose="020B0604020202020204" pitchFamily="34" charset="0"/>
                      </a:rPr>
                      <m:t>ℳ</m:t>
                    </m:r>
                  </m:oMath>
                </a14:m>
                <a:r>
                  <a:rPr lang="en-US" dirty="0"/>
                  <a:t> = multi-item, multi-buyer posted price mechanisms</a:t>
                </a:r>
              </a:p>
              <a:p>
                <a:pPr marL="300038" lvl="1" indent="0">
                  <a:buNone/>
                </a:pPr>
                <a:r>
                  <a:rPr lang="en-US" dirty="0"/>
                  <a:t>Mechanism designer sets price per item</a:t>
                </a:r>
              </a:p>
              <a:p>
                <a:pPr marL="757238" lvl="1" indent="-457200">
                  <a:buFont typeface="+mj-lt"/>
                  <a:buAutoNum type="arabicPeriod"/>
                </a:pPr>
                <a:r>
                  <a:rPr lang="en-US" dirty="0"/>
                  <a:t>Buyer 1 arrives. Buys bundle maximizing his utility</a:t>
                </a:r>
              </a:p>
              <a:p>
                <a:pPr marL="757238" lvl="1" indent="-457200">
                  <a:buFont typeface="+mj-lt"/>
                  <a:buAutoNum type="arabicPeriod"/>
                </a:pPr>
                <a:r>
                  <a:rPr lang="en-US" dirty="0"/>
                  <a:t>Buyer 2 arrives. Buys remaining bundle maximizing his utility…</a:t>
                </a:r>
              </a:p>
              <a:p>
                <a:pPr marL="0" indent="0">
                  <a:buNone/>
                </a:pPr>
                <a:endParaRPr lang="en-US" dirty="0"/>
              </a:p>
            </p:txBody>
          </p:sp>
        </mc:Choice>
        <mc:Fallback xmlns="">
          <p:sp>
            <p:nvSpPr>
              <p:cNvPr id="20" name="Content Placeholder 2"/>
              <p:cNvSpPr>
                <a:spLocks noGrp="1" noRot="1" noChangeAspect="1" noMove="1" noResize="1" noEditPoints="1" noAdjustHandles="1" noChangeArrowheads="1" noChangeShapeType="1" noTextEdit="1"/>
              </p:cNvSpPr>
              <p:nvPr>
                <p:ph idx="1"/>
              </p:nvPr>
            </p:nvSpPr>
            <p:spPr>
              <a:xfrm>
                <a:off x="457200" y="1600203"/>
                <a:ext cx="8229600" cy="1564640"/>
              </a:xfrm>
              <a:blipFill>
                <a:blip r:embed="rId5"/>
                <a:stretch>
                  <a:fillRect l="-148" t="-5469" b="-2344"/>
                </a:stretch>
              </a:blipFill>
            </p:spPr>
            <p:txBody>
              <a:bodyPr/>
              <a:lstStyle/>
              <a:p>
                <a:r>
                  <a:rPr lang="en-US">
                    <a:noFill/>
                  </a:rPr>
                  <a:t> </a:t>
                </a:r>
              </a:p>
            </p:txBody>
          </p:sp>
        </mc:Fallback>
      </mc:AlternateContent>
    </p:spTree>
    <p:extLst>
      <p:ext uri="{BB962C8B-B14F-4D97-AF65-F5344CB8AC3E}">
        <p14:creationId xmlns:p14="http://schemas.microsoft.com/office/powerpoint/2010/main" val="699539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animEffect transition="in" filter="fade">
                                      <p:cBhvr>
                                        <p:cTn id="7" dur="500"/>
                                        <p:tgtEl>
                                          <p:spTgt spid="20">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3" end="3"/>
                                            </p:txEl>
                                          </p:spTgt>
                                        </p:tgtEl>
                                        <p:attrNameLst>
                                          <p:attrName>style.visibility</p:attrName>
                                        </p:attrNameLst>
                                      </p:cBhvr>
                                      <p:to>
                                        <p:strVal val="visible"/>
                                      </p:to>
                                    </p:set>
                                    <p:animEffect transition="in" filter="fade">
                                      <p:cBhvr>
                                        <p:cTn id="12" dur="500"/>
                                        <p:tgtEl>
                                          <p:spTgt spid="2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posted price mechanisms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p:txBody>
              <a:bodyPr/>
              <a:lstStyle/>
              <a:p>
                <a:pPr marL="0" indent="0">
                  <a:buNone/>
                </a:pPr>
                <a:r>
                  <a:rPr lang="en-US" b="1" dirty="0">
                    <a:solidFill>
                      <a:srgbClr val="0093C6"/>
                    </a:solidFill>
                  </a:rPr>
                  <a:t>Theorem</a:t>
                </a:r>
              </a:p>
              <a:p>
                <a:pPr marL="0" indent="0">
                  <a:buNone/>
                </a:pPr>
                <a:r>
                  <a:rPr lang="en-US" dirty="0"/>
                  <a:t>Pdim</a:t>
                </a:r>
                <a14:m>
                  <m:oMath xmlns:m="http://schemas.openxmlformats.org/officeDocument/2006/math">
                    <m:d>
                      <m:dPr>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cs typeface="Arial" panose="020B0604020202020204" pitchFamily="34" charset="0"/>
                          </a:rPr>
                          <m:t>ℳ</m:t>
                        </m:r>
                      </m:e>
                    </m:d>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𝑂</m:t>
                    </m:r>
                    <m:d>
                      <m:dPr>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rPr>
                          <m:t>𝑑</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𝑑𝑡</m:t>
                                </m:r>
                              </m:e>
                            </m:d>
                          </m:e>
                        </m:func>
                      </m:e>
                    </m:d>
                  </m:oMath>
                </a14:m>
                <a:r>
                  <a:rPr lang="en-US" dirty="0"/>
                  <a:t> w/ </a:t>
                </a:r>
                <a14:m>
                  <m:oMath xmlns:m="http://schemas.openxmlformats.org/officeDocument/2006/math">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dimensions</m:t>
                        </m:r>
                      </m:e>
                    </m:d>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items</m:t>
                        </m:r>
                      </m:e>
                    </m:d>
                  </m:oMath>
                </a14:m>
                <a:r>
                  <a:rPr lang="en-US" dirty="0"/>
                  <a:t> and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 </m:t>
                        </m:r>
                        <m:r>
                          <m:rPr>
                            <m:sty m:val="p"/>
                          </m:rPr>
                          <a:rPr lang="en-US">
                            <a:latin typeface="Cambria Math" panose="02040503050406030204" pitchFamily="18" charset="0"/>
                          </a:rPr>
                          <m:t>hyperplanes</m:t>
                        </m:r>
                      </m:e>
                    </m:d>
                    <m:r>
                      <a:rPr lang="en-US" i="1">
                        <a:latin typeface="Cambria Math" panose="02040503050406030204" pitchFamily="18" charset="0"/>
                      </a:rPr>
                      <m:t>=(# </m:t>
                    </m:r>
                    <m:r>
                      <m:rPr>
                        <m:sty m:val="p"/>
                      </m:rPr>
                      <a:rPr lang="en-US">
                        <a:latin typeface="Cambria Math" panose="02040503050406030204" pitchFamily="18" charset="0"/>
                      </a:rPr>
                      <m:t>buyers</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 </m:t>
                                  </m:r>
                                  <m:r>
                                    <m:rPr>
                                      <m:sty m:val="p"/>
                                    </m:rPr>
                                    <a:rPr lang="en-US">
                                      <a:latin typeface="Cambria Math" panose="02040503050406030204" pitchFamily="18" charset="0"/>
                                    </a:rPr>
                                    <m:t>items</m:t>
                                  </m:r>
                                  <m:r>
                                    <a:rPr lang="en-US" i="1">
                                      <a:latin typeface="Cambria Math" panose="02040503050406030204" pitchFamily="18" charset="0"/>
                                    </a:rPr>
                                    <m:t>)</m:t>
                                  </m:r>
                                </m:sup>
                              </m:sSup>
                            </m:e>
                          </m:mr>
                          <m:mr>
                            <m:e>
                              <m:r>
                                <a:rPr lang="en-US" i="1">
                                  <a:latin typeface="Cambria Math" panose="02040503050406030204" pitchFamily="18" charset="0"/>
                                </a:rPr>
                                <m:t>2</m:t>
                              </m:r>
                            </m:e>
                          </m:mr>
                        </m:m>
                      </m:e>
                    </m:d>
                  </m:oMath>
                </a14:m>
                <a:r>
                  <a:rPr lang="en-US" dirty="0"/>
                  <a:t>.</a:t>
                </a:r>
              </a:p>
              <a:p>
                <a:pPr marL="0" indent="0">
                  <a:buNone/>
                </a:pPr>
                <a:r>
                  <a:rPr lang="en-US" i="1" dirty="0"/>
                  <a:t>Proof sketch</a:t>
                </a:r>
                <a:r>
                  <a:rPr lang="en-US" dirty="0"/>
                  <a:t>. For </a:t>
                </a:r>
                <a:r>
                  <a:rPr lang="en-US" b="1" dirty="0"/>
                  <a:t>every buyer </a:t>
                </a:r>
                <a:r>
                  <a:rPr lang="en-US" dirty="0"/>
                  <a:t>and </a:t>
                </a:r>
                <a:r>
                  <a:rPr lang="en-US" b="1" dirty="0"/>
                  <a:t>every pair of bundles</a:t>
                </a:r>
                <a:r>
                  <a:rPr lang="en-US" dirty="0"/>
                  <a:t>:</a:t>
                </a:r>
              </a:p>
              <a:p>
                <a:pPr marL="0" indent="0">
                  <a:buNone/>
                </a:pPr>
                <a:r>
                  <a:rPr lang="en-US" dirty="0"/>
                  <a:t>	Hyperplane defines where buyer prefers each bundle</a:t>
                </a:r>
              </a:p>
              <a:p>
                <a14:m>
                  <m:oMath xmlns:m="http://schemas.openxmlformats.org/officeDocument/2006/math">
                    <m:r>
                      <a:rPr lang="en-US" i="1">
                        <a:latin typeface="Cambria Math" panose="02040503050406030204" pitchFamily="18" charset="0"/>
                      </a:rPr>
                      <m:t>𝑡</m:t>
                    </m:r>
                  </m:oMath>
                </a14:m>
                <a:r>
                  <a:rPr lang="en-US" dirty="0"/>
                  <a:t> hyperplanes define where buyers’ preference orders fixed</a:t>
                </a:r>
              </a:p>
              <a:p>
                <a:r>
                  <a:rPr lang="en-US" dirty="0"/>
                  <a:t>When preference ordering fixed, bundles they buy are fixed</a:t>
                </a:r>
              </a:p>
              <a:p>
                <a:pPr lvl="1"/>
                <a:r>
                  <a:rPr lang="en-US" dirty="0"/>
                  <a:t>So revenue is linear function of prices of items </a:t>
                </a:r>
                <a:br>
                  <a:rPr lang="en-US" dirty="0"/>
                </a:br>
                <a:r>
                  <a:rPr lang="en-US" dirty="0"/>
                  <a:t>they buy</a:t>
                </a:r>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ED992EFD-C612-484C-AF09-1CF97B3E2D31}"/>
              </a:ext>
            </a:extLst>
          </p:cNvPr>
          <p:cNvSpPr/>
          <p:nvPr/>
        </p:nvSpPr>
        <p:spPr>
          <a:xfrm>
            <a:off x="7419262" y="5935165"/>
            <a:ext cx="667248" cy="369332"/>
          </a:xfrm>
          <a:prstGeom prst="rect">
            <a:avLst/>
          </a:prstGeom>
        </p:spPr>
        <p:txBody>
          <a:bodyPr wrap="square">
            <a:spAutoFit/>
          </a:bodyPr>
          <a:lstStyle/>
          <a:p>
            <a:r>
              <a:rPr lang="en-US" dirty="0">
                <a:ea typeface="Roboto" panose="02000000000000000000" pitchFamily="2" charset="0"/>
                <a:cs typeface="Roboto" panose="02000000000000000000" pitchFamily="2" charset="0"/>
              </a:rPr>
              <a:t>Price</a:t>
            </a:r>
          </a:p>
        </p:txBody>
      </p:sp>
      <p:grpSp>
        <p:nvGrpSpPr>
          <p:cNvPr id="23" name="Group 22">
            <a:extLst>
              <a:ext uri="{FF2B5EF4-FFF2-40B4-BE49-F238E27FC236}">
                <a16:creationId xmlns:a16="http://schemas.microsoft.com/office/drawing/2014/main" id="{1982A3A8-17A6-4115-B73F-95D243C7725F}"/>
              </a:ext>
            </a:extLst>
          </p:cNvPr>
          <p:cNvGrpSpPr/>
          <p:nvPr/>
        </p:nvGrpSpPr>
        <p:grpSpPr>
          <a:xfrm>
            <a:off x="8012019" y="6038552"/>
            <a:ext cx="198191" cy="157866"/>
            <a:chOff x="5257800" y="5847548"/>
            <a:chExt cx="183870" cy="146458"/>
          </a:xfrm>
        </p:grpSpPr>
        <p:sp>
          <p:nvSpPr>
            <p:cNvPr id="24" name="Double Bracket 23">
              <a:extLst>
                <a:ext uri="{FF2B5EF4-FFF2-40B4-BE49-F238E27FC236}">
                  <a16:creationId xmlns:a16="http://schemas.microsoft.com/office/drawing/2014/main" id="{56ED6F5A-0669-478D-ABA5-F581C8312EFC}"/>
                </a:ext>
              </a:extLst>
            </p:cNvPr>
            <p:cNvSpPr/>
            <p:nvPr/>
          </p:nvSpPr>
          <p:spPr>
            <a:xfrm>
              <a:off x="5257800" y="5847548"/>
              <a:ext cx="183870" cy="14645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a typeface="Roboto" panose="02000000000000000000" pitchFamily="2" charset="0"/>
                <a:cs typeface="Roboto" panose="02000000000000000000" pitchFamily="2" charset="0"/>
              </a:endParaRPr>
            </a:p>
          </p:txBody>
        </p:sp>
        <p:pic>
          <p:nvPicPr>
            <p:cNvPr id="30" name="Picture 29">
              <a:extLst>
                <a:ext uri="{FF2B5EF4-FFF2-40B4-BE49-F238E27FC236}">
                  <a16:creationId xmlns:a16="http://schemas.microsoft.com/office/drawing/2014/main" id="{89D31550-BFAA-48D4-98B3-18AAB98281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449" y="5856491"/>
              <a:ext cx="128572" cy="128571"/>
            </a:xfrm>
            <a:prstGeom prst="rect">
              <a:avLst/>
            </a:prstGeom>
          </p:spPr>
        </p:pic>
      </p:grpSp>
      <p:grpSp>
        <p:nvGrpSpPr>
          <p:cNvPr id="41" name="Group 40">
            <a:extLst>
              <a:ext uri="{FF2B5EF4-FFF2-40B4-BE49-F238E27FC236}">
                <a16:creationId xmlns:a16="http://schemas.microsoft.com/office/drawing/2014/main" id="{B46BA685-F9F7-47A9-AA71-8CDC451A49E1}"/>
              </a:ext>
            </a:extLst>
          </p:cNvPr>
          <p:cNvGrpSpPr/>
          <p:nvPr/>
        </p:nvGrpSpPr>
        <p:grpSpPr>
          <a:xfrm>
            <a:off x="7066907" y="4953000"/>
            <a:ext cx="1619893" cy="957809"/>
            <a:chOff x="4460598" y="2373950"/>
            <a:chExt cx="3211052" cy="1898629"/>
          </a:xfrm>
        </p:grpSpPr>
        <p:cxnSp>
          <p:nvCxnSpPr>
            <p:cNvPr id="42" name="Straight Connector 41">
              <a:extLst>
                <a:ext uri="{FF2B5EF4-FFF2-40B4-BE49-F238E27FC236}">
                  <a16:creationId xmlns:a16="http://schemas.microsoft.com/office/drawing/2014/main" id="{FC9795C0-3686-4D2E-A563-D9CC0CA801EF}"/>
                </a:ext>
              </a:extLst>
            </p:cNvPr>
            <p:cNvCxnSpPr>
              <a:cxnSpLocks/>
            </p:cNvCxnSpPr>
            <p:nvPr/>
          </p:nvCxnSpPr>
          <p:spPr>
            <a:xfrm>
              <a:off x="4460598" y="3676821"/>
              <a:ext cx="11969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B325251A-553D-45DA-BA67-FA21AB953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6582" y="3836409"/>
              <a:ext cx="276577" cy="276577"/>
            </a:xfrm>
            <a:prstGeom prst="rect">
              <a:avLst/>
            </a:prstGeom>
          </p:spPr>
        </p:pic>
        <p:cxnSp>
          <p:nvCxnSpPr>
            <p:cNvPr id="44" name="Straight Connector 43">
              <a:extLst>
                <a:ext uri="{FF2B5EF4-FFF2-40B4-BE49-F238E27FC236}">
                  <a16:creationId xmlns:a16="http://schemas.microsoft.com/office/drawing/2014/main" id="{263C83ED-71D9-444F-B3A7-E346CD2EDF42}"/>
                </a:ext>
              </a:extLst>
            </p:cNvPr>
            <p:cNvCxnSpPr/>
            <p:nvPr/>
          </p:nvCxnSpPr>
          <p:spPr>
            <a:xfrm>
              <a:off x="5657500" y="3676821"/>
              <a:ext cx="0" cy="595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F4607B-D9DC-4A5A-B46F-3B35AEA2CA0A}"/>
                </a:ext>
              </a:extLst>
            </p:cNvPr>
            <p:cNvCxnSpPr>
              <a:cxnSpLocks/>
            </p:cNvCxnSpPr>
            <p:nvPr/>
          </p:nvCxnSpPr>
          <p:spPr>
            <a:xfrm flipV="1">
              <a:off x="5657500" y="2938627"/>
              <a:ext cx="736416" cy="738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39C8DC-DB43-4B59-AB64-2774D93ABDC4}"/>
                </a:ext>
              </a:extLst>
            </p:cNvPr>
            <p:cNvCxnSpPr>
              <a:cxnSpLocks/>
            </p:cNvCxnSpPr>
            <p:nvPr/>
          </p:nvCxnSpPr>
          <p:spPr>
            <a:xfrm>
              <a:off x="6377798" y="2961907"/>
              <a:ext cx="10224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A304046-BB12-4B42-83C0-8BA8EF9B8540}"/>
                </a:ext>
              </a:extLst>
            </p:cNvPr>
            <p:cNvCxnSpPr>
              <a:cxnSpLocks/>
            </p:cNvCxnSpPr>
            <p:nvPr/>
          </p:nvCxnSpPr>
          <p:spPr>
            <a:xfrm>
              <a:off x="6398913" y="2433764"/>
              <a:ext cx="0" cy="528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CB90A4E3-61FC-46C0-804C-934A52ACF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383" y="3836409"/>
              <a:ext cx="276577" cy="276577"/>
            </a:xfrm>
            <a:prstGeom prst="rect">
              <a:avLst/>
            </a:prstGeom>
          </p:spPr>
        </p:pic>
        <p:pic>
          <p:nvPicPr>
            <p:cNvPr id="49" name="Picture 48">
              <a:extLst>
                <a:ext uri="{FF2B5EF4-FFF2-40B4-BE49-F238E27FC236}">
                  <a16:creationId xmlns:a16="http://schemas.microsoft.com/office/drawing/2014/main" id="{F4657BDF-3747-41AE-A4B6-0FB841C75D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65945" y="3836409"/>
              <a:ext cx="276577" cy="276577"/>
            </a:xfrm>
            <a:prstGeom prst="rect">
              <a:avLst/>
            </a:prstGeom>
          </p:spPr>
        </p:pic>
        <p:pic>
          <p:nvPicPr>
            <p:cNvPr id="50" name="Picture 49">
              <a:extLst>
                <a:ext uri="{FF2B5EF4-FFF2-40B4-BE49-F238E27FC236}">
                  <a16:creationId xmlns:a16="http://schemas.microsoft.com/office/drawing/2014/main" id="{4BC89E4A-D86E-477B-A727-3F50D296BB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2485" y="2853451"/>
              <a:ext cx="276577" cy="276577"/>
            </a:xfrm>
            <a:prstGeom prst="rect">
              <a:avLst/>
            </a:prstGeom>
          </p:spPr>
        </p:pic>
        <p:cxnSp>
          <p:nvCxnSpPr>
            <p:cNvPr id="51" name="Straight Arrow Connector 50">
              <a:extLst>
                <a:ext uri="{FF2B5EF4-FFF2-40B4-BE49-F238E27FC236}">
                  <a16:creationId xmlns:a16="http://schemas.microsoft.com/office/drawing/2014/main" id="{E4A03750-DD02-4C47-8981-A13F8ADD3775}"/>
                </a:ext>
              </a:extLst>
            </p:cNvPr>
            <p:cNvCxnSpPr>
              <a:cxnSpLocks/>
            </p:cNvCxnSpPr>
            <p:nvPr/>
          </p:nvCxnSpPr>
          <p:spPr>
            <a:xfrm>
              <a:off x="4464030" y="4272579"/>
              <a:ext cx="32076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9550849-BD37-4F3D-8EC2-D4C569C21428}"/>
                </a:ext>
              </a:extLst>
            </p:cNvPr>
            <p:cNvCxnSpPr>
              <a:cxnSpLocks/>
            </p:cNvCxnSpPr>
            <p:nvPr/>
          </p:nvCxnSpPr>
          <p:spPr>
            <a:xfrm flipV="1">
              <a:off x="4464030" y="2373950"/>
              <a:ext cx="0" cy="18986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36E2FE83-63CA-460D-9072-80DCB7982531}"/>
              </a:ext>
            </a:extLst>
          </p:cNvPr>
          <p:cNvGrpSpPr/>
          <p:nvPr/>
        </p:nvGrpSpPr>
        <p:grpSpPr>
          <a:xfrm rot="16200000">
            <a:off x="6456948" y="5330175"/>
            <a:ext cx="857507" cy="369332"/>
            <a:chOff x="2860782" y="4706336"/>
            <a:chExt cx="1101618" cy="474471"/>
          </a:xfrm>
        </p:grpSpPr>
        <p:grpSp>
          <p:nvGrpSpPr>
            <p:cNvPr id="54" name="Group 53">
              <a:extLst>
                <a:ext uri="{FF2B5EF4-FFF2-40B4-BE49-F238E27FC236}">
                  <a16:creationId xmlns:a16="http://schemas.microsoft.com/office/drawing/2014/main" id="{50D94497-E4FD-432F-BFF3-3B1ED06E4974}"/>
                </a:ext>
              </a:extLst>
            </p:cNvPr>
            <p:cNvGrpSpPr/>
            <p:nvPr/>
          </p:nvGrpSpPr>
          <p:grpSpPr>
            <a:xfrm>
              <a:off x="3697904" y="4829332"/>
              <a:ext cx="264496" cy="211598"/>
              <a:chOff x="3566056" y="4893990"/>
              <a:chExt cx="183673" cy="146939"/>
            </a:xfrm>
          </p:grpSpPr>
          <p:sp>
            <p:nvSpPr>
              <p:cNvPr id="56" name="Double Bracket 55">
                <a:extLst>
                  <a:ext uri="{FF2B5EF4-FFF2-40B4-BE49-F238E27FC236}">
                    <a16:creationId xmlns:a16="http://schemas.microsoft.com/office/drawing/2014/main" id="{928888BA-D5CE-4B3F-A17E-B2371EDB8AC4}"/>
                  </a:ext>
                </a:extLst>
              </p:cNvPr>
              <p:cNvSpPr/>
              <p:nvPr/>
            </p:nvSpPr>
            <p:spPr>
              <a:xfrm>
                <a:off x="3566056" y="4893990"/>
                <a:ext cx="183673" cy="14693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endParaRPr lang="en-US">
                  <a:ea typeface="Roboto" panose="02000000000000000000" pitchFamily="2" charset="0"/>
                  <a:cs typeface="Roboto" panose="02000000000000000000" pitchFamily="2" charset="0"/>
                </a:endParaRPr>
              </a:p>
            </p:txBody>
          </p:sp>
          <p:pic>
            <p:nvPicPr>
              <p:cNvPr id="57" name="Picture 56">
                <a:extLst>
                  <a:ext uri="{FF2B5EF4-FFF2-40B4-BE49-F238E27FC236}">
                    <a16:creationId xmlns:a16="http://schemas.microsoft.com/office/drawing/2014/main" id="{9DA2F014-126E-4CF4-94B0-A93E2929A6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3607" y="4903174"/>
                <a:ext cx="128571" cy="128571"/>
              </a:xfrm>
              <a:prstGeom prst="rect">
                <a:avLst/>
              </a:prstGeom>
            </p:spPr>
          </p:pic>
        </p:grpSp>
        <p:sp>
          <p:nvSpPr>
            <p:cNvPr id="55" name="Rectangle 54">
              <a:extLst>
                <a:ext uri="{FF2B5EF4-FFF2-40B4-BE49-F238E27FC236}">
                  <a16:creationId xmlns:a16="http://schemas.microsoft.com/office/drawing/2014/main" id="{A7131429-AE18-4A9A-9E05-E2BE177C3A16}"/>
                </a:ext>
              </a:extLst>
            </p:cNvPr>
            <p:cNvSpPr/>
            <p:nvPr/>
          </p:nvSpPr>
          <p:spPr>
            <a:xfrm>
              <a:off x="2860782" y="4706336"/>
              <a:ext cx="905855" cy="474471"/>
            </a:xfrm>
            <a:prstGeom prst="rect">
              <a:avLst/>
            </a:prstGeom>
          </p:spPr>
          <p:txBody>
            <a:bodyPr wrap="square">
              <a:spAutoFit/>
            </a:bodyPr>
            <a:lstStyle/>
            <a:p>
              <a:r>
                <a:rPr lang="en-US" dirty="0">
                  <a:ea typeface="Roboto" panose="02000000000000000000" pitchFamily="2" charset="0"/>
                  <a:cs typeface="Roboto" panose="02000000000000000000" pitchFamily="2" charset="0"/>
                </a:rPr>
                <a:t>Price</a:t>
              </a:r>
            </a:p>
          </p:txBody>
        </p:sp>
      </p:grpSp>
    </p:spTree>
    <p:extLst>
      <p:ext uri="{BB962C8B-B14F-4D97-AF65-F5344CB8AC3E}">
        <p14:creationId xmlns:p14="http://schemas.microsoft.com/office/powerpoint/2010/main" val="4836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3" end="3"/>
                                            </p:txEl>
                                          </p:spTgt>
                                        </p:tgtEl>
                                        <p:attrNameLst>
                                          <p:attrName>style.visibility</p:attrName>
                                        </p:attrNameLst>
                                      </p:cBhvr>
                                      <p:to>
                                        <p:strVal val="visible"/>
                                      </p:to>
                                    </p:set>
                                    <p:animEffect transition="in" filter="fade">
                                      <p:cBhvr>
                                        <p:cTn id="10" dur="500"/>
                                        <p:tgtEl>
                                          <p:spTgt spid="7">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5" end="5"/>
                                            </p:txEl>
                                          </p:spTgt>
                                        </p:tgtEl>
                                        <p:attrNameLst>
                                          <p:attrName>style.visibility</p:attrName>
                                        </p:attrNameLst>
                                      </p:cBhvr>
                                      <p:to>
                                        <p:strVal val="visible"/>
                                      </p:to>
                                    </p:set>
                                    <p:animEffect transition="in" filter="fade">
                                      <p:cBhvr>
                                        <p:cTn id="20" dur="500"/>
                                        <p:tgtEl>
                                          <p:spTgt spid="7">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Effect transition="in" filter="fade">
                                      <p:cBhvr>
                                        <p:cTn id="25"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posted price mechanisms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p:txBody>
              <a:bodyPr/>
              <a:lstStyle/>
              <a:p>
                <a:pPr marL="0" indent="0">
                  <a:buNone/>
                </a:pPr>
                <a:r>
                  <a:rPr lang="en-US" b="1" dirty="0">
                    <a:solidFill>
                      <a:srgbClr val="0093C6"/>
                    </a:solidFill>
                  </a:rPr>
                  <a:t>Theorem</a:t>
                </a:r>
              </a:p>
              <a:p>
                <a:pPr marL="0" indent="0">
                  <a:buNone/>
                </a:pPr>
                <a:r>
                  <a:rPr lang="en-US" dirty="0"/>
                  <a:t>Pdim</a:t>
                </a:r>
                <a14:m>
                  <m:oMath xmlns:m="http://schemas.openxmlformats.org/officeDocument/2006/math">
                    <m:d>
                      <m:dPr>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cs typeface="Arial" panose="020B0604020202020204" pitchFamily="34" charset="0"/>
                          </a:rPr>
                          <m:t>ℳ</m:t>
                        </m:r>
                      </m:e>
                    </m:d>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𝑂</m:t>
                    </m:r>
                    <m:d>
                      <m:dPr>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rPr>
                          <m:t>𝑑</m:t>
                        </m:r>
                        <m:func>
                          <m:funcPr>
                            <m:ctrlPr>
                              <a:rPr lang="en-US" i="1">
                                <a:latin typeface="Cambria Math" panose="02040503050406030204" pitchFamily="18" charset="0"/>
                                <a:ea typeface="Cambria Math" panose="02040503050406030204" pitchFamily="18" charset="0"/>
                              </a:rPr>
                            </m:ctrlPr>
                          </m:funcPr>
                          <m:fName>
                            <m:r>
                              <m:rPr>
                                <m:sty m:val="p"/>
                              </m:rPr>
                              <a:rPr lang="en-US">
                                <a:latin typeface="Cambria Math" panose="02040503050406030204" pitchFamily="18" charset="0"/>
                                <a:ea typeface="Cambria Math" panose="02040503050406030204" pitchFamily="18" charset="0"/>
                              </a:rPr>
                              <m:t>log</m:t>
                            </m:r>
                          </m:fName>
                          <m:e>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𝑑𝑡</m:t>
                                </m:r>
                              </m:e>
                            </m:d>
                          </m:e>
                        </m:func>
                      </m:e>
                    </m:d>
                  </m:oMath>
                </a14:m>
                <a:r>
                  <a:rPr lang="en-US" dirty="0"/>
                  <a:t> w/ </a:t>
                </a:r>
                <a14:m>
                  <m:oMath xmlns:m="http://schemas.openxmlformats.org/officeDocument/2006/math">
                    <m:r>
                      <a:rPr lang="en-US" i="1">
                        <a:latin typeface="Cambria Math" panose="02040503050406030204" pitchFamily="18" charset="0"/>
                        <a:ea typeface="Cambria Math" panose="02040503050406030204" pitchFamily="18" charset="0"/>
                      </a:rPr>
                      <m:t>𝑑</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dimensions</m:t>
                        </m:r>
                      </m:e>
                    </m:d>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items</m:t>
                        </m:r>
                      </m:e>
                    </m:d>
                  </m:oMath>
                </a14:m>
                <a:r>
                  <a:rPr lang="en-US" dirty="0"/>
                  <a:t> and </a:t>
                </a:r>
                <a14:m>
                  <m:oMath xmlns:m="http://schemas.openxmlformats.org/officeDocument/2006/math">
                    <m:r>
                      <a:rPr lang="en-US" i="1">
                        <a:latin typeface="Cambria Math" panose="02040503050406030204" pitchFamily="18" charset="0"/>
                      </a:rPr>
                      <m:t>𝑡</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 </m:t>
                        </m:r>
                        <m:r>
                          <m:rPr>
                            <m:sty m:val="p"/>
                          </m:rPr>
                          <a:rPr lang="en-US">
                            <a:latin typeface="Cambria Math" panose="02040503050406030204" pitchFamily="18" charset="0"/>
                          </a:rPr>
                          <m:t>hyperplanes</m:t>
                        </m:r>
                      </m:e>
                    </m:d>
                    <m:r>
                      <a:rPr lang="en-US" i="1">
                        <a:latin typeface="Cambria Math" panose="02040503050406030204" pitchFamily="18" charset="0"/>
                      </a:rPr>
                      <m:t>=(# </m:t>
                    </m:r>
                    <m:r>
                      <m:rPr>
                        <m:sty m:val="p"/>
                      </m:rPr>
                      <a:rPr lang="en-US">
                        <a:latin typeface="Cambria Math" panose="02040503050406030204" pitchFamily="18" charset="0"/>
                      </a:rPr>
                      <m:t>buyers</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p>
                                <m:sSupPr>
                                  <m:ctrlPr>
                                    <a:rPr lang="en-US" i="1">
                                      <a:latin typeface="Cambria Math" panose="02040503050406030204" pitchFamily="18" charset="0"/>
                                    </a:rPr>
                                  </m:ctrlPr>
                                </m:sSupPr>
                                <m:e>
                                  <m:r>
                                    <a:rPr lang="en-US" i="1">
                                      <a:latin typeface="Cambria Math" panose="02040503050406030204" pitchFamily="18" charset="0"/>
                                    </a:rPr>
                                    <m:t>2</m:t>
                                  </m:r>
                                </m:e>
                                <m:sup>
                                  <m:r>
                                    <a:rPr lang="en-US" i="1">
                                      <a:latin typeface="Cambria Math" panose="02040503050406030204" pitchFamily="18" charset="0"/>
                                    </a:rPr>
                                    <m:t>(# </m:t>
                                  </m:r>
                                  <m:r>
                                    <m:rPr>
                                      <m:sty m:val="p"/>
                                    </m:rPr>
                                    <a:rPr lang="en-US">
                                      <a:latin typeface="Cambria Math" panose="02040503050406030204" pitchFamily="18" charset="0"/>
                                    </a:rPr>
                                    <m:t>items</m:t>
                                  </m:r>
                                  <m:r>
                                    <a:rPr lang="en-US" i="1">
                                      <a:latin typeface="Cambria Math" panose="02040503050406030204" pitchFamily="18" charset="0"/>
                                    </a:rPr>
                                    <m:t>)</m:t>
                                  </m:r>
                                </m:sup>
                              </m:sSup>
                            </m:e>
                          </m:mr>
                          <m:mr>
                            <m:e>
                              <m:r>
                                <a:rPr lang="en-US" i="1">
                                  <a:latin typeface="Cambria Math" panose="02040503050406030204" pitchFamily="18" charset="0"/>
                                </a:rPr>
                                <m:t>2</m:t>
                              </m:r>
                            </m:e>
                          </m:mr>
                        </m:m>
                      </m:e>
                    </m:d>
                  </m:oMath>
                </a14:m>
                <a:r>
                  <a:rPr lang="en-US" dirty="0"/>
                  <a:t>.</a:t>
                </a:r>
              </a:p>
              <a:p>
                <a:pPr marL="0" indent="0">
                  <a:buNone/>
                </a:pPr>
                <a:endParaRPr lang="en-US" dirty="0"/>
              </a:p>
              <a:p>
                <a:pPr marL="0" indent="0">
                  <a:buNone/>
                </a:pPr>
                <a:r>
                  <a:rPr lang="en-US" b="1" dirty="0">
                    <a:solidFill>
                      <a:srgbClr val="0093C6"/>
                    </a:solidFill>
                  </a:rPr>
                  <a:t>Corollary</a:t>
                </a:r>
                <a:endParaRPr lang="en-US" dirty="0"/>
              </a:p>
              <a:p>
                <a:pPr marL="0" indent="0">
                  <a:buNone/>
                </a:pPr>
                <a:r>
                  <a:rPr lang="en-US" dirty="0"/>
                  <a:t>Pdim</a:t>
                </a:r>
                <a14:m>
                  <m:oMath xmlns:m="http://schemas.openxmlformats.org/officeDocument/2006/math">
                    <m:d>
                      <m:dPr>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cs typeface="Arial" panose="020B0604020202020204" pitchFamily="34" charset="0"/>
                          </a:rPr>
                          <m:t>ℳ</m:t>
                        </m:r>
                      </m:e>
                    </m:d>
                    <m:r>
                      <a:rPr lang="en-US" i="1">
                        <a:latin typeface="Cambria Math" panose="02040503050406030204" pitchFamily="18" charset="0"/>
                        <a:ea typeface="Cambria Math" panose="02040503050406030204" pitchFamily="18" charset="0"/>
                        <a:cs typeface="Arial" panose="020B0604020202020204" pitchFamily="34" charset="0"/>
                      </a:rPr>
                      <m:t>= </m:t>
                    </m:r>
                    <m:acc>
                      <m:accPr>
                        <m:chr m:val="̃"/>
                        <m:ctrlPr>
                          <a:rPr lang="en-US" i="1">
                            <a:solidFill>
                              <a:schemeClr val="tx1"/>
                            </a:solidFill>
                            <a:latin typeface="Cambria Math" panose="02040503050406030204" pitchFamily="18" charset="0"/>
                            <a:ea typeface="Cambria Math" panose="02040503050406030204" pitchFamily="18" charset="0"/>
                          </a:rPr>
                        </m:ctrlPr>
                      </m:accPr>
                      <m:e>
                        <m:r>
                          <a:rPr lang="en-US" i="1">
                            <a:solidFill>
                              <a:schemeClr val="tx1"/>
                            </a:solidFill>
                            <a:latin typeface="Cambria Math" panose="02040503050406030204" pitchFamily="18" charset="0"/>
                            <a:ea typeface="Cambria Math" panose="02040503050406030204" pitchFamily="18" charset="0"/>
                          </a:rPr>
                          <m:t>𝑂</m:t>
                        </m:r>
                      </m:e>
                    </m:acc>
                    <m:d>
                      <m:dPr>
                        <m:ctrlPr>
                          <a:rPr lang="en-US" i="1">
                            <a:solidFill>
                              <a:schemeClr val="tx1"/>
                            </a:solidFill>
                            <a:latin typeface="Cambria Math" panose="02040503050406030204" pitchFamily="18" charset="0"/>
                            <a:ea typeface="Cambria Math" panose="02040503050406030204" pitchFamily="18" charset="0"/>
                          </a:rPr>
                        </m:ctrlPr>
                      </m:dPr>
                      <m:e>
                        <m:sSup>
                          <m:sSupPr>
                            <m:ctrlPr>
                              <a:rPr lang="en-US" i="1">
                                <a:solidFill>
                                  <a:schemeClr val="tx1"/>
                                </a:solidFill>
                                <a:latin typeface="Cambria Math" panose="02040503050406030204" pitchFamily="18" charset="0"/>
                                <a:ea typeface="Cambria Math" panose="02040503050406030204" pitchFamily="18" charset="0"/>
                              </a:rPr>
                            </m:ctrlPr>
                          </m:sSupPr>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items</m:t>
                                </m:r>
                              </m:e>
                            </m:d>
                            <m:r>
                              <m:rPr>
                                <m:nor/>
                              </m:rPr>
                              <a:rPr lang="en-US" dirty="0">
                                <a:solidFill>
                                  <a:schemeClr val="tx1"/>
                                </a:solidFill>
                                <a:ea typeface="Cambria Math" panose="02040503050406030204" pitchFamily="18" charset="0"/>
                              </a:rPr>
                              <m:t> </m:t>
                            </m:r>
                          </m:e>
                          <m:sup>
                            <m:r>
                              <a:rPr lang="en-US" i="1">
                                <a:solidFill>
                                  <a:schemeClr val="tx1"/>
                                </a:solidFill>
                                <a:latin typeface="Cambria Math" panose="02040503050406030204" pitchFamily="18" charset="0"/>
                                <a:ea typeface="Cambria Math" panose="02040503050406030204" pitchFamily="18" charset="0"/>
                              </a:rPr>
                              <m:t>2</m:t>
                            </m:r>
                          </m:sup>
                        </m:sSup>
                      </m:e>
                    </m:d>
                  </m:oMath>
                </a14:m>
                <a:r>
                  <a:rPr lang="en-US" dirty="0">
                    <a:solidFill>
                      <a:schemeClr val="tx1"/>
                    </a:solidFill>
                    <a:ea typeface="Cambria Math" panose="02040503050406030204" pitchFamily="18" charset="0"/>
                  </a:rPr>
                  <a:t> </a:t>
                </a:r>
              </a:p>
              <a:p>
                <a:pPr marL="0" indent="0">
                  <a:buNone/>
                </a:pPr>
                <a:endParaRPr lang="en-US" dirty="0"/>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sp>
        <p:nvSpPr>
          <p:cNvPr id="22" name="Rectangle 21">
            <a:extLst>
              <a:ext uri="{FF2B5EF4-FFF2-40B4-BE49-F238E27FC236}">
                <a16:creationId xmlns:a16="http://schemas.microsoft.com/office/drawing/2014/main" id="{ED992EFD-C612-484C-AF09-1CF97B3E2D31}"/>
              </a:ext>
            </a:extLst>
          </p:cNvPr>
          <p:cNvSpPr/>
          <p:nvPr/>
        </p:nvSpPr>
        <p:spPr>
          <a:xfrm>
            <a:off x="7419262" y="5935165"/>
            <a:ext cx="667248" cy="369332"/>
          </a:xfrm>
          <a:prstGeom prst="rect">
            <a:avLst/>
          </a:prstGeom>
        </p:spPr>
        <p:txBody>
          <a:bodyPr wrap="square">
            <a:spAutoFit/>
          </a:bodyPr>
          <a:lstStyle/>
          <a:p>
            <a:r>
              <a:rPr lang="en-US" dirty="0">
                <a:ea typeface="Roboto" panose="02000000000000000000" pitchFamily="2" charset="0"/>
                <a:cs typeface="Roboto" panose="02000000000000000000" pitchFamily="2" charset="0"/>
              </a:rPr>
              <a:t>Price</a:t>
            </a:r>
          </a:p>
        </p:txBody>
      </p:sp>
      <p:grpSp>
        <p:nvGrpSpPr>
          <p:cNvPr id="23" name="Group 22">
            <a:extLst>
              <a:ext uri="{FF2B5EF4-FFF2-40B4-BE49-F238E27FC236}">
                <a16:creationId xmlns:a16="http://schemas.microsoft.com/office/drawing/2014/main" id="{1982A3A8-17A6-4115-B73F-95D243C7725F}"/>
              </a:ext>
            </a:extLst>
          </p:cNvPr>
          <p:cNvGrpSpPr/>
          <p:nvPr/>
        </p:nvGrpSpPr>
        <p:grpSpPr>
          <a:xfrm>
            <a:off x="8012019" y="6038552"/>
            <a:ext cx="198191" cy="157866"/>
            <a:chOff x="5257800" y="5847548"/>
            <a:chExt cx="183870" cy="146458"/>
          </a:xfrm>
        </p:grpSpPr>
        <p:sp>
          <p:nvSpPr>
            <p:cNvPr id="24" name="Double Bracket 23">
              <a:extLst>
                <a:ext uri="{FF2B5EF4-FFF2-40B4-BE49-F238E27FC236}">
                  <a16:creationId xmlns:a16="http://schemas.microsoft.com/office/drawing/2014/main" id="{56ED6F5A-0669-478D-ABA5-F581C8312EFC}"/>
                </a:ext>
              </a:extLst>
            </p:cNvPr>
            <p:cNvSpPr/>
            <p:nvPr/>
          </p:nvSpPr>
          <p:spPr>
            <a:xfrm>
              <a:off x="5257800" y="5847548"/>
              <a:ext cx="183870" cy="146458"/>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ea typeface="Roboto" panose="02000000000000000000" pitchFamily="2" charset="0"/>
                <a:cs typeface="Roboto" panose="02000000000000000000" pitchFamily="2" charset="0"/>
              </a:endParaRPr>
            </a:p>
          </p:txBody>
        </p:sp>
        <p:pic>
          <p:nvPicPr>
            <p:cNvPr id="30" name="Picture 29">
              <a:extLst>
                <a:ext uri="{FF2B5EF4-FFF2-40B4-BE49-F238E27FC236}">
                  <a16:creationId xmlns:a16="http://schemas.microsoft.com/office/drawing/2014/main" id="{89D31550-BFAA-48D4-98B3-18AAB98281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5449" y="5856491"/>
              <a:ext cx="128572" cy="128571"/>
            </a:xfrm>
            <a:prstGeom prst="rect">
              <a:avLst/>
            </a:prstGeom>
          </p:spPr>
        </p:pic>
      </p:grpSp>
      <p:grpSp>
        <p:nvGrpSpPr>
          <p:cNvPr id="41" name="Group 40">
            <a:extLst>
              <a:ext uri="{FF2B5EF4-FFF2-40B4-BE49-F238E27FC236}">
                <a16:creationId xmlns:a16="http://schemas.microsoft.com/office/drawing/2014/main" id="{B46BA685-F9F7-47A9-AA71-8CDC451A49E1}"/>
              </a:ext>
            </a:extLst>
          </p:cNvPr>
          <p:cNvGrpSpPr/>
          <p:nvPr/>
        </p:nvGrpSpPr>
        <p:grpSpPr>
          <a:xfrm>
            <a:off x="7066907" y="4953000"/>
            <a:ext cx="1619893" cy="957809"/>
            <a:chOff x="4460598" y="2373950"/>
            <a:chExt cx="3211052" cy="1898629"/>
          </a:xfrm>
        </p:grpSpPr>
        <p:cxnSp>
          <p:nvCxnSpPr>
            <p:cNvPr id="42" name="Straight Connector 41">
              <a:extLst>
                <a:ext uri="{FF2B5EF4-FFF2-40B4-BE49-F238E27FC236}">
                  <a16:creationId xmlns:a16="http://schemas.microsoft.com/office/drawing/2014/main" id="{FC9795C0-3686-4D2E-A563-D9CC0CA801EF}"/>
                </a:ext>
              </a:extLst>
            </p:cNvPr>
            <p:cNvCxnSpPr>
              <a:cxnSpLocks/>
            </p:cNvCxnSpPr>
            <p:nvPr/>
          </p:nvCxnSpPr>
          <p:spPr>
            <a:xfrm>
              <a:off x="4460598" y="3676821"/>
              <a:ext cx="119690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B325251A-553D-45DA-BA67-FA21AB953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6582" y="3836409"/>
              <a:ext cx="276577" cy="276577"/>
            </a:xfrm>
            <a:prstGeom prst="rect">
              <a:avLst/>
            </a:prstGeom>
          </p:spPr>
        </p:pic>
        <p:cxnSp>
          <p:nvCxnSpPr>
            <p:cNvPr id="44" name="Straight Connector 43">
              <a:extLst>
                <a:ext uri="{FF2B5EF4-FFF2-40B4-BE49-F238E27FC236}">
                  <a16:creationId xmlns:a16="http://schemas.microsoft.com/office/drawing/2014/main" id="{263C83ED-71D9-444F-B3A7-E346CD2EDF42}"/>
                </a:ext>
              </a:extLst>
            </p:cNvPr>
            <p:cNvCxnSpPr/>
            <p:nvPr/>
          </p:nvCxnSpPr>
          <p:spPr>
            <a:xfrm>
              <a:off x="5657500" y="3676821"/>
              <a:ext cx="0" cy="5957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2F4607B-D9DC-4A5A-B46F-3B35AEA2CA0A}"/>
                </a:ext>
              </a:extLst>
            </p:cNvPr>
            <p:cNvCxnSpPr>
              <a:cxnSpLocks/>
            </p:cNvCxnSpPr>
            <p:nvPr/>
          </p:nvCxnSpPr>
          <p:spPr>
            <a:xfrm flipV="1">
              <a:off x="5657500" y="2938627"/>
              <a:ext cx="736416" cy="73818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B39C8DC-DB43-4B59-AB64-2774D93ABDC4}"/>
                </a:ext>
              </a:extLst>
            </p:cNvPr>
            <p:cNvCxnSpPr>
              <a:cxnSpLocks/>
            </p:cNvCxnSpPr>
            <p:nvPr/>
          </p:nvCxnSpPr>
          <p:spPr>
            <a:xfrm>
              <a:off x="6377798" y="2961907"/>
              <a:ext cx="102247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A304046-BB12-4B42-83C0-8BA8EF9B8540}"/>
                </a:ext>
              </a:extLst>
            </p:cNvPr>
            <p:cNvCxnSpPr>
              <a:cxnSpLocks/>
            </p:cNvCxnSpPr>
            <p:nvPr/>
          </p:nvCxnSpPr>
          <p:spPr>
            <a:xfrm>
              <a:off x="6398913" y="2433764"/>
              <a:ext cx="0" cy="5281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CB90A4E3-61FC-46C0-804C-934A52ACFD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383" y="3836409"/>
              <a:ext cx="276577" cy="276577"/>
            </a:xfrm>
            <a:prstGeom prst="rect">
              <a:avLst/>
            </a:prstGeom>
          </p:spPr>
        </p:pic>
        <p:pic>
          <p:nvPicPr>
            <p:cNvPr id="49" name="Picture 48">
              <a:extLst>
                <a:ext uri="{FF2B5EF4-FFF2-40B4-BE49-F238E27FC236}">
                  <a16:creationId xmlns:a16="http://schemas.microsoft.com/office/drawing/2014/main" id="{F4657BDF-3747-41AE-A4B6-0FB841C75D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5945" y="3836409"/>
              <a:ext cx="276577" cy="276577"/>
            </a:xfrm>
            <a:prstGeom prst="rect">
              <a:avLst/>
            </a:prstGeom>
          </p:spPr>
        </p:pic>
        <p:pic>
          <p:nvPicPr>
            <p:cNvPr id="50" name="Picture 49">
              <a:extLst>
                <a:ext uri="{FF2B5EF4-FFF2-40B4-BE49-F238E27FC236}">
                  <a16:creationId xmlns:a16="http://schemas.microsoft.com/office/drawing/2014/main" id="{4BC89E4A-D86E-477B-A727-3F50D296BB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2485" y="2853451"/>
              <a:ext cx="276577" cy="276577"/>
            </a:xfrm>
            <a:prstGeom prst="rect">
              <a:avLst/>
            </a:prstGeom>
          </p:spPr>
        </p:pic>
        <p:cxnSp>
          <p:nvCxnSpPr>
            <p:cNvPr id="51" name="Straight Arrow Connector 50">
              <a:extLst>
                <a:ext uri="{FF2B5EF4-FFF2-40B4-BE49-F238E27FC236}">
                  <a16:creationId xmlns:a16="http://schemas.microsoft.com/office/drawing/2014/main" id="{E4A03750-DD02-4C47-8981-A13F8ADD3775}"/>
                </a:ext>
              </a:extLst>
            </p:cNvPr>
            <p:cNvCxnSpPr>
              <a:cxnSpLocks/>
            </p:cNvCxnSpPr>
            <p:nvPr/>
          </p:nvCxnSpPr>
          <p:spPr>
            <a:xfrm>
              <a:off x="4464030" y="4272579"/>
              <a:ext cx="320762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F9550849-BD37-4F3D-8EC2-D4C569C21428}"/>
                </a:ext>
              </a:extLst>
            </p:cNvPr>
            <p:cNvCxnSpPr>
              <a:cxnSpLocks/>
            </p:cNvCxnSpPr>
            <p:nvPr/>
          </p:nvCxnSpPr>
          <p:spPr>
            <a:xfrm flipV="1">
              <a:off x="4464030" y="2373950"/>
              <a:ext cx="0" cy="18986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36E2FE83-63CA-460D-9072-80DCB7982531}"/>
              </a:ext>
            </a:extLst>
          </p:cNvPr>
          <p:cNvGrpSpPr/>
          <p:nvPr/>
        </p:nvGrpSpPr>
        <p:grpSpPr>
          <a:xfrm rot="16200000">
            <a:off x="6456948" y="5330175"/>
            <a:ext cx="857507" cy="369332"/>
            <a:chOff x="2860782" y="4706336"/>
            <a:chExt cx="1101618" cy="474471"/>
          </a:xfrm>
        </p:grpSpPr>
        <p:grpSp>
          <p:nvGrpSpPr>
            <p:cNvPr id="54" name="Group 53">
              <a:extLst>
                <a:ext uri="{FF2B5EF4-FFF2-40B4-BE49-F238E27FC236}">
                  <a16:creationId xmlns:a16="http://schemas.microsoft.com/office/drawing/2014/main" id="{50D94497-E4FD-432F-BFF3-3B1ED06E4974}"/>
                </a:ext>
              </a:extLst>
            </p:cNvPr>
            <p:cNvGrpSpPr/>
            <p:nvPr/>
          </p:nvGrpSpPr>
          <p:grpSpPr>
            <a:xfrm>
              <a:off x="3697904" y="4829332"/>
              <a:ext cx="264496" cy="211598"/>
              <a:chOff x="3566056" y="4893990"/>
              <a:chExt cx="183673" cy="146939"/>
            </a:xfrm>
          </p:grpSpPr>
          <p:sp>
            <p:nvSpPr>
              <p:cNvPr id="56" name="Double Bracket 55">
                <a:extLst>
                  <a:ext uri="{FF2B5EF4-FFF2-40B4-BE49-F238E27FC236}">
                    <a16:creationId xmlns:a16="http://schemas.microsoft.com/office/drawing/2014/main" id="{928888BA-D5CE-4B3F-A17E-B2371EDB8AC4}"/>
                  </a:ext>
                </a:extLst>
              </p:cNvPr>
              <p:cNvSpPr/>
              <p:nvPr/>
            </p:nvSpPr>
            <p:spPr>
              <a:xfrm>
                <a:off x="3566056" y="4893990"/>
                <a:ext cx="183673" cy="14693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vert="vert270" rtlCol="0" anchor="ctr"/>
              <a:lstStyle/>
              <a:p>
                <a:pPr algn="ctr"/>
                <a:endParaRPr lang="en-US">
                  <a:ea typeface="Roboto" panose="02000000000000000000" pitchFamily="2" charset="0"/>
                  <a:cs typeface="Roboto" panose="02000000000000000000" pitchFamily="2" charset="0"/>
                </a:endParaRPr>
              </a:p>
            </p:txBody>
          </p:sp>
          <p:pic>
            <p:nvPicPr>
              <p:cNvPr id="57" name="Picture 56">
                <a:extLst>
                  <a:ext uri="{FF2B5EF4-FFF2-40B4-BE49-F238E27FC236}">
                    <a16:creationId xmlns:a16="http://schemas.microsoft.com/office/drawing/2014/main" id="{9DA2F014-126E-4CF4-94B0-A93E2929A6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93607" y="4903174"/>
                <a:ext cx="128571" cy="128571"/>
              </a:xfrm>
              <a:prstGeom prst="rect">
                <a:avLst/>
              </a:prstGeom>
            </p:spPr>
          </p:pic>
        </p:grpSp>
        <p:sp>
          <p:nvSpPr>
            <p:cNvPr id="55" name="Rectangle 54">
              <a:extLst>
                <a:ext uri="{FF2B5EF4-FFF2-40B4-BE49-F238E27FC236}">
                  <a16:creationId xmlns:a16="http://schemas.microsoft.com/office/drawing/2014/main" id="{A7131429-AE18-4A9A-9E05-E2BE177C3A16}"/>
                </a:ext>
              </a:extLst>
            </p:cNvPr>
            <p:cNvSpPr/>
            <p:nvPr/>
          </p:nvSpPr>
          <p:spPr>
            <a:xfrm>
              <a:off x="2860782" y="4706336"/>
              <a:ext cx="905855" cy="474471"/>
            </a:xfrm>
            <a:prstGeom prst="rect">
              <a:avLst/>
            </a:prstGeom>
          </p:spPr>
          <p:txBody>
            <a:bodyPr wrap="square">
              <a:spAutoFit/>
            </a:bodyPr>
            <a:lstStyle/>
            <a:p>
              <a:r>
                <a:rPr lang="en-US" dirty="0">
                  <a:ea typeface="Roboto" panose="02000000000000000000" pitchFamily="2" charset="0"/>
                  <a:cs typeface="Roboto" panose="02000000000000000000" pitchFamily="2" charset="0"/>
                </a:rPr>
                <a:t>Price</a:t>
              </a:r>
            </a:p>
          </p:txBody>
        </p:sp>
      </p:grpSp>
      <p:sp>
        <p:nvSpPr>
          <p:cNvPr id="29" name="Rectangle 28">
            <a:extLst>
              <a:ext uri="{FF2B5EF4-FFF2-40B4-BE49-F238E27FC236}">
                <a16:creationId xmlns:a16="http://schemas.microsoft.com/office/drawing/2014/main" id="{C1027C90-09BD-4D99-805F-4029C3AD379C}"/>
              </a:ext>
            </a:extLst>
          </p:cNvPr>
          <p:cNvSpPr/>
          <p:nvPr/>
        </p:nvSpPr>
        <p:spPr>
          <a:xfrm>
            <a:off x="457200" y="5756833"/>
            <a:ext cx="8114388" cy="369332"/>
          </a:xfrm>
          <a:prstGeom prst="rect">
            <a:avLst/>
          </a:prstGeom>
        </p:spPr>
        <p:txBody>
          <a:bodyPr wrap="square">
            <a:spAutoFit/>
          </a:bodyPr>
          <a:lstStyle/>
          <a:p>
            <a:r>
              <a:rPr lang="da-DK" dirty="0">
                <a:solidFill>
                  <a:schemeClr val="bg1">
                    <a:lumMod val="50000"/>
                  </a:schemeClr>
                </a:solidFill>
              </a:rPr>
              <a:t>Also shown by Morgenstern and Roughgarden [COLT ‘16]</a:t>
            </a:r>
            <a:endParaRPr lang="en-US" dirty="0">
              <a:solidFill>
                <a:schemeClr val="bg1">
                  <a:lumMod val="50000"/>
                </a:schemeClr>
              </a:solidFill>
            </a:endParaRPr>
          </a:p>
        </p:txBody>
      </p:sp>
    </p:spTree>
    <p:extLst>
      <p:ext uri="{BB962C8B-B14F-4D97-AF65-F5344CB8AC3E}">
        <p14:creationId xmlns:p14="http://schemas.microsoft.com/office/powerpoint/2010/main" val="2875361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3CF23-247C-48FA-B6FB-A58B0284B79F}"/>
              </a:ext>
            </a:extLst>
          </p:cNvPr>
          <p:cNvSpPr>
            <a:spLocks noGrp="1"/>
          </p:cNvSpPr>
          <p:nvPr>
            <p:ph type="title"/>
          </p:nvPr>
        </p:nvSpPr>
        <p:spPr/>
        <p:txBody>
          <a:bodyPr/>
          <a:lstStyle/>
          <a:p>
            <a:r>
              <a:rPr lang="en-US" dirty="0"/>
              <a:t>Mechanism design example:</a:t>
            </a:r>
            <a:br>
              <a:rPr lang="en-US" dirty="0"/>
            </a:br>
            <a:r>
              <a:rPr lang="en-US" dirty="0"/>
              <a:t>Posted price mechanisms</a:t>
            </a:r>
          </a:p>
        </p:txBody>
      </p:sp>
      <p:sp>
        <p:nvSpPr>
          <p:cNvPr id="3" name="Content Placeholder 2">
            <a:extLst>
              <a:ext uri="{FF2B5EF4-FFF2-40B4-BE49-F238E27FC236}">
                <a16:creationId xmlns:a16="http://schemas.microsoft.com/office/drawing/2014/main" id="{01052708-A918-4C4E-9289-BFE90A4F65AE}"/>
              </a:ext>
            </a:extLst>
          </p:cNvPr>
          <p:cNvSpPr>
            <a:spLocks noGrp="1"/>
          </p:cNvSpPr>
          <p:nvPr>
            <p:ph idx="1"/>
          </p:nvPr>
        </p:nvSpPr>
        <p:spPr>
          <a:ln>
            <a:noFill/>
          </a:ln>
        </p:spPr>
        <p:txBody>
          <a:bodyPr/>
          <a:lstStyle/>
          <a:p>
            <a:pPr marL="0" indent="0">
              <a:buNone/>
            </a:pPr>
            <a:r>
              <a:rPr lang="en-US" dirty="0"/>
              <a:t>Set a price per item</a:t>
            </a:r>
          </a:p>
          <a:p>
            <a:pPr marL="0" indent="0">
              <a:buNone/>
            </a:pPr>
            <a:r>
              <a:rPr lang="en-US" dirty="0"/>
              <a:t>Buyers buy the items maximizing their utility</a:t>
            </a:r>
          </a:p>
        </p:txBody>
      </p:sp>
      <p:pic>
        <p:nvPicPr>
          <p:cNvPr id="22" name="Picture 2" descr="Image result for coffee shop">
            <a:extLst>
              <a:ext uri="{FF2B5EF4-FFF2-40B4-BE49-F238E27FC236}">
                <a16:creationId xmlns:a16="http://schemas.microsoft.com/office/drawing/2014/main" id="{3DAAF1B6-C2BA-413B-AD13-9619CB5E668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8600" y="3733800"/>
            <a:ext cx="3128963" cy="31289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B9C4C6DA-6E89-486C-9BCE-30EE4B3777D1}"/>
              </a:ext>
            </a:extLst>
          </p:cNvPr>
          <p:cNvSpPr/>
          <p:nvPr/>
        </p:nvSpPr>
        <p:spPr>
          <a:xfrm>
            <a:off x="1931913" y="5105400"/>
            <a:ext cx="708848" cy="369332"/>
          </a:xfrm>
          <a:prstGeom prst="rect">
            <a:avLst/>
          </a:prstGeom>
        </p:spPr>
        <p:txBody>
          <a:bodyPr wrap="none">
            <a:spAutoFit/>
          </a:bodyPr>
          <a:lstStyle/>
          <a:p>
            <a:r>
              <a:rPr lang="en-US" dirty="0">
                <a:cs typeface="Arial" panose="020B0604020202020204" pitchFamily="34" charset="0"/>
              </a:rPr>
              <a:t>: 1.50</a:t>
            </a:r>
            <a:endParaRPr lang="en-US" dirty="0"/>
          </a:p>
        </p:txBody>
      </p:sp>
      <p:sp>
        <p:nvSpPr>
          <p:cNvPr id="26" name="Rectangle 25">
            <a:extLst>
              <a:ext uri="{FF2B5EF4-FFF2-40B4-BE49-F238E27FC236}">
                <a16:creationId xmlns:a16="http://schemas.microsoft.com/office/drawing/2014/main" id="{DCAED9BF-266B-4B16-B739-5158C8E42AC2}"/>
              </a:ext>
            </a:extLst>
          </p:cNvPr>
          <p:cNvSpPr/>
          <p:nvPr/>
        </p:nvSpPr>
        <p:spPr>
          <a:xfrm>
            <a:off x="1930839" y="5379574"/>
            <a:ext cx="708848" cy="369332"/>
          </a:xfrm>
          <a:prstGeom prst="rect">
            <a:avLst/>
          </a:prstGeom>
        </p:spPr>
        <p:txBody>
          <a:bodyPr wrap="none">
            <a:spAutoFit/>
          </a:bodyPr>
          <a:lstStyle/>
          <a:p>
            <a:r>
              <a:rPr lang="en-US" dirty="0">
                <a:cs typeface="Arial" panose="020B0604020202020204" pitchFamily="34" charset="0"/>
              </a:rPr>
              <a:t>: 3.50</a:t>
            </a:r>
            <a:endParaRPr lang="en-US" dirty="0"/>
          </a:p>
        </p:txBody>
      </p:sp>
      <p:pic>
        <p:nvPicPr>
          <p:cNvPr id="20" name="Picture 19">
            <a:extLst>
              <a:ext uri="{FF2B5EF4-FFF2-40B4-BE49-F238E27FC236}">
                <a16:creationId xmlns:a16="http://schemas.microsoft.com/office/drawing/2014/main" id="{055C60AB-5FFD-4191-9472-C97AED053E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9773" y="5213452"/>
            <a:ext cx="159449" cy="159449"/>
          </a:xfrm>
          <a:prstGeom prst="rect">
            <a:avLst/>
          </a:prstGeom>
        </p:spPr>
      </p:pic>
      <p:pic>
        <p:nvPicPr>
          <p:cNvPr id="18" name="Picture 17">
            <a:extLst>
              <a:ext uri="{FF2B5EF4-FFF2-40B4-BE49-F238E27FC236}">
                <a16:creationId xmlns:a16="http://schemas.microsoft.com/office/drawing/2014/main" id="{761BA021-381D-4C51-A73F-5C1278EE1A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9773" y="5475157"/>
            <a:ext cx="159449" cy="159449"/>
          </a:xfrm>
          <a:prstGeom prst="rect">
            <a:avLst/>
          </a:prstGeom>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6381067-78DC-4F0B-8858-AC1AD8FE1951}"/>
                  </a:ext>
                </a:extLst>
              </p:cNvPr>
              <p:cNvSpPr/>
              <p:nvPr/>
            </p:nvSpPr>
            <p:spPr>
              <a:xfrm>
                <a:off x="5540274" y="3606770"/>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2</a:t>
                </a:r>
                <a:endParaRPr lang="en-US" dirty="0"/>
              </a:p>
            </p:txBody>
          </p:sp>
        </mc:Choice>
        <mc:Fallback xmlns="">
          <p:sp>
            <p:nvSpPr>
              <p:cNvPr id="33" name="Rectangle 32">
                <a:extLst>
                  <a:ext uri="{FF2B5EF4-FFF2-40B4-BE49-F238E27FC236}">
                    <a16:creationId xmlns:a16="http://schemas.microsoft.com/office/drawing/2014/main" id="{06381067-78DC-4F0B-8858-AC1AD8FE1951}"/>
                  </a:ext>
                </a:extLst>
              </p:cNvPr>
              <p:cNvSpPr>
                <a:spLocks noRot="1" noChangeAspect="1" noMove="1" noResize="1" noEditPoints="1" noAdjustHandles="1" noChangeArrowheads="1" noChangeShapeType="1" noTextEdit="1"/>
              </p:cNvSpPr>
              <p:nvPr/>
            </p:nvSpPr>
            <p:spPr>
              <a:xfrm>
                <a:off x="5540274" y="3606770"/>
                <a:ext cx="984821" cy="369332"/>
              </a:xfrm>
              <a:prstGeom prst="rect">
                <a:avLst/>
              </a:prstGeom>
              <a:blipFill>
                <a:blip r:embed="rId7"/>
                <a:stretch>
                  <a:fillRect t="-10000" r="-4348" b="-26667"/>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7051CE06-825E-4D61-9413-18FB92304A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7644" y="3719241"/>
            <a:ext cx="159449" cy="159449"/>
          </a:xfrm>
          <a:prstGeom prst="rect">
            <a:avLst/>
          </a:prstGeom>
        </p:spPr>
      </p:pic>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901D8F32-CBC7-4A04-B2D1-FD154B1F7E8C}"/>
                  </a:ext>
                </a:extLst>
              </p:cNvPr>
              <p:cNvSpPr/>
              <p:nvPr/>
            </p:nvSpPr>
            <p:spPr>
              <a:xfrm>
                <a:off x="5540274" y="3871622"/>
                <a:ext cx="984821"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a:t>
                </a:r>
                <a:r>
                  <a:rPr lang="en-US" dirty="0">
                    <a:cs typeface="Arial" panose="020B0604020202020204" pitchFamily="34" charset="0"/>
                  </a:rPr>
                  <a:t>: 3</a:t>
                </a:r>
                <a:endParaRPr lang="en-US" dirty="0"/>
              </a:p>
            </p:txBody>
          </p:sp>
        </mc:Choice>
        <mc:Fallback xmlns="">
          <p:sp>
            <p:nvSpPr>
              <p:cNvPr id="35" name="Rectangle 34">
                <a:extLst>
                  <a:ext uri="{FF2B5EF4-FFF2-40B4-BE49-F238E27FC236}">
                    <a16:creationId xmlns:a16="http://schemas.microsoft.com/office/drawing/2014/main" id="{901D8F32-CBC7-4A04-B2D1-FD154B1F7E8C}"/>
                  </a:ext>
                </a:extLst>
              </p:cNvPr>
              <p:cNvSpPr>
                <a:spLocks noRot="1" noChangeAspect="1" noMove="1" noResize="1" noEditPoints="1" noAdjustHandles="1" noChangeArrowheads="1" noChangeShapeType="1" noTextEdit="1"/>
              </p:cNvSpPr>
              <p:nvPr/>
            </p:nvSpPr>
            <p:spPr>
              <a:xfrm>
                <a:off x="5540274" y="3871622"/>
                <a:ext cx="984821" cy="369332"/>
              </a:xfrm>
              <a:prstGeom prst="rect">
                <a:avLst/>
              </a:prstGeom>
              <a:blipFill>
                <a:blip r:embed="rId8"/>
                <a:stretch>
                  <a:fillRect t="-8197" r="-4348" b="-24590"/>
                </a:stretch>
              </a:blipFill>
            </p:spPr>
            <p:txBody>
              <a:bodyPr/>
              <a:lstStyle/>
              <a:p>
                <a:r>
                  <a:rPr lang="en-US">
                    <a:noFill/>
                  </a:rPr>
                  <a:t> </a:t>
                </a:r>
              </a:p>
            </p:txBody>
          </p:sp>
        </mc:Fallback>
      </mc:AlternateContent>
      <p:pic>
        <p:nvPicPr>
          <p:cNvPr id="36" name="Picture 35">
            <a:extLst>
              <a:ext uri="{FF2B5EF4-FFF2-40B4-BE49-F238E27FC236}">
                <a16:creationId xmlns:a16="http://schemas.microsoft.com/office/drawing/2014/main" id="{D3BC28B9-9A69-4909-B0C2-641A45CE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7644" y="3977036"/>
            <a:ext cx="159449" cy="159449"/>
          </a:xfrm>
          <a:prstGeom prst="rect">
            <a:avLst/>
          </a:prstGeom>
        </p:spPr>
      </p:pic>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BBA45189-4CBC-442E-AFF1-7101B659DA74}"/>
                  </a:ext>
                </a:extLst>
              </p:cNvPr>
              <p:cNvSpPr/>
              <p:nvPr/>
            </p:nvSpPr>
            <p:spPr>
              <a:xfrm>
                <a:off x="5428625" y="4158666"/>
                <a:ext cx="1359924" cy="369332"/>
              </a:xfrm>
              <a:prstGeom prst="rect">
                <a:avLst/>
              </a:prstGeom>
            </p:spPr>
            <p:txBody>
              <a:bodyPr wrap="none">
                <a:spAutoFit/>
              </a:bodyPr>
              <a:lstStyle/>
              <a:p>
                <a14:m>
                  <m:oMath xmlns:m="http://schemas.openxmlformats.org/officeDocument/2006/math">
                    <m:sSub>
                      <m:sSubPr>
                        <m:ctrlPr>
                          <a:rPr lang="en-US" i="1">
                            <a:solidFill>
                              <a:schemeClr val="bg1"/>
                            </a:solidFill>
                            <a:latin typeface="Cambria Math" panose="02040503050406030204" pitchFamily="18" charset="0"/>
                            <a:cs typeface="Arial" panose="020B0604020202020204" pitchFamily="34" charset="0"/>
                          </a:rPr>
                        </m:ctrlPr>
                      </m:sSubPr>
                      <m:e>
                        <m:r>
                          <a:rPr lang="en-US" i="1">
                            <a:solidFill>
                              <a:schemeClr val="bg1"/>
                            </a:solidFill>
                            <a:latin typeface="Cambria Math" panose="02040503050406030204" pitchFamily="18" charset="0"/>
                            <a:cs typeface="Arial" panose="020B0604020202020204" pitchFamily="34" charset="0"/>
                          </a:rPr>
                          <m:t>𝑣</m:t>
                        </m:r>
                      </m:e>
                      <m:sub>
                        <m:r>
                          <a:rPr lang="en-US" i="1">
                            <a:solidFill>
                              <a:schemeClr val="bg1"/>
                            </a:solidFill>
                            <a:latin typeface="Cambria Math" panose="02040503050406030204" pitchFamily="18" charset="0"/>
                            <a:cs typeface="Arial" panose="020B0604020202020204" pitchFamily="34" charset="0"/>
                          </a:rPr>
                          <m:t>𝑖</m:t>
                        </m:r>
                      </m:sub>
                    </m:sSub>
                  </m:oMath>
                </a14:m>
                <a:r>
                  <a:rPr lang="en-US" dirty="0">
                    <a:solidFill>
                      <a:schemeClr val="bg1"/>
                    </a:solidFill>
                    <a:cs typeface="Arial" panose="020B0604020202020204" pitchFamily="34" charset="0"/>
                  </a:rPr>
                  <a:t>      ,       </a:t>
                </a:r>
                <a:r>
                  <a:rPr lang="en-US" dirty="0">
                    <a:cs typeface="Arial" panose="020B0604020202020204" pitchFamily="34" charset="0"/>
                  </a:rPr>
                  <a:t>: 6</a:t>
                </a:r>
                <a:endParaRPr lang="en-US" dirty="0"/>
              </a:p>
            </p:txBody>
          </p:sp>
        </mc:Choice>
        <mc:Fallback xmlns="">
          <p:sp>
            <p:nvSpPr>
              <p:cNvPr id="37" name="Rectangle 36">
                <a:extLst>
                  <a:ext uri="{FF2B5EF4-FFF2-40B4-BE49-F238E27FC236}">
                    <a16:creationId xmlns:a16="http://schemas.microsoft.com/office/drawing/2014/main" id="{BBA45189-4CBC-442E-AFF1-7101B659DA74}"/>
                  </a:ext>
                </a:extLst>
              </p:cNvPr>
              <p:cNvSpPr>
                <a:spLocks noRot="1" noChangeAspect="1" noMove="1" noResize="1" noEditPoints="1" noAdjustHandles="1" noChangeArrowheads="1" noChangeShapeType="1" noTextEdit="1"/>
              </p:cNvSpPr>
              <p:nvPr/>
            </p:nvSpPr>
            <p:spPr>
              <a:xfrm>
                <a:off x="5428625" y="4158666"/>
                <a:ext cx="1359924" cy="369332"/>
              </a:xfrm>
              <a:prstGeom prst="rect">
                <a:avLst/>
              </a:prstGeom>
              <a:blipFill>
                <a:blip r:embed="rId9"/>
                <a:stretch>
                  <a:fillRect t="-8197" r="-2691" b="-24590"/>
                </a:stretch>
              </a:blipFill>
            </p:spPr>
            <p:txBody>
              <a:bodyPr/>
              <a:lstStyle/>
              <a:p>
                <a:r>
                  <a:rPr lang="en-US">
                    <a:noFill/>
                  </a:rPr>
                  <a:t> </a:t>
                </a:r>
              </a:p>
            </p:txBody>
          </p:sp>
        </mc:Fallback>
      </mc:AlternateContent>
      <p:sp>
        <p:nvSpPr>
          <p:cNvPr id="38" name="Thought Bubble: Cloud 37">
            <a:extLst>
              <a:ext uri="{FF2B5EF4-FFF2-40B4-BE49-F238E27FC236}">
                <a16:creationId xmlns:a16="http://schemas.microsoft.com/office/drawing/2014/main" id="{AA75FF64-4399-403C-8AC1-526E68350933}"/>
              </a:ext>
            </a:extLst>
          </p:cNvPr>
          <p:cNvSpPr/>
          <p:nvPr/>
        </p:nvSpPr>
        <p:spPr>
          <a:xfrm>
            <a:off x="5581670" y="3440114"/>
            <a:ext cx="1500188" cy="1296971"/>
          </a:xfrm>
          <a:prstGeom prst="cloudCallout">
            <a:avLst>
              <a:gd name="adj1" fmla="val -357"/>
              <a:gd name="adj2" fmla="val 7156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Man">
            <a:extLst>
              <a:ext uri="{FF2B5EF4-FFF2-40B4-BE49-F238E27FC236}">
                <a16:creationId xmlns:a16="http://schemas.microsoft.com/office/drawing/2014/main" id="{DBE1FFC5-4C6E-4026-A55A-34E6406ACFE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72151" y="5034842"/>
            <a:ext cx="1091323" cy="1091323"/>
          </a:xfrm>
          <a:prstGeom prst="rect">
            <a:avLst/>
          </a:prstGeom>
        </p:spPr>
      </p:pic>
      <p:pic>
        <p:nvPicPr>
          <p:cNvPr id="40" name="Picture 39">
            <a:extLst>
              <a:ext uri="{FF2B5EF4-FFF2-40B4-BE49-F238E27FC236}">
                <a16:creationId xmlns:a16="http://schemas.microsoft.com/office/drawing/2014/main" id="{B603D3F1-C6F4-421C-B726-FA3FACCAB9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2961" y="4269202"/>
            <a:ext cx="159449" cy="159449"/>
          </a:xfrm>
          <a:prstGeom prst="rect">
            <a:avLst/>
          </a:prstGeom>
        </p:spPr>
      </p:pic>
      <p:pic>
        <p:nvPicPr>
          <p:cNvPr id="41" name="Picture 40">
            <a:extLst>
              <a:ext uri="{FF2B5EF4-FFF2-40B4-BE49-F238E27FC236}">
                <a16:creationId xmlns:a16="http://schemas.microsoft.com/office/drawing/2014/main" id="{A9D7514D-FCE4-46B8-85C9-FBE8B665F6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0545" y="4269202"/>
            <a:ext cx="159449" cy="159449"/>
          </a:xfrm>
          <a:prstGeom prst="rect">
            <a:avLst/>
          </a:prstGeom>
        </p:spPr>
      </p:pic>
      <p:sp>
        <p:nvSpPr>
          <p:cNvPr id="4" name="Rectangle 3">
            <a:extLst>
              <a:ext uri="{FF2B5EF4-FFF2-40B4-BE49-F238E27FC236}">
                <a16:creationId xmlns:a16="http://schemas.microsoft.com/office/drawing/2014/main" id="{55CE956E-B223-4DCB-B382-CB0319687342}"/>
              </a:ext>
            </a:extLst>
          </p:cNvPr>
          <p:cNvSpPr/>
          <p:nvPr/>
        </p:nvSpPr>
        <p:spPr>
          <a:xfrm>
            <a:off x="4343400" y="2743200"/>
            <a:ext cx="2721066" cy="369332"/>
          </a:xfrm>
          <a:prstGeom prst="rect">
            <a:avLst/>
          </a:prstGeom>
          <a:ln w="28575">
            <a:solidFill>
              <a:schemeClr val="tx1"/>
            </a:solidFill>
          </a:ln>
        </p:spPr>
        <p:txBody>
          <a:bodyPr wrap="none">
            <a:spAutoFit/>
          </a:bodyPr>
          <a:lstStyle/>
          <a:p>
            <a:r>
              <a:rPr lang="en-US" dirty="0"/>
              <a:t>Value for items minus price</a:t>
            </a:r>
          </a:p>
        </p:txBody>
      </p:sp>
      <p:cxnSp>
        <p:nvCxnSpPr>
          <p:cNvPr id="6" name="Straight Arrow Connector 5">
            <a:extLst>
              <a:ext uri="{FF2B5EF4-FFF2-40B4-BE49-F238E27FC236}">
                <a16:creationId xmlns:a16="http://schemas.microsoft.com/office/drawing/2014/main" id="{6D273293-9D08-416F-8301-63C395645BC5}"/>
              </a:ext>
            </a:extLst>
          </p:cNvPr>
          <p:cNvCxnSpPr/>
          <p:nvPr/>
        </p:nvCxnSpPr>
        <p:spPr>
          <a:xfrm flipV="1">
            <a:off x="5686383" y="2418553"/>
            <a:ext cx="0" cy="324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ADF7682-15E1-456C-B721-236EB78A0A58}"/>
              </a:ext>
            </a:extLst>
          </p:cNvPr>
          <p:cNvSpPr/>
          <p:nvPr/>
        </p:nvSpPr>
        <p:spPr>
          <a:xfrm>
            <a:off x="5772151" y="4158666"/>
            <a:ext cx="1057794" cy="347140"/>
          </a:xfrm>
          <a:prstGeom prst="ellipse">
            <a:avLst/>
          </a:prstGeom>
          <a:noFill/>
          <a:ln>
            <a:solidFill>
              <a:srgbClr val="009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41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3"/>
                <a:ext cx="8229600" cy="1564640"/>
              </a:xfrm>
            </p:spPr>
            <p:txBody>
              <a:bodyPr>
                <a:normAutofit lnSpcReduction="10000"/>
              </a:bodyPr>
              <a:lstStyle/>
              <a:p>
                <a:pPr marL="0" indent="0">
                  <a:buNone/>
                </a:pPr>
                <a14:m>
                  <m:oMath xmlns:m="http://schemas.openxmlformats.org/officeDocument/2006/math">
                    <m:r>
                      <a:rPr lang="en-US" i="1">
                        <a:latin typeface="Cambria Math" panose="02040503050406030204" pitchFamily="18" charset="0"/>
                        <a:ea typeface="Cambria Math" panose="02040503050406030204" pitchFamily="18" charset="0"/>
                        <a:cs typeface="Arial" panose="020B0604020202020204" pitchFamily="34" charset="0"/>
                      </a:rPr>
                      <m:t>ℳ</m:t>
                    </m:r>
                  </m:oMath>
                </a14:m>
                <a:r>
                  <a:rPr lang="en-US" dirty="0"/>
                  <a:t> = multi-item, multi-buyer posted price mechanisms</a:t>
                </a:r>
              </a:p>
              <a:p>
                <a:pPr marL="300038" lvl="1" indent="0">
                  <a:buNone/>
                </a:pPr>
                <a:r>
                  <a:rPr lang="en-US" dirty="0"/>
                  <a:t>Mechanism designer sets price per item</a:t>
                </a:r>
              </a:p>
              <a:p>
                <a:pPr marL="757238" lvl="1" indent="-457200">
                  <a:buFont typeface="+mj-lt"/>
                  <a:buAutoNum type="arabicPeriod"/>
                </a:pPr>
                <a:r>
                  <a:rPr lang="en-US" dirty="0"/>
                  <a:t>Buyer 1 arrives. Buys bundle maximizing his utility</a:t>
                </a:r>
              </a:p>
              <a:p>
                <a:pPr marL="757238" lvl="1" indent="-457200">
                  <a:buFont typeface="+mj-lt"/>
                  <a:buAutoNum type="arabicPeriod"/>
                </a:pPr>
                <a:r>
                  <a:rPr lang="en-US" dirty="0"/>
                  <a:t>Buyer 2 arrives. Buys remaining bundle maximizing his utility…</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3"/>
                <a:ext cx="8229600" cy="1564640"/>
              </a:xfrm>
              <a:blipFill>
                <a:blip r:embed="rId3"/>
                <a:stretch>
                  <a:fillRect l="-148" t="-5469" b="-2344"/>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Application: Posted price mechanisms</a:t>
            </a:r>
          </a:p>
        </p:txBody>
      </p:sp>
      <p:grpSp>
        <p:nvGrpSpPr>
          <p:cNvPr id="64" name="Group 63">
            <a:extLst>
              <a:ext uri="{FF2B5EF4-FFF2-40B4-BE49-F238E27FC236}">
                <a16:creationId xmlns:a16="http://schemas.microsoft.com/office/drawing/2014/main" id="{3794BDE3-0437-4E6F-8462-24A4D6C78638}"/>
              </a:ext>
            </a:extLst>
          </p:cNvPr>
          <p:cNvGrpSpPr/>
          <p:nvPr/>
        </p:nvGrpSpPr>
        <p:grpSpPr>
          <a:xfrm>
            <a:off x="457200" y="4741222"/>
            <a:ext cx="8229599" cy="808749"/>
            <a:chOff x="457199" y="1670013"/>
            <a:chExt cx="8229602" cy="844676"/>
          </a:xfrm>
        </p:grpSpPr>
        <mc:AlternateContent xmlns:mc="http://schemas.openxmlformats.org/markup-compatibility/2006" xmlns:a14="http://schemas.microsoft.com/office/drawing/2010/main">
          <mc:Choice Requires="a14">
            <p:sp>
              <p:nvSpPr>
                <p:cNvPr id="65" name="Content Placeholder 2">
                  <a:extLst>
                    <a:ext uri="{FF2B5EF4-FFF2-40B4-BE49-F238E27FC236}">
                      <a16:creationId xmlns:a16="http://schemas.microsoft.com/office/drawing/2014/main" id="{97243CF3-BD98-4D8D-9FA3-1FDBA675779C}"/>
                    </a:ext>
                  </a:extLst>
                </p:cNvPr>
                <p:cNvSpPr txBox="1">
                  <a:spLocks/>
                </p:cNvSpPr>
                <p:nvPr/>
              </p:nvSpPr>
              <p:spPr>
                <a:xfrm>
                  <a:off x="457199" y="2009678"/>
                  <a:ext cx="8229601" cy="50501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ea typeface="Cambria Math" panose="02040503050406030204" pitchFamily="18" charset="0"/>
                      <a:cs typeface="Arial" panose="020B0604020202020204" pitchFamily="34" charset="0"/>
                    </a:rPr>
                    <a:t>Pseudo-dimension of </a:t>
                  </a:r>
                  <a14:m>
                    <m:oMath xmlns:m="http://schemas.openxmlformats.org/officeDocument/2006/math">
                      <m:r>
                        <a:rPr lang="en-US" i="0" smtClean="0">
                          <a:latin typeface="Cambria Math" panose="02040503050406030204" pitchFamily="18" charset="0"/>
                          <a:ea typeface="Cambria Math" panose="02040503050406030204" pitchFamily="18" charset="0"/>
                          <a:cs typeface="Arial" panose="020B0604020202020204" pitchFamily="34" charset="0"/>
                        </a:rPr>
                        <m:t>ℳ</m:t>
                      </m:r>
                    </m:oMath>
                  </a14:m>
                  <a:r>
                    <a:rPr lang="en-US" dirty="0">
                      <a:ea typeface="Cambria Math" panose="02040503050406030204" pitchFamily="18" charset="0"/>
                      <a:cs typeface="Arial" panose="020B0604020202020204" pitchFamily="34" charset="0"/>
                    </a:rPr>
                    <a:t> is </a:t>
                  </a:r>
                  <a14:m>
                    <m:oMath xmlns:m="http://schemas.openxmlformats.org/officeDocument/2006/math">
                      <m:r>
                        <a:rPr lang="en-US" i="1">
                          <a:solidFill>
                            <a:srgbClr val="0000CC"/>
                          </a:solidFill>
                          <a:latin typeface="Cambria Math" panose="02040503050406030204" pitchFamily="18" charset="0"/>
                        </a:rPr>
                        <m:t>𝑂</m:t>
                      </m:r>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m:t>
                          </m:r>
                          <m:func>
                            <m:funcPr>
                              <m:ctrlPr>
                                <a:rPr lang="en-US" i="1">
                                  <a:solidFill>
                                    <a:srgbClr val="0000CC"/>
                                  </a:solidFill>
                                  <a:latin typeface="Cambria Math" panose="02040503050406030204" pitchFamily="18" charset="0"/>
                                </a:rPr>
                              </m:ctrlPr>
                            </m:funcPr>
                            <m:fName>
                              <m:r>
                                <m:rPr>
                                  <m:sty m:val="p"/>
                                </m:rPr>
                                <a:rPr lang="en-US">
                                  <a:solidFill>
                                    <a:srgbClr val="0000CC"/>
                                  </a:solidFill>
                                  <a:latin typeface="Cambria Math" panose="02040503050406030204" pitchFamily="18" charset="0"/>
                                </a:rPr>
                                <m:t>log</m:t>
                              </m:r>
                            </m:fName>
                            <m:e>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𝑑𝑡</m:t>
                                  </m:r>
                                </m:e>
                              </m:d>
                            </m:e>
                          </m:func>
                        </m:e>
                      </m:d>
                      <m:r>
                        <a:rPr lang="en-US" b="0" i="1" smtClean="0">
                          <a:solidFill>
                            <a:srgbClr val="0000CC"/>
                          </a:solidFill>
                          <a:latin typeface="Cambria Math" panose="02040503050406030204" pitchFamily="18" charset="0"/>
                        </a:rPr>
                        <m:t>=</m:t>
                      </m:r>
                      <m:acc>
                        <m:accPr>
                          <m:chr m:val="̃"/>
                          <m:ctrlPr>
                            <a:rPr lang="en-US" i="1">
                              <a:solidFill>
                                <a:srgbClr val="0000CC"/>
                              </a:solidFill>
                              <a:latin typeface="Cambria Math" panose="02040503050406030204" pitchFamily="18" charset="0"/>
                              <a:ea typeface="Cambria Math" panose="02040503050406030204" pitchFamily="18" charset="0"/>
                            </a:rPr>
                          </m:ctrlPr>
                        </m:accPr>
                        <m:e>
                          <m:r>
                            <a:rPr lang="en-US" i="1">
                              <a:solidFill>
                                <a:srgbClr val="0000CC"/>
                              </a:solidFill>
                              <a:latin typeface="Cambria Math" panose="02040503050406030204" pitchFamily="18" charset="0"/>
                              <a:ea typeface="Cambria Math" panose="02040503050406030204" pitchFamily="18" charset="0"/>
                            </a:rPr>
                            <m:t>𝑂</m:t>
                          </m:r>
                        </m:e>
                      </m:acc>
                      <m:d>
                        <m:dPr>
                          <m:ctrlPr>
                            <a:rPr lang="en-US" i="1">
                              <a:solidFill>
                                <a:srgbClr val="0000CC"/>
                              </a:solidFill>
                              <a:latin typeface="Cambria Math" panose="02040503050406030204" pitchFamily="18" charset="0"/>
                              <a:ea typeface="Cambria Math" panose="02040503050406030204" pitchFamily="18" charset="0"/>
                            </a:rPr>
                          </m:ctrlPr>
                        </m:dPr>
                        <m:e>
                          <m:sSup>
                            <m:sSupPr>
                              <m:ctrlPr>
                                <a:rPr lang="en-US" i="1">
                                  <a:solidFill>
                                    <a:srgbClr val="0000CC"/>
                                  </a:solidFill>
                                  <a:latin typeface="Cambria Math" panose="02040503050406030204" pitchFamily="18" charset="0"/>
                                  <a:ea typeface="Cambria Math" panose="02040503050406030204" pitchFamily="18" charset="0"/>
                                </a:rPr>
                              </m:ctrlPr>
                            </m:sSupPr>
                            <m:e>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e>
                              </m:d>
                              <m:r>
                                <m:rPr>
                                  <m:nor/>
                                </m:rPr>
                                <a:rPr lang="en-US" dirty="0">
                                  <a:solidFill>
                                    <a:srgbClr val="0000CC"/>
                                  </a:solidFill>
                                  <a:ea typeface="Cambria Math" panose="02040503050406030204" pitchFamily="18" charset="0"/>
                                </a:rPr>
                                <m:t> </m:t>
                              </m:r>
                            </m:e>
                            <m:sup>
                              <m:r>
                                <a:rPr lang="en-US" i="1">
                                  <a:solidFill>
                                    <a:srgbClr val="0000CC"/>
                                  </a:solidFill>
                                  <a:latin typeface="Cambria Math" panose="02040503050406030204" pitchFamily="18" charset="0"/>
                                  <a:ea typeface="Cambria Math" panose="02040503050406030204" pitchFamily="18" charset="0"/>
                                </a:rPr>
                                <m:t>2</m:t>
                              </m:r>
                            </m:sup>
                          </m:sSup>
                        </m:e>
                      </m:d>
                    </m:oMath>
                  </a14:m>
                  <a:r>
                    <a:rPr lang="en-US" dirty="0">
                      <a:ea typeface="Cambria Math" panose="02040503050406030204" pitchFamily="18" charset="0"/>
                    </a:rPr>
                    <a:t> </a:t>
                  </a:r>
                </a:p>
              </p:txBody>
            </p:sp>
          </mc:Choice>
          <mc:Fallback xmlns="">
            <p:sp>
              <p:nvSpPr>
                <p:cNvPr id="65" name="Content Placeholder 2">
                  <a:extLst>
                    <a:ext uri="{FF2B5EF4-FFF2-40B4-BE49-F238E27FC236}">
                      <a16:creationId xmlns:a16="http://schemas.microsoft.com/office/drawing/2014/main" id="{97243CF3-BD98-4D8D-9FA3-1FDBA675779C}"/>
                    </a:ext>
                  </a:extLst>
                </p:cNvPr>
                <p:cNvSpPr txBox="1">
                  <a:spLocks noRot="1" noChangeAspect="1" noMove="1" noResize="1" noEditPoints="1" noAdjustHandles="1" noChangeArrowheads="1" noChangeShapeType="1" noTextEdit="1"/>
                </p:cNvSpPr>
                <p:nvPr/>
              </p:nvSpPr>
              <p:spPr>
                <a:xfrm>
                  <a:off x="457199" y="2009678"/>
                  <a:ext cx="8229601" cy="505011"/>
                </a:xfrm>
                <a:prstGeom prst="rect">
                  <a:avLst/>
                </a:prstGeom>
                <a:blipFill>
                  <a:blip r:embed="rId4"/>
                  <a:stretch>
                    <a:fillRect l="-1407" t="-6329" b="-27848"/>
                  </a:stretch>
                </a:blipFill>
                <a:ln w="28575">
                  <a:noFill/>
                </a:ln>
              </p:spPr>
              <p:txBody>
                <a:bodyPr/>
                <a:lstStyle/>
                <a:p>
                  <a:r>
                    <a:rPr lang="en-US">
                      <a:noFill/>
                    </a:rPr>
                    <a:t> </a:t>
                  </a:r>
                </a:p>
              </p:txBody>
            </p:sp>
          </mc:Fallback>
        </mc:AlternateContent>
        <p:sp>
          <p:nvSpPr>
            <p:cNvPr id="66" name="Rectangle 65">
              <a:extLst>
                <a:ext uri="{FF2B5EF4-FFF2-40B4-BE49-F238E27FC236}">
                  <a16:creationId xmlns:a16="http://schemas.microsoft.com/office/drawing/2014/main" id="{82014E56-11D5-4133-A7DE-6FDB963F1D0D}"/>
                </a:ext>
              </a:extLst>
            </p:cNvPr>
            <p:cNvSpPr/>
            <p:nvPr/>
          </p:nvSpPr>
          <p:spPr>
            <a:xfrm>
              <a:off x="457199" y="1670013"/>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Corollary</a:t>
              </a:r>
              <a:endParaRPr lang="en-US" sz="2400" b="1" dirty="0">
                <a:solidFill>
                  <a:schemeClr val="bg1">
                    <a:lumMod val="50000"/>
                  </a:schemeClr>
                </a:solidFill>
              </a:endParaRPr>
            </a:p>
          </p:txBody>
        </p:sp>
      </p:grpSp>
      <p:grpSp>
        <p:nvGrpSpPr>
          <p:cNvPr id="67" name="Group 66">
            <a:extLst>
              <a:ext uri="{FF2B5EF4-FFF2-40B4-BE49-F238E27FC236}">
                <a16:creationId xmlns:a16="http://schemas.microsoft.com/office/drawing/2014/main" id="{1362394B-6B62-40A0-8F66-AF0820DF5511}"/>
              </a:ext>
            </a:extLst>
          </p:cNvPr>
          <p:cNvGrpSpPr/>
          <p:nvPr/>
        </p:nvGrpSpPr>
        <p:grpSpPr>
          <a:xfrm>
            <a:off x="457200" y="3326143"/>
            <a:ext cx="8229600" cy="1253779"/>
            <a:chOff x="457199" y="1670012"/>
            <a:chExt cx="8229602" cy="1309476"/>
          </a:xfrm>
        </p:grpSpPr>
        <mc:AlternateContent xmlns:mc="http://schemas.openxmlformats.org/markup-compatibility/2006" xmlns:a14="http://schemas.microsoft.com/office/drawing/2010/main">
          <mc:Choice Requires="a14">
            <p:sp>
              <p:nvSpPr>
                <p:cNvPr id="68" name="Content Placeholder 2">
                  <a:extLst>
                    <a:ext uri="{FF2B5EF4-FFF2-40B4-BE49-F238E27FC236}">
                      <a16:creationId xmlns:a16="http://schemas.microsoft.com/office/drawing/2014/main" id="{F2FC9039-E021-4893-A895-30A1FA07E66B}"/>
                    </a:ext>
                  </a:extLst>
                </p:cNvPr>
                <p:cNvSpPr txBox="1">
                  <a:spLocks/>
                </p:cNvSpPr>
                <p:nvPr/>
              </p:nvSpPr>
              <p:spPr>
                <a:xfrm>
                  <a:off x="457199" y="2009677"/>
                  <a:ext cx="8229601" cy="96981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solidFill>
                        <a:srgbClr val="0000CC"/>
                      </a:solidFill>
                      <a:ea typeface="Cambria Math" panose="02040503050406030204" pitchFamily="18" charset="0"/>
                    </a:rPr>
                    <a:t>Dimension </a:t>
                  </a:r>
                  <a14:m>
                    <m:oMath xmlns:m="http://schemas.openxmlformats.org/officeDocument/2006/math">
                      <m:r>
                        <a:rPr lang="en-US" smtClean="0">
                          <a:solidFill>
                            <a:srgbClr val="0000CC"/>
                          </a:solidFill>
                          <a:latin typeface="Cambria Math" panose="02040503050406030204" pitchFamily="18" charset="0"/>
                          <a:ea typeface="Cambria Math" panose="02040503050406030204" pitchFamily="18" charset="0"/>
                        </a:rPr>
                        <m:t>=</m:t>
                      </m:r>
                      <m:r>
                        <a:rPr lang="en-US" i="1" smtClean="0">
                          <a:solidFill>
                            <a:srgbClr val="0000CC"/>
                          </a:solidFill>
                          <a:latin typeface="Cambria Math" panose="02040503050406030204" pitchFamily="18" charset="0"/>
                          <a:ea typeface="Cambria Math" panose="02040503050406030204" pitchFamily="18" charset="0"/>
                        </a:rPr>
                        <m:t>𝑑</m:t>
                      </m:r>
                      <m:r>
                        <a:rPr lang="en-US">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r>
                        <a:rPr lang="en-US" i="1">
                          <a:solidFill>
                            <a:srgbClr val="0000CC"/>
                          </a:solidFill>
                          <a:latin typeface="Cambria Math" panose="02040503050406030204" pitchFamily="18" charset="0"/>
                          <a:ea typeface="Cambria Math" panose="02040503050406030204" pitchFamily="18" charset="0"/>
                        </a:rPr>
                        <m:t>)</m:t>
                      </m:r>
                    </m:oMath>
                  </a14:m>
                  <a:r>
                    <a:rPr lang="en-US" dirty="0">
                      <a:solidFill>
                        <a:srgbClr val="0000CC"/>
                      </a:solidFill>
                      <a:ea typeface="Cambria Math" panose="02040503050406030204" pitchFamily="18" charset="0"/>
                    </a:rPr>
                    <a:t> </a:t>
                  </a:r>
                  <a:r>
                    <a:rPr lang="en-US" dirty="0">
                      <a:ea typeface="Cambria Math" panose="02040503050406030204" pitchFamily="18" charset="0"/>
                    </a:rPr>
                    <a:t>and</a:t>
                  </a:r>
                </a:p>
                <a:p>
                  <a:pPr marL="0" indent="0">
                    <a:buNone/>
                  </a:pPr>
                  <a:r>
                    <a:rPr lang="en-US" dirty="0">
                      <a:solidFill>
                        <a:srgbClr val="0000CC"/>
                      </a:solidFill>
                      <a:ea typeface="Cambria Math" panose="02040503050406030204" pitchFamily="18" charset="0"/>
                    </a:rPr>
                    <a:t>(#hyperplanes)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𝑡</m:t>
                      </m:r>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bidders</m:t>
                      </m:r>
                      <m:r>
                        <a:rPr lang="en-US" i="1">
                          <a:solidFill>
                            <a:srgbClr val="0000CC"/>
                          </a:solidFill>
                          <a:latin typeface="Cambria Math" panose="02040503050406030204" pitchFamily="18" charset="0"/>
                          <a:ea typeface="Cambria Math" panose="02040503050406030204" pitchFamily="18" charset="0"/>
                        </a:rPr>
                        <m:t>)∙</m:t>
                      </m:r>
                      <m:sSup>
                        <m:sSupPr>
                          <m:ctrlPr>
                            <a:rPr lang="en-US" i="1">
                              <a:solidFill>
                                <a:srgbClr val="0000CC"/>
                              </a:solidFill>
                              <a:latin typeface="Cambria Math" panose="02040503050406030204" pitchFamily="18" charset="0"/>
                              <a:ea typeface="Cambria Math" panose="02040503050406030204" pitchFamily="18" charset="0"/>
                            </a:rPr>
                          </m:ctrlPr>
                        </m:sSupPr>
                        <m:e>
                          <m:r>
                            <a:rPr lang="en-US" i="1">
                              <a:solidFill>
                                <a:srgbClr val="0000CC"/>
                              </a:solidFill>
                              <a:latin typeface="Cambria Math" panose="02040503050406030204" pitchFamily="18" charset="0"/>
                              <a:ea typeface="Cambria Math" panose="02040503050406030204" pitchFamily="18" charset="0"/>
                            </a:rPr>
                            <m:t>2</m:t>
                          </m:r>
                        </m:e>
                        <m:sup>
                          <m:r>
                            <a:rPr lang="en-US" i="1">
                              <a:solidFill>
                                <a:srgbClr val="0000CC"/>
                              </a:solidFill>
                              <a:latin typeface="Cambria Math" panose="02040503050406030204" pitchFamily="18" charset="0"/>
                              <a:ea typeface="Cambria Math" panose="02040503050406030204" pitchFamily="18" charset="0"/>
                            </a:rPr>
                            <m:t>2</m:t>
                          </m:r>
                          <m:r>
                            <a:rPr lang="en-US" i="1" smtClean="0">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r>
                            <a:rPr lang="en-US" i="1">
                              <a:solidFill>
                                <a:srgbClr val="0000CC"/>
                              </a:solidFill>
                              <a:latin typeface="Cambria Math" panose="02040503050406030204" pitchFamily="18" charset="0"/>
                              <a:ea typeface="Cambria Math" panose="02040503050406030204" pitchFamily="18" charset="0"/>
                            </a:rPr>
                            <m:t>)</m:t>
                          </m:r>
                        </m:sup>
                      </m:sSup>
                    </m:oMath>
                  </a14:m>
                  <a:endParaRPr lang="en-US" dirty="0">
                    <a:ea typeface="Cambria Math" panose="02040503050406030204" pitchFamily="18" charset="0"/>
                  </a:endParaRPr>
                </a:p>
              </p:txBody>
            </p:sp>
          </mc:Choice>
          <mc:Fallback xmlns="">
            <p:sp>
              <p:nvSpPr>
                <p:cNvPr id="68" name="Content Placeholder 2">
                  <a:extLst>
                    <a:ext uri="{FF2B5EF4-FFF2-40B4-BE49-F238E27FC236}">
                      <a16:creationId xmlns:a16="http://schemas.microsoft.com/office/drawing/2014/main" id="{F2FC9039-E021-4893-A895-30A1FA07E66B}"/>
                    </a:ext>
                  </a:extLst>
                </p:cNvPr>
                <p:cNvSpPr txBox="1">
                  <a:spLocks noRot="1" noChangeAspect="1" noMove="1" noResize="1" noEditPoints="1" noAdjustHandles="1" noChangeArrowheads="1" noChangeShapeType="1" noTextEdit="1"/>
                </p:cNvSpPr>
                <p:nvPr/>
              </p:nvSpPr>
              <p:spPr>
                <a:xfrm>
                  <a:off x="457199" y="2009677"/>
                  <a:ext cx="8229601" cy="969811"/>
                </a:xfrm>
                <a:prstGeom prst="rect">
                  <a:avLst/>
                </a:prstGeom>
                <a:blipFill>
                  <a:blip r:embed="rId7"/>
                  <a:stretch>
                    <a:fillRect l="-1357" t="-6579" b="-12500"/>
                  </a:stretch>
                </a:blipFill>
                <a:ln w="28575">
                  <a:noFill/>
                </a:ln>
              </p:spPr>
              <p:txBody>
                <a:bodyPr/>
                <a:lstStyle/>
                <a:p>
                  <a:r>
                    <a:rPr lang="en-US">
                      <a:noFill/>
                    </a:rPr>
                    <a:t> </a:t>
                  </a:r>
                </a:p>
              </p:txBody>
            </p:sp>
          </mc:Fallback>
        </mc:AlternateContent>
        <p:sp>
          <p:nvSpPr>
            <p:cNvPr id="69" name="Rectangle 68">
              <a:extLst>
                <a:ext uri="{FF2B5EF4-FFF2-40B4-BE49-F238E27FC236}">
                  <a16:creationId xmlns:a16="http://schemas.microsoft.com/office/drawing/2014/main" id="{72ED085E-6973-4D88-A0B0-F5C6927DD98C}"/>
                </a:ext>
              </a:extLst>
            </p:cNvPr>
            <p:cNvSpPr/>
            <p:nvPr/>
          </p:nvSpPr>
          <p:spPr>
            <a:xfrm>
              <a:off x="457199" y="1670012"/>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Claim</a:t>
              </a:r>
              <a:endParaRPr lang="en-US" sz="2400" b="1" dirty="0">
                <a:solidFill>
                  <a:schemeClr val="bg1">
                    <a:lumMod val="50000"/>
                  </a:schemeClr>
                </a:solidFill>
              </a:endParaRPr>
            </a:p>
          </p:txBody>
        </p:sp>
      </p:grpSp>
      <p:sp>
        <p:nvSpPr>
          <p:cNvPr id="70" name="Rectangle 69">
            <a:extLst>
              <a:ext uri="{FF2B5EF4-FFF2-40B4-BE49-F238E27FC236}">
                <a16:creationId xmlns:a16="http://schemas.microsoft.com/office/drawing/2014/main" id="{0FB9FF4D-9C09-45FE-A32E-C1858E488D13}"/>
              </a:ext>
            </a:extLst>
          </p:cNvPr>
          <p:cNvSpPr/>
          <p:nvPr/>
        </p:nvSpPr>
        <p:spPr>
          <a:xfrm>
            <a:off x="457200" y="5711271"/>
            <a:ext cx="8114388" cy="369332"/>
          </a:xfrm>
          <a:prstGeom prst="rect">
            <a:avLst/>
          </a:prstGeom>
        </p:spPr>
        <p:txBody>
          <a:bodyPr wrap="square">
            <a:spAutoFit/>
          </a:bodyPr>
          <a:lstStyle/>
          <a:p>
            <a:r>
              <a:rPr lang="da-DK" dirty="0"/>
              <a:t>Also shown by Morgenstern and Roughgarden </a:t>
            </a:r>
            <a:r>
              <a:rPr lang="da-DK" dirty="0">
                <a:solidFill>
                  <a:schemeClr val="bg1">
                    <a:lumMod val="50000"/>
                  </a:schemeClr>
                </a:solidFill>
              </a:rPr>
              <a:t>[COLT ‘17]</a:t>
            </a:r>
            <a:endParaRPr lang="en-US" dirty="0"/>
          </a:p>
        </p:txBody>
      </p:sp>
    </p:spTree>
    <p:extLst>
      <p:ext uri="{BB962C8B-B14F-4D97-AF65-F5344CB8AC3E}">
        <p14:creationId xmlns:p14="http://schemas.microsoft.com/office/powerpoint/2010/main" val="419926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gtEl>
                                        <p:attrNameLst>
                                          <p:attrName>style.visibility</p:attrName>
                                        </p:attrNameLst>
                                      </p:cBhvr>
                                      <p:to>
                                        <p:strVal val="visible"/>
                                      </p:to>
                                    </p:set>
                                    <p:animEffect transition="in" filter="fade">
                                      <p:cBhvr>
                                        <p:cTn id="1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Two-part tariffs</a:t>
            </a:r>
          </a:p>
        </p:txBody>
      </p:sp>
      <p:sp>
        <p:nvSpPr>
          <p:cNvPr id="7" name="Rectangle 6"/>
          <p:cNvSpPr/>
          <p:nvPr/>
        </p:nvSpPr>
        <p:spPr>
          <a:xfrm>
            <a:off x="0" y="4267200"/>
            <a:ext cx="9144000" cy="25908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566875-536F-4278-9B52-5A1A22E2A809}"/>
              </a:ext>
            </a:extLst>
          </p:cNvPr>
          <p:cNvSpPr/>
          <p:nvPr/>
        </p:nvSpPr>
        <p:spPr>
          <a:xfrm>
            <a:off x="457200" y="4864400"/>
            <a:ext cx="4582408" cy="923330"/>
          </a:xfrm>
          <a:prstGeom prst="rect">
            <a:avLst/>
          </a:prstGeom>
        </p:spPr>
        <p:txBody>
          <a:bodyPr wrap="square">
            <a:spAutoFit/>
          </a:bodyPr>
          <a:lstStyle/>
          <a:p>
            <a:r>
              <a:rPr lang="da-DK" dirty="0"/>
              <a:t>Studied for decades in economics</a:t>
            </a:r>
          </a:p>
          <a:p>
            <a:r>
              <a:rPr lang="da-DK" dirty="0">
                <a:solidFill>
                  <a:schemeClr val="bg1">
                    <a:lumMod val="50000"/>
                  </a:schemeClr>
                </a:solidFill>
              </a:rPr>
              <a:t>[e.g., Oi, Quarterly Journal of Economics ’71; Feldstein, Quarterly Journal of Economics ’72]</a:t>
            </a:r>
            <a:endParaRPr lang="da-DK" dirty="0"/>
          </a:p>
        </p:txBody>
      </p:sp>
      <p:grpSp>
        <p:nvGrpSpPr>
          <p:cNvPr id="2" name="Group 1">
            <a:extLst>
              <a:ext uri="{FF2B5EF4-FFF2-40B4-BE49-F238E27FC236}">
                <a16:creationId xmlns:a16="http://schemas.microsoft.com/office/drawing/2014/main" id="{C9AE85F8-D39C-4717-820E-F9541A306137}"/>
              </a:ext>
            </a:extLst>
          </p:cNvPr>
          <p:cNvGrpSpPr/>
          <p:nvPr/>
        </p:nvGrpSpPr>
        <p:grpSpPr>
          <a:xfrm>
            <a:off x="6604469" y="4495800"/>
            <a:ext cx="2082331" cy="1630365"/>
            <a:chOff x="457198" y="4495800"/>
            <a:chExt cx="2082331" cy="1630365"/>
          </a:xfrm>
        </p:grpSpPr>
        <p:pic>
          <p:nvPicPr>
            <p:cNvPr id="10" name="Picture 9">
              <a:extLst>
                <a:ext uri="{FF2B5EF4-FFF2-40B4-BE49-F238E27FC236}">
                  <a16:creationId xmlns:a16="http://schemas.microsoft.com/office/drawing/2014/main" id="{8BDD36C6-B2FB-411B-86CA-1DED35DBE2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462" r="9756"/>
            <a:stretch/>
          </p:blipFill>
          <p:spPr>
            <a:xfrm>
              <a:off x="591493" y="4842083"/>
              <a:ext cx="1520962" cy="1151422"/>
            </a:xfrm>
            <a:prstGeom prst="rect">
              <a:avLst/>
            </a:prstGeom>
          </p:spPr>
        </p:pic>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F67171F-2843-4A2F-8774-1D64D420A214}"/>
                    </a:ext>
                  </a:extLst>
                </p:cNvPr>
                <p:cNvSpPr/>
                <p:nvPr/>
              </p:nvSpPr>
              <p:spPr>
                <a:xfrm>
                  <a:off x="457198" y="4495800"/>
                  <a:ext cx="46051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1</m:t>
                            </m:r>
                          </m:sub>
                        </m:sSub>
                      </m:oMath>
                    </m:oMathPara>
                  </a14:m>
                  <a:endParaRPr lang="en-US" dirty="0"/>
                </a:p>
              </p:txBody>
            </p:sp>
          </mc:Choice>
          <mc:Fallback xmlns="">
            <p:sp>
              <p:nvSpPr>
                <p:cNvPr id="11" name="Rectangle 10">
                  <a:extLst>
                    <a:ext uri="{FF2B5EF4-FFF2-40B4-BE49-F238E27FC236}">
                      <a16:creationId xmlns:a16="http://schemas.microsoft.com/office/drawing/2014/main" id="{3F67171F-2843-4A2F-8774-1D64D420A214}"/>
                    </a:ext>
                  </a:extLst>
                </p:cNvPr>
                <p:cNvSpPr>
                  <a:spLocks noRot="1" noChangeAspect="1" noMove="1" noResize="1" noEditPoints="1" noAdjustHandles="1" noChangeArrowheads="1" noChangeShapeType="1" noTextEdit="1"/>
                </p:cNvSpPr>
                <p:nvPr/>
              </p:nvSpPr>
              <p:spPr>
                <a:xfrm>
                  <a:off x="457198" y="4495800"/>
                  <a:ext cx="460511"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4B33BD3D-0BE8-4AC8-BF09-46F04CE302E0}"/>
                    </a:ext>
                  </a:extLst>
                </p:cNvPr>
                <p:cNvSpPr/>
                <p:nvPr/>
              </p:nvSpPr>
              <p:spPr>
                <a:xfrm>
                  <a:off x="2073697" y="5756833"/>
                  <a:ext cx="46583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𝑝</m:t>
                            </m:r>
                          </m:e>
                          <m:sub>
                            <m:r>
                              <a:rPr lang="en-US" i="1">
                                <a:latin typeface="Cambria Math" panose="02040503050406030204" pitchFamily="18" charset="0"/>
                              </a:rPr>
                              <m:t>0</m:t>
                            </m:r>
                          </m:sub>
                        </m:sSub>
                      </m:oMath>
                    </m:oMathPara>
                  </a14:m>
                  <a:endParaRPr lang="en-US" dirty="0"/>
                </a:p>
              </p:txBody>
            </p:sp>
          </mc:Choice>
          <mc:Fallback xmlns="">
            <p:sp>
              <p:nvSpPr>
                <p:cNvPr id="12" name="Rectangle 11">
                  <a:extLst>
                    <a:ext uri="{FF2B5EF4-FFF2-40B4-BE49-F238E27FC236}">
                      <a16:creationId xmlns:a16="http://schemas.microsoft.com/office/drawing/2014/main" id="{4B33BD3D-0BE8-4AC8-BF09-46F04CE302E0}"/>
                    </a:ext>
                  </a:extLst>
                </p:cNvPr>
                <p:cNvSpPr>
                  <a:spLocks noRot="1" noChangeAspect="1" noMove="1" noResize="1" noEditPoints="1" noAdjustHandles="1" noChangeArrowheads="1" noChangeShapeType="1" noTextEdit="1"/>
                </p:cNvSpPr>
                <p:nvPr/>
              </p:nvSpPr>
              <p:spPr>
                <a:xfrm>
                  <a:off x="2073697" y="5756833"/>
                  <a:ext cx="465832" cy="369332"/>
                </a:xfrm>
                <a:prstGeom prst="rect">
                  <a:avLst/>
                </a:prstGeom>
                <a:blipFill>
                  <a:blip r:embed="rId5"/>
                  <a:stretch>
                    <a:fillRect b="-655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Content Placeholder 2"/>
              <p:cNvSpPr txBox="1">
                <a:spLocks/>
              </p:cNvSpPr>
              <p:nvPr/>
            </p:nvSpPr>
            <p:spPr>
              <a:xfrm>
                <a:off x="457200" y="1600203"/>
                <a:ext cx="8229600" cy="2590797"/>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b="1" dirty="0"/>
                  <a:t>Application: </a:t>
                </a:r>
                <a:r>
                  <a:rPr lang="en-US" dirty="0"/>
                  <a:t>Single-item, multi-buyer two-part tariffs</a:t>
                </a:r>
              </a:p>
              <a:p>
                <a:pPr lvl="1"/>
                <a:r>
                  <a:rPr lang="en-US" dirty="0"/>
                  <a:t>Multiple units of item for sale.</a:t>
                </a:r>
              </a:p>
              <a:p>
                <a:pPr lvl="1"/>
                <a:r>
                  <a:rPr lang="en-US" dirty="0"/>
                  <a:t>Seller sets upfront fee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0</m:t>
                        </m:r>
                      </m:sub>
                    </m:sSub>
                  </m:oMath>
                </a14:m>
                <a:r>
                  <a:rPr lang="en-US" dirty="0"/>
                  <a:t>, fee per unit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1</m:t>
                        </m:r>
                      </m:sub>
                    </m:sSub>
                  </m:oMath>
                </a14:m>
                <a:r>
                  <a:rPr lang="en-US" dirty="0"/>
                  <a:t>.</a:t>
                </a:r>
              </a:p>
              <a:p>
                <a:pPr lvl="1"/>
                <a:r>
                  <a:rPr lang="en-US" dirty="0"/>
                  <a:t>If buyer buys </a:t>
                </a:r>
                <a14:m>
                  <m:oMath xmlns:m="http://schemas.openxmlformats.org/officeDocument/2006/math">
                    <m:r>
                      <a:rPr lang="en-US">
                        <a:latin typeface="Cambria Math" panose="02040503050406030204" pitchFamily="18" charset="0"/>
                      </a:rPr>
                      <m:t>𝑘</m:t>
                    </m:r>
                  </m:oMath>
                </a14:m>
                <a:r>
                  <a:rPr lang="en-US" dirty="0"/>
                  <a:t> units, pays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0</m:t>
                        </m:r>
                      </m:sub>
                    </m:sSub>
                    <m:r>
                      <a:rPr lang="en-US">
                        <a:latin typeface="Cambria Math" panose="02040503050406030204" pitchFamily="18" charset="0"/>
                      </a:rPr>
                      <m:t>+</m:t>
                    </m:r>
                    <m:r>
                      <a:rPr lang="en-US">
                        <a:latin typeface="Cambria Math" panose="02040503050406030204" pitchFamily="18" charset="0"/>
                      </a:rPr>
                      <m:t>𝑘</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1</m:t>
                        </m:r>
                      </m:sub>
                    </m:sSub>
                  </m:oMath>
                </a14:m>
                <a:r>
                  <a:rPr lang="en-US" dirty="0"/>
                  <a:t>.</a:t>
                </a:r>
              </a:p>
              <a:p>
                <a:pPr lvl="1"/>
                <a:r>
                  <a:rPr lang="en-US" dirty="0"/>
                  <a:t>Each buyer buys number of units maximizing utility.</a:t>
                </a:r>
              </a:p>
              <a:p>
                <a:pPr lvl="1"/>
                <a:r>
                  <a:rPr lang="en-US" dirty="0"/>
                  <a:t>Seller offers “menu” of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𝐿</m:t>
                    </m:r>
                    <m:r>
                      <a:rPr lang="en-US" i="1">
                        <a:solidFill>
                          <a:srgbClr val="0000CC"/>
                        </a:solidFill>
                        <a:latin typeface="Cambria Math" panose="02040503050406030204" pitchFamily="18" charset="0"/>
                        <a:ea typeface="Cambria Math" panose="02040503050406030204" pitchFamily="18" charset="0"/>
                      </a:rPr>
                      <m:t> </m:t>
                    </m:r>
                  </m:oMath>
                </a14:m>
                <a:r>
                  <a:rPr lang="en-US" dirty="0"/>
                  <a:t>tariffs.</a:t>
                </a:r>
              </a:p>
              <a:p>
                <a:pPr lvl="2"/>
                <a:r>
                  <a:rPr lang="en-US" dirty="0"/>
                  <a:t>Buyer chooses tariff and number of units to buy maximizing utility</a:t>
                </a:r>
              </a:p>
            </p:txBody>
          </p:sp>
        </mc:Choice>
        <mc:Fallback xmlns="">
          <p:sp>
            <p:nvSpPr>
              <p:cNvPr id="13" name="Content Placeholder 2"/>
              <p:cNvSpPr txBox="1">
                <a:spLocks noRot="1" noChangeAspect="1" noMove="1" noResize="1" noEditPoints="1" noAdjustHandles="1" noChangeArrowheads="1" noChangeShapeType="1" noTextEdit="1"/>
              </p:cNvSpPr>
              <p:nvPr/>
            </p:nvSpPr>
            <p:spPr>
              <a:xfrm>
                <a:off x="457200" y="1600203"/>
                <a:ext cx="8229600" cy="2590797"/>
              </a:xfrm>
              <a:prstGeom prst="rect">
                <a:avLst/>
              </a:prstGeom>
              <a:blipFill>
                <a:blip r:embed="rId6"/>
                <a:stretch>
                  <a:fillRect l="-1111" t="-3294"/>
                </a:stretch>
              </a:blipFill>
            </p:spPr>
            <p:txBody>
              <a:bodyPr/>
              <a:lstStyle/>
              <a:p>
                <a:r>
                  <a:rPr lang="en-US">
                    <a:noFill/>
                  </a:rPr>
                  <a:t> </a:t>
                </a:r>
              </a:p>
            </p:txBody>
          </p:sp>
        </mc:Fallback>
      </mc:AlternateContent>
    </p:spTree>
    <p:extLst>
      <p:ext uri="{BB962C8B-B14F-4D97-AF65-F5344CB8AC3E}">
        <p14:creationId xmlns:p14="http://schemas.microsoft.com/office/powerpoint/2010/main" val="19058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500"/>
                                        <p:tgtEl>
                                          <p:spTgt spid="1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xEl>
                                              <p:pRg st="6" end="6"/>
                                            </p:txEl>
                                          </p:spTgt>
                                        </p:tgtEl>
                                        <p:attrNameLst>
                                          <p:attrName>style.visibility</p:attrName>
                                        </p:attrNameLst>
                                      </p:cBhvr>
                                      <p:to>
                                        <p:strVal val="visible"/>
                                      </p:to>
                                    </p:set>
                                    <p:animEffect transition="in" filter="fade">
                                      <p:cBhvr>
                                        <p:cTn id="25" dur="500"/>
                                        <p:tgtEl>
                                          <p:spTgt spid="1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two-part tariff menus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p:txBody>
              <a:bodyPr>
                <a:normAutofit/>
              </a:bodyPr>
              <a:lstStyle/>
              <a:p>
                <a:pPr marL="0" indent="0">
                  <a:buNone/>
                </a:pPr>
                <a:r>
                  <a:rPr lang="en-US" b="1" dirty="0">
                    <a:solidFill>
                      <a:srgbClr val="0093C6"/>
                    </a:solidFill>
                  </a:rPr>
                  <a:t>Theorem</a:t>
                </a:r>
              </a:p>
              <a:p>
                <a:pPr marL="0" indent="0">
                  <a:buNone/>
                </a:pPr>
                <a:r>
                  <a:rPr lang="en-US" dirty="0">
                    <a:solidFill>
                      <a:schemeClr val="tx1"/>
                    </a:solidFill>
                  </a:rPr>
                  <a:t>Pdim</a:t>
                </a:r>
                <a14:m>
                  <m:oMath xmlns:m="http://schemas.openxmlformats.org/officeDocument/2006/math">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𝑂</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rPr>
                          <m:t>𝑑</m:t>
                        </m:r>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log</m:t>
                            </m:r>
                          </m:fName>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𝑑𝑡</m:t>
                                </m:r>
                              </m:e>
                            </m:d>
                          </m:e>
                        </m:func>
                      </m:e>
                    </m:d>
                  </m:oMath>
                </a14:m>
                <a:r>
                  <a:rPr lang="en-US" dirty="0">
                    <a:solidFill>
                      <a:schemeClr val="tx1"/>
                    </a:solidFill>
                  </a:rPr>
                  <a:t> with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𝑑</m:t>
                    </m:r>
                    <m:r>
                      <a:rPr lang="en-US">
                        <a:solidFill>
                          <a:schemeClr val="tx1"/>
                        </a:solidFill>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0" smtClean="0">
                            <a:solidFill>
                              <a:schemeClr val="tx1"/>
                            </a:solidFill>
                            <a:latin typeface="Cambria Math" panose="02040503050406030204" pitchFamily="18" charset="0"/>
                            <a:ea typeface="Cambria Math" panose="02040503050406030204" pitchFamily="18" charset="0"/>
                          </a:rPr>
                          <m:t>#</m:t>
                        </m:r>
                        <m:r>
                          <m:rPr>
                            <m:sty m:val="p"/>
                          </m:rPr>
                          <a:rPr lang="en-US" b="0" i="0" smtClean="0">
                            <a:solidFill>
                              <a:schemeClr val="tx1"/>
                            </a:solidFill>
                            <a:latin typeface="Cambria Math" panose="02040503050406030204" pitchFamily="18" charset="0"/>
                            <a:ea typeface="Cambria Math" panose="02040503050406030204" pitchFamily="18" charset="0"/>
                          </a:rPr>
                          <m:t>dimensions</m:t>
                        </m:r>
                      </m:e>
                    </m:d>
                    <m:r>
                      <a:rPr lang="en-US" b="0" i="0" smtClean="0">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2</m:t>
                    </m:r>
                    <m:r>
                      <a:rPr lang="en-US" i="1">
                        <a:solidFill>
                          <a:schemeClr val="tx1"/>
                        </a:solidFill>
                        <a:latin typeface="Cambria Math" panose="02040503050406030204" pitchFamily="18" charset="0"/>
                        <a:ea typeface="Cambria Math" panose="02040503050406030204" pitchFamily="18" charset="0"/>
                      </a:rPr>
                      <m:t>𝐿</m:t>
                    </m:r>
                  </m:oMath>
                </a14:m>
                <a:r>
                  <a:rPr lang="en-US" dirty="0">
                    <a:solidFill>
                      <a:schemeClr val="tx1"/>
                    </a:solidFill>
                    <a:ea typeface="Cambria Math" panose="02040503050406030204" pitchFamily="18" charset="0"/>
                  </a:rPr>
                  <a:t> and</a:t>
                </a:r>
              </a:p>
              <a:p>
                <a:pPr marL="0" indent="0">
                  <a:spcBef>
                    <a:spcPts val="0"/>
                  </a:spcBef>
                  <a:buNone/>
                </a:pP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𝑡</m:t>
                    </m:r>
                    <m:r>
                      <a:rPr lang="en-US" i="1">
                        <a:latin typeface="Cambria Math" panose="02040503050406030204" pitchFamily="18" charset="0"/>
                      </a:rPr>
                      <m:t>=</m:t>
                    </m:r>
                    <m:r>
                      <m:rPr>
                        <m:nor/>
                      </m:rPr>
                      <a:rPr lang="en-US" dirty="0">
                        <a:latin typeface="Cambria Math" panose="02040503050406030204" pitchFamily="18" charset="0"/>
                      </a:rPr>
                      <m:t>(#</m:t>
                    </m:r>
                    <m:r>
                      <m:rPr>
                        <m:nor/>
                      </m:rPr>
                      <a:rPr lang="en-US" dirty="0">
                        <a:latin typeface="Cambria Math" panose="02040503050406030204" pitchFamily="18" charset="0"/>
                      </a:rPr>
                      <m:t>hyperplanes</m:t>
                    </m:r>
                    <m:r>
                      <m:rPr>
                        <m:nor/>
                      </m:rPr>
                      <a:rPr lang="en-US" dirty="0">
                        <a:latin typeface="Cambria Math" panose="02040503050406030204" pitchFamily="18" charset="0"/>
                      </a:rPr>
                      <m:t>)</m:t>
                    </m:r>
                    <m:r>
                      <a:rPr lang="en-US" i="1">
                        <a:latin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buyers</m:t>
                    </m:r>
                    <m:r>
                      <a:rPr lang="en-US" i="1">
                        <a:solidFill>
                          <a:schemeClr val="tx1"/>
                        </a:solidFill>
                        <a:latin typeface="Cambria Math" panose="02040503050406030204" pitchFamily="18" charset="0"/>
                        <a:ea typeface="Cambria Math" panose="02040503050406030204" pitchFamily="18" charset="0"/>
                      </a:rPr>
                      <m:t>)</m:t>
                    </m:r>
                    <m:d>
                      <m:dPr>
                        <m:ctrlPr>
                          <a:rPr lang="en-US" i="1" smtClean="0">
                            <a:solidFill>
                              <a:schemeClr val="tx1"/>
                            </a:solidFill>
                            <a:latin typeface="Cambria Math" panose="02040503050406030204" pitchFamily="18" charset="0"/>
                            <a:ea typeface="Cambria Math" panose="02040503050406030204" pitchFamily="18" charset="0"/>
                          </a:rPr>
                        </m:ctrlPr>
                      </m:dPr>
                      <m:e>
                        <m:f>
                          <m:fPr>
                            <m:type m:val="noBar"/>
                            <m:ctrlPr>
                              <a:rPr lang="en-US" i="1" smtClean="0">
                                <a:solidFill>
                                  <a:schemeClr val="tx1"/>
                                </a:solidFill>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𝐿</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units</m:t>
                                </m:r>
                              </m:e>
                            </m:d>
                          </m:num>
                          <m:den>
                            <m:r>
                              <a:rPr lang="en-US" b="0" i="1" smtClean="0">
                                <a:solidFill>
                                  <a:schemeClr val="tx1"/>
                                </a:solidFill>
                                <a:latin typeface="Cambria Math" panose="02040503050406030204" pitchFamily="18" charset="0"/>
                                <a:ea typeface="Cambria Math" panose="02040503050406030204" pitchFamily="18" charset="0"/>
                              </a:rPr>
                              <m:t>2</m:t>
                            </m:r>
                          </m:den>
                        </m:f>
                      </m:e>
                    </m:d>
                  </m:oMath>
                </a14:m>
                <a:r>
                  <a:rPr lang="en-US" dirty="0">
                    <a:solidFill>
                      <a:schemeClr val="tx1"/>
                    </a:solidFill>
                    <a:ea typeface="Cambria Math" panose="02040503050406030204" pitchFamily="18" charset="0"/>
                  </a:rPr>
                  <a:t>.</a:t>
                </a:r>
                <a:endParaRPr lang="en-US" dirty="0">
                  <a:ea typeface="Cambria Math" panose="02040503050406030204" pitchFamily="18" charset="0"/>
                </a:endParaRPr>
              </a:p>
              <a:p>
                <a:pPr marL="0" indent="0">
                  <a:spcBef>
                    <a:spcPts val="0"/>
                  </a:spcBef>
                  <a:buNone/>
                </a:pPr>
                <a:endParaRPr lang="en-US" dirty="0"/>
              </a:p>
              <a:p>
                <a:pPr marL="0" indent="0">
                  <a:buNone/>
                </a:pPr>
                <a:r>
                  <a:rPr lang="en-US" i="1" dirty="0"/>
                  <a:t>Proof sketch</a:t>
                </a:r>
                <a:r>
                  <a:rPr lang="en-US" dirty="0"/>
                  <a:t>.</a:t>
                </a:r>
              </a:p>
              <a:p>
                <a:pPr marL="0" indent="0">
                  <a:buNone/>
                </a:pPr>
                <a:r>
                  <a:rPr lang="en-US" dirty="0"/>
                  <a:t>For every </a:t>
                </a:r>
                <a:r>
                  <a:rPr lang="en-US" b="1" dirty="0"/>
                  <a:t>buyer</a:t>
                </a:r>
                <a:r>
                  <a:rPr lang="en-US" dirty="0"/>
                  <a:t> &amp; every</a:t>
                </a:r>
                <a:r>
                  <a:rPr lang="en-US" b="1" dirty="0"/>
                  <a:t> pair of (tariff, #units bought) tuples</a:t>
                </a:r>
                <a:r>
                  <a:rPr lang="en-US" dirty="0"/>
                  <a:t>:</a:t>
                </a:r>
              </a:p>
              <a:p>
                <a:pPr marL="300038" lvl="1" indent="0">
                  <a:buNone/>
                </a:pPr>
                <a:r>
                  <a:rPr lang="en-US" sz="2400" dirty="0"/>
                  <a:t>Hyperplane defines where buyer prefers one tuple over other</a:t>
                </a:r>
              </a:p>
              <a:p>
                <a14:m>
                  <m:oMath xmlns:m="http://schemas.openxmlformats.org/officeDocument/2006/math">
                    <m:r>
                      <a:rPr lang="en-US" i="1">
                        <a:latin typeface="Cambria Math" panose="02040503050406030204" pitchFamily="18" charset="0"/>
                      </a:rPr>
                      <m:t>𝑡</m:t>
                    </m:r>
                  </m:oMath>
                </a14:m>
                <a:r>
                  <a:rPr lang="en-US" dirty="0"/>
                  <a:t> hyperplanes define where buyers’ preference orders fixed</a:t>
                </a:r>
              </a:p>
              <a:p>
                <a:r>
                  <a:rPr lang="en-US" dirty="0"/>
                  <a:t>When preference ordering fixed, tariff and #units bought fixed</a:t>
                </a:r>
              </a:p>
              <a:p>
                <a:pPr lvl="1"/>
                <a:r>
                  <a:rPr lang="en-US" dirty="0"/>
                  <a:t>So revenue is linear function of upfront fee and price per unit</a:t>
                </a:r>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spTree>
    <p:extLst>
      <p:ext uri="{BB962C8B-B14F-4D97-AF65-F5344CB8AC3E}">
        <p14:creationId xmlns:p14="http://schemas.microsoft.com/office/powerpoint/2010/main" val="101688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fade">
                                      <p:cBhvr>
                                        <p:cTn id="7" dur="500"/>
                                        <p:tgtEl>
                                          <p:spTgt spid="7">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fade">
                                      <p:cBhvr>
                                        <p:cTn id="10" dur="500"/>
                                        <p:tgtEl>
                                          <p:spTgt spid="7">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7" end="7"/>
                                            </p:txEl>
                                          </p:spTgt>
                                        </p:tgtEl>
                                        <p:attrNameLst>
                                          <p:attrName>style.visibility</p:attrName>
                                        </p:attrNameLst>
                                      </p:cBhvr>
                                      <p:to>
                                        <p:strVal val="visible"/>
                                      </p:to>
                                    </p:set>
                                    <p:animEffect transition="in" filter="fade">
                                      <p:cBhvr>
                                        <p:cTn id="15" dur="500"/>
                                        <p:tgtEl>
                                          <p:spTgt spid="7">
                                            <p:txEl>
                                              <p:pRg st="7" end="7"/>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8" end="8"/>
                                            </p:txEl>
                                          </p:spTgt>
                                        </p:tgtEl>
                                        <p:attrNameLst>
                                          <p:attrName>style.visibility</p:attrName>
                                        </p:attrNameLst>
                                      </p:cBhvr>
                                      <p:to>
                                        <p:strVal val="visible"/>
                                      </p:to>
                                    </p:set>
                                    <p:animEffect transition="in" filter="fade">
                                      <p:cBhvr>
                                        <p:cTn id="20" dur="500"/>
                                        <p:tgtEl>
                                          <p:spTgt spid="7">
                                            <p:txEl>
                                              <p:pRg st="8" end="8"/>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animEffect transition="in" filter="fade">
                                      <p:cBhvr>
                                        <p:cTn id="25"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two-part tariff menus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a:xfrm>
                <a:off x="457200" y="1600202"/>
                <a:ext cx="8229600" cy="4525963"/>
              </a:xfrm>
            </p:spPr>
            <p:txBody>
              <a:bodyPr>
                <a:normAutofit/>
              </a:bodyPr>
              <a:lstStyle/>
              <a:p>
                <a:pPr marL="0" indent="0">
                  <a:buNone/>
                </a:pPr>
                <a:r>
                  <a:rPr lang="en-US" b="1" dirty="0">
                    <a:solidFill>
                      <a:srgbClr val="0093C6"/>
                    </a:solidFill>
                  </a:rPr>
                  <a:t>Theorem</a:t>
                </a:r>
              </a:p>
              <a:p>
                <a:pPr marL="0" indent="0">
                  <a:buNone/>
                </a:pPr>
                <a:r>
                  <a:rPr lang="en-US" dirty="0">
                    <a:solidFill>
                      <a:schemeClr val="tx1"/>
                    </a:solidFill>
                  </a:rPr>
                  <a:t>Pdim</a:t>
                </a:r>
                <a14:m>
                  <m:oMath xmlns:m="http://schemas.openxmlformats.org/officeDocument/2006/math">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𝑂</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rPr>
                          <m:t>𝑑</m:t>
                        </m:r>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log</m:t>
                            </m:r>
                          </m:fName>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𝑑𝑡</m:t>
                                </m:r>
                              </m:e>
                            </m:d>
                          </m:e>
                        </m:func>
                      </m:e>
                    </m:d>
                  </m:oMath>
                </a14:m>
                <a:r>
                  <a:rPr lang="en-US" dirty="0">
                    <a:solidFill>
                      <a:schemeClr val="tx1"/>
                    </a:solidFill>
                  </a:rPr>
                  <a:t> with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𝑑</m:t>
                    </m:r>
                    <m:r>
                      <a:rPr lang="en-US">
                        <a:solidFill>
                          <a:schemeClr val="tx1"/>
                        </a:solidFill>
                        <a:latin typeface="Cambria Math" panose="02040503050406030204" pitchFamily="18" charset="0"/>
                        <a:ea typeface="Cambria Math" panose="02040503050406030204" pitchFamily="18" charset="0"/>
                      </a:rPr>
                      <m:t>=</m:t>
                    </m:r>
                    <m:d>
                      <m:dPr>
                        <m:ctrlPr>
                          <a:rPr lang="en-US" b="0" i="1" smtClean="0">
                            <a:solidFill>
                              <a:schemeClr val="tx1"/>
                            </a:solidFill>
                            <a:latin typeface="Cambria Math" panose="02040503050406030204" pitchFamily="18" charset="0"/>
                            <a:ea typeface="Cambria Math" panose="02040503050406030204" pitchFamily="18" charset="0"/>
                          </a:rPr>
                        </m:ctrlPr>
                      </m:dPr>
                      <m:e>
                        <m:r>
                          <a:rPr lang="en-US" b="0" i="0" smtClean="0">
                            <a:solidFill>
                              <a:schemeClr val="tx1"/>
                            </a:solidFill>
                            <a:latin typeface="Cambria Math" panose="02040503050406030204" pitchFamily="18" charset="0"/>
                            <a:ea typeface="Cambria Math" panose="02040503050406030204" pitchFamily="18" charset="0"/>
                          </a:rPr>
                          <m:t>#</m:t>
                        </m:r>
                        <m:r>
                          <m:rPr>
                            <m:sty m:val="p"/>
                          </m:rPr>
                          <a:rPr lang="en-US" b="0" i="0" smtClean="0">
                            <a:solidFill>
                              <a:schemeClr val="tx1"/>
                            </a:solidFill>
                            <a:latin typeface="Cambria Math" panose="02040503050406030204" pitchFamily="18" charset="0"/>
                            <a:ea typeface="Cambria Math" panose="02040503050406030204" pitchFamily="18" charset="0"/>
                          </a:rPr>
                          <m:t>dimensions</m:t>
                        </m:r>
                      </m:e>
                    </m:d>
                    <m:r>
                      <a:rPr lang="en-US" b="0" i="0" smtClean="0">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2</m:t>
                    </m:r>
                    <m:r>
                      <a:rPr lang="en-US" i="1">
                        <a:solidFill>
                          <a:schemeClr val="tx1"/>
                        </a:solidFill>
                        <a:latin typeface="Cambria Math" panose="02040503050406030204" pitchFamily="18" charset="0"/>
                        <a:ea typeface="Cambria Math" panose="02040503050406030204" pitchFamily="18" charset="0"/>
                      </a:rPr>
                      <m:t>𝐿</m:t>
                    </m:r>
                  </m:oMath>
                </a14:m>
                <a:r>
                  <a:rPr lang="en-US" dirty="0">
                    <a:solidFill>
                      <a:schemeClr val="tx1"/>
                    </a:solidFill>
                    <a:ea typeface="Cambria Math" panose="02040503050406030204" pitchFamily="18" charset="0"/>
                  </a:rPr>
                  <a:t> and</a:t>
                </a:r>
              </a:p>
              <a:p>
                <a:pPr marL="0" indent="0">
                  <a:spcBef>
                    <a:spcPts val="0"/>
                  </a:spcBef>
                  <a:buNone/>
                </a:pP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𝑡</m:t>
                    </m:r>
                    <m:r>
                      <a:rPr lang="en-US" i="1">
                        <a:latin typeface="Cambria Math" panose="02040503050406030204" pitchFamily="18" charset="0"/>
                      </a:rPr>
                      <m:t>=</m:t>
                    </m:r>
                    <m:r>
                      <m:rPr>
                        <m:nor/>
                      </m:rPr>
                      <a:rPr lang="en-US" dirty="0">
                        <a:latin typeface="Cambria Math" panose="02040503050406030204" pitchFamily="18" charset="0"/>
                      </a:rPr>
                      <m:t>(#</m:t>
                    </m:r>
                    <m:r>
                      <m:rPr>
                        <m:nor/>
                      </m:rPr>
                      <a:rPr lang="en-US" dirty="0">
                        <a:latin typeface="Cambria Math" panose="02040503050406030204" pitchFamily="18" charset="0"/>
                      </a:rPr>
                      <m:t>hyperplanes</m:t>
                    </m:r>
                    <m:r>
                      <m:rPr>
                        <m:nor/>
                      </m:rPr>
                      <a:rPr lang="en-US" dirty="0">
                        <a:latin typeface="Cambria Math" panose="02040503050406030204" pitchFamily="18" charset="0"/>
                      </a:rPr>
                      <m:t>)</m:t>
                    </m:r>
                    <m:r>
                      <a:rPr lang="en-US" i="1">
                        <a:latin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buyers</m:t>
                    </m:r>
                    <m:r>
                      <a:rPr lang="en-US" i="1">
                        <a:solidFill>
                          <a:schemeClr val="tx1"/>
                        </a:solidFill>
                        <a:latin typeface="Cambria Math" panose="02040503050406030204" pitchFamily="18" charset="0"/>
                        <a:ea typeface="Cambria Math" panose="02040503050406030204" pitchFamily="18" charset="0"/>
                      </a:rPr>
                      <m:t>)</m:t>
                    </m:r>
                    <m:d>
                      <m:dPr>
                        <m:ctrlPr>
                          <a:rPr lang="en-US" i="1" smtClean="0">
                            <a:solidFill>
                              <a:schemeClr val="tx1"/>
                            </a:solidFill>
                            <a:latin typeface="Cambria Math" panose="02040503050406030204" pitchFamily="18" charset="0"/>
                            <a:ea typeface="Cambria Math" panose="02040503050406030204" pitchFamily="18" charset="0"/>
                          </a:rPr>
                        </m:ctrlPr>
                      </m:dPr>
                      <m:e>
                        <m:f>
                          <m:fPr>
                            <m:type m:val="noBar"/>
                            <m:ctrlPr>
                              <a:rPr lang="en-US" i="1" smtClean="0">
                                <a:solidFill>
                                  <a:schemeClr val="tx1"/>
                                </a:solidFill>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𝐿</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units</m:t>
                                </m:r>
                              </m:e>
                            </m:d>
                          </m:num>
                          <m:den>
                            <m:r>
                              <a:rPr lang="en-US" b="0" i="1" smtClean="0">
                                <a:solidFill>
                                  <a:schemeClr val="tx1"/>
                                </a:solidFill>
                                <a:latin typeface="Cambria Math" panose="02040503050406030204" pitchFamily="18" charset="0"/>
                                <a:ea typeface="Cambria Math" panose="02040503050406030204" pitchFamily="18" charset="0"/>
                              </a:rPr>
                              <m:t>2</m:t>
                            </m:r>
                          </m:den>
                        </m:f>
                      </m:e>
                    </m:d>
                  </m:oMath>
                </a14:m>
                <a:r>
                  <a:rPr lang="en-US" dirty="0">
                    <a:solidFill>
                      <a:schemeClr val="tx1"/>
                    </a:solidFill>
                    <a:ea typeface="Cambria Math" panose="02040503050406030204" pitchFamily="18" charset="0"/>
                  </a:rPr>
                  <a:t>.</a:t>
                </a:r>
                <a:endParaRPr lang="en-US" dirty="0">
                  <a:ea typeface="Cambria Math" panose="02040503050406030204" pitchFamily="18" charset="0"/>
                </a:endParaRPr>
              </a:p>
              <a:p>
                <a:pPr marL="0" indent="0">
                  <a:buNone/>
                </a:pPr>
                <a:endParaRPr lang="en-US" b="1" dirty="0">
                  <a:solidFill>
                    <a:srgbClr val="0093C6"/>
                  </a:solidFill>
                </a:endParaRPr>
              </a:p>
              <a:p>
                <a:pPr marL="0" indent="0">
                  <a:buNone/>
                </a:pPr>
                <a:r>
                  <a:rPr lang="en-US" b="1" dirty="0">
                    <a:solidFill>
                      <a:srgbClr val="0093C6"/>
                    </a:solidFill>
                  </a:rPr>
                  <a:t>Corollary</a:t>
                </a:r>
              </a:p>
              <a:p>
                <a:pPr marL="0" indent="0">
                  <a:buNone/>
                </a:pPr>
                <a14:m>
                  <m:oMath xmlns:m="http://schemas.openxmlformats.org/officeDocument/2006/math">
                    <m:r>
                      <m:rPr>
                        <m:nor/>
                      </m:rPr>
                      <a:rPr lang="en-US" dirty="0" smtClean="0">
                        <a:solidFill>
                          <a:schemeClr val="tx1"/>
                        </a:solidFill>
                      </a:rPr>
                      <m:t>Pdim</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en-US" i="1">
                            <a:solidFill>
                              <a:schemeClr val="tx1"/>
                            </a:solidFill>
                            <a:latin typeface="Cambria Math" panose="02040503050406030204" pitchFamily="18" charset="0"/>
                            <a:ea typeface="Cambria Math" panose="02040503050406030204" pitchFamily="18" charset="0"/>
                          </a:rPr>
                        </m:ctrlPr>
                      </m:accPr>
                      <m:e>
                        <m:r>
                          <a:rPr lang="en-US" i="1">
                            <a:solidFill>
                              <a:schemeClr val="tx1"/>
                            </a:solidFill>
                            <a:latin typeface="Cambria Math" panose="02040503050406030204" pitchFamily="18" charset="0"/>
                            <a:ea typeface="Cambria Math" panose="02040503050406030204" pitchFamily="18" charset="0"/>
                          </a:rPr>
                          <m:t>𝑂</m:t>
                        </m:r>
                      </m:e>
                    </m:acc>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𝐿</m:t>
                        </m:r>
                      </m:e>
                    </m:d>
                  </m:oMath>
                </a14:m>
                <a:r>
                  <a:rPr lang="en-US" dirty="0"/>
                  <a:t> </a:t>
                </a:r>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xfrm>
                <a:off x="457200" y="1600202"/>
                <a:ext cx="8229600" cy="4525963"/>
              </a:xfrm>
              <a:blipFill>
                <a:blip r:embed="rId3"/>
                <a:stretch>
                  <a:fillRect l="-1111" t="-1078"/>
                </a:stretch>
              </a:blipFill>
            </p:spPr>
            <p:txBody>
              <a:bodyPr/>
              <a:lstStyle/>
              <a:p>
                <a:r>
                  <a:rPr lang="en-US">
                    <a:noFill/>
                  </a:rPr>
                  <a:t> </a:t>
                </a:r>
              </a:p>
            </p:txBody>
          </p:sp>
        </mc:Fallback>
      </mc:AlternateContent>
    </p:spTree>
    <p:extLst>
      <p:ext uri="{BB962C8B-B14F-4D97-AF65-F5344CB8AC3E}">
        <p14:creationId xmlns:p14="http://schemas.microsoft.com/office/powerpoint/2010/main" val="39481145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Two-part tariffs</a:t>
            </a:r>
          </a:p>
        </p:txBody>
      </p:sp>
      <p:grpSp>
        <p:nvGrpSpPr>
          <p:cNvPr id="17" name="Group 16">
            <a:extLst>
              <a:ext uri="{FF2B5EF4-FFF2-40B4-BE49-F238E27FC236}">
                <a16:creationId xmlns:a16="http://schemas.microsoft.com/office/drawing/2014/main" id="{3794BDE3-0437-4E6F-8462-24A4D6C78638}"/>
              </a:ext>
            </a:extLst>
          </p:cNvPr>
          <p:cNvGrpSpPr/>
          <p:nvPr/>
        </p:nvGrpSpPr>
        <p:grpSpPr>
          <a:xfrm>
            <a:off x="457200" y="5317416"/>
            <a:ext cx="8229599" cy="808749"/>
            <a:chOff x="457199" y="1670013"/>
            <a:chExt cx="8229602" cy="844676"/>
          </a:xfrm>
        </p:grpSpPr>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97243CF3-BD98-4D8D-9FA3-1FDBA675779C}"/>
                    </a:ext>
                  </a:extLst>
                </p:cNvPr>
                <p:cNvSpPr txBox="1">
                  <a:spLocks/>
                </p:cNvSpPr>
                <p:nvPr/>
              </p:nvSpPr>
              <p:spPr>
                <a:xfrm>
                  <a:off x="457199" y="2009678"/>
                  <a:ext cx="8229601" cy="50501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ea typeface="Cambria Math" panose="02040503050406030204" pitchFamily="18" charset="0"/>
                      <a:cs typeface="Arial" panose="020B0604020202020204" pitchFamily="34" charset="0"/>
                    </a:rPr>
                    <a:t>P-dim(class of length-</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𝐿</m:t>
                      </m:r>
                    </m:oMath>
                  </a14:m>
                  <a:r>
                    <a:rPr lang="en-US" dirty="0">
                      <a:ea typeface="Cambria Math" panose="02040503050406030204" pitchFamily="18" charset="0"/>
                      <a:cs typeface="Arial" panose="020B0604020202020204" pitchFamily="34" charset="0"/>
                    </a:rPr>
                    <a:t> menus)</a:t>
                  </a:r>
                  <a14:m>
                    <m:oMath xmlns:m="http://schemas.openxmlformats.org/officeDocument/2006/math">
                      <m:r>
                        <a:rPr lang="en-US" b="0" i="0" smtClean="0">
                          <a:solidFill>
                            <a:srgbClr val="0000CC"/>
                          </a:solidFill>
                          <a:latin typeface="Cambria Math" panose="02040503050406030204" pitchFamily="18" charset="0"/>
                        </a:rPr>
                        <m:t> </m:t>
                      </m:r>
                      <m:r>
                        <a:rPr lang="en-US" b="0" i="0" smtClean="0">
                          <a:solidFill>
                            <a:schemeClr val="tx1"/>
                          </a:solidFill>
                          <a:latin typeface="Cambria Math" panose="02040503050406030204" pitchFamily="18" charset="0"/>
                        </a:rPr>
                        <m:t>=</m:t>
                      </m:r>
                      <m:r>
                        <a:rPr lang="en-US" i="1">
                          <a:solidFill>
                            <a:srgbClr val="0000CC"/>
                          </a:solidFill>
                          <a:latin typeface="Cambria Math" panose="02040503050406030204" pitchFamily="18" charset="0"/>
                        </a:rPr>
                        <m:t>𝑂</m:t>
                      </m:r>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m:t>
                          </m:r>
                          <m:func>
                            <m:funcPr>
                              <m:ctrlPr>
                                <a:rPr lang="en-US" i="1">
                                  <a:solidFill>
                                    <a:srgbClr val="0000CC"/>
                                  </a:solidFill>
                                  <a:latin typeface="Cambria Math" panose="02040503050406030204" pitchFamily="18" charset="0"/>
                                </a:rPr>
                              </m:ctrlPr>
                            </m:funcPr>
                            <m:fName>
                              <m:r>
                                <m:rPr>
                                  <m:sty m:val="p"/>
                                </m:rPr>
                                <a:rPr lang="en-US">
                                  <a:solidFill>
                                    <a:srgbClr val="0000CC"/>
                                  </a:solidFill>
                                  <a:latin typeface="Cambria Math" panose="02040503050406030204" pitchFamily="18" charset="0"/>
                                </a:rPr>
                                <m:t>log</m:t>
                              </m:r>
                            </m:fName>
                            <m:e>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𝑑𝑡</m:t>
                                  </m:r>
                                </m:e>
                              </m:d>
                            </m:e>
                          </m:func>
                        </m:e>
                      </m:d>
                      <m:r>
                        <a:rPr lang="en-US" i="1">
                          <a:solidFill>
                            <a:srgbClr val="0000CC"/>
                          </a:solidFill>
                          <a:latin typeface="Cambria Math" panose="02040503050406030204" pitchFamily="18" charset="0"/>
                        </a:rPr>
                        <m:t>=</m:t>
                      </m:r>
                      <m:acc>
                        <m:accPr>
                          <m:chr m:val="̃"/>
                          <m:ctrlPr>
                            <a:rPr lang="en-US" i="1">
                              <a:solidFill>
                                <a:srgbClr val="0000CC"/>
                              </a:solidFill>
                              <a:latin typeface="Cambria Math" panose="02040503050406030204" pitchFamily="18" charset="0"/>
                              <a:ea typeface="Cambria Math" panose="02040503050406030204" pitchFamily="18" charset="0"/>
                            </a:rPr>
                          </m:ctrlPr>
                        </m:accPr>
                        <m:e>
                          <m:r>
                            <a:rPr lang="en-US" i="1">
                              <a:solidFill>
                                <a:srgbClr val="0000CC"/>
                              </a:solidFill>
                              <a:latin typeface="Cambria Math" panose="02040503050406030204" pitchFamily="18" charset="0"/>
                              <a:ea typeface="Cambria Math" panose="02040503050406030204" pitchFamily="18" charset="0"/>
                            </a:rPr>
                            <m:t>𝑂</m:t>
                          </m:r>
                        </m:e>
                      </m:acc>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𝐿</m:t>
                          </m:r>
                        </m:e>
                      </m:d>
                    </m:oMath>
                  </a14:m>
                  <a:endParaRPr lang="en-US" dirty="0">
                    <a:ea typeface="Cambria Math" panose="02040503050406030204" pitchFamily="18" charset="0"/>
                  </a:endParaRPr>
                </a:p>
              </p:txBody>
            </p:sp>
          </mc:Choice>
          <mc:Fallback xmlns="">
            <p:sp>
              <p:nvSpPr>
                <p:cNvPr id="23" name="Content Placeholder 2">
                  <a:extLst>
                    <a:ext uri="{FF2B5EF4-FFF2-40B4-BE49-F238E27FC236}">
                      <a16:creationId xmlns:a16="http://schemas.microsoft.com/office/drawing/2014/main" id="{97243CF3-BD98-4D8D-9FA3-1FDBA675779C}"/>
                    </a:ext>
                  </a:extLst>
                </p:cNvPr>
                <p:cNvSpPr txBox="1">
                  <a:spLocks noRot="1" noChangeAspect="1" noMove="1" noResize="1" noEditPoints="1" noAdjustHandles="1" noChangeArrowheads="1" noChangeShapeType="1" noTextEdit="1"/>
                </p:cNvSpPr>
                <p:nvPr/>
              </p:nvSpPr>
              <p:spPr>
                <a:xfrm>
                  <a:off x="457199" y="2009678"/>
                  <a:ext cx="8229601" cy="505011"/>
                </a:xfrm>
                <a:prstGeom prst="rect">
                  <a:avLst/>
                </a:prstGeom>
                <a:blipFill>
                  <a:blip r:embed="rId3"/>
                  <a:stretch>
                    <a:fillRect l="-1407" t="-10127" b="-24051"/>
                  </a:stretch>
                </a:blipFill>
                <a:ln w="28575">
                  <a:no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82014E56-11D5-4133-A7DE-6FDB963F1D0D}"/>
                </a:ext>
              </a:extLst>
            </p:cNvPr>
            <p:cNvSpPr/>
            <p:nvPr/>
          </p:nvSpPr>
          <p:spPr>
            <a:xfrm>
              <a:off x="457199" y="1670013"/>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Corollary</a:t>
              </a:r>
              <a:endParaRPr lang="en-US" sz="2400" b="1" dirty="0">
                <a:solidFill>
                  <a:schemeClr val="bg1">
                    <a:lumMod val="50000"/>
                  </a:schemeClr>
                </a:solidFill>
              </a:endParaRPr>
            </a:p>
          </p:txBody>
        </p:sp>
      </p:grpSp>
      <p:grpSp>
        <p:nvGrpSpPr>
          <p:cNvPr id="18" name="Group 17">
            <a:extLst>
              <a:ext uri="{FF2B5EF4-FFF2-40B4-BE49-F238E27FC236}">
                <a16:creationId xmlns:a16="http://schemas.microsoft.com/office/drawing/2014/main" id="{1362394B-6B62-40A0-8F66-AF0820DF5511}"/>
              </a:ext>
            </a:extLst>
          </p:cNvPr>
          <p:cNvGrpSpPr/>
          <p:nvPr/>
        </p:nvGrpSpPr>
        <p:grpSpPr>
          <a:xfrm>
            <a:off x="457200" y="4297008"/>
            <a:ext cx="8229600" cy="914400"/>
            <a:chOff x="457199" y="1670012"/>
            <a:chExt cx="8229602" cy="955021"/>
          </a:xfrm>
        </p:grpSpPr>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F2FC9039-E021-4893-A895-30A1FA07E66B}"/>
                    </a:ext>
                  </a:extLst>
                </p:cNvPr>
                <p:cNvSpPr txBox="1">
                  <a:spLocks/>
                </p:cNvSpPr>
                <p:nvPr/>
              </p:nvSpPr>
              <p:spPr>
                <a:xfrm>
                  <a:off x="457199" y="2009678"/>
                  <a:ext cx="8229601" cy="615355"/>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ts val="0"/>
                    </a:spcBef>
                    <a:buNone/>
                  </a:pPr>
                  <a14:m>
                    <m:oMath xmlns:m="http://schemas.openxmlformats.org/officeDocument/2006/math">
                      <m:r>
                        <a:rPr lang="en-US" b="0" i="1" smtClean="0">
                          <a:solidFill>
                            <a:srgbClr val="0000CC"/>
                          </a:solidFill>
                          <a:latin typeface="Cambria Math" panose="02040503050406030204" pitchFamily="18" charset="0"/>
                          <a:ea typeface="Cambria Math" panose="02040503050406030204" pitchFamily="18" charset="0"/>
                        </a:rPr>
                        <m:t>𝑑</m:t>
                      </m:r>
                      <m:r>
                        <a:rPr lang="en-US">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2</m:t>
                      </m:r>
                      <m:r>
                        <a:rPr lang="en-US" i="1">
                          <a:solidFill>
                            <a:srgbClr val="0000CC"/>
                          </a:solidFill>
                          <a:latin typeface="Cambria Math" panose="02040503050406030204" pitchFamily="18" charset="0"/>
                          <a:ea typeface="Cambria Math" panose="02040503050406030204" pitchFamily="18" charset="0"/>
                        </a:rPr>
                        <m:t>𝐿</m:t>
                      </m:r>
                    </m:oMath>
                  </a14:m>
                  <a:r>
                    <a:rPr lang="en-US" dirty="0">
                      <a:solidFill>
                        <a:srgbClr val="0000CC"/>
                      </a:solidFill>
                      <a:ea typeface="Cambria Math" panose="02040503050406030204" pitchFamily="18" charset="0"/>
                    </a:rPr>
                    <a:t> </a:t>
                  </a:r>
                  <a:r>
                    <a:rPr lang="en-US" dirty="0">
                      <a:ea typeface="Cambria Math" panose="02040503050406030204" pitchFamily="18" charset="0"/>
                    </a:rPr>
                    <a:t>and </a:t>
                  </a:r>
                  <a:r>
                    <a:rPr lang="en-US" dirty="0">
                      <a:solidFill>
                        <a:srgbClr val="0000CC"/>
                      </a:solidFill>
                      <a:ea typeface="Cambria Math" panose="02040503050406030204" pitchFamily="18" charset="0"/>
                    </a:rPr>
                    <a:t>(#hyperplanes)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𝑡</m:t>
                      </m:r>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buyers</m:t>
                      </m:r>
                      <m:r>
                        <a:rPr lang="en-US" i="1">
                          <a:solidFill>
                            <a:srgbClr val="0000CC"/>
                          </a:solidFill>
                          <a:latin typeface="Cambria Math" panose="02040503050406030204" pitchFamily="18" charset="0"/>
                          <a:ea typeface="Cambria Math" panose="02040503050406030204" pitchFamily="18" charset="0"/>
                        </a:rPr>
                        <m:t>)</m:t>
                      </m:r>
                      <m:sSup>
                        <m:sSupPr>
                          <m:ctrlPr>
                            <a:rPr lang="en-US" i="1">
                              <a:solidFill>
                                <a:srgbClr val="0000CC"/>
                              </a:solidFill>
                              <a:latin typeface="Cambria Math" panose="02040503050406030204" pitchFamily="18" charset="0"/>
                              <a:ea typeface="Cambria Math" panose="02040503050406030204" pitchFamily="18" charset="0"/>
                            </a:rPr>
                          </m:ctrlPr>
                        </m:sSupPr>
                        <m:e>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𝐿</m:t>
                              </m:r>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units</m:t>
                                  </m:r>
                                </m:e>
                              </m:d>
                            </m:e>
                          </m:d>
                        </m:e>
                        <m:sup>
                          <m:r>
                            <a:rPr lang="en-US" i="1">
                              <a:solidFill>
                                <a:srgbClr val="0000CC"/>
                              </a:solidFill>
                              <a:latin typeface="Cambria Math" panose="02040503050406030204" pitchFamily="18" charset="0"/>
                              <a:ea typeface="Cambria Math" panose="02040503050406030204" pitchFamily="18" charset="0"/>
                            </a:rPr>
                            <m:t>2</m:t>
                          </m:r>
                        </m:sup>
                      </m:sSup>
                    </m:oMath>
                  </a14:m>
                  <a:endParaRPr lang="en-US" dirty="0">
                    <a:ea typeface="Cambria Math" panose="02040503050406030204" pitchFamily="18" charset="0"/>
                  </a:endParaRPr>
                </a:p>
              </p:txBody>
            </p:sp>
          </mc:Choice>
          <mc:Fallback xmlns="">
            <p:sp>
              <p:nvSpPr>
                <p:cNvPr id="19" name="Content Placeholder 2">
                  <a:extLst>
                    <a:ext uri="{FF2B5EF4-FFF2-40B4-BE49-F238E27FC236}">
                      <a16:creationId xmlns:a16="http://schemas.microsoft.com/office/drawing/2014/main" id="{F2FC9039-E021-4893-A895-30A1FA07E66B}"/>
                    </a:ext>
                  </a:extLst>
                </p:cNvPr>
                <p:cNvSpPr txBox="1">
                  <a:spLocks noRot="1" noChangeAspect="1" noMove="1" noResize="1" noEditPoints="1" noAdjustHandles="1" noChangeArrowheads="1" noChangeShapeType="1" noTextEdit="1"/>
                </p:cNvSpPr>
                <p:nvPr/>
              </p:nvSpPr>
              <p:spPr>
                <a:xfrm>
                  <a:off x="457199" y="2009678"/>
                  <a:ext cx="8229601" cy="615355"/>
                </a:xfrm>
                <a:prstGeom prst="rect">
                  <a:avLst/>
                </a:prstGeom>
                <a:blipFill>
                  <a:blip r:embed="rId4"/>
                  <a:stretch>
                    <a:fillRect b="-16495"/>
                  </a:stretch>
                </a:blipFill>
                <a:ln w="28575">
                  <a:noFill/>
                </a:ln>
              </p:spPr>
              <p:txBody>
                <a:bodyPr/>
                <a:lstStyle/>
                <a:p>
                  <a:r>
                    <a:rPr lang="en-US">
                      <a:noFill/>
                    </a:rPr>
                    <a:t> </a:t>
                  </a:r>
                </a:p>
              </p:txBody>
            </p:sp>
          </mc:Fallback>
        </mc:AlternateContent>
        <p:sp>
          <p:nvSpPr>
            <p:cNvPr id="22" name="Rectangle 21">
              <a:extLst>
                <a:ext uri="{FF2B5EF4-FFF2-40B4-BE49-F238E27FC236}">
                  <a16:creationId xmlns:a16="http://schemas.microsoft.com/office/drawing/2014/main" id="{72ED085E-6973-4D88-A0B0-F5C6927DD98C}"/>
                </a:ext>
              </a:extLst>
            </p:cNvPr>
            <p:cNvSpPr/>
            <p:nvPr/>
          </p:nvSpPr>
          <p:spPr>
            <a:xfrm>
              <a:off x="457199" y="1670012"/>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Claim</a:t>
              </a:r>
              <a:endParaRPr lang="en-US" sz="2400" b="1" dirty="0">
                <a:solidFill>
                  <a:schemeClr val="bg1">
                    <a:lumMod val="50000"/>
                  </a:schemeClr>
                </a:solidFill>
              </a:endParaRPr>
            </a:p>
          </p:txBody>
        </p:sp>
      </p:grpSp>
      <mc:AlternateContent xmlns:mc="http://schemas.openxmlformats.org/markup-compatibility/2006" xmlns:a14="http://schemas.microsoft.com/office/drawing/2010/main">
        <mc:Choice Requires="a14">
          <p:sp>
            <p:nvSpPr>
              <p:cNvPr id="11" name="Content Placeholder 2"/>
              <p:cNvSpPr>
                <a:spLocks noGrp="1"/>
              </p:cNvSpPr>
              <p:nvPr>
                <p:ph idx="1"/>
              </p:nvPr>
            </p:nvSpPr>
            <p:spPr>
              <a:xfrm>
                <a:off x="457200" y="1600203"/>
                <a:ext cx="8229600" cy="2590797"/>
              </a:xfrm>
            </p:spPr>
            <p:txBody>
              <a:bodyPr>
                <a:normAutofit lnSpcReduction="10000"/>
              </a:bodyPr>
              <a:lstStyle/>
              <a:p>
                <a:pPr marL="0" indent="0">
                  <a:buNone/>
                </a:pPr>
                <a:r>
                  <a:rPr lang="en-US" b="1" dirty="0"/>
                  <a:t>Application: </a:t>
                </a:r>
                <a:r>
                  <a:rPr lang="en-US" dirty="0"/>
                  <a:t>Single-item, multi-buyer two-part tariffs</a:t>
                </a:r>
              </a:p>
              <a:p>
                <a:pPr lvl="1"/>
                <a:r>
                  <a:rPr lang="en-US" dirty="0"/>
                  <a:t>Multiple units of item for sale.</a:t>
                </a:r>
              </a:p>
              <a:p>
                <a:pPr lvl="1"/>
                <a:r>
                  <a:rPr lang="en-US" dirty="0"/>
                  <a:t>Seller sets upfront fee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0</m:t>
                        </m:r>
                      </m:sub>
                    </m:sSub>
                  </m:oMath>
                </a14:m>
                <a:r>
                  <a:rPr lang="en-US" dirty="0"/>
                  <a:t>, fee per unit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1</m:t>
                        </m:r>
                      </m:sub>
                    </m:sSub>
                  </m:oMath>
                </a14:m>
                <a:r>
                  <a:rPr lang="en-US" dirty="0"/>
                  <a:t>.</a:t>
                </a:r>
              </a:p>
              <a:p>
                <a:pPr lvl="1"/>
                <a:r>
                  <a:rPr lang="en-US" dirty="0"/>
                  <a:t>If buyer buys </a:t>
                </a:r>
                <a14:m>
                  <m:oMath xmlns:m="http://schemas.openxmlformats.org/officeDocument/2006/math">
                    <m:r>
                      <a:rPr lang="en-US">
                        <a:latin typeface="Cambria Math" panose="02040503050406030204" pitchFamily="18" charset="0"/>
                      </a:rPr>
                      <m:t>𝑘</m:t>
                    </m:r>
                  </m:oMath>
                </a14:m>
                <a:r>
                  <a:rPr lang="en-US" dirty="0"/>
                  <a:t> units, pays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0</m:t>
                        </m:r>
                      </m:sub>
                    </m:sSub>
                    <m:r>
                      <a:rPr lang="en-US">
                        <a:latin typeface="Cambria Math" panose="02040503050406030204" pitchFamily="18" charset="0"/>
                      </a:rPr>
                      <m:t>+</m:t>
                    </m:r>
                    <m:r>
                      <a:rPr lang="en-US">
                        <a:latin typeface="Cambria Math" panose="02040503050406030204" pitchFamily="18" charset="0"/>
                      </a:rPr>
                      <m:t>𝑘</m:t>
                    </m:r>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𝑝</m:t>
                        </m:r>
                      </m:e>
                      <m:sub>
                        <m:r>
                          <a:rPr lang="en-US">
                            <a:latin typeface="Cambria Math" panose="02040503050406030204" pitchFamily="18" charset="0"/>
                          </a:rPr>
                          <m:t>1</m:t>
                        </m:r>
                      </m:sub>
                    </m:sSub>
                  </m:oMath>
                </a14:m>
                <a:r>
                  <a:rPr lang="en-US" dirty="0"/>
                  <a:t>.</a:t>
                </a:r>
              </a:p>
              <a:p>
                <a:pPr lvl="1"/>
                <a:r>
                  <a:rPr lang="en-US" dirty="0"/>
                  <a:t>Each buyer buys number of units maximizing utility.</a:t>
                </a:r>
              </a:p>
              <a:p>
                <a:pPr lvl="1"/>
                <a:r>
                  <a:rPr lang="en-US" dirty="0"/>
                  <a:t>Seller offers “menu” of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𝐿</m:t>
                    </m:r>
                    <m:r>
                      <a:rPr lang="en-US" i="1">
                        <a:solidFill>
                          <a:srgbClr val="0000CC"/>
                        </a:solidFill>
                        <a:latin typeface="Cambria Math" panose="02040503050406030204" pitchFamily="18" charset="0"/>
                        <a:ea typeface="Cambria Math" panose="02040503050406030204" pitchFamily="18" charset="0"/>
                      </a:rPr>
                      <m:t> </m:t>
                    </m:r>
                  </m:oMath>
                </a14:m>
                <a:r>
                  <a:rPr lang="en-US" dirty="0"/>
                  <a:t>tariffs.</a:t>
                </a:r>
              </a:p>
              <a:p>
                <a:pPr lvl="2"/>
                <a:r>
                  <a:rPr lang="en-US" dirty="0"/>
                  <a:t>Buyer chooses tariff and number of units to buy maximizing utility</a:t>
                </a:r>
              </a:p>
            </p:txBody>
          </p:sp>
        </mc:Choice>
        <mc:Fallback xmlns="">
          <p:sp>
            <p:nvSpPr>
              <p:cNvPr id="11" name="Content Placeholder 2"/>
              <p:cNvSpPr>
                <a:spLocks noGrp="1" noRot="1" noChangeAspect="1" noMove="1" noResize="1" noEditPoints="1" noAdjustHandles="1" noChangeArrowheads="1" noChangeShapeType="1" noTextEdit="1"/>
              </p:cNvSpPr>
              <p:nvPr>
                <p:ph idx="1"/>
              </p:nvPr>
            </p:nvSpPr>
            <p:spPr>
              <a:xfrm>
                <a:off x="457200" y="1600203"/>
                <a:ext cx="8229600" cy="2590797"/>
              </a:xfrm>
              <a:blipFill>
                <a:blip r:embed="rId5"/>
                <a:stretch>
                  <a:fillRect l="-1111" t="-3294"/>
                </a:stretch>
              </a:blipFill>
            </p:spPr>
            <p:txBody>
              <a:bodyPr/>
              <a:lstStyle/>
              <a:p>
                <a:r>
                  <a:rPr lang="en-US">
                    <a:noFill/>
                  </a:rPr>
                  <a:t> </a:t>
                </a:r>
              </a:p>
            </p:txBody>
          </p:sp>
        </mc:Fallback>
      </mc:AlternateContent>
    </p:spTree>
    <p:extLst>
      <p:ext uri="{BB962C8B-B14F-4D97-AF65-F5344CB8AC3E}">
        <p14:creationId xmlns:p14="http://schemas.microsoft.com/office/powerpoint/2010/main" val="270525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Randomized mechanisms (lotteries)</a:t>
            </a:r>
          </a:p>
        </p:txBody>
      </p:sp>
      <mc:AlternateContent xmlns:mc="http://schemas.openxmlformats.org/markup-compatibility/2006" xmlns:a14="http://schemas.microsoft.com/office/drawing/2010/main">
        <mc:Choice Requires="a14">
          <p:sp>
            <p:nvSpPr>
              <p:cNvPr id="20" name="Content Placeholder 2"/>
              <p:cNvSpPr>
                <a:spLocks noGrp="1"/>
              </p:cNvSpPr>
              <p:nvPr>
                <p:ph idx="1"/>
              </p:nvPr>
            </p:nvSpPr>
            <p:spPr>
              <a:xfrm>
                <a:off x="457200" y="1600202"/>
                <a:ext cx="8229600" cy="4525963"/>
              </a:xfrm>
            </p:spPr>
            <p:txBody>
              <a:bodyPr/>
              <a:lstStyle/>
              <a:p>
                <a:pPr marL="0" indent="0">
                  <a:buNone/>
                </a:pPr>
                <a:r>
                  <a:rPr lang="en-US" b="1" dirty="0"/>
                  <a:t>Application: </a:t>
                </a:r>
                <a:r>
                  <a:rPr lang="en-US" dirty="0"/>
                  <a:t>Multi-item lotteries for one additive buyer (generalizes easily to multiple unit-demand or additive buyers)</a:t>
                </a:r>
              </a:p>
              <a:p>
                <a:pPr lvl="1"/>
                <a:r>
                  <a:rPr lang="en-US" dirty="0"/>
                  <a:t>Lottery represented by vector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m:t>
                            </m:r>
                            <m:r>
                              <m:rPr>
                                <m:sty m:val="p"/>
                              </m:rPr>
                              <a:rPr lang="en-US">
                                <a:latin typeface="Cambria Math" panose="02040503050406030204" pitchFamily="18" charset="0"/>
                              </a:rPr>
                              <m:t>items</m:t>
                            </m:r>
                            <m:r>
                              <a:rPr lang="en-US">
                                <a:latin typeface="Cambria Math" panose="02040503050406030204" pitchFamily="18" charset="0"/>
                              </a:rPr>
                              <m:t>)</m:t>
                            </m:r>
                          </m:sub>
                        </m:sSub>
                      </m:e>
                    </m:d>
                  </m:oMath>
                </a14:m>
                <a:r>
                  <a:rPr lang="en-US" dirty="0"/>
                  <a:t> and price </a:t>
                </a:r>
                <a14:m>
                  <m:oMath xmlns:m="http://schemas.openxmlformats.org/officeDocument/2006/math">
                    <m:r>
                      <a:rPr lang="en-US">
                        <a:latin typeface="Cambria Math" panose="02040503050406030204" pitchFamily="18" charset="0"/>
                      </a:rPr>
                      <m:t>𝑝</m:t>
                    </m:r>
                  </m:oMath>
                </a14:m>
                <a:endParaRPr lang="en-US" dirty="0"/>
              </a:p>
              <a:p>
                <a:pPr lvl="1"/>
                <a:r>
                  <a:rPr lang="en-US" dirty="0"/>
                  <a:t>If buyer buys lottery, pays </a:t>
                </a:r>
                <a14:m>
                  <m:oMath xmlns:m="http://schemas.openxmlformats.org/officeDocument/2006/math">
                    <m:r>
                      <a:rPr lang="en-US">
                        <a:latin typeface="Cambria Math" panose="02040503050406030204" pitchFamily="18" charset="0"/>
                      </a:rPr>
                      <m:t>𝑝</m:t>
                    </m:r>
                  </m:oMath>
                </a14:m>
                <a:r>
                  <a:rPr lang="en-US" dirty="0"/>
                  <a:t> and receives each item </a:t>
                </a:r>
                <a14:m>
                  <m:oMath xmlns:m="http://schemas.openxmlformats.org/officeDocument/2006/math">
                    <m:r>
                      <a:rPr lang="en-US">
                        <a:latin typeface="Cambria Math" panose="02040503050406030204" pitchFamily="18" charset="0"/>
                      </a:rPr>
                      <m:t>𝑖</m:t>
                    </m:r>
                  </m:oMath>
                </a14:m>
                <a:r>
                  <a:rPr lang="en-US" dirty="0"/>
                  <a:t> </a:t>
                </a:r>
                <a:r>
                  <a:rPr lang="en-US" dirty="0" err="1"/>
                  <a:t>w.p</a:t>
                </a:r>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𝑖</m:t>
                        </m:r>
                      </m:sub>
                    </m:sSub>
                  </m:oMath>
                </a14:m>
                <a:endParaRPr lang="en-US" dirty="0"/>
              </a:p>
              <a:p>
                <a:pPr lvl="2"/>
                <a:r>
                  <a:rPr lang="en-US" dirty="0"/>
                  <a:t>Expected utility is </a:t>
                </a:r>
                <a14:m>
                  <m:oMath xmlns:m="http://schemas.openxmlformats.org/officeDocument/2006/math">
                    <m:nary>
                      <m:naryPr>
                        <m:chr m:val="∑"/>
                        <m:ctrlPr>
                          <a:rPr lang="en-US" i="1">
                            <a:latin typeface="Cambria Math" panose="02040503050406030204" pitchFamily="18" charset="0"/>
                          </a:rPr>
                        </m:ctrlPr>
                      </m:naryPr>
                      <m:sub>
                        <m:r>
                          <m:rPr>
                            <m:brk m:alnAt="23"/>
                          </m:rPr>
                          <a:rPr lang="en-US">
                            <a:latin typeface="Cambria Math" panose="02040503050406030204" pitchFamily="18" charset="0"/>
                          </a:rPr>
                          <m:t>𝑖</m:t>
                        </m:r>
                        <m:r>
                          <a:rPr lang="en-US">
                            <a:latin typeface="Cambria Math" panose="02040503050406030204" pitchFamily="18" charset="0"/>
                          </a:rPr>
                          <m:t>=1</m:t>
                        </m:r>
                      </m:sub>
                      <m:sup>
                        <m:r>
                          <a:rPr lang="en-US">
                            <a:latin typeface="Cambria Math" panose="02040503050406030204" pitchFamily="18" charset="0"/>
                          </a:rPr>
                          <m:t>(#</m:t>
                        </m:r>
                        <m:r>
                          <m:rPr>
                            <m:sty m:val="p"/>
                          </m:rPr>
                          <a:rPr lang="en-US">
                            <a:latin typeface="Cambria Math" panose="02040503050406030204" pitchFamily="18" charset="0"/>
                          </a:rPr>
                          <m:t>items</m:t>
                        </m:r>
                        <m:r>
                          <a:rPr lang="en-US">
                            <a:latin typeface="Cambria Math" panose="02040503050406030204" pitchFamily="18" charset="0"/>
                          </a:rPr>
                          <m:t>)</m:t>
                        </m:r>
                      </m:sup>
                      <m:e>
                        <m:r>
                          <a:rPr lang="en-US">
                            <a:latin typeface="Cambria Math" panose="02040503050406030204" pitchFamily="18" charset="0"/>
                          </a:rPr>
                          <m:t>𝑣</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a:latin typeface="Cambria Math" panose="02040503050406030204" pitchFamily="18" charset="0"/>
                                  </a:rPr>
                                  <m:t>𝑖</m:t>
                                </m:r>
                              </m:e>
                            </m:d>
                          </m:e>
                        </m:d>
                      </m:e>
                    </m:nary>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𝑖</m:t>
                        </m:r>
                      </m:sub>
                    </m:sSub>
                    <m:r>
                      <a:rPr lang="en-US">
                        <a:latin typeface="Cambria Math" panose="02040503050406030204" pitchFamily="18" charset="0"/>
                      </a:rPr>
                      <m:t>−</m:t>
                    </m:r>
                    <m:r>
                      <a:rPr lang="en-US">
                        <a:latin typeface="Cambria Math" panose="02040503050406030204" pitchFamily="18" charset="0"/>
                      </a:rPr>
                      <m:t>𝑝</m:t>
                    </m:r>
                  </m:oMath>
                </a14:m>
                <a:endParaRPr lang="en-US" dirty="0"/>
              </a:p>
              <a:p>
                <a:pPr lvl="1"/>
                <a:r>
                  <a:rPr lang="en-US" dirty="0"/>
                  <a:t>Seller offers “menu” of </a:t>
                </a:r>
                <a14:m>
                  <m:oMath xmlns:m="http://schemas.openxmlformats.org/officeDocument/2006/math">
                    <m:r>
                      <a:rPr lang="en-US">
                        <a:latin typeface="Cambria Math" panose="02040503050406030204" pitchFamily="18" charset="0"/>
                      </a:rPr>
                      <m:t>𝐿</m:t>
                    </m:r>
                    <m:r>
                      <a:rPr lang="en-US">
                        <a:latin typeface="Cambria Math" panose="02040503050406030204" pitchFamily="18" charset="0"/>
                      </a:rPr>
                      <m:t> </m:t>
                    </m:r>
                  </m:oMath>
                </a14:m>
                <a:r>
                  <a:rPr lang="en-US" dirty="0"/>
                  <a:t>lotteries for buyer to choose from</a:t>
                </a:r>
              </a:p>
              <a:p>
                <a:pPr lvl="2"/>
                <a:r>
                  <a:rPr lang="en-US" dirty="0"/>
                  <a:t>Buyer chooses expected-utility-maximizing lottery (or buys nothing)</a:t>
                </a:r>
              </a:p>
            </p:txBody>
          </p:sp>
        </mc:Choice>
        <mc:Fallback xmlns="">
          <p:sp>
            <p:nvSpPr>
              <p:cNvPr id="20" name="Content Placeholder 2"/>
              <p:cNvSpPr>
                <a:spLocks noGrp="1" noRot="1" noChangeAspect="1" noMove="1" noResize="1" noEditPoints="1" noAdjustHandles="1" noChangeArrowheads="1" noChangeShapeType="1" noTextEdit="1"/>
              </p:cNvSpPr>
              <p:nvPr>
                <p:ph idx="1"/>
              </p:nvPr>
            </p:nvSpPr>
            <p:spPr>
              <a:xfrm>
                <a:off x="457200" y="1600202"/>
                <a:ext cx="8229600" cy="4525963"/>
              </a:xfrm>
              <a:blipFill>
                <a:blip r:embed="rId3"/>
                <a:stretch>
                  <a:fillRect l="-1111" t="-1078"/>
                </a:stretch>
              </a:blipFill>
            </p:spPr>
            <p:txBody>
              <a:bodyPr/>
              <a:lstStyle/>
              <a:p>
                <a:r>
                  <a:rPr lang="en-US">
                    <a:noFill/>
                  </a:rPr>
                  <a:t> </a:t>
                </a:r>
              </a:p>
            </p:txBody>
          </p:sp>
        </mc:Fallback>
      </mc:AlternateContent>
      <p:sp>
        <p:nvSpPr>
          <p:cNvPr id="7" name="Rectangle 6"/>
          <p:cNvSpPr/>
          <p:nvPr/>
        </p:nvSpPr>
        <p:spPr>
          <a:xfrm>
            <a:off x="0" y="4419600"/>
            <a:ext cx="9144000" cy="24384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6566875-536F-4278-9B52-5A1A22E2A809}"/>
              </a:ext>
            </a:extLst>
          </p:cNvPr>
          <p:cNvSpPr/>
          <p:nvPr/>
        </p:nvSpPr>
        <p:spPr>
          <a:xfrm>
            <a:off x="457200" y="4864400"/>
            <a:ext cx="6563608" cy="923330"/>
          </a:xfrm>
          <a:prstGeom prst="rect">
            <a:avLst/>
          </a:prstGeom>
        </p:spPr>
        <p:txBody>
          <a:bodyPr wrap="square">
            <a:spAutoFit/>
          </a:bodyPr>
          <a:lstStyle/>
          <a:p>
            <a:r>
              <a:rPr lang="da-DK" dirty="0"/>
              <a:t>Studied extensively in econ-CS</a:t>
            </a:r>
          </a:p>
          <a:p>
            <a:r>
              <a:rPr lang="da-DK" dirty="0">
                <a:solidFill>
                  <a:schemeClr val="bg1">
                    <a:lumMod val="50000"/>
                  </a:schemeClr>
                </a:solidFill>
              </a:rPr>
              <a:t>[e.g., Briest, Chawla, Kleinberg, and Weinberg, SODA’10; Chawla, Malec, and Sivan, EC’10; Babioff, Gonczarowski, and Nisan, STOC’17]</a:t>
            </a:r>
            <a:endParaRPr lang="da-DK" dirty="0"/>
          </a:p>
        </p:txBody>
      </p:sp>
      <p:pic>
        <p:nvPicPr>
          <p:cNvPr id="8" name="Picture 2" descr="Image result for dice">
            <a:extLst>
              <a:ext uri="{FF2B5EF4-FFF2-40B4-BE49-F238E27FC236}">
                <a16:creationId xmlns:a16="http://schemas.microsoft.com/office/drawing/2014/main" id="{0B0A7855-F9F0-4027-964C-26FFCDB446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525965"/>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23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xEl>
                                              <p:pRg st="3" end="3"/>
                                            </p:txEl>
                                          </p:spTgt>
                                        </p:tgtEl>
                                        <p:attrNameLst>
                                          <p:attrName>style.visibility</p:attrName>
                                        </p:attrNameLst>
                                      </p:cBhvr>
                                      <p:to>
                                        <p:strVal val="visible"/>
                                      </p:to>
                                    </p:set>
                                    <p:animEffect transition="in" filter="fade">
                                      <p:cBhvr>
                                        <p:cTn id="15" dur="500"/>
                                        <p:tgtEl>
                                          <p:spTgt spid="2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xEl>
                                              <p:pRg st="4" end="4"/>
                                            </p:txEl>
                                          </p:spTgt>
                                        </p:tgtEl>
                                        <p:attrNameLst>
                                          <p:attrName>style.visibility</p:attrName>
                                        </p:attrNameLst>
                                      </p:cBhvr>
                                      <p:to>
                                        <p:strVal val="visible"/>
                                      </p:to>
                                    </p:set>
                                    <p:animEffect transition="in" filter="fade">
                                      <p:cBhvr>
                                        <p:cTn id="20" dur="500"/>
                                        <p:tgtEl>
                                          <p:spTgt spid="20">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xEl>
                                              <p:pRg st="5" end="5"/>
                                            </p:txEl>
                                          </p:spTgt>
                                        </p:tgtEl>
                                        <p:attrNameLst>
                                          <p:attrName>style.visibility</p:attrName>
                                        </p:attrNameLst>
                                      </p:cBhvr>
                                      <p:to>
                                        <p:strVal val="visible"/>
                                      </p:to>
                                    </p:set>
                                    <p:animEffect transition="in" filter="fade">
                                      <p:cBhvr>
                                        <p:cTn id="23" dur="500"/>
                                        <p:tgtEl>
                                          <p:spTgt spid="20">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lotteries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p:txBody>
              <a:bodyPr/>
              <a:lstStyle/>
              <a:p>
                <a:pPr marL="0" indent="0">
                  <a:buNone/>
                </a:pPr>
                <a:r>
                  <a:rPr lang="en-US" b="1" dirty="0">
                    <a:solidFill>
                      <a:srgbClr val="0093C6"/>
                    </a:solidFill>
                  </a:rPr>
                  <a:t>Theorem</a:t>
                </a:r>
              </a:p>
              <a:p>
                <a:pPr marL="0" indent="0">
                  <a:buNone/>
                </a:pPr>
                <a:r>
                  <a:rPr lang="en-US" dirty="0">
                    <a:solidFill>
                      <a:schemeClr val="tx1"/>
                    </a:solidFill>
                  </a:rPr>
                  <a:t>Pdim</a:t>
                </a:r>
                <a14:m>
                  <m:oMath xmlns:m="http://schemas.openxmlformats.org/officeDocument/2006/math">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𝑂</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rPr>
                          <m:t>𝑑</m:t>
                        </m:r>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log</m:t>
                            </m:r>
                          </m:fName>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𝑑𝑡</m:t>
                                </m:r>
                              </m:e>
                            </m:d>
                          </m:e>
                        </m:func>
                      </m:e>
                    </m:d>
                  </m:oMath>
                </a14:m>
                <a:r>
                  <a:rPr lang="en-US" dirty="0">
                    <a:solidFill>
                      <a:schemeClr val="tx1"/>
                    </a:solidFill>
                  </a:rPr>
                  <a:t> with </a:t>
                </a:r>
                <a14:m>
                  <m:oMath xmlns:m="http://schemas.openxmlformats.org/officeDocument/2006/math">
                    <m:r>
                      <a:rPr lang="en-US" i="1">
                        <a:solidFill>
                          <a:schemeClr val="tx1"/>
                        </a:solidFill>
                        <a:latin typeface="Cambria Math" panose="02040503050406030204" pitchFamily="18" charset="0"/>
                      </a:rPr>
                      <m:t>𝑡</m:t>
                    </m:r>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 </m:t>
                        </m:r>
                        <m:r>
                          <m:rPr>
                            <m:sty m:val="p"/>
                          </m:rPr>
                          <a:rPr lang="en-US">
                            <a:solidFill>
                              <a:schemeClr val="tx1"/>
                            </a:solidFill>
                            <a:latin typeface="Cambria Math" panose="02040503050406030204" pitchFamily="18" charset="0"/>
                          </a:rPr>
                          <m:t>hyperplanes</m:t>
                        </m:r>
                      </m:e>
                    </m:d>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𝐿</m:t>
                        </m:r>
                      </m:e>
                      <m:sup>
                        <m:r>
                          <a:rPr lang="en-US" i="1">
                            <a:solidFill>
                              <a:schemeClr val="tx1"/>
                            </a:solidFill>
                            <a:latin typeface="Cambria Math" panose="02040503050406030204" pitchFamily="18" charset="0"/>
                            <a:ea typeface="Cambria Math" panose="02040503050406030204" pitchFamily="18" charset="0"/>
                          </a:rPr>
                          <m:t>2</m:t>
                        </m:r>
                      </m:sup>
                    </m:sSup>
                  </m:oMath>
                </a14:m>
                <a:endParaRPr lang="en-US" dirty="0">
                  <a:solidFill>
                    <a:schemeClr val="tx1"/>
                  </a:solidFill>
                </a:endParaRPr>
              </a:p>
              <a:p>
                <a:pPr marL="0" indent="0">
                  <a:buNone/>
                </a:pP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𝑑</m:t>
                    </m:r>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r>
                          <a:rPr lang="en-US">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dimensions</m:t>
                        </m:r>
                      </m:e>
                    </m:d>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𝑂</m:t>
                    </m:r>
                    <m:d>
                      <m:dPr>
                        <m:ctrlPr>
                          <a:rPr lang="en-US" i="1">
                            <a:solidFill>
                              <a:schemeClr val="tx1"/>
                            </a:solidFill>
                            <a:latin typeface="Cambria Math" panose="02040503050406030204" pitchFamily="18" charset="0"/>
                            <a:ea typeface="Cambria Math" panose="02040503050406030204" pitchFamily="18" charset="0"/>
                          </a:rPr>
                        </m:ctrlPr>
                      </m:dPr>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items</m:t>
                            </m:r>
                          </m:e>
                        </m:d>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𝐿</m:t>
                        </m:r>
                      </m:e>
                    </m:d>
                  </m:oMath>
                </a14:m>
                <a:r>
                  <a:rPr lang="en-US" dirty="0">
                    <a:solidFill>
                      <a:schemeClr val="tx1"/>
                    </a:solidFill>
                  </a:rPr>
                  <a:t> </a:t>
                </a:r>
              </a:p>
              <a:p>
                <a:pPr marL="0" indent="0">
                  <a:buNone/>
                </a:pPr>
                <a:endParaRPr lang="en-US" dirty="0">
                  <a:solidFill>
                    <a:schemeClr val="tx1"/>
                  </a:solidFill>
                </a:endParaRPr>
              </a:p>
              <a:p>
                <a:pPr marL="0" indent="0">
                  <a:buNone/>
                </a:pPr>
                <a:r>
                  <a:rPr lang="en-US" i="1" dirty="0">
                    <a:solidFill>
                      <a:schemeClr val="tx1"/>
                    </a:solidFill>
                  </a:rPr>
                  <a:t>Proof sketch</a:t>
                </a:r>
                <a:r>
                  <a:rPr lang="en-US" dirty="0">
                    <a:solidFill>
                      <a:schemeClr val="tx1"/>
                    </a:solidFill>
                  </a:rPr>
                  <a:t>. </a:t>
                </a:r>
                <a:r>
                  <a:rPr lang="en-US" dirty="0"/>
                  <a:t>Proof similar to previous.</a:t>
                </a:r>
                <a:endParaRPr lang="en-US" dirty="0">
                  <a:solidFill>
                    <a:schemeClr val="tx1"/>
                  </a:solidFill>
                </a:endParaRPr>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pic>
        <p:nvPicPr>
          <p:cNvPr id="27" name="Picture 2" descr="Image result for dice">
            <a:extLst>
              <a:ext uri="{FF2B5EF4-FFF2-40B4-BE49-F238E27FC236}">
                <a16:creationId xmlns:a16="http://schemas.microsoft.com/office/drawing/2014/main" id="{0B0A7855-F9F0-4027-964C-26FFCDB446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4525965"/>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883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071-A1D5-482F-A75F-5B00550F44F5}"/>
              </a:ext>
            </a:extLst>
          </p:cNvPr>
          <p:cNvSpPr>
            <a:spLocks noGrp="1"/>
          </p:cNvSpPr>
          <p:nvPr>
            <p:ph type="title"/>
          </p:nvPr>
        </p:nvSpPr>
        <p:spPr/>
        <p:txBody>
          <a:bodyPr/>
          <a:lstStyle/>
          <a:p>
            <a:r>
              <a:rPr lang="en-US" dirty="0"/>
              <a:t>Pseudo-dimension of lotteries</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4EE4A27-2E8F-4594-9C91-915A7D2988E3}"/>
                  </a:ext>
                </a:extLst>
              </p:cNvPr>
              <p:cNvSpPr>
                <a:spLocks noGrp="1"/>
              </p:cNvSpPr>
              <p:nvPr>
                <p:ph idx="1"/>
              </p:nvPr>
            </p:nvSpPr>
            <p:spPr/>
            <p:txBody>
              <a:bodyPr/>
              <a:lstStyle/>
              <a:p>
                <a:pPr marL="0" indent="0">
                  <a:buNone/>
                </a:pPr>
                <a:r>
                  <a:rPr lang="en-US" b="1" dirty="0">
                    <a:solidFill>
                      <a:srgbClr val="0093C6"/>
                    </a:solidFill>
                  </a:rPr>
                  <a:t>Theorem</a:t>
                </a:r>
              </a:p>
              <a:p>
                <a:pPr marL="0" indent="0">
                  <a:buNone/>
                </a:pPr>
                <a:r>
                  <a:rPr lang="en-US" dirty="0">
                    <a:solidFill>
                      <a:schemeClr val="tx1"/>
                    </a:solidFill>
                  </a:rPr>
                  <a:t>Pdim</a:t>
                </a:r>
                <a14:m>
                  <m:oMath xmlns:m="http://schemas.openxmlformats.org/officeDocument/2006/math">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𝑂</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rPr>
                          <m:t>𝑑</m:t>
                        </m:r>
                        <m:func>
                          <m:funcPr>
                            <m:ctrlPr>
                              <a:rPr lang="en-US" i="1">
                                <a:solidFill>
                                  <a:schemeClr val="tx1"/>
                                </a:solidFill>
                                <a:latin typeface="Cambria Math" panose="02040503050406030204" pitchFamily="18" charset="0"/>
                                <a:ea typeface="Cambria Math" panose="02040503050406030204" pitchFamily="18" charset="0"/>
                              </a:rPr>
                            </m:ctrlPr>
                          </m:funcPr>
                          <m:fName>
                            <m:r>
                              <m:rPr>
                                <m:sty m:val="p"/>
                              </m:rPr>
                              <a:rPr lang="en-US">
                                <a:solidFill>
                                  <a:schemeClr val="tx1"/>
                                </a:solidFill>
                                <a:latin typeface="Cambria Math" panose="02040503050406030204" pitchFamily="18" charset="0"/>
                                <a:ea typeface="Cambria Math" panose="02040503050406030204" pitchFamily="18" charset="0"/>
                              </a:rPr>
                              <m:t>log</m:t>
                            </m:r>
                          </m:fName>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𝑑𝑡</m:t>
                                </m:r>
                              </m:e>
                            </m:d>
                          </m:e>
                        </m:func>
                      </m:e>
                    </m:d>
                  </m:oMath>
                </a14:m>
                <a:r>
                  <a:rPr lang="en-US" dirty="0">
                    <a:solidFill>
                      <a:schemeClr val="tx1"/>
                    </a:solidFill>
                  </a:rPr>
                  <a:t> with </a:t>
                </a:r>
                <a14:m>
                  <m:oMath xmlns:m="http://schemas.openxmlformats.org/officeDocument/2006/math">
                    <m:r>
                      <a:rPr lang="en-US" i="1">
                        <a:solidFill>
                          <a:schemeClr val="tx1"/>
                        </a:solidFill>
                        <a:latin typeface="Cambria Math" panose="02040503050406030204" pitchFamily="18" charset="0"/>
                      </a:rPr>
                      <m:t>𝑡</m:t>
                    </m:r>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r>
                          <a:rPr lang="en-US" i="1">
                            <a:solidFill>
                              <a:schemeClr val="tx1"/>
                            </a:solidFill>
                            <a:latin typeface="Cambria Math" panose="02040503050406030204" pitchFamily="18" charset="0"/>
                          </a:rPr>
                          <m:t># </m:t>
                        </m:r>
                        <m:r>
                          <m:rPr>
                            <m:sty m:val="p"/>
                          </m:rPr>
                          <a:rPr lang="en-US">
                            <a:solidFill>
                              <a:schemeClr val="tx1"/>
                            </a:solidFill>
                            <a:latin typeface="Cambria Math" panose="02040503050406030204" pitchFamily="18" charset="0"/>
                          </a:rPr>
                          <m:t>hyperplanes</m:t>
                        </m:r>
                      </m:e>
                    </m:d>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ea typeface="Cambria Math" panose="02040503050406030204" pitchFamily="18" charset="0"/>
                          </a:rPr>
                        </m:ctrlPr>
                      </m:sSupPr>
                      <m:e>
                        <m:r>
                          <a:rPr lang="en-US" i="1">
                            <a:solidFill>
                              <a:schemeClr val="tx1"/>
                            </a:solidFill>
                            <a:latin typeface="Cambria Math" panose="02040503050406030204" pitchFamily="18" charset="0"/>
                            <a:ea typeface="Cambria Math" panose="02040503050406030204" pitchFamily="18" charset="0"/>
                          </a:rPr>
                          <m:t>𝐿</m:t>
                        </m:r>
                      </m:e>
                      <m:sup>
                        <m:r>
                          <a:rPr lang="en-US" i="1">
                            <a:solidFill>
                              <a:schemeClr val="tx1"/>
                            </a:solidFill>
                            <a:latin typeface="Cambria Math" panose="02040503050406030204" pitchFamily="18" charset="0"/>
                            <a:ea typeface="Cambria Math" panose="02040503050406030204" pitchFamily="18" charset="0"/>
                          </a:rPr>
                          <m:t>2</m:t>
                        </m:r>
                      </m:sup>
                    </m:sSup>
                  </m:oMath>
                </a14:m>
                <a:endParaRPr lang="en-US" dirty="0">
                  <a:solidFill>
                    <a:schemeClr val="tx1"/>
                  </a:solidFill>
                </a:endParaRPr>
              </a:p>
              <a:p>
                <a:pPr marL="0" indent="0">
                  <a:buNone/>
                </a:pP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𝑑</m:t>
                    </m:r>
                    <m:r>
                      <a:rPr lang="en-US" i="1">
                        <a:solidFill>
                          <a:schemeClr val="tx1"/>
                        </a:solidFill>
                        <a:latin typeface="Cambria Math" panose="02040503050406030204" pitchFamily="18" charset="0"/>
                        <a:ea typeface="Cambria Math" panose="02040503050406030204" pitchFamily="18" charset="0"/>
                      </a:rPr>
                      <m:t>=</m:t>
                    </m:r>
                    <m:d>
                      <m:dPr>
                        <m:ctrlPr>
                          <a:rPr lang="en-US" i="1">
                            <a:solidFill>
                              <a:schemeClr val="tx1"/>
                            </a:solidFill>
                            <a:latin typeface="Cambria Math" panose="02040503050406030204" pitchFamily="18" charset="0"/>
                            <a:ea typeface="Cambria Math" panose="02040503050406030204" pitchFamily="18" charset="0"/>
                          </a:rPr>
                        </m:ctrlPr>
                      </m:dPr>
                      <m:e>
                        <m:r>
                          <a:rPr lang="en-US">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dimensions</m:t>
                        </m:r>
                      </m:e>
                    </m:d>
                    <m:r>
                      <a:rPr lang="en-US" i="1">
                        <a:solidFill>
                          <a:schemeClr val="tx1"/>
                        </a:solidFill>
                        <a:latin typeface="Cambria Math" panose="02040503050406030204" pitchFamily="18" charset="0"/>
                        <a:ea typeface="Cambria Math" panose="02040503050406030204" pitchFamily="18" charset="0"/>
                      </a:rPr>
                      <m:t>=</m:t>
                    </m:r>
                    <m:r>
                      <a:rPr lang="en-US" b="0" i="1" smtClean="0">
                        <a:solidFill>
                          <a:schemeClr val="tx1"/>
                        </a:solidFill>
                        <a:latin typeface="Cambria Math" panose="02040503050406030204" pitchFamily="18" charset="0"/>
                        <a:ea typeface="Cambria Math" panose="02040503050406030204" pitchFamily="18" charset="0"/>
                      </a:rPr>
                      <m:t>𝑂</m:t>
                    </m:r>
                    <m:d>
                      <m:dPr>
                        <m:ctrlPr>
                          <a:rPr lang="en-US" i="1">
                            <a:solidFill>
                              <a:schemeClr val="tx1"/>
                            </a:solidFill>
                            <a:latin typeface="Cambria Math" panose="02040503050406030204" pitchFamily="18" charset="0"/>
                            <a:ea typeface="Cambria Math" panose="02040503050406030204" pitchFamily="18" charset="0"/>
                          </a:rPr>
                        </m:ctrlPr>
                      </m:dPr>
                      <m:e>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items</m:t>
                            </m:r>
                          </m:e>
                        </m:d>
                        <m:r>
                          <a:rPr lang="en-US" i="1">
                            <a:solidFill>
                              <a:schemeClr val="tx1"/>
                            </a:solidFill>
                            <a:latin typeface="Cambria Math" panose="02040503050406030204" pitchFamily="18" charset="0"/>
                            <a:ea typeface="Cambria Math" panose="02040503050406030204" pitchFamily="18" charset="0"/>
                          </a:rPr>
                          <m:t>∙</m:t>
                        </m:r>
                        <m:r>
                          <a:rPr lang="en-US" i="1">
                            <a:solidFill>
                              <a:schemeClr val="tx1"/>
                            </a:solidFill>
                            <a:latin typeface="Cambria Math" panose="02040503050406030204" pitchFamily="18" charset="0"/>
                            <a:ea typeface="Cambria Math" panose="02040503050406030204" pitchFamily="18" charset="0"/>
                          </a:rPr>
                          <m:t>𝐿</m:t>
                        </m:r>
                      </m:e>
                    </m:d>
                  </m:oMath>
                </a14:m>
                <a:r>
                  <a:rPr lang="en-US" dirty="0">
                    <a:solidFill>
                      <a:schemeClr val="tx1"/>
                    </a:solidFill>
                  </a:rPr>
                  <a:t> </a:t>
                </a:r>
              </a:p>
              <a:p>
                <a:pPr marL="0" indent="0">
                  <a:buNone/>
                </a:pPr>
                <a:endParaRPr lang="en-US" dirty="0">
                  <a:solidFill>
                    <a:schemeClr val="tx1"/>
                  </a:solidFill>
                </a:endParaRPr>
              </a:p>
              <a:p>
                <a:pPr marL="0" indent="0">
                  <a:buNone/>
                </a:pPr>
                <a:r>
                  <a:rPr lang="en-US" b="1" dirty="0">
                    <a:solidFill>
                      <a:srgbClr val="0093C6"/>
                    </a:solidFill>
                  </a:rPr>
                  <a:t>Corollary</a:t>
                </a:r>
              </a:p>
              <a:p>
                <a:pPr marL="0" indent="0">
                  <a:buNone/>
                </a:pPr>
                <a14:m>
                  <m:oMath xmlns:m="http://schemas.openxmlformats.org/officeDocument/2006/math">
                    <m:r>
                      <m:rPr>
                        <m:nor/>
                      </m:rPr>
                      <a:rPr lang="en-US" dirty="0" smtClean="0">
                        <a:solidFill>
                          <a:schemeClr val="tx1"/>
                        </a:solidFill>
                      </a:rPr>
                      <m:t>Pdim</m:t>
                    </m:r>
                    <m:d>
                      <m:dPr>
                        <m:ctrlP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ℳ</m:t>
                        </m:r>
                      </m:e>
                    </m:d>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acc>
                      <m:accPr>
                        <m:chr m:val="̃"/>
                        <m:ctrlPr>
                          <a:rPr lang="en-US" i="1">
                            <a:solidFill>
                              <a:schemeClr val="tx1"/>
                            </a:solidFill>
                            <a:latin typeface="Cambria Math" panose="02040503050406030204" pitchFamily="18" charset="0"/>
                            <a:ea typeface="Cambria Math" panose="02040503050406030204" pitchFamily="18" charset="0"/>
                          </a:rPr>
                        </m:ctrlPr>
                      </m:accPr>
                      <m:e>
                        <m:r>
                          <a:rPr lang="en-US" i="1">
                            <a:solidFill>
                              <a:schemeClr val="tx1"/>
                            </a:solidFill>
                            <a:latin typeface="Cambria Math" panose="02040503050406030204" pitchFamily="18" charset="0"/>
                            <a:ea typeface="Cambria Math" panose="02040503050406030204" pitchFamily="18" charset="0"/>
                          </a:rPr>
                          <m:t>𝑂</m:t>
                        </m:r>
                      </m:e>
                    </m:acc>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𝐿</m:t>
                        </m:r>
                        <m:d>
                          <m:dPr>
                            <m:ctrlPr>
                              <a:rPr lang="en-US" i="1">
                                <a:solidFill>
                                  <a:schemeClr val="tx1"/>
                                </a:solidFill>
                                <a:latin typeface="Cambria Math" panose="02040503050406030204" pitchFamily="18" charset="0"/>
                                <a:ea typeface="Cambria Math" panose="02040503050406030204" pitchFamily="18" charset="0"/>
                              </a:rPr>
                            </m:ctrlPr>
                          </m:dPr>
                          <m:e>
                            <m:r>
                              <a:rPr lang="en-US" i="1">
                                <a:solidFill>
                                  <a:schemeClr val="tx1"/>
                                </a:solidFill>
                                <a:latin typeface="Cambria Math" panose="02040503050406030204" pitchFamily="18" charset="0"/>
                                <a:ea typeface="Cambria Math" panose="02040503050406030204" pitchFamily="18" charset="0"/>
                              </a:rPr>
                              <m:t>#</m:t>
                            </m:r>
                            <m:r>
                              <m:rPr>
                                <m:sty m:val="p"/>
                              </m:rPr>
                              <a:rPr lang="en-US">
                                <a:solidFill>
                                  <a:schemeClr val="tx1"/>
                                </a:solidFill>
                                <a:latin typeface="Cambria Math" panose="02040503050406030204" pitchFamily="18" charset="0"/>
                                <a:ea typeface="Cambria Math" panose="02040503050406030204" pitchFamily="18" charset="0"/>
                              </a:rPr>
                              <m:t>items</m:t>
                            </m:r>
                          </m:e>
                        </m:d>
                      </m:e>
                    </m:d>
                  </m:oMath>
                </a14:m>
                <a:r>
                  <a:rPr lang="en-US" dirty="0">
                    <a:solidFill>
                      <a:schemeClr val="tx1"/>
                    </a:solidFill>
                  </a:rPr>
                  <a:t> </a:t>
                </a:r>
              </a:p>
            </p:txBody>
          </p:sp>
        </mc:Choice>
        <mc:Fallback xmlns="">
          <p:sp>
            <p:nvSpPr>
              <p:cNvPr id="7" name="Content Placeholder 6">
                <a:extLst>
                  <a:ext uri="{FF2B5EF4-FFF2-40B4-BE49-F238E27FC236}">
                    <a16:creationId xmlns:a16="http://schemas.microsoft.com/office/drawing/2014/main" id="{94EE4A27-2E8F-4594-9C91-915A7D2988E3}"/>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pic>
        <p:nvPicPr>
          <p:cNvPr id="27" name="Picture 2" descr="Image result for dice">
            <a:extLst>
              <a:ext uri="{FF2B5EF4-FFF2-40B4-BE49-F238E27FC236}">
                <a16:creationId xmlns:a16="http://schemas.microsoft.com/office/drawing/2014/main" id="{0B0A7855-F9F0-4027-964C-26FFCDB446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525965"/>
            <a:ext cx="16002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0660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6E790B-6690-4E1F-A6DF-BEE7B96B1AC9}"/>
              </a:ext>
            </a:extLst>
          </p:cNvPr>
          <p:cNvSpPr>
            <a:spLocks noGrp="1"/>
          </p:cNvSpPr>
          <p:nvPr>
            <p:ph type="title"/>
          </p:nvPr>
        </p:nvSpPr>
        <p:spPr/>
        <p:txBody>
          <a:bodyPr/>
          <a:lstStyle/>
          <a:p>
            <a:r>
              <a:rPr lang="en-US" dirty="0"/>
              <a:t>Randomized mechanisms (lotteries)</a:t>
            </a:r>
          </a:p>
        </p:txBody>
      </p:sp>
      <p:grpSp>
        <p:nvGrpSpPr>
          <p:cNvPr id="17" name="Group 16">
            <a:extLst>
              <a:ext uri="{FF2B5EF4-FFF2-40B4-BE49-F238E27FC236}">
                <a16:creationId xmlns:a16="http://schemas.microsoft.com/office/drawing/2014/main" id="{3794BDE3-0437-4E6F-8462-24A4D6C78638}"/>
              </a:ext>
            </a:extLst>
          </p:cNvPr>
          <p:cNvGrpSpPr/>
          <p:nvPr/>
        </p:nvGrpSpPr>
        <p:grpSpPr>
          <a:xfrm>
            <a:off x="457200" y="5317416"/>
            <a:ext cx="8229599" cy="808749"/>
            <a:chOff x="457199" y="1670013"/>
            <a:chExt cx="8229602" cy="844676"/>
          </a:xfrm>
        </p:grpSpPr>
        <mc:AlternateContent xmlns:mc="http://schemas.openxmlformats.org/markup-compatibility/2006" xmlns:a14="http://schemas.microsoft.com/office/drawing/2010/main">
          <mc:Choice Requires="a14">
            <p:sp>
              <p:nvSpPr>
                <p:cNvPr id="23" name="Content Placeholder 2">
                  <a:extLst>
                    <a:ext uri="{FF2B5EF4-FFF2-40B4-BE49-F238E27FC236}">
                      <a16:creationId xmlns:a16="http://schemas.microsoft.com/office/drawing/2014/main" id="{97243CF3-BD98-4D8D-9FA3-1FDBA675779C}"/>
                    </a:ext>
                  </a:extLst>
                </p:cNvPr>
                <p:cNvSpPr txBox="1">
                  <a:spLocks/>
                </p:cNvSpPr>
                <p:nvPr/>
              </p:nvSpPr>
              <p:spPr>
                <a:xfrm>
                  <a:off x="457199" y="2009678"/>
                  <a:ext cx="8229601" cy="50501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ea typeface="Cambria Math" panose="02040503050406030204" pitchFamily="18" charset="0"/>
                      <a:cs typeface="Arial" panose="020B0604020202020204" pitchFamily="34" charset="0"/>
                    </a:rPr>
                    <a:t>P-dim(class of length-</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𝐿</m:t>
                      </m:r>
                    </m:oMath>
                  </a14:m>
                  <a:r>
                    <a:rPr lang="en-US" dirty="0">
                      <a:ea typeface="Cambria Math" panose="02040503050406030204" pitchFamily="18" charset="0"/>
                      <a:cs typeface="Arial" panose="020B0604020202020204" pitchFamily="34" charset="0"/>
                    </a:rPr>
                    <a:t> menus)</a:t>
                  </a:r>
                  <a14:m>
                    <m:oMath xmlns:m="http://schemas.openxmlformats.org/officeDocument/2006/math">
                      <m:r>
                        <a:rPr lang="en-US" b="0" i="0" smtClean="0">
                          <a:solidFill>
                            <a:srgbClr val="0000CC"/>
                          </a:solidFill>
                          <a:latin typeface="Cambria Math" panose="02040503050406030204" pitchFamily="18" charset="0"/>
                        </a:rPr>
                        <m:t> </m:t>
                      </m:r>
                      <m:r>
                        <a:rPr lang="en-US" b="0" i="0" smtClean="0">
                          <a:solidFill>
                            <a:schemeClr val="tx1"/>
                          </a:solidFill>
                          <a:latin typeface="Cambria Math" panose="02040503050406030204" pitchFamily="18" charset="0"/>
                        </a:rPr>
                        <m:t>=</m:t>
                      </m:r>
                      <m:r>
                        <a:rPr lang="en-US" i="1">
                          <a:solidFill>
                            <a:srgbClr val="0000CC"/>
                          </a:solidFill>
                          <a:latin typeface="Cambria Math" panose="02040503050406030204" pitchFamily="18" charset="0"/>
                        </a:rPr>
                        <m:t>𝑂</m:t>
                      </m:r>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m:t>
                          </m:r>
                          <m:func>
                            <m:funcPr>
                              <m:ctrlPr>
                                <a:rPr lang="en-US" i="1">
                                  <a:solidFill>
                                    <a:srgbClr val="0000CC"/>
                                  </a:solidFill>
                                  <a:latin typeface="Cambria Math" panose="02040503050406030204" pitchFamily="18" charset="0"/>
                                </a:rPr>
                              </m:ctrlPr>
                            </m:funcPr>
                            <m:fName>
                              <m:r>
                                <m:rPr>
                                  <m:sty m:val="p"/>
                                </m:rPr>
                                <a:rPr lang="en-US">
                                  <a:solidFill>
                                    <a:srgbClr val="0000CC"/>
                                  </a:solidFill>
                                  <a:latin typeface="Cambria Math" panose="02040503050406030204" pitchFamily="18" charset="0"/>
                                </a:rPr>
                                <m:t>log</m:t>
                              </m:r>
                            </m:fName>
                            <m:e>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𝑑𝑡</m:t>
                                  </m:r>
                                </m:e>
                              </m:d>
                            </m:e>
                          </m:func>
                        </m:e>
                      </m:d>
                      <m:r>
                        <a:rPr lang="en-US" i="1">
                          <a:solidFill>
                            <a:srgbClr val="0000CC"/>
                          </a:solidFill>
                          <a:latin typeface="Cambria Math" panose="02040503050406030204" pitchFamily="18" charset="0"/>
                        </a:rPr>
                        <m:t>=</m:t>
                      </m:r>
                      <m:acc>
                        <m:accPr>
                          <m:chr m:val="̃"/>
                          <m:ctrlPr>
                            <a:rPr lang="en-US" i="1">
                              <a:solidFill>
                                <a:srgbClr val="0000CC"/>
                              </a:solidFill>
                              <a:latin typeface="Cambria Math" panose="02040503050406030204" pitchFamily="18" charset="0"/>
                              <a:ea typeface="Cambria Math" panose="02040503050406030204" pitchFamily="18" charset="0"/>
                            </a:rPr>
                          </m:ctrlPr>
                        </m:accPr>
                        <m:e>
                          <m:r>
                            <a:rPr lang="en-US" i="1">
                              <a:solidFill>
                                <a:srgbClr val="0000CC"/>
                              </a:solidFill>
                              <a:latin typeface="Cambria Math" panose="02040503050406030204" pitchFamily="18" charset="0"/>
                              <a:ea typeface="Cambria Math" panose="02040503050406030204" pitchFamily="18" charset="0"/>
                            </a:rPr>
                            <m:t>𝑂</m:t>
                          </m:r>
                        </m:e>
                      </m:acc>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𝐿</m:t>
                          </m:r>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e>
                          </m:d>
                        </m:e>
                      </m:d>
                    </m:oMath>
                  </a14:m>
                  <a:endParaRPr lang="en-US" dirty="0">
                    <a:ea typeface="Cambria Math" panose="02040503050406030204" pitchFamily="18" charset="0"/>
                  </a:endParaRPr>
                </a:p>
              </p:txBody>
            </p:sp>
          </mc:Choice>
          <mc:Fallback xmlns="">
            <p:sp>
              <p:nvSpPr>
                <p:cNvPr id="23" name="Content Placeholder 2">
                  <a:extLst>
                    <a:ext uri="{FF2B5EF4-FFF2-40B4-BE49-F238E27FC236}">
                      <a16:creationId xmlns:a16="http://schemas.microsoft.com/office/drawing/2014/main" id="{97243CF3-BD98-4D8D-9FA3-1FDBA675779C}"/>
                    </a:ext>
                  </a:extLst>
                </p:cNvPr>
                <p:cNvSpPr txBox="1">
                  <a:spLocks noRot="1" noChangeAspect="1" noMove="1" noResize="1" noEditPoints="1" noAdjustHandles="1" noChangeArrowheads="1" noChangeShapeType="1" noTextEdit="1"/>
                </p:cNvSpPr>
                <p:nvPr/>
              </p:nvSpPr>
              <p:spPr>
                <a:xfrm>
                  <a:off x="457199" y="2009678"/>
                  <a:ext cx="8229601" cy="505011"/>
                </a:xfrm>
                <a:prstGeom prst="rect">
                  <a:avLst/>
                </a:prstGeom>
                <a:blipFill>
                  <a:blip r:embed="rId3"/>
                  <a:stretch>
                    <a:fillRect l="-1407" t="-6329" b="-27848"/>
                  </a:stretch>
                </a:blipFill>
                <a:ln w="28575">
                  <a:noFill/>
                </a:ln>
              </p:spPr>
              <p:txBody>
                <a:bodyPr/>
                <a:lstStyle/>
                <a:p>
                  <a:r>
                    <a:rPr lang="en-US">
                      <a:noFill/>
                    </a:rPr>
                    <a:t> </a:t>
                  </a:r>
                </a:p>
              </p:txBody>
            </p:sp>
          </mc:Fallback>
        </mc:AlternateContent>
        <p:sp>
          <p:nvSpPr>
            <p:cNvPr id="24" name="Rectangle 23">
              <a:extLst>
                <a:ext uri="{FF2B5EF4-FFF2-40B4-BE49-F238E27FC236}">
                  <a16:creationId xmlns:a16="http://schemas.microsoft.com/office/drawing/2014/main" id="{82014E56-11D5-4133-A7DE-6FDB963F1D0D}"/>
                </a:ext>
              </a:extLst>
            </p:cNvPr>
            <p:cNvSpPr/>
            <p:nvPr/>
          </p:nvSpPr>
          <p:spPr>
            <a:xfrm>
              <a:off x="457199" y="1670013"/>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Corollary</a:t>
              </a:r>
              <a:endParaRPr lang="en-US" sz="2400" b="1" dirty="0">
                <a:solidFill>
                  <a:schemeClr val="bg1">
                    <a:lumMod val="50000"/>
                  </a:schemeClr>
                </a:solidFill>
              </a:endParaRPr>
            </a:p>
          </p:txBody>
        </p:sp>
      </p:grpSp>
      <p:grpSp>
        <p:nvGrpSpPr>
          <p:cNvPr id="18" name="Group 17">
            <a:extLst>
              <a:ext uri="{FF2B5EF4-FFF2-40B4-BE49-F238E27FC236}">
                <a16:creationId xmlns:a16="http://schemas.microsoft.com/office/drawing/2014/main" id="{1362394B-6B62-40A0-8F66-AF0820DF5511}"/>
              </a:ext>
            </a:extLst>
          </p:cNvPr>
          <p:cNvGrpSpPr/>
          <p:nvPr/>
        </p:nvGrpSpPr>
        <p:grpSpPr>
          <a:xfrm>
            <a:off x="457200" y="3902337"/>
            <a:ext cx="8229600" cy="1253779"/>
            <a:chOff x="457199" y="1670012"/>
            <a:chExt cx="8229602" cy="1309476"/>
          </a:xfrm>
        </p:grpSpPr>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F2FC9039-E021-4893-A895-30A1FA07E66B}"/>
                    </a:ext>
                  </a:extLst>
                </p:cNvPr>
                <p:cNvSpPr txBox="1">
                  <a:spLocks/>
                </p:cNvSpPr>
                <p:nvPr/>
              </p:nvSpPr>
              <p:spPr>
                <a:xfrm>
                  <a:off x="457199" y="2009677"/>
                  <a:ext cx="8229601" cy="969811"/>
                </a:xfrm>
                <a:prstGeom prst="rect">
                  <a:avLst/>
                </a:prstGeom>
                <a:solidFill>
                  <a:srgbClr val="EBF8FF"/>
                </a:solidFill>
                <a:ln w="28575">
                  <a:noFill/>
                </a:ln>
              </p:spPr>
              <p:txBody>
                <a:bodyPr vert="horz" lIns="68580" tIns="34290" rIns="68580" bIns="3429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solidFill>
                        <a:srgbClr val="0000CC"/>
                      </a:solidFill>
                      <a:ea typeface="Cambria Math" panose="02040503050406030204" pitchFamily="18" charset="0"/>
                    </a:rPr>
                    <a:t>Dimension </a:t>
                  </a:r>
                  <a14:m>
                    <m:oMath xmlns:m="http://schemas.openxmlformats.org/officeDocument/2006/math">
                      <m:r>
                        <a:rPr lang="en-US">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𝑑</m:t>
                      </m:r>
                      <m:r>
                        <a:rPr lang="en-US">
                          <a:solidFill>
                            <a:srgbClr val="0000CC"/>
                          </a:solidFill>
                          <a:latin typeface="Cambria Math" panose="02040503050406030204" pitchFamily="18" charset="0"/>
                          <a:ea typeface="Cambria Math" panose="02040503050406030204" pitchFamily="18" charset="0"/>
                        </a:rPr>
                        <m:t>=</m:t>
                      </m:r>
                      <m:d>
                        <m:dPr>
                          <m:ctrlPr>
                            <a:rPr lang="en-US" i="1">
                              <a:solidFill>
                                <a:srgbClr val="0000CC"/>
                              </a:solidFill>
                              <a:latin typeface="Cambria Math" panose="02040503050406030204" pitchFamily="18" charset="0"/>
                              <a:ea typeface="Cambria Math" panose="02040503050406030204" pitchFamily="18" charset="0"/>
                            </a:rPr>
                          </m:ctrlPr>
                        </m:dPr>
                        <m:e>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e>
                          </m:d>
                          <m:r>
                            <a:rPr lang="en-US" i="1">
                              <a:solidFill>
                                <a:srgbClr val="0000CC"/>
                              </a:solidFill>
                              <a:latin typeface="Cambria Math" panose="02040503050406030204" pitchFamily="18" charset="0"/>
                              <a:ea typeface="Cambria Math" panose="02040503050406030204" pitchFamily="18" charset="0"/>
                            </a:rPr>
                            <m:t>+1</m:t>
                          </m:r>
                        </m:e>
                      </m:d>
                      <m:r>
                        <a:rPr lang="en-US" i="1">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𝐿</m:t>
                      </m:r>
                    </m:oMath>
                  </a14:m>
                  <a:r>
                    <a:rPr lang="en-US" dirty="0">
                      <a:solidFill>
                        <a:srgbClr val="0000CC"/>
                      </a:solidFill>
                      <a:ea typeface="Cambria Math" panose="02040503050406030204" pitchFamily="18" charset="0"/>
                    </a:rPr>
                    <a:t> </a:t>
                  </a:r>
                  <a:r>
                    <a:rPr lang="en-US" dirty="0">
                      <a:ea typeface="Cambria Math" panose="02040503050406030204" pitchFamily="18" charset="0"/>
                    </a:rPr>
                    <a:t>and</a:t>
                  </a:r>
                </a:p>
                <a:p>
                  <a:pPr marL="0" indent="0">
                    <a:buNone/>
                  </a:pPr>
                  <a:r>
                    <a:rPr lang="en-US" dirty="0">
                      <a:solidFill>
                        <a:srgbClr val="0000CC"/>
                      </a:solidFill>
                      <a:ea typeface="Cambria Math" panose="02040503050406030204" pitchFamily="18" charset="0"/>
                    </a:rPr>
                    <a:t>(#hyperplanes)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m:t>
                      </m:r>
                      <m:r>
                        <a:rPr lang="en-US" i="1">
                          <a:solidFill>
                            <a:srgbClr val="0000CC"/>
                          </a:solidFill>
                          <a:latin typeface="Cambria Math" panose="02040503050406030204" pitchFamily="18" charset="0"/>
                          <a:ea typeface="Cambria Math" panose="02040503050406030204" pitchFamily="18" charset="0"/>
                        </a:rPr>
                        <m:t>𝑡</m:t>
                      </m:r>
                      <m:r>
                        <a:rPr lang="en-US" i="1">
                          <a:solidFill>
                            <a:srgbClr val="0000CC"/>
                          </a:solidFill>
                          <a:latin typeface="Cambria Math" panose="02040503050406030204" pitchFamily="18" charset="0"/>
                          <a:ea typeface="Cambria Math" panose="02040503050406030204" pitchFamily="18" charset="0"/>
                        </a:rPr>
                        <m:t>=</m:t>
                      </m:r>
                      <m:sSup>
                        <m:sSupPr>
                          <m:ctrlPr>
                            <a:rPr lang="en-US" i="1">
                              <a:solidFill>
                                <a:srgbClr val="0000CC"/>
                              </a:solidFill>
                              <a:latin typeface="Cambria Math" panose="02040503050406030204" pitchFamily="18" charset="0"/>
                              <a:ea typeface="Cambria Math" panose="02040503050406030204" pitchFamily="18" charset="0"/>
                            </a:rPr>
                          </m:ctrlPr>
                        </m:sSupPr>
                        <m:e>
                          <m:r>
                            <a:rPr lang="en-US" i="1">
                              <a:solidFill>
                                <a:srgbClr val="0000CC"/>
                              </a:solidFill>
                              <a:latin typeface="Cambria Math" panose="02040503050406030204" pitchFamily="18" charset="0"/>
                              <a:ea typeface="Cambria Math" panose="02040503050406030204" pitchFamily="18" charset="0"/>
                            </a:rPr>
                            <m:t>𝐿</m:t>
                          </m:r>
                        </m:e>
                        <m:sup>
                          <m:r>
                            <a:rPr lang="en-US" i="1">
                              <a:solidFill>
                                <a:srgbClr val="0000CC"/>
                              </a:solidFill>
                              <a:latin typeface="Cambria Math" panose="02040503050406030204" pitchFamily="18" charset="0"/>
                              <a:ea typeface="Cambria Math" panose="02040503050406030204" pitchFamily="18" charset="0"/>
                            </a:rPr>
                            <m:t>2</m:t>
                          </m:r>
                        </m:sup>
                      </m:sSup>
                    </m:oMath>
                  </a14:m>
                  <a:endParaRPr lang="en-US" dirty="0">
                    <a:ea typeface="Cambria Math" panose="02040503050406030204" pitchFamily="18" charset="0"/>
                  </a:endParaRPr>
                </a:p>
              </p:txBody>
            </p:sp>
          </mc:Choice>
          <mc:Fallback xmlns="">
            <p:sp>
              <p:nvSpPr>
                <p:cNvPr id="19" name="Content Placeholder 2">
                  <a:extLst>
                    <a:ext uri="{FF2B5EF4-FFF2-40B4-BE49-F238E27FC236}">
                      <a16:creationId xmlns:a16="http://schemas.microsoft.com/office/drawing/2014/main" id="{F2FC9039-E021-4893-A895-30A1FA07E66B}"/>
                    </a:ext>
                  </a:extLst>
                </p:cNvPr>
                <p:cNvSpPr txBox="1">
                  <a:spLocks noRot="1" noChangeAspect="1" noMove="1" noResize="1" noEditPoints="1" noAdjustHandles="1" noChangeArrowheads="1" noChangeShapeType="1" noTextEdit="1"/>
                </p:cNvSpPr>
                <p:nvPr/>
              </p:nvSpPr>
              <p:spPr>
                <a:xfrm>
                  <a:off x="457199" y="2009677"/>
                  <a:ext cx="8229601" cy="969811"/>
                </a:xfrm>
                <a:prstGeom prst="rect">
                  <a:avLst/>
                </a:prstGeom>
                <a:blipFill>
                  <a:blip r:embed="rId4"/>
                  <a:stretch>
                    <a:fillRect l="-1407" t="-2614" b="-15686"/>
                  </a:stretch>
                </a:blipFill>
                <a:ln w="28575">
                  <a:noFill/>
                </a:ln>
              </p:spPr>
              <p:txBody>
                <a:bodyPr/>
                <a:lstStyle/>
                <a:p>
                  <a:r>
                    <a:rPr lang="en-US">
                      <a:noFill/>
                    </a:rPr>
                    <a:t> </a:t>
                  </a:r>
                </a:p>
              </p:txBody>
            </p:sp>
          </mc:Fallback>
        </mc:AlternateContent>
        <p:sp>
          <p:nvSpPr>
            <p:cNvPr id="22" name="Rectangle 21">
              <a:extLst>
                <a:ext uri="{FF2B5EF4-FFF2-40B4-BE49-F238E27FC236}">
                  <a16:creationId xmlns:a16="http://schemas.microsoft.com/office/drawing/2014/main" id="{72ED085E-6973-4D88-A0B0-F5C6927DD98C}"/>
                </a:ext>
              </a:extLst>
            </p:cNvPr>
            <p:cNvSpPr/>
            <p:nvPr/>
          </p:nvSpPr>
          <p:spPr>
            <a:xfrm>
              <a:off x="457199" y="1670012"/>
              <a:ext cx="8229602" cy="3573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Claim</a:t>
              </a:r>
              <a:endParaRPr lang="en-US" sz="2400" b="1" dirty="0">
                <a:solidFill>
                  <a:schemeClr val="bg1">
                    <a:lumMod val="50000"/>
                  </a:schemeClr>
                </a:solidFill>
              </a:endParaRPr>
            </a:p>
          </p:txBody>
        </p:sp>
      </p:grpSp>
      <mc:AlternateContent xmlns:mc="http://schemas.openxmlformats.org/markup-compatibility/2006" xmlns:a14="http://schemas.microsoft.com/office/drawing/2010/main">
        <mc:Choice Requires="a14">
          <p:sp>
            <p:nvSpPr>
              <p:cNvPr id="25" name="Content Placeholder 2"/>
              <p:cNvSpPr txBox="1">
                <a:spLocks/>
              </p:cNvSpPr>
              <p:nvPr/>
            </p:nvSpPr>
            <p:spPr>
              <a:xfrm>
                <a:off x="457200" y="1600203"/>
                <a:ext cx="8229600" cy="2362197"/>
              </a:xfrm>
              <a:prstGeom prst="rect">
                <a:avLst/>
              </a:prstGeom>
            </p:spPr>
            <p:txBody>
              <a:bodyPr vert="horz" lIns="91440" tIns="45720" rIns="91440" bIns="45720" rtlCol="0">
                <a:normAutofit lnSpcReduction="10000"/>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b="1" dirty="0"/>
                  <a:t>Application:</a:t>
                </a:r>
                <a:r>
                  <a:rPr lang="en-US" dirty="0"/>
                  <a:t> Multi-item lotteries for one additive buyer</a:t>
                </a:r>
              </a:p>
              <a:p>
                <a:pPr lvl="1"/>
                <a:r>
                  <a:rPr lang="en-US" dirty="0"/>
                  <a:t>Lottery represented by vector </a:t>
                </a:r>
                <a14:m>
                  <m:oMath xmlns:m="http://schemas.openxmlformats.org/officeDocument/2006/math">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1</m:t>
                            </m:r>
                          </m:sub>
                        </m:sSub>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m:t>
                            </m:r>
                            <m:r>
                              <m:rPr>
                                <m:sty m:val="p"/>
                              </m:rPr>
                              <a:rPr lang="en-US">
                                <a:latin typeface="Cambria Math" panose="02040503050406030204" pitchFamily="18" charset="0"/>
                              </a:rPr>
                              <m:t>items</m:t>
                            </m:r>
                            <m:r>
                              <a:rPr lang="en-US">
                                <a:latin typeface="Cambria Math" panose="02040503050406030204" pitchFamily="18" charset="0"/>
                              </a:rPr>
                              <m:t>)</m:t>
                            </m:r>
                          </m:sub>
                        </m:sSub>
                      </m:e>
                    </m:d>
                  </m:oMath>
                </a14:m>
                <a:r>
                  <a:rPr lang="en-US" dirty="0"/>
                  <a:t> and price </a:t>
                </a:r>
                <a14:m>
                  <m:oMath xmlns:m="http://schemas.openxmlformats.org/officeDocument/2006/math">
                    <m:r>
                      <a:rPr lang="en-US">
                        <a:latin typeface="Cambria Math" panose="02040503050406030204" pitchFamily="18" charset="0"/>
                      </a:rPr>
                      <m:t>𝑝</m:t>
                    </m:r>
                  </m:oMath>
                </a14:m>
                <a:endParaRPr lang="en-US" dirty="0"/>
              </a:p>
              <a:p>
                <a:pPr lvl="1"/>
                <a:r>
                  <a:rPr lang="en-US" dirty="0"/>
                  <a:t>If buyer buys lottery, pays </a:t>
                </a:r>
                <a14:m>
                  <m:oMath xmlns:m="http://schemas.openxmlformats.org/officeDocument/2006/math">
                    <m:r>
                      <a:rPr lang="en-US">
                        <a:latin typeface="Cambria Math" panose="02040503050406030204" pitchFamily="18" charset="0"/>
                      </a:rPr>
                      <m:t>𝑝</m:t>
                    </m:r>
                  </m:oMath>
                </a14:m>
                <a:r>
                  <a:rPr lang="en-US" dirty="0"/>
                  <a:t> and receives each item </a:t>
                </a:r>
                <a14:m>
                  <m:oMath xmlns:m="http://schemas.openxmlformats.org/officeDocument/2006/math">
                    <m:r>
                      <a:rPr lang="en-US">
                        <a:latin typeface="Cambria Math" panose="02040503050406030204" pitchFamily="18" charset="0"/>
                      </a:rPr>
                      <m:t>𝑖</m:t>
                    </m:r>
                  </m:oMath>
                </a14:m>
                <a:r>
                  <a:rPr lang="en-US" dirty="0"/>
                  <a:t> </a:t>
                </a:r>
                <a:r>
                  <a:rPr lang="en-US" dirty="0" err="1"/>
                  <a:t>w.p</a:t>
                </a:r>
                <a:r>
                  <a:rPr lang="en-US" dirty="0"/>
                  <a:t>.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𝑖</m:t>
                        </m:r>
                      </m:sub>
                    </m:sSub>
                  </m:oMath>
                </a14:m>
                <a:endParaRPr lang="en-US" dirty="0"/>
              </a:p>
              <a:p>
                <a:pPr lvl="2"/>
                <a:r>
                  <a:rPr lang="en-US" dirty="0"/>
                  <a:t>Expected utility is </a:t>
                </a:r>
                <a14:m>
                  <m:oMath xmlns:m="http://schemas.openxmlformats.org/officeDocument/2006/math">
                    <m:nary>
                      <m:naryPr>
                        <m:chr m:val="∑"/>
                        <m:ctrlPr>
                          <a:rPr lang="en-US" i="1">
                            <a:latin typeface="Cambria Math" panose="02040503050406030204" pitchFamily="18" charset="0"/>
                          </a:rPr>
                        </m:ctrlPr>
                      </m:naryPr>
                      <m:sub>
                        <m:r>
                          <m:rPr>
                            <m:brk m:alnAt="23"/>
                          </m:rPr>
                          <a:rPr lang="en-US">
                            <a:latin typeface="Cambria Math" panose="02040503050406030204" pitchFamily="18" charset="0"/>
                          </a:rPr>
                          <m:t>𝑖</m:t>
                        </m:r>
                        <m:r>
                          <a:rPr lang="en-US">
                            <a:latin typeface="Cambria Math" panose="02040503050406030204" pitchFamily="18" charset="0"/>
                          </a:rPr>
                          <m:t>=1</m:t>
                        </m:r>
                      </m:sub>
                      <m:sup>
                        <m:r>
                          <a:rPr lang="en-US">
                            <a:latin typeface="Cambria Math" panose="02040503050406030204" pitchFamily="18" charset="0"/>
                          </a:rPr>
                          <m:t>(#</m:t>
                        </m:r>
                        <m:r>
                          <m:rPr>
                            <m:sty m:val="p"/>
                          </m:rPr>
                          <a:rPr lang="en-US">
                            <a:latin typeface="Cambria Math" panose="02040503050406030204" pitchFamily="18" charset="0"/>
                          </a:rPr>
                          <m:t>items</m:t>
                        </m:r>
                        <m:r>
                          <a:rPr lang="en-US">
                            <a:latin typeface="Cambria Math" panose="02040503050406030204" pitchFamily="18" charset="0"/>
                          </a:rPr>
                          <m:t>)</m:t>
                        </m:r>
                      </m:sup>
                      <m:e>
                        <m:r>
                          <a:rPr lang="en-US">
                            <a:latin typeface="Cambria Math" panose="02040503050406030204" pitchFamily="18" charset="0"/>
                          </a:rPr>
                          <m:t>𝑣</m:t>
                        </m:r>
                        <m:d>
                          <m:dPr>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a:latin typeface="Cambria Math" panose="02040503050406030204" pitchFamily="18" charset="0"/>
                                  </a:rPr>
                                  <m:t>𝑖</m:t>
                                </m:r>
                              </m:e>
                            </m:d>
                          </m:e>
                        </m:d>
                      </m:e>
                    </m:nary>
                    <m:r>
                      <a:rPr lang="en-US">
                        <a:latin typeface="Cambria Math" panose="02040503050406030204" pitchFamily="18" charset="0"/>
                      </a:rPr>
                      <m:t>∙</m:t>
                    </m:r>
                    <m:sSub>
                      <m:sSubPr>
                        <m:ctrlPr>
                          <a:rPr lang="en-US" i="1">
                            <a:latin typeface="Cambria Math" panose="02040503050406030204" pitchFamily="18" charset="0"/>
                          </a:rPr>
                        </m:ctrlPr>
                      </m:sSubPr>
                      <m:e>
                        <m:r>
                          <a:rPr lang="en-US">
                            <a:latin typeface="Cambria Math" panose="02040503050406030204" pitchFamily="18" charset="0"/>
                          </a:rPr>
                          <m:t>𝜙</m:t>
                        </m:r>
                      </m:e>
                      <m:sub>
                        <m:r>
                          <a:rPr lang="en-US">
                            <a:latin typeface="Cambria Math" panose="02040503050406030204" pitchFamily="18" charset="0"/>
                          </a:rPr>
                          <m:t>𝑖</m:t>
                        </m:r>
                      </m:sub>
                    </m:sSub>
                    <m:r>
                      <a:rPr lang="en-US">
                        <a:latin typeface="Cambria Math" panose="02040503050406030204" pitchFamily="18" charset="0"/>
                      </a:rPr>
                      <m:t>−</m:t>
                    </m:r>
                    <m:r>
                      <a:rPr lang="en-US">
                        <a:latin typeface="Cambria Math" panose="02040503050406030204" pitchFamily="18" charset="0"/>
                      </a:rPr>
                      <m:t>𝑝</m:t>
                    </m:r>
                  </m:oMath>
                </a14:m>
                <a:endParaRPr lang="en-US" dirty="0"/>
              </a:p>
              <a:p>
                <a:pPr lvl="1"/>
                <a:r>
                  <a:rPr lang="en-US" dirty="0"/>
                  <a:t>Seller offers “menu” of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𝐿</m:t>
                    </m:r>
                    <m:r>
                      <a:rPr lang="en-US" i="1">
                        <a:solidFill>
                          <a:srgbClr val="0000CC"/>
                        </a:solidFill>
                        <a:latin typeface="Cambria Math" panose="02040503050406030204" pitchFamily="18" charset="0"/>
                        <a:ea typeface="Cambria Math" panose="02040503050406030204" pitchFamily="18" charset="0"/>
                      </a:rPr>
                      <m:t> </m:t>
                    </m:r>
                  </m:oMath>
                </a14:m>
                <a:r>
                  <a:rPr lang="en-US" dirty="0"/>
                  <a:t>lotteries for buyer to choose from</a:t>
                </a:r>
              </a:p>
              <a:p>
                <a:pPr lvl="2"/>
                <a:r>
                  <a:rPr lang="en-US" dirty="0"/>
                  <a:t>Buyer chooses expected-utility-maximizing lottery (or buys nothing)</a:t>
                </a:r>
              </a:p>
            </p:txBody>
          </p:sp>
        </mc:Choice>
        <mc:Fallback xmlns="">
          <p:sp>
            <p:nvSpPr>
              <p:cNvPr id="25" name="Content Placeholder 2"/>
              <p:cNvSpPr txBox="1">
                <a:spLocks noRot="1" noChangeAspect="1" noMove="1" noResize="1" noEditPoints="1" noAdjustHandles="1" noChangeArrowheads="1" noChangeShapeType="1" noTextEdit="1"/>
              </p:cNvSpPr>
              <p:nvPr/>
            </p:nvSpPr>
            <p:spPr>
              <a:xfrm>
                <a:off x="457200" y="1600203"/>
                <a:ext cx="8229600" cy="2362197"/>
              </a:xfrm>
              <a:prstGeom prst="rect">
                <a:avLst/>
              </a:prstGeom>
              <a:blipFill>
                <a:blip r:embed="rId5"/>
                <a:stretch>
                  <a:fillRect l="-1111" t="-3618"/>
                </a:stretch>
              </a:blipFill>
            </p:spPr>
            <p:txBody>
              <a:bodyPr/>
              <a:lstStyle/>
              <a:p>
                <a:r>
                  <a:rPr lang="en-US">
                    <a:noFill/>
                  </a:rPr>
                  <a:t> </a:t>
                </a:r>
              </a:p>
            </p:txBody>
          </p:sp>
        </mc:Fallback>
      </mc:AlternateContent>
    </p:spTree>
    <p:extLst>
      <p:ext uri="{BB962C8B-B14F-4D97-AF65-F5344CB8AC3E}">
        <p14:creationId xmlns:p14="http://schemas.microsoft.com/office/powerpoint/2010/main" val="20442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33" name="Oval 32">
            <a:extLst>
              <a:ext uri="{FF2B5EF4-FFF2-40B4-BE49-F238E27FC236}">
                <a16:creationId xmlns:a16="http://schemas.microsoft.com/office/drawing/2014/main" id="{1ED42AB0-BBA0-48FE-96AD-8AC448109938}"/>
              </a:ext>
            </a:extLst>
          </p:cNvPr>
          <p:cNvSpPr/>
          <p:nvPr/>
        </p:nvSpPr>
        <p:spPr>
          <a:xfrm>
            <a:off x="457200" y="1600201"/>
            <a:ext cx="8229599" cy="4236895"/>
          </a:xfrm>
          <a:prstGeom prst="ellipse">
            <a:avLst/>
          </a:prstGeom>
          <a:solidFill>
            <a:srgbClr val="AB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fontAlgn="t"/>
            <a:endParaRPr lang="en-US"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CA0BE7AD-9996-4101-89B0-E7628EEE6FA4}"/>
                  </a:ext>
                </a:extLst>
              </p:cNvPr>
              <p:cNvSpPr/>
              <p:nvPr/>
            </p:nvSpPr>
            <p:spPr>
              <a:xfrm>
                <a:off x="2286000" y="1662677"/>
                <a:ext cx="4571999" cy="1065341"/>
              </a:xfrm>
              <a:prstGeom prst="rect">
                <a:avLst/>
              </a:prstGeom>
            </p:spPr>
            <p:txBody>
              <a:bodyPr>
                <a:spAutoFit/>
              </a:bodyPr>
              <a:lstStyle/>
              <a:p>
                <a:pPr algn="ctr" fontAlgn="t"/>
                <a:r>
                  <a:rPr lang="en-US" dirty="0"/>
                  <a:t>Affine maximizer auctions: </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a:solidFill>
                              <a:srgbClr val="0000CC"/>
                            </a:solidFill>
                            <a:latin typeface="Cambria Math" panose="02040503050406030204" pitchFamily="18" charset="0"/>
                          </a:rPr>
                          <m:t>𝑂</m:t>
                        </m:r>
                      </m:e>
                    </m:acc>
                    <m:d>
                      <m:dPr>
                        <m:ctrlPr>
                          <a:rPr lang="en-US" i="1">
                            <a:solidFill>
                              <a:srgbClr val="0000CC"/>
                            </a:solidFill>
                            <a:latin typeface="Cambria Math" panose="02040503050406030204" pitchFamily="18" charset="0"/>
                          </a:rPr>
                        </m:ctrlPr>
                      </m:dPr>
                      <m:e>
                        <m:sSup>
                          <m:sSupPr>
                            <m:ctrlPr>
                              <a:rPr lang="en-US" i="1">
                                <a:solidFill>
                                  <a:srgbClr val="0000CC"/>
                                </a:solidFill>
                                <a:latin typeface="Cambria Math" panose="02040503050406030204" pitchFamily="18" charset="0"/>
                              </a:rPr>
                            </m:ctrlPr>
                          </m:sSupPr>
                          <m:e>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bidders</m:t>
                                </m:r>
                              </m:e>
                            </m:d>
                          </m:e>
                          <m:sup>
                            <m:d>
                              <m:dPr>
                                <m:ctrlPr>
                                  <a:rPr lang="en-US" i="1">
                                    <a:solidFill>
                                      <a:srgbClr val="0000CC"/>
                                    </a:solidFill>
                                    <a:latin typeface="Cambria Math" panose="02040503050406030204" pitchFamily="18" charset="0"/>
                                  </a:rPr>
                                </m:ctrlPr>
                              </m:dPr>
                              <m:e>
                                <m:r>
                                  <a:rPr lang="en-US">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items</m:t>
                                </m:r>
                              </m:e>
                            </m:d>
                            <m:r>
                              <a:rPr lang="en-US">
                                <a:solidFill>
                                  <a:srgbClr val="0000CC"/>
                                </a:solidFill>
                                <a:latin typeface="Cambria Math" panose="02040503050406030204" pitchFamily="18" charset="0"/>
                              </a:rPr>
                              <m:t>+1</m:t>
                            </m:r>
                          </m:sup>
                        </m:sSup>
                        <m:r>
                          <a:rPr lang="en-US" i="1">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items</m:t>
                        </m:r>
                        <m:r>
                          <a:rPr lang="en-US" i="1">
                            <a:solidFill>
                              <a:srgbClr val="0000CC"/>
                            </a:solidFill>
                            <a:latin typeface="Cambria Math" panose="02040503050406030204" pitchFamily="18" charset="0"/>
                          </a:rPr>
                          <m:t>)</m:t>
                        </m:r>
                      </m:e>
                    </m:d>
                  </m:oMath>
                </a14:m>
                <a:endParaRPr lang="en-US" dirty="0"/>
              </a:p>
            </p:txBody>
          </p:sp>
        </mc:Choice>
        <mc:Fallback xmlns="">
          <p:sp>
            <p:nvSpPr>
              <p:cNvPr id="34" name="Rectangle 33">
                <a:extLst>
                  <a:ext uri="{FF2B5EF4-FFF2-40B4-BE49-F238E27FC236}">
                    <a16:creationId xmlns:a16="http://schemas.microsoft.com/office/drawing/2014/main" id="{CA0BE7AD-9996-4101-89B0-E7628EEE6FA4}"/>
                  </a:ext>
                </a:extLst>
              </p:cNvPr>
              <p:cNvSpPr>
                <a:spLocks noRot="1" noChangeAspect="1" noMove="1" noResize="1" noEditPoints="1" noAdjustHandles="1" noChangeArrowheads="1" noChangeShapeType="1" noTextEdit="1"/>
              </p:cNvSpPr>
              <p:nvPr/>
            </p:nvSpPr>
            <p:spPr>
              <a:xfrm>
                <a:off x="2286000" y="1662677"/>
                <a:ext cx="4571999" cy="1065341"/>
              </a:xfrm>
              <a:prstGeom prst="rect">
                <a:avLst/>
              </a:prstGeom>
              <a:blipFill>
                <a:blip r:embed="rId3"/>
                <a:stretch>
                  <a:fillRect t="-2857"/>
                </a:stretch>
              </a:blipFill>
            </p:spPr>
            <p:txBody>
              <a:bodyPr/>
              <a:lstStyle/>
              <a:p>
                <a:r>
                  <a:rPr lang="en-US">
                    <a:noFill/>
                  </a:rPr>
                  <a:t> </a:t>
                </a:r>
              </a:p>
            </p:txBody>
          </p:sp>
        </mc:Fallback>
      </mc:AlternateContent>
      <p:sp>
        <p:nvSpPr>
          <p:cNvPr id="35" name="Oval 34">
            <a:extLst>
              <a:ext uri="{FF2B5EF4-FFF2-40B4-BE49-F238E27FC236}">
                <a16:creationId xmlns:a16="http://schemas.microsoft.com/office/drawing/2014/main" id="{B9B57F1A-8223-4212-AAA8-3925B96190B7}"/>
              </a:ext>
            </a:extLst>
          </p:cNvPr>
          <p:cNvSpPr/>
          <p:nvPr/>
        </p:nvSpPr>
        <p:spPr>
          <a:xfrm>
            <a:off x="990600" y="2352230"/>
            <a:ext cx="7162799" cy="3484866"/>
          </a:xfrm>
          <a:prstGeom prst="ellipse">
            <a:avLst/>
          </a:prstGeom>
          <a:solidFill>
            <a:srgbClr val="C5E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57D9AA4-2D36-469E-B15A-BE2CB271A0C6}"/>
                  </a:ext>
                </a:extLst>
              </p:cNvPr>
              <p:cNvSpPr/>
              <p:nvPr/>
            </p:nvSpPr>
            <p:spPr>
              <a:xfrm>
                <a:off x="1909050" y="2600283"/>
                <a:ext cx="5325902" cy="933927"/>
              </a:xfrm>
              <a:prstGeom prst="rect">
                <a:avLst/>
              </a:prstGeom>
            </p:spPr>
            <p:txBody>
              <a:bodyPr wrap="none">
                <a:spAutoFit/>
              </a:bodyPr>
              <a:lstStyle/>
              <a:p>
                <a:pPr algn="ctr"/>
                <a:r>
                  <a:rPr lang="en-US" dirty="0"/>
                  <a:t>Virtual valuation combinatorial auctions:</a:t>
                </a:r>
              </a:p>
              <a:p>
                <a:pPr algn="ctr"/>
                <a:r>
                  <a:rPr lang="en-US" dirty="0"/>
                  <a:t> </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a:solidFill>
                              <a:srgbClr val="0000CC"/>
                            </a:solidFill>
                            <a:latin typeface="Cambria Math" panose="02040503050406030204" pitchFamily="18" charset="0"/>
                          </a:rPr>
                          <m:t>𝑂</m:t>
                        </m:r>
                      </m:e>
                    </m:acc>
                    <m:d>
                      <m:dPr>
                        <m:ctrlPr>
                          <a:rPr lang="en-US" i="1">
                            <a:solidFill>
                              <a:srgbClr val="0000CC"/>
                            </a:solidFill>
                            <a:latin typeface="Cambria Math" panose="02040503050406030204" pitchFamily="18" charset="0"/>
                          </a:rPr>
                        </m:ctrlPr>
                      </m:dPr>
                      <m:e>
                        <m:sSup>
                          <m:sSupPr>
                            <m:ctrlPr>
                              <a:rPr lang="en-US" i="1">
                                <a:solidFill>
                                  <a:srgbClr val="0000CC"/>
                                </a:solidFill>
                                <a:latin typeface="Cambria Math" panose="02040503050406030204" pitchFamily="18" charset="0"/>
                              </a:rPr>
                            </m:ctrlPr>
                          </m:sSupPr>
                          <m:e>
                            <m:r>
                              <a:rPr lang="en-US" i="1">
                                <a:solidFill>
                                  <a:srgbClr val="0000CC"/>
                                </a:solidFill>
                                <a:latin typeface="Cambria Math" panose="02040503050406030204" pitchFamily="18" charset="0"/>
                              </a:rPr>
                              <m:t>2</m:t>
                            </m:r>
                          </m:e>
                          <m:sup>
                            <m:d>
                              <m:dPr>
                                <m:ctrlPr>
                                  <a:rPr lang="en-US" i="1">
                                    <a:solidFill>
                                      <a:srgbClr val="0000CC"/>
                                    </a:solidFill>
                                    <a:latin typeface="Cambria Math" panose="02040503050406030204" pitchFamily="18" charset="0"/>
                                  </a:rPr>
                                </m:ctrlPr>
                              </m:dPr>
                              <m:e>
                                <m:r>
                                  <a:rPr lang="en-US">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items</m:t>
                                </m:r>
                              </m:e>
                            </m:d>
                          </m:sup>
                        </m:sSup>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r>
                          <a:rPr lang="en-US" i="1">
                            <a:solidFill>
                              <a:srgbClr val="0000CC"/>
                            </a:solidFill>
                            <a:latin typeface="Cambria Math" panose="02040503050406030204" pitchFamily="18" charset="0"/>
                            <a:ea typeface="Cambria Math" panose="02040503050406030204" pitchFamily="18" charset="0"/>
                          </a:rPr>
                          <m:t>)</m:t>
                        </m:r>
                        <m:sSup>
                          <m:sSupPr>
                            <m:ctrlPr>
                              <a:rPr lang="en-US" i="1">
                                <a:solidFill>
                                  <a:srgbClr val="0000CC"/>
                                </a:solidFill>
                                <a:latin typeface="Cambria Math" panose="02040503050406030204" pitchFamily="18" charset="0"/>
                              </a:rPr>
                            </m:ctrlPr>
                          </m:sSupPr>
                          <m:e>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 </m:t>
                                </m:r>
                                <m:r>
                                  <m:rPr>
                                    <m:sty m:val="p"/>
                                  </m:rPr>
                                  <a:rPr lang="en-US">
                                    <a:solidFill>
                                      <a:srgbClr val="0000CC"/>
                                    </a:solidFill>
                                    <a:latin typeface="Cambria Math" panose="02040503050406030204" pitchFamily="18" charset="0"/>
                                  </a:rPr>
                                  <m:t>bidders</m:t>
                                </m:r>
                              </m:e>
                            </m:d>
                          </m:e>
                          <m:sup>
                            <m:r>
                              <a:rPr lang="en-US" i="1">
                                <a:solidFill>
                                  <a:srgbClr val="0000CC"/>
                                </a:solidFill>
                                <a:latin typeface="Cambria Math" panose="02040503050406030204" pitchFamily="18" charset="0"/>
                              </a:rPr>
                              <m:t>2</m:t>
                            </m:r>
                          </m:sup>
                        </m:sSup>
                      </m:e>
                    </m:d>
                  </m:oMath>
                </a14:m>
                <a:endParaRPr lang="en-US" dirty="0">
                  <a:solidFill>
                    <a:sysClr val="windowText" lastClr="000000"/>
                  </a:solidFill>
                </a:endParaRPr>
              </a:p>
            </p:txBody>
          </p:sp>
        </mc:Choice>
        <mc:Fallback xmlns="">
          <p:sp>
            <p:nvSpPr>
              <p:cNvPr id="37" name="Rectangle 36">
                <a:extLst>
                  <a:ext uri="{FF2B5EF4-FFF2-40B4-BE49-F238E27FC236}">
                    <a16:creationId xmlns:a16="http://schemas.microsoft.com/office/drawing/2014/main" id="{257D9AA4-2D36-469E-B15A-BE2CB271A0C6}"/>
                  </a:ext>
                </a:extLst>
              </p:cNvPr>
              <p:cNvSpPr>
                <a:spLocks noRot="1" noChangeAspect="1" noMove="1" noResize="1" noEditPoints="1" noAdjustHandles="1" noChangeArrowheads="1" noChangeShapeType="1" noTextEdit="1"/>
              </p:cNvSpPr>
              <p:nvPr/>
            </p:nvSpPr>
            <p:spPr>
              <a:xfrm>
                <a:off x="1909050" y="2600283"/>
                <a:ext cx="5325902" cy="933927"/>
              </a:xfrm>
              <a:prstGeom prst="rect">
                <a:avLst/>
              </a:prstGeom>
              <a:blipFill>
                <a:blip r:embed="rId4"/>
                <a:stretch>
                  <a:fillRect t="-3922"/>
                </a:stretch>
              </a:blipFill>
            </p:spPr>
            <p:txBody>
              <a:bodyPr/>
              <a:lstStyle/>
              <a:p>
                <a:r>
                  <a:rPr lang="en-US">
                    <a:noFill/>
                  </a:rPr>
                  <a:t> </a:t>
                </a:r>
              </a:p>
            </p:txBody>
          </p:sp>
        </mc:Fallback>
      </mc:AlternateContent>
      <p:sp>
        <p:nvSpPr>
          <p:cNvPr id="45" name="Oval 44">
            <a:extLst>
              <a:ext uri="{FF2B5EF4-FFF2-40B4-BE49-F238E27FC236}">
                <a16:creationId xmlns:a16="http://schemas.microsoft.com/office/drawing/2014/main" id="{D1958DF6-7F65-4581-80F2-1AA86486E90A}"/>
              </a:ext>
            </a:extLst>
          </p:cNvPr>
          <p:cNvSpPr/>
          <p:nvPr/>
        </p:nvSpPr>
        <p:spPr>
          <a:xfrm>
            <a:off x="1752600" y="3374673"/>
            <a:ext cx="5638799" cy="2462423"/>
          </a:xfrm>
          <a:prstGeom prst="ellipse">
            <a:avLst/>
          </a:prstGeom>
          <a:solidFill>
            <a:srgbClr val="D5F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73BF9361-C510-4498-A571-3497639B16E1}"/>
                  </a:ext>
                </a:extLst>
              </p:cNvPr>
              <p:cNvSpPr/>
              <p:nvPr/>
            </p:nvSpPr>
            <p:spPr>
              <a:xfrm>
                <a:off x="2522225" y="3644338"/>
                <a:ext cx="4099554" cy="1679795"/>
              </a:xfrm>
              <a:prstGeom prst="rect">
                <a:avLst/>
              </a:prstGeom>
            </p:spPr>
            <p:txBody>
              <a:bodyPr wrap="square">
                <a:spAutoFit/>
              </a:bodyPr>
              <a:lstStyle/>
              <a:p>
                <a:pPr algn="ctr"/>
                <a:r>
                  <a:rPr lang="en-US" dirty="0"/>
                  <a:t>Mixed bundling auctions with reserves: </a:t>
                </a:r>
                <a14:m>
                  <m:oMath xmlns:m="http://schemas.openxmlformats.org/officeDocument/2006/math">
                    <m:acc>
                      <m:accPr>
                        <m:chr m:val="̃"/>
                        <m:ctrlPr>
                          <a:rPr lang="en-US" i="1">
                            <a:solidFill>
                              <a:srgbClr val="0000CC"/>
                            </a:solidFill>
                            <a:latin typeface="Cambria Math" panose="02040503050406030204" pitchFamily="18" charset="0"/>
                            <a:ea typeface="Cambria Math" panose="02040503050406030204" pitchFamily="18" charset="0"/>
                          </a:rPr>
                        </m:ctrlPr>
                      </m:accPr>
                      <m:e>
                        <m:r>
                          <a:rPr lang="en-US" i="1">
                            <a:solidFill>
                              <a:srgbClr val="0000CC"/>
                            </a:solidFill>
                            <a:latin typeface="Cambria Math" panose="02040503050406030204" pitchFamily="18" charset="0"/>
                            <a:ea typeface="Cambria Math" panose="02040503050406030204" pitchFamily="18" charset="0"/>
                          </a:rPr>
                          <m:t>𝑂</m:t>
                        </m:r>
                      </m:e>
                    </m:acc>
                    <m:d>
                      <m:dPr>
                        <m:ctrlPr>
                          <a:rPr lang="en-US" i="1">
                            <a:solidFill>
                              <a:srgbClr val="0000CC"/>
                            </a:solidFill>
                            <a:latin typeface="Cambria Math" panose="02040503050406030204" pitchFamily="18" charset="0"/>
                            <a:ea typeface="Cambria Math" panose="02040503050406030204" pitchFamily="18" charset="0"/>
                          </a:rPr>
                        </m:ctrlPr>
                      </m:dPr>
                      <m:e>
                        <m:sSup>
                          <m:sSupPr>
                            <m:ctrlPr>
                              <a:rPr lang="en-US" i="1">
                                <a:solidFill>
                                  <a:srgbClr val="0000CC"/>
                                </a:solidFill>
                                <a:latin typeface="Cambria Math" panose="02040503050406030204" pitchFamily="18" charset="0"/>
                                <a:ea typeface="Cambria Math" panose="02040503050406030204" pitchFamily="18" charset="0"/>
                              </a:rPr>
                            </m:ctrlPr>
                          </m:sSupPr>
                          <m:e>
                            <m:d>
                              <m:dPr>
                                <m:ctrlPr>
                                  <a:rPr lang="en-US" i="1">
                                    <a:solidFill>
                                      <a:srgbClr val="0000CC"/>
                                    </a:solidFill>
                                    <a:latin typeface="Cambria Math" panose="02040503050406030204" pitchFamily="18" charset="0"/>
                                    <a:ea typeface="Cambria Math" panose="02040503050406030204" pitchFamily="18" charset="0"/>
                                  </a:rPr>
                                </m:ctrlPr>
                              </m:dPr>
                              <m:e>
                                <m:r>
                                  <a:rPr lang="en-US" i="1">
                                    <a:solidFill>
                                      <a:srgbClr val="0000CC"/>
                                    </a:solidFill>
                                    <a:latin typeface="Cambria Math" panose="02040503050406030204" pitchFamily="18" charset="0"/>
                                    <a:ea typeface="Cambria Math" panose="02040503050406030204" pitchFamily="18" charset="0"/>
                                  </a:rPr>
                                  <m:t>#</m:t>
                                </m:r>
                                <m:r>
                                  <m:rPr>
                                    <m:sty m:val="p"/>
                                  </m:rPr>
                                  <a:rPr lang="en-US">
                                    <a:solidFill>
                                      <a:srgbClr val="0000CC"/>
                                    </a:solidFill>
                                    <a:latin typeface="Cambria Math" panose="02040503050406030204" pitchFamily="18" charset="0"/>
                                    <a:ea typeface="Cambria Math" panose="02040503050406030204" pitchFamily="18" charset="0"/>
                                  </a:rPr>
                                  <m:t>items</m:t>
                                </m:r>
                              </m:e>
                            </m:d>
                            <m:r>
                              <m:rPr>
                                <m:nor/>
                              </m:rPr>
                              <a:rPr lang="en-US" dirty="0">
                                <a:solidFill>
                                  <a:srgbClr val="0000CC"/>
                                </a:solidFill>
                                <a:ea typeface="Cambria Math" panose="02040503050406030204" pitchFamily="18" charset="0"/>
                              </a:rPr>
                              <m:t> </m:t>
                            </m:r>
                          </m:e>
                          <m:sup>
                            <m:r>
                              <a:rPr lang="en-US" i="1">
                                <a:solidFill>
                                  <a:srgbClr val="0000CC"/>
                                </a:solidFill>
                                <a:latin typeface="Cambria Math" panose="02040503050406030204" pitchFamily="18" charset="0"/>
                                <a:ea typeface="Cambria Math" panose="02040503050406030204" pitchFamily="18" charset="0"/>
                              </a:rPr>
                              <m:t>2</m:t>
                            </m:r>
                          </m:sup>
                        </m:sSup>
                      </m:e>
                    </m:d>
                  </m:oMath>
                </a14:m>
                <a:endParaRPr lang="en-US" dirty="0"/>
              </a:p>
              <a:p>
                <a:pPr algn="ctr"/>
                <a:r>
                  <a:rPr lang="en-US" dirty="0">
                    <a:solidFill>
                      <a:schemeClr val="bg1">
                        <a:lumMod val="50000"/>
                      </a:schemeClr>
                    </a:solidFill>
                  </a:rPr>
                  <a:t>[Tang and </a:t>
                </a:r>
                <a:r>
                  <a:rPr lang="en-US" dirty="0" err="1">
                    <a:solidFill>
                      <a:schemeClr val="bg1">
                        <a:lumMod val="50000"/>
                      </a:schemeClr>
                    </a:solidFill>
                  </a:rPr>
                  <a:t>Sandholm</a:t>
                </a:r>
                <a:r>
                  <a:rPr lang="en-US" dirty="0">
                    <a:solidFill>
                      <a:schemeClr val="bg1">
                        <a:lumMod val="50000"/>
                      </a:schemeClr>
                    </a:solidFill>
                  </a:rPr>
                  <a:t>, AAMAS’12]</a:t>
                </a:r>
              </a:p>
            </p:txBody>
          </p:sp>
        </mc:Choice>
        <mc:Fallback xmlns="">
          <p:sp>
            <p:nvSpPr>
              <p:cNvPr id="38" name="Rectangle 37">
                <a:extLst>
                  <a:ext uri="{FF2B5EF4-FFF2-40B4-BE49-F238E27FC236}">
                    <a16:creationId xmlns:a16="http://schemas.microsoft.com/office/drawing/2014/main" id="{73BF9361-C510-4498-A571-3497639B16E1}"/>
                  </a:ext>
                </a:extLst>
              </p:cNvPr>
              <p:cNvSpPr>
                <a:spLocks noRot="1" noChangeAspect="1" noMove="1" noResize="1" noEditPoints="1" noAdjustHandles="1" noChangeArrowheads="1" noChangeShapeType="1" noTextEdit="1"/>
              </p:cNvSpPr>
              <p:nvPr/>
            </p:nvSpPr>
            <p:spPr>
              <a:xfrm>
                <a:off x="2522225" y="3644338"/>
                <a:ext cx="4099554" cy="1679795"/>
              </a:xfrm>
              <a:prstGeom prst="rect">
                <a:avLst/>
              </a:prstGeom>
              <a:blipFill>
                <a:blip r:embed="rId5"/>
                <a:stretch>
                  <a:fillRect t="-2182"/>
                </a:stretch>
              </a:blipFill>
            </p:spPr>
            <p:txBody>
              <a:bodyPr/>
              <a:lstStyle/>
              <a:p>
                <a:r>
                  <a:rPr lang="en-US">
                    <a:noFill/>
                  </a:rPr>
                  <a:t> </a:t>
                </a:r>
              </a:p>
            </p:txBody>
          </p:sp>
        </mc:Fallback>
      </mc:AlternateContent>
      <p:sp>
        <p:nvSpPr>
          <p:cNvPr id="46" name="Oval 45">
            <a:extLst>
              <a:ext uri="{FF2B5EF4-FFF2-40B4-BE49-F238E27FC236}">
                <a16:creationId xmlns:a16="http://schemas.microsoft.com/office/drawing/2014/main" id="{B22B4AAF-75D0-4441-8339-06318C24863D}"/>
              </a:ext>
            </a:extLst>
          </p:cNvPr>
          <p:cNvSpPr/>
          <p:nvPr/>
        </p:nvSpPr>
        <p:spPr>
          <a:xfrm>
            <a:off x="2705100" y="4658670"/>
            <a:ext cx="3733800" cy="1178425"/>
          </a:xfrm>
          <a:prstGeom prst="ellipse">
            <a:avLst/>
          </a:prstGeom>
          <a:solidFill>
            <a:srgbClr val="EB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8AB5DEE4-035D-495D-99E6-8F5ADD49B4AE}"/>
                  </a:ext>
                </a:extLst>
              </p:cNvPr>
              <p:cNvSpPr/>
              <p:nvPr/>
            </p:nvSpPr>
            <p:spPr>
              <a:xfrm>
                <a:off x="2790825" y="4836420"/>
                <a:ext cx="3562350" cy="1640580"/>
              </a:xfrm>
              <a:prstGeom prst="rect">
                <a:avLst/>
              </a:prstGeom>
            </p:spPr>
            <p:txBody>
              <a:bodyPr wrap="square">
                <a:spAutoFit/>
              </a:bodyPr>
              <a:lstStyle/>
              <a:p>
                <a:pPr algn="ctr"/>
                <a:r>
                  <a:rPr lang="en-US" dirty="0"/>
                  <a:t>Mixed bundling auctions: </a:t>
                </a:r>
                <a14:m>
                  <m:oMath xmlns:m="http://schemas.openxmlformats.org/officeDocument/2006/math">
                    <m:acc>
                      <m:accPr>
                        <m:chr m:val="̃"/>
                        <m:ctrlPr>
                          <a:rPr lang="en-US" i="1">
                            <a:solidFill>
                              <a:srgbClr val="0000CC"/>
                            </a:solidFill>
                            <a:latin typeface="Cambria Math" panose="02040503050406030204" pitchFamily="18" charset="0"/>
                          </a:rPr>
                        </m:ctrlPr>
                      </m:accPr>
                      <m:e>
                        <m:r>
                          <a:rPr lang="en-US">
                            <a:solidFill>
                              <a:srgbClr val="0000CC"/>
                            </a:solidFill>
                            <a:latin typeface="Cambria Math" panose="02040503050406030204" pitchFamily="18" charset="0"/>
                          </a:rPr>
                          <m:t>𝑂</m:t>
                        </m:r>
                      </m:e>
                    </m:acc>
                    <m:d>
                      <m:dPr>
                        <m:ctrlPr>
                          <a:rPr lang="en-US" i="1">
                            <a:solidFill>
                              <a:srgbClr val="0000CC"/>
                            </a:solidFill>
                            <a:latin typeface="Cambria Math" panose="02040503050406030204" pitchFamily="18" charset="0"/>
                          </a:rPr>
                        </m:ctrlPr>
                      </m:dPr>
                      <m:e>
                        <m:r>
                          <a:rPr lang="en-US" i="1">
                            <a:solidFill>
                              <a:srgbClr val="0000CC"/>
                            </a:solidFill>
                            <a:latin typeface="Cambria Math" panose="02040503050406030204" pitchFamily="18" charset="0"/>
                          </a:rPr>
                          <m:t>1</m:t>
                        </m:r>
                      </m:e>
                    </m:d>
                  </m:oMath>
                </a14:m>
                <a:endParaRPr lang="en-US" dirty="0"/>
              </a:p>
              <a:p>
                <a:pPr algn="ctr"/>
                <a:r>
                  <a:rPr lang="en-US" dirty="0">
                    <a:solidFill>
                      <a:schemeClr val="bg1">
                        <a:lumMod val="50000"/>
                      </a:schemeClr>
                    </a:solidFill>
                  </a:rPr>
                  <a:t>[</a:t>
                </a:r>
                <a:r>
                  <a:rPr lang="en-US" dirty="0" err="1">
                    <a:solidFill>
                      <a:schemeClr val="bg1">
                        <a:lumMod val="50000"/>
                      </a:schemeClr>
                    </a:solidFill>
                  </a:rPr>
                  <a:t>Jehiel</a:t>
                </a:r>
                <a:r>
                  <a:rPr lang="en-US" dirty="0">
                    <a:solidFill>
                      <a:schemeClr val="bg1">
                        <a:lumMod val="50000"/>
                      </a:schemeClr>
                    </a:solidFill>
                  </a:rPr>
                  <a:t>, Meyer-Ter-</a:t>
                </a:r>
                <a:r>
                  <a:rPr lang="en-US" dirty="0" err="1">
                    <a:solidFill>
                      <a:schemeClr val="bg1">
                        <a:lumMod val="50000"/>
                      </a:schemeClr>
                    </a:solidFill>
                  </a:rPr>
                  <a:t>Vehn</a:t>
                </a:r>
                <a:r>
                  <a:rPr lang="en-US" dirty="0">
                    <a:solidFill>
                      <a:schemeClr val="bg1">
                        <a:lumMod val="50000"/>
                      </a:schemeClr>
                    </a:solidFill>
                  </a:rPr>
                  <a:t>, and </a:t>
                </a:r>
                <a:r>
                  <a:rPr lang="en-US" dirty="0" err="1">
                    <a:solidFill>
                      <a:schemeClr val="bg1">
                        <a:lumMod val="50000"/>
                      </a:schemeClr>
                    </a:solidFill>
                  </a:rPr>
                  <a:t>Moldovanu</a:t>
                </a:r>
                <a:r>
                  <a:rPr lang="en-US" dirty="0">
                    <a:solidFill>
                      <a:schemeClr val="bg1">
                        <a:lumMod val="50000"/>
                      </a:schemeClr>
                    </a:solidFill>
                  </a:rPr>
                  <a:t>, JET‘07]</a:t>
                </a:r>
              </a:p>
            </p:txBody>
          </p:sp>
        </mc:Choice>
        <mc:Fallback xmlns="">
          <p:sp>
            <p:nvSpPr>
              <p:cNvPr id="40" name="Rectangle 39">
                <a:extLst>
                  <a:ext uri="{FF2B5EF4-FFF2-40B4-BE49-F238E27FC236}">
                    <a16:creationId xmlns:a16="http://schemas.microsoft.com/office/drawing/2014/main" id="{8AB5DEE4-035D-495D-99E6-8F5ADD49B4AE}"/>
                  </a:ext>
                </a:extLst>
              </p:cNvPr>
              <p:cNvSpPr>
                <a:spLocks noRot="1" noChangeAspect="1" noMove="1" noResize="1" noEditPoints="1" noAdjustHandles="1" noChangeArrowheads="1" noChangeShapeType="1" noTextEdit="1"/>
              </p:cNvSpPr>
              <p:nvPr/>
            </p:nvSpPr>
            <p:spPr>
              <a:xfrm>
                <a:off x="2790825" y="4836420"/>
                <a:ext cx="3562350" cy="1640580"/>
              </a:xfrm>
              <a:prstGeom prst="rect">
                <a:avLst/>
              </a:prstGeom>
              <a:blipFill>
                <a:blip r:embed="rId6"/>
                <a:stretch>
                  <a:fillRect t="-1111"/>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0CA6E37F-3761-49EC-9157-A5E65D9F5F9F}"/>
              </a:ext>
            </a:extLst>
          </p:cNvPr>
          <p:cNvSpPr/>
          <p:nvPr/>
        </p:nvSpPr>
        <p:spPr>
          <a:xfrm>
            <a:off x="4904163" y="5798949"/>
            <a:ext cx="3863045" cy="369332"/>
          </a:xfrm>
          <a:prstGeom prst="rect">
            <a:avLst/>
          </a:prstGeom>
        </p:spPr>
        <p:txBody>
          <a:bodyPr wrap="none">
            <a:spAutoFit/>
          </a:bodyPr>
          <a:lstStyle/>
          <a:p>
            <a:pPr algn="r"/>
            <a:r>
              <a:rPr lang="en-US" dirty="0">
                <a:solidFill>
                  <a:schemeClr val="bg1">
                    <a:lumMod val="50000"/>
                  </a:schemeClr>
                </a:solidFill>
              </a:rPr>
              <a:t>[</a:t>
            </a:r>
            <a:r>
              <a:rPr lang="en-US" dirty="0" err="1">
                <a:solidFill>
                  <a:schemeClr val="bg1">
                    <a:lumMod val="50000"/>
                  </a:schemeClr>
                </a:solidFill>
              </a:rPr>
              <a:t>Balcan</a:t>
            </a:r>
            <a:r>
              <a:rPr lang="en-US" dirty="0">
                <a:solidFill>
                  <a:schemeClr val="bg1">
                    <a:lumMod val="50000"/>
                  </a:schemeClr>
                </a:solidFill>
              </a:rPr>
              <a:t>, </a:t>
            </a:r>
            <a:r>
              <a:rPr lang="en-US" dirty="0" err="1">
                <a:solidFill>
                  <a:schemeClr val="bg1">
                    <a:lumMod val="50000"/>
                  </a:schemeClr>
                </a:solidFill>
              </a:rPr>
              <a:t>Sandholm</a:t>
            </a:r>
            <a:r>
              <a:rPr lang="en-US" dirty="0">
                <a:solidFill>
                  <a:schemeClr val="bg1">
                    <a:lumMod val="50000"/>
                  </a:schemeClr>
                </a:solidFill>
              </a:rPr>
              <a:t>, and Vitercik, EC’18]</a:t>
            </a:r>
            <a:endParaRPr lang="en-US" dirty="0"/>
          </a:p>
        </p:txBody>
      </p:sp>
      <p:sp>
        <p:nvSpPr>
          <p:cNvPr id="4" name="Title 3">
            <a:extLst>
              <a:ext uri="{FF2B5EF4-FFF2-40B4-BE49-F238E27FC236}">
                <a16:creationId xmlns:a16="http://schemas.microsoft.com/office/drawing/2014/main" id="{E20E947F-324A-4AB3-9EFB-BBE54F0B444B}"/>
              </a:ext>
            </a:extLst>
          </p:cNvPr>
          <p:cNvSpPr>
            <a:spLocks noGrp="1"/>
          </p:cNvSpPr>
          <p:nvPr>
            <p:ph type="title"/>
          </p:nvPr>
        </p:nvSpPr>
        <p:spPr/>
        <p:txBody>
          <a:bodyPr/>
          <a:lstStyle/>
          <a:p>
            <a:r>
              <a:rPr lang="en-US" dirty="0"/>
              <a:t>Affine maximizer auction pseudo-dimension</a:t>
            </a:r>
          </a:p>
        </p:txBody>
      </p:sp>
    </p:spTree>
    <p:extLst>
      <p:ext uri="{BB962C8B-B14F-4D97-AF65-F5344CB8AC3E}">
        <p14:creationId xmlns:p14="http://schemas.microsoft.com/office/powerpoint/2010/main" val="414121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8"/>
                                        </p:tgtEl>
                                        <p:attrNameLst>
                                          <p:attrName>style.visibility</p:attrName>
                                        </p:attrNameLst>
                                      </p:cBhvr>
                                      <p:to>
                                        <p:strVal val="visible"/>
                                      </p:to>
                                    </p:set>
                                    <p:animEffect transition="in" filter="fade">
                                      <p:cBhvr>
                                        <p:cTn id="16" dur="500"/>
                                        <p:tgtEl>
                                          <p:spTgt spid="38"/>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45" grpId="0" animBg="1"/>
      <p:bldP spid="38" grpId="0"/>
      <p:bldP spid="46"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B1DAB-466F-45F9-B7A4-D72475CCE56D}"/>
              </a:ext>
            </a:extLst>
          </p:cNvPr>
          <p:cNvSpPr>
            <a:spLocks noGrp="1"/>
          </p:cNvSpPr>
          <p:nvPr>
            <p:ph type="title"/>
          </p:nvPr>
        </p:nvSpPr>
        <p:spPr/>
        <p:txBody>
          <a:bodyPr/>
          <a:lstStyle/>
          <a:p>
            <a:r>
              <a:rPr lang="en-US" dirty="0"/>
              <a:t>Mechanism design example:</a:t>
            </a:r>
            <a:br>
              <a:rPr lang="en-US" dirty="0"/>
            </a:br>
            <a:r>
              <a:rPr lang="en-US" dirty="0"/>
              <a:t>First-price auction</a:t>
            </a:r>
          </a:p>
        </p:txBody>
      </p:sp>
      <p:sp>
        <p:nvSpPr>
          <p:cNvPr id="3" name="Content Placeholder 2">
            <a:extLst>
              <a:ext uri="{FF2B5EF4-FFF2-40B4-BE49-F238E27FC236}">
                <a16:creationId xmlns:a16="http://schemas.microsoft.com/office/drawing/2014/main" id="{F8CFE54E-0DF2-4465-BF5A-A97DBE831318}"/>
              </a:ext>
            </a:extLst>
          </p:cNvPr>
          <p:cNvSpPr>
            <a:spLocks noGrp="1"/>
          </p:cNvSpPr>
          <p:nvPr>
            <p:ph idx="1"/>
          </p:nvPr>
        </p:nvSpPr>
        <p:spPr/>
        <p:txBody>
          <a:bodyPr/>
          <a:lstStyle/>
          <a:p>
            <a:pPr marL="0" indent="0">
              <a:buNone/>
            </a:pPr>
            <a:r>
              <a:rPr lang="en-US" dirty="0"/>
              <a:t>Highest bidder wins. Pays his bid.</a:t>
            </a:r>
          </a:p>
        </p:txBody>
      </p:sp>
      <p:pic>
        <p:nvPicPr>
          <p:cNvPr id="17" name="Picture 2" descr="Image result for mona lisa in frame">
            <a:extLst>
              <a:ext uri="{FF2B5EF4-FFF2-40B4-BE49-F238E27FC236}">
                <a16:creationId xmlns:a16="http://schemas.microsoft.com/office/drawing/2014/main" id="{7E34DD19-6F85-4C46-B945-7BF13724ED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998" y="4499287"/>
            <a:ext cx="1489828" cy="1825313"/>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17" descr="Man">
            <a:extLst>
              <a:ext uri="{FF2B5EF4-FFF2-40B4-BE49-F238E27FC236}">
                <a16:creationId xmlns:a16="http://schemas.microsoft.com/office/drawing/2014/main" id="{898C122C-D4B3-43F5-873F-19EC53AA22D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0989" y="5047550"/>
            <a:ext cx="1091323" cy="1091323"/>
          </a:xfrm>
          <a:prstGeom prst="rect">
            <a:avLst/>
          </a:prstGeom>
        </p:spPr>
      </p:pic>
      <p:pic>
        <p:nvPicPr>
          <p:cNvPr id="19" name="Graphic 18" descr="Man">
            <a:extLst>
              <a:ext uri="{FF2B5EF4-FFF2-40B4-BE49-F238E27FC236}">
                <a16:creationId xmlns:a16="http://schemas.microsoft.com/office/drawing/2014/main" id="{8BD56832-626E-45C2-9532-1CBBD27688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7980" y="5047550"/>
            <a:ext cx="1091323" cy="1091323"/>
          </a:xfrm>
          <a:prstGeom prst="rect">
            <a:avLst/>
          </a:prstGeom>
        </p:spPr>
      </p:pic>
      <p:pic>
        <p:nvPicPr>
          <p:cNvPr id="20" name="Graphic 19" descr="Man">
            <a:extLst>
              <a:ext uri="{FF2B5EF4-FFF2-40B4-BE49-F238E27FC236}">
                <a16:creationId xmlns:a16="http://schemas.microsoft.com/office/drawing/2014/main" id="{CBC1DAFD-16EC-42A0-94CC-2CE27C3447B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4971" y="5047550"/>
            <a:ext cx="1091323" cy="1091323"/>
          </a:xfrm>
          <a:prstGeom prst="rect">
            <a:avLst/>
          </a:prstGeom>
        </p:spPr>
      </p:pic>
      <p:pic>
        <p:nvPicPr>
          <p:cNvPr id="21" name="Graphic 20" descr="Man">
            <a:extLst>
              <a:ext uri="{FF2B5EF4-FFF2-40B4-BE49-F238E27FC236}">
                <a16:creationId xmlns:a16="http://schemas.microsoft.com/office/drawing/2014/main" id="{7294653C-433D-4099-8B28-10D86C6EF25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1963" y="5044814"/>
            <a:ext cx="1091323" cy="1091323"/>
          </a:xfrm>
          <a:prstGeom prst="rect">
            <a:avLst/>
          </a:prstGeom>
        </p:spPr>
      </p:pic>
      <p:sp>
        <p:nvSpPr>
          <p:cNvPr id="4" name="Rectangle 3">
            <a:extLst>
              <a:ext uri="{FF2B5EF4-FFF2-40B4-BE49-F238E27FC236}">
                <a16:creationId xmlns:a16="http://schemas.microsoft.com/office/drawing/2014/main" id="{D55BE2BA-E660-4660-B840-003F3F2EE919}"/>
              </a:ext>
            </a:extLst>
          </p:cNvPr>
          <p:cNvSpPr/>
          <p:nvPr/>
        </p:nvSpPr>
        <p:spPr>
          <a:xfrm>
            <a:off x="1752599" y="4647433"/>
            <a:ext cx="466344" cy="305316"/>
          </a:xfrm>
          <a:prstGeom prst="rect">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p>
        </p:txBody>
      </p:sp>
      <p:sp>
        <p:nvSpPr>
          <p:cNvPr id="14" name="Rectangle 13">
            <a:extLst>
              <a:ext uri="{FF2B5EF4-FFF2-40B4-BE49-F238E27FC236}">
                <a16:creationId xmlns:a16="http://schemas.microsoft.com/office/drawing/2014/main" id="{64912765-C3F5-4C8C-B44E-C281B5952F5C}"/>
              </a:ext>
            </a:extLst>
          </p:cNvPr>
          <p:cNvSpPr/>
          <p:nvPr/>
        </p:nvSpPr>
        <p:spPr>
          <a:xfrm>
            <a:off x="2971800" y="464768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a:t>
            </a:r>
          </a:p>
        </p:txBody>
      </p:sp>
      <p:sp>
        <p:nvSpPr>
          <p:cNvPr id="15" name="Rectangle 14">
            <a:extLst>
              <a:ext uri="{FF2B5EF4-FFF2-40B4-BE49-F238E27FC236}">
                <a16:creationId xmlns:a16="http://schemas.microsoft.com/office/drawing/2014/main" id="{1C3061C8-0198-42FC-A79C-9DC049739028}"/>
              </a:ext>
            </a:extLst>
          </p:cNvPr>
          <p:cNvSpPr/>
          <p:nvPr/>
        </p:nvSpPr>
        <p:spPr>
          <a:xfrm>
            <a:off x="4184808"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a:t>
            </a:r>
          </a:p>
        </p:txBody>
      </p:sp>
      <p:sp>
        <p:nvSpPr>
          <p:cNvPr id="16" name="Rectangle 15">
            <a:extLst>
              <a:ext uri="{FF2B5EF4-FFF2-40B4-BE49-F238E27FC236}">
                <a16:creationId xmlns:a16="http://schemas.microsoft.com/office/drawing/2014/main" id="{0B5585E3-36C3-445E-A3EC-358C53711D54}"/>
              </a:ext>
            </a:extLst>
          </p:cNvPr>
          <p:cNvSpPr/>
          <p:nvPr/>
        </p:nvSpPr>
        <p:spPr>
          <a:xfrm>
            <a:off x="5397815"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Tree>
    <p:extLst>
      <p:ext uri="{BB962C8B-B14F-4D97-AF65-F5344CB8AC3E}">
        <p14:creationId xmlns:p14="http://schemas.microsoft.com/office/powerpoint/2010/main" val="36291232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F3C0F-DE41-441E-B436-9D638B6CCFC9}"/>
              </a:ext>
            </a:extLst>
          </p:cNvPr>
          <p:cNvSpPr>
            <a:spLocks noGrp="1"/>
          </p:cNvSpPr>
          <p:nvPr>
            <p:ph type="title"/>
          </p:nvPr>
        </p:nvSpPr>
        <p:spPr/>
        <p:txBody>
          <a:bodyPr/>
          <a:lstStyle/>
          <a:p>
            <a:r>
              <a:rPr lang="en-US" dirty="0"/>
              <a:t>Additional applications of our general theorem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F007267-0623-4241-98FA-AD6BDDF89584}"/>
                  </a:ext>
                </a:extLst>
              </p:cNvPr>
              <p:cNvSpPr>
                <a:spLocks noGrp="1"/>
              </p:cNvSpPr>
              <p:nvPr>
                <p:ph idx="1"/>
              </p:nvPr>
            </p:nvSpPr>
            <p:spPr/>
            <p:txBody>
              <a:bodyPr>
                <a:normAutofit/>
              </a:bodyPr>
              <a:lstStyle/>
              <a:p>
                <a:pPr marL="0" indent="0">
                  <a:buNone/>
                </a:pPr>
                <a:r>
                  <a:rPr lang="en-US" dirty="0"/>
                  <a:t>Multi-item, multi-unit non-linear pricing mechanisms</a:t>
                </a:r>
              </a:p>
              <a:p>
                <a:pPr marL="0" indent="0">
                  <a:buNone/>
                </a:pPr>
                <a:r>
                  <a:rPr lang="en-US" dirty="0">
                    <a:solidFill>
                      <a:schemeClr val="bg1">
                        <a:lumMod val="50000"/>
                      </a:schemeClr>
                    </a:solidFill>
                  </a:rPr>
                  <a:t>[E.g., </a:t>
                </a:r>
                <a:r>
                  <a:rPr lang="de-DE" dirty="0">
                    <a:solidFill>
                      <a:schemeClr val="bg1">
                        <a:lumMod val="50000"/>
                      </a:schemeClr>
                    </a:solidFill>
                  </a:rPr>
                  <a:t>Wilson, Oxford Press ‘93]</a:t>
                </a:r>
              </a:p>
              <a:p>
                <a:pPr marL="0" indent="0">
                  <a:buNone/>
                </a:pPr>
                <a:endParaRPr lang="en-US" dirty="0">
                  <a:solidFill>
                    <a:schemeClr val="bg1">
                      <a:lumMod val="50000"/>
                    </a:schemeClr>
                  </a:solidFill>
                </a:endParaRPr>
              </a:p>
              <a:p>
                <a:pPr marL="0" indent="0">
                  <a:buNone/>
                </a:pPr>
                <a14:m>
                  <m:oMath xmlns:m="http://schemas.openxmlformats.org/officeDocument/2006/math">
                    <m:r>
                      <a:rPr lang="en-US" i="1">
                        <a:latin typeface="Cambria Math" panose="02040503050406030204" pitchFamily="18" charset="0"/>
                        <a:ea typeface="Cambria Math" panose="02040503050406030204" pitchFamily="18" charset="0"/>
                      </a:rPr>
                      <m:t>𝜆</m:t>
                    </m:r>
                  </m:oMath>
                </a14:m>
                <a:r>
                  <a:rPr lang="en-US" dirty="0"/>
                  <a:t>-auctions</a:t>
                </a:r>
              </a:p>
              <a:p>
                <a:pPr marL="0" indent="0">
                  <a:buNone/>
                </a:pPr>
                <a:r>
                  <a:rPr lang="en-US" dirty="0">
                    <a:solidFill>
                      <a:schemeClr val="bg1">
                        <a:lumMod val="50000"/>
                      </a:schemeClr>
                    </a:solidFill>
                  </a:rPr>
                  <a:t>[</a:t>
                </a:r>
                <a:r>
                  <a:rPr lang="en-US" dirty="0" err="1">
                    <a:solidFill>
                      <a:schemeClr val="bg1">
                        <a:lumMod val="50000"/>
                      </a:schemeClr>
                    </a:solidFill>
                  </a:rPr>
                  <a:t>Jehiel</a:t>
                </a:r>
                <a:r>
                  <a:rPr lang="en-US" dirty="0">
                    <a:solidFill>
                      <a:schemeClr val="bg1">
                        <a:lumMod val="50000"/>
                      </a:schemeClr>
                    </a:solidFill>
                  </a:rPr>
                  <a:t>, Meyer-Ter-</a:t>
                </a:r>
                <a:r>
                  <a:rPr lang="en-US" dirty="0" err="1">
                    <a:solidFill>
                      <a:schemeClr val="bg1">
                        <a:lumMod val="50000"/>
                      </a:schemeClr>
                    </a:solidFill>
                  </a:rPr>
                  <a:t>Vehn</a:t>
                </a:r>
                <a:r>
                  <a:rPr lang="en-US" dirty="0">
                    <a:solidFill>
                      <a:schemeClr val="bg1">
                        <a:lumMod val="50000"/>
                      </a:schemeClr>
                    </a:solidFill>
                  </a:rPr>
                  <a:t>, and </a:t>
                </a:r>
                <a:r>
                  <a:rPr lang="en-US" dirty="0" err="1">
                    <a:solidFill>
                      <a:schemeClr val="bg1">
                        <a:lumMod val="50000"/>
                      </a:schemeClr>
                    </a:solidFill>
                  </a:rPr>
                  <a:t>Moldovanu</a:t>
                </a:r>
                <a:r>
                  <a:rPr lang="en-US" dirty="0">
                    <a:solidFill>
                      <a:schemeClr val="bg1">
                        <a:lumMod val="50000"/>
                      </a:schemeClr>
                    </a:solidFill>
                  </a:rPr>
                  <a:t>, J. of Econ. Theory ‘07]</a:t>
                </a:r>
              </a:p>
            </p:txBody>
          </p:sp>
        </mc:Choice>
        <mc:Fallback xmlns="">
          <p:sp>
            <p:nvSpPr>
              <p:cNvPr id="3" name="Content Placeholder 2">
                <a:extLst>
                  <a:ext uri="{FF2B5EF4-FFF2-40B4-BE49-F238E27FC236}">
                    <a16:creationId xmlns:a16="http://schemas.microsoft.com/office/drawing/2014/main" id="{2F007267-0623-4241-98FA-AD6BDDF89584}"/>
                  </a:ext>
                </a:extLst>
              </p:cNvPr>
              <p:cNvSpPr>
                <a:spLocks noGrp="1" noRot="1" noChangeAspect="1" noMove="1" noResize="1" noEditPoints="1" noAdjustHandles="1" noChangeArrowheads="1" noChangeShapeType="1" noTextEdit="1"/>
              </p:cNvSpPr>
              <p:nvPr>
                <p:ph idx="1"/>
              </p:nvPr>
            </p:nvSpPr>
            <p:spPr>
              <a:blipFill>
                <a:blip r:embed="rId2"/>
                <a:stretch>
                  <a:fillRect l="-1111" t="-1078"/>
                </a:stretch>
              </a:blipFill>
            </p:spPr>
            <p:txBody>
              <a:bodyPr/>
              <a:lstStyle/>
              <a:p>
                <a:r>
                  <a:rPr lang="en-US">
                    <a:noFill/>
                  </a:rPr>
                  <a:t> </a:t>
                </a:r>
              </a:p>
            </p:txBody>
          </p:sp>
        </mc:Fallback>
      </mc:AlternateContent>
    </p:spTree>
    <p:extLst>
      <p:ext uri="{BB962C8B-B14F-4D97-AF65-F5344CB8AC3E}">
        <p14:creationId xmlns:p14="http://schemas.microsoft.com/office/powerpoint/2010/main" val="405225039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val 42"/>
          <p:cNvSpPr/>
          <p:nvPr/>
        </p:nvSpPr>
        <p:spPr>
          <a:xfrm>
            <a:off x="864704" y="3657600"/>
            <a:ext cx="7288696" cy="2087562"/>
          </a:xfrm>
          <a:prstGeom prst="ellipse">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3-sparse AMAs</a:t>
            </a:r>
          </a:p>
        </p:txBody>
      </p:sp>
      <p:sp>
        <p:nvSpPr>
          <p:cNvPr id="41" name="Oval 40"/>
          <p:cNvSpPr/>
          <p:nvPr/>
        </p:nvSpPr>
        <p:spPr>
          <a:xfrm>
            <a:off x="838200" y="3886200"/>
            <a:ext cx="4648200" cy="1676400"/>
          </a:xfrm>
          <a:prstGeom prst="ellipse">
            <a:avLst/>
          </a:prstGeom>
          <a:solidFill>
            <a:srgbClr val="AB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2-sparse AMAs</a:t>
            </a:r>
          </a:p>
        </p:txBody>
      </p:sp>
      <mc:AlternateContent xmlns:mc="http://schemas.openxmlformats.org/markup-compatibility/2006" xmlns:a14="http://schemas.microsoft.com/office/drawing/2010/main">
        <mc:Choice Requires="a14">
          <p:sp>
            <p:nvSpPr>
              <p:cNvPr id="37" name="Content Placeholder 2"/>
              <p:cNvSpPr>
                <a:spLocks noGrp="1"/>
              </p:cNvSpPr>
              <p:nvPr>
                <p:ph idx="1"/>
              </p:nvPr>
            </p:nvSpPr>
            <p:spPr>
              <a:xfrm>
                <a:off x="457200" y="1600200"/>
                <a:ext cx="8229600" cy="4525963"/>
              </a:xfrm>
            </p:spPr>
            <p:txBody>
              <a:bodyPr>
                <a:normAutofit/>
              </a:bodyPr>
              <a:lstStyle/>
              <a:p>
                <a:pPr marL="0" indent="0">
                  <a:buNone/>
                </a:pPr>
                <a:r>
                  <a:rPr lang="en-US" sz="2800" dirty="0"/>
                  <a:t>Fine-grained </a:t>
                </a:r>
                <a:r>
                  <a:rPr lang="en-US" sz="2800" b="1" dirty="0">
                    <a:solidFill>
                      <a:srgbClr val="0093C6"/>
                    </a:solidFill>
                  </a:rPr>
                  <a:t>hierarchies</a:t>
                </a:r>
                <a:r>
                  <a:rPr lang="en-US" sz="2800" dirty="0"/>
                  <a:t> of AMAs:</a:t>
                </a:r>
              </a:p>
              <a:p>
                <a:pPr lvl="1"/>
                <a14:m>
                  <m:oMath xmlns:m="http://schemas.openxmlformats.org/officeDocument/2006/math">
                    <m:r>
                      <a:rPr lang="en-US" sz="2400" i="1">
                        <a:solidFill>
                          <a:sysClr val="windowText" lastClr="000000"/>
                        </a:solidFill>
                        <a:latin typeface="Cambria Math" panose="02040503050406030204" pitchFamily="18" charset="0"/>
                        <a:ea typeface="Cambria Math" panose="02040503050406030204" pitchFamily="18" charset="0"/>
                      </a:rPr>
                      <m:t>𝑘</m:t>
                    </m:r>
                  </m:oMath>
                </a14:m>
                <a:r>
                  <a:rPr lang="en-US" sz="2400" dirty="0"/>
                  <a:t>-sparse AMAs: </a:t>
                </a:r>
                <a14:m>
                  <m:oMath xmlns:m="http://schemas.openxmlformats.org/officeDocument/2006/math">
                    <m:r>
                      <a:rPr lang="en-US" sz="240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𝑘</m:t>
                    </m:r>
                  </m:oMath>
                </a14:m>
                <a:r>
                  <a:rPr lang="en-US" sz="2400" dirty="0">
                    <a:solidFill>
                      <a:sysClr val="windowText" lastClr="000000"/>
                    </a:solidFill>
                  </a:rPr>
                  <a:t> allocation boosts</a:t>
                </a:r>
              </a:p>
              <a:p>
                <a:pPr marL="685800" lvl="2" indent="0">
                  <a:buNone/>
                </a:pPr>
                <a:r>
                  <a:rPr lang="en-US" sz="2000" dirty="0"/>
                  <a:t>|empirical revenue - expected revenue|</a:t>
                </a:r>
                <a14:m>
                  <m:oMath xmlns:m="http://schemas.openxmlformats.org/officeDocument/2006/math">
                    <m:r>
                      <a:rPr lang="en-US" sz="2000" i="1" smtClean="0">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smtClean="0">
                                    <a:latin typeface="Cambria Math" panose="02040503050406030204" pitchFamily="18" charset="0"/>
                                  </a:rPr>
                                </m:ctrlPr>
                              </m:fPr>
                              <m:num>
                                <m:r>
                                  <a:rPr lang="en-US" sz="2000" b="0" i="0" smtClean="0">
                                    <a:latin typeface="Cambria Math" panose="02040503050406030204" pitchFamily="18" charset="0"/>
                                  </a:rPr>
                                  <m:t>#</m:t>
                                </m:r>
                                <m:r>
                                  <m:rPr>
                                    <m:sty m:val="p"/>
                                  </m:rPr>
                                  <a:rPr lang="en-US" sz="2000" b="0" i="0" smtClean="0">
                                    <a:latin typeface="Cambria Math" panose="02040503050406030204" pitchFamily="18" charset="0"/>
                                  </a:rPr>
                                  <m:t>bidders</m:t>
                                </m:r>
                                <m:r>
                                  <a:rPr lang="en-US" sz="2000" i="1">
                                    <a:latin typeface="Cambria Math" panose="02040503050406030204" pitchFamily="18" charset="0"/>
                                  </a:rPr>
                                  <m:t>+</m:t>
                                </m:r>
                                <m:r>
                                  <a:rPr lang="en-US" sz="2000" i="1">
                                    <a:latin typeface="Cambria Math" panose="02040503050406030204" pitchFamily="18" charset="0"/>
                                  </a:rPr>
                                  <m:t>𝑘</m:t>
                                </m:r>
                              </m:num>
                              <m:den>
                                <m:r>
                                  <a:rPr lang="en-US" sz="2000" smtClean="0">
                                    <a:latin typeface="Cambria Math" panose="02040503050406030204" pitchFamily="18" charset="0"/>
                                  </a:rPr>
                                  <m:t>|</m:t>
                                </m:r>
                                <m:r>
                                  <a:rPr lang="en-US" sz="2000" smtClean="0">
                                    <a:latin typeface="Cambria Math" panose="02040503050406030204" pitchFamily="18" charset="0"/>
                                  </a:rPr>
                                  <m:t>𝑆</m:t>
                                </m:r>
                                <m:r>
                                  <a:rPr lang="en-US" sz="2000" smtClean="0">
                                    <a:latin typeface="Cambria Math" panose="02040503050406030204" pitchFamily="18" charset="0"/>
                                  </a:rPr>
                                  <m:t>|</m:t>
                                </m:r>
                              </m:den>
                            </m:f>
                          </m:e>
                        </m:rad>
                      </m:e>
                    </m:d>
                  </m:oMath>
                </a14:m>
                <a:endParaRPr lang="en-US" sz="2000" dirty="0">
                  <a:solidFill>
                    <a:sysClr val="windowText" lastClr="000000"/>
                  </a:solidFill>
                </a:endParaRPr>
              </a:p>
              <a:p>
                <a:pPr lvl="1"/>
                <a:endParaRPr lang="en-US" sz="2400" dirty="0">
                  <a:solidFill>
                    <a:sysClr val="windowText" lastClr="000000"/>
                  </a:solidFill>
                </a:endParaRPr>
              </a:p>
              <a:p>
                <a:pPr lvl="1"/>
                <a:endParaRPr lang="en-US" sz="2400" dirty="0"/>
              </a:p>
              <a:p>
                <a:endParaRPr lang="en-US" sz="2800" dirty="0"/>
              </a:p>
            </p:txBody>
          </p:sp>
        </mc:Choice>
        <mc:Fallback xmlns="">
          <p:sp>
            <p:nvSpPr>
              <p:cNvPr id="37"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a:blip r:embed="rId2"/>
                <a:stretch>
                  <a:fillRect l="-1481" t="-1348"/>
                </a:stretch>
              </a:blipFill>
            </p:spPr>
            <p:txBody>
              <a:bodyPr/>
              <a:lstStyle/>
              <a:p>
                <a:r>
                  <a:rPr lang="en-US">
                    <a:noFill/>
                  </a:rPr>
                  <a:t> </a:t>
                </a:r>
              </a:p>
            </p:txBody>
          </p:sp>
        </mc:Fallback>
      </mc:AlternateContent>
      <p:sp>
        <p:nvSpPr>
          <p:cNvPr id="2" name="Title 1"/>
          <p:cNvSpPr>
            <a:spLocks noGrp="1"/>
          </p:cNvSpPr>
          <p:nvPr>
            <p:ph type="title"/>
          </p:nvPr>
        </p:nvSpPr>
        <p:spPr>
          <a:xfrm>
            <a:off x="457200" y="228600"/>
            <a:ext cx="8229600" cy="1143000"/>
          </a:xfrm>
        </p:spPr>
        <p:txBody>
          <a:bodyPr>
            <a:normAutofit/>
          </a:bodyPr>
          <a:lstStyle/>
          <a:p>
            <a:r>
              <a:rPr lang="en-US" dirty="0"/>
              <a:t>Fine-grained auction hierarchies</a:t>
            </a:r>
          </a:p>
        </p:txBody>
      </p:sp>
      <p:sp>
        <p:nvSpPr>
          <p:cNvPr id="3" name="Oval 2"/>
          <p:cNvSpPr/>
          <p:nvPr/>
        </p:nvSpPr>
        <p:spPr>
          <a:xfrm>
            <a:off x="838200" y="4091780"/>
            <a:ext cx="2362200" cy="1219200"/>
          </a:xfrm>
          <a:prstGeom prst="ellipse">
            <a:avLst/>
          </a:prstGeom>
          <a:solidFill>
            <a:srgbClr val="D5F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1-sparse AMAs</a:t>
            </a:r>
          </a:p>
        </p:txBody>
      </p:sp>
    </p:spTree>
    <p:extLst>
      <p:ext uri="{BB962C8B-B14F-4D97-AF65-F5344CB8AC3E}">
        <p14:creationId xmlns:p14="http://schemas.microsoft.com/office/powerpoint/2010/main" val="294447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2" end="2"/>
                                            </p:txEl>
                                          </p:spTgt>
                                        </p:tgtEl>
                                        <p:attrNameLst>
                                          <p:attrName>style.visibility</p:attrName>
                                        </p:attrNameLst>
                                      </p:cBhvr>
                                      <p:to>
                                        <p:strVal val="visible"/>
                                      </p:to>
                                    </p:set>
                                    <p:animEffect transition="in" filter="fade">
                                      <p:cBhvr>
                                        <p:cTn id="7" dur="5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7" name="Content Placeholder 2"/>
              <p:cNvSpPr>
                <a:spLocks noGrp="1"/>
              </p:cNvSpPr>
              <p:nvPr>
                <p:ph idx="1"/>
              </p:nvPr>
            </p:nvSpPr>
            <p:spPr>
              <a:xfrm>
                <a:off x="457200" y="1600200"/>
                <a:ext cx="8229600" cy="4525963"/>
              </a:xfrm>
            </p:spPr>
            <p:txBody>
              <a:bodyPr>
                <a:normAutofit/>
              </a:bodyPr>
              <a:lstStyle/>
              <a:p>
                <a:pPr marL="0" indent="0">
                  <a:buNone/>
                </a:pPr>
                <a:r>
                  <a:rPr lang="en-US" sz="2800" dirty="0"/>
                  <a:t>Fine-grained </a:t>
                </a:r>
                <a:r>
                  <a:rPr lang="en-US" sz="2800" b="1" dirty="0">
                    <a:solidFill>
                      <a:srgbClr val="0093C6"/>
                    </a:solidFill>
                  </a:rPr>
                  <a:t>hierarchies</a:t>
                </a:r>
                <a:r>
                  <a:rPr lang="en-US" sz="2800" dirty="0"/>
                  <a:t> of AMAs:</a:t>
                </a:r>
              </a:p>
              <a:p>
                <a:pPr lvl="1"/>
                <a14:m>
                  <m:oMath xmlns:m="http://schemas.openxmlformats.org/officeDocument/2006/math">
                    <m:r>
                      <a:rPr lang="en-US" sz="2400" i="1">
                        <a:solidFill>
                          <a:sysClr val="windowText" lastClr="000000"/>
                        </a:solidFill>
                        <a:latin typeface="Cambria Math" panose="02040503050406030204" pitchFamily="18" charset="0"/>
                        <a:ea typeface="Cambria Math" panose="02040503050406030204" pitchFamily="18" charset="0"/>
                      </a:rPr>
                      <m:t>𝑘</m:t>
                    </m:r>
                  </m:oMath>
                </a14:m>
                <a:r>
                  <a:rPr lang="en-US" sz="2400" dirty="0"/>
                  <a:t>-sparse AMAs: </a:t>
                </a:r>
                <a14:m>
                  <m:oMath xmlns:m="http://schemas.openxmlformats.org/officeDocument/2006/math">
                    <m:r>
                      <a:rPr lang="en-US" sz="240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𝑘</m:t>
                    </m:r>
                  </m:oMath>
                </a14:m>
                <a:r>
                  <a:rPr lang="en-US" sz="2400" dirty="0">
                    <a:solidFill>
                      <a:sysClr val="windowText" lastClr="000000"/>
                    </a:solidFill>
                  </a:rPr>
                  <a:t> allocation boosts</a:t>
                </a:r>
              </a:p>
              <a:p>
                <a:pPr marL="685800" lvl="2" indent="0">
                  <a:buNone/>
                </a:pPr>
                <a:r>
                  <a:rPr lang="en-US" sz="2000" dirty="0"/>
                  <a:t>|empirical revenue - expected revenue|</a:t>
                </a:r>
                <a14:m>
                  <m:oMath xmlns:m="http://schemas.openxmlformats.org/officeDocument/2006/math">
                    <m:r>
                      <a:rPr lang="en-US" sz="2000" i="1" smtClean="0">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smtClean="0">
                                    <a:latin typeface="Cambria Math" panose="02040503050406030204" pitchFamily="18" charset="0"/>
                                  </a:rPr>
                                </m:ctrlPr>
                              </m:fPr>
                              <m:num>
                                <m:r>
                                  <a:rPr lang="en-US" sz="2000" b="0" i="0" smtClean="0">
                                    <a:latin typeface="Cambria Math" panose="02040503050406030204" pitchFamily="18" charset="0"/>
                                  </a:rPr>
                                  <m:t>#</m:t>
                                </m:r>
                                <m:r>
                                  <m:rPr>
                                    <m:sty m:val="p"/>
                                  </m:rPr>
                                  <a:rPr lang="en-US" sz="2000" b="0" i="0" smtClean="0">
                                    <a:latin typeface="Cambria Math" panose="02040503050406030204" pitchFamily="18" charset="0"/>
                                  </a:rPr>
                                  <m:t>bidders</m:t>
                                </m:r>
                                <m:r>
                                  <a:rPr lang="en-US" sz="2000" i="1">
                                    <a:latin typeface="Cambria Math" panose="02040503050406030204" pitchFamily="18" charset="0"/>
                                  </a:rPr>
                                  <m:t>+</m:t>
                                </m:r>
                                <m:r>
                                  <a:rPr lang="en-US" sz="2000" i="1">
                                    <a:latin typeface="Cambria Math" panose="02040503050406030204" pitchFamily="18" charset="0"/>
                                  </a:rPr>
                                  <m:t>𝑘</m:t>
                                </m:r>
                              </m:num>
                              <m:den>
                                <m:r>
                                  <a:rPr lang="en-US" sz="2000" smtClean="0">
                                    <a:latin typeface="Cambria Math" panose="02040503050406030204" pitchFamily="18" charset="0"/>
                                  </a:rPr>
                                  <m:t>|</m:t>
                                </m:r>
                                <m:r>
                                  <a:rPr lang="en-US" sz="2000" smtClean="0">
                                    <a:latin typeface="Cambria Math" panose="02040503050406030204" pitchFamily="18" charset="0"/>
                                  </a:rPr>
                                  <m:t>𝑆</m:t>
                                </m:r>
                                <m:r>
                                  <a:rPr lang="en-US" sz="2000" smtClean="0">
                                    <a:latin typeface="Cambria Math" panose="02040503050406030204" pitchFamily="18" charset="0"/>
                                  </a:rPr>
                                  <m:t>|</m:t>
                                </m:r>
                              </m:den>
                            </m:f>
                          </m:e>
                        </m:rad>
                      </m:e>
                    </m:d>
                  </m:oMath>
                </a14:m>
                <a:endParaRPr lang="en-US" sz="2000" dirty="0">
                  <a:solidFill>
                    <a:sysClr val="windowText" lastClr="000000"/>
                  </a:solidFill>
                </a:endParaRPr>
              </a:p>
              <a:p>
                <a:pPr lvl="1"/>
                <a14:m>
                  <m:oMath xmlns:m="http://schemas.openxmlformats.org/officeDocument/2006/math">
                    <m:r>
                      <a:rPr lang="en-US" sz="2400" b="0" i="1" smtClean="0">
                        <a:latin typeface="Cambria Math" panose="02040503050406030204" pitchFamily="18" charset="0"/>
                      </a:rPr>
                      <m:t>𝐴</m:t>
                    </m:r>
                  </m:oMath>
                </a14:m>
                <a:r>
                  <a:rPr lang="en-US" sz="2400" dirty="0"/>
                  <a:t>-boosted AMAs: only allocations in </a:t>
                </a:r>
                <a14:m>
                  <m:oMath xmlns:m="http://schemas.openxmlformats.org/officeDocument/2006/math">
                    <m:r>
                      <a:rPr lang="en-US" sz="2400" b="0" i="1" smtClean="0">
                        <a:latin typeface="Cambria Math" panose="02040503050406030204" pitchFamily="18" charset="0"/>
                      </a:rPr>
                      <m:t>𝐴</m:t>
                    </m:r>
                  </m:oMath>
                </a14:m>
                <a:r>
                  <a:rPr lang="en-US" sz="2400" dirty="0"/>
                  <a:t> boosted</a:t>
                </a:r>
              </a:p>
              <a:p>
                <a:pPr marL="685800" lvl="2" indent="0">
                  <a:buNone/>
                </a:pPr>
                <a:r>
                  <a:rPr lang="en-US" sz="2000" dirty="0"/>
                  <a:t>|empirical revenue - expected revenue|</a:t>
                </a:r>
                <a14:m>
                  <m:oMath xmlns:m="http://schemas.openxmlformats.org/officeDocument/2006/math">
                    <m:r>
                      <a:rPr lang="en-US" sz="2000" i="1">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a:rPr lang="en-US" sz="2000" b="0" i="0" smtClean="0">
                                    <a:latin typeface="Cambria Math" panose="02040503050406030204" pitchFamily="18" charset="0"/>
                                  </a:rPr>
                                  <m:t>#</m:t>
                                </m:r>
                                <m:r>
                                  <m:rPr>
                                    <m:sty m:val="p"/>
                                  </m:rPr>
                                  <a:rPr lang="en-US" sz="2000" b="0" i="0" smtClean="0">
                                    <a:latin typeface="Cambria Math" panose="02040503050406030204" pitchFamily="18" charset="0"/>
                                  </a:rPr>
                                  <m:t>bidders</m:t>
                                </m:r>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𝐴</m:t>
                                </m:r>
                                <m:r>
                                  <a:rPr lang="en-US" sz="2000" b="0" i="1" smtClean="0">
                                    <a:latin typeface="Cambria Math" panose="02040503050406030204" pitchFamily="18" charset="0"/>
                                  </a:rPr>
                                  <m:t>|</m:t>
                                </m:r>
                              </m:num>
                              <m:den>
                                <m:r>
                                  <a:rPr lang="en-US" sz="2000">
                                    <a:latin typeface="Cambria Math" panose="02040503050406030204" pitchFamily="18" charset="0"/>
                                  </a:rPr>
                                  <m:t>|</m:t>
                                </m:r>
                                <m:r>
                                  <a:rPr lang="en-US" sz="2000">
                                    <a:latin typeface="Cambria Math" panose="02040503050406030204" pitchFamily="18" charset="0"/>
                                  </a:rPr>
                                  <m:t>𝑆</m:t>
                                </m:r>
                                <m:r>
                                  <a:rPr lang="en-US" sz="2000">
                                    <a:latin typeface="Cambria Math" panose="02040503050406030204" pitchFamily="18" charset="0"/>
                                  </a:rPr>
                                  <m:t>|</m:t>
                                </m:r>
                              </m:den>
                            </m:f>
                          </m:e>
                        </m:rad>
                      </m:e>
                    </m:d>
                  </m:oMath>
                </a14:m>
                <a:endParaRPr lang="en-US" sz="2000" dirty="0">
                  <a:solidFill>
                    <a:sysClr val="windowText" lastClr="000000"/>
                  </a:solidFill>
                </a:endParaRPr>
              </a:p>
              <a:p>
                <a:endParaRPr lang="en-US" sz="2800" dirty="0"/>
              </a:p>
            </p:txBody>
          </p:sp>
        </mc:Choice>
        <mc:Fallback xmlns="">
          <p:sp>
            <p:nvSpPr>
              <p:cNvPr id="37"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a:blip r:embed="rId2"/>
                <a:stretch>
                  <a:fillRect l="-1481" t="-1348"/>
                </a:stretch>
              </a:blipFill>
            </p:spPr>
            <p:txBody>
              <a:bodyPr/>
              <a:lstStyle/>
              <a:p>
                <a:r>
                  <a:rPr lang="en-US">
                    <a:noFill/>
                  </a:rPr>
                  <a:t> </a:t>
                </a:r>
              </a:p>
            </p:txBody>
          </p:sp>
        </mc:Fallback>
      </mc:AlternateContent>
      <p:sp>
        <p:nvSpPr>
          <p:cNvPr id="2" name="Title 1"/>
          <p:cNvSpPr>
            <a:spLocks noGrp="1"/>
          </p:cNvSpPr>
          <p:nvPr>
            <p:ph type="title"/>
          </p:nvPr>
        </p:nvSpPr>
        <p:spPr>
          <a:xfrm>
            <a:off x="457200" y="228600"/>
            <a:ext cx="8229600" cy="1143000"/>
          </a:xfrm>
        </p:spPr>
        <p:txBody>
          <a:bodyPr>
            <a:normAutofit/>
          </a:bodyPr>
          <a:lstStyle/>
          <a:p>
            <a:r>
              <a:rPr lang="en-US" dirty="0"/>
              <a:t>Fine-grained auction hierarchies</a:t>
            </a:r>
          </a:p>
        </p:txBody>
      </p:sp>
    </p:spTree>
    <p:extLst>
      <p:ext uri="{BB962C8B-B14F-4D97-AF65-F5344CB8AC3E}">
        <p14:creationId xmlns:p14="http://schemas.microsoft.com/office/powerpoint/2010/main" val="234347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
                                            <p:txEl>
                                              <p:pRg st="3" end="3"/>
                                            </p:txEl>
                                          </p:spTgt>
                                        </p:tgtEl>
                                        <p:attrNameLst>
                                          <p:attrName>style.visibility</p:attrName>
                                        </p:attrNameLst>
                                      </p:cBhvr>
                                      <p:to>
                                        <p:strVal val="visible"/>
                                      </p:to>
                                    </p:set>
                                    <p:animEffect transition="in" filter="fade">
                                      <p:cBhvr>
                                        <p:cTn id="7" dur="500"/>
                                        <p:tgtEl>
                                          <p:spTgt spid="37">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7">
                                            <p:txEl>
                                              <p:pRg st="4" end="4"/>
                                            </p:txEl>
                                          </p:spTgt>
                                        </p:tgtEl>
                                        <p:attrNameLst>
                                          <p:attrName>style.visibility</p:attrName>
                                        </p:attrNameLst>
                                      </p:cBhvr>
                                      <p:to>
                                        <p:strVal val="visible"/>
                                      </p:to>
                                    </p:set>
                                    <p:animEffect transition="in" filter="fade">
                                      <p:cBhvr>
                                        <p:cTn id="10" dur="500"/>
                                        <p:tgtEl>
                                          <p:spTgt spid="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7" name="Content Placeholder 2"/>
              <p:cNvSpPr>
                <a:spLocks noGrp="1"/>
              </p:cNvSpPr>
              <p:nvPr>
                <p:ph idx="1"/>
              </p:nvPr>
            </p:nvSpPr>
            <p:spPr>
              <a:xfrm>
                <a:off x="457200" y="1600200"/>
                <a:ext cx="8229600" cy="4525963"/>
              </a:xfrm>
            </p:spPr>
            <p:txBody>
              <a:bodyPr>
                <a:normAutofit/>
              </a:bodyPr>
              <a:lstStyle/>
              <a:p>
                <a:pPr marL="0" indent="0">
                  <a:buNone/>
                </a:pPr>
                <a:r>
                  <a:rPr lang="en-US" sz="2800" dirty="0"/>
                  <a:t>Fine-grained </a:t>
                </a:r>
                <a:r>
                  <a:rPr lang="en-US" sz="2800" b="1" dirty="0">
                    <a:solidFill>
                      <a:srgbClr val="0093C6"/>
                    </a:solidFill>
                  </a:rPr>
                  <a:t>hierarchies</a:t>
                </a:r>
                <a:r>
                  <a:rPr lang="en-US" sz="2800" dirty="0"/>
                  <a:t> of AMAs:</a:t>
                </a:r>
              </a:p>
              <a:p>
                <a:pPr lvl="1"/>
                <a14:m>
                  <m:oMath xmlns:m="http://schemas.openxmlformats.org/officeDocument/2006/math">
                    <m:r>
                      <a:rPr lang="en-US" sz="2400" i="1">
                        <a:solidFill>
                          <a:sysClr val="windowText" lastClr="000000"/>
                        </a:solidFill>
                        <a:latin typeface="Cambria Math" panose="02040503050406030204" pitchFamily="18" charset="0"/>
                        <a:ea typeface="Cambria Math" panose="02040503050406030204" pitchFamily="18" charset="0"/>
                      </a:rPr>
                      <m:t>𝑘</m:t>
                    </m:r>
                  </m:oMath>
                </a14:m>
                <a:r>
                  <a:rPr lang="en-US" sz="2400" dirty="0"/>
                  <a:t>-sparse AMAs: </a:t>
                </a:r>
                <a14:m>
                  <m:oMath xmlns:m="http://schemas.openxmlformats.org/officeDocument/2006/math">
                    <m:r>
                      <a:rPr lang="en-US" sz="2400" i="1" smtClean="0">
                        <a:solidFill>
                          <a:sysClr val="windowText" lastClr="000000"/>
                        </a:solidFill>
                        <a:latin typeface="Cambria Math" panose="02040503050406030204" pitchFamily="18" charset="0"/>
                        <a:ea typeface="Cambria Math" panose="02040503050406030204" pitchFamily="18" charset="0"/>
                      </a:rPr>
                      <m:t>≤</m:t>
                    </m:r>
                    <m:r>
                      <a:rPr lang="en-US" sz="2400" b="0" i="1" smtClean="0">
                        <a:solidFill>
                          <a:sysClr val="windowText" lastClr="000000"/>
                        </a:solidFill>
                        <a:latin typeface="Cambria Math" panose="02040503050406030204" pitchFamily="18" charset="0"/>
                        <a:ea typeface="Cambria Math" panose="02040503050406030204" pitchFamily="18" charset="0"/>
                      </a:rPr>
                      <m:t>𝑘</m:t>
                    </m:r>
                  </m:oMath>
                </a14:m>
                <a:r>
                  <a:rPr lang="en-US" sz="2400" dirty="0">
                    <a:solidFill>
                      <a:sysClr val="windowText" lastClr="000000"/>
                    </a:solidFill>
                  </a:rPr>
                  <a:t> allocation boosts</a:t>
                </a:r>
              </a:p>
              <a:p>
                <a:pPr marL="685800" lvl="2" indent="0">
                  <a:buNone/>
                </a:pPr>
                <a:r>
                  <a:rPr lang="en-US" sz="2000" dirty="0"/>
                  <a:t>|empirical revenue - expected revenue|</a:t>
                </a:r>
                <a14:m>
                  <m:oMath xmlns:m="http://schemas.openxmlformats.org/officeDocument/2006/math">
                    <m:r>
                      <a:rPr lang="en-US" sz="2000" i="1" smtClean="0">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smtClean="0">
                                    <a:latin typeface="Cambria Math" panose="02040503050406030204" pitchFamily="18" charset="0"/>
                                  </a:rPr>
                                </m:ctrlPr>
                              </m:fPr>
                              <m:num>
                                <m:r>
                                  <a:rPr lang="en-US" sz="2000" b="0" i="0" smtClean="0">
                                    <a:latin typeface="Cambria Math" panose="02040503050406030204" pitchFamily="18" charset="0"/>
                                  </a:rPr>
                                  <m:t>#</m:t>
                                </m:r>
                                <m:r>
                                  <m:rPr>
                                    <m:sty m:val="p"/>
                                  </m:rPr>
                                  <a:rPr lang="en-US" sz="2000" b="0" i="0" smtClean="0">
                                    <a:latin typeface="Cambria Math" panose="02040503050406030204" pitchFamily="18" charset="0"/>
                                  </a:rPr>
                                  <m:t>bidders</m:t>
                                </m:r>
                                <m:r>
                                  <a:rPr lang="en-US" sz="2000" i="1">
                                    <a:latin typeface="Cambria Math" panose="02040503050406030204" pitchFamily="18" charset="0"/>
                                  </a:rPr>
                                  <m:t>+</m:t>
                                </m:r>
                                <m:r>
                                  <a:rPr lang="en-US" sz="2000" i="1">
                                    <a:latin typeface="Cambria Math" panose="02040503050406030204" pitchFamily="18" charset="0"/>
                                  </a:rPr>
                                  <m:t>𝑘</m:t>
                                </m:r>
                              </m:num>
                              <m:den>
                                <m:r>
                                  <a:rPr lang="en-US" sz="2000" smtClean="0">
                                    <a:latin typeface="Cambria Math" panose="02040503050406030204" pitchFamily="18" charset="0"/>
                                  </a:rPr>
                                  <m:t>|</m:t>
                                </m:r>
                                <m:r>
                                  <a:rPr lang="en-US" sz="2000" smtClean="0">
                                    <a:latin typeface="Cambria Math" panose="02040503050406030204" pitchFamily="18" charset="0"/>
                                  </a:rPr>
                                  <m:t>𝑆</m:t>
                                </m:r>
                                <m:r>
                                  <a:rPr lang="en-US" sz="2000" smtClean="0">
                                    <a:latin typeface="Cambria Math" panose="02040503050406030204" pitchFamily="18" charset="0"/>
                                  </a:rPr>
                                  <m:t>|</m:t>
                                </m:r>
                              </m:den>
                            </m:f>
                          </m:e>
                        </m:rad>
                      </m:e>
                    </m:d>
                  </m:oMath>
                </a14:m>
                <a:endParaRPr lang="en-US" sz="2000" dirty="0">
                  <a:solidFill>
                    <a:sysClr val="windowText" lastClr="000000"/>
                  </a:solidFill>
                </a:endParaRPr>
              </a:p>
              <a:p>
                <a:pPr lvl="1"/>
                <a14:m>
                  <m:oMath xmlns:m="http://schemas.openxmlformats.org/officeDocument/2006/math">
                    <m:r>
                      <a:rPr lang="en-US" sz="2400" b="0" i="1" smtClean="0">
                        <a:latin typeface="Cambria Math" panose="02040503050406030204" pitchFamily="18" charset="0"/>
                      </a:rPr>
                      <m:t>𝐴</m:t>
                    </m:r>
                  </m:oMath>
                </a14:m>
                <a:r>
                  <a:rPr lang="en-US" sz="2400" dirty="0"/>
                  <a:t>-boosted AMAs: only allocations in </a:t>
                </a:r>
                <a14:m>
                  <m:oMath xmlns:m="http://schemas.openxmlformats.org/officeDocument/2006/math">
                    <m:r>
                      <a:rPr lang="en-US" sz="2400" b="0" i="1" smtClean="0">
                        <a:latin typeface="Cambria Math" panose="02040503050406030204" pitchFamily="18" charset="0"/>
                      </a:rPr>
                      <m:t>𝐴</m:t>
                    </m:r>
                  </m:oMath>
                </a14:m>
                <a:r>
                  <a:rPr lang="en-US" sz="2400" dirty="0"/>
                  <a:t> boosted</a:t>
                </a:r>
              </a:p>
              <a:p>
                <a:pPr marL="685800" lvl="2" indent="0">
                  <a:buNone/>
                </a:pPr>
                <a:r>
                  <a:rPr lang="en-US" sz="2000" dirty="0"/>
                  <a:t>|empirical revenue - expected revenue|</a:t>
                </a:r>
                <a14:m>
                  <m:oMath xmlns:m="http://schemas.openxmlformats.org/officeDocument/2006/math">
                    <m:r>
                      <a:rPr lang="en-US" sz="2000" i="1">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a:rPr lang="en-US" sz="2000" b="0" i="0" smtClean="0">
                                    <a:latin typeface="Cambria Math" panose="02040503050406030204" pitchFamily="18" charset="0"/>
                                  </a:rPr>
                                  <m:t>#</m:t>
                                </m:r>
                                <m:r>
                                  <m:rPr>
                                    <m:sty m:val="p"/>
                                  </m:rPr>
                                  <a:rPr lang="en-US" sz="2000" b="0" i="0" smtClean="0">
                                    <a:latin typeface="Cambria Math" panose="02040503050406030204" pitchFamily="18" charset="0"/>
                                  </a:rPr>
                                  <m:t>bidders</m:t>
                                </m:r>
                                <m:r>
                                  <a:rPr lang="en-US" sz="2000" i="1">
                                    <a:latin typeface="Cambria Math" panose="02040503050406030204" pitchFamily="18" charset="0"/>
                                  </a:rPr>
                                  <m:t>+</m:t>
                                </m:r>
                                <m:r>
                                  <a:rPr lang="en-US" sz="2000" b="0" i="1" smtClean="0">
                                    <a:latin typeface="Cambria Math" panose="02040503050406030204" pitchFamily="18" charset="0"/>
                                  </a:rPr>
                                  <m:t>|</m:t>
                                </m:r>
                                <m:r>
                                  <a:rPr lang="en-US" sz="2000" b="0" i="1" smtClean="0">
                                    <a:latin typeface="Cambria Math" panose="02040503050406030204" pitchFamily="18" charset="0"/>
                                  </a:rPr>
                                  <m:t>𝐴</m:t>
                                </m:r>
                                <m:r>
                                  <a:rPr lang="en-US" sz="2000" b="0" i="1" smtClean="0">
                                    <a:latin typeface="Cambria Math" panose="02040503050406030204" pitchFamily="18" charset="0"/>
                                  </a:rPr>
                                  <m:t>|</m:t>
                                </m:r>
                              </m:num>
                              <m:den>
                                <m:r>
                                  <a:rPr lang="en-US" sz="2000">
                                    <a:latin typeface="Cambria Math" panose="02040503050406030204" pitchFamily="18" charset="0"/>
                                  </a:rPr>
                                  <m:t>|</m:t>
                                </m:r>
                                <m:r>
                                  <a:rPr lang="en-US" sz="2000">
                                    <a:latin typeface="Cambria Math" panose="02040503050406030204" pitchFamily="18" charset="0"/>
                                  </a:rPr>
                                  <m:t>𝑆</m:t>
                                </m:r>
                                <m:r>
                                  <a:rPr lang="en-US" sz="2000">
                                    <a:latin typeface="Cambria Math" panose="02040503050406030204" pitchFamily="18" charset="0"/>
                                  </a:rPr>
                                  <m:t>|</m:t>
                                </m:r>
                              </m:den>
                            </m:f>
                          </m:e>
                        </m:rad>
                      </m:e>
                    </m:d>
                  </m:oMath>
                </a14:m>
                <a:endParaRPr lang="en-US" sz="2000" dirty="0">
                  <a:solidFill>
                    <a:sysClr val="windowText" lastClr="000000"/>
                  </a:solidFill>
                </a:endParaRPr>
              </a:p>
              <a:p>
                <a:pPr marL="0" indent="0">
                  <a:buNone/>
                </a:pPr>
                <a:r>
                  <a:rPr lang="en-US" sz="2800" dirty="0"/>
                  <a:t>Increasing </a:t>
                </a:r>
                <a14:m>
                  <m:oMath xmlns:m="http://schemas.openxmlformats.org/officeDocument/2006/math">
                    <m:r>
                      <a:rPr lang="en-US" sz="2800" i="1">
                        <a:solidFill>
                          <a:sysClr val="windowText" lastClr="000000"/>
                        </a:solidFill>
                        <a:latin typeface="Cambria Math" panose="02040503050406030204" pitchFamily="18" charset="0"/>
                        <a:ea typeface="Cambria Math" panose="02040503050406030204" pitchFamily="18" charset="0"/>
                      </a:rPr>
                      <m:t>𝑘</m:t>
                    </m:r>
                  </m:oMath>
                </a14:m>
                <a:r>
                  <a:rPr lang="en-US" sz="2800" dirty="0"/>
                  <a:t> and |</a:t>
                </a:r>
                <a14:m>
                  <m:oMath xmlns:m="http://schemas.openxmlformats.org/officeDocument/2006/math">
                    <m:r>
                      <a:rPr lang="en-US" sz="2800" b="0" i="1" smtClean="0">
                        <a:latin typeface="Cambria Math" panose="02040503050406030204" pitchFamily="18" charset="0"/>
                      </a:rPr>
                      <m:t>𝐴</m:t>
                    </m:r>
                  </m:oMath>
                </a14:m>
                <a:r>
                  <a:rPr lang="en-US" sz="2800" dirty="0"/>
                  <a:t>| means looser bounds,</a:t>
                </a:r>
              </a:p>
              <a:p>
                <a:pPr marL="0" indent="0">
                  <a:spcBef>
                    <a:spcPts val="0"/>
                  </a:spcBef>
                  <a:buNone/>
                </a:pPr>
                <a:r>
                  <a:rPr lang="en-US" sz="2800" dirty="0"/>
                  <a:t>but greater chance class contains high-revenue auction</a:t>
                </a:r>
                <a:endParaRPr lang="en-US" sz="2400" dirty="0"/>
              </a:p>
              <a:p>
                <a:endParaRPr lang="en-US" sz="2800" dirty="0"/>
              </a:p>
            </p:txBody>
          </p:sp>
        </mc:Choice>
        <mc:Fallback xmlns="">
          <p:sp>
            <p:nvSpPr>
              <p:cNvPr id="37"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a:blip r:embed="rId2"/>
                <a:stretch>
                  <a:fillRect l="-1481" t="-1348"/>
                </a:stretch>
              </a:blipFill>
            </p:spPr>
            <p:txBody>
              <a:bodyPr/>
              <a:lstStyle/>
              <a:p>
                <a:r>
                  <a:rPr lang="en-US">
                    <a:noFill/>
                  </a:rPr>
                  <a:t> </a:t>
                </a:r>
              </a:p>
            </p:txBody>
          </p:sp>
        </mc:Fallback>
      </mc:AlternateContent>
      <p:sp>
        <p:nvSpPr>
          <p:cNvPr id="2" name="Title 1"/>
          <p:cNvSpPr>
            <a:spLocks noGrp="1"/>
          </p:cNvSpPr>
          <p:nvPr>
            <p:ph type="title"/>
          </p:nvPr>
        </p:nvSpPr>
        <p:spPr>
          <a:xfrm>
            <a:off x="457200" y="228600"/>
            <a:ext cx="8229600" cy="1143000"/>
          </a:xfrm>
        </p:spPr>
        <p:txBody>
          <a:bodyPr>
            <a:normAutofit/>
          </a:bodyPr>
          <a:lstStyle/>
          <a:p>
            <a:r>
              <a:rPr lang="en-US" dirty="0"/>
              <a:t>Fine-grained auction hierarchies</a:t>
            </a:r>
          </a:p>
        </p:txBody>
      </p:sp>
      <p:sp>
        <p:nvSpPr>
          <p:cNvPr id="38" name="TextBox 37"/>
          <p:cNvSpPr txBox="1"/>
          <p:nvPr/>
        </p:nvSpPr>
        <p:spPr>
          <a:xfrm>
            <a:off x="457200" y="5602943"/>
            <a:ext cx="8229600" cy="523220"/>
          </a:xfrm>
          <a:prstGeom prst="rect">
            <a:avLst/>
          </a:prstGeom>
          <a:noFill/>
          <a:ln w="28575">
            <a:solidFill>
              <a:schemeClr val="tx1"/>
            </a:solidFill>
          </a:ln>
        </p:spPr>
        <p:txBody>
          <a:bodyPr wrap="square" rtlCol="0">
            <a:spAutoFit/>
          </a:bodyPr>
          <a:lstStyle/>
          <a:p>
            <a:pPr algn="ctr"/>
            <a:r>
              <a:rPr lang="en-US" sz="2800" dirty="0"/>
              <a:t>Inevitably, there’s a </a:t>
            </a:r>
            <a:r>
              <a:rPr lang="en-US" sz="2800" b="1" dirty="0">
                <a:solidFill>
                  <a:srgbClr val="0093C6"/>
                </a:solidFill>
              </a:rPr>
              <a:t>revenue-generalization tradeoff</a:t>
            </a:r>
            <a:endParaRPr lang="en-US" sz="2800" dirty="0"/>
          </a:p>
        </p:txBody>
      </p:sp>
    </p:spTree>
    <p:extLst>
      <p:ext uri="{BB962C8B-B14F-4D97-AF65-F5344CB8AC3E}">
        <p14:creationId xmlns:p14="http://schemas.microsoft.com/office/powerpoint/2010/main" val="368448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p:cNvSpPr txBox="1"/>
              <p:nvPr/>
            </p:nvSpPr>
            <p:spPr>
              <a:xfrm>
                <a:off x="457201" y="3237090"/>
                <a:ext cx="8229599" cy="2706510"/>
              </a:xfrm>
              <a:prstGeom prst="rect">
                <a:avLst/>
              </a:prstGeom>
              <a:noFill/>
              <a:ln w="19050">
                <a:solidFill>
                  <a:schemeClr val="tx1"/>
                </a:solidFill>
              </a:ln>
            </p:spPr>
            <p:txBody>
              <a:bodyPr wrap="square" rtlCol="0">
                <a:spAutoFit/>
              </a:bodyPr>
              <a:lstStyle/>
              <a:p>
                <a:pPr marL="182880"/>
                <a:r>
                  <a:rPr lang="en-US" sz="2000" dirty="0">
                    <a:solidFill>
                      <a:schemeClr val="tx1"/>
                    </a:solidFill>
                  </a:rPr>
                  <a:t>Let </a:t>
                </a:r>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𝑀</m:t>
                        </m:r>
                      </m:e>
                    </m:acc>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𝐚𝐫𝐠𝐦𝐚𝐱</m:t>
                        </m:r>
                      </m:e>
                      <m:sub>
                        <m:r>
                          <a:rPr lang="en-US" sz="2000" i="1">
                            <a:solidFill>
                              <a:schemeClr val="tx1"/>
                            </a:solidFill>
                            <a:latin typeface="Cambria Math" panose="02040503050406030204" pitchFamily="18" charset="0"/>
                          </a:rPr>
                          <m:t>𝑘</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𝑀</m:t>
                        </m:r>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cs typeface="Roboto" panose="02000000000000000000" pitchFamily="2" charset="0"/>
                              </a:rPr>
                              <m:t>ℳ</m:t>
                            </m:r>
                          </m:e>
                          <m:sub>
                            <m:r>
                              <a:rPr lang="en-US" sz="2000" i="1">
                                <a:solidFill>
                                  <a:schemeClr val="tx1"/>
                                </a:solidFill>
                                <a:latin typeface="Cambria Math" panose="02040503050406030204" pitchFamily="18" charset="0"/>
                              </a:rPr>
                              <m:t>𝑘</m:t>
                            </m:r>
                          </m:sub>
                        </m:sSub>
                      </m:sub>
                    </m:sSub>
                    <m:d>
                      <m:dPr>
                        <m:begChr m:val="{"/>
                        <m:endChr m:val="}"/>
                        <m:ctrlPr>
                          <a:rPr lang="en-US" sz="2000" i="1">
                            <a:solidFill>
                              <a:schemeClr val="tx1"/>
                            </a:solidFill>
                            <a:latin typeface="Cambria Math" panose="02040503050406030204" pitchFamily="18" charset="0"/>
                          </a:rPr>
                        </m:ctrlPr>
                      </m:dPr>
                      <m:e>
                        <m:r>
                          <m:rPr>
                            <m:nor/>
                          </m:rPr>
                          <a:rPr lang="en-US" sz="2000" dirty="0" smtClean="0">
                            <a:solidFill>
                              <a:schemeClr val="accent1">
                                <a:lumMod val="75000"/>
                              </a:schemeClr>
                            </a:solidFill>
                          </a:rPr>
                          <m:t>Empirical</m:t>
                        </m:r>
                        <m:r>
                          <m:rPr>
                            <m:nor/>
                          </m:rPr>
                          <a:rPr lang="en-US" sz="2000" dirty="0" smtClean="0">
                            <a:solidFill>
                              <a:schemeClr val="accent1">
                                <a:lumMod val="75000"/>
                              </a:schemeClr>
                            </a:solidFill>
                          </a:rPr>
                          <m:t> </m:t>
                        </m:r>
                        <m:r>
                          <m:rPr>
                            <m:nor/>
                          </m:rPr>
                          <a:rPr lang="en-US" sz="2000" b="0" i="0" dirty="0" smtClean="0">
                            <a:solidFill>
                              <a:schemeClr val="accent1">
                                <a:lumMod val="75000"/>
                              </a:schemeClr>
                            </a:solidFill>
                          </a:rPr>
                          <m:t>revenue</m:t>
                        </m:r>
                        <m:r>
                          <m:rPr>
                            <m:nor/>
                          </m:rPr>
                          <a:rPr lang="en-US" sz="2000" dirty="0" smtClean="0">
                            <a:solidFill>
                              <a:schemeClr val="accent1">
                                <a:lumMod val="75000"/>
                              </a:schemeClr>
                            </a:solidFill>
                          </a:rPr>
                          <m:t> </m:t>
                        </m:r>
                        <m:r>
                          <m:rPr>
                            <m:nor/>
                          </m:rPr>
                          <a:rPr lang="en-US" sz="2000" dirty="0" smtClean="0">
                            <a:solidFill>
                              <a:schemeClr val="accent1">
                                <a:lumMod val="75000"/>
                              </a:schemeClr>
                            </a:solidFill>
                          </a:rPr>
                          <m:t>of</m:t>
                        </m:r>
                        <m:r>
                          <m:rPr>
                            <m:nor/>
                          </m:rPr>
                          <a:rPr lang="en-US" sz="2000" dirty="0" smtClean="0">
                            <a:solidFill>
                              <a:schemeClr val="accent1">
                                <a:lumMod val="75000"/>
                              </a:schemeClr>
                            </a:solidFill>
                          </a:rPr>
                          <m:t> </m:t>
                        </m:r>
                        <m:r>
                          <a:rPr lang="en-US" sz="2000" b="0" i="1" dirty="0" smtClean="0">
                            <a:solidFill>
                              <a:schemeClr val="accent1">
                                <a:lumMod val="75000"/>
                              </a:schemeClr>
                            </a:solidFill>
                            <a:latin typeface="Cambria Math" panose="02040503050406030204" pitchFamily="18" charset="0"/>
                          </a:rPr>
                          <m:t>𝑀</m:t>
                        </m:r>
                        <m:r>
                          <a:rPr lang="en-US" sz="2000" smtClean="0">
                            <a:solidFill>
                              <a:schemeClr val="accent2">
                                <a:lumMod val="75000"/>
                              </a:schemeClr>
                            </a:solidFill>
                            <a:latin typeface="Cambria Math" panose="02040503050406030204" pitchFamily="18" charset="0"/>
                          </a:rPr>
                          <m:t>−</m:t>
                        </m:r>
                        <m:acc>
                          <m:accPr>
                            <m:chr m:val="̃"/>
                            <m:ctrlPr>
                              <a:rPr lang="en-US" sz="2000" i="1">
                                <a:solidFill>
                                  <a:schemeClr val="accent2">
                                    <a:lumMod val="75000"/>
                                  </a:schemeClr>
                                </a:solidFill>
                                <a:latin typeface="Cambria Math" panose="02040503050406030204" pitchFamily="18" charset="0"/>
                              </a:rPr>
                            </m:ctrlPr>
                          </m:accPr>
                          <m:e>
                            <m:r>
                              <a:rPr lang="en-US" sz="2000">
                                <a:solidFill>
                                  <a:schemeClr val="accent2">
                                    <a:lumMod val="75000"/>
                                  </a:schemeClr>
                                </a:solidFill>
                                <a:latin typeface="Cambria Math" panose="02040503050406030204" pitchFamily="18" charset="0"/>
                              </a:rPr>
                              <m:t>𝑂</m:t>
                            </m:r>
                          </m:e>
                        </m:acc>
                        <m:d>
                          <m:dPr>
                            <m:ctrlPr>
                              <a:rPr lang="en-US" sz="2000" i="1">
                                <a:solidFill>
                                  <a:schemeClr val="accent2">
                                    <a:lumMod val="75000"/>
                                  </a:schemeClr>
                                </a:solidFill>
                                <a:latin typeface="Cambria Math" panose="02040503050406030204" pitchFamily="18" charset="0"/>
                              </a:rPr>
                            </m:ctrlPr>
                          </m:dPr>
                          <m:e>
                            <m:r>
                              <m:rPr>
                                <m:sty m:val="p"/>
                              </m:rPr>
                              <a:rPr lang="en-US" sz="2000">
                                <a:solidFill>
                                  <a:schemeClr val="accent2">
                                    <a:lumMod val="75000"/>
                                  </a:schemeClr>
                                </a:solidFill>
                                <a:latin typeface="Cambria Math" panose="02040503050406030204" pitchFamily="18" charset="0"/>
                              </a:rPr>
                              <m:t>U</m:t>
                            </m:r>
                            <m:rad>
                              <m:radPr>
                                <m:degHide m:val="on"/>
                                <m:ctrlPr>
                                  <a:rPr lang="en-US" sz="2000" i="1">
                                    <a:solidFill>
                                      <a:schemeClr val="accent2">
                                        <a:lumMod val="75000"/>
                                      </a:schemeClr>
                                    </a:solidFill>
                                    <a:latin typeface="Cambria Math" panose="02040503050406030204" pitchFamily="18" charset="0"/>
                                  </a:rPr>
                                </m:ctrlPr>
                              </m:radPr>
                              <m:deg/>
                              <m:e>
                                <m:f>
                                  <m:fPr>
                                    <m:ctrlPr>
                                      <a:rPr lang="en-US" sz="2000" i="1">
                                        <a:solidFill>
                                          <a:schemeClr val="accent2">
                                            <a:lumMod val="75000"/>
                                          </a:schemeClr>
                                        </a:solidFill>
                                        <a:latin typeface="Cambria Math" panose="02040503050406030204" pitchFamily="18" charset="0"/>
                                      </a:rPr>
                                    </m:ctrlPr>
                                  </m:fPr>
                                  <m:num>
                                    <m:r>
                                      <a:rPr lang="en-US" sz="2000">
                                        <a:solidFill>
                                          <a:schemeClr val="accent2">
                                            <a:lumMod val="75000"/>
                                          </a:schemeClr>
                                        </a:solidFill>
                                        <a:latin typeface="Cambria Math" panose="02040503050406030204" pitchFamily="18" charset="0"/>
                                      </a:rPr>
                                      <m:t>#</m:t>
                                    </m:r>
                                    <m:r>
                                      <m:rPr>
                                        <m:sty m:val="p"/>
                                      </m:rPr>
                                      <a:rPr lang="en-US" sz="2000">
                                        <a:solidFill>
                                          <a:schemeClr val="accent2">
                                            <a:lumMod val="75000"/>
                                          </a:schemeClr>
                                        </a:solidFill>
                                        <a:latin typeface="Cambria Math" panose="02040503050406030204" pitchFamily="18" charset="0"/>
                                      </a:rPr>
                                      <m:t>bidders</m:t>
                                    </m:r>
                                    <m:r>
                                      <a:rPr lang="en-US" sz="2000" i="1">
                                        <a:solidFill>
                                          <a:schemeClr val="accent2">
                                            <a:lumMod val="75000"/>
                                          </a:schemeClr>
                                        </a:solidFill>
                                        <a:latin typeface="Cambria Math" panose="02040503050406030204" pitchFamily="18" charset="0"/>
                                      </a:rPr>
                                      <m:t>+</m:t>
                                    </m:r>
                                    <m:r>
                                      <a:rPr lang="en-US" sz="2000" i="1">
                                        <a:solidFill>
                                          <a:schemeClr val="accent2">
                                            <a:lumMod val="75000"/>
                                          </a:schemeClr>
                                        </a:solidFill>
                                        <a:latin typeface="Cambria Math" panose="02040503050406030204" pitchFamily="18" charset="0"/>
                                      </a:rPr>
                                      <m:t>𝑘</m:t>
                                    </m:r>
                                  </m:num>
                                  <m:den>
                                    <m:r>
                                      <a:rPr lang="en-US" sz="2000">
                                        <a:solidFill>
                                          <a:schemeClr val="accent2">
                                            <a:lumMod val="75000"/>
                                          </a:schemeClr>
                                        </a:solidFill>
                                        <a:latin typeface="Cambria Math" panose="02040503050406030204" pitchFamily="18" charset="0"/>
                                      </a:rPr>
                                      <m:t>|</m:t>
                                    </m:r>
                                    <m:r>
                                      <a:rPr lang="en-US" sz="2000">
                                        <a:solidFill>
                                          <a:schemeClr val="accent2">
                                            <a:lumMod val="75000"/>
                                          </a:schemeClr>
                                        </a:solidFill>
                                        <a:latin typeface="Cambria Math" panose="02040503050406030204" pitchFamily="18" charset="0"/>
                                      </a:rPr>
                                      <m:t>𝑆</m:t>
                                    </m:r>
                                    <m:r>
                                      <a:rPr lang="en-US" sz="2000">
                                        <a:solidFill>
                                          <a:schemeClr val="accent2">
                                            <a:lumMod val="75000"/>
                                          </a:schemeClr>
                                        </a:solidFill>
                                        <a:latin typeface="Cambria Math" panose="02040503050406030204" pitchFamily="18" charset="0"/>
                                      </a:rPr>
                                      <m:t>|</m:t>
                                    </m:r>
                                  </m:den>
                                </m:f>
                              </m:e>
                            </m:rad>
                          </m:e>
                        </m:d>
                      </m:e>
                    </m:d>
                  </m:oMath>
                </a14:m>
                <a:endParaRPr lang="en-US" sz="2000" dirty="0">
                  <a:solidFill>
                    <a:schemeClr val="tx1"/>
                  </a:solidFill>
                </a:endParaRPr>
              </a:p>
              <a:p>
                <a:pPr marL="182880"/>
                <a:endParaRPr lang="en-US" sz="2000" dirty="0">
                  <a:solidFill>
                    <a:schemeClr val="tx1"/>
                  </a:solidFill>
                </a:endParaRPr>
              </a:p>
              <a:p>
                <a:pPr marL="182880"/>
                <a:endParaRPr lang="en-US" sz="2000" dirty="0">
                  <a:solidFill>
                    <a:schemeClr val="tx1"/>
                  </a:solidFill>
                </a:endParaRPr>
              </a:p>
              <a:p>
                <a:pPr marL="182880"/>
                <a:endParaRPr lang="en-US" sz="2000" dirty="0">
                  <a:solidFill>
                    <a:schemeClr val="tx1"/>
                  </a:solidFill>
                </a:endParaRPr>
              </a:p>
              <a:p>
                <a:pPr marL="182880"/>
                <a:r>
                  <a:rPr lang="en-US" sz="2000" dirty="0">
                    <a:solidFill>
                      <a:schemeClr val="tx1"/>
                    </a:solidFill>
                  </a:rPr>
                  <a:t>Let </a:t>
                </a:r>
                <a14:m>
                  <m:oMath xmlns:m="http://schemas.openxmlformats.org/officeDocument/2006/math">
                    <m:r>
                      <a:rPr lang="en-US" sz="2000" i="1">
                        <a:solidFill>
                          <a:schemeClr val="tx1"/>
                        </a:solidFill>
                        <a:latin typeface="Cambria Math" panose="02040503050406030204" pitchFamily="18" charset="0"/>
                      </a:rPr>
                      <m:t>𝑘</m:t>
                    </m:r>
                  </m:oMath>
                </a14:m>
                <a:r>
                  <a:rPr lang="en-US" sz="2000" dirty="0">
                    <a:solidFill>
                      <a:schemeClr val="tx1"/>
                    </a:solidFill>
                  </a:rPr>
                  <a:t>* be optimal AMA’s sparsity level.</a:t>
                </a:r>
              </a:p>
              <a:p>
                <a:pPr marL="182880"/>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𝑀</m:t>
                        </m:r>
                      </m:e>
                    </m:acc>
                  </m:oMath>
                </a14:m>
                <a:r>
                  <a:rPr lang="en-US" sz="2000" dirty="0">
                    <a:solidFill>
                      <a:schemeClr val="tx1"/>
                    </a:solidFill>
                  </a:rPr>
                  <a:t>’s </a:t>
                </a:r>
                <a:r>
                  <a:rPr lang="en-US" sz="2000" dirty="0"/>
                  <a:t>revenue</a:t>
                </a:r>
                <a:r>
                  <a:rPr lang="en-US" sz="2000" dirty="0">
                    <a:solidFill>
                      <a:schemeClr val="tx1"/>
                    </a:solidFill>
                  </a:rPr>
                  <a:t> is within </a:t>
                </a:r>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a:solidFill>
                              <a:schemeClr val="tx1"/>
                            </a:solidFill>
                            <a:latin typeface="Cambria Math" panose="02040503050406030204" pitchFamily="18" charset="0"/>
                          </a:rPr>
                          <m:t>𝑂</m:t>
                        </m:r>
                      </m:e>
                    </m:acc>
                    <m:d>
                      <m:dPr>
                        <m:ctrlPr>
                          <a:rPr lang="en-US" sz="2000" i="1">
                            <a:solidFill>
                              <a:schemeClr val="tx1"/>
                            </a:solidFill>
                            <a:latin typeface="Cambria Math" panose="02040503050406030204" pitchFamily="18" charset="0"/>
                          </a:rPr>
                        </m:ctrlPr>
                      </m:dPr>
                      <m:e>
                        <m:r>
                          <m:rPr>
                            <m:sty m:val="p"/>
                          </m:rPr>
                          <a:rPr lang="en-US" sz="2000">
                            <a:solidFill>
                              <a:schemeClr val="tx1"/>
                            </a:solidFill>
                            <a:latin typeface="Cambria Math" panose="02040503050406030204" pitchFamily="18" charset="0"/>
                          </a:rPr>
                          <m:t>U</m:t>
                        </m:r>
                        <m:rad>
                          <m:radPr>
                            <m:degHide m:val="on"/>
                            <m:ctrlPr>
                              <a:rPr lang="en-US" sz="2000" i="1">
                                <a:solidFill>
                                  <a:schemeClr val="tx1"/>
                                </a:solidFill>
                                <a:latin typeface="Cambria Math" panose="02040503050406030204" pitchFamily="18" charset="0"/>
                              </a:rPr>
                            </m:ctrlPr>
                          </m:radPr>
                          <m:deg/>
                          <m:e>
                            <m:f>
                              <m:fPr>
                                <m:ctrlPr>
                                  <a:rPr lang="en-US" sz="2000" i="1">
                                    <a:solidFill>
                                      <a:schemeClr val="tx1"/>
                                    </a:solidFill>
                                    <a:latin typeface="Cambria Math" panose="02040503050406030204" pitchFamily="18" charset="0"/>
                                  </a:rPr>
                                </m:ctrlPr>
                              </m:fPr>
                              <m:num>
                                <m:r>
                                  <a:rPr lang="en-US" sz="2000" b="0" i="0" smtClean="0">
                                    <a:solidFill>
                                      <a:schemeClr val="tx1"/>
                                    </a:solidFill>
                                    <a:latin typeface="Cambria Math" panose="02040503050406030204" pitchFamily="18" charset="0"/>
                                  </a:rPr>
                                  <m:t>#</m:t>
                                </m:r>
                                <m:r>
                                  <m:rPr>
                                    <m:sty m:val="p"/>
                                  </m:rPr>
                                  <a:rPr lang="en-US" sz="2000" b="0" i="0" smtClean="0">
                                    <a:solidFill>
                                      <a:schemeClr val="tx1"/>
                                    </a:solidFill>
                                    <a:latin typeface="Cambria Math" panose="02040503050406030204" pitchFamily="18" charset="0"/>
                                  </a:rPr>
                                  <m:t>bidders</m:t>
                                </m:r>
                                <m:r>
                                  <a:rPr lang="en-US" sz="2000" i="1">
                                    <a:solidFill>
                                      <a:schemeClr val="tx1"/>
                                    </a:solidFill>
                                    <a:latin typeface="Cambria Math" panose="02040503050406030204" pitchFamily="18" charset="0"/>
                                  </a:rPr>
                                  <m:t>+</m:t>
                                </m:r>
                                <m:sSup>
                                  <m:sSupPr>
                                    <m:ctrlPr>
                                      <a:rPr lang="en-US" sz="2000" i="1" smtClean="0">
                                        <a:solidFill>
                                          <a:schemeClr val="tx1"/>
                                        </a:solidFill>
                                        <a:latin typeface="Cambria Math" panose="02040503050406030204" pitchFamily="18" charset="0"/>
                                      </a:rPr>
                                    </m:ctrlPr>
                                  </m:sSupPr>
                                  <m:e>
                                    <m:r>
                                      <a:rPr lang="en-US" sz="2000" b="0" i="1" smtClean="0">
                                        <a:solidFill>
                                          <a:schemeClr val="tx1"/>
                                        </a:solidFill>
                                        <a:latin typeface="Cambria Math" panose="02040503050406030204" pitchFamily="18" charset="0"/>
                                      </a:rPr>
                                      <m:t>𝑘</m:t>
                                    </m:r>
                                  </m:e>
                                  <m:sup>
                                    <m:r>
                                      <a:rPr lang="en-US" sz="2000" b="0" i="1" smtClean="0">
                                        <a:solidFill>
                                          <a:schemeClr val="tx1"/>
                                        </a:solidFill>
                                        <a:latin typeface="Cambria Math" panose="02040503050406030204" pitchFamily="18" charset="0"/>
                                      </a:rPr>
                                      <m:t>∗</m:t>
                                    </m:r>
                                  </m:sup>
                                </m:sSup>
                              </m:num>
                              <m:den>
                                <m:r>
                                  <a:rPr lang="en-US" sz="2000">
                                    <a:solidFill>
                                      <a:schemeClr val="tx1"/>
                                    </a:solidFill>
                                    <a:latin typeface="Cambria Math" panose="02040503050406030204" pitchFamily="18" charset="0"/>
                                  </a:rPr>
                                  <m:t>|</m:t>
                                </m:r>
                                <m:r>
                                  <a:rPr lang="en-US" sz="2000">
                                    <a:solidFill>
                                      <a:schemeClr val="tx1"/>
                                    </a:solidFill>
                                    <a:latin typeface="Cambria Math" panose="02040503050406030204" pitchFamily="18" charset="0"/>
                                  </a:rPr>
                                  <m:t>𝑆</m:t>
                                </m:r>
                                <m:r>
                                  <a:rPr lang="en-US" sz="2000">
                                    <a:solidFill>
                                      <a:schemeClr val="tx1"/>
                                    </a:solidFill>
                                    <a:latin typeface="Cambria Math" panose="02040503050406030204" pitchFamily="18" charset="0"/>
                                  </a:rPr>
                                  <m:t>|</m:t>
                                </m:r>
                              </m:den>
                            </m:f>
                          </m:e>
                        </m:rad>
                      </m:e>
                    </m:d>
                  </m:oMath>
                </a14:m>
                <a:r>
                  <a:rPr lang="en-US" sz="2000" dirty="0">
                    <a:solidFill>
                      <a:schemeClr val="tx1"/>
                    </a:solidFill>
                  </a:rPr>
                  <a:t> of optimal AMA’s revenue.</a:t>
                </a:r>
              </a:p>
            </p:txBody>
          </p:sp>
        </mc:Choice>
        <mc:Fallback xmlns="">
          <p:sp>
            <p:nvSpPr>
              <p:cNvPr id="11" name="TextBox 10"/>
              <p:cNvSpPr txBox="1">
                <a:spLocks noRot="1" noChangeAspect="1" noMove="1" noResize="1" noEditPoints="1" noAdjustHandles="1" noChangeArrowheads="1" noChangeShapeType="1" noTextEdit="1"/>
              </p:cNvSpPr>
              <p:nvPr/>
            </p:nvSpPr>
            <p:spPr>
              <a:xfrm>
                <a:off x="457201" y="3237090"/>
                <a:ext cx="8229599" cy="2706510"/>
              </a:xfrm>
              <a:prstGeom prst="rect">
                <a:avLst/>
              </a:prstGeom>
              <a:blipFill>
                <a:blip r:embed="rId2"/>
                <a:stretch>
                  <a:fillRect/>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US" sz="2800" dirty="0">
                    <a:solidFill>
                      <a:schemeClr val="tx1"/>
                    </a:solidFill>
                  </a:rPr>
                  <a:t>We provide guarantees for </a:t>
                </a:r>
                <a:r>
                  <a:rPr lang="en-US" sz="2800" b="1" dirty="0">
                    <a:solidFill>
                      <a:schemeClr val="tx1"/>
                    </a:solidFill>
                  </a:rPr>
                  <a:t>optimizing this tradeoff</a:t>
                </a:r>
              </a:p>
              <a:p>
                <a:pPr marL="342900" lvl="1" indent="0">
                  <a:buNone/>
                </a:pPr>
                <a:r>
                  <a:rPr lang="en-US" sz="2400" dirty="0">
                    <a:solidFill>
                      <a:schemeClr val="tx1"/>
                    </a:solidFill>
                  </a:rPr>
                  <a:t>E.g., </a:t>
                </a:r>
                <a14:m>
                  <m:oMath xmlns:m="http://schemas.openxmlformats.org/officeDocument/2006/math">
                    <m:r>
                      <a:rPr lang="en-US" sz="2400" i="1">
                        <a:solidFill>
                          <a:schemeClr val="tx1"/>
                        </a:solidFill>
                        <a:latin typeface="Cambria Math" panose="02040503050406030204" pitchFamily="18" charset="0"/>
                      </a:rPr>
                      <m:t>𝑘</m:t>
                    </m:r>
                  </m:oMath>
                </a14:m>
                <a:r>
                  <a:rPr lang="en-US" sz="2400" dirty="0">
                    <a:solidFill>
                      <a:schemeClr val="tx1"/>
                    </a:solidFill>
                  </a:rPr>
                  <a:t>-sparse AMAs </a:t>
                </a:r>
                <a14:m>
                  <m:oMath xmlns:m="http://schemas.openxmlformats.org/officeDocument/2006/math">
                    <m:sSub>
                      <m:sSubPr>
                        <m:ctrlPr>
                          <a:rPr lang="en-US" sz="2400" i="1">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ℳ</m:t>
                        </m:r>
                      </m:e>
                      <m:sub>
                        <m:r>
                          <a:rPr lang="en-US" sz="2400" i="1">
                            <a:latin typeface="Cambria Math" panose="02040503050406030204" pitchFamily="18" charset="0"/>
                          </a:rPr>
                          <m:t>𝑘</m:t>
                        </m:r>
                      </m:sub>
                    </m:sSub>
                  </m:oMath>
                </a14:m>
                <a:r>
                  <a:rPr lang="en-US" sz="2400" dirty="0">
                    <a:solidFill>
                      <a:schemeClr val="tx1"/>
                    </a:solidFill>
                  </a:rPr>
                  <a:t>:</a:t>
                </a:r>
              </a:p>
              <a:p>
                <a:pPr marL="457200" lvl="1" indent="0">
                  <a:buNone/>
                </a:pPr>
                <a:endParaRPr lang="en-US" sz="2000"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481" t="-1348"/>
                </a:stretch>
              </a:blipFill>
            </p:spPr>
            <p:txBody>
              <a:bodyPr/>
              <a:lstStyle/>
              <a:p>
                <a:r>
                  <a:rPr lang="en-US">
                    <a:noFill/>
                  </a:rPr>
                  <a:t> </a:t>
                </a:r>
              </a:p>
            </p:txBody>
          </p:sp>
        </mc:Fallback>
      </mc:AlternateContent>
      <p:sp>
        <p:nvSpPr>
          <p:cNvPr id="2" name="Title 1"/>
          <p:cNvSpPr>
            <a:spLocks noGrp="1"/>
          </p:cNvSpPr>
          <p:nvPr>
            <p:ph type="title"/>
          </p:nvPr>
        </p:nvSpPr>
        <p:spPr/>
        <p:txBody>
          <a:bodyPr>
            <a:normAutofit/>
          </a:bodyPr>
          <a:lstStyle/>
          <a:p>
            <a:r>
              <a:rPr lang="en-US" dirty="0"/>
              <a:t>Optimizing the revenue-generalization tradeoff</a:t>
            </a:r>
          </a:p>
        </p:txBody>
      </p:sp>
      <p:cxnSp>
        <p:nvCxnSpPr>
          <p:cNvPr id="9" name="Straight Arrow Connector 8"/>
          <p:cNvCxnSpPr/>
          <p:nvPr/>
        </p:nvCxnSpPr>
        <p:spPr>
          <a:xfrm flipV="1">
            <a:off x="4610100" y="4022275"/>
            <a:ext cx="0" cy="30480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3733800" y="4327075"/>
                <a:ext cx="1752600" cy="369332"/>
              </a:xfrm>
              <a:prstGeom prst="rect">
                <a:avLst/>
              </a:prstGeom>
              <a:noFill/>
              <a:ln w="38100">
                <a:solidFill>
                  <a:schemeClr val="accent1">
                    <a:lumMod val="75000"/>
                  </a:schemeClr>
                </a:solidFill>
              </a:ln>
            </p:spPr>
            <p:txBody>
              <a:bodyPr wrap="square" rtlCol="0">
                <a:spAutoFit/>
              </a:bodyPr>
              <a:lstStyle/>
              <a:p>
                <a:r>
                  <a:rPr lang="en-US" dirty="0">
                    <a:solidFill>
                      <a:schemeClr val="tx1"/>
                    </a:solidFill>
                  </a:rPr>
                  <a:t>Increases with </a:t>
                </a:r>
                <a14:m>
                  <m:oMath xmlns:m="http://schemas.openxmlformats.org/officeDocument/2006/math">
                    <m:r>
                      <a:rPr lang="en-US" i="1">
                        <a:solidFill>
                          <a:schemeClr val="tx1"/>
                        </a:solidFill>
                        <a:latin typeface="Cambria Math" panose="02040503050406030204" pitchFamily="18" charset="0"/>
                      </a:rPr>
                      <m:t>𝑘</m:t>
                    </m:r>
                  </m:oMath>
                </a14:m>
                <a:endParaRPr lang="en-US" dirty="0">
                  <a:solidFill>
                    <a:schemeClr val="tx1"/>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733800" y="4327075"/>
                <a:ext cx="1752600" cy="369332"/>
              </a:xfrm>
              <a:prstGeom prst="rect">
                <a:avLst/>
              </a:prstGeom>
              <a:blipFill>
                <a:blip r:embed="rId4"/>
                <a:stretch>
                  <a:fillRect l="-2048" t="-4545" b="-19697"/>
                </a:stretch>
              </a:blipFill>
              <a:ln w="38100">
                <a:solidFill>
                  <a:schemeClr val="accent1">
                    <a:lumMod val="75000"/>
                  </a:schemeClr>
                </a:solidFill>
              </a:ln>
            </p:spPr>
            <p:txBody>
              <a:bodyPr/>
              <a:lstStyle/>
              <a:p>
                <a:r>
                  <a:rPr lang="en-US">
                    <a:noFill/>
                  </a:rPr>
                  <a:t> </a:t>
                </a:r>
              </a:p>
            </p:txBody>
          </p:sp>
        </mc:Fallback>
      </mc:AlternateContent>
      <p:cxnSp>
        <p:nvCxnSpPr>
          <p:cNvPr id="13" name="Straight Arrow Connector 12"/>
          <p:cNvCxnSpPr/>
          <p:nvPr/>
        </p:nvCxnSpPr>
        <p:spPr>
          <a:xfrm flipV="1">
            <a:off x="6821557" y="4022275"/>
            <a:ext cx="0" cy="3048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5943600" y="4327075"/>
                <a:ext cx="1828800" cy="369332"/>
              </a:xfrm>
              <a:prstGeom prst="rect">
                <a:avLst/>
              </a:prstGeom>
              <a:noFill/>
              <a:ln w="38100">
                <a:solidFill>
                  <a:schemeClr val="accent2">
                    <a:lumMod val="75000"/>
                  </a:schemeClr>
                </a:solidFill>
              </a:ln>
            </p:spPr>
            <p:txBody>
              <a:bodyPr wrap="square" rtlCol="0">
                <a:spAutoFit/>
              </a:bodyPr>
              <a:lstStyle/>
              <a:p>
                <a:r>
                  <a:rPr lang="en-US" dirty="0">
                    <a:solidFill>
                      <a:schemeClr val="tx1"/>
                    </a:solidFill>
                  </a:rPr>
                  <a:t>Decreases with </a:t>
                </a:r>
                <a14:m>
                  <m:oMath xmlns:m="http://schemas.openxmlformats.org/officeDocument/2006/math">
                    <m:r>
                      <a:rPr lang="en-US" i="1">
                        <a:solidFill>
                          <a:schemeClr val="tx1"/>
                        </a:solidFill>
                        <a:latin typeface="Cambria Math" panose="02040503050406030204" pitchFamily="18" charset="0"/>
                      </a:rPr>
                      <m:t>𝑘</m:t>
                    </m:r>
                  </m:oMath>
                </a14:m>
                <a:endParaRPr lang="en-US"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943600" y="4327075"/>
                <a:ext cx="1828800" cy="369332"/>
              </a:xfrm>
              <a:prstGeom prst="rect">
                <a:avLst/>
              </a:prstGeom>
              <a:blipFill>
                <a:blip r:embed="rId5"/>
                <a:stretch>
                  <a:fillRect l="-1634" t="-4545" b="-19697"/>
                </a:stretch>
              </a:blipFill>
              <a:ln w="38100">
                <a:solidFill>
                  <a:schemeClr val="accent2">
                    <a:lumMod val="75000"/>
                  </a:schemeClr>
                </a:solidFill>
              </a:ln>
            </p:spPr>
            <p:txBody>
              <a:bodyPr/>
              <a:lstStyle/>
              <a:p>
                <a:r>
                  <a:rPr lang="en-US">
                    <a:noFill/>
                  </a:rPr>
                  <a:t> </a:t>
                </a:r>
              </a:p>
            </p:txBody>
          </p:sp>
        </mc:Fallback>
      </mc:AlternateContent>
      <p:sp>
        <p:nvSpPr>
          <p:cNvPr id="12" name="TextBox 11"/>
          <p:cNvSpPr txBox="1"/>
          <p:nvPr/>
        </p:nvSpPr>
        <p:spPr>
          <a:xfrm>
            <a:off x="457201" y="2776126"/>
            <a:ext cx="8229599" cy="461665"/>
          </a:xfrm>
          <a:prstGeom prst="rect">
            <a:avLst/>
          </a:prstGeom>
          <a:noFill/>
          <a:ln w="19050">
            <a:solidFill>
              <a:schemeClr val="tx1"/>
            </a:solidFill>
          </a:ln>
        </p:spPr>
        <p:txBody>
          <a:bodyPr wrap="square" rtlCol="0">
            <a:spAutoFit/>
          </a:bodyPr>
          <a:lstStyle/>
          <a:p>
            <a:pPr marL="182880"/>
            <a:r>
              <a:rPr lang="en-US" sz="2400" b="1" dirty="0"/>
              <a:t>Theorem</a:t>
            </a:r>
          </a:p>
        </p:txBody>
      </p:sp>
    </p:spTree>
    <p:extLst>
      <p:ext uri="{BB962C8B-B14F-4D97-AF65-F5344CB8AC3E}">
        <p14:creationId xmlns:p14="http://schemas.microsoft.com/office/powerpoint/2010/main" val="15174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4" grpId="0" animBg="1"/>
      <p:bldP spid="12"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Optimizing the revenue-generalization tradeoff</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600200"/>
                <a:ext cx="8229600" cy="4525963"/>
              </a:xfrm>
            </p:spPr>
            <p:txBody>
              <a:bodyPr>
                <a:normAutofit/>
              </a:bodyPr>
              <a:lstStyle/>
              <a:p>
                <a:pPr marL="0" indent="0">
                  <a:buNone/>
                </a:pPr>
                <a:r>
                  <a:rPr lang="en-US" sz="2800" dirty="0"/>
                  <a:t>We provide guarantees for </a:t>
                </a:r>
                <a:r>
                  <a:rPr lang="en-US" sz="2800" b="1" dirty="0"/>
                  <a:t>optimizing this tradeoff</a:t>
                </a:r>
              </a:p>
              <a:p>
                <a:pPr marL="342900" lvl="1" indent="0">
                  <a:buNone/>
                </a:pPr>
                <a:r>
                  <a:rPr lang="en-US" sz="2400" dirty="0"/>
                  <a:t>E.g., </a:t>
                </a:r>
                <a14:m>
                  <m:oMath xmlns:m="http://schemas.openxmlformats.org/officeDocument/2006/math">
                    <m:r>
                      <a:rPr lang="en-US" sz="2400" b="0" i="1" smtClean="0">
                        <a:latin typeface="Cambria Math" panose="02040503050406030204" pitchFamily="18" charset="0"/>
                      </a:rPr>
                      <m:t>𝐴</m:t>
                    </m:r>
                  </m:oMath>
                </a14:m>
                <a:r>
                  <a:rPr lang="en-US" sz="2400" dirty="0"/>
                  <a:t>-boosted AMAs </a:t>
                </a:r>
                <a14:m>
                  <m:oMath xmlns:m="http://schemas.openxmlformats.org/officeDocument/2006/math">
                    <m:sSub>
                      <m:sSubPr>
                        <m:ctrlPr>
                          <a:rPr lang="en-US" sz="2400" i="1" smtClean="0">
                            <a:latin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ℳ</m:t>
                        </m:r>
                      </m:e>
                      <m:sub>
                        <m:r>
                          <a:rPr lang="en-US" sz="2400" b="0" i="1" smtClean="0">
                            <a:latin typeface="Cambria Math" panose="02040503050406030204" pitchFamily="18" charset="0"/>
                          </a:rPr>
                          <m:t>𝐴</m:t>
                        </m:r>
                      </m:sub>
                    </m:sSub>
                  </m:oMath>
                </a14:m>
                <a:r>
                  <a:rPr lang="en-US" sz="2400" dirty="0"/>
                  <a:t>:</a:t>
                </a:r>
                <a:endParaRPr lang="en-US" sz="2000" dirty="0"/>
              </a:p>
              <a:p>
                <a:pPr lvl="2"/>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600200"/>
                <a:ext cx="8229600" cy="4525963"/>
              </a:xfrm>
              <a:blipFill>
                <a:blip r:embed="rId2"/>
                <a:stretch>
                  <a:fillRect l="-1481" t="-1348"/>
                </a:stretch>
              </a:blipFill>
            </p:spPr>
            <p:txBody>
              <a:bodyPr/>
              <a:lstStyle/>
              <a:p>
                <a:r>
                  <a:rPr lang="en-US">
                    <a:noFill/>
                  </a:rPr>
                  <a:t> </a:t>
                </a:r>
              </a:p>
            </p:txBody>
          </p:sp>
        </mc:Fallback>
      </mc:AlternateContent>
      <p:grpSp>
        <p:nvGrpSpPr>
          <p:cNvPr id="19" name="Group 18"/>
          <p:cNvGrpSpPr/>
          <p:nvPr/>
        </p:nvGrpSpPr>
        <p:grpSpPr>
          <a:xfrm>
            <a:off x="457201" y="2776126"/>
            <a:ext cx="8229599" cy="3167474"/>
            <a:chOff x="-2596243" y="4644436"/>
            <a:chExt cx="14336485" cy="3167474"/>
          </a:xfrm>
        </p:grpSpPr>
        <mc:AlternateContent xmlns:mc="http://schemas.openxmlformats.org/markup-compatibility/2006" xmlns:a14="http://schemas.microsoft.com/office/drawing/2010/main">
          <mc:Choice Requires="a14">
            <p:sp>
              <p:nvSpPr>
                <p:cNvPr id="20" name="TextBox 19"/>
                <p:cNvSpPr txBox="1"/>
                <p:nvPr/>
              </p:nvSpPr>
              <p:spPr>
                <a:xfrm>
                  <a:off x="-2596243" y="5105400"/>
                  <a:ext cx="14336485" cy="2706510"/>
                </a:xfrm>
                <a:prstGeom prst="rect">
                  <a:avLst/>
                </a:prstGeom>
                <a:noFill/>
                <a:ln w="19050">
                  <a:solidFill>
                    <a:schemeClr val="tx1"/>
                  </a:solidFill>
                </a:ln>
              </p:spPr>
              <p:txBody>
                <a:bodyPr wrap="square" rtlCol="0">
                  <a:spAutoFit/>
                </a:bodyPr>
                <a:lstStyle/>
                <a:p>
                  <a:pPr marL="182880"/>
                  <a:r>
                    <a:rPr lang="en-US" sz="2000" dirty="0">
                      <a:solidFill>
                        <a:schemeClr val="tx1"/>
                      </a:solidFill>
                    </a:rPr>
                    <a:t>Let </a:t>
                  </a:r>
                  <a14:m>
                    <m:oMath xmlns:m="http://schemas.openxmlformats.org/officeDocument/2006/math">
                      <m:acc>
                        <m:accPr>
                          <m:chr m:val="̂"/>
                          <m:ctrlPr>
                            <a:rPr lang="en-US" sz="2000" i="1" smtClean="0">
                              <a:solidFill>
                                <a:schemeClr val="tx1"/>
                              </a:solidFill>
                              <a:latin typeface="Cambria Math" panose="02040503050406030204" pitchFamily="18" charset="0"/>
                            </a:rPr>
                          </m:ctrlPr>
                        </m:accPr>
                        <m:e>
                          <m:r>
                            <a:rPr lang="en-US" sz="2000" b="0" i="1" smtClean="0">
                              <a:solidFill>
                                <a:schemeClr val="tx1"/>
                              </a:solidFill>
                              <a:latin typeface="Cambria Math" panose="02040503050406030204" pitchFamily="18" charset="0"/>
                            </a:rPr>
                            <m:t>𝑀</m:t>
                          </m:r>
                        </m:e>
                      </m:acc>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b="1" i="1">
                              <a:solidFill>
                                <a:schemeClr val="tx1"/>
                              </a:solidFill>
                              <a:latin typeface="Cambria Math" panose="02040503050406030204" pitchFamily="18" charset="0"/>
                            </a:rPr>
                            <m:t>𝐚𝐫𝐠𝐦𝐚𝐱</m:t>
                          </m:r>
                        </m:e>
                        <m:sub>
                          <m:r>
                            <a:rPr lang="en-US" sz="2000" b="0" i="1" smtClean="0">
                              <a:solidFill>
                                <a:schemeClr val="tx1"/>
                              </a:solidFill>
                              <a:latin typeface="Cambria Math" panose="02040503050406030204" pitchFamily="18" charset="0"/>
                            </a:rPr>
                            <m:t>𝐴</m:t>
                          </m:r>
                          <m:r>
                            <a:rPr lang="en-US" sz="2000" i="1">
                              <a:solidFill>
                                <a:schemeClr val="tx1"/>
                              </a:solidFill>
                              <a:latin typeface="Cambria Math" panose="02040503050406030204" pitchFamily="18" charset="0"/>
                            </a:rPr>
                            <m:t>, </m:t>
                          </m:r>
                          <m:r>
                            <a:rPr lang="en-US" sz="2000" b="0" i="1" smtClean="0">
                              <a:solidFill>
                                <a:schemeClr val="tx1"/>
                              </a:solidFill>
                              <a:latin typeface="Cambria Math" panose="02040503050406030204" pitchFamily="18" charset="0"/>
                            </a:rPr>
                            <m:t>𝑀</m:t>
                          </m:r>
                          <m:r>
                            <a:rPr lang="en-US" sz="2000" i="1">
                              <a:solidFill>
                                <a:schemeClr val="tx1"/>
                              </a:solidFill>
                              <a:latin typeface="Cambria Math" panose="02040503050406030204" pitchFamily="18" charset="0"/>
                              <a:ea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smtClean="0">
                                  <a:solidFill>
                                    <a:schemeClr val="tx1"/>
                                  </a:solidFill>
                                  <a:latin typeface="Cambria Math" panose="02040503050406030204" pitchFamily="18" charset="0"/>
                                  <a:ea typeface="Cambria Math" panose="02040503050406030204" pitchFamily="18" charset="0"/>
                                  <a:cs typeface="Roboto" panose="02000000000000000000" pitchFamily="2" charset="0"/>
                                </a:rPr>
                                <m:t>ℳ</m:t>
                              </m:r>
                            </m:e>
                            <m:sub>
                              <m:r>
                                <a:rPr lang="en-US" sz="2000" b="0" i="1" smtClean="0">
                                  <a:solidFill>
                                    <a:schemeClr val="tx1"/>
                                  </a:solidFill>
                                  <a:latin typeface="Cambria Math" panose="02040503050406030204" pitchFamily="18" charset="0"/>
                                </a:rPr>
                                <m:t>𝐴</m:t>
                              </m:r>
                            </m:sub>
                          </m:sSub>
                        </m:sub>
                      </m:sSub>
                      <m:d>
                        <m:dPr>
                          <m:begChr m:val="{"/>
                          <m:endChr m:val="}"/>
                          <m:ctrlPr>
                            <a:rPr lang="en-US" sz="2000" i="1">
                              <a:solidFill>
                                <a:schemeClr val="tx1"/>
                              </a:solidFill>
                              <a:latin typeface="Cambria Math" panose="02040503050406030204" pitchFamily="18" charset="0"/>
                            </a:rPr>
                          </m:ctrlPr>
                        </m:dPr>
                        <m:e>
                          <m:r>
                            <m:rPr>
                              <m:nor/>
                            </m:rPr>
                            <a:rPr lang="en-US" sz="2000" dirty="0" smtClean="0">
                              <a:solidFill>
                                <a:schemeClr val="accent1">
                                  <a:lumMod val="75000"/>
                                </a:schemeClr>
                              </a:solidFill>
                            </a:rPr>
                            <m:t>Empirical</m:t>
                          </m:r>
                          <m:r>
                            <m:rPr>
                              <m:nor/>
                            </m:rPr>
                            <a:rPr lang="en-US" sz="2000" dirty="0" smtClean="0">
                              <a:solidFill>
                                <a:schemeClr val="accent1">
                                  <a:lumMod val="75000"/>
                                </a:schemeClr>
                              </a:solidFill>
                            </a:rPr>
                            <m:t> </m:t>
                          </m:r>
                          <m:r>
                            <m:rPr>
                              <m:nor/>
                            </m:rPr>
                            <a:rPr lang="en-US" sz="2000" b="0" i="0" dirty="0" smtClean="0">
                              <a:solidFill>
                                <a:schemeClr val="accent1">
                                  <a:lumMod val="75000"/>
                                </a:schemeClr>
                              </a:solidFill>
                            </a:rPr>
                            <m:t>revenue</m:t>
                          </m:r>
                          <m:r>
                            <m:rPr>
                              <m:nor/>
                            </m:rPr>
                            <a:rPr lang="en-US" sz="2000" dirty="0" smtClean="0">
                              <a:solidFill>
                                <a:schemeClr val="accent1">
                                  <a:lumMod val="75000"/>
                                </a:schemeClr>
                              </a:solidFill>
                            </a:rPr>
                            <m:t> </m:t>
                          </m:r>
                          <m:r>
                            <m:rPr>
                              <m:nor/>
                            </m:rPr>
                            <a:rPr lang="en-US" sz="2000" dirty="0" smtClean="0">
                              <a:solidFill>
                                <a:schemeClr val="accent1">
                                  <a:lumMod val="75000"/>
                                </a:schemeClr>
                              </a:solidFill>
                            </a:rPr>
                            <m:t>of</m:t>
                          </m:r>
                          <m:r>
                            <m:rPr>
                              <m:nor/>
                            </m:rPr>
                            <a:rPr lang="en-US" sz="2000" dirty="0" smtClean="0">
                              <a:solidFill>
                                <a:schemeClr val="accent1">
                                  <a:lumMod val="75000"/>
                                </a:schemeClr>
                              </a:solidFill>
                            </a:rPr>
                            <m:t> </m:t>
                          </m:r>
                          <m:r>
                            <a:rPr lang="en-US" sz="2000" b="0" i="1" dirty="0" smtClean="0">
                              <a:solidFill>
                                <a:schemeClr val="accent1">
                                  <a:lumMod val="75000"/>
                                </a:schemeClr>
                              </a:solidFill>
                              <a:latin typeface="Cambria Math" panose="02040503050406030204" pitchFamily="18" charset="0"/>
                            </a:rPr>
                            <m:t>𝑀</m:t>
                          </m:r>
                          <m:r>
                            <a:rPr lang="en-US" sz="2000" smtClean="0">
                              <a:solidFill>
                                <a:schemeClr val="accent2">
                                  <a:lumMod val="75000"/>
                                </a:schemeClr>
                              </a:solidFill>
                              <a:latin typeface="Cambria Math" panose="02040503050406030204" pitchFamily="18" charset="0"/>
                            </a:rPr>
                            <m:t>−</m:t>
                          </m:r>
                          <m:acc>
                            <m:accPr>
                              <m:chr m:val="̃"/>
                              <m:ctrlPr>
                                <a:rPr lang="en-US" sz="2000" i="1">
                                  <a:solidFill>
                                    <a:schemeClr val="accent2">
                                      <a:lumMod val="75000"/>
                                    </a:schemeClr>
                                  </a:solidFill>
                                  <a:latin typeface="Cambria Math" panose="02040503050406030204" pitchFamily="18" charset="0"/>
                                </a:rPr>
                              </m:ctrlPr>
                            </m:accPr>
                            <m:e>
                              <m:r>
                                <a:rPr lang="en-US" sz="2000">
                                  <a:solidFill>
                                    <a:schemeClr val="accent2">
                                      <a:lumMod val="75000"/>
                                    </a:schemeClr>
                                  </a:solidFill>
                                  <a:latin typeface="Cambria Math" panose="02040503050406030204" pitchFamily="18" charset="0"/>
                                </a:rPr>
                                <m:t>𝑂</m:t>
                              </m:r>
                            </m:e>
                          </m:acc>
                          <m:d>
                            <m:dPr>
                              <m:ctrlPr>
                                <a:rPr lang="en-US" sz="2000" i="1">
                                  <a:solidFill>
                                    <a:schemeClr val="accent2">
                                      <a:lumMod val="75000"/>
                                    </a:schemeClr>
                                  </a:solidFill>
                                  <a:latin typeface="Cambria Math" panose="02040503050406030204" pitchFamily="18" charset="0"/>
                                </a:rPr>
                              </m:ctrlPr>
                            </m:dPr>
                            <m:e>
                              <m:r>
                                <m:rPr>
                                  <m:sty m:val="p"/>
                                </m:rPr>
                                <a:rPr lang="en-US" sz="2000">
                                  <a:solidFill>
                                    <a:schemeClr val="accent2">
                                      <a:lumMod val="75000"/>
                                    </a:schemeClr>
                                  </a:solidFill>
                                  <a:latin typeface="Cambria Math" panose="02040503050406030204" pitchFamily="18" charset="0"/>
                                </a:rPr>
                                <m:t>U</m:t>
                              </m:r>
                              <m:rad>
                                <m:radPr>
                                  <m:degHide m:val="on"/>
                                  <m:ctrlPr>
                                    <a:rPr lang="en-US" sz="2000" i="1">
                                      <a:solidFill>
                                        <a:schemeClr val="accent2">
                                          <a:lumMod val="75000"/>
                                        </a:schemeClr>
                                      </a:solidFill>
                                      <a:latin typeface="Cambria Math" panose="02040503050406030204" pitchFamily="18" charset="0"/>
                                    </a:rPr>
                                  </m:ctrlPr>
                                </m:radPr>
                                <m:deg/>
                                <m:e>
                                  <m:f>
                                    <m:fPr>
                                      <m:ctrlPr>
                                        <a:rPr lang="en-US" sz="2000" i="1">
                                          <a:solidFill>
                                            <a:schemeClr val="accent2">
                                              <a:lumMod val="75000"/>
                                            </a:schemeClr>
                                          </a:solidFill>
                                          <a:latin typeface="Cambria Math" panose="02040503050406030204" pitchFamily="18" charset="0"/>
                                        </a:rPr>
                                      </m:ctrlPr>
                                    </m:fPr>
                                    <m:num>
                                      <m:r>
                                        <a:rPr lang="en-US" sz="2000">
                                          <a:solidFill>
                                            <a:schemeClr val="accent2">
                                              <a:lumMod val="75000"/>
                                            </a:schemeClr>
                                          </a:solidFill>
                                          <a:latin typeface="Cambria Math" panose="02040503050406030204" pitchFamily="18" charset="0"/>
                                        </a:rPr>
                                        <m:t>#</m:t>
                                      </m:r>
                                      <m:r>
                                        <m:rPr>
                                          <m:sty m:val="p"/>
                                        </m:rPr>
                                        <a:rPr lang="en-US" sz="2000">
                                          <a:solidFill>
                                            <a:schemeClr val="accent2">
                                              <a:lumMod val="75000"/>
                                            </a:schemeClr>
                                          </a:solidFill>
                                          <a:latin typeface="Cambria Math" panose="02040503050406030204" pitchFamily="18" charset="0"/>
                                        </a:rPr>
                                        <m:t>bidders</m:t>
                                      </m:r>
                                      <m:r>
                                        <a:rPr lang="en-US" sz="2000" i="1">
                                          <a:solidFill>
                                            <a:schemeClr val="accent2">
                                              <a:lumMod val="75000"/>
                                            </a:schemeClr>
                                          </a:solidFill>
                                          <a:latin typeface="Cambria Math" panose="02040503050406030204" pitchFamily="18" charset="0"/>
                                        </a:rPr>
                                        <m:t>+</m:t>
                                      </m:r>
                                      <m:r>
                                        <a:rPr lang="en-US" sz="2000" b="0" i="1" smtClean="0">
                                          <a:solidFill>
                                            <a:schemeClr val="accent2">
                                              <a:lumMod val="75000"/>
                                            </a:schemeClr>
                                          </a:solidFill>
                                          <a:latin typeface="Cambria Math" panose="02040503050406030204" pitchFamily="18" charset="0"/>
                                        </a:rPr>
                                        <m:t>|</m:t>
                                      </m:r>
                                      <m:r>
                                        <a:rPr lang="en-US" sz="2000" b="0" i="1" smtClean="0">
                                          <a:solidFill>
                                            <a:schemeClr val="accent2">
                                              <a:lumMod val="75000"/>
                                            </a:schemeClr>
                                          </a:solidFill>
                                          <a:latin typeface="Cambria Math" panose="02040503050406030204" pitchFamily="18" charset="0"/>
                                        </a:rPr>
                                        <m:t>𝐴</m:t>
                                      </m:r>
                                      <m:r>
                                        <a:rPr lang="en-US" sz="2000" b="0" i="1" smtClean="0">
                                          <a:solidFill>
                                            <a:schemeClr val="accent2">
                                              <a:lumMod val="75000"/>
                                            </a:schemeClr>
                                          </a:solidFill>
                                          <a:latin typeface="Cambria Math" panose="02040503050406030204" pitchFamily="18" charset="0"/>
                                        </a:rPr>
                                        <m:t>|</m:t>
                                      </m:r>
                                    </m:num>
                                    <m:den>
                                      <m:r>
                                        <a:rPr lang="en-US" sz="2000">
                                          <a:solidFill>
                                            <a:schemeClr val="accent2">
                                              <a:lumMod val="75000"/>
                                            </a:schemeClr>
                                          </a:solidFill>
                                          <a:latin typeface="Cambria Math" panose="02040503050406030204" pitchFamily="18" charset="0"/>
                                        </a:rPr>
                                        <m:t>|</m:t>
                                      </m:r>
                                      <m:r>
                                        <a:rPr lang="en-US" sz="2000">
                                          <a:solidFill>
                                            <a:schemeClr val="accent2">
                                              <a:lumMod val="75000"/>
                                            </a:schemeClr>
                                          </a:solidFill>
                                          <a:latin typeface="Cambria Math" panose="02040503050406030204" pitchFamily="18" charset="0"/>
                                        </a:rPr>
                                        <m:t>𝑆</m:t>
                                      </m:r>
                                      <m:r>
                                        <a:rPr lang="en-US" sz="2000">
                                          <a:solidFill>
                                            <a:schemeClr val="accent2">
                                              <a:lumMod val="75000"/>
                                            </a:schemeClr>
                                          </a:solidFill>
                                          <a:latin typeface="Cambria Math" panose="02040503050406030204" pitchFamily="18" charset="0"/>
                                        </a:rPr>
                                        <m:t>|</m:t>
                                      </m:r>
                                    </m:den>
                                  </m:f>
                                </m:e>
                              </m:rad>
                            </m:e>
                          </m:d>
                        </m:e>
                      </m:d>
                    </m:oMath>
                  </a14:m>
                  <a:endParaRPr lang="en-US" sz="2000" dirty="0">
                    <a:solidFill>
                      <a:schemeClr val="tx1"/>
                    </a:solidFill>
                  </a:endParaRPr>
                </a:p>
                <a:p>
                  <a:pPr marL="182880"/>
                  <a:endParaRPr lang="en-US" sz="2000" dirty="0">
                    <a:solidFill>
                      <a:schemeClr val="tx1"/>
                    </a:solidFill>
                  </a:endParaRPr>
                </a:p>
                <a:p>
                  <a:pPr marL="182880"/>
                  <a:endParaRPr lang="en-US" sz="2000" dirty="0">
                    <a:solidFill>
                      <a:schemeClr val="tx1"/>
                    </a:solidFill>
                  </a:endParaRPr>
                </a:p>
                <a:p>
                  <a:pPr marL="182880"/>
                  <a:endParaRPr lang="en-US" sz="2000" dirty="0">
                    <a:solidFill>
                      <a:schemeClr val="tx1"/>
                    </a:solidFill>
                  </a:endParaRPr>
                </a:p>
                <a:p>
                  <a:pPr marL="182880"/>
                  <a:r>
                    <a:rPr lang="en-US" sz="2000" dirty="0">
                      <a:solidFill>
                        <a:schemeClr val="tx1"/>
                      </a:solidFill>
                    </a:rPr>
                    <a:t>Let </a:t>
                  </a:r>
                  <a14:m>
                    <m:oMath xmlns:m="http://schemas.openxmlformats.org/officeDocument/2006/math">
                      <m:r>
                        <a:rPr lang="en-US" sz="2000" b="0" i="1" smtClean="0">
                          <a:solidFill>
                            <a:schemeClr val="tx1"/>
                          </a:solidFill>
                          <a:latin typeface="Cambria Math" panose="02040503050406030204" pitchFamily="18" charset="0"/>
                        </a:rPr>
                        <m:t>𝐴</m:t>
                      </m:r>
                    </m:oMath>
                  </a14:m>
                  <a:r>
                    <a:rPr lang="en-US" sz="2000" dirty="0">
                      <a:solidFill>
                        <a:schemeClr val="tx1"/>
                      </a:solidFill>
                    </a:rPr>
                    <a:t>* be </a:t>
                  </a:r>
                  <a:r>
                    <a:rPr lang="en-US" sz="2000" dirty="0"/>
                    <a:t>the </a:t>
                  </a:r>
                  <a:r>
                    <a:rPr lang="en-US" sz="2000" dirty="0">
                      <a:solidFill>
                        <a:schemeClr val="tx1"/>
                      </a:solidFill>
                    </a:rPr>
                    <a:t>set of boosted allocations </a:t>
                  </a:r>
                  <a:r>
                    <a:rPr lang="en-US" sz="2000" dirty="0"/>
                    <a:t>under</a:t>
                  </a:r>
                  <a:r>
                    <a:rPr lang="en-US" sz="2000" dirty="0">
                      <a:solidFill>
                        <a:schemeClr val="tx1"/>
                      </a:solidFill>
                    </a:rPr>
                    <a:t> optimal AMA.</a:t>
                  </a:r>
                </a:p>
                <a:p>
                  <a:pPr marL="182880"/>
                  <a14:m>
                    <m:oMath xmlns:m="http://schemas.openxmlformats.org/officeDocument/2006/math">
                      <m:acc>
                        <m:accPr>
                          <m:chr m:val="̂"/>
                          <m:ctrlPr>
                            <a:rPr lang="en-US" sz="2000" i="1">
                              <a:latin typeface="Cambria Math" panose="02040503050406030204" pitchFamily="18" charset="0"/>
                            </a:rPr>
                          </m:ctrlPr>
                        </m:accPr>
                        <m:e>
                          <m:r>
                            <a:rPr lang="en-US" sz="2000" i="1">
                              <a:latin typeface="Cambria Math" panose="02040503050406030204" pitchFamily="18" charset="0"/>
                            </a:rPr>
                            <m:t>𝑀</m:t>
                          </m:r>
                        </m:e>
                      </m:acc>
                    </m:oMath>
                  </a14:m>
                  <a:r>
                    <a:rPr lang="en-US" sz="2000" dirty="0"/>
                    <a:t>’s revenue is within </a:t>
                  </a:r>
                  <a14:m>
                    <m:oMath xmlns:m="http://schemas.openxmlformats.org/officeDocument/2006/math">
                      <m:acc>
                        <m:accPr>
                          <m:chr m:val="̃"/>
                          <m:ctrlPr>
                            <a:rPr lang="en-US" sz="2000" i="1">
                              <a:latin typeface="Cambria Math" panose="02040503050406030204" pitchFamily="18" charset="0"/>
                            </a:rPr>
                          </m:ctrlPr>
                        </m:accPr>
                        <m:e>
                          <m:r>
                            <a:rPr lang="en-US" sz="2000">
                              <a:latin typeface="Cambria Math" panose="02040503050406030204" pitchFamily="18" charset="0"/>
                            </a:rPr>
                            <m:t>𝑂</m:t>
                          </m:r>
                        </m:e>
                      </m:acc>
                      <m:d>
                        <m:dPr>
                          <m:ctrlPr>
                            <a:rPr lang="en-US" sz="2000" i="1">
                              <a:latin typeface="Cambria Math" panose="02040503050406030204" pitchFamily="18" charset="0"/>
                            </a:rPr>
                          </m:ctrlPr>
                        </m:dPr>
                        <m:e>
                          <m:r>
                            <m:rPr>
                              <m:sty m:val="p"/>
                            </m:rPr>
                            <a:rPr lang="en-US" sz="2000">
                              <a:latin typeface="Cambria Math" panose="02040503050406030204" pitchFamily="18" charset="0"/>
                            </a:rPr>
                            <m:t>U</m:t>
                          </m:r>
                          <m:rad>
                            <m:radPr>
                              <m:degHide m:val="on"/>
                              <m:ctrlPr>
                                <a:rPr lang="en-US" sz="2000" i="1">
                                  <a:latin typeface="Cambria Math" panose="02040503050406030204" pitchFamily="18" charset="0"/>
                                </a:rPr>
                              </m:ctrlPr>
                            </m:radPr>
                            <m:deg/>
                            <m:e>
                              <m:f>
                                <m:fPr>
                                  <m:ctrlPr>
                                    <a:rPr lang="en-US" sz="2000" i="1">
                                      <a:latin typeface="Cambria Math" panose="02040503050406030204" pitchFamily="18" charset="0"/>
                                    </a:rPr>
                                  </m:ctrlPr>
                                </m:fPr>
                                <m:num>
                                  <m:r>
                                    <a:rPr lang="en-US" sz="2000">
                                      <a:latin typeface="Cambria Math" panose="02040503050406030204" pitchFamily="18" charset="0"/>
                                    </a:rPr>
                                    <m:t>#</m:t>
                                  </m:r>
                                  <m:r>
                                    <m:rPr>
                                      <m:sty m:val="p"/>
                                    </m:rPr>
                                    <a:rPr lang="en-US" sz="2000">
                                      <a:latin typeface="Cambria Math" panose="02040503050406030204" pitchFamily="18" charset="0"/>
                                    </a:rPr>
                                    <m:t>bidders</m:t>
                                  </m:r>
                                  <m:r>
                                    <a:rPr lang="en-US" sz="2000" i="1">
                                      <a:latin typeface="Cambria Math" panose="02040503050406030204" pitchFamily="18" charset="0"/>
                                    </a:rPr>
                                    <m:t>+</m:t>
                                  </m:r>
                                  <m:sSup>
                                    <m:sSupPr>
                                      <m:ctrlPr>
                                        <a:rPr lang="en-US" sz="2000" i="1">
                                          <a:latin typeface="Cambria Math" panose="02040503050406030204" pitchFamily="18" charset="0"/>
                                        </a:rPr>
                                      </m:ctrlPr>
                                    </m:sSupPr>
                                    <m:e>
                                      <m:r>
                                        <a:rPr lang="en-US" sz="2000" i="1">
                                          <a:latin typeface="Cambria Math" panose="02040503050406030204" pitchFamily="18" charset="0"/>
                                        </a:rPr>
                                        <m:t>|</m:t>
                                      </m:r>
                                      <m:r>
                                        <a:rPr lang="en-US" sz="2000" i="1">
                                          <a:latin typeface="Cambria Math" panose="02040503050406030204" pitchFamily="18" charset="0"/>
                                        </a:rPr>
                                        <m:t>𝐴</m:t>
                                      </m:r>
                                    </m:e>
                                    <m:sup>
                                      <m:r>
                                        <a:rPr lang="en-US" sz="2000" i="1">
                                          <a:latin typeface="Cambria Math" panose="02040503050406030204" pitchFamily="18" charset="0"/>
                                        </a:rPr>
                                        <m:t>∗</m:t>
                                      </m:r>
                                    </m:sup>
                                  </m:sSup>
                                  <m:r>
                                    <a:rPr lang="en-US" sz="2000" i="1">
                                      <a:latin typeface="Cambria Math" panose="02040503050406030204" pitchFamily="18" charset="0"/>
                                    </a:rPr>
                                    <m:t>|</m:t>
                                  </m:r>
                                </m:num>
                                <m:den>
                                  <m:r>
                                    <a:rPr lang="en-US" sz="2000">
                                      <a:latin typeface="Cambria Math" panose="02040503050406030204" pitchFamily="18" charset="0"/>
                                    </a:rPr>
                                    <m:t>|</m:t>
                                  </m:r>
                                  <m:r>
                                    <a:rPr lang="en-US" sz="2000">
                                      <a:latin typeface="Cambria Math" panose="02040503050406030204" pitchFamily="18" charset="0"/>
                                    </a:rPr>
                                    <m:t>𝑆</m:t>
                                  </m:r>
                                  <m:r>
                                    <a:rPr lang="en-US" sz="2000">
                                      <a:latin typeface="Cambria Math" panose="02040503050406030204" pitchFamily="18" charset="0"/>
                                    </a:rPr>
                                    <m:t>|</m:t>
                                  </m:r>
                                </m:den>
                              </m:f>
                            </m:e>
                          </m:rad>
                        </m:e>
                      </m:d>
                    </m:oMath>
                  </a14:m>
                  <a:r>
                    <a:rPr lang="en-US" sz="2000" dirty="0"/>
                    <a:t> of optimal </a:t>
                  </a:r>
                  <a:r>
                    <a:rPr lang="en-US" sz="2000" dirty="0">
                      <a:solidFill>
                        <a:schemeClr val="tx1"/>
                      </a:solidFill>
                    </a:rPr>
                    <a:t>AMA’s revenue.</a:t>
                  </a:r>
                </a:p>
              </p:txBody>
            </p:sp>
          </mc:Choice>
          <mc:Fallback xmlns="">
            <p:sp>
              <p:nvSpPr>
                <p:cNvPr id="20" name="TextBox 19"/>
                <p:cNvSpPr txBox="1">
                  <a:spLocks noRot="1" noChangeAspect="1" noMove="1" noResize="1" noEditPoints="1" noAdjustHandles="1" noChangeArrowheads="1" noChangeShapeType="1" noTextEdit="1"/>
                </p:cNvSpPr>
                <p:nvPr/>
              </p:nvSpPr>
              <p:spPr>
                <a:xfrm>
                  <a:off x="-2596243" y="5105400"/>
                  <a:ext cx="14336485" cy="2706510"/>
                </a:xfrm>
                <a:prstGeom prst="rect">
                  <a:avLst/>
                </a:prstGeom>
                <a:blipFill>
                  <a:blip r:embed="rId3"/>
                  <a:stretch>
                    <a:fillRect/>
                  </a:stretch>
                </a:blipFill>
                <a:ln w="19050">
                  <a:solidFill>
                    <a:schemeClr val="tx1"/>
                  </a:solidFill>
                </a:ln>
              </p:spPr>
              <p:txBody>
                <a:bodyPr/>
                <a:lstStyle/>
                <a:p>
                  <a:r>
                    <a:rPr lang="en-US">
                      <a:noFill/>
                    </a:rPr>
                    <a:t> </a:t>
                  </a:r>
                </a:p>
              </p:txBody>
            </p:sp>
          </mc:Fallback>
        </mc:AlternateContent>
        <p:sp>
          <p:nvSpPr>
            <p:cNvPr id="21" name="TextBox 20"/>
            <p:cNvSpPr txBox="1"/>
            <p:nvPr/>
          </p:nvSpPr>
          <p:spPr>
            <a:xfrm>
              <a:off x="-2596243" y="4644436"/>
              <a:ext cx="14336485" cy="461665"/>
            </a:xfrm>
            <a:prstGeom prst="rect">
              <a:avLst/>
            </a:prstGeom>
            <a:noFill/>
            <a:ln w="19050">
              <a:solidFill>
                <a:schemeClr val="tx1"/>
              </a:solidFill>
            </a:ln>
          </p:spPr>
          <p:txBody>
            <a:bodyPr wrap="square" rtlCol="0">
              <a:spAutoFit/>
            </a:bodyPr>
            <a:lstStyle/>
            <a:p>
              <a:pPr marL="182880"/>
              <a:r>
                <a:rPr lang="en-US" sz="2400" b="1" dirty="0"/>
                <a:t>Theorem</a:t>
              </a:r>
            </a:p>
          </p:txBody>
        </p:sp>
      </p:grpSp>
      <p:cxnSp>
        <p:nvCxnSpPr>
          <p:cNvPr id="25" name="Straight Arrow Connector 24"/>
          <p:cNvCxnSpPr/>
          <p:nvPr/>
        </p:nvCxnSpPr>
        <p:spPr>
          <a:xfrm flipV="1">
            <a:off x="4610100" y="4022275"/>
            <a:ext cx="0" cy="30480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p:cNvSpPr txBox="1"/>
              <p:nvPr/>
            </p:nvSpPr>
            <p:spPr>
              <a:xfrm>
                <a:off x="3733800" y="4327075"/>
                <a:ext cx="1866900" cy="369332"/>
              </a:xfrm>
              <a:prstGeom prst="rect">
                <a:avLst/>
              </a:prstGeom>
              <a:noFill/>
              <a:ln w="38100">
                <a:solidFill>
                  <a:schemeClr val="accent1">
                    <a:lumMod val="75000"/>
                  </a:schemeClr>
                </a:solidFill>
              </a:ln>
            </p:spPr>
            <p:txBody>
              <a:bodyPr wrap="square" rtlCol="0">
                <a:spAutoFit/>
              </a:bodyPr>
              <a:lstStyle/>
              <a:p>
                <a:r>
                  <a:rPr lang="en-US" dirty="0">
                    <a:solidFill>
                      <a:schemeClr val="tx1"/>
                    </a:solidFill>
                  </a:rPr>
                  <a:t>Increases with </a:t>
                </a:r>
                <a14:m>
                  <m:oMath xmlns:m="http://schemas.openxmlformats.org/officeDocument/2006/math">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3733800" y="4327075"/>
                <a:ext cx="1866900" cy="369332"/>
              </a:xfrm>
              <a:prstGeom prst="rect">
                <a:avLst/>
              </a:prstGeom>
              <a:blipFill>
                <a:blip r:embed="rId4"/>
                <a:stretch>
                  <a:fillRect l="-1923" t="-4545" b="-19697"/>
                </a:stretch>
              </a:blipFill>
              <a:ln w="38100">
                <a:solidFill>
                  <a:schemeClr val="accent1">
                    <a:lumMod val="75000"/>
                  </a:schemeClr>
                </a:solidFill>
              </a:ln>
            </p:spPr>
            <p:txBody>
              <a:bodyPr/>
              <a:lstStyle/>
              <a:p>
                <a:r>
                  <a:rPr lang="en-US">
                    <a:noFill/>
                  </a:rPr>
                  <a:t> </a:t>
                </a:r>
              </a:p>
            </p:txBody>
          </p:sp>
        </mc:Fallback>
      </mc:AlternateContent>
      <p:cxnSp>
        <p:nvCxnSpPr>
          <p:cNvPr id="27" name="Straight Arrow Connector 26"/>
          <p:cNvCxnSpPr/>
          <p:nvPr/>
        </p:nvCxnSpPr>
        <p:spPr>
          <a:xfrm flipV="1">
            <a:off x="6821557" y="4022275"/>
            <a:ext cx="0" cy="304800"/>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5943600" y="4327075"/>
                <a:ext cx="1981200" cy="369332"/>
              </a:xfrm>
              <a:prstGeom prst="rect">
                <a:avLst/>
              </a:prstGeom>
              <a:noFill/>
              <a:ln w="38100">
                <a:solidFill>
                  <a:schemeClr val="accent2">
                    <a:lumMod val="75000"/>
                  </a:schemeClr>
                </a:solidFill>
              </a:ln>
            </p:spPr>
            <p:txBody>
              <a:bodyPr wrap="square" rtlCol="0">
                <a:spAutoFit/>
              </a:bodyPr>
              <a:lstStyle/>
              <a:p>
                <a:r>
                  <a:rPr lang="en-US" dirty="0">
                    <a:solidFill>
                      <a:schemeClr val="tx1"/>
                    </a:solidFill>
                  </a:rPr>
                  <a:t>Decreases with </a:t>
                </a:r>
                <a14:m>
                  <m:oMath xmlns:m="http://schemas.openxmlformats.org/officeDocument/2006/math">
                    <m:r>
                      <a:rPr lang="en-US" b="0" i="1" smtClean="0">
                        <a:solidFill>
                          <a:schemeClr val="tx1"/>
                        </a:solidFill>
                        <a:latin typeface="Cambria Math" panose="02040503050406030204" pitchFamily="18" charset="0"/>
                      </a:rPr>
                      <m:t>|</m:t>
                    </m:r>
                    <m:r>
                      <a:rPr lang="en-US" b="0" i="1" smtClean="0">
                        <a:solidFill>
                          <a:schemeClr val="tx1"/>
                        </a:solidFill>
                        <a:latin typeface="Cambria Math" panose="02040503050406030204" pitchFamily="18" charset="0"/>
                      </a:rPr>
                      <m:t>𝐴</m:t>
                    </m:r>
                    <m:r>
                      <a:rPr lang="en-US" b="0" i="1" smtClean="0">
                        <a:solidFill>
                          <a:schemeClr val="tx1"/>
                        </a:solidFill>
                        <a:latin typeface="Cambria Math" panose="02040503050406030204" pitchFamily="18" charset="0"/>
                      </a:rPr>
                      <m:t>|</m:t>
                    </m:r>
                  </m:oMath>
                </a14:m>
                <a:endParaRPr lang="en-US" dirty="0">
                  <a:solidFill>
                    <a:schemeClr val="tx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943600" y="4327075"/>
                <a:ext cx="1981200" cy="369332"/>
              </a:xfrm>
              <a:prstGeom prst="rect">
                <a:avLst/>
              </a:prstGeom>
              <a:blipFill>
                <a:blip r:embed="rId5"/>
                <a:stretch>
                  <a:fillRect l="-1511" t="-4545" b="-19697"/>
                </a:stretch>
              </a:blipFill>
              <a:ln w="38100">
                <a:solidFill>
                  <a:schemeClr val="accent2">
                    <a:lumMod val="75000"/>
                  </a:schemeClr>
                </a:solidFill>
              </a:ln>
            </p:spPr>
            <p:txBody>
              <a:bodyPr/>
              <a:lstStyle/>
              <a:p>
                <a:r>
                  <a:rPr lang="en-US">
                    <a:noFill/>
                  </a:rPr>
                  <a:t> </a:t>
                </a:r>
              </a:p>
            </p:txBody>
          </p:sp>
        </mc:Fallback>
      </mc:AlternateContent>
    </p:spTree>
    <p:extLst>
      <p:ext uri="{BB962C8B-B14F-4D97-AF65-F5344CB8AC3E}">
        <p14:creationId xmlns:p14="http://schemas.microsoft.com/office/powerpoint/2010/main" val="246666109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4B40-7AC2-47C1-A95C-A5647E96BB06}"/>
              </a:ext>
            </a:extLst>
          </p:cNvPr>
          <p:cNvSpPr>
            <a:spLocks noGrp="1"/>
          </p:cNvSpPr>
          <p:nvPr>
            <p:ph type="title"/>
          </p:nvPr>
        </p:nvSpPr>
        <p:spPr/>
        <p:txBody>
          <a:bodyPr/>
          <a:lstStyle/>
          <a:p>
            <a:r>
              <a:rPr lang="en-US"/>
              <a:t>Structural revenue maximization</a:t>
            </a:r>
            <a:endParaRPr lang="en-US" dirty="0"/>
          </a:p>
        </p:txBody>
      </p:sp>
      <p:sp>
        <p:nvSpPr>
          <p:cNvPr id="12" name="Content Placeholder 11"/>
          <p:cNvSpPr>
            <a:spLocks noGrp="1"/>
          </p:cNvSpPr>
          <p:nvPr>
            <p:ph idx="1"/>
          </p:nvPr>
        </p:nvSpPr>
        <p:spPr/>
        <p:txBody>
          <a:bodyPr/>
          <a:lstStyle/>
          <a:p>
            <a:pPr marL="0" indent="0">
              <a:buNone/>
            </a:pPr>
            <a:r>
              <a:rPr lang="en-US" b="1" dirty="0"/>
              <a:t>Structural revenue maximization</a:t>
            </a:r>
            <a:r>
              <a:rPr lang="en-US" dirty="0"/>
              <a:t>:</a:t>
            </a:r>
          </a:p>
          <a:p>
            <a:pPr marL="0" indent="0">
              <a:buNone/>
            </a:pPr>
            <a:r>
              <a:rPr lang="en-US" dirty="0"/>
              <a:t>Optimize tradeoff between increasing empirical revenue…</a:t>
            </a:r>
          </a:p>
          <a:p>
            <a:pPr marL="0" indent="0">
              <a:buNone/>
            </a:pPr>
            <a:r>
              <a:rPr lang="en-US" dirty="0"/>
              <a:t>	and keeping mechanism class </a:t>
            </a:r>
            <a:r>
              <a:rPr lang="en-US" b="1" dirty="0">
                <a:solidFill>
                  <a:srgbClr val="0093C6"/>
                </a:solidFill>
              </a:rPr>
              <a:t>simple</a:t>
            </a:r>
          </a:p>
          <a:p>
            <a:pPr marL="0" indent="0">
              <a:buNone/>
            </a:pPr>
            <a:endParaRPr lang="en-US" b="1" dirty="0">
              <a:solidFill>
                <a:srgbClr val="0093C6"/>
              </a:solidFill>
            </a:endParaRPr>
          </a:p>
          <a:p>
            <a:pPr marL="0" indent="0">
              <a:buNone/>
            </a:pPr>
            <a:endParaRPr lang="en-US" b="1" dirty="0">
              <a:solidFill>
                <a:srgbClr val="0093C6"/>
              </a:solidFill>
            </a:endParaRPr>
          </a:p>
          <a:p>
            <a:pPr marL="0" indent="0">
              <a:buNone/>
            </a:pPr>
            <a:endParaRPr lang="en-US" dirty="0"/>
          </a:p>
        </p:txBody>
      </p:sp>
      <p:sp>
        <p:nvSpPr>
          <p:cNvPr id="14" name="Oval 13">
            <a:extLst>
              <a:ext uri="{FF2B5EF4-FFF2-40B4-BE49-F238E27FC236}">
                <a16:creationId xmlns:a16="http://schemas.microsoft.com/office/drawing/2014/main" id="{3131CD10-DEF1-40B5-9E34-956FDC0B02DF}"/>
              </a:ext>
            </a:extLst>
          </p:cNvPr>
          <p:cNvSpPr/>
          <p:nvPr/>
        </p:nvSpPr>
        <p:spPr>
          <a:xfrm>
            <a:off x="864704" y="3657600"/>
            <a:ext cx="7288696" cy="2087562"/>
          </a:xfrm>
          <a:prstGeom prst="ellipse">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3-sparse AMAs</a:t>
            </a:r>
          </a:p>
        </p:txBody>
      </p:sp>
      <p:sp>
        <p:nvSpPr>
          <p:cNvPr id="15" name="Oval 14">
            <a:extLst>
              <a:ext uri="{FF2B5EF4-FFF2-40B4-BE49-F238E27FC236}">
                <a16:creationId xmlns:a16="http://schemas.microsoft.com/office/drawing/2014/main" id="{7924E2E4-4FA3-4244-81DE-AB42350377A1}"/>
              </a:ext>
            </a:extLst>
          </p:cNvPr>
          <p:cNvSpPr/>
          <p:nvPr/>
        </p:nvSpPr>
        <p:spPr>
          <a:xfrm>
            <a:off x="838200" y="3886200"/>
            <a:ext cx="4648200" cy="1676400"/>
          </a:xfrm>
          <a:prstGeom prst="ellipse">
            <a:avLst/>
          </a:prstGeom>
          <a:solidFill>
            <a:srgbClr val="ABE1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a:solidFill>
                  <a:schemeClr val="tx1"/>
                </a:solidFill>
              </a:rPr>
              <a:t>2-sparse AMAs</a:t>
            </a:r>
          </a:p>
        </p:txBody>
      </p:sp>
      <p:sp>
        <p:nvSpPr>
          <p:cNvPr id="16" name="Oval 15">
            <a:extLst>
              <a:ext uri="{FF2B5EF4-FFF2-40B4-BE49-F238E27FC236}">
                <a16:creationId xmlns:a16="http://schemas.microsoft.com/office/drawing/2014/main" id="{C7BC907B-2942-46A1-84F1-9F0AE1A74B55}"/>
              </a:ext>
            </a:extLst>
          </p:cNvPr>
          <p:cNvSpPr/>
          <p:nvPr/>
        </p:nvSpPr>
        <p:spPr>
          <a:xfrm>
            <a:off x="838200" y="4091780"/>
            <a:ext cx="2362200" cy="1219200"/>
          </a:xfrm>
          <a:prstGeom prst="ellipse">
            <a:avLst/>
          </a:prstGeom>
          <a:solidFill>
            <a:srgbClr val="D5F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1-sparse AMAs</a:t>
            </a:r>
          </a:p>
        </p:txBody>
      </p:sp>
    </p:spTree>
    <p:extLst>
      <p:ext uri="{BB962C8B-B14F-4D97-AF65-F5344CB8AC3E}">
        <p14:creationId xmlns:p14="http://schemas.microsoft.com/office/powerpoint/2010/main" val="1717556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A4B40-7AC2-47C1-A95C-A5647E96BB06}"/>
              </a:ext>
            </a:extLst>
          </p:cNvPr>
          <p:cNvSpPr>
            <a:spLocks noGrp="1"/>
          </p:cNvSpPr>
          <p:nvPr>
            <p:ph type="title"/>
          </p:nvPr>
        </p:nvSpPr>
        <p:spPr/>
        <p:txBody>
          <a:bodyPr/>
          <a:lstStyle/>
          <a:p>
            <a:r>
              <a:rPr lang="en-US"/>
              <a:t>Structural revenue maximization</a:t>
            </a:r>
            <a:endParaRPr lang="en-US" dirty="0"/>
          </a:p>
        </p:txBody>
      </p:sp>
      <p:sp>
        <p:nvSpPr>
          <p:cNvPr id="12" name="Content Placeholder 11"/>
          <p:cNvSpPr>
            <a:spLocks noGrp="1"/>
          </p:cNvSpPr>
          <p:nvPr>
            <p:ph idx="1"/>
          </p:nvPr>
        </p:nvSpPr>
        <p:spPr/>
        <p:txBody>
          <a:bodyPr/>
          <a:lstStyle/>
          <a:p>
            <a:pPr marL="0" indent="0">
              <a:buNone/>
            </a:pPr>
            <a:r>
              <a:rPr lang="en-US" b="1" dirty="0"/>
              <a:t>Structural revenue maximization</a:t>
            </a:r>
            <a:r>
              <a:rPr lang="en-US" dirty="0"/>
              <a:t>:</a:t>
            </a:r>
          </a:p>
          <a:p>
            <a:pPr marL="0" indent="0">
              <a:buNone/>
            </a:pPr>
            <a:r>
              <a:rPr lang="en-US" dirty="0"/>
              <a:t>Optimize tradeoff between increasing empirical revenue…</a:t>
            </a:r>
          </a:p>
          <a:p>
            <a:pPr marL="0" indent="0">
              <a:buNone/>
            </a:pPr>
            <a:r>
              <a:rPr lang="en-US" dirty="0"/>
              <a:t>	and keeping mechanism class </a:t>
            </a:r>
            <a:r>
              <a:rPr lang="en-US" b="1" dirty="0">
                <a:solidFill>
                  <a:srgbClr val="0093C6"/>
                </a:solidFill>
              </a:rPr>
              <a:t>simple</a:t>
            </a:r>
          </a:p>
          <a:p>
            <a:pPr marL="0" indent="0">
              <a:buNone/>
            </a:pPr>
            <a:endParaRPr lang="en-US" b="1" dirty="0">
              <a:solidFill>
                <a:srgbClr val="0093C6"/>
              </a:solidFill>
            </a:endParaRPr>
          </a:p>
          <a:p>
            <a:pPr marL="0" indent="0">
              <a:buNone/>
            </a:pPr>
            <a:r>
              <a:rPr lang="en-US" dirty="0"/>
              <a:t>Extensive literature on </a:t>
            </a:r>
            <a:r>
              <a:rPr lang="en-US" b="1" dirty="0"/>
              <a:t>structural risk minimization </a:t>
            </a:r>
            <a:r>
              <a:rPr lang="en-US" dirty="0"/>
              <a:t>research </a:t>
            </a:r>
            <a:r>
              <a:rPr lang="en-US" dirty="0">
                <a:solidFill>
                  <a:schemeClr val="bg1">
                    <a:lumMod val="50000"/>
                  </a:schemeClr>
                </a:solidFill>
              </a:rPr>
              <a:t>[e.g., </a:t>
            </a:r>
            <a:r>
              <a:rPr lang="en-US" dirty="0" err="1">
                <a:solidFill>
                  <a:schemeClr val="bg1">
                    <a:lumMod val="50000"/>
                  </a:schemeClr>
                </a:solidFill>
              </a:rPr>
              <a:t>Vapnik</a:t>
            </a:r>
            <a:r>
              <a:rPr lang="en-US" dirty="0">
                <a:solidFill>
                  <a:schemeClr val="bg1">
                    <a:lumMod val="50000"/>
                  </a:schemeClr>
                </a:solidFill>
              </a:rPr>
              <a:t> and </a:t>
            </a:r>
            <a:r>
              <a:rPr lang="en-US" dirty="0" err="1">
                <a:solidFill>
                  <a:schemeClr val="bg1">
                    <a:lumMod val="50000"/>
                  </a:schemeClr>
                </a:solidFill>
              </a:rPr>
              <a:t>Chervonenkis</a:t>
            </a:r>
            <a:r>
              <a:rPr lang="en-US" dirty="0">
                <a:solidFill>
                  <a:schemeClr val="bg1">
                    <a:lumMod val="50000"/>
                  </a:schemeClr>
                </a:solidFill>
              </a:rPr>
              <a:t>, Theory of Pattern Recognition, ’74; Blumer, </a:t>
            </a:r>
            <a:r>
              <a:rPr lang="en-US" dirty="0" err="1">
                <a:solidFill>
                  <a:schemeClr val="bg1">
                    <a:lumMod val="50000"/>
                  </a:schemeClr>
                </a:solidFill>
              </a:rPr>
              <a:t>Ehrenfeucht</a:t>
            </a:r>
            <a:r>
              <a:rPr lang="en-US" dirty="0">
                <a:solidFill>
                  <a:schemeClr val="bg1">
                    <a:lumMod val="50000"/>
                  </a:schemeClr>
                </a:solidFill>
              </a:rPr>
              <a:t>, Haussler, and </a:t>
            </a:r>
            <a:r>
              <a:rPr lang="en-US" dirty="0" err="1">
                <a:solidFill>
                  <a:schemeClr val="bg1">
                    <a:lumMod val="50000"/>
                  </a:schemeClr>
                </a:solidFill>
              </a:rPr>
              <a:t>Warmuth</a:t>
            </a:r>
            <a:r>
              <a:rPr lang="en-US" dirty="0">
                <a:solidFill>
                  <a:schemeClr val="bg1">
                    <a:lumMod val="50000"/>
                  </a:schemeClr>
                </a:solidFill>
              </a:rPr>
              <a:t>, Information Processing Letters ’87; </a:t>
            </a:r>
            <a:r>
              <a:rPr lang="en-US" dirty="0" err="1">
                <a:solidFill>
                  <a:schemeClr val="bg1">
                    <a:lumMod val="50000"/>
                  </a:schemeClr>
                </a:solidFill>
              </a:rPr>
              <a:t>Vapnik</a:t>
            </a:r>
            <a:r>
              <a:rPr lang="en-US" dirty="0">
                <a:solidFill>
                  <a:schemeClr val="bg1">
                    <a:lumMod val="50000"/>
                  </a:schemeClr>
                </a:solidFill>
              </a:rPr>
              <a:t>, Springer ’95]</a:t>
            </a:r>
            <a:endParaRPr lang="en-US" dirty="0"/>
          </a:p>
          <a:p>
            <a:pPr marL="0" indent="0">
              <a:buNone/>
            </a:pPr>
            <a:endParaRPr lang="en-US" b="1" dirty="0">
              <a:solidFill>
                <a:srgbClr val="0093C6"/>
              </a:solidFill>
            </a:endParaRPr>
          </a:p>
          <a:p>
            <a:pPr marL="0" indent="0">
              <a:buNone/>
            </a:pPr>
            <a:endParaRPr lang="en-US" dirty="0"/>
          </a:p>
        </p:txBody>
      </p:sp>
    </p:spTree>
    <p:extLst>
      <p:ext uri="{BB962C8B-B14F-4D97-AF65-F5344CB8AC3E}">
        <p14:creationId xmlns:p14="http://schemas.microsoft.com/office/powerpoint/2010/main" val="390457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7468-FAB3-4986-BC09-4BD08DFBBF8E}"/>
              </a:ext>
            </a:extLst>
          </p:cNvPr>
          <p:cNvSpPr>
            <a:spLocks noGrp="1"/>
          </p:cNvSpPr>
          <p:nvPr>
            <p:ph type="title"/>
          </p:nvPr>
        </p:nvSpPr>
        <p:spPr/>
        <p:txBody>
          <a:bodyPr/>
          <a:lstStyle/>
          <a:p>
            <a:r>
              <a:rPr lang="en-US" dirty="0"/>
              <a:t>Mechanism design example:</a:t>
            </a:r>
            <a:br>
              <a:rPr lang="en-US" dirty="0"/>
            </a:br>
            <a:r>
              <a:rPr lang="en-US" dirty="0"/>
              <a:t>Second-price auction</a:t>
            </a:r>
          </a:p>
        </p:txBody>
      </p:sp>
      <p:sp>
        <p:nvSpPr>
          <p:cNvPr id="3" name="Content Placeholder 2">
            <a:extLst>
              <a:ext uri="{FF2B5EF4-FFF2-40B4-BE49-F238E27FC236}">
                <a16:creationId xmlns:a16="http://schemas.microsoft.com/office/drawing/2014/main" id="{FA033879-98F9-4BF3-B9AF-48A1BBDB1E44}"/>
              </a:ext>
            </a:extLst>
          </p:cNvPr>
          <p:cNvSpPr>
            <a:spLocks noGrp="1"/>
          </p:cNvSpPr>
          <p:nvPr>
            <p:ph idx="1"/>
          </p:nvPr>
        </p:nvSpPr>
        <p:spPr/>
        <p:txBody>
          <a:bodyPr/>
          <a:lstStyle/>
          <a:p>
            <a:pPr marL="0" indent="0">
              <a:buNone/>
            </a:pPr>
            <a:r>
              <a:rPr lang="en-US" dirty="0"/>
              <a:t>Highest bidder wins. Pays second highest bid.</a:t>
            </a:r>
          </a:p>
        </p:txBody>
      </p:sp>
      <p:pic>
        <p:nvPicPr>
          <p:cNvPr id="14" name="Picture 2" descr="Image result for mona lisa in frame">
            <a:extLst>
              <a:ext uri="{FF2B5EF4-FFF2-40B4-BE49-F238E27FC236}">
                <a16:creationId xmlns:a16="http://schemas.microsoft.com/office/drawing/2014/main" id="{EC60B0DD-0B0D-4494-9756-A68D4BA0AA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3998" y="4499287"/>
            <a:ext cx="1489828" cy="1825313"/>
          </a:xfrm>
          <a:prstGeom prst="rect">
            <a:avLst/>
          </a:prstGeom>
          <a:noFill/>
          <a:extLst>
            <a:ext uri="{909E8E84-426E-40DD-AFC4-6F175D3DCCD1}">
              <a14:hiddenFill xmlns:a14="http://schemas.microsoft.com/office/drawing/2010/main">
                <a:solidFill>
                  <a:srgbClr val="FFFFFF"/>
                </a:solidFill>
              </a14:hiddenFill>
            </a:ext>
          </a:extLst>
        </p:spPr>
      </p:pic>
      <p:pic>
        <p:nvPicPr>
          <p:cNvPr id="20" name="Graphic 19" descr="Man">
            <a:extLst>
              <a:ext uri="{FF2B5EF4-FFF2-40B4-BE49-F238E27FC236}">
                <a16:creationId xmlns:a16="http://schemas.microsoft.com/office/drawing/2014/main" id="{87E563F5-BA5C-48D1-81FC-9FD6DFD079A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0989" y="5047550"/>
            <a:ext cx="1091323" cy="1091323"/>
          </a:xfrm>
          <a:prstGeom prst="rect">
            <a:avLst/>
          </a:prstGeom>
        </p:spPr>
      </p:pic>
      <p:pic>
        <p:nvPicPr>
          <p:cNvPr id="21" name="Graphic 20" descr="Man">
            <a:extLst>
              <a:ext uri="{FF2B5EF4-FFF2-40B4-BE49-F238E27FC236}">
                <a16:creationId xmlns:a16="http://schemas.microsoft.com/office/drawing/2014/main" id="{35B11A38-8D1F-4AFD-98C6-97DA0FEE6DD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27980" y="5047550"/>
            <a:ext cx="1091323" cy="1091323"/>
          </a:xfrm>
          <a:prstGeom prst="rect">
            <a:avLst/>
          </a:prstGeom>
        </p:spPr>
      </p:pic>
      <p:pic>
        <p:nvPicPr>
          <p:cNvPr id="22" name="Graphic 21" descr="Man">
            <a:extLst>
              <a:ext uri="{FF2B5EF4-FFF2-40B4-BE49-F238E27FC236}">
                <a16:creationId xmlns:a16="http://schemas.microsoft.com/office/drawing/2014/main" id="{4E4D0D4D-6AB9-48BC-AB15-C9D1F7E5787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14971" y="5047550"/>
            <a:ext cx="1091323" cy="1091323"/>
          </a:xfrm>
          <a:prstGeom prst="rect">
            <a:avLst/>
          </a:prstGeom>
        </p:spPr>
      </p:pic>
      <p:pic>
        <p:nvPicPr>
          <p:cNvPr id="23" name="Graphic 22" descr="Man">
            <a:extLst>
              <a:ext uri="{FF2B5EF4-FFF2-40B4-BE49-F238E27FC236}">
                <a16:creationId xmlns:a16="http://schemas.microsoft.com/office/drawing/2014/main" id="{BF5ED0F9-842F-416C-849B-199F4E19B08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01963" y="5044814"/>
            <a:ext cx="1091323" cy="1091323"/>
          </a:xfrm>
          <a:prstGeom prst="rect">
            <a:avLst/>
          </a:prstGeom>
        </p:spPr>
      </p:pic>
      <p:sp>
        <p:nvSpPr>
          <p:cNvPr id="13" name="Rectangle 12">
            <a:extLst>
              <a:ext uri="{FF2B5EF4-FFF2-40B4-BE49-F238E27FC236}">
                <a16:creationId xmlns:a16="http://schemas.microsoft.com/office/drawing/2014/main" id="{4A2BE31B-2F3F-4344-BCF0-23238ECC8DF2}"/>
              </a:ext>
            </a:extLst>
          </p:cNvPr>
          <p:cNvSpPr/>
          <p:nvPr/>
        </p:nvSpPr>
        <p:spPr>
          <a:xfrm>
            <a:off x="1752599" y="4647433"/>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p>
        </p:txBody>
      </p:sp>
      <p:sp>
        <p:nvSpPr>
          <p:cNvPr id="15" name="Rectangle 14">
            <a:extLst>
              <a:ext uri="{FF2B5EF4-FFF2-40B4-BE49-F238E27FC236}">
                <a16:creationId xmlns:a16="http://schemas.microsoft.com/office/drawing/2014/main" id="{D1A313B1-861C-4B03-8348-7D9A48F90D66}"/>
              </a:ext>
            </a:extLst>
          </p:cNvPr>
          <p:cNvSpPr/>
          <p:nvPr/>
        </p:nvSpPr>
        <p:spPr>
          <a:xfrm>
            <a:off x="2971800" y="4647684"/>
            <a:ext cx="466344" cy="305316"/>
          </a:xfrm>
          <a:prstGeom prst="rect">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a:t>
            </a:r>
          </a:p>
        </p:txBody>
      </p:sp>
      <p:sp>
        <p:nvSpPr>
          <p:cNvPr id="16" name="Rectangle 15">
            <a:extLst>
              <a:ext uri="{FF2B5EF4-FFF2-40B4-BE49-F238E27FC236}">
                <a16:creationId xmlns:a16="http://schemas.microsoft.com/office/drawing/2014/main" id="{3AB5941C-A8B2-44DD-8B6A-438EE921B766}"/>
              </a:ext>
            </a:extLst>
          </p:cNvPr>
          <p:cNvSpPr/>
          <p:nvPr/>
        </p:nvSpPr>
        <p:spPr>
          <a:xfrm>
            <a:off x="4184808"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a:t>
            </a:r>
          </a:p>
        </p:txBody>
      </p:sp>
      <p:sp>
        <p:nvSpPr>
          <p:cNvPr id="17" name="Rectangle 16">
            <a:extLst>
              <a:ext uri="{FF2B5EF4-FFF2-40B4-BE49-F238E27FC236}">
                <a16:creationId xmlns:a16="http://schemas.microsoft.com/office/drawing/2014/main" id="{D26059C1-02EB-4AF9-807F-EE4FBA80FAF6}"/>
              </a:ext>
            </a:extLst>
          </p:cNvPr>
          <p:cNvSpPr/>
          <p:nvPr/>
        </p:nvSpPr>
        <p:spPr>
          <a:xfrm>
            <a:off x="5397815"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Tree>
    <p:extLst>
      <p:ext uri="{BB962C8B-B14F-4D97-AF65-F5344CB8AC3E}">
        <p14:creationId xmlns:p14="http://schemas.microsoft.com/office/powerpoint/2010/main" val="34783203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7468-FAB3-4986-BC09-4BD08DFBBF8E}"/>
              </a:ext>
            </a:extLst>
          </p:cNvPr>
          <p:cNvSpPr>
            <a:spLocks noGrp="1"/>
          </p:cNvSpPr>
          <p:nvPr>
            <p:ph type="title"/>
          </p:nvPr>
        </p:nvSpPr>
        <p:spPr/>
        <p:txBody>
          <a:bodyPr/>
          <a:lstStyle/>
          <a:p>
            <a:r>
              <a:rPr lang="en-US" dirty="0"/>
              <a:t>Mechanism design example:</a:t>
            </a:r>
            <a:br>
              <a:rPr lang="en-US" dirty="0"/>
            </a:br>
            <a:r>
              <a:rPr lang="en-US" dirty="0"/>
              <a:t>Second-price auction with a reserve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033879-98F9-4BF3-B9AF-48A1BBDB1E44}"/>
                  </a:ext>
                </a:extLst>
              </p:cNvPr>
              <p:cNvSpPr>
                <a:spLocks noGrp="1"/>
              </p:cNvSpPr>
              <p:nvPr>
                <p:ph idx="1"/>
              </p:nvPr>
            </p:nvSpPr>
            <p:spPr/>
            <p:txBody>
              <a:bodyPr/>
              <a:lstStyle/>
              <a:p>
                <a:pPr marL="0" indent="0">
                  <a:buNone/>
                </a:pPr>
                <a:r>
                  <a:rPr lang="en-US" dirty="0"/>
                  <a:t>Auctioneer sets reserve price </a:t>
                </a:r>
                <a14:m>
                  <m:oMath xmlns:m="http://schemas.openxmlformats.org/officeDocument/2006/math">
                    <m:r>
                      <a:rPr lang="en-US">
                        <a:latin typeface="Cambria Math" panose="02040503050406030204" pitchFamily="18" charset="0"/>
                      </a:rPr>
                      <m:t>𝒓</m:t>
                    </m:r>
                  </m:oMath>
                </a14:m>
                <a:r>
                  <a:rPr lang="en-US" dirty="0"/>
                  <a:t> </a:t>
                </a:r>
              </a:p>
              <a:p>
                <a:pPr marL="0" indent="0">
                  <a:buNone/>
                </a:pPr>
                <a:r>
                  <a:rPr lang="en-US" dirty="0"/>
                  <a:t>Highest bidder wins if bid </a:t>
                </a:r>
                <a14:m>
                  <m:oMath xmlns:m="http://schemas.openxmlformats.org/officeDocument/2006/math">
                    <m:r>
                      <a:rPr lang="en-US">
                        <a:latin typeface="Cambria Math" panose="02040503050406030204" pitchFamily="18" charset="0"/>
                      </a:rPr>
                      <m:t>≥</m:t>
                    </m:r>
                    <m:r>
                      <a:rPr lang="en-US">
                        <a:latin typeface="Cambria Math" panose="02040503050406030204" pitchFamily="18" charset="0"/>
                      </a:rPr>
                      <m:t>𝒓</m:t>
                    </m:r>
                  </m:oMath>
                </a14:m>
                <a:endParaRPr lang="en-US" dirty="0"/>
              </a:p>
              <a:p>
                <a:pPr marL="300038" lvl="1" indent="0">
                  <a:buNone/>
                </a:pPr>
                <a:r>
                  <a:rPr lang="en-US" dirty="0"/>
                  <a:t>Pays maximum of second highest bid and </a:t>
                </a:r>
                <a14:m>
                  <m:oMath xmlns:m="http://schemas.openxmlformats.org/officeDocument/2006/math">
                    <m:r>
                      <a:rPr lang="en-US">
                        <a:latin typeface="Cambria Math" panose="02040503050406030204" pitchFamily="18" charset="0"/>
                      </a:rPr>
                      <m:t>𝒓</m:t>
                    </m:r>
                  </m:oMath>
                </a14:m>
                <a:endParaRPr lang="en-US" dirty="0"/>
              </a:p>
              <a:p>
                <a:pPr marL="0" indent="0">
                  <a:buNone/>
                </a:pPr>
                <a:endParaRPr lang="en-US" dirty="0"/>
              </a:p>
              <a:p>
                <a:pPr marL="0" indent="0">
                  <a:buNone/>
                </a:pPr>
                <a:r>
                  <a:rPr lang="en-US" dirty="0"/>
                  <a:t>Reserve price: $8         Revenue = $8</a:t>
                </a:r>
              </a:p>
              <a:p>
                <a:pPr marL="0" indent="0">
                  <a:buNone/>
                </a:pPr>
                <a:r>
                  <a:rPr lang="en-US" dirty="0"/>
                  <a:t>Reserve price: $6         Revenue = $7</a:t>
                </a:r>
              </a:p>
              <a:p>
                <a:endParaRPr lang="en-US" dirty="0"/>
              </a:p>
              <a:p>
                <a:endParaRPr lang="en-US" dirty="0"/>
              </a:p>
              <a:p>
                <a:endParaRPr lang="en-US" dirty="0"/>
              </a:p>
            </p:txBody>
          </p:sp>
        </mc:Choice>
        <mc:Fallback xmlns="">
          <p:sp>
            <p:nvSpPr>
              <p:cNvPr id="3" name="Content Placeholder 2">
                <a:extLst>
                  <a:ext uri="{FF2B5EF4-FFF2-40B4-BE49-F238E27FC236}">
                    <a16:creationId xmlns:a16="http://schemas.microsoft.com/office/drawing/2014/main" id="{FA033879-98F9-4BF3-B9AF-48A1BBDB1E44}"/>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pic>
        <p:nvPicPr>
          <p:cNvPr id="16" name="Picture 2" descr="Image result for mona lisa in frame">
            <a:extLst>
              <a:ext uri="{FF2B5EF4-FFF2-40B4-BE49-F238E27FC236}">
                <a16:creationId xmlns:a16="http://schemas.microsoft.com/office/drawing/2014/main" id="{938F5878-9235-4824-9E60-14175137CC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998" y="4499287"/>
            <a:ext cx="1489828" cy="1825313"/>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9A33F383-CFA0-441E-9FFC-FEE5FD29764F}"/>
              </a:ext>
            </a:extLst>
          </p:cNvPr>
          <p:cNvSpPr/>
          <p:nvPr/>
        </p:nvSpPr>
        <p:spPr>
          <a:xfrm>
            <a:off x="2857500" y="3886200"/>
            <a:ext cx="228600" cy="171450"/>
          </a:xfrm>
          <a:prstGeom prst="rightArrow">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Arrow: Right 19">
            <a:extLst>
              <a:ext uri="{FF2B5EF4-FFF2-40B4-BE49-F238E27FC236}">
                <a16:creationId xmlns:a16="http://schemas.microsoft.com/office/drawing/2014/main" id="{6A8BB35C-E097-41F2-A45A-200363D21038}"/>
              </a:ext>
            </a:extLst>
          </p:cNvPr>
          <p:cNvSpPr/>
          <p:nvPr/>
        </p:nvSpPr>
        <p:spPr>
          <a:xfrm>
            <a:off x="2857500" y="3486150"/>
            <a:ext cx="228600" cy="171450"/>
          </a:xfrm>
          <a:prstGeom prst="rightArrow">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Graphic 4" descr="Man">
            <a:extLst>
              <a:ext uri="{FF2B5EF4-FFF2-40B4-BE49-F238E27FC236}">
                <a16:creationId xmlns:a16="http://schemas.microsoft.com/office/drawing/2014/main" id="{075A550C-B6DF-4CDF-B145-CF9966CC845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40989" y="5047550"/>
            <a:ext cx="1091323" cy="1091323"/>
          </a:xfrm>
          <a:prstGeom prst="rect">
            <a:avLst/>
          </a:prstGeom>
        </p:spPr>
      </p:pic>
      <p:pic>
        <p:nvPicPr>
          <p:cNvPr id="8" name="Graphic 7" descr="Man">
            <a:extLst>
              <a:ext uri="{FF2B5EF4-FFF2-40B4-BE49-F238E27FC236}">
                <a16:creationId xmlns:a16="http://schemas.microsoft.com/office/drawing/2014/main" id="{EF16B791-9E05-40C9-80DB-96956FD42B2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27980" y="5047550"/>
            <a:ext cx="1091323" cy="1091323"/>
          </a:xfrm>
          <a:prstGeom prst="rect">
            <a:avLst/>
          </a:prstGeom>
        </p:spPr>
      </p:pic>
      <p:pic>
        <p:nvPicPr>
          <p:cNvPr id="12" name="Graphic 11" descr="Man">
            <a:extLst>
              <a:ext uri="{FF2B5EF4-FFF2-40B4-BE49-F238E27FC236}">
                <a16:creationId xmlns:a16="http://schemas.microsoft.com/office/drawing/2014/main" id="{D8D6765F-6D74-4ED9-83DE-BB3AEFFA24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14971" y="5047550"/>
            <a:ext cx="1091323" cy="1091323"/>
          </a:xfrm>
          <a:prstGeom prst="rect">
            <a:avLst/>
          </a:prstGeom>
        </p:spPr>
      </p:pic>
      <p:pic>
        <p:nvPicPr>
          <p:cNvPr id="15" name="Graphic 14" descr="Man">
            <a:extLst>
              <a:ext uri="{FF2B5EF4-FFF2-40B4-BE49-F238E27FC236}">
                <a16:creationId xmlns:a16="http://schemas.microsoft.com/office/drawing/2014/main" id="{D33901C6-0290-4F6A-9B59-DDE2FCB06EE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1963" y="5044814"/>
            <a:ext cx="1091323" cy="1091323"/>
          </a:xfrm>
          <a:prstGeom prst="rect">
            <a:avLst/>
          </a:prstGeom>
        </p:spPr>
      </p:pic>
      <p:sp>
        <p:nvSpPr>
          <p:cNvPr id="23" name="Rectangle 22">
            <a:extLst>
              <a:ext uri="{FF2B5EF4-FFF2-40B4-BE49-F238E27FC236}">
                <a16:creationId xmlns:a16="http://schemas.microsoft.com/office/drawing/2014/main" id="{07561373-E1FC-47C4-9521-0F782C92F686}"/>
              </a:ext>
            </a:extLst>
          </p:cNvPr>
          <p:cNvSpPr/>
          <p:nvPr/>
        </p:nvSpPr>
        <p:spPr>
          <a:xfrm>
            <a:off x="1752599" y="4647433"/>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p>
        </p:txBody>
      </p:sp>
      <p:sp>
        <p:nvSpPr>
          <p:cNvPr id="24" name="Rectangle 23">
            <a:extLst>
              <a:ext uri="{FF2B5EF4-FFF2-40B4-BE49-F238E27FC236}">
                <a16:creationId xmlns:a16="http://schemas.microsoft.com/office/drawing/2014/main" id="{3D153BA7-C6D4-43DA-A206-983FA455AD4C}"/>
              </a:ext>
            </a:extLst>
          </p:cNvPr>
          <p:cNvSpPr/>
          <p:nvPr/>
        </p:nvSpPr>
        <p:spPr>
          <a:xfrm>
            <a:off x="2971800" y="464768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a:t>
            </a:r>
          </a:p>
        </p:txBody>
      </p:sp>
      <p:sp>
        <p:nvSpPr>
          <p:cNvPr id="25" name="Rectangle 24">
            <a:extLst>
              <a:ext uri="{FF2B5EF4-FFF2-40B4-BE49-F238E27FC236}">
                <a16:creationId xmlns:a16="http://schemas.microsoft.com/office/drawing/2014/main" id="{3F3944D7-C32B-49CC-8588-113E39999A95}"/>
              </a:ext>
            </a:extLst>
          </p:cNvPr>
          <p:cNvSpPr/>
          <p:nvPr/>
        </p:nvSpPr>
        <p:spPr>
          <a:xfrm>
            <a:off x="4184808"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a:t>
            </a:r>
          </a:p>
        </p:txBody>
      </p:sp>
      <p:sp>
        <p:nvSpPr>
          <p:cNvPr id="26" name="Rectangle 25">
            <a:extLst>
              <a:ext uri="{FF2B5EF4-FFF2-40B4-BE49-F238E27FC236}">
                <a16:creationId xmlns:a16="http://schemas.microsoft.com/office/drawing/2014/main" id="{09BC9617-E339-4260-8314-4F34606012D2}"/>
              </a:ext>
            </a:extLst>
          </p:cNvPr>
          <p:cNvSpPr/>
          <p:nvPr/>
        </p:nvSpPr>
        <p:spPr>
          <a:xfrm>
            <a:off x="5397815" y="4643844"/>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Tree>
    <p:extLst>
      <p:ext uri="{BB962C8B-B14F-4D97-AF65-F5344CB8AC3E}">
        <p14:creationId xmlns:p14="http://schemas.microsoft.com/office/powerpoint/2010/main" val="3375976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5C05-230F-4046-8AD0-934608A7EB9F}"/>
              </a:ext>
            </a:extLst>
          </p:cNvPr>
          <p:cNvSpPr>
            <a:spLocks noGrp="1"/>
          </p:cNvSpPr>
          <p:nvPr>
            <p:ph type="title"/>
          </p:nvPr>
        </p:nvSpPr>
        <p:spPr>
          <a:xfrm>
            <a:off x="457200" y="274638"/>
            <a:ext cx="3810000" cy="1143000"/>
          </a:xfrm>
        </p:spPr>
        <p:txBody>
          <a:bodyPr/>
          <a:lstStyle/>
          <a:p>
            <a:r>
              <a:rPr lang="en-US" dirty="0"/>
              <a:t>Second-price auction</a:t>
            </a:r>
          </a:p>
        </p:txBody>
      </p:sp>
      <p:sp>
        <p:nvSpPr>
          <p:cNvPr id="3" name="Content Placeholder 2">
            <a:extLst>
              <a:ext uri="{FF2B5EF4-FFF2-40B4-BE49-F238E27FC236}">
                <a16:creationId xmlns:a16="http://schemas.microsoft.com/office/drawing/2014/main" id="{0114AE51-C710-478C-979F-D092BFE51FB0}"/>
              </a:ext>
            </a:extLst>
          </p:cNvPr>
          <p:cNvSpPr>
            <a:spLocks noGrp="1"/>
          </p:cNvSpPr>
          <p:nvPr>
            <p:ph idx="1"/>
          </p:nvPr>
        </p:nvSpPr>
        <p:spPr>
          <a:xfrm>
            <a:off x="457201" y="1600202"/>
            <a:ext cx="3810000" cy="4525963"/>
          </a:xfrm>
        </p:spPr>
        <p:txBody>
          <a:bodyPr>
            <a:normAutofit fontScale="92500" lnSpcReduction="10000"/>
          </a:bodyPr>
          <a:lstStyle/>
          <a:p>
            <a:pPr marL="0" indent="0">
              <a:buNone/>
            </a:pPr>
            <a:r>
              <a:rPr lang="en-US" dirty="0"/>
              <a:t>1961: Introduced by </a:t>
            </a:r>
            <a:r>
              <a:rPr lang="en-US" dirty="0" err="1"/>
              <a:t>Vickrey</a:t>
            </a:r>
            <a:endParaRPr lang="en-US" dirty="0"/>
          </a:p>
          <a:p>
            <a:pPr marL="0" indent="0">
              <a:buNone/>
            </a:pPr>
            <a:r>
              <a:rPr lang="en-US" sz="1900" dirty="0" err="1">
                <a:solidFill>
                  <a:schemeClr val="bg1">
                    <a:lumMod val="50000"/>
                  </a:schemeClr>
                </a:solidFill>
              </a:rPr>
              <a:t>Vickrey</a:t>
            </a:r>
            <a:r>
              <a:rPr lang="en-US" sz="1900" dirty="0">
                <a:solidFill>
                  <a:schemeClr val="bg1">
                    <a:lumMod val="50000"/>
                  </a:schemeClr>
                </a:solidFill>
              </a:rPr>
              <a:t>, William. "</a:t>
            </a:r>
            <a:r>
              <a:rPr lang="en-US" sz="1900" dirty="0" err="1">
                <a:solidFill>
                  <a:schemeClr val="bg1">
                    <a:lumMod val="50000"/>
                  </a:schemeClr>
                </a:solidFill>
              </a:rPr>
              <a:t>Counterspeculation</a:t>
            </a:r>
            <a:r>
              <a:rPr lang="en-US" sz="1900" dirty="0">
                <a:solidFill>
                  <a:schemeClr val="bg1">
                    <a:lumMod val="50000"/>
                  </a:schemeClr>
                </a:solidFill>
              </a:rPr>
              <a:t>, auctions, and competitive sealed tenders." The Journal of finance 16.1 (1961): 8-37.</a:t>
            </a:r>
          </a:p>
          <a:p>
            <a:pPr marL="0" indent="0">
              <a:buNone/>
            </a:pPr>
            <a:endParaRPr lang="en-US" dirty="0">
              <a:solidFill>
                <a:schemeClr val="bg1">
                  <a:lumMod val="50000"/>
                </a:schemeClr>
              </a:solidFill>
            </a:endParaRPr>
          </a:p>
          <a:p>
            <a:pPr marL="0" indent="0">
              <a:buNone/>
            </a:pPr>
            <a:r>
              <a:rPr lang="en-US" dirty="0"/>
              <a:t>1996: He won Nobel Prize</a:t>
            </a:r>
          </a:p>
          <a:p>
            <a:pPr marL="0" indent="0">
              <a:buNone/>
            </a:pPr>
            <a:endParaRPr lang="en-US" dirty="0"/>
          </a:p>
          <a:p>
            <a:pPr marL="0" indent="0">
              <a:buNone/>
            </a:pPr>
            <a:r>
              <a:rPr lang="en-US" dirty="0"/>
              <a:t>Studied extensively in CS</a:t>
            </a:r>
          </a:p>
          <a:p>
            <a:pPr marL="0" indent="0">
              <a:buNone/>
            </a:pPr>
            <a:r>
              <a:rPr lang="en-US" sz="1900" dirty="0">
                <a:solidFill>
                  <a:schemeClr val="bg1">
                    <a:lumMod val="50000"/>
                  </a:schemeClr>
                </a:solidFill>
              </a:rPr>
              <a:t>[E.g., Sandholm, Intl. J. Electronic Commerce ’00; </a:t>
            </a:r>
            <a:r>
              <a:rPr lang="en-US" sz="1900" dirty="0" err="1">
                <a:solidFill>
                  <a:schemeClr val="bg1">
                    <a:lumMod val="50000"/>
                  </a:schemeClr>
                </a:solidFill>
              </a:rPr>
              <a:t>Cesa</a:t>
            </a:r>
            <a:r>
              <a:rPr lang="en-US" sz="1900" dirty="0">
                <a:solidFill>
                  <a:schemeClr val="bg1">
                    <a:lumMod val="50000"/>
                  </a:schemeClr>
                </a:solidFill>
              </a:rPr>
              <a:t>-Bianchi, Gentile, and Mansour, IEEE Transactions on Information Theory, ‘15; Daskalakis and Syrgkanis, FOCS’16].</a:t>
            </a:r>
          </a:p>
        </p:txBody>
      </p:sp>
      <p:pic>
        <p:nvPicPr>
          <p:cNvPr id="1030" name="Picture 6" descr="Eyes on the prize: A Nobel laureate was the prophet of congestion pricing">
            <a:extLst>
              <a:ext uri="{FF2B5EF4-FFF2-40B4-BE49-F238E27FC236}">
                <a16:creationId xmlns:a16="http://schemas.microsoft.com/office/drawing/2014/main" id="{B0098579-1A1D-4AC7-AF6E-72A044FD217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148"/>
          <a:stretch/>
        </p:blipFill>
        <p:spPr bwMode="auto">
          <a:xfrm>
            <a:off x="4785485" y="0"/>
            <a:ext cx="435851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D082180D-74B8-4C3B-9D5C-5892C1CE972B}"/>
              </a:ext>
            </a:extLst>
          </p:cNvPr>
          <p:cNvCxnSpPr>
            <a:cxnSpLocks/>
          </p:cNvCxnSpPr>
          <p:nvPr/>
        </p:nvCxnSpPr>
        <p:spPr>
          <a:xfrm>
            <a:off x="4800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5067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5F4D-5E20-42D8-8482-971F0B0A036C}"/>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9E0CA1-4C1E-4D79-8C9E-354C952CDA31}"/>
                  </a:ext>
                </a:extLst>
              </p:cNvPr>
              <p:cNvSpPr>
                <a:spLocks noGrp="1"/>
              </p:cNvSpPr>
              <p:nvPr>
                <p:ph idx="1"/>
              </p:nvPr>
            </p:nvSpPr>
            <p:spPr>
              <a:xfrm>
                <a:off x="457200" y="1600200"/>
                <a:ext cx="8229600" cy="4525963"/>
              </a:xfrm>
            </p:spPr>
            <p:txBody>
              <a:bodyPr>
                <a:normAutofit/>
              </a:bodyPr>
              <a:lstStyle/>
              <a:p>
                <a:pPr marL="0" indent="0">
                  <a:buNone/>
                </a:pPr>
                <a:r>
                  <a:rPr lang="en-US" dirty="0">
                    <a:cs typeface="Arial" panose="020B0604020202020204" pitchFamily="34" charset="0"/>
                  </a:rPr>
                  <a:t>There are </a:t>
                </a:r>
                <a14:m>
                  <m:oMath xmlns:m="http://schemas.openxmlformats.org/officeDocument/2006/math">
                    <m:r>
                      <a:rPr lang="en-US" i="1">
                        <a:latin typeface="Cambria Math" panose="02040503050406030204" pitchFamily="18" charset="0"/>
                        <a:cs typeface="Arial" panose="020B0604020202020204" pitchFamily="34" charset="0"/>
                      </a:rPr>
                      <m:t>𝑚</m:t>
                    </m:r>
                  </m:oMath>
                </a14:m>
                <a:r>
                  <a:rPr lang="en-US" dirty="0">
                    <a:cs typeface="Arial" panose="020B0604020202020204" pitchFamily="34" charset="0"/>
                  </a:rPr>
                  <a:t> items and </a:t>
                </a:r>
                <a14:m>
                  <m:oMath xmlns:m="http://schemas.openxmlformats.org/officeDocument/2006/math">
                    <m:r>
                      <a:rPr lang="en-US" i="1">
                        <a:latin typeface="Cambria Math" panose="02040503050406030204" pitchFamily="18" charset="0"/>
                        <a:cs typeface="Arial" panose="020B0604020202020204" pitchFamily="34" charset="0"/>
                      </a:rPr>
                      <m:t>𝑛</m:t>
                    </m:r>
                  </m:oMath>
                </a14:m>
                <a:r>
                  <a:rPr lang="en-US" dirty="0">
                    <a:cs typeface="Arial" panose="020B0604020202020204" pitchFamily="34" charset="0"/>
                  </a:rPr>
                  <a:t> buyers</a:t>
                </a:r>
              </a:p>
              <a:p>
                <a:pPr marL="0" indent="0">
                  <a:buNone/>
                </a:pPr>
                <a:r>
                  <a:rPr lang="en-US" dirty="0">
                    <a:cs typeface="Arial" panose="020B0604020202020204" pitchFamily="34" charset="0"/>
                  </a:rPr>
                  <a:t>Each 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cs typeface="Arial" panose="020B0604020202020204" pitchFamily="34" charset="0"/>
                  </a:rPr>
                  <a:t> has value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𝑏</m:t>
                    </m:r>
                    <m:r>
                      <a:rPr lang="en-US" i="1">
                        <a:latin typeface="Cambria Math" panose="02040503050406030204" pitchFamily="18" charset="0"/>
                        <a:cs typeface="Arial" panose="020B0604020202020204" pitchFamily="34" charset="0"/>
                      </a:rPr>
                      <m:t>)∈</m:t>
                    </m:r>
                    <m:r>
                      <a:rPr lang="en-US" i="1">
                        <a:latin typeface="Cambria Math" panose="02040503050406030204" pitchFamily="18" charset="0"/>
                        <a:ea typeface="Cambria Math"/>
                        <a:cs typeface="Arial" panose="020B0604020202020204" pitchFamily="34" charset="0"/>
                      </a:rPr>
                      <m:t>ℝ</m:t>
                    </m:r>
                  </m:oMath>
                </a14:m>
                <a:r>
                  <a:rPr lang="en-US" dirty="0">
                    <a:cs typeface="Arial" panose="020B0604020202020204" pitchFamily="34" charset="0"/>
                  </a:rPr>
                  <a:t> for each bundle </a:t>
                </a:r>
                <a14:m>
                  <m:oMath xmlns:m="http://schemas.openxmlformats.org/officeDocument/2006/math">
                    <m:r>
                      <a:rPr lang="en-US" i="1">
                        <a:latin typeface="Cambria Math" panose="02040503050406030204" pitchFamily="18" charset="0"/>
                        <a:cs typeface="Arial" panose="020B0604020202020204" pitchFamily="34" charset="0"/>
                      </a:rPr>
                      <m:t>𝑏</m:t>
                    </m:r>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𝑚</m:t>
                    </m:r>
                    <m:r>
                      <a:rPr lang="en-US" i="1">
                        <a:latin typeface="Cambria Math" panose="02040503050406030204" pitchFamily="18" charset="0"/>
                        <a:ea typeface="Cambria Math" panose="02040503050406030204" pitchFamily="18" charset="0"/>
                        <a:cs typeface="Arial" panose="020B0604020202020204" pitchFamily="34" charset="0"/>
                      </a:rPr>
                      <m:t>]</m:t>
                    </m:r>
                  </m:oMath>
                </a14:m>
                <a:endParaRPr lang="en-US" dirty="0">
                  <a:cs typeface="Arial" panose="020B0604020202020204" pitchFamily="34" charset="0"/>
                </a:endParaRPr>
              </a:p>
              <a:p>
                <a:pPr marL="0" indent="0">
                  <a:buNone/>
                </a:pPr>
                <a:r>
                  <a:rPr lang="en-US" dirty="0">
                    <a:cs typeface="Arial" panose="020B0604020202020204" pitchFamily="34" charset="0"/>
                  </a:rPr>
                  <a:t>Let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i="1">
                            <a:latin typeface="Cambria Math" panose="02040503050406030204" pitchFamily="18" charset="0"/>
                            <a:cs typeface="Arial" panose="020B0604020202020204" pitchFamily="34" charset="0"/>
                          </a:rPr>
                          <m:t>𝑖</m:t>
                        </m:r>
                      </m:sub>
                    </m:sSub>
                    <m:r>
                      <a:rPr lang="en-US" i="1">
                        <a:latin typeface="Cambria Math" panose="02040503050406030204" pitchFamily="18" charset="0"/>
                        <a:cs typeface="Arial" panose="020B0604020202020204" pitchFamily="34" charset="0"/>
                      </a:rPr>
                      <m:t>=</m:t>
                    </m:r>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Sub>
                          </m:e>
                        </m:d>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2</m:t>
                                    </m:r>
                                  </m:e>
                                  <m:sup>
                                    <m:r>
                                      <a:rPr lang="en-US" i="1">
                                        <a:latin typeface="Cambria Math" panose="02040503050406030204" pitchFamily="18" charset="0"/>
                                        <a:cs typeface="Arial" panose="020B0604020202020204" pitchFamily="34" charset="0"/>
                                      </a:rPr>
                                      <m:t>𝑚</m:t>
                                    </m:r>
                                  </m:sup>
                                </m:sSup>
                              </m:sub>
                            </m:sSub>
                          </m:e>
                        </m:d>
                      </m:e>
                    </m:d>
                  </m:oMath>
                </a14:m>
                <a:r>
                  <a:rPr lang="en-US" dirty="0">
                    <a:cs typeface="Arial" panose="020B0604020202020204" pitchFamily="34" charset="0"/>
                  </a:rPr>
                  <a:t> for all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2</m:t>
                            </m:r>
                          </m:e>
                          <m:sup>
                            <m:r>
                              <a:rPr lang="en-US" i="1">
                                <a:latin typeface="Cambria Math" panose="02040503050406030204" pitchFamily="18" charset="0"/>
                                <a:cs typeface="Arial" panose="020B0604020202020204" pitchFamily="34" charset="0"/>
                              </a:rPr>
                              <m:t>𝑚</m:t>
                            </m:r>
                          </m:sup>
                        </m:sSup>
                      </m:sub>
                    </m:sSub>
                    <m:r>
                      <a:rPr lang="en-US"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cs typeface="Arial" panose="020B0604020202020204" pitchFamily="34" charset="0"/>
                          </a:rPr>
                          <m:t>𝑚</m:t>
                        </m:r>
                      </m:e>
                    </m:d>
                  </m:oMath>
                </a14:m>
                <a:endParaRPr lang="en-US"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779E0CA1-4C1E-4D79-8C9E-354C952CDA31}"/>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111" t="-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CACA620E-96CE-434F-B8AA-E0F0666BDC24}"/>
                  </a:ext>
                </a:extLst>
              </p:cNvPr>
              <p:cNvSpPr/>
              <p:nvPr/>
            </p:nvSpPr>
            <p:spPr>
              <a:xfrm>
                <a:off x="457200" y="3304716"/>
                <a:ext cx="1656223" cy="369332"/>
              </a:xfrm>
              <a:prstGeom prst="rect">
                <a:avLst/>
              </a:prstGeom>
              <a:ln w="28575">
                <a:solidFill>
                  <a:schemeClr val="tx1"/>
                </a:solidFill>
              </a:ln>
            </p:spPr>
            <p:txBody>
              <a:bodyPr wrap="none">
                <a:spAutoFit/>
              </a:bodyPr>
              <a:lstStyle/>
              <a:p>
                <a:r>
                  <a:rPr lang="en-US" dirty="0"/>
                  <a:t>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t>’s “type”</a:t>
                </a:r>
              </a:p>
            </p:txBody>
          </p:sp>
        </mc:Choice>
        <mc:Fallback xmlns="">
          <p:sp>
            <p:nvSpPr>
              <p:cNvPr id="44" name="Rectangle 43">
                <a:extLst>
                  <a:ext uri="{FF2B5EF4-FFF2-40B4-BE49-F238E27FC236}">
                    <a16:creationId xmlns:a16="http://schemas.microsoft.com/office/drawing/2014/main" id="{CACA620E-96CE-434F-B8AA-E0F0666BDC24}"/>
                  </a:ext>
                </a:extLst>
              </p:cNvPr>
              <p:cNvSpPr>
                <a:spLocks noRot="1" noChangeAspect="1" noMove="1" noResize="1" noEditPoints="1" noAdjustHandles="1" noChangeArrowheads="1" noChangeShapeType="1" noTextEdit="1"/>
              </p:cNvSpPr>
              <p:nvPr/>
            </p:nvSpPr>
            <p:spPr>
              <a:xfrm>
                <a:off x="457200" y="3304716"/>
                <a:ext cx="1656223" cy="369332"/>
              </a:xfrm>
              <a:prstGeom prst="rect">
                <a:avLst/>
              </a:prstGeom>
              <a:blipFill>
                <a:blip r:embed="rId16"/>
                <a:stretch>
                  <a:fillRect l="-2166" t="-4545" r="-1444" b="-18182"/>
                </a:stretch>
              </a:blipFill>
              <a:ln w="28575">
                <a:solidFill>
                  <a:schemeClr val="tx1"/>
                </a:solidFill>
              </a:ln>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7D286E94-7344-4084-98C4-84D3F8F0386F}"/>
              </a:ext>
            </a:extLst>
          </p:cNvPr>
          <p:cNvCxnSpPr/>
          <p:nvPr/>
        </p:nvCxnSpPr>
        <p:spPr>
          <a:xfrm flipV="1">
            <a:off x="1066800" y="2980069"/>
            <a:ext cx="0" cy="324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81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05F4D-5E20-42D8-8482-971F0B0A036C}"/>
              </a:ext>
            </a:extLst>
          </p:cNvPr>
          <p:cNvSpPr>
            <a:spLocks noGrp="1"/>
          </p:cNvSpPr>
          <p:nvPr>
            <p:ph type="title"/>
          </p:nvPr>
        </p:nvSpPr>
        <p:spPr/>
        <p:txBody>
          <a:bodyPr/>
          <a:lstStyle/>
          <a:p>
            <a:r>
              <a:rPr lang="en-US" dirty="0"/>
              <a:t>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79E0CA1-4C1E-4D79-8C9E-354C952CDA31}"/>
                  </a:ext>
                </a:extLst>
              </p:cNvPr>
              <p:cNvSpPr>
                <a:spLocks noGrp="1"/>
              </p:cNvSpPr>
              <p:nvPr>
                <p:ph idx="1"/>
              </p:nvPr>
            </p:nvSpPr>
            <p:spPr>
              <a:xfrm>
                <a:off x="457200" y="1600200"/>
                <a:ext cx="8229600" cy="4525963"/>
              </a:xfrm>
            </p:spPr>
            <p:txBody>
              <a:bodyPr>
                <a:normAutofit/>
              </a:bodyPr>
              <a:lstStyle/>
              <a:p>
                <a:pPr marL="0" indent="0">
                  <a:buNone/>
                </a:pPr>
                <a:r>
                  <a:rPr lang="en-US" dirty="0">
                    <a:cs typeface="Arial" panose="020B0604020202020204" pitchFamily="34" charset="0"/>
                  </a:rPr>
                  <a:t>There are </a:t>
                </a:r>
                <a14:m>
                  <m:oMath xmlns:m="http://schemas.openxmlformats.org/officeDocument/2006/math">
                    <m:r>
                      <a:rPr lang="en-US" i="1">
                        <a:latin typeface="Cambria Math" panose="02040503050406030204" pitchFamily="18" charset="0"/>
                        <a:cs typeface="Arial" panose="020B0604020202020204" pitchFamily="34" charset="0"/>
                      </a:rPr>
                      <m:t>𝑚</m:t>
                    </m:r>
                  </m:oMath>
                </a14:m>
                <a:r>
                  <a:rPr lang="en-US" dirty="0">
                    <a:cs typeface="Arial" panose="020B0604020202020204" pitchFamily="34" charset="0"/>
                  </a:rPr>
                  <a:t> items and </a:t>
                </a:r>
                <a14:m>
                  <m:oMath xmlns:m="http://schemas.openxmlformats.org/officeDocument/2006/math">
                    <m:r>
                      <a:rPr lang="en-US" i="1">
                        <a:latin typeface="Cambria Math" panose="02040503050406030204" pitchFamily="18" charset="0"/>
                        <a:cs typeface="Arial" panose="020B0604020202020204" pitchFamily="34" charset="0"/>
                      </a:rPr>
                      <m:t>𝑛</m:t>
                    </m:r>
                  </m:oMath>
                </a14:m>
                <a:r>
                  <a:rPr lang="en-US" dirty="0">
                    <a:cs typeface="Arial" panose="020B0604020202020204" pitchFamily="34" charset="0"/>
                  </a:rPr>
                  <a:t> buyers</a:t>
                </a:r>
              </a:p>
              <a:p>
                <a:pPr marL="0" indent="0">
                  <a:buNone/>
                </a:pPr>
                <a:r>
                  <a:rPr lang="en-US" dirty="0">
                    <a:cs typeface="Arial" panose="020B0604020202020204" pitchFamily="34" charset="0"/>
                  </a:rPr>
                  <a:t>Each 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cs typeface="Arial" panose="020B0604020202020204" pitchFamily="34" charset="0"/>
                  </a:rPr>
                  <a:t> has value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𝑏</m:t>
                    </m:r>
                    <m:r>
                      <a:rPr lang="en-US" i="1">
                        <a:latin typeface="Cambria Math" panose="02040503050406030204" pitchFamily="18" charset="0"/>
                        <a:cs typeface="Arial" panose="020B0604020202020204" pitchFamily="34" charset="0"/>
                      </a:rPr>
                      <m:t>)∈</m:t>
                    </m:r>
                    <m:r>
                      <a:rPr lang="en-US" i="1">
                        <a:latin typeface="Cambria Math" panose="02040503050406030204" pitchFamily="18" charset="0"/>
                        <a:ea typeface="Cambria Math"/>
                        <a:cs typeface="Arial" panose="020B0604020202020204" pitchFamily="34" charset="0"/>
                      </a:rPr>
                      <m:t>ℝ</m:t>
                    </m:r>
                  </m:oMath>
                </a14:m>
                <a:r>
                  <a:rPr lang="en-US" dirty="0">
                    <a:cs typeface="Arial" panose="020B0604020202020204" pitchFamily="34" charset="0"/>
                  </a:rPr>
                  <a:t> for each bundle </a:t>
                </a:r>
                <a14:m>
                  <m:oMath xmlns:m="http://schemas.openxmlformats.org/officeDocument/2006/math">
                    <m:r>
                      <a:rPr lang="en-US" i="1">
                        <a:latin typeface="Cambria Math" panose="02040503050406030204" pitchFamily="18" charset="0"/>
                        <a:cs typeface="Arial" panose="020B0604020202020204" pitchFamily="34" charset="0"/>
                      </a:rPr>
                      <m:t>𝑏</m:t>
                    </m:r>
                    <m:r>
                      <a:rPr lang="en-US" i="1">
                        <a:latin typeface="Cambria Math" panose="02040503050406030204" pitchFamily="18" charset="0"/>
                        <a:ea typeface="Cambria Math" panose="02040503050406030204" pitchFamily="18" charset="0"/>
                        <a:cs typeface="Arial" panose="020B0604020202020204" pitchFamily="34" charset="0"/>
                      </a:rPr>
                      <m:t>⊆[</m:t>
                    </m:r>
                    <m:r>
                      <a:rPr lang="en-US" i="1">
                        <a:latin typeface="Cambria Math" panose="02040503050406030204" pitchFamily="18" charset="0"/>
                        <a:ea typeface="Cambria Math" panose="02040503050406030204" pitchFamily="18" charset="0"/>
                        <a:cs typeface="Arial" panose="020B0604020202020204" pitchFamily="34" charset="0"/>
                      </a:rPr>
                      <m:t>𝑚</m:t>
                    </m:r>
                    <m:r>
                      <a:rPr lang="en-US" i="1">
                        <a:latin typeface="Cambria Math" panose="02040503050406030204" pitchFamily="18" charset="0"/>
                        <a:ea typeface="Cambria Math" panose="02040503050406030204" pitchFamily="18" charset="0"/>
                        <a:cs typeface="Arial" panose="020B0604020202020204" pitchFamily="34" charset="0"/>
                      </a:rPr>
                      <m:t>]</m:t>
                    </m:r>
                  </m:oMath>
                </a14:m>
                <a:endParaRPr lang="en-US" dirty="0">
                  <a:cs typeface="Arial" panose="020B0604020202020204" pitchFamily="34" charset="0"/>
                </a:endParaRPr>
              </a:p>
              <a:p>
                <a:pPr marL="0" indent="0">
                  <a:buNone/>
                </a:pPr>
                <a:r>
                  <a:rPr lang="en-US" dirty="0">
                    <a:cs typeface="Arial" panose="020B0604020202020204" pitchFamily="34" charset="0"/>
                  </a:rPr>
                  <a:t>Let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i="1">
                            <a:latin typeface="Cambria Math" panose="02040503050406030204" pitchFamily="18" charset="0"/>
                            <a:cs typeface="Arial" panose="020B0604020202020204" pitchFamily="34" charset="0"/>
                          </a:rPr>
                          <m:t>𝑖</m:t>
                        </m:r>
                      </m:sub>
                    </m:sSub>
                    <m:r>
                      <a:rPr lang="en-US" i="1">
                        <a:latin typeface="Cambria Math" panose="02040503050406030204" pitchFamily="18" charset="0"/>
                        <a:cs typeface="Arial" panose="020B0604020202020204" pitchFamily="34" charset="0"/>
                      </a:rPr>
                      <m:t>=</m:t>
                    </m:r>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Sub>
                          </m:e>
                        </m:d>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2</m:t>
                                    </m:r>
                                  </m:e>
                                  <m:sup>
                                    <m:r>
                                      <a:rPr lang="en-US" i="1">
                                        <a:latin typeface="Cambria Math" panose="02040503050406030204" pitchFamily="18" charset="0"/>
                                        <a:cs typeface="Arial" panose="020B0604020202020204" pitchFamily="34" charset="0"/>
                                      </a:rPr>
                                      <m:t>𝑚</m:t>
                                    </m:r>
                                  </m:sup>
                                </m:sSup>
                              </m:sub>
                            </m:sSub>
                          </m:e>
                        </m:d>
                      </m:e>
                    </m:d>
                  </m:oMath>
                </a14:m>
                <a:r>
                  <a:rPr lang="en-US" dirty="0">
                    <a:cs typeface="Arial" panose="020B0604020202020204" pitchFamily="34" charset="0"/>
                  </a:rPr>
                  <a:t> for all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2</m:t>
                            </m:r>
                          </m:e>
                          <m:sup>
                            <m:r>
                              <a:rPr lang="en-US" i="1">
                                <a:latin typeface="Cambria Math" panose="02040503050406030204" pitchFamily="18" charset="0"/>
                                <a:cs typeface="Arial" panose="020B0604020202020204" pitchFamily="34" charset="0"/>
                              </a:rPr>
                              <m:t>𝑚</m:t>
                            </m:r>
                          </m:sup>
                        </m:sSup>
                      </m:sub>
                    </m:sSub>
                    <m:r>
                      <a:rPr lang="en-US" i="1">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i="1">
                            <a:latin typeface="Cambria Math" panose="02040503050406030204" pitchFamily="18" charset="0"/>
                            <a:ea typeface="Cambria Math" panose="02040503050406030204" pitchFamily="18" charset="0"/>
                            <a:cs typeface="Arial" panose="020B0604020202020204" pitchFamily="34" charset="0"/>
                          </a:rPr>
                        </m:ctrlPr>
                      </m:dPr>
                      <m:e>
                        <m:r>
                          <a:rPr lang="en-US" i="1">
                            <a:latin typeface="Cambria Math" panose="02040503050406030204" pitchFamily="18" charset="0"/>
                            <a:ea typeface="Cambria Math" panose="02040503050406030204" pitchFamily="18" charset="0"/>
                            <a:cs typeface="Arial" panose="020B0604020202020204" pitchFamily="34" charset="0"/>
                          </a:rPr>
                          <m:t>𝑚</m:t>
                        </m:r>
                      </m:e>
                    </m:d>
                  </m:oMath>
                </a14:m>
                <a:endParaRPr lang="en-US"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779E0CA1-4C1E-4D79-8C9E-354C952CDA31}"/>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1111" t="-1078"/>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1F50FA82-2C62-445B-AA97-CDFB049C2A99}"/>
              </a:ext>
            </a:extLst>
          </p:cNvPr>
          <p:cNvSpPr/>
          <p:nvPr/>
        </p:nvSpPr>
        <p:spPr>
          <a:xfrm>
            <a:off x="459581" y="3962400"/>
            <a:ext cx="8244497" cy="4000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chemeClr val="tx1"/>
                </a:solidFill>
                <a:cs typeface="Arial" panose="020B0604020202020204" pitchFamily="34" charset="0"/>
              </a:rPr>
              <a:t>Example</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5FDC81B-8A39-4628-BDDC-07E001461ED7}"/>
                  </a:ext>
                </a:extLst>
              </p:cNvPr>
              <p:cNvSpPr/>
              <p:nvPr/>
            </p:nvSpPr>
            <p:spPr>
              <a:xfrm>
                <a:off x="459581" y="4362450"/>
                <a:ext cx="8244497" cy="1733550"/>
              </a:xfrm>
              <a:prstGeom prst="rect">
                <a:avLst/>
              </a:prstGeom>
              <a:solidFill>
                <a:srgbClr val="EB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dirty="0">
                    <a:solidFill>
                      <a:schemeClr val="tx1"/>
                    </a:solidFill>
                    <a:cs typeface="Arial" panose="020B0604020202020204" pitchFamily="34" charset="0"/>
                  </a:rPr>
                  <a:t>Items = {    ,    }</a:t>
                </a:r>
              </a:p>
              <a:p>
                <a:pPr algn="ctr"/>
                <a:endParaRPr lang="en-US" sz="2000" i="1" dirty="0">
                  <a:solidFill>
                    <a:schemeClr val="tx1"/>
                  </a:solidFill>
                  <a:cs typeface="Arial" panose="020B0604020202020204" pitchFamily="34" charset="0"/>
                </a:endParaRPr>
              </a:p>
              <a:p>
                <a:pPr algn="ctr"/>
                <a:endParaRPr lang="en-US" sz="2000" dirty="0">
                  <a:solidFill>
                    <a:schemeClr val="tx1"/>
                  </a:solidFill>
                  <a:cs typeface="Arial" panose="020B0604020202020204" pitchFamily="34" charset="0"/>
                </a:endParaRPr>
              </a:p>
              <a:p>
                <a:pPr algn="ctr"/>
                <a:endParaRPr lang="en-US" sz="2000" dirty="0">
                  <a:solidFill>
                    <a:schemeClr val="tx1"/>
                  </a:solidFill>
                  <a:cs typeface="Arial" panose="020B0604020202020204" pitchFamily="34" charset="0"/>
                </a:endParaRPr>
              </a:p>
              <a:p>
                <a:pPr algn="ctr"/>
                <a14:m>
                  <m:oMath xmlns:m="http://schemas.openxmlformats.org/officeDocument/2006/math">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b="1" i="1">
                            <a:solidFill>
                              <a:schemeClr val="tx1"/>
                            </a:solidFill>
                            <a:latin typeface="Cambria Math" panose="02040503050406030204" pitchFamily="18" charset="0"/>
                            <a:cs typeface="Arial" panose="020B0604020202020204" pitchFamily="34" charset="0"/>
                          </a:rPr>
                          <m:t>𝒗</m:t>
                        </m:r>
                      </m:e>
                      <m:sub>
                        <m:r>
                          <a:rPr lang="en-US" sz="2000" i="1">
                            <a:solidFill>
                              <a:schemeClr val="tx1"/>
                            </a:solidFill>
                            <a:latin typeface="Cambria Math" panose="02040503050406030204" pitchFamily="18" charset="0"/>
                            <a:cs typeface="Arial" panose="020B0604020202020204" pitchFamily="34" charset="0"/>
                          </a:rPr>
                          <m:t>𝑖</m:t>
                        </m:r>
                      </m:sub>
                    </m:sSub>
                    <m:r>
                      <a:rPr lang="en-US" sz="2000" i="1">
                        <a:solidFill>
                          <a:schemeClr val="tx1"/>
                        </a:solidFill>
                        <a:latin typeface="Cambria Math" panose="02040503050406030204" pitchFamily="18" charset="0"/>
                        <a:cs typeface="Arial" panose="020B0604020202020204" pitchFamily="34" charset="0"/>
                      </a:rPr>
                      <m:t>=  </m:t>
                    </m:r>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𝑣</m:t>
                        </m:r>
                      </m:e>
                      <m:sub>
                        <m:r>
                          <a:rPr lang="en-US" sz="2000" i="1">
                            <a:solidFill>
                              <a:schemeClr val="tx1"/>
                            </a:solidFill>
                            <a:latin typeface="Cambria Math" panose="02040503050406030204" pitchFamily="18" charset="0"/>
                            <a:cs typeface="Arial" panose="020B0604020202020204" pitchFamily="34" charset="0"/>
                          </a:rPr>
                          <m:t>𝑖</m:t>
                        </m:r>
                      </m:sub>
                    </m:sSub>
                  </m:oMath>
                </a14:m>
                <a:r>
                  <a:rPr lang="en-US" sz="2000" dirty="0">
                    <a:solidFill>
                      <a:schemeClr val="tx1"/>
                    </a:solidFill>
                    <a:cs typeface="Arial" panose="020B0604020202020204" pitchFamily="34" charset="0"/>
                  </a:rPr>
                  <a:t>       , </a:t>
                </a:r>
                <a14:m>
                  <m:oMath xmlns:m="http://schemas.openxmlformats.org/officeDocument/2006/math">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𝑣</m:t>
                        </m:r>
                      </m:e>
                      <m:sub>
                        <m:r>
                          <a:rPr lang="en-US" sz="2000" i="1">
                            <a:solidFill>
                              <a:schemeClr val="tx1"/>
                            </a:solidFill>
                            <a:latin typeface="Cambria Math" panose="02040503050406030204" pitchFamily="18" charset="0"/>
                            <a:cs typeface="Arial" panose="020B0604020202020204" pitchFamily="34" charset="0"/>
                          </a:rPr>
                          <m:t>𝑖</m:t>
                        </m:r>
                      </m:sub>
                    </m:sSub>
                  </m:oMath>
                </a14:m>
                <a:r>
                  <a:rPr lang="en-US" sz="2000" dirty="0">
                    <a:solidFill>
                      <a:schemeClr val="tx1"/>
                    </a:solidFill>
                    <a:cs typeface="Arial" panose="020B0604020202020204" pitchFamily="34" charset="0"/>
                  </a:rPr>
                  <a:t>      , </a:t>
                </a:r>
                <a14:m>
                  <m:oMath xmlns:m="http://schemas.openxmlformats.org/officeDocument/2006/math">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𝑣</m:t>
                        </m:r>
                      </m:e>
                      <m:sub>
                        <m:r>
                          <a:rPr lang="en-US" sz="2000" i="1">
                            <a:solidFill>
                              <a:schemeClr val="tx1"/>
                            </a:solidFill>
                            <a:latin typeface="Cambria Math" panose="02040503050406030204" pitchFamily="18" charset="0"/>
                            <a:cs typeface="Arial" panose="020B0604020202020204" pitchFamily="34" charset="0"/>
                          </a:rPr>
                          <m:t>𝑖</m:t>
                        </m:r>
                      </m:sub>
                    </m:sSub>
                  </m:oMath>
                </a14:m>
                <a:r>
                  <a:rPr lang="en-US" sz="2000" dirty="0">
                    <a:solidFill>
                      <a:schemeClr val="tx1"/>
                    </a:solidFill>
                    <a:cs typeface="Arial" panose="020B0604020202020204" pitchFamily="34" charset="0"/>
                  </a:rPr>
                  <a:t>      , </a:t>
                </a:r>
                <a14:m>
                  <m:oMath xmlns:m="http://schemas.openxmlformats.org/officeDocument/2006/math">
                    <m:sSub>
                      <m:sSubPr>
                        <m:ctrlPr>
                          <a:rPr lang="en-US" sz="2000" i="1">
                            <a:solidFill>
                              <a:schemeClr val="tx1"/>
                            </a:solidFill>
                            <a:latin typeface="Cambria Math" panose="02040503050406030204" pitchFamily="18" charset="0"/>
                            <a:cs typeface="Arial" panose="020B0604020202020204" pitchFamily="34" charset="0"/>
                          </a:rPr>
                        </m:ctrlPr>
                      </m:sSubPr>
                      <m:e>
                        <m:r>
                          <a:rPr lang="en-US" sz="2000" i="1">
                            <a:solidFill>
                              <a:schemeClr val="tx1"/>
                            </a:solidFill>
                            <a:latin typeface="Cambria Math" panose="02040503050406030204" pitchFamily="18" charset="0"/>
                            <a:cs typeface="Arial" panose="020B0604020202020204" pitchFamily="34" charset="0"/>
                          </a:rPr>
                          <m:t>𝑣</m:t>
                        </m:r>
                      </m:e>
                      <m:sub>
                        <m:r>
                          <a:rPr lang="en-US" sz="2000" i="1">
                            <a:solidFill>
                              <a:schemeClr val="tx1"/>
                            </a:solidFill>
                            <a:latin typeface="Cambria Math" panose="02040503050406030204" pitchFamily="18" charset="0"/>
                            <a:cs typeface="Arial" panose="020B0604020202020204" pitchFamily="34" charset="0"/>
                          </a:rPr>
                          <m:t>𝑖</m:t>
                        </m:r>
                      </m:sub>
                    </m:sSub>
                  </m:oMath>
                </a14:m>
                <a:r>
                  <a:rPr lang="en-US" sz="2000" dirty="0">
                    <a:solidFill>
                      <a:schemeClr val="tx1"/>
                    </a:solidFill>
                    <a:cs typeface="Arial" panose="020B0604020202020204" pitchFamily="34" charset="0"/>
                  </a:rPr>
                  <a:t>      ,        </a:t>
                </a:r>
                <a:r>
                  <a:rPr lang="en-US" sz="2000" dirty="0">
                    <a:solidFill>
                      <a:srgbClr val="EBF8FF"/>
                    </a:solidFill>
                    <a:cs typeface="Arial" panose="020B0604020202020204" pitchFamily="34" charset="0"/>
                  </a:rPr>
                  <a:t>f</a:t>
                </a:r>
              </a:p>
            </p:txBody>
          </p:sp>
        </mc:Choice>
        <mc:Fallback xmlns="">
          <p:sp>
            <p:nvSpPr>
              <p:cNvPr id="5" name="Rectangle 4">
                <a:extLst>
                  <a:ext uri="{FF2B5EF4-FFF2-40B4-BE49-F238E27FC236}">
                    <a16:creationId xmlns:a16="http://schemas.microsoft.com/office/drawing/2014/main" id="{A5FDC81B-8A39-4628-BDDC-07E001461ED7}"/>
                  </a:ext>
                </a:extLst>
              </p:cNvPr>
              <p:cNvSpPr>
                <a:spLocks noRot="1" noChangeAspect="1" noMove="1" noResize="1" noEditPoints="1" noAdjustHandles="1" noChangeArrowheads="1" noChangeShapeType="1" noTextEdit="1"/>
              </p:cNvSpPr>
              <p:nvPr/>
            </p:nvSpPr>
            <p:spPr>
              <a:xfrm>
                <a:off x="459581" y="4362450"/>
                <a:ext cx="8244497" cy="1733550"/>
              </a:xfrm>
              <a:prstGeom prst="rect">
                <a:avLst/>
              </a:prstGeom>
              <a:blipFill>
                <a:blip r:embed="rId4"/>
                <a:stretch>
                  <a:fillRect t="-1389"/>
                </a:stretch>
              </a:blipFill>
              <a:ln>
                <a:solidFill>
                  <a:schemeClr val="tx1"/>
                </a:solidFill>
              </a:ln>
            </p:spPr>
            <p:txBody>
              <a:bodyPr/>
              <a:lstStyle/>
              <a:p>
                <a:r>
                  <a:rPr lang="en-US">
                    <a:noFill/>
                  </a:rPr>
                  <a:t> </a:t>
                </a:r>
              </a:p>
            </p:txBody>
          </p:sp>
        </mc:Fallback>
      </mc:AlternateContent>
      <p:pic>
        <p:nvPicPr>
          <p:cNvPr id="6" name="Picture 5">
            <a:extLst>
              <a:ext uri="{FF2B5EF4-FFF2-40B4-BE49-F238E27FC236}">
                <a16:creationId xmlns:a16="http://schemas.microsoft.com/office/drawing/2014/main" id="{B0DECBE5-AD2B-40DD-AEE9-550DC32950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1210" y="4500005"/>
            <a:ext cx="176877" cy="176877"/>
          </a:xfrm>
          <a:prstGeom prst="rect">
            <a:avLst/>
          </a:prstGeom>
        </p:spPr>
      </p:pic>
      <p:pic>
        <p:nvPicPr>
          <p:cNvPr id="7" name="Picture 6">
            <a:extLst>
              <a:ext uri="{FF2B5EF4-FFF2-40B4-BE49-F238E27FC236}">
                <a16:creationId xmlns:a16="http://schemas.microsoft.com/office/drawing/2014/main" id="{BEB2D195-DC1C-405E-9D5D-2880C1DDDE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038" y="4500005"/>
            <a:ext cx="176877" cy="176877"/>
          </a:xfrm>
          <a:prstGeom prst="rect">
            <a:avLst/>
          </a:prstGeom>
        </p:spPr>
      </p:pic>
      <p:grpSp>
        <p:nvGrpSpPr>
          <p:cNvPr id="11" name="Group 10">
            <a:extLst>
              <a:ext uri="{FF2B5EF4-FFF2-40B4-BE49-F238E27FC236}">
                <a16:creationId xmlns:a16="http://schemas.microsoft.com/office/drawing/2014/main" id="{6CDE2D1C-2505-4329-BC67-B094ACA470B5}"/>
              </a:ext>
            </a:extLst>
          </p:cNvPr>
          <p:cNvGrpSpPr/>
          <p:nvPr/>
        </p:nvGrpSpPr>
        <p:grpSpPr>
          <a:xfrm>
            <a:off x="2722373" y="4896535"/>
            <a:ext cx="1117294" cy="400110"/>
            <a:chOff x="1600201" y="4439335"/>
            <a:chExt cx="1117294" cy="400110"/>
          </a:xfrm>
        </p:grpSpPr>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B75A6ADB-B45C-4C93-BB51-04EE9CDD6522}"/>
                    </a:ext>
                  </a:extLst>
                </p:cNvPr>
                <p:cNvSpPr/>
                <p:nvPr/>
              </p:nvSpPr>
              <p:spPr>
                <a:xfrm>
                  <a:off x="1600201" y="4439335"/>
                  <a:ext cx="1117294" cy="400110"/>
                </a:xfrm>
                <a:prstGeom prst="rect">
                  <a:avLst/>
                </a:prstGeom>
              </p:spPr>
              <p:txBody>
                <a:bodyPr wrap="none">
                  <a:spAutoFit/>
                </a:bodyPr>
                <a:lstStyle/>
                <a:p>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i="1">
                              <a:latin typeface="Cambria Math" panose="02040503050406030204" pitchFamily="18" charset="0"/>
                              <a:cs typeface="Arial" panose="020B0604020202020204" pitchFamily="34" charset="0"/>
                            </a:rPr>
                            <m:t>𝑖</m:t>
                          </m:r>
                        </m:sub>
                      </m:sSub>
                    </m:oMath>
                  </a14:m>
                  <a:r>
                    <a:rPr lang="en-US" sz="2000" dirty="0">
                      <a:cs typeface="Arial" panose="020B0604020202020204" pitchFamily="34" charset="0"/>
                    </a:rPr>
                    <a:t>       = 2</a:t>
                  </a:r>
                  <a:endParaRPr lang="en-US" sz="2000" dirty="0"/>
                </a:p>
              </p:txBody>
            </p:sp>
          </mc:Choice>
          <mc:Fallback xmlns="">
            <p:sp>
              <p:nvSpPr>
                <p:cNvPr id="18" name="Rectangle 17">
                  <a:extLst>
                    <a:ext uri="{FF2B5EF4-FFF2-40B4-BE49-F238E27FC236}">
                      <a16:creationId xmlns:a16="http://schemas.microsoft.com/office/drawing/2014/main" id="{B75A6ADB-B45C-4C93-BB51-04EE9CDD6522}"/>
                    </a:ext>
                  </a:extLst>
                </p:cNvPr>
                <p:cNvSpPr>
                  <a:spLocks noRot="1" noChangeAspect="1" noMove="1" noResize="1" noEditPoints="1" noAdjustHandles="1" noChangeArrowheads="1" noChangeShapeType="1" noTextEdit="1"/>
                </p:cNvSpPr>
                <p:nvPr/>
              </p:nvSpPr>
              <p:spPr>
                <a:xfrm>
                  <a:off x="1600201" y="4439335"/>
                  <a:ext cx="1117294" cy="400110"/>
                </a:xfrm>
                <a:prstGeom prst="rect">
                  <a:avLst/>
                </a:prstGeom>
                <a:blipFill>
                  <a:blip r:embed="rId7"/>
                  <a:stretch>
                    <a:fillRect t="-7576" r="-5464" b="-25758"/>
                  </a:stretch>
                </a:blipFill>
              </p:spPr>
              <p:txBody>
                <a:bodyPr/>
                <a:lstStyle/>
                <a:p>
                  <a:r>
                    <a:rPr lang="en-US">
                      <a:noFill/>
                    </a:rPr>
                    <a:t> </a:t>
                  </a:r>
                </a:p>
              </p:txBody>
            </p:sp>
          </mc:Fallback>
        </mc:AlternateContent>
        <p:grpSp>
          <p:nvGrpSpPr>
            <p:cNvPr id="46" name="Group 45">
              <a:extLst>
                <a:ext uri="{FF2B5EF4-FFF2-40B4-BE49-F238E27FC236}">
                  <a16:creationId xmlns:a16="http://schemas.microsoft.com/office/drawing/2014/main" id="{7652C14E-F40B-4B22-837F-46E974327530}"/>
                </a:ext>
              </a:extLst>
            </p:cNvPr>
            <p:cNvGrpSpPr/>
            <p:nvPr/>
          </p:nvGrpSpPr>
          <p:grpSpPr>
            <a:xfrm>
              <a:off x="1935480" y="4547523"/>
              <a:ext cx="274320" cy="176877"/>
              <a:chOff x="1935480" y="4547523"/>
              <a:chExt cx="274320" cy="176877"/>
            </a:xfrm>
          </p:grpSpPr>
          <p:sp>
            <p:nvSpPr>
              <p:cNvPr id="20" name="Double Bracket 19">
                <a:extLst>
                  <a:ext uri="{FF2B5EF4-FFF2-40B4-BE49-F238E27FC236}">
                    <a16:creationId xmlns:a16="http://schemas.microsoft.com/office/drawing/2014/main" id="{577A68FA-4800-42B4-A4A1-B9FB45A20D9B}"/>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0" name="Picture 29">
                <a:extLst>
                  <a:ext uri="{FF2B5EF4-FFF2-40B4-BE49-F238E27FC236}">
                    <a16:creationId xmlns:a16="http://schemas.microsoft.com/office/drawing/2014/main" id="{19815602-CFB7-414E-921E-1985539AF0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609F6EFC-EE06-4396-8B1E-5A30B8FF48C3}"/>
                  </a:ext>
                </a:extLst>
              </p:cNvPr>
              <p:cNvSpPr/>
              <p:nvPr/>
            </p:nvSpPr>
            <p:spPr>
              <a:xfrm>
                <a:off x="4904486" y="4896535"/>
                <a:ext cx="1117294" cy="400110"/>
              </a:xfrm>
              <a:prstGeom prst="rect">
                <a:avLst/>
              </a:prstGeom>
            </p:spPr>
            <p:txBody>
              <a:bodyPr wrap="none">
                <a:spAutoFit/>
              </a:bodyPr>
              <a:lstStyle/>
              <a:p>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i="1">
                            <a:latin typeface="Cambria Math" panose="02040503050406030204" pitchFamily="18" charset="0"/>
                            <a:cs typeface="Arial" panose="020B0604020202020204" pitchFamily="34" charset="0"/>
                          </a:rPr>
                          <m:t>𝑖</m:t>
                        </m:r>
                      </m:sub>
                    </m:sSub>
                  </m:oMath>
                </a14:m>
                <a:r>
                  <a:rPr lang="en-US" sz="2000" dirty="0">
                    <a:cs typeface="Arial" panose="020B0604020202020204" pitchFamily="34" charset="0"/>
                  </a:rPr>
                  <a:t>       = 3</a:t>
                </a:r>
                <a:endParaRPr lang="en-US" sz="2000" dirty="0"/>
              </a:p>
            </p:txBody>
          </p:sp>
        </mc:Choice>
        <mc:Fallback xmlns="">
          <p:sp>
            <p:nvSpPr>
              <p:cNvPr id="21" name="Rectangle 20">
                <a:extLst>
                  <a:ext uri="{FF2B5EF4-FFF2-40B4-BE49-F238E27FC236}">
                    <a16:creationId xmlns:a16="http://schemas.microsoft.com/office/drawing/2014/main" id="{609F6EFC-EE06-4396-8B1E-5A30B8FF48C3}"/>
                  </a:ext>
                </a:extLst>
              </p:cNvPr>
              <p:cNvSpPr>
                <a:spLocks noRot="1" noChangeAspect="1" noMove="1" noResize="1" noEditPoints="1" noAdjustHandles="1" noChangeArrowheads="1" noChangeShapeType="1" noTextEdit="1"/>
              </p:cNvSpPr>
              <p:nvPr/>
            </p:nvSpPr>
            <p:spPr>
              <a:xfrm>
                <a:off x="4904486" y="4896535"/>
                <a:ext cx="1117294" cy="400110"/>
              </a:xfrm>
              <a:prstGeom prst="rect">
                <a:avLst/>
              </a:prstGeom>
              <a:blipFill>
                <a:blip r:embed="rId8"/>
                <a:stretch>
                  <a:fillRect t="-7576" r="-5464" b="-25758"/>
                </a:stretch>
              </a:blipFill>
            </p:spPr>
            <p:txBody>
              <a:bodyPr/>
              <a:lstStyle/>
              <a:p>
                <a:r>
                  <a:rPr lang="en-US">
                    <a:noFill/>
                  </a:rPr>
                  <a:t> </a:t>
                </a:r>
              </a:p>
            </p:txBody>
          </p:sp>
        </mc:Fallback>
      </mc:AlternateContent>
      <p:sp>
        <p:nvSpPr>
          <p:cNvPr id="31" name="Double Bracket 30">
            <a:extLst>
              <a:ext uri="{FF2B5EF4-FFF2-40B4-BE49-F238E27FC236}">
                <a16:creationId xmlns:a16="http://schemas.microsoft.com/office/drawing/2014/main" id="{064DFFC9-D038-46DD-B7E1-7F251F8FD2E3}"/>
              </a:ext>
            </a:extLst>
          </p:cNvPr>
          <p:cNvSpPr/>
          <p:nvPr/>
        </p:nvSpPr>
        <p:spPr>
          <a:xfrm>
            <a:off x="5268573" y="500813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9" name="Group 8">
            <a:extLst>
              <a:ext uri="{FF2B5EF4-FFF2-40B4-BE49-F238E27FC236}">
                <a16:creationId xmlns:a16="http://schemas.microsoft.com/office/drawing/2014/main" id="{D8E1A032-6A77-496E-B273-2BA26C4F2B4B}"/>
              </a:ext>
            </a:extLst>
          </p:cNvPr>
          <p:cNvGrpSpPr/>
          <p:nvPr/>
        </p:nvGrpSpPr>
        <p:grpSpPr>
          <a:xfrm>
            <a:off x="7086600" y="4896535"/>
            <a:ext cx="1527662" cy="400110"/>
            <a:chOff x="6457950" y="4439335"/>
            <a:chExt cx="1527662" cy="400110"/>
          </a:xfrm>
        </p:grpSpPr>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3084322-A8FC-4D78-9B60-554B11845DB1}"/>
                    </a:ext>
                  </a:extLst>
                </p:cNvPr>
                <p:cNvSpPr/>
                <p:nvPr/>
              </p:nvSpPr>
              <p:spPr>
                <a:xfrm>
                  <a:off x="6457950" y="4439335"/>
                  <a:ext cx="1527662" cy="400110"/>
                </a:xfrm>
                <a:prstGeom prst="rect">
                  <a:avLst/>
                </a:prstGeom>
              </p:spPr>
              <p:txBody>
                <a:bodyPr wrap="none">
                  <a:spAutoFit/>
                </a:bodyPr>
                <a:lstStyle/>
                <a:p>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i="1">
                              <a:latin typeface="Cambria Math" panose="02040503050406030204" pitchFamily="18" charset="0"/>
                              <a:cs typeface="Arial" panose="020B0604020202020204" pitchFamily="34" charset="0"/>
                            </a:rPr>
                            <m:t>𝑖</m:t>
                          </m:r>
                        </m:sub>
                      </m:sSub>
                    </m:oMath>
                  </a14:m>
                  <a:r>
                    <a:rPr lang="en-US" sz="2000" dirty="0">
                      <a:cs typeface="Arial" panose="020B0604020202020204" pitchFamily="34" charset="0"/>
                    </a:rPr>
                    <a:t>      ,       = 6</a:t>
                  </a:r>
                  <a:endParaRPr lang="en-US" sz="2000" dirty="0"/>
                </a:p>
              </p:txBody>
            </p:sp>
          </mc:Choice>
          <mc:Fallback xmlns="">
            <p:sp>
              <p:nvSpPr>
                <p:cNvPr id="24" name="Rectangle 23">
                  <a:extLst>
                    <a:ext uri="{FF2B5EF4-FFF2-40B4-BE49-F238E27FC236}">
                      <a16:creationId xmlns:a16="http://schemas.microsoft.com/office/drawing/2014/main" id="{23084322-A8FC-4D78-9B60-554B11845DB1}"/>
                    </a:ext>
                  </a:extLst>
                </p:cNvPr>
                <p:cNvSpPr>
                  <a:spLocks noRot="1" noChangeAspect="1" noMove="1" noResize="1" noEditPoints="1" noAdjustHandles="1" noChangeArrowheads="1" noChangeShapeType="1" noTextEdit="1"/>
                </p:cNvSpPr>
                <p:nvPr/>
              </p:nvSpPr>
              <p:spPr>
                <a:xfrm>
                  <a:off x="6457950" y="4439335"/>
                  <a:ext cx="1527662" cy="400110"/>
                </a:xfrm>
                <a:prstGeom prst="rect">
                  <a:avLst/>
                </a:prstGeom>
                <a:blipFill>
                  <a:blip r:embed="rId10"/>
                  <a:stretch>
                    <a:fillRect t="-7576" r="-3600" b="-25758"/>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5952B83B-F59D-4023-8130-C0E7CCBAD559}"/>
                </a:ext>
              </a:extLst>
            </p:cNvPr>
            <p:cNvGrpSpPr/>
            <p:nvPr/>
          </p:nvGrpSpPr>
          <p:grpSpPr>
            <a:xfrm>
              <a:off x="6858000" y="4547523"/>
              <a:ext cx="582122" cy="180425"/>
              <a:chOff x="6809278" y="4543975"/>
              <a:chExt cx="582122" cy="180425"/>
            </a:xfrm>
          </p:grpSpPr>
          <p:pic>
            <p:nvPicPr>
              <p:cNvPr id="36" name="Picture 35">
                <a:extLst>
                  <a:ext uri="{FF2B5EF4-FFF2-40B4-BE49-F238E27FC236}">
                    <a16:creationId xmlns:a16="http://schemas.microsoft.com/office/drawing/2014/main" id="{C2BB7BA9-3B5C-4D74-887D-BA54F42F3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543975"/>
                <a:ext cx="176877" cy="176877"/>
              </a:xfrm>
              <a:prstGeom prst="rect">
                <a:avLst/>
              </a:prstGeom>
            </p:spPr>
          </p:pic>
          <p:sp>
            <p:nvSpPr>
              <p:cNvPr id="39" name="Double Bracket 38">
                <a:extLst>
                  <a:ext uri="{FF2B5EF4-FFF2-40B4-BE49-F238E27FC236}">
                    <a16:creationId xmlns:a16="http://schemas.microsoft.com/office/drawing/2014/main" id="{E7941088-4DE7-4FC3-8510-320D5905CD11}"/>
                  </a:ext>
                </a:extLst>
              </p:cNvPr>
              <p:cNvSpPr/>
              <p:nvPr/>
            </p:nvSpPr>
            <p:spPr>
              <a:xfrm>
                <a:off x="6809278" y="4550423"/>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sp>
        <p:nvSpPr>
          <p:cNvPr id="41" name="Double Bracket 40">
            <a:extLst>
              <a:ext uri="{FF2B5EF4-FFF2-40B4-BE49-F238E27FC236}">
                <a16:creationId xmlns:a16="http://schemas.microsoft.com/office/drawing/2014/main" id="{3D79B7D8-BB5A-49E2-9366-6A94613DA5CC}"/>
              </a:ext>
            </a:extLst>
          </p:cNvPr>
          <p:cNvSpPr/>
          <p:nvPr/>
        </p:nvSpPr>
        <p:spPr>
          <a:xfrm>
            <a:off x="4267200" y="570313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42" name="Picture 41">
            <a:extLst>
              <a:ext uri="{FF2B5EF4-FFF2-40B4-BE49-F238E27FC236}">
                <a16:creationId xmlns:a16="http://schemas.microsoft.com/office/drawing/2014/main" id="{D0A315FD-6CE4-4E2C-8192-BA41FE8871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5922" y="5701687"/>
            <a:ext cx="176877" cy="176877"/>
          </a:xfrm>
          <a:prstGeom prst="rect">
            <a:avLst/>
          </a:prstGeom>
        </p:spPr>
      </p:pic>
      <p:sp>
        <p:nvSpPr>
          <p:cNvPr id="43" name="Double Bracket 42">
            <a:extLst>
              <a:ext uri="{FF2B5EF4-FFF2-40B4-BE49-F238E27FC236}">
                <a16:creationId xmlns:a16="http://schemas.microsoft.com/office/drawing/2014/main" id="{D053A76A-A7E3-45C3-97A8-EEAF7998324D}"/>
              </a:ext>
            </a:extLst>
          </p:cNvPr>
          <p:cNvSpPr/>
          <p:nvPr/>
        </p:nvSpPr>
        <p:spPr>
          <a:xfrm>
            <a:off x="4953000" y="5704844"/>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50" name="Group 49">
            <a:extLst>
              <a:ext uri="{FF2B5EF4-FFF2-40B4-BE49-F238E27FC236}">
                <a16:creationId xmlns:a16="http://schemas.microsoft.com/office/drawing/2014/main" id="{224AE0F7-4C60-48D9-AA23-736FEF304F97}"/>
              </a:ext>
            </a:extLst>
          </p:cNvPr>
          <p:cNvGrpSpPr/>
          <p:nvPr/>
        </p:nvGrpSpPr>
        <p:grpSpPr>
          <a:xfrm>
            <a:off x="5664777" y="5699913"/>
            <a:ext cx="582122" cy="180425"/>
            <a:chOff x="6809278" y="4543975"/>
            <a:chExt cx="582122" cy="180425"/>
          </a:xfrm>
        </p:grpSpPr>
        <p:pic>
          <p:nvPicPr>
            <p:cNvPr id="51" name="Picture 50">
              <a:extLst>
                <a:ext uri="{FF2B5EF4-FFF2-40B4-BE49-F238E27FC236}">
                  <a16:creationId xmlns:a16="http://schemas.microsoft.com/office/drawing/2014/main" id="{0B08B924-D365-407B-BDEF-0DB1B693B4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543975"/>
              <a:ext cx="176877" cy="176877"/>
            </a:xfrm>
            <a:prstGeom prst="rect">
              <a:avLst/>
            </a:prstGeom>
          </p:spPr>
        </p:pic>
        <p:sp>
          <p:nvSpPr>
            <p:cNvPr id="53" name="Double Bracket 52">
              <a:extLst>
                <a:ext uri="{FF2B5EF4-FFF2-40B4-BE49-F238E27FC236}">
                  <a16:creationId xmlns:a16="http://schemas.microsoft.com/office/drawing/2014/main" id="{14D8D63A-6C01-4D40-8FB8-952D22DFADA5}"/>
                </a:ext>
              </a:extLst>
            </p:cNvPr>
            <p:cNvSpPr/>
            <p:nvPr/>
          </p:nvSpPr>
          <p:spPr>
            <a:xfrm>
              <a:off x="6809278" y="4550423"/>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nvGrpSpPr>
          <p:cNvPr id="57" name="Group 56">
            <a:extLst>
              <a:ext uri="{FF2B5EF4-FFF2-40B4-BE49-F238E27FC236}">
                <a16:creationId xmlns:a16="http://schemas.microsoft.com/office/drawing/2014/main" id="{FA95B3E8-1C7D-42F3-B25B-665EB9F12353}"/>
              </a:ext>
            </a:extLst>
          </p:cNvPr>
          <p:cNvGrpSpPr/>
          <p:nvPr/>
        </p:nvGrpSpPr>
        <p:grpSpPr>
          <a:xfrm>
            <a:off x="3581400" y="5663167"/>
            <a:ext cx="274320" cy="253916"/>
            <a:chOff x="3601259" y="5257800"/>
            <a:chExt cx="274320" cy="253916"/>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5F0C88C4-0D66-4346-8F3F-B01360157D1A}"/>
                    </a:ext>
                  </a:extLst>
                </p:cNvPr>
                <p:cNvSpPr txBox="1"/>
                <p:nvPr/>
              </p:nvSpPr>
              <p:spPr>
                <a:xfrm>
                  <a:off x="3647850" y="5257800"/>
                  <a:ext cx="181139" cy="253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50" i="1">
                            <a:latin typeface="Cambria Math" panose="02040503050406030204" pitchFamily="18" charset="0"/>
                            <a:ea typeface="Cambria Math" panose="02040503050406030204" pitchFamily="18" charset="0"/>
                          </a:rPr>
                          <m:t>∅</m:t>
                        </m:r>
                      </m:oMath>
                    </m:oMathPara>
                  </a14:m>
                  <a:endParaRPr lang="en-US" sz="1650" dirty="0"/>
                </a:p>
              </p:txBody>
            </p:sp>
          </mc:Choice>
          <mc:Fallback xmlns="">
            <p:sp>
              <p:nvSpPr>
                <p:cNvPr id="54" name="TextBox 53">
                  <a:extLst>
                    <a:ext uri="{FF2B5EF4-FFF2-40B4-BE49-F238E27FC236}">
                      <a16:creationId xmlns:a16="http://schemas.microsoft.com/office/drawing/2014/main" id="{5F0C88C4-0D66-4346-8F3F-B01360157D1A}"/>
                    </a:ext>
                  </a:extLst>
                </p:cNvPr>
                <p:cNvSpPr txBox="1">
                  <a:spLocks noRot="1" noChangeAspect="1" noMove="1" noResize="1" noEditPoints="1" noAdjustHandles="1" noChangeArrowheads="1" noChangeShapeType="1" noTextEdit="1"/>
                </p:cNvSpPr>
                <p:nvPr/>
              </p:nvSpPr>
              <p:spPr>
                <a:xfrm>
                  <a:off x="3647850" y="5257800"/>
                  <a:ext cx="181139" cy="253916"/>
                </a:xfrm>
                <a:prstGeom prst="rect">
                  <a:avLst/>
                </a:prstGeom>
                <a:blipFill>
                  <a:blip r:embed="rId12"/>
                  <a:stretch>
                    <a:fillRect l="-33333" r="-30000" b="-16667"/>
                  </a:stretch>
                </a:blipFill>
              </p:spPr>
              <p:txBody>
                <a:bodyPr/>
                <a:lstStyle/>
                <a:p>
                  <a:r>
                    <a:rPr lang="en-US">
                      <a:noFill/>
                    </a:rPr>
                    <a:t> </a:t>
                  </a:r>
                </a:p>
              </p:txBody>
            </p:sp>
          </mc:Fallback>
        </mc:AlternateContent>
        <p:sp>
          <p:nvSpPr>
            <p:cNvPr id="55" name="Double Bracket 54">
              <a:extLst>
                <a:ext uri="{FF2B5EF4-FFF2-40B4-BE49-F238E27FC236}">
                  <a16:creationId xmlns:a16="http://schemas.microsoft.com/office/drawing/2014/main" id="{26D43610-2E05-46FD-842C-FAB883A50C25}"/>
                </a:ext>
              </a:extLst>
            </p:cNvPr>
            <p:cNvSpPr/>
            <p:nvPr/>
          </p:nvSpPr>
          <p:spPr>
            <a:xfrm>
              <a:off x="3601259" y="5297770"/>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sp>
        <p:nvSpPr>
          <p:cNvPr id="58" name="Double Bracket 57">
            <a:extLst>
              <a:ext uri="{FF2B5EF4-FFF2-40B4-BE49-F238E27FC236}">
                <a16:creationId xmlns:a16="http://schemas.microsoft.com/office/drawing/2014/main" id="{FE161EF9-74DC-4FCC-85D5-127D8075647B}"/>
              </a:ext>
            </a:extLst>
          </p:cNvPr>
          <p:cNvSpPr/>
          <p:nvPr/>
        </p:nvSpPr>
        <p:spPr>
          <a:xfrm>
            <a:off x="3200400" y="5653222"/>
            <a:ext cx="3134821" cy="27025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nvGrpSpPr>
          <p:cNvPr id="8" name="Group 7">
            <a:extLst>
              <a:ext uri="{FF2B5EF4-FFF2-40B4-BE49-F238E27FC236}">
                <a16:creationId xmlns:a16="http://schemas.microsoft.com/office/drawing/2014/main" id="{292A48B4-ED9C-4291-B6C0-0354978105CA}"/>
              </a:ext>
            </a:extLst>
          </p:cNvPr>
          <p:cNvGrpSpPr/>
          <p:nvPr/>
        </p:nvGrpSpPr>
        <p:grpSpPr>
          <a:xfrm>
            <a:off x="533400" y="4896535"/>
            <a:ext cx="1124154" cy="400110"/>
            <a:chOff x="597675" y="5066169"/>
            <a:chExt cx="1124154" cy="400110"/>
          </a:xfrm>
        </p:grpSpPr>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09DCF7F4-3649-4DBF-95E9-5B3F7FB08FAC}"/>
                    </a:ext>
                  </a:extLst>
                </p:cNvPr>
                <p:cNvSpPr/>
                <p:nvPr/>
              </p:nvSpPr>
              <p:spPr>
                <a:xfrm>
                  <a:off x="597675" y="5066169"/>
                  <a:ext cx="1124154" cy="400110"/>
                </a:xfrm>
                <a:prstGeom prst="rect">
                  <a:avLst/>
                </a:prstGeom>
              </p:spPr>
              <p:txBody>
                <a:bodyPr wrap="none">
                  <a:spAutoFit/>
                </a:bodyPr>
                <a:lstStyle/>
                <a:p>
                  <a14:m>
                    <m:oMath xmlns:m="http://schemas.openxmlformats.org/officeDocument/2006/math">
                      <m:sSub>
                        <m:sSubPr>
                          <m:ctrlPr>
                            <a:rPr lang="en-US" sz="2000" i="1">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i="1">
                              <a:latin typeface="Cambria Math" panose="02040503050406030204" pitchFamily="18" charset="0"/>
                              <a:cs typeface="Arial" panose="020B0604020202020204" pitchFamily="34" charset="0"/>
                            </a:rPr>
                            <m:t>𝑖</m:t>
                          </m:r>
                        </m:sub>
                      </m:sSub>
                    </m:oMath>
                  </a14:m>
                  <a:r>
                    <a:rPr lang="en-US" sz="2000" dirty="0">
                      <a:cs typeface="Arial" panose="020B0604020202020204" pitchFamily="34" charset="0"/>
                    </a:rPr>
                    <a:t>       = 0</a:t>
                  </a:r>
                  <a:endParaRPr lang="en-US" sz="2000" dirty="0"/>
                </a:p>
              </p:txBody>
            </p:sp>
          </mc:Choice>
          <mc:Fallback xmlns="">
            <p:sp>
              <p:nvSpPr>
                <p:cNvPr id="33" name="Rectangle 32">
                  <a:extLst>
                    <a:ext uri="{FF2B5EF4-FFF2-40B4-BE49-F238E27FC236}">
                      <a16:creationId xmlns:a16="http://schemas.microsoft.com/office/drawing/2014/main" id="{09DCF7F4-3649-4DBF-95E9-5B3F7FB08FAC}"/>
                    </a:ext>
                  </a:extLst>
                </p:cNvPr>
                <p:cNvSpPr>
                  <a:spLocks noRot="1" noChangeAspect="1" noMove="1" noResize="1" noEditPoints="1" noAdjustHandles="1" noChangeArrowheads="1" noChangeShapeType="1" noTextEdit="1"/>
                </p:cNvSpPr>
                <p:nvPr/>
              </p:nvSpPr>
              <p:spPr>
                <a:xfrm>
                  <a:off x="597675" y="5066169"/>
                  <a:ext cx="1124154" cy="400110"/>
                </a:xfrm>
                <a:prstGeom prst="rect">
                  <a:avLst/>
                </a:prstGeom>
                <a:blipFill>
                  <a:blip r:embed="rId13"/>
                  <a:stretch>
                    <a:fillRect t="-7576" r="-4891" b="-25758"/>
                  </a:stretch>
                </a:blipFill>
              </p:spPr>
              <p:txBody>
                <a:bodyPr/>
                <a:lstStyle/>
                <a:p>
                  <a:r>
                    <a:rPr lang="en-US">
                      <a:noFill/>
                    </a:rPr>
                    <a:t> </a:t>
                  </a:r>
                </a:p>
              </p:txBody>
            </p:sp>
          </mc:Fallback>
        </mc:AlternateContent>
        <p:sp>
          <p:nvSpPr>
            <p:cNvPr id="38" name="Double Bracket 37">
              <a:extLst>
                <a:ext uri="{FF2B5EF4-FFF2-40B4-BE49-F238E27FC236}">
                  <a16:creationId xmlns:a16="http://schemas.microsoft.com/office/drawing/2014/main" id="{FFFAF909-3CEB-41FE-886F-C9E9299FC560}"/>
                </a:ext>
              </a:extLst>
            </p:cNvPr>
            <p:cNvSpPr/>
            <p:nvPr/>
          </p:nvSpPr>
          <p:spPr>
            <a:xfrm>
              <a:off x="932954" y="517580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C0132441-10C9-430C-877D-0DA38DCFCD01}"/>
                    </a:ext>
                  </a:extLst>
                </p:cNvPr>
                <p:cNvSpPr txBox="1"/>
                <p:nvPr/>
              </p:nvSpPr>
              <p:spPr>
                <a:xfrm>
                  <a:off x="979727" y="5139203"/>
                  <a:ext cx="181139" cy="2539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50" i="1">
                            <a:latin typeface="Cambria Math" panose="02040503050406030204" pitchFamily="18" charset="0"/>
                            <a:ea typeface="Cambria Math" panose="02040503050406030204" pitchFamily="18" charset="0"/>
                          </a:rPr>
                          <m:t>∅</m:t>
                        </m:r>
                      </m:oMath>
                    </m:oMathPara>
                  </a14:m>
                  <a:endParaRPr lang="en-US" sz="1650" dirty="0"/>
                </a:p>
              </p:txBody>
            </p:sp>
          </mc:Choice>
          <mc:Fallback xmlns="">
            <p:sp>
              <p:nvSpPr>
                <p:cNvPr id="48" name="TextBox 47">
                  <a:extLst>
                    <a:ext uri="{FF2B5EF4-FFF2-40B4-BE49-F238E27FC236}">
                      <a16:creationId xmlns:a16="http://schemas.microsoft.com/office/drawing/2014/main" id="{C0132441-10C9-430C-877D-0DA38DCFCD01}"/>
                    </a:ext>
                  </a:extLst>
                </p:cNvPr>
                <p:cNvSpPr txBox="1">
                  <a:spLocks noRot="1" noChangeAspect="1" noMove="1" noResize="1" noEditPoints="1" noAdjustHandles="1" noChangeArrowheads="1" noChangeShapeType="1" noTextEdit="1"/>
                </p:cNvSpPr>
                <p:nvPr/>
              </p:nvSpPr>
              <p:spPr>
                <a:xfrm>
                  <a:off x="979727" y="5139203"/>
                  <a:ext cx="181139" cy="253916"/>
                </a:xfrm>
                <a:prstGeom prst="rect">
                  <a:avLst/>
                </a:prstGeom>
                <a:blipFill>
                  <a:blip r:embed="rId14"/>
                  <a:stretch>
                    <a:fillRect l="-33333" r="-30000" b="-16667"/>
                  </a:stretch>
                </a:blipFill>
              </p:spPr>
              <p:txBody>
                <a:bodyPr/>
                <a:lstStyle/>
                <a:p>
                  <a:r>
                    <a:rPr lang="en-US">
                      <a:noFill/>
                    </a:rPr>
                    <a:t> </a:t>
                  </a:r>
                </a:p>
              </p:txBody>
            </p:sp>
          </mc:Fallback>
        </mc:AlternateContent>
      </p:grpSp>
      <p:sp>
        <p:nvSpPr>
          <p:cNvPr id="40" name="Rectangle 39">
            <a:extLst>
              <a:ext uri="{FF2B5EF4-FFF2-40B4-BE49-F238E27FC236}">
                <a16:creationId xmlns:a16="http://schemas.microsoft.com/office/drawing/2014/main" id="{A4C575EA-A606-4F8D-9DAD-D8A0D2E75D17}"/>
              </a:ext>
            </a:extLst>
          </p:cNvPr>
          <p:cNvSpPr/>
          <p:nvPr/>
        </p:nvSpPr>
        <p:spPr>
          <a:xfrm>
            <a:off x="3276600" y="5690876"/>
            <a:ext cx="601865" cy="217170"/>
          </a:xfrm>
          <a:prstGeom prst="rect">
            <a:avLst/>
          </a:prstGeom>
          <a:solidFill>
            <a:srgbClr val="EBF8FF"/>
          </a:solidFill>
          <a:ln>
            <a:solidFill>
              <a:srgbClr val="EB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0</a:t>
            </a:r>
          </a:p>
        </p:txBody>
      </p:sp>
      <p:sp>
        <p:nvSpPr>
          <p:cNvPr id="49" name="Rectangle 48">
            <a:extLst>
              <a:ext uri="{FF2B5EF4-FFF2-40B4-BE49-F238E27FC236}">
                <a16:creationId xmlns:a16="http://schemas.microsoft.com/office/drawing/2014/main" id="{0F715F33-6223-4D86-BC7B-47191A021ACE}"/>
              </a:ext>
            </a:extLst>
          </p:cNvPr>
          <p:cNvSpPr/>
          <p:nvPr/>
        </p:nvSpPr>
        <p:spPr>
          <a:xfrm>
            <a:off x="3988416" y="5690876"/>
            <a:ext cx="601865" cy="217170"/>
          </a:xfrm>
          <a:prstGeom prst="rect">
            <a:avLst/>
          </a:prstGeom>
          <a:solidFill>
            <a:srgbClr val="EBF8FF"/>
          </a:solidFill>
          <a:ln>
            <a:solidFill>
              <a:srgbClr val="EB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2</a:t>
            </a:r>
          </a:p>
        </p:txBody>
      </p:sp>
      <p:pic>
        <p:nvPicPr>
          <p:cNvPr id="60" name="Picture 59">
            <a:extLst>
              <a:ext uri="{FF2B5EF4-FFF2-40B4-BE49-F238E27FC236}">
                <a16:creationId xmlns:a16="http://schemas.microsoft.com/office/drawing/2014/main" id="{1E0F09E0-94B6-49FE-B344-1758B442524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01909" y="4986862"/>
            <a:ext cx="212598" cy="212598"/>
          </a:xfrm>
          <a:prstGeom prst="rect">
            <a:avLst/>
          </a:prstGeom>
        </p:spPr>
      </p:pic>
      <p:pic>
        <p:nvPicPr>
          <p:cNvPr id="61" name="Picture 60">
            <a:extLst>
              <a:ext uri="{FF2B5EF4-FFF2-40B4-BE49-F238E27FC236}">
                <a16:creationId xmlns:a16="http://schemas.microsoft.com/office/drawing/2014/main" id="{1F2FA3EE-CFE1-4868-BBD7-415C994C2A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86144" y="4979686"/>
            <a:ext cx="212598" cy="212598"/>
          </a:xfrm>
          <a:prstGeom prst="rect">
            <a:avLst/>
          </a:prstGeom>
        </p:spPr>
      </p:pic>
      <p:pic>
        <p:nvPicPr>
          <p:cNvPr id="62" name="Picture 61">
            <a:extLst>
              <a:ext uri="{FF2B5EF4-FFF2-40B4-BE49-F238E27FC236}">
                <a16:creationId xmlns:a16="http://schemas.microsoft.com/office/drawing/2014/main" id="{1A8E18EB-DCB0-4578-AE4F-2DB8B2B4E89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982406" y="5682051"/>
            <a:ext cx="212598" cy="212598"/>
          </a:xfrm>
          <a:prstGeom prst="rect">
            <a:avLst/>
          </a:prstGeom>
        </p:spPr>
      </p:pic>
      <p:sp>
        <p:nvSpPr>
          <p:cNvPr id="56" name="Rectangle 55">
            <a:extLst>
              <a:ext uri="{FF2B5EF4-FFF2-40B4-BE49-F238E27FC236}">
                <a16:creationId xmlns:a16="http://schemas.microsoft.com/office/drawing/2014/main" id="{3E1902B4-F41C-4731-9CE5-5ED61E07DC8A}"/>
              </a:ext>
            </a:extLst>
          </p:cNvPr>
          <p:cNvSpPr/>
          <p:nvPr/>
        </p:nvSpPr>
        <p:spPr>
          <a:xfrm>
            <a:off x="4663461" y="5690876"/>
            <a:ext cx="601865" cy="217170"/>
          </a:xfrm>
          <a:prstGeom prst="rect">
            <a:avLst/>
          </a:prstGeom>
          <a:solidFill>
            <a:srgbClr val="EBF8FF"/>
          </a:solidFill>
          <a:ln>
            <a:solidFill>
              <a:srgbClr val="EB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3</a:t>
            </a:r>
          </a:p>
        </p:txBody>
      </p: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CACA620E-96CE-434F-B8AA-E0F0666BDC24}"/>
                  </a:ext>
                </a:extLst>
              </p:cNvPr>
              <p:cNvSpPr/>
              <p:nvPr/>
            </p:nvSpPr>
            <p:spPr>
              <a:xfrm>
                <a:off x="457200" y="3304716"/>
                <a:ext cx="1656223" cy="369332"/>
              </a:xfrm>
              <a:prstGeom prst="rect">
                <a:avLst/>
              </a:prstGeom>
              <a:ln w="28575">
                <a:solidFill>
                  <a:schemeClr val="tx1"/>
                </a:solidFill>
              </a:ln>
            </p:spPr>
            <p:txBody>
              <a:bodyPr wrap="none">
                <a:spAutoFit/>
              </a:bodyPr>
              <a:lstStyle/>
              <a:p>
                <a:r>
                  <a:rPr lang="en-US" dirty="0"/>
                  <a:t>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t>’s “type”</a:t>
                </a:r>
              </a:p>
            </p:txBody>
          </p:sp>
        </mc:Choice>
        <mc:Fallback xmlns="">
          <p:sp>
            <p:nvSpPr>
              <p:cNvPr id="44" name="Rectangle 43">
                <a:extLst>
                  <a:ext uri="{FF2B5EF4-FFF2-40B4-BE49-F238E27FC236}">
                    <a16:creationId xmlns:a16="http://schemas.microsoft.com/office/drawing/2014/main" id="{CACA620E-96CE-434F-B8AA-E0F0666BDC24}"/>
                  </a:ext>
                </a:extLst>
              </p:cNvPr>
              <p:cNvSpPr>
                <a:spLocks noRot="1" noChangeAspect="1" noMove="1" noResize="1" noEditPoints="1" noAdjustHandles="1" noChangeArrowheads="1" noChangeShapeType="1" noTextEdit="1"/>
              </p:cNvSpPr>
              <p:nvPr/>
            </p:nvSpPr>
            <p:spPr>
              <a:xfrm>
                <a:off x="457200" y="3304716"/>
                <a:ext cx="1656223" cy="369332"/>
              </a:xfrm>
              <a:prstGeom prst="rect">
                <a:avLst/>
              </a:prstGeom>
              <a:blipFill>
                <a:blip r:embed="rId16"/>
                <a:stretch>
                  <a:fillRect l="-2166" t="-4545" r="-1444" b="-18182"/>
                </a:stretch>
              </a:blipFill>
              <a:ln w="28575">
                <a:solidFill>
                  <a:schemeClr val="tx1"/>
                </a:solidFill>
              </a:ln>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id="{7D286E94-7344-4084-98C4-84D3F8F0386F}"/>
              </a:ext>
            </a:extLst>
          </p:cNvPr>
          <p:cNvCxnSpPr/>
          <p:nvPr/>
        </p:nvCxnSpPr>
        <p:spPr>
          <a:xfrm flipV="1">
            <a:off x="1066800" y="2980069"/>
            <a:ext cx="0" cy="324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3" name="Picture 62">
            <a:extLst>
              <a:ext uri="{FF2B5EF4-FFF2-40B4-BE49-F238E27FC236}">
                <a16:creationId xmlns:a16="http://schemas.microsoft.com/office/drawing/2014/main" id="{1F2FA3EE-CFE1-4868-BBD7-415C994C2A8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03428" y="5676646"/>
            <a:ext cx="212598" cy="212598"/>
          </a:xfrm>
          <a:prstGeom prst="rect">
            <a:avLst/>
          </a:prstGeom>
        </p:spPr>
      </p:pic>
      <p:sp>
        <p:nvSpPr>
          <p:cNvPr id="59" name="Rectangle 58">
            <a:extLst>
              <a:ext uri="{FF2B5EF4-FFF2-40B4-BE49-F238E27FC236}">
                <a16:creationId xmlns:a16="http://schemas.microsoft.com/office/drawing/2014/main" id="{7CE9F21D-EE4F-446A-914A-451C9201B5C7}"/>
              </a:ext>
            </a:extLst>
          </p:cNvPr>
          <p:cNvSpPr/>
          <p:nvPr/>
        </p:nvSpPr>
        <p:spPr>
          <a:xfrm>
            <a:off x="5405733" y="5654233"/>
            <a:ext cx="858636" cy="269246"/>
          </a:xfrm>
          <a:prstGeom prst="rect">
            <a:avLst/>
          </a:prstGeom>
          <a:solidFill>
            <a:srgbClr val="EBF8FF"/>
          </a:solidFill>
          <a:ln>
            <a:solidFill>
              <a:srgbClr val="EBF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6</a:t>
            </a:r>
          </a:p>
        </p:txBody>
      </p:sp>
    </p:spTree>
    <p:extLst>
      <p:ext uri="{BB962C8B-B14F-4D97-AF65-F5344CB8AC3E}">
        <p14:creationId xmlns:p14="http://schemas.microsoft.com/office/powerpoint/2010/main" val="346071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500"/>
                                        <p:tgtEl>
                                          <p:spTgt spid="4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50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9" grpId="0" animBg="1"/>
      <p:bldP spid="56"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6FB8-4D0D-46E4-B5FE-72D048E2BD27}"/>
              </a:ext>
            </a:extLst>
          </p:cNvPr>
          <p:cNvSpPr>
            <a:spLocks noGrp="1"/>
          </p:cNvSpPr>
          <p:nvPr>
            <p:ph type="title"/>
          </p:nvPr>
        </p:nvSpPr>
        <p:spPr/>
        <p:txBody>
          <a:bodyPr>
            <a:normAutofit/>
          </a:bodyPr>
          <a:lstStyle/>
          <a:p>
            <a:r>
              <a:rPr lang="en-US" dirty="0">
                <a:cs typeface="Arial" panose="020B0604020202020204" pitchFamily="34" charset="0"/>
              </a:rPr>
              <a:t>What exactly is a </a:t>
            </a:r>
            <a:r>
              <a:rPr lang="en-US" b="1" dirty="0">
                <a:solidFill>
                  <a:srgbClr val="0093C6"/>
                </a:solidFill>
                <a:cs typeface="Arial" panose="020B0604020202020204" pitchFamily="34" charset="0"/>
              </a:rPr>
              <a:t>mechanism</a:t>
            </a:r>
            <a:r>
              <a:rPr lang="en-US" dirty="0">
                <a:cs typeface="Arial" panose="020B0604020202020204" pitchFamily="34" charset="0"/>
              </a:rPr>
              <a:t>?</a:t>
            </a:r>
            <a:br>
              <a:rPr lang="en-US" b="1" dirty="0">
                <a:solidFill>
                  <a:srgbClr val="0093C6"/>
                </a:solidFill>
                <a:cs typeface="Arial" panose="020B0604020202020204" pitchFamily="34" charset="0"/>
              </a:rPr>
            </a:br>
            <a:r>
              <a:rPr lang="en-US" dirty="0">
                <a:cs typeface="Arial" panose="020B0604020202020204" pitchFamily="34" charset="0"/>
              </a:rPr>
              <a:t>(In sale settings)</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25E8A2E-4D71-4213-A0CE-E03E7639499E}"/>
                  </a:ext>
                </a:extLst>
              </p:cNvPr>
              <p:cNvSpPr>
                <a:spLocks noGrp="1"/>
              </p:cNvSpPr>
              <p:nvPr>
                <p:ph idx="1"/>
              </p:nvPr>
            </p:nvSpPr>
            <p:spPr>
              <a:xfrm>
                <a:off x="457200" y="1600202"/>
                <a:ext cx="8229600" cy="4525963"/>
              </a:xfrm>
            </p:spPr>
            <p:txBody>
              <a:bodyPr>
                <a:noAutofit/>
              </a:bodyPr>
              <a:lstStyle/>
              <a:p>
                <a:pPr marL="0" indent="0">
                  <a:buNone/>
                </a:pPr>
                <a:r>
                  <a:rPr lang="en-US" dirty="0">
                    <a:cs typeface="Arial" panose="020B0604020202020204" pitchFamily="34" charset="0"/>
                  </a:rPr>
                  <a:t>Mechanism </a:t>
                </a:r>
                <a14:m>
                  <m:oMath xmlns:m="http://schemas.openxmlformats.org/officeDocument/2006/math">
                    <m:r>
                      <a:rPr lang="en-US" i="1">
                        <a:latin typeface="Cambria Math" panose="02040503050406030204" pitchFamily="18" charset="0"/>
                        <a:cs typeface="Arial" panose="020B0604020202020204" pitchFamily="34" charset="0"/>
                      </a:rPr>
                      <m:t>𝑀</m:t>
                    </m:r>
                  </m:oMath>
                </a14:m>
                <a:r>
                  <a:rPr lang="en-US" dirty="0">
                    <a:cs typeface="Arial" panose="020B0604020202020204" pitchFamily="34" charset="0"/>
                  </a:rPr>
                  <a:t> is defined by an </a:t>
                </a:r>
                <a:r>
                  <a:rPr lang="en-US" b="1" dirty="0">
                    <a:solidFill>
                      <a:srgbClr val="0093C6"/>
                    </a:solidFill>
                    <a:cs typeface="Arial" panose="020B0604020202020204" pitchFamily="34" charset="0"/>
                  </a:rPr>
                  <a:t>allocation</a:t>
                </a:r>
                <a:r>
                  <a:rPr lang="en-US" dirty="0">
                    <a:cs typeface="Arial" panose="020B0604020202020204" pitchFamily="34" charset="0"/>
                  </a:rPr>
                  <a:t> and </a:t>
                </a:r>
                <a:r>
                  <a:rPr lang="en-US" b="1" dirty="0">
                    <a:solidFill>
                      <a:srgbClr val="0093C6"/>
                    </a:solidFill>
                    <a:cs typeface="Arial" panose="020B0604020202020204" pitchFamily="34" charset="0"/>
                  </a:rPr>
                  <a:t>payment</a:t>
                </a:r>
                <a:r>
                  <a:rPr lang="en-US" dirty="0">
                    <a:solidFill>
                      <a:srgbClr val="A52631"/>
                    </a:solidFill>
                    <a:cs typeface="Arial" panose="020B0604020202020204" pitchFamily="34" charset="0"/>
                  </a:rPr>
                  <a:t> </a:t>
                </a:r>
                <a:r>
                  <a:rPr lang="en-US" dirty="0">
                    <a:cs typeface="Arial" panose="020B0604020202020204" pitchFamily="34" charset="0"/>
                  </a:rPr>
                  <a:t>function.</a:t>
                </a:r>
              </a:p>
              <a:p>
                <a:pPr marL="385763" indent="-385763">
                  <a:buClr>
                    <a:schemeClr val="tx1"/>
                  </a:buClr>
                  <a:buFont typeface="+mj-lt"/>
                  <a:buAutoNum type="arabicPeriod"/>
                </a:pPr>
                <a:r>
                  <a:rPr lang="en-US" b="1" dirty="0">
                    <a:solidFill>
                      <a:srgbClr val="0093C6"/>
                    </a:solidFill>
                    <a:cs typeface="Arial" panose="020B0604020202020204" pitchFamily="34" charset="0"/>
                  </a:rPr>
                  <a:t>Allocation</a:t>
                </a:r>
                <a:r>
                  <a:rPr lang="en-US" dirty="0">
                    <a:cs typeface="Arial" panose="020B0604020202020204" pitchFamily="34" charset="0"/>
                  </a:rPr>
                  <a:t> function defines which buyers receive which items</a:t>
                </a:r>
              </a:p>
              <a:p>
                <a:pPr marL="385763" indent="-385763">
                  <a:buClr>
                    <a:schemeClr val="tx1"/>
                  </a:buClr>
                  <a:buFont typeface="+mj-lt"/>
                  <a:buAutoNum type="arabicPeriod"/>
                </a:pPr>
                <a:r>
                  <a:rPr lang="en-US" b="1" dirty="0">
                    <a:solidFill>
                      <a:srgbClr val="0093C6"/>
                    </a:solidFill>
                    <a:cs typeface="Arial" panose="020B0604020202020204" pitchFamily="34" charset="0"/>
                  </a:rPr>
                  <a:t>Payment</a:t>
                </a:r>
                <a:r>
                  <a:rPr lang="en-US" dirty="0">
                    <a:cs typeface="Arial" panose="020B0604020202020204" pitchFamily="34" charset="0"/>
                  </a:rPr>
                  <a:t> function defines how much each buyer pays</a:t>
                </a:r>
              </a:p>
              <a:p>
                <a:pPr marL="385763" indent="-385763">
                  <a:buFont typeface="+mj-lt"/>
                  <a:buAutoNum type="arabicPeriod"/>
                </a:pPr>
                <a:endParaRPr lang="en-US" dirty="0">
                  <a:cs typeface="Arial" panose="020B0604020202020204" pitchFamily="34" charset="0"/>
                </a:endParaRPr>
              </a:p>
              <a:p>
                <a:pPr marL="0" indent="0">
                  <a:buNone/>
                </a:pPr>
                <a:r>
                  <a:rPr lang="en-US" b="1" dirty="0">
                    <a:solidFill>
                      <a:srgbClr val="0093C6"/>
                    </a:solidFill>
                    <a:cs typeface="Arial" panose="020B0604020202020204" pitchFamily="34" charset="0"/>
                  </a:rPr>
                  <a:t>Revenue</a:t>
                </a:r>
                <a:r>
                  <a:rPr lang="en-US" dirty="0">
                    <a:cs typeface="Arial" panose="020B0604020202020204" pitchFamily="34" charset="0"/>
                  </a:rPr>
                  <a:t> of </a:t>
                </a:r>
                <a14:m>
                  <m:oMath xmlns:m="http://schemas.openxmlformats.org/officeDocument/2006/math">
                    <m:r>
                      <a:rPr lang="en-US" i="1">
                        <a:latin typeface="Cambria Math" panose="02040503050406030204" pitchFamily="18" charset="0"/>
                        <a:cs typeface="Arial" panose="020B0604020202020204" pitchFamily="34" charset="0"/>
                      </a:rPr>
                      <m:t>𝑀</m:t>
                    </m:r>
                  </m:oMath>
                </a14:m>
                <a:r>
                  <a:rPr lang="en-US" dirty="0">
                    <a:cs typeface="Arial" panose="020B0604020202020204" pitchFamily="34" charset="0"/>
                  </a:rPr>
                  <a:t> given values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b="0" i="1" smtClean="0">
                            <a:latin typeface="Cambria Math" panose="02040503050406030204" pitchFamily="18" charset="0"/>
                            <a:cs typeface="Arial" panose="020B0604020202020204" pitchFamily="34" charset="0"/>
                          </a:rPr>
                          <m:t>1</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b="0" i="1" smtClean="0">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is sum of payments: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Arial" panose="020B0604020202020204" pitchFamily="34" charset="0"/>
                            </a:rPr>
                          </m:ctrlPr>
                        </m:sSubPr>
                        <m:e>
                          <m:r>
                            <m:rPr>
                              <m:sty m:val="p"/>
                            </m:rPr>
                            <a:rPr lang="en-US">
                              <a:latin typeface="Cambria Math" panose="02040503050406030204" pitchFamily="18" charset="0"/>
                              <a:cs typeface="Arial" panose="020B0604020202020204" pitchFamily="34" charset="0"/>
                            </a:rPr>
                            <m:t>revenue</m:t>
                          </m:r>
                        </m:e>
                        <m:sub>
                          <m:r>
                            <a:rPr lang="en-US" i="1">
                              <a:latin typeface="Cambria Math" panose="02040503050406030204" pitchFamily="18" charset="0"/>
                              <a:cs typeface="Arial" panose="020B0604020202020204" pitchFamily="34" charset="0"/>
                            </a:rPr>
                            <m:t>𝑀</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i="1">
                                  <a:latin typeface="Cambria Math" panose="02040503050406030204" pitchFamily="18" charset="0"/>
                                  <a:cs typeface="Arial" panose="020B0604020202020204" pitchFamily="34" charset="0"/>
                                </a:rPr>
                                <m:t>1</m:t>
                              </m:r>
                            </m:sub>
                          </m:sSub>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i="1">
                                  <a:latin typeface="Cambria Math" panose="02040503050406030204" pitchFamily="18" charset="0"/>
                                  <a:cs typeface="Arial" panose="020B0604020202020204" pitchFamily="34" charset="0"/>
                                </a:rPr>
                                <m:t>𝑛</m:t>
                              </m:r>
                            </m:sub>
                          </m:sSub>
                        </m:e>
                      </m:d>
                    </m:oMath>
                  </m:oMathPara>
                </a14:m>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Sometimes, each 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cs typeface="Arial" panose="020B0604020202020204" pitchFamily="34" charset="0"/>
                  </a:rPr>
                  <a:t> might need to submit a set of bids:</a:t>
                </a: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Arial" panose="020B0604020202020204" pitchFamily="34" charset="0"/>
                            </a:rPr>
                          </m:ctrlPr>
                        </m:sSubPr>
                        <m:e>
                          <m:acc>
                            <m:accPr>
                              <m:chr m:val="̃"/>
                              <m:ctrlPr>
                                <a:rPr lang="en-US" i="1">
                                  <a:latin typeface="Cambria Math" panose="02040503050406030204" pitchFamily="18" charset="0"/>
                                  <a:cs typeface="Arial" panose="020B0604020202020204" pitchFamily="34" charset="0"/>
                                </a:rPr>
                              </m:ctrlPr>
                            </m:accPr>
                            <m:e>
                              <m:r>
                                <a:rPr lang="en-US" b="1" i="1">
                                  <a:latin typeface="Cambria Math" panose="02040503050406030204" pitchFamily="18" charset="0"/>
                                  <a:cs typeface="Arial" panose="020B0604020202020204" pitchFamily="34" charset="0"/>
                                </a:rPr>
                                <m:t>𝒗</m:t>
                              </m:r>
                            </m:e>
                          </m:acc>
                        </m:e>
                        <m:sub>
                          <m:r>
                            <a:rPr lang="en-US" i="1">
                              <a:latin typeface="Cambria Math" panose="02040503050406030204" pitchFamily="18" charset="0"/>
                              <a:cs typeface="Arial" panose="020B0604020202020204" pitchFamily="34" charset="0"/>
                            </a:rPr>
                            <m:t>𝑖</m:t>
                          </m:r>
                        </m:sub>
                      </m:sSub>
                      <m:r>
                        <a:rPr lang="en-US" i="1">
                          <a:latin typeface="Cambria Math" panose="02040503050406030204" pitchFamily="18" charset="0"/>
                          <a:cs typeface="Arial" panose="020B0604020202020204" pitchFamily="34" charset="0"/>
                        </a:rPr>
                        <m:t>=</m:t>
                      </m:r>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acc>
                                <m:accPr>
                                  <m:chr m:val="̃"/>
                                  <m:ctrlPr>
                                    <a:rPr lang="en-US" i="1">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𝑣</m:t>
                                  </m:r>
                                </m:e>
                              </m:acc>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Sub>
                            </m:e>
                          </m:d>
                          <m:r>
                            <a:rPr lang="en-US" i="1">
                              <a:latin typeface="Cambria Math" panose="02040503050406030204" pitchFamily="18" charset="0"/>
                              <a:cs typeface="Arial" panose="020B0604020202020204" pitchFamily="34" charset="0"/>
                            </a:rPr>
                            <m:t>,…,</m:t>
                          </m:r>
                          <m:sSub>
                            <m:sSubPr>
                              <m:ctrlPr>
                                <a:rPr lang="en-US" i="1">
                                  <a:latin typeface="Cambria Math" panose="02040503050406030204" pitchFamily="18" charset="0"/>
                                  <a:cs typeface="Arial" panose="020B0604020202020204" pitchFamily="34" charset="0"/>
                                </a:rPr>
                              </m:ctrlPr>
                            </m:sSubPr>
                            <m:e>
                              <m:acc>
                                <m:accPr>
                                  <m:chr m:val="̃"/>
                                  <m:ctrlPr>
                                    <a:rPr lang="en-US" i="1">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𝑣</m:t>
                                  </m:r>
                                </m:e>
                              </m:acc>
                            </m:e>
                            <m:sub>
                              <m:r>
                                <a:rPr lang="en-US" i="1">
                                  <a:latin typeface="Cambria Math" panose="02040503050406030204" pitchFamily="18" charset="0"/>
                                  <a:cs typeface="Arial" panose="020B0604020202020204" pitchFamily="34" charset="0"/>
                                </a:rPr>
                                <m:t>𝑖</m:t>
                              </m:r>
                            </m:sub>
                          </m:sSub>
                          <m:d>
                            <m:dPr>
                              <m:ctrlPr>
                                <a:rPr lang="en-US" i="1">
                                  <a:latin typeface="Cambria Math" panose="02040503050406030204" pitchFamily="18" charset="0"/>
                                  <a:cs typeface="Arial" panose="020B0604020202020204" pitchFamily="34"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sSup>
                                    <m:sSupPr>
                                      <m:ctrlPr>
                                        <a:rPr lang="en-US" i="1">
                                          <a:latin typeface="Cambria Math" panose="02040503050406030204" pitchFamily="18" charset="0"/>
                                          <a:cs typeface="Arial" panose="020B0604020202020204" pitchFamily="34" charset="0"/>
                                        </a:rPr>
                                      </m:ctrlPr>
                                    </m:sSupPr>
                                    <m:e>
                                      <m:r>
                                        <a:rPr lang="en-US" i="1">
                                          <a:latin typeface="Cambria Math" panose="02040503050406030204" pitchFamily="18" charset="0"/>
                                          <a:cs typeface="Arial" panose="020B0604020202020204" pitchFamily="34" charset="0"/>
                                        </a:rPr>
                                        <m:t>2</m:t>
                                      </m:r>
                                    </m:e>
                                    <m:sup>
                                      <m:r>
                                        <a:rPr lang="en-US" i="1">
                                          <a:latin typeface="Cambria Math" panose="02040503050406030204" pitchFamily="18" charset="0"/>
                                          <a:cs typeface="Arial" panose="020B0604020202020204" pitchFamily="34" charset="0"/>
                                        </a:rPr>
                                        <m:t>𝑚</m:t>
                                      </m:r>
                                    </m:sup>
                                  </m:sSup>
                                </m:sub>
                              </m:sSub>
                            </m:e>
                          </m:d>
                        </m:e>
                      </m:d>
                    </m:oMath>
                  </m:oMathPara>
                </a14:m>
                <a:endParaRPr lang="en-US" dirty="0">
                  <a:cs typeface="Arial" panose="020B0604020202020204" pitchFamily="34" charset="0"/>
                </a:endParaRPr>
              </a:p>
              <a:p>
                <a:pPr marL="0" indent="0">
                  <a:buNone/>
                </a:pP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acc>
                          <m:accPr>
                            <m:chr m:val="̃"/>
                            <m:ctrlPr>
                              <a:rPr lang="en-US" i="1">
                                <a:latin typeface="Cambria Math" panose="02040503050406030204" pitchFamily="18" charset="0"/>
                                <a:cs typeface="Arial" panose="020B0604020202020204" pitchFamily="34" charset="0"/>
                              </a:rPr>
                            </m:ctrlPr>
                          </m:accPr>
                          <m:e>
                            <m:r>
                              <a:rPr lang="en-US" b="1" i="1">
                                <a:latin typeface="Cambria Math" panose="02040503050406030204" pitchFamily="18" charset="0"/>
                                <a:cs typeface="Arial" panose="020B0604020202020204" pitchFamily="34" charset="0"/>
                              </a:rPr>
                              <m:t>𝒗</m:t>
                            </m:r>
                          </m:e>
                        </m:acc>
                      </m:e>
                      <m:sub>
                        <m:r>
                          <a:rPr lang="en-US" i="1">
                            <a:latin typeface="Cambria Math" panose="02040503050406030204" pitchFamily="18" charset="0"/>
                            <a:cs typeface="Arial" panose="020B0604020202020204" pitchFamily="34" charset="0"/>
                          </a:rPr>
                          <m:t>𝑖</m:t>
                        </m:r>
                      </m:sub>
                    </m:sSub>
                  </m:oMath>
                </a14:m>
                <a:r>
                  <a:rPr lang="en-US" i="1" dirty="0">
                    <a:cs typeface="Arial" panose="020B0604020202020204" pitchFamily="34" charset="0"/>
                  </a:rPr>
                  <a:t> may not equal buyer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i="1" dirty="0">
                    <a:cs typeface="Arial" panose="020B0604020202020204" pitchFamily="34" charset="0"/>
                  </a:rPr>
                  <a:t>’s true values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b="1" i="1">
                            <a:latin typeface="Cambria Math" panose="02040503050406030204" pitchFamily="18" charset="0"/>
                            <a:cs typeface="Arial" panose="020B0604020202020204" pitchFamily="34" charset="0"/>
                          </a:rPr>
                          <m:t>𝒗</m:t>
                        </m:r>
                      </m:e>
                      <m:sub>
                        <m:r>
                          <a:rPr lang="en-US" i="1">
                            <a:latin typeface="Cambria Math" panose="02040503050406030204" pitchFamily="18" charset="0"/>
                            <a:cs typeface="Arial" panose="020B0604020202020204" pitchFamily="34" charset="0"/>
                          </a:rPr>
                          <m:t>𝑖</m:t>
                        </m:r>
                      </m:sub>
                    </m:sSub>
                  </m:oMath>
                </a14:m>
                <a:endParaRPr lang="en-US" i="1"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625E8A2E-4D71-4213-A0CE-E03E7639499E}"/>
                  </a:ext>
                </a:extLst>
              </p:cNvPr>
              <p:cNvSpPr>
                <a:spLocks noGrp="1" noRot="1" noChangeAspect="1" noMove="1" noResize="1" noEditPoints="1" noAdjustHandles="1" noChangeArrowheads="1" noChangeShapeType="1" noTextEdit="1"/>
              </p:cNvSpPr>
              <p:nvPr>
                <p:ph idx="1"/>
              </p:nvPr>
            </p:nvSpPr>
            <p:spPr>
              <a:xfrm>
                <a:off x="457200" y="1600202"/>
                <a:ext cx="8229600" cy="4525963"/>
              </a:xfrm>
              <a:blipFill>
                <a:blip r:embed="rId3"/>
                <a:stretch>
                  <a:fillRect l="-1185" t="-1078" r="-519"/>
                </a:stretch>
              </a:blipFill>
            </p:spPr>
            <p:txBody>
              <a:bodyPr/>
              <a:lstStyle/>
              <a:p>
                <a:r>
                  <a:rPr lang="en-US">
                    <a:noFill/>
                  </a:rPr>
                  <a:t> </a:t>
                </a:r>
              </a:p>
            </p:txBody>
          </p:sp>
        </mc:Fallback>
      </mc:AlternateContent>
      <p:pic>
        <p:nvPicPr>
          <p:cNvPr id="7" name="Picture 2" descr="Image result for pinocchio">
            <a:extLst>
              <a:ext uri="{FF2B5EF4-FFF2-40B4-BE49-F238E27FC236}">
                <a16:creationId xmlns:a16="http://schemas.microsoft.com/office/drawing/2014/main" id="{1889E292-7026-4942-BEB4-A5F43A6B9D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1136" y="5105399"/>
            <a:ext cx="1055663" cy="1020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41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fade">
                                      <p:cBhvr>
                                        <p:cTn id="15" dur="500"/>
                                        <p:tgtEl>
                                          <p:spTgt spid="3">
                                            <p:txEl>
                                              <p:pRg st="7" end="7"/>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90763-12D5-42A9-96C0-CD537E18B21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7F99E60-E285-4F5D-9808-FF74FD9D4AE0}"/>
              </a:ext>
            </a:extLst>
          </p:cNvPr>
          <p:cNvSpPr>
            <a:spLocks noGrp="1"/>
          </p:cNvSpPr>
          <p:nvPr>
            <p:ph idx="1"/>
          </p:nvPr>
        </p:nvSpPr>
        <p:spPr>
          <a:xfrm>
            <a:off x="1143000" y="1600200"/>
            <a:ext cx="7543800" cy="4525963"/>
          </a:xfrm>
        </p:spPr>
        <p:txBody>
          <a:bodyPr>
            <a:normAutofit/>
          </a:bodyPr>
          <a:lstStyle/>
          <a:p>
            <a:pPr marL="514350" indent="-514350">
              <a:buFont typeface="+mj-lt"/>
              <a:buAutoNum type="arabicPeriod"/>
            </a:pPr>
            <a:r>
              <a:rPr lang="en-US" dirty="0"/>
              <a:t>Introduction</a:t>
            </a:r>
          </a:p>
          <a:p>
            <a:pPr marL="514350" indent="-514350">
              <a:buFont typeface="+mj-lt"/>
              <a:buAutoNum type="arabicPeriod"/>
            </a:pPr>
            <a:r>
              <a:rPr lang="en-US" dirty="0"/>
              <a:t>Mechanism design basics</a:t>
            </a:r>
          </a:p>
          <a:p>
            <a:pPr marL="914400" lvl="1" indent="-514350">
              <a:buFont typeface="+mj-lt"/>
              <a:buAutoNum type="alphaLcParenR"/>
            </a:pPr>
            <a:r>
              <a:rPr lang="en-US" dirty="0"/>
              <a:t>Single-item</a:t>
            </a:r>
          </a:p>
          <a:p>
            <a:pPr marL="914400" lvl="1" indent="-514350">
              <a:buFont typeface="+mj-lt"/>
              <a:buAutoNum type="alphaLcParenR"/>
            </a:pPr>
            <a:r>
              <a:rPr lang="en-US" dirty="0"/>
              <a:t>Multi-item</a:t>
            </a:r>
          </a:p>
          <a:p>
            <a:pPr marL="514350" indent="-514350">
              <a:buFont typeface="+mj-lt"/>
              <a:buAutoNum type="arabicPeriod"/>
            </a:pPr>
            <a:r>
              <a:rPr lang="en-US" dirty="0"/>
              <a:t>Automated mechanism design (AMD)</a:t>
            </a:r>
          </a:p>
          <a:p>
            <a:pPr marL="514350" indent="-514350">
              <a:buFont typeface="+mj-lt"/>
              <a:buAutoNum type="arabicPeriod"/>
            </a:pPr>
            <a:r>
              <a:rPr lang="en-US" dirty="0"/>
              <a:t>Sample complexity guarantees for automated mechanism design</a:t>
            </a:r>
          </a:p>
        </p:txBody>
      </p:sp>
    </p:spTree>
    <p:extLst>
      <p:ext uri="{BB962C8B-B14F-4D97-AF65-F5344CB8AC3E}">
        <p14:creationId xmlns:p14="http://schemas.microsoft.com/office/powerpoint/2010/main" val="348001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4806-C52E-43BE-B26C-D1DD32EE65B4}"/>
              </a:ext>
            </a:extLst>
          </p:cNvPr>
          <p:cNvSpPr>
            <a:spLocks noGrp="1"/>
          </p:cNvSpPr>
          <p:nvPr>
            <p:ph type="title"/>
          </p:nvPr>
        </p:nvSpPr>
        <p:spPr/>
        <p:txBody>
          <a:bodyPr/>
          <a:lstStyle/>
          <a:p>
            <a:r>
              <a:rPr lang="en-US" altLang="en-US" dirty="0"/>
              <a:t>Why can we restrict attention to single-shot IC mechanisms? </a:t>
            </a:r>
            <a:endParaRPr lang="en-US" dirty="0"/>
          </a:p>
        </p:txBody>
      </p:sp>
      <p:sp>
        <p:nvSpPr>
          <p:cNvPr id="3" name="Content Placeholder 2">
            <a:extLst>
              <a:ext uri="{FF2B5EF4-FFF2-40B4-BE49-F238E27FC236}">
                <a16:creationId xmlns:a16="http://schemas.microsoft.com/office/drawing/2014/main" id="{1B830CE0-FB2F-4C8E-A8C0-1E31D06C0AD5}"/>
              </a:ext>
            </a:extLst>
          </p:cNvPr>
          <p:cNvSpPr>
            <a:spLocks noGrp="1"/>
          </p:cNvSpPr>
          <p:nvPr>
            <p:ph idx="1"/>
          </p:nvPr>
        </p:nvSpPr>
        <p:spPr>
          <a:xfrm>
            <a:off x="457200" y="1600202"/>
            <a:ext cx="8305800" cy="4525963"/>
          </a:xfrm>
        </p:spPr>
        <p:txBody>
          <a:bodyPr/>
          <a:lstStyle/>
          <a:p>
            <a:pPr marL="0" indent="0">
              <a:buNone/>
            </a:pPr>
            <a:r>
              <a:rPr lang="en-US" altLang="en-US" b="1" dirty="0"/>
              <a:t>Revelation principle</a:t>
            </a:r>
            <a:r>
              <a:rPr lang="en-US" altLang="en-US" dirty="0"/>
              <a:t> (informal): If some allocation and payment </a:t>
            </a:r>
            <a:r>
              <a:rPr lang="en-US" altLang="en-US" dirty="0" err="1"/>
              <a:t>fns</a:t>
            </a:r>
            <a:r>
              <a:rPr lang="en-US" altLang="en-US" dirty="0"/>
              <a:t> are implementable by a mechanism, then there’s a single-shot incentive compatible mechanism with same payment and allocation </a:t>
            </a:r>
            <a:r>
              <a:rPr lang="en-US" altLang="en-US" dirty="0" err="1"/>
              <a:t>fn</a:t>
            </a:r>
            <a:endParaRPr lang="en-US" altLang="en-US" dirty="0"/>
          </a:p>
        </p:txBody>
      </p:sp>
      <p:grpSp>
        <p:nvGrpSpPr>
          <p:cNvPr id="15" name="Group 14">
            <a:extLst>
              <a:ext uri="{FF2B5EF4-FFF2-40B4-BE49-F238E27FC236}">
                <a16:creationId xmlns:a16="http://schemas.microsoft.com/office/drawing/2014/main" id="{CA2EB3CC-F422-4B09-B40D-B78564D4B4D2}"/>
              </a:ext>
            </a:extLst>
          </p:cNvPr>
          <p:cNvGrpSpPr/>
          <p:nvPr/>
        </p:nvGrpSpPr>
        <p:grpSpPr>
          <a:xfrm>
            <a:off x="4876801" y="5714998"/>
            <a:ext cx="3810000" cy="685802"/>
            <a:chOff x="4876801" y="4952998"/>
            <a:chExt cx="3810000" cy="685802"/>
          </a:xfrm>
        </p:grpSpPr>
        <p:sp>
          <p:nvSpPr>
            <p:cNvPr id="47" name="Content Placeholder 2">
              <a:extLst>
                <a:ext uri="{FF2B5EF4-FFF2-40B4-BE49-F238E27FC236}">
                  <a16:creationId xmlns:a16="http://schemas.microsoft.com/office/drawing/2014/main" id="{24F2ADE9-9CF2-49D5-B0C3-15AEB93E544A}"/>
                </a:ext>
              </a:extLst>
            </p:cNvPr>
            <p:cNvSpPr txBox="1">
              <a:spLocks/>
            </p:cNvSpPr>
            <p:nvPr/>
          </p:nvSpPr>
          <p:spPr>
            <a:xfrm>
              <a:off x="4876801" y="5172126"/>
              <a:ext cx="3076574" cy="28458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b="1" dirty="0"/>
                <a:t>Mechanism lies for the agents!</a:t>
              </a:r>
            </a:p>
          </p:txBody>
        </p:sp>
        <p:grpSp>
          <p:nvGrpSpPr>
            <p:cNvPr id="48" name="Group 47">
              <a:extLst>
                <a:ext uri="{FF2B5EF4-FFF2-40B4-BE49-F238E27FC236}">
                  <a16:creationId xmlns:a16="http://schemas.microsoft.com/office/drawing/2014/main" id="{FA6D7497-177B-4A99-B700-F70F5775EA29}"/>
                </a:ext>
              </a:extLst>
            </p:cNvPr>
            <p:cNvGrpSpPr/>
            <p:nvPr/>
          </p:nvGrpSpPr>
          <p:grpSpPr>
            <a:xfrm>
              <a:off x="8000999" y="4952998"/>
              <a:ext cx="685802" cy="685802"/>
              <a:chOff x="5257800" y="2211588"/>
              <a:chExt cx="3086100" cy="3086100"/>
            </a:xfrm>
          </p:grpSpPr>
          <p:pic>
            <p:nvPicPr>
              <p:cNvPr id="49" name="Picture 2" descr="Image result for pinocchio">
                <a:extLst>
                  <a:ext uri="{FF2B5EF4-FFF2-40B4-BE49-F238E27FC236}">
                    <a16:creationId xmlns:a16="http://schemas.microsoft.com/office/drawing/2014/main" id="{40FB0237-0B07-43EA-A4AB-448A0E54B3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9251" y="2584257"/>
                <a:ext cx="2593181" cy="2507456"/>
              </a:xfrm>
              <a:prstGeom prst="rect">
                <a:avLst/>
              </a:prstGeom>
              <a:noFill/>
              <a:extLst>
                <a:ext uri="{909E8E84-426E-40DD-AFC4-6F175D3DCCD1}">
                  <a14:hiddenFill xmlns:a14="http://schemas.microsoft.com/office/drawing/2010/main">
                    <a:solidFill>
                      <a:srgbClr val="FFFFFF"/>
                    </a:solidFill>
                  </a14:hiddenFill>
                </a:ext>
              </a:extLst>
            </p:spPr>
          </p:pic>
          <p:sp>
            <p:nvSpPr>
              <p:cNvPr id="50" name="&quot;Not Allowed&quot; Symbol 49">
                <a:extLst>
                  <a:ext uri="{FF2B5EF4-FFF2-40B4-BE49-F238E27FC236}">
                    <a16:creationId xmlns:a16="http://schemas.microsoft.com/office/drawing/2014/main" id="{8014C704-FC8A-4E73-970B-D1B64E8ECD8E}"/>
                  </a:ext>
                </a:extLst>
              </p:cNvPr>
              <p:cNvSpPr/>
              <p:nvPr/>
            </p:nvSpPr>
            <p:spPr>
              <a:xfrm>
                <a:off x="5257800" y="2211588"/>
                <a:ext cx="3086100" cy="3086100"/>
              </a:xfrm>
              <a:prstGeom prst="noSmoking">
                <a:avLst>
                  <a:gd name="adj" fmla="val 3576"/>
                </a:avLst>
              </a:prstGeom>
              <a:solidFill>
                <a:srgbClr val="0093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grpSp>
      <p:grpSp>
        <p:nvGrpSpPr>
          <p:cNvPr id="4" name="Group 3"/>
          <p:cNvGrpSpPr/>
          <p:nvPr/>
        </p:nvGrpSpPr>
        <p:grpSpPr>
          <a:xfrm>
            <a:off x="836004" y="2998106"/>
            <a:ext cx="7471992" cy="2610529"/>
            <a:chOff x="836004" y="2723471"/>
            <a:chExt cx="7471992" cy="2610529"/>
          </a:xfrm>
        </p:grpSpPr>
        <p:sp>
          <p:nvSpPr>
            <p:cNvPr id="8" name="Rectangle 8">
              <a:extLst>
                <a:ext uri="{FF2B5EF4-FFF2-40B4-BE49-F238E27FC236}">
                  <a16:creationId xmlns:a16="http://schemas.microsoft.com/office/drawing/2014/main" id="{B2AF44E6-6B17-417C-AE22-6F00720705A0}"/>
                </a:ext>
              </a:extLst>
            </p:cNvPr>
            <p:cNvSpPr>
              <a:spLocks noChangeArrowheads="1"/>
            </p:cNvSpPr>
            <p:nvPr/>
          </p:nvSpPr>
          <p:spPr bwMode="auto">
            <a:xfrm>
              <a:off x="960050" y="3317249"/>
              <a:ext cx="1314006" cy="64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latin typeface="+mn-lt"/>
                </a:rPr>
                <a:t>Agent 1’s</a:t>
              </a:r>
            </a:p>
            <a:p>
              <a:r>
                <a:rPr lang="en-US" altLang="en-US" sz="1800" b="1" dirty="0">
                  <a:latin typeface="+mn-lt"/>
                </a:rPr>
                <a:t>preferences</a:t>
              </a:r>
              <a:endParaRPr lang="en-US" altLang="en-US" sz="1800" dirty="0">
                <a:latin typeface="+mn-lt"/>
              </a:endParaRPr>
            </a:p>
          </p:txBody>
        </p:sp>
        <p:sp>
          <p:nvSpPr>
            <p:cNvPr id="10" name="Rectangle 10">
              <a:extLst>
                <a:ext uri="{FF2B5EF4-FFF2-40B4-BE49-F238E27FC236}">
                  <a16:creationId xmlns:a16="http://schemas.microsoft.com/office/drawing/2014/main" id="{1FC2A14A-BE66-4913-86C6-4DCB0CD2D6D0}"/>
                </a:ext>
              </a:extLst>
            </p:cNvPr>
            <p:cNvSpPr>
              <a:spLocks noChangeArrowheads="1"/>
            </p:cNvSpPr>
            <p:nvPr/>
          </p:nvSpPr>
          <p:spPr bwMode="auto">
            <a:xfrm>
              <a:off x="1856244" y="3251708"/>
              <a:ext cx="61926"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a:latin typeface="+mn-lt"/>
                </a:rPr>
                <a:t> </a:t>
              </a:r>
              <a:endParaRPr lang="en-US" altLang="en-US" sz="1800">
                <a:latin typeface="+mn-lt"/>
              </a:endParaRPr>
            </a:p>
          </p:txBody>
        </p:sp>
        <p:sp>
          <p:nvSpPr>
            <p:cNvPr id="12" name="AutoShape 12">
              <a:extLst>
                <a:ext uri="{FF2B5EF4-FFF2-40B4-BE49-F238E27FC236}">
                  <a16:creationId xmlns:a16="http://schemas.microsoft.com/office/drawing/2014/main" id="{109450C2-8614-4BCD-9A5C-BC3018A740F2}"/>
                </a:ext>
              </a:extLst>
            </p:cNvPr>
            <p:cNvSpPr>
              <a:spLocks noChangeArrowheads="1"/>
            </p:cNvSpPr>
            <p:nvPr/>
          </p:nvSpPr>
          <p:spPr bwMode="auto">
            <a:xfrm>
              <a:off x="836004" y="3201532"/>
              <a:ext cx="1339413" cy="738698"/>
            </a:xfrm>
            <a:prstGeom prst="roundRect">
              <a:avLst>
                <a:gd name="adj" fmla="val 25088"/>
              </a:avLst>
            </a:pr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13" name="AutoShape 13">
              <a:extLst>
                <a:ext uri="{FF2B5EF4-FFF2-40B4-BE49-F238E27FC236}">
                  <a16:creationId xmlns:a16="http://schemas.microsoft.com/office/drawing/2014/main" id="{D499B7CB-BE6B-43D6-B0EE-1297626EAADA}"/>
                </a:ext>
              </a:extLst>
            </p:cNvPr>
            <p:cNvSpPr>
              <a:spLocks noChangeArrowheads="1"/>
            </p:cNvSpPr>
            <p:nvPr/>
          </p:nvSpPr>
          <p:spPr bwMode="auto">
            <a:xfrm>
              <a:off x="836004" y="4475438"/>
              <a:ext cx="1339413" cy="738698"/>
            </a:xfrm>
            <a:prstGeom prst="roundRect">
              <a:avLst>
                <a:gd name="adj" fmla="val 25088"/>
              </a:avLst>
            </a:pr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18" name="Rectangle 18">
              <a:extLst>
                <a:ext uri="{FF2B5EF4-FFF2-40B4-BE49-F238E27FC236}">
                  <a16:creationId xmlns:a16="http://schemas.microsoft.com/office/drawing/2014/main" id="{B612D4A4-0A1F-4DF3-889B-422D8C4772E3}"/>
                </a:ext>
              </a:extLst>
            </p:cNvPr>
            <p:cNvSpPr>
              <a:spLocks noChangeArrowheads="1"/>
            </p:cNvSpPr>
            <p:nvPr/>
          </p:nvSpPr>
          <p:spPr bwMode="auto">
            <a:xfrm>
              <a:off x="1393512" y="3885522"/>
              <a:ext cx="71307"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a:latin typeface="+mn-lt"/>
                </a:rPr>
                <a:t>.</a:t>
              </a:r>
              <a:endParaRPr lang="en-US" altLang="en-US" sz="1800">
                <a:latin typeface="+mn-lt"/>
              </a:endParaRPr>
            </a:p>
          </p:txBody>
        </p:sp>
        <p:sp>
          <p:nvSpPr>
            <p:cNvPr id="19" name="Rectangle 19">
              <a:extLst>
                <a:ext uri="{FF2B5EF4-FFF2-40B4-BE49-F238E27FC236}">
                  <a16:creationId xmlns:a16="http://schemas.microsoft.com/office/drawing/2014/main" id="{0370C990-4624-423D-BCBE-498F7C745F89}"/>
                </a:ext>
              </a:extLst>
            </p:cNvPr>
            <p:cNvSpPr>
              <a:spLocks noChangeArrowheads="1"/>
            </p:cNvSpPr>
            <p:nvPr/>
          </p:nvSpPr>
          <p:spPr bwMode="auto">
            <a:xfrm>
              <a:off x="1393512" y="4047896"/>
              <a:ext cx="71307"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latin typeface="+mn-lt"/>
                </a:rPr>
                <a:t>.</a:t>
              </a:r>
              <a:endParaRPr lang="en-US" altLang="en-US" sz="1800" dirty="0">
                <a:latin typeface="+mn-lt"/>
              </a:endParaRPr>
            </a:p>
          </p:txBody>
        </p:sp>
        <p:sp>
          <p:nvSpPr>
            <p:cNvPr id="20" name="Rectangle 20">
              <a:extLst>
                <a:ext uri="{FF2B5EF4-FFF2-40B4-BE49-F238E27FC236}">
                  <a16:creationId xmlns:a16="http://schemas.microsoft.com/office/drawing/2014/main" id="{A72D0D6D-7203-41CE-BA6D-518F915792FD}"/>
                </a:ext>
              </a:extLst>
            </p:cNvPr>
            <p:cNvSpPr>
              <a:spLocks noChangeArrowheads="1"/>
            </p:cNvSpPr>
            <p:nvPr/>
          </p:nvSpPr>
          <p:spPr bwMode="auto">
            <a:xfrm>
              <a:off x="1393512" y="4210269"/>
              <a:ext cx="71307"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latin typeface="+mn-lt"/>
                </a:rPr>
                <a:t>.</a:t>
              </a:r>
              <a:endParaRPr lang="en-US" altLang="en-US" sz="1800" dirty="0">
                <a:latin typeface="+mn-lt"/>
              </a:endParaRPr>
            </a:p>
          </p:txBody>
        </p:sp>
        <p:sp>
          <p:nvSpPr>
            <p:cNvPr id="21" name="Line 21">
              <a:extLst>
                <a:ext uri="{FF2B5EF4-FFF2-40B4-BE49-F238E27FC236}">
                  <a16:creationId xmlns:a16="http://schemas.microsoft.com/office/drawing/2014/main" id="{5CF3ED04-5B76-4CFB-AB6C-00FC81011667}"/>
                </a:ext>
              </a:extLst>
            </p:cNvPr>
            <p:cNvSpPr>
              <a:spLocks noChangeShapeType="1"/>
            </p:cNvSpPr>
            <p:nvPr/>
          </p:nvSpPr>
          <p:spPr bwMode="auto">
            <a:xfrm>
              <a:off x="2175417" y="4822487"/>
              <a:ext cx="802811" cy="1394"/>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3">
              <a:extLst>
                <a:ext uri="{FF2B5EF4-FFF2-40B4-BE49-F238E27FC236}">
                  <a16:creationId xmlns:a16="http://schemas.microsoft.com/office/drawing/2014/main" id="{DB1D5AAD-70F2-44C1-80FD-5F13431CC7BB}"/>
                </a:ext>
              </a:extLst>
            </p:cNvPr>
            <p:cNvSpPr>
              <a:spLocks noChangeShapeType="1"/>
            </p:cNvSpPr>
            <p:nvPr/>
          </p:nvSpPr>
          <p:spPr bwMode="auto">
            <a:xfrm>
              <a:off x="2175417" y="3549975"/>
              <a:ext cx="802811" cy="1394"/>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31">
              <a:extLst>
                <a:ext uri="{FF2B5EF4-FFF2-40B4-BE49-F238E27FC236}">
                  <a16:creationId xmlns:a16="http://schemas.microsoft.com/office/drawing/2014/main" id="{C9537668-EE34-4588-BB34-7126C9F12B44}"/>
                </a:ext>
              </a:extLst>
            </p:cNvPr>
            <p:cNvSpPr>
              <a:spLocks noChangeShapeType="1"/>
            </p:cNvSpPr>
            <p:nvPr/>
          </p:nvSpPr>
          <p:spPr bwMode="auto">
            <a:xfrm>
              <a:off x="4136452" y="4823881"/>
              <a:ext cx="971457" cy="0"/>
            </a:xfrm>
            <a:prstGeom prst="line">
              <a:avLst/>
            </a:prstGeom>
            <a:noFill/>
            <a:ln w="23813">
              <a:solidFill>
                <a:srgbClr val="0093C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Freeform 32">
              <a:extLst>
                <a:ext uri="{FF2B5EF4-FFF2-40B4-BE49-F238E27FC236}">
                  <a16:creationId xmlns:a16="http://schemas.microsoft.com/office/drawing/2014/main" id="{B08503DB-E2F1-4A6E-BD2E-01CF8508D614}"/>
                </a:ext>
              </a:extLst>
            </p:cNvPr>
            <p:cNvSpPr>
              <a:spLocks/>
            </p:cNvSpPr>
            <p:nvPr/>
          </p:nvSpPr>
          <p:spPr bwMode="auto">
            <a:xfrm>
              <a:off x="4875150" y="4741649"/>
              <a:ext cx="232760" cy="160284"/>
            </a:xfrm>
            <a:custGeom>
              <a:avLst/>
              <a:gdLst>
                <a:gd name="T0" fmla="*/ 50 w 167"/>
                <a:gd name="T1" fmla="*/ 58 h 115"/>
                <a:gd name="T2" fmla="*/ 0 w 167"/>
                <a:gd name="T3" fmla="*/ 115 h 115"/>
                <a:gd name="T4" fmla="*/ 167 w 167"/>
                <a:gd name="T5" fmla="*/ 58 h 115"/>
                <a:gd name="T6" fmla="*/ 0 w 167"/>
                <a:gd name="T7" fmla="*/ 0 h 115"/>
                <a:gd name="T8" fmla="*/ 50 w 167"/>
                <a:gd name="T9" fmla="*/ 58 h 115"/>
                <a:gd name="T10" fmla="*/ 0 60000 65536"/>
                <a:gd name="T11" fmla="*/ 0 60000 65536"/>
                <a:gd name="T12" fmla="*/ 0 60000 65536"/>
                <a:gd name="T13" fmla="*/ 0 60000 65536"/>
                <a:gd name="T14" fmla="*/ 0 60000 65536"/>
                <a:gd name="T15" fmla="*/ 0 w 167"/>
                <a:gd name="T16" fmla="*/ 0 h 115"/>
                <a:gd name="T17" fmla="*/ 167 w 167"/>
                <a:gd name="T18" fmla="*/ 115 h 115"/>
              </a:gdLst>
              <a:ahLst/>
              <a:cxnLst>
                <a:cxn ang="T10">
                  <a:pos x="T0" y="T1"/>
                </a:cxn>
                <a:cxn ang="T11">
                  <a:pos x="T2" y="T3"/>
                </a:cxn>
                <a:cxn ang="T12">
                  <a:pos x="T4" y="T5"/>
                </a:cxn>
                <a:cxn ang="T13">
                  <a:pos x="T6" y="T7"/>
                </a:cxn>
                <a:cxn ang="T14">
                  <a:pos x="T8" y="T9"/>
                </a:cxn>
              </a:cxnLst>
              <a:rect l="T15" t="T16" r="T17" b="T18"/>
              <a:pathLst>
                <a:path w="167" h="115">
                  <a:moveTo>
                    <a:pt x="50" y="58"/>
                  </a:moveTo>
                  <a:lnTo>
                    <a:pt x="0" y="115"/>
                  </a:lnTo>
                  <a:lnTo>
                    <a:pt x="167" y="58"/>
                  </a:lnTo>
                  <a:lnTo>
                    <a:pt x="0" y="0"/>
                  </a:lnTo>
                  <a:lnTo>
                    <a:pt x="50" y="58"/>
                  </a:lnTo>
                  <a:close/>
                </a:path>
              </a:pathLst>
            </a:custGeom>
            <a:solidFill>
              <a:srgbClr val="0093C6"/>
            </a:solidFill>
            <a:ln w="23813">
              <a:solidFill>
                <a:srgbClr val="0093C6"/>
              </a:solidFill>
              <a:round/>
              <a:headEnd/>
              <a:tailEnd/>
            </a:ln>
          </p:spPr>
          <p:txBody>
            <a:bodyPr/>
            <a:lstStyle/>
            <a:p>
              <a:endParaRPr lang="en-US"/>
            </a:p>
          </p:txBody>
        </p:sp>
        <p:sp>
          <p:nvSpPr>
            <p:cNvPr id="33" name="Rectangle 33">
              <a:extLst>
                <a:ext uri="{FF2B5EF4-FFF2-40B4-BE49-F238E27FC236}">
                  <a16:creationId xmlns:a16="http://schemas.microsoft.com/office/drawing/2014/main" id="{E32AB5F3-78A5-4B57-B24E-D4D6E44A80F3}"/>
                </a:ext>
              </a:extLst>
            </p:cNvPr>
            <p:cNvSpPr>
              <a:spLocks noChangeArrowheads="1"/>
            </p:cNvSpPr>
            <p:nvPr/>
          </p:nvSpPr>
          <p:spPr bwMode="auto">
            <a:xfrm>
              <a:off x="4281403" y="4444775"/>
              <a:ext cx="922792" cy="324261"/>
            </a:xfrm>
            <a:prstGeom prst="rect">
              <a:avLst/>
            </a:prstGeom>
            <a:noFill/>
            <a:ln w="9525">
              <a:noFill/>
              <a:miter lim="800000"/>
              <a:headEnd/>
              <a:tailEnd/>
            </a:ln>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solidFill>
                    <a:srgbClr val="0093C6"/>
                  </a:solidFill>
                  <a:latin typeface="+mn-lt"/>
                </a:rPr>
                <a:t>Strategy</a:t>
              </a:r>
              <a:endParaRPr lang="en-US" altLang="en-US" sz="1800" dirty="0">
                <a:solidFill>
                  <a:srgbClr val="0093C6"/>
                </a:solidFill>
                <a:latin typeface="+mn-lt"/>
              </a:endParaRPr>
            </a:p>
          </p:txBody>
        </p:sp>
        <p:sp>
          <p:nvSpPr>
            <p:cNvPr id="34" name="Rectangle 34">
              <a:extLst>
                <a:ext uri="{FF2B5EF4-FFF2-40B4-BE49-F238E27FC236}">
                  <a16:creationId xmlns:a16="http://schemas.microsoft.com/office/drawing/2014/main" id="{FD767D32-4018-438A-89D4-4B6134E81394}"/>
                </a:ext>
              </a:extLst>
            </p:cNvPr>
            <p:cNvSpPr>
              <a:spLocks noChangeArrowheads="1"/>
            </p:cNvSpPr>
            <p:nvPr/>
          </p:nvSpPr>
          <p:spPr bwMode="auto">
            <a:xfrm>
              <a:off x="4259103" y="3194564"/>
              <a:ext cx="922792" cy="324261"/>
            </a:xfrm>
            <a:prstGeom prst="rect">
              <a:avLst/>
            </a:prstGeom>
            <a:noFill/>
            <a:ln w="9525">
              <a:noFill/>
              <a:miter lim="800000"/>
              <a:headEnd/>
              <a:tailEnd/>
            </a:ln>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a:solidFill>
                    <a:srgbClr val="0093C6"/>
                  </a:solidFill>
                  <a:latin typeface="+mn-lt"/>
                </a:rPr>
                <a:t>Strategy</a:t>
              </a:r>
              <a:endParaRPr lang="en-US" altLang="en-US" sz="1800">
                <a:solidFill>
                  <a:srgbClr val="0093C6"/>
                </a:solidFill>
                <a:latin typeface="+mn-lt"/>
              </a:endParaRPr>
            </a:p>
          </p:txBody>
        </p:sp>
        <p:sp>
          <p:nvSpPr>
            <p:cNvPr id="35" name="Line 35">
              <a:extLst>
                <a:ext uri="{FF2B5EF4-FFF2-40B4-BE49-F238E27FC236}">
                  <a16:creationId xmlns:a16="http://schemas.microsoft.com/office/drawing/2014/main" id="{CF9B739A-A7E4-4B78-8515-441ABAA658F3}"/>
                </a:ext>
              </a:extLst>
            </p:cNvPr>
            <p:cNvSpPr>
              <a:spLocks noChangeShapeType="1"/>
            </p:cNvSpPr>
            <p:nvPr/>
          </p:nvSpPr>
          <p:spPr bwMode="auto">
            <a:xfrm>
              <a:off x="4136452" y="3573669"/>
              <a:ext cx="971458" cy="0"/>
            </a:xfrm>
            <a:prstGeom prst="line">
              <a:avLst/>
            </a:prstGeom>
            <a:noFill/>
            <a:ln w="23813">
              <a:solidFill>
                <a:srgbClr val="0093C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Freeform 36">
              <a:extLst>
                <a:ext uri="{FF2B5EF4-FFF2-40B4-BE49-F238E27FC236}">
                  <a16:creationId xmlns:a16="http://schemas.microsoft.com/office/drawing/2014/main" id="{F7F4D9B4-82BE-4D89-9535-4D8EE129A253}"/>
                </a:ext>
              </a:extLst>
            </p:cNvPr>
            <p:cNvSpPr>
              <a:spLocks/>
            </p:cNvSpPr>
            <p:nvPr/>
          </p:nvSpPr>
          <p:spPr bwMode="auto">
            <a:xfrm>
              <a:off x="4875150" y="3491437"/>
              <a:ext cx="232760" cy="160284"/>
            </a:xfrm>
            <a:custGeom>
              <a:avLst/>
              <a:gdLst>
                <a:gd name="T0" fmla="*/ 50 w 167"/>
                <a:gd name="T1" fmla="*/ 58 h 115"/>
                <a:gd name="T2" fmla="*/ 0 w 167"/>
                <a:gd name="T3" fmla="*/ 115 h 115"/>
                <a:gd name="T4" fmla="*/ 167 w 167"/>
                <a:gd name="T5" fmla="*/ 58 h 115"/>
                <a:gd name="T6" fmla="*/ 0 w 167"/>
                <a:gd name="T7" fmla="*/ 0 h 115"/>
                <a:gd name="T8" fmla="*/ 50 w 167"/>
                <a:gd name="T9" fmla="*/ 58 h 115"/>
                <a:gd name="T10" fmla="*/ 0 60000 65536"/>
                <a:gd name="T11" fmla="*/ 0 60000 65536"/>
                <a:gd name="T12" fmla="*/ 0 60000 65536"/>
                <a:gd name="T13" fmla="*/ 0 60000 65536"/>
                <a:gd name="T14" fmla="*/ 0 60000 65536"/>
                <a:gd name="T15" fmla="*/ 0 w 167"/>
                <a:gd name="T16" fmla="*/ 0 h 115"/>
                <a:gd name="T17" fmla="*/ 167 w 167"/>
                <a:gd name="T18" fmla="*/ 115 h 115"/>
              </a:gdLst>
              <a:ahLst/>
              <a:cxnLst>
                <a:cxn ang="T10">
                  <a:pos x="T0" y="T1"/>
                </a:cxn>
                <a:cxn ang="T11">
                  <a:pos x="T2" y="T3"/>
                </a:cxn>
                <a:cxn ang="T12">
                  <a:pos x="T4" y="T5"/>
                </a:cxn>
                <a:cxn ang="T13">
                  <a:pos x="T6" y="T7"/>
                </a:cxn>
                <a:cxn ang="T14">
                  <a:pos x="T8" y="T9"/>
                </a:cxn>
              </a:cxnLst>
              <a:rect l="T15" t="T16" r="T17" b="T18"/>
              <a:pathLst>
                <a:path w="167" h="115">
                  <a:moveTo>
                    <a:pt x="50" y="58"/>
                  </a:moveTo>
                  <a:lnTo>
                    <a:pt x="0" y="115"/>
                  </a:lnTo>
                  <a:lnTo>
                    <a:pt x="167" y="58"/>
                  </a:lnTo>
                  <a:lnTo>
                    <a:pt x="0" y="0"/>
                  </a:lnTo>
                  <a:lnTo>
                    <a:pt x="50" y="58"/>
                  </a:lnTo>
                  <a:close/>
                </a:path>
              </a:pathLst>
            </a:custGeom>
            <a:solidFill>
              <a:srgbClr val="0093C6"/>
            </a:solidFill>
            <a:ln w="23813">
              <a:solidFill>
                <a:srgbClr val="0093C6"/>
              </a:solidFill>
              <a:round/>
              <a:headEnd/>
              <a:tailEnd/>
            </a:ln>
          </p:spPr>
          <p:txBody>
            <a:bodyPr/>
            <a:lstStyle/>
            <a:p>
              <a:endParaRPr lang="en-US"/>
            </a:p>
          </p:txBody>
        </p:sp>
        <p:sp>
          <p:nvSpPr>
            <p:cNvPr id="40" name="Rectangle 40">
              <a:extLst>
                <a:ext uri="{FF2B5EF4-FFF2-40B4-BE49-F238E27FC236}">
                  <a16:creationId xmlns:a16="http://schemas.microsoft.com/office/drawing/2014/main" id="{A055B107-D734-4C8F-8844-B7978E71C8FD}"/>
                </a:ext>
              </a:extLst>
            </p:cNvPr>
            <p:cNvSpPr>
              <a:spLocks noChangeArrowheads="1"/>
            </p:cNvSpPr>
            <p:nvPr/>
          </p:nvSpPr>
          <p:spPr bwMode="auto">
            <a:xfrm>
              <a:off x="7280795" y="4053126"/>
              <a:ext cx="1027201"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solidFill>
                    <a:srgbClr val="000000"/>
                  </a:solidFill>
                  <a:latin typeface="+mn-lt"/>
                </a:rPr>
                <a:t>Outcome</a:t>
              </a:r>
              <a:endParaRPr lang="en-US" altLang="en-US" sz="1800" dirty="0">
                <a:latin typeface="+mn-lt"/>
              </a:endParaRPr>
            </a:p>
          </p:txBody>
        </p:sp>
        <p:sp>
          <p:nvSpPr>
            <p:cNvPr id="41" name="Rectangle 41">
              <a:extLst>
                <a:ext uri="{FF2B5EF4-FFF2-40B4-BE49-F238E27FC236}">
                  <a16:creationId xmlns:a16="http://schemas.microsoft.com/office/drawing/2014/main" id="{4868D538-A550-40E8-A628-557255F98E61}"/>
                </a:ext>
              </a:extLst>
            </p:cNvPr>
            <p:cNvSpPr>
              <a:spLocks noChangeArrowheads="1"/>
            </p:cNvSpPr>
            <p:nvPr/>
          </p:nvSpPr>
          <p:spPr bwMode="auto">
            <a:xfrm>
              <a:off x="2529435" y="2723471"/>
              <a:ext cx="4349956" cy="2610529"/>
            </a:xfrm>
            <a:prstGeom prst="rect">
              <a:avLst/>
            </a:prstGeom>
            <a:noFill/>
            <a:ln w="238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42" name="Rectangle 42">
              <a:extLst>
                <a:ext uri="{FF2B5EF4-FFF2-40B4-BE49-F238E27FC236}">
                  <a16:creationId xmlns:a16="http://schemas.microsoft.com/office/drawing/2014/main" id="{346DBFEC-FE81-43B0-A9D2-EEADDFDC184B}"/>
                </a:ext>
              </a:extLst>
            </p:cNvPr>
            <p:cNvSpPr>
              <a:spLocks noChangeArrowheads="1"/>
            </p:cNvSpPr>
            <p:nvPr/>
          </p:nvSpPr>
          <p:spPr bwMode="auto">
            <a:xfrm>
              <a:off x="4008266" y="2757634"/>
              <a:ext cx="1856392" cy="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solidFill>
                    <a:srgbClr val="000000"/>
                  </a:solidFill>
                  <a:latin typeface="+mn-lt"/>
                </a:rPr>
                <a:t>New mechanism</a:t>
              </a:r>
              <a:endParaRPr lang="en-US" altLang="en-US" sz="1800" dirty="0">
                <a:latin typeface="+mn-lt"/>
              </a:endParaRPr>
            </a:p>
          </p:txBody>
        </p:sp>
        <mc:AlternateContent xmlns:mc="http://schemas.openxmlformats.org/markup-compatibility/2006" xmlns:a14="http://schemas.microsoft.com/office/drawing/2010/main">
          <mc:Choice Requires="a14">
            <p:sp>
              <p:nvSpPr>
                <p:cNvPr id="43" name="Rectangle 8">
                  <a:extLst>
                    <a:ext uri="{FF2B5EF4-FFF2-40B4-BE49-F238E27FC236}">
                      <a16:creationId xmlns:a16="http://schemas.microsoft.com/office/drawing/2014/main" id="{38E189A7-425D-4357-9591-5E1E38EC35B5}"/>
                    </a:ext>
                  </a:extLst>
                </p:cNvPr>
                <p:cNvSpPr>
                  <a:spLocks noChangeArrowheads="1"/>
                </p:cNvSpPr>
                <p:nvPr/>
              </p:nvSpPr>
              <p:spPr bwMode="auto">
                <a:xfrm>
                  <a:off x="992106" y="4606451"/>
                  <a:ext cx="1314006" cy="64852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latin typeface="+mn-lt"/>
                    </a:rPr>
                    <a:t>Agent </a:t>
                  </a:r>
                  <a14:m>
                    <m:oMath xmlns:m="http://schemas.openxmlformats.org/officeDocument/2006/math">
                      <m:r>
                        <a:rPr lang="en-US" altLang="en-US" sz="1800" b="1" i="1">
                          <a:latin typeface="Cambria Math" panose="02040503050406030204" pitchFamily="18" charset="0"/>
                        </a:rPr>
                        <m:t>𝒎</m:t>
                      </m:r>
                    </m:oMath>
                  </a14:m>
                  <a:r>
                    <a:rPr lang="en-US" altLang="en-US" sz="1800" b="1" dirty="0">
                      <a:latin typeface="+mn-lt"/>
                    </a:rPr>
                    <a:t>’s</a:t>
                  </a:r>
                </a:p>
                <a:p>
                  <a:r>
                    <a:rPr lang="en-US" altLang="en-US" sz="1800" b="1" dirty="0">
                      <a:latin typeface="+mn-lt"/>
                    </a:rPr>
                    <a:t>preferences</a:t>
                  </a:r>
                  <a:endParaRPr lang="en-US" altLang="en-US" sz="1800" dirty="0">
                    <a:latin typeface="+mn-lt"/>
                  </a:endParaRPr>
                </a:p>
              </p:txBody>
            </p:sp>
          </mc:Choice>
          <mc:Fallback xmlns="">
            <p:sp>
              <p:nvSpPr>
                <p:cNvPr id="43" name="Rectangle 8">
                  <a:extLst>
                    <a:ext uri="{FF2B5EF4-FFF2-40B4-BE49-F238E27FC236}">
                      <a16:creationId xmlns:a16="http://schemas.microsoft.com/office/drawing/2014/main" id="{38E189A7-425D-4357-9591-5E1E38EC35B5}"/>
                    </a:ext>
                  </a:extLst>
                </p:cNvPr>
                <p:cNvSpPr>
                  <a:spLocks noRot="1" noChangeAspect="1" noMove="1" noResize="1" noEditPoints="1" noAdjustHandles="1" noChangeArrowheads="1" noChangeShapeType="1" noTextEdit="1"/>
                </p:cNvSpPr>
                <p:nvPr/>
              </p:nvSpPr>
              <p:spPr bwMode="auto">
                <a:xfrm>
                  <a:off x="992106" y="4606451"/>
                  <a:ext cx="1314006" cy="648521"/>
                </a:xfrm>
                <a:prstGeom prst="rect">
                  <a:avLst/>
                </a:prstGeom>
                <a:blipFill>
                  <a:blip r:embed="rId3"/>
                  <a:stretch>
                    <a:fillRect l="-11163" t="-12264" b="-66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4" name="Line 23">
              <a:extLst>
                <a:ext uri="{FF2B5EF4-FFF2-40B4-BE49-F238E27FC236}">
                  <a16:creationId xmlns:a16="http://schemas.microsoft.com/office/drawing/2014/main" id="{08846CFC-8C83-460F-8992-53E26B573D84}"/>
                </a:ext>
              </a:extLst>
            </p:cNvPr>
            <p:cNvSpPr>
              <a:spLocks noChangeShapeType="1"/>
            </p:cNvSpPr>
            <p:nvPr/>
          </p:nvSpPr>
          <p:spPr bwMode="auto">
            <a:xfrm>
              <a:off x="6411082" y="4199437"/>
              <a:ext cx="802811" cy="1394"/>
            </a:xfrm>
            <a:prstGeom prst="line">
              <a:avLst/>
            </a:prstGeom>
            <a:noFill/>
            <a:ln w="23813">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Freeform 24">
              <a:extLst>
                <a:ext uri="{FF2B5EF4-FFF2-40B4-BE49-F238E27FC236}">
                  <a16:creationId xmlns:a16="http://schemas.microsoft.com/office/drawing/2014/main" id="{91B0EB56-0492-4A32-A42E-FDD5D7ABCC53}"/>
                </a:ext>
              </a:extLst>
            </p:cNvPr>
            <p:cNvSpPr>
              <a:spLocks/>
            </p:cNvSpPr>
            <p:nvPr/>
          </p:nvSpPr>
          <p:spPr bwMode="auto">
            <a:xfrm>
              <a:off x="6981134" y="4119993"/>
              <a:ext cx="232760" cy="160284"/>
            </a:xfrm>
            <a:custGeom>
              <a:avLst/>
              <a:gdLst>
                <a:gd name="T0" fmla="*/ 49 w 167"/>
                <a:gd name="T1" fmla="*/ 57 h 115"/>
                <a:gd name="T2" fmla="*/ 0 w 167"/>
                <a:gd name="T3" fmla="*/ 115 h 115"/>
                <a:gd name="T4" fmla="*/ 167 w 167"/>
                <a:gd name="T5" fmla="*/ 57 h 115"/>
                <a:gd name="T6" fmla="*/ 0 w 167"/>
                <a:gd name="T7" fmla="*/ 0 h 115"/>
                <a:gd name="T8" fmla="*/ 49 w 167"/>
                <a:gd name="T9" fmla="*/ 57 h 115"/>
                <a:gd name="T10" fmla="*/ 0 60000 65536"/>
                <a:gd name="T11" fmla="*/ 0 60000 65536"/>
                <a:gd name="T12" fmla="*/ 0 60000 65536"/>
                <a:gd name="T13" fmla="*/ 0 60000 65536"/>
                <a:gd name="T14" fmla="*/ 0 60000 65536"/>
                <a:gd name="T15" fmla="*/ 0 w 167"/>
                <a:gd name="T16" fmla="*/ 0 h 115"/>
                <a:gd name="T17" fmla="*/ 167 w 167"/>
                <a:gd name="T18" fmla="*/ 115 h 115"/>
              </a:gdLst>
              <a:ahLst/>
              <a:cxnLst>
                <a:cxn ang="T10">
                  <a:pos x="T0" y="T1"/>
                </a:cxn>
                <a:cxn ang="T11">
                  <a:pos x="T2" y="T3"/>
                </a:cxn>
                <a:cxn ang="T12">
                  <a:pos x="T4" y="T5"/>
                </a:cxn>
                <a:cxn ang="T13">
                  <a:pos x="T6" y="T7"/>
                </a:cxn>
                <a:cxn ang="T14">
                  <a:pos x="T8" y="T9"/>
                </a:cxn>
              </a:cxnLst>
              <a:rect l="T15" t="T16" r="T17" b="T18"/>
              <a:pathLst>
                <a:path w="167" h="115">
                  <a:moveTo>
                    <a:pt x="49" y="57"/>
                  </a:moveTo>
                  <a:lnTo>
                    <a:pt x="0" y="115"/>
                  </a:lnTo>
                  <a:lnTo>
                    <a:pt x="167" y="57"/>
                  </a:lnTo>
                  <a:lnTo>
                    <a:pt x="0" y="0"/>
                  </a:lnTo>
                  <a:lnTo>
                    <a:pt x="49" y="57"/>
                  </a:lnTo>
                  <a:close/>
                </a:path>
              </a:pathLst>
            </a:custGeom>
            <a:solidFill>
              <a:schemeClr val="tx1"/>
            </a:solidFill>
            <a:ln w="23813">
              <a:solidFill>
                <a:schemeClr val="tx1"/>
              </a:solidFill>
              <a:round/>
              <a:headEnd/>
              <a:tailEnd/>
            </a:ln>
          </p:spPr>
          <p:txBody>
            <a:bodyPr/>
            <a:lstStyle/>
            <a:p>
              <a:endParaRPr lang="en-US"/>
            </a:p>
          </p:txBody>
        </p:sp>
        <p:sp>
          <p:nvSpPr>
            <p:cNvPr id="7" name="Rectangle 7">
              <a:extLst>
                <a:ext uri="{FF2B5EF4-FFF2-40B4-BE49-F238E27FC236}">
                  <a16:creationId xmlns:a16="http://schemas.microsoft.com/office/drawing/2014/main" id="{99FE26BE-2364-4C2A-875F-32655507312F}"/>
                </a:ext>
              </a:extLst>
            </p:cNvPr>
            <p:cNvSpPr>
              <a:spLocks noChangeArrowheads="1"/>
            </p:cNvSpPr>
            <p:nvPr/>
          </p:nvSpPr>
          <p:spPr bwMode="auto">
            <a:xfrm>
              <a:off x="5139965" y="3190381"/>
              <a:ext cx="1672524" cy="2023754"/>
            </a:xfrm>
            <a:prstGeom prst="rect">
              <a:avLst/>
            </a:prstGeom>
            <a:solidFill>
              <a:srgbClr val="F7DC1B"/>
            </a:solidFill>
            <a:ln w="23813">
              <a:solidFill>
                <a:schemeClr val="tx1"/>
              </a:solidFill>
              <a:miter lim="800000"/>
              <a:headEnd/>
              <a:tailEnd/>
            </a:ln>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37" name="Rectangle 37">
              <a:extLst>
                <a:ext uri="{FF2B5EF4-FFF2-40B4-BE49-F238E27FC236}">
                  <a16:creationId xmlns:a16="http://schemas.microsoft.com/office/drawing/2014/main" id="{251B26DA-155F-4D93-AF4F-BF406D48D093}"/>
                </a:ext>
              </a:extLst>
            </p:cNvPr>
            <p:cNvSpPr>
              <a:spLocks noChangeArrowheads="1"/>
            </p:cNvSpPr>
            <p:nvPr/>
          </p:nvSpPr>
          <p:spPr bwMode="auto">
            <a:xfrm>
              <a:off x="5495607" y="3959063"/>
              <a:ext cx="1281656" cy="64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latin typeface="+mn-lt"/>
                </a:rPr>
                <a:t>Original</a:t>
              </a:r>
            </a:p>
            <a:p>
              <a:r>
                <a:rPr lang="en-US" altLang="en-US" sz="1800" b="1" dirty="0">
                  <a:latin typeface="+mn-lt"/>
                </a:rPr>
                <a:t>mechanism</a:t>
              </a:r>
              <a:endParaRPr lang="en-US" altLang="en-US" sz="1800" dirty="0">
                <a:latin typeface="+mn-lt"/>
              </a:endParaRPr>
            </a:p>
          </p:txBody>
        </p:sp>
        <p:sp>
          <p:nvSpPr>
            <p:cNvPr id="6" name="Rectangle 6">
              <a:extLst>
                <a:ext uri="{FF2B5EF4-FFF2-40B4-BE49-F238E27FC236}">
                  <a16:creationId xmlns:a16="http://schemas.microsoft.com/office/drawing/2014/main" id="{8549E10A-C613-4015-BDEC-1CD996F363A1}"/>
                </a:ext>
              </a:extLst>
            </p:cNvPr>
            <p:cNvSpPr>
              <a:spLocks noChangeArrowheads="1"/>
            </p:cNvSpPr>
            <p:nvPr/>
          </p:nvSpPr>
          <p:spPr bwMode="auto">
            <a:xfrm>
              <a:off x="2987985" y="3190382"/>
              <a:ext cx="1216761" cy="749848"/>
            </a:xfrm>
            <a:prstGeom prst="rect">
              <a:avLst/>
            </a:prstGeom>
            <a:solidFill>
              <a:schemeClr val="bg1"/>
            </a:solidFill>
            <a:ln w="23813">
              <a:solidFill>
                <a:srgbClr val="0093C6"/>
              </a:solidFill>
              <a:miter lim="800000"/>
              <a:headEnd/>
              <a:tailEnd/>
            </a:ln>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25" name="Rectangle 25">
              <a:extLst>
                <a:ext uri="{FF2B5EF4-FFF2-40B4-BE49-F238E27FC236}">
                  <a16:creationId xmlns:a16="http://schemas.microsoft.com/office/drawing/2014/main" id="{E8B467CA-943D-47A9-BA7B-FE471CCECA1C}"/>
                </a:ext>
              </a:extLst>
            </p:cNvPr>
            <p:cNvSpPr>
              <a:spLocks noChangeArrowheads="1"/>
            </p:cNvSpPr>
            <p:nvPr/>
          </p:nvSpPr>
          <p:spPr bwMode="auto">
            <a:xfrm>
              <a:off x="3100880" y="3317249"/>
              <a:ext cx="1214325" cy="64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solidFill>
                    <a:srgbClr val="0093C6"/>
                  </a:solidFill>
                  <a:latin typeface="+mn-lt"/>
                </a:rPr>
                <a:t>Strategy</a:t>
              </a:r>
            </a:p>
            <a:p>
              <a:r>
                <a:rPr lang="en-US" altLang="en-US" sz="1800" b="1" dirty="0">
                  <a:solidFill>
                    <a:srgbClr val="0093C6"/>
                  </a:solidFill>
                  <a:latin typeface="+mn-lt"/>
                </a:rPr>
                <a:t>formulator</a:t>
              </a:r>
              <a:endParaRPr lang="en-US" altLang="en-US" sz="1800" dirty="0">
                <a:solidFill>
                  <a:srgbClr val="0093C6"/>
                </a:solidFill>
                <a:latin typeface="+mn-lt"/>
              </a:endParaRPr>
            </a:p>
          </p:txBody>
        </p:sp>
        <p:sp>
          <p:nvSpPr>
            <p:cNvPr id="5" name="Rectangle 5">
              <a:extLst>
                <a:ext uri="{FF2B5EF4-FFF2-40B4-BE49-F238E27FC236}">
                  <a16:creationId xmlns:a16="http://schemas.microsoft.com/office/drawing/2014/main" id="{F0F4568E-6A34-4DC8-B70C-4DAD0178A932}"/>
                </a:ext>
              </a:extLst>
            </p:cNvPr>
            <p:cNvSpPr>
              <a:spLocks noChangeArrowheads="1"/>
            </p:cNvSpPr>
            <p:nvPr/>
          </p:nvSpPr>
          <p:spPr bwMode="auto">
            <a:xfrm>
              <a:off x="2976834" y="4486588"/>
              <a:ext cx="1216761" cy="748455"/>
            </a:xfrm>
            <a:prstGeom prst="rect">
              <a:avLst/>
            </a:prstGeom>
            <a:solidFill>
              <a:schemeClr val="bg1"/>
            </a:solidFill>
            <a:ln w="23813">
              <a:solidFill>
                <a:srgbClr val="0093C6"/>
              </a:solidFill>
              <a:miter lim="800000"/>
              <a:headEnd/>
              <a:tailEnd/>
            </a:ln>
          </p:spPr>
          <p:txBody>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endParaRPr lang="en-US" altLang="en-US" sz="1800">
                <a:latin typeface="+mn-lt"/>
              </a:endParaRPr>
            </a:p>
          </p:txBody>
        </p:sp>
        <p:sp>
          <p:nvSpPr>
            <p:cNvPr id="28" name="Rectangle 28">
              <a:extLst>
                <a:ext uri="{FF2B5EF4-FFF2-40B4-BE49-F238E27FC236}">
                  <a16:creationId xmlns:a16="http://schemas.microsoft.com/office/drawing/2014/main" id="{92BDE086-0EC5-4E2F-8BA1-A841B098E820}"/>
                </a:ext>
              </a:extLst>
            </p:cNvPr>
            <p:cNvSpPr>
              <a:spLocks noChangeArrowheads="1"/>
            </p:cNvSpPr>
            <p:nvPr/>
          </p:nvSpPr>
          <p:spPr bwMode="auto">
            <a:xfrm>
              <a:off x="3054885" y="4606451"/>
              <a:ext cx="1214325" cy="64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200">
                  <a:solidFill>
                    <a:schemeClr val="tx1"/>
                  </a:solidFill>
                  <a:latin typeface="Times" panose="02020603050405020304" pitchFamily="18" charset="0"/>
                </a:defRPr>
              </a:lvl1pPr>
              <a:lvl2pPr marL="742950" indent="-285750">
                <a:defRPr sz="3200">
                  <a:solidFill>
                    <a:schemeClr val="tx1"/>
                  </a:solidFill>
                  <a:latin typeface="Times" panose="02020603050405020304" pitchFamily="18" charset="0"/>
                </a:defRPr>
              </a:lvl2pPr>
              <a:lvl3pPr marL="1143000" indent="-228600">
                <a:defRPr sz="3200">
                  <a:solidFill>
                    <a:schemeClr val="tx1"/>
                  </a:solidFill>
                  <a:latin typeface="Times" panose="02020603050405020304" pitchFamily="18" charset="0"/>
                </a:defRPr>
              </a:lvl3pPr>
              <a:lvl4pPr marL="1600200" indent="-228600">
                <a:defRPr sz="3200">
                  <a:solidFill>
                    <a:schemeClr val="tx1"/>
                  </a:solidFill>
                  <a:latin typeface="Times" panose="02020603050405020304" pitchFamily="18" charset="0"/>
                </a:defRPr>
              </a:lvl4pPr>
              <a:lvl5pPr marL="2057400" indent="-228600">
                <a:defRPr sz="3200">
                  <a:solidFill>
                    <a:schemeClr val="tx1"/>
                  </a:solidFill>
                  <a:latin typeface="Times" panose="02020603050405020304" pitchFamily="18" charset="0"/>
                </a:defRPr>
              </a:lvl5pPr>
              <a:lvl6pPr marL="2514600" indent="-228600" eaLnBrk="0" fontAlgn="base" hangingPunct="0">
                <a:spcBef>
                  <a:spcPct val="0"/>
                </a:spcBef>
                <a:spcAft>
                  <a:spcPct val="0"/>
                </a:spcAft>
                <a:defRPr sz="3200">
                  <a:solidFill>
                    <a:schemeClr val="tx1"/>
                  </a:solidFill>
                  <a:latin typeface="Times" panose="02020603050405020304" pitchFamily="18" charset="0"/>
                </a:defRPr>
              </a:lvl6pPr>
              <a:lvl7pPr marL="2971800" indent="-228600" eaLnBrk="0" fontAlgn="base" hangingPunct="0">
                <a:spcBef>
                  <a:spcPct val="0"/>
                </a:spcBef>
                <a:spcAft>
                  <a:spcPct val="0"/>
                </a:spcAft>
                <a:defRPr sz="3200">
                  <a:solidFill>
                    <a:schemeClr val="tx1"/>
                  </a:solidFill>
                  <a:latin typeface="Times" panose="02020603050405020304" pitchFamily="18" charset="0"/>
                </a:defRPr>
              </a:lvl7pPr>
              <a:lvl8pPr marL="3429000" indent="-228600" eaLnBrk="0" fontAlgn="base" hangingPunct="0">
                <a:spcBef>
                  <a:spcPct val="0"/>
                </a:spcBef>
                <a:spcAft>
                  <a:spcPct val="0"/>
                </a:spcAft>
                <a:defRPr sz="3200">
                  <a:solidFill>
                    <a:schemeClr val="tx1"/>
                  </a:solidFill>
                  <a:latin typeface="Times" panose="02020603050405020304" pitchFamily="18" charset="0"/>
                </a:defRPr>
              </a:lvl8pPr>
              <a:lvl9pPr marL="3886200" indent="-228600" eaLnBrk="0" fontAlgn="base" hangingPunct="0">
                <a:spcBef>
                  <a:spcPct val="0"/>
                </a:spcBef>
                <a:spcAft>
                  <a:spcPct val="0"/>
                </a:spcAft>
                <a:defRPr sz="3200">
                  <a:solidFill>
                    <a:schemeClr val="tx1"/>
                  </a:solidFill>
                  <a:latin typeface="Times" panose="02020603050405020304" pitchFamily="18" charset="0"/>
                </a:defRPr>
              </a:lvl9pPr>
            </a:lstStyle>
            <a:p>
              <a:r>
                <a:rPr lang="en-US" altLang="en-US" sz="1800" b="1" dirty="0">
                  <a:solidFill>
                    <a:srgbClr val="0093C6"/>
                  </a:solidFill>
                  <a:latin typeface="+mn-lt"/>
                </a:rPr>
                <a:t>Strategy</a:t>
              </a:r>
            </a:p>
            <a:p>
              <a:r>
                <a:rPr lang="en-US" altLang="en-US" sz="1800" b="1" dirty="0">
                  <a:solidFill>
                    <a:srgbClr val="0093C6"/>
                  </a:solidFill>
                  <a:latin typeface="+mn-lt"/>
                </a:rPr>
                <a:t>formulator</a:t>
              </a:r>
              <a:endParaRPr lang="en-US" altLang="en-US" sz="1800" dirty="0">
                <a:solidFill>
                  <a:srgbClr val="0093C6"/>
                </a:solidFill>
                <a:latin typeface="+mn-lt"/>
              </a:endParaRPr>
            </a:p>
          </p:txBody>
        </p:sp>
        <p:sp>
          <p:nvSpPr>
            <p:cNvPr id="22" name="Freeform 22">
              <a:extLst>
                <a:ext uri="{FF2B5EF4-FFF2-40B4-BE49-F238E27FC236}">
                  <a16:creationId xmlns:a16="http://schemas.microsoft.com/office/drawing/2014/main" id="{BDB56971-3749-4814-99CA-118F9D2D55D9}"/>
                </a:ext>
              </a:extLst>
            </p:cNvPr>
            <p:cNvSpPr>
              <a:spLocks/>
            </p:cNvSpPr>
            <p:nvPr/>
          </p:nvSpPr>
          <p:spPr bwMode="auto">
            <a:xfrm>
              <a:off x="2745469" y="4741649"/>
              <a:ext cx="232760" cy="160284"/>
            </a:xfrm>
            <a:custGeom>
              <a:avLst/>
              <a:gdLst>
                <a:gd name="T0" fmla="*/ 49 w 167"/>
                <a:gd name="T1" fmla="*/ 58 h 115"/>
                <a:gd name="T2" fmla="*/ 0 w 167"/>
                <a:gd name="T3" fmla="*/ 115 h 115"/>
                <a:gd name="T4" fmla="*/ 167 w 167"/>
                <a:gd name="T5" fmla="*/ 58 h 115"/>
                <a:gd name="T6" fmla="*/ 0 w 167"/>
                <a:gd name="T7" fmla="*/ 0 h 115"/>
                <a:gd name="T8" fmla="*/ 49 w 167"/>
                <a:gd name="T9" fmla="*/ 58 h 115"/>
                <a:gd name="T10" fmla="*/ 0 60000 65536"/>
                <a:gd name="T11" fmla="*/ 0 60000 65536"/>
                <a:gd name="T12" fmla="*/ 0 60000 65536"/>
                <a:gd name="T13" fmla="*/ 0 60000 65536"/>
                <a:gd name="T14" fmla="*/ 0 60000 65536"/>
                <a:gd name="T15" fmla="*/ 0 w 167"/>
                <a:gd name="T16" fmla="*/ 0 h 115"/>
                <a:gd name="T17" fmla="*/ 167 w 167"/>
                <a:gd name="T18" fmla="*/ 115 h 115"/>
              </a:gdLst>
              <a:ahLst/>
              <a:cxnLst>
                <a:cxn ang="T10">
                  <a:pos x="T0" y="T1"/>
                </a:cxn>
                <a:cxn ang="T11">
                  <a:pos x="T2" y="T3"/>
                </a:cxn>
                <a:cxn ang="T12">
                  <a:pos x="T4" y="T5"/>
                </a:cxn>
                <a:cxn ang="T13">
                  <a:pos x="T6" y="T7"/>
                </a:cxn>
                <a:cxn ang="T14">
                  <a:pos x="T8" y="T9"/>
                </a:cxn>
              </a:cxnLst>
              <a:rect l="T15" t="T16" r="T17" b="T18"/>
              <a:pathLst>
                <a:path w="167" h="115">
                  <a:moveTo>
                    <a:pt x="49" y="58"/>
                  </a:moveTo>
                  <a:lnTo>
                    <a:pt x="0" y="115"/>
                  </a:lnTo>
                  <a:lnTo>
                    <a:pt x="167" y="58"/>
                  </a:lnTo>
                  <a:lnTo>
                    <a:pt x="0" y="0"/>
                  </a:lnTo>
                  <a:lnTo>
                    <a:pt x="49" y="58"/>
                  </a:lnTo>
                  <a:close/>
                </a:path>
              </a:pathLst>
            </a:custGeom>
            <a:solidFill>
              <a:schemeClr val="tx1"/>
            </a:solidFill>
            <a:ln w="23813">
              <a:solidFill>
                <a:schemeClr val="tx1"/>
              </a:solidFill>
              <a:round/>
              <a:headEnd/>
              <a:tailEnd/>
            </a:ln>
          </p:spPr>
          <p:txBody>
            <a:bodyPr/>
            <a:lstStyle/>
            <a:p>
              <a:endParaRPr lang="en-US"/>
            </a:p>
          </p:txBody>
        </p:sp>
        <p:sp>
          <p:nvSpPr>
            <p:cNvPr id="24" name="Freeform 24">
              <a:extLst>
                <a:ext uri="{FF2B5EF4-FFF2-40B4-BE49-F238E27FC236}">
                  <a16:creationId xmlns:a16="http://schemas.microsoft.com/office/drawing/2014/main" id="{972AA72C-1382-4932-A938-3E1A19B53118}"/>
                </a:ext>
              </a:extLst>
            </p:cNvPr>
            <p:cNvSpPr>
              <a:spLocks/>
            </p:cNvSpPr>
            <p:nvPr/>
          </p:nvSpPr>
          <p:spPr bwMode="auto">
            <a:xfrm>
              <a:off x="2745469" y="3470530"/>
              <a:ext cx="232760" cy="160284"/>
            </a:xfrm>
            <a:custGeom>
              <a:avLst/>
              <a:gdLst>
                <a:gd name="T0" fmla="*/ 49 w 167"/>
                <a:gd name="T1" fmla="*/ 57 h 115"/>
                <a:gd name="T2" fmla="*/ 0 w 167"/>
                <a:gd name="T3" fmla="*/ 115 h 115"/>
                <a:gd name="T4" fmla="*/ 167 w 167"/>
                <a:gd name="T5" fmla="*/ 57 h 115"/>
                <a:gd name="T6" fmla="*/ 0 w 167"/>
                <a:gd name="T7" fmla="*/ 0 h 115"/>
                <a:gd name="T8" fmla="*/ 49 w 167"/>
                <a:gd name="T9" fmla="*/ 57 h 115"/>
                <a:gd name="T10" fmla="*/ 0 60000 65536"/>
                <a:gd name="T11" fmla="*/ 0 60000 65536"/>
                <a:gd name="T12" fmla="*/ 0 60000 65536"/>
                <a:gd name="T13" fmla="*/ 0 60000 65536"/>
                <a:gd name="T14" fmla="*/ 0 60000 65536"/>
                <a:gd name="T15" fmla="*/ 0 w 167"/>
                <a:gd name="T16" fmla="*/ 0 h 115"/>
                <a:gd name="T17" fmla="*/ 167 w 167"/>
                <a:gd name="T18" fmla="*/ 115 h 115"/>
              </a:gdLst>
              <a:ahLst/>
              <a:cxnLst>
                <a:cxn ang="T10">
                  <a:pos x="T0" y="T1"/>
                </a:cxn>
                <a:cxn ang="T11">
                  <a:pos x="T2" y="T3"/>
                </a:cxn>
                <a:cxn ang="T12">
                  <a:pos x="T4" y="T5"/>
                </a:cxn>
                <a:cxn ang="T13">
                  <a:pos x="T6" y="T7"/>
                </a:cxn>
                <a:cxn ang="T14">
                  <a:pos x="T8" y="T9"/>
                </a:cxn>
              </a:cxnLst>
              <a:rect l="T15" t="T16" r="T17" b="T18"/>
              <a:pathLst>
                <a:path w="167" h="115">
                  <a:moveTo>
                    <a:pt x="49" y="57"/>
                  </a:moveTo>
                  <a:lnTo>
                    <a:pt x="0" y="115"/>
                  </a:lnTo>
                  <a:lnTo>
                    <a:pt x="167" y="57"/>
                  </a:lnTo>
                  <a:lnTo>
                    <a:pt x="0" y="0"/>
                  </a:lnTo>
                  <a:lnTo>
                    <a:pt x="49" y="57"/>
                  </a:lnTo>
                  <a:close/>
                </a:path>
              </a:pathLst>
            </a:custGeom>
            <a:solidFill>
              <a:schemeClr val="tx1"/>
            </a:solidFill>
            <a:ln w="23813">
              <a:solidFill>
                <a:schemeClr val="tx1"/>
              </a:solidFill>
              <a:round/>
              <a:headEnd/>
              <a:tailEnd/>
            </a:ln>
          </p:spPr>
          <p:txBody>
            <a:bodyPr/>
            <a:lstStyle/>
            <a:p>
              <a:endParaRPr lang="en-US"/>
            </a:p>
          </p:txBody>
        </p:sp>
      </p:grpSp>
    </p:spTree>
    <p:extLst>
      <p:ext uri="{BB962C8B-B14F-4D97-AF65-F5344CB8AC3E}">
        <p14:creationId xmlns:p14="http://schemas.microsoft.com/office/powerpoint/2010/main" val="818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C51FA-5238-4F2D-8B21-FE0E7F29C607}"/>
              </a:ext>
            </a:extLst>
          </p:cNvPr>
          <p:cNvSpPr>
            <a:spLocks noGrp="1"/>
          </p:cNvSpPr>
          <p:nvPr>
            <p:ph type="title"/>
          </p:nvPr>
        </p:nvSpPr>
        <p:spPr/>
        <p:txBody>
          <a:bodyPr/>
          <a:lstStyle/>
          <a:p>
            <a:r>
              <a:rPr lang="en-US" dirty="0"/>
              <a:t>Mechanism desiderata</a:t>
            </a:r>
          </a:p>
        </p:txBody>
      </p:sp>
      <p:sp>
        <p:nvSpPr>
          <p:cNvPr id="3" name="Content Placeholder 2">
            <a:extLst>
              <a:ext uri="{FF2B5EF4-FFF2-40B4-BE49-F238E27FC236}">
                <a16:creationId xmlns:a16="http://schemas.microsoft.com/office/drawing/2014/main" id="{2CE72864-E8B1-4778-8AC2-7A0CC29AE21E}"/>
              </a:ext>
            </a:extLst>
          </p:cNvPr>
          <p:cNvSpPr>
            <a:spLocks noGrp="1"/>
          </p:cNvSpPr>
          <p:nvPr>
            <p:ph idx="1"/>
          </p:nvPr>
        </p:nvSpPr>
        <p:spPr/>
        <p:txBody>
          <a:bodyPr/>
          <a:lstStyle/>
          <a:p>
            <a:pPr marL="0" indent="0">
              <a:buNone/>
            </a:pPr>
            <a:r>
              <a:rPr lang="en-GB" altLang="ja-JP" dirty="0"/>
              <a:t>We want to design mechanisms that are:</a:t>
            </a:r>
          </a:p>
          <a:p>
            <a:pPr marL="0" indent="0">
              <a:buNone/>
            </a:pPr>
            <a:endParaRPr lang="en-GB" altLang="ja-JP" dirty="0"/>
          </a:p>
          <a:p>
            <a:pPr marL="0" indent="0">
              <a:buNone/>
            </a:pPr>
            <a:r>
              <a:rPr lang="en-GB" altLang="ja-JP" b="1" dirty="0">
                <a:solidFill>
                  <a:srgbClr val="0093C6"/>
                </a:solidFill>
              </a:rPr>
              <a:t>Incentive compatible</a:t>
            </a:r>
          </a:p>
          <a:p>
            <a:pPr marL="300038" lvl="1" indent="0">
              <a:buNone/>
            </a:pPr>
            <a:r>
              <a:rPr lang="en-GB" altLang="ja-JP" dirty="0"/>
              <a:t>Agents’ bids equal their true values</a:t>
            </a:r>
          </a:p>
          <a:p>
            <a:pPr marL="300038" lvl="1" indent="0">
              <a:buNone/>
            </a:pPr>
            <a:r>
              <a:rPr lang="en-GB" altLang="ja-JP" dirty="0"/>
              <a:t>They’re incentivized to bid truthfully</a:t>
            </a:r>
          </a:p>
          <a:p>
            <a:endParaRPr lang="en-GB" altLang="ja-JP" dirty="0"/>
          </a:p>
          <a:p>
            <a:pPr marL="0" indent="0">
              <a:buNone/>
            </a:pPr>
            <a:r>
              <a:rPr lang="en-GB" altLang="ja-JP" b="1" dirty="0">
                <a:solidFill>
                  <a:srgbClr val="0093C6"/>
                </a:solidFill>
              </a:rPr>
              <a:t>Individually rational</a:t>
            </a:r>
          </a:p>
          <a:p>
            <a:pPr marL="300038" lvl="1" indent="0">
              <a:buNone/>
            </a:pPr>
            <a:r>
              <a:rPr lang="en-GB" altLang="ja-JP" dirty="0"/>
              <a:t>Agents have nothing to lose by participating</a:t>
            </a:r>
          </a:p>
        </p:txBody>
      </p:sp>
      <p:grpSp>
        <p:nvGrpSpPr>
          <p:cNvPr id="6" name="Group 5">
            <a:extLst>
              <a:ext uri="{FF2B5EF4-FFF2-40B4-BE49-F238E27FC236}">
                <a16:creationId xmlns:a16="http://schemas.microsoft.com/office/drawing/2014/main" id="{0191BFB0-5BC2-4148-B7D4-E1BC3009A403}"/>
              </a:ext>
            </a:extLst>
          </p:cNvPr>
          <p:cNvGrpSpPr/>
          <p:nvPr/>
        </p:nvGrpSpPr>
        <p:grpSpPr>
          <a:xfrm>
            <a:off x="6372225" y="2515941"/>
            <a:ext cx="2314575" cy="2314575"/>
            <a:chOff x="5257800" y="2211588"/>
            <a:chExt cx="3086100" cy="3086100"/>
          </a:xfrm>
        </p:grpSpPr>
        <p:pic>
          <p:nvPicPr>
            <p:cNvPr id="4" name="Picture 2" descr="Image result for pinocchio">
              <a:extLst>
                <a:ext uri="{FF2B5EF4-FFF2-40B4-BE49-F238E27FC236}">
                  <a16:creationId xmlns:a16="http://schemas.microsoft.com/office/drawing/2014/main" id="{1889E292-7026-4942-BEB4-A5F43A6B9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251" y="2584257"/>
              <a:ext cx="2593181" cy="2507456"/>
            </a:xfrm>
            <a:prstGeom prst="rect">
              <a:avLst/>
            </a:prstGeom>
            <a:noFill/>
            <a:extLst>
              <a:ext uri="{909E8E84-426E-40DD-AFC4-6F175D3DCCD1}">
                <a14:hiddenFill xmlns:a14="http://schemas.microsoft.com/office/drawing/2010/main">
                  <a:solidFill>
                    <a:srgbClr val="FFFFFF"/>
                  </a:solidFill>
                </a14:hiddenFill>
              </a:ext>
            </a:extLst>
          </p:spPr>
        </p:pic>
        <p:sp>
          <p:nvSpPr>
            <p:cNvPr id="5" name="&quot;Not Allowed&quot; Symbol 4">
              <a:extLst>
                <a:ext uri="{FF2B5EF4-FFF2-40B4-BE49-F238E27FC236}">
                  <a16:creationId xmlns:a16="http://schemas.microsoft.com/office/drawing/2014/main" id="{79C78786-F507-4A49-8BEC-5CC2C20FFBE3}"/>
                </a:ext>
              </a:extLst>
            </p:cNvPr>
            <p:cNvSpPr/>
            <p:nvPr/>
          </p:nvSpPr>
          <p:spPr>
            <a:xfrm>
              <a:off x="5257800" y="2211588"/>
              <a:ext cx="3086100" cy="3086100"/>
            </a:xfrm>
            <a:prstGeom prst="noSmoking">
              <a:avLst>
                <a:gd name="adj" fmla="val 3576"/>
              </a:avLst>
            </a:prstGeom>
            <a:solidFill>
              <a:srgbClr val="0093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endParaRPr>
            </a:p>
          </p:txBody>
        </p:sp>
      </p:grpSp>
    </p:spTree>
    <p:extLst>
      <p:ext uri="{BB962C8B-B14F-4D97-AF65-F5344CB8AC3E}">
        <p14:creationId xmlns:p14="http://schemas.microsoft.com/office/powerpoint/2010/main" val="144707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7" end="7"/>
                                            </p:txEl>
                                          </p:spTgt>
                                        </p:tgtEl>
                                        <p:attrNameLst>
                                          <p:attrName>style.visibility</p:attrName>
                                        </p:attrNameLst>
                                      </p:cBhvr>
                                      <p:to>
                                        <p:strVal val="visible"/>
                                      </p:to>
                                    </p:set>
                                    <p:animEffect transition="in" filter="fade">
                                      <p:cBhvr>
                                        <p:cTn id="1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above</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23" name="Double Bracket 22">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14" name="Double Bracket 13">
            <a:extLst>
              <a:ext uri="{FF2B5EF4-FFF2-40B4-BE49-F238E27FC236}">
                <a16:creationId xmlns:a16="http://schemas.microsoft.com/office/drawing/2014/main" id="{B5BC7032-6A97-41D5-A796-6A67110CCF58}"/>
              </a:ext>
            </a:extLst>
          </p:cNvPr>
          <p:cNvSpPr/>
          <p:nvPr/>
        </p:nvSpPr>
        <p:spPr>
          <a:xfrm>
            <a:off x="3657600" y="3397213"/>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6D868126-8811-4C69-98E5-08466A037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388" y="3429000"/>
            <a:ext cx="252728" cy="252729"/>
          </a:xfrm>
          <a:prstGeom prst="rect">
            <a:avLst/>
          </a:prstGeom>
          <a:noFill/>
        </p:spPr>
      </p:pic>
    </p:spTree>
    <p:extLst>
      <p:ext uri="{BB962C8B-B14F-4D97-AF65-F5344CB8AC3E}">
        <p14:creationId xmlns:p14="http://schemas.microsoft.com/office/powerpoint/2010/main" val="132415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4" grpId="0" animBg="1"/>
      <p:bldP spid="5" grpId="0" animBg="1"/>
      <p:bldP spid="20" grpId="0" animBg="1"/>
      <p:bldP spid="2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09F4E2E5-0D7B-46C1-B2D6-CCE7685C6685}"/>
              </a:ext>
            </a:extLst>
          </p:cNvPr>
          <p:cNvCxnSpPr>
            <a:cxnSpLocks/>
          </p:cNvCxnSpPr>
          <p:nvPr/>
        </p:nvCxnSpPr>
        <p:spPr>
          <a:xfrm>
            <a:off x="762000" y="5912034"/>
            <a:ext cx="7620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6BE7A14D-5168-400F-B95C-C77C08BAD56C}"/>
              </a:ext>
            </a:extLst>
          </p:cNvPr>
          <p:cNvSpPr/>
          <p:nvPr/>
        </p:nvSpPr>
        <p:spPr>
          <a:xfrm>
            <a:off x="5461000" y="5797734"/>
            <a:ext cx="228600" cy="228600"/>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above</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a:p>
            <a:pPr lvl="1"/>
            <a:r>
              <a:rPr lang="en-GB" altLang="ja-JP" dirty="0">
                <a:cs typeface="Arial" panose="020B0604020202020204" pitchFamily="34" charset="0"/>
              </a:rPr>
              <a:t>If winner, will stay winner and price won’t change</a:t>
            </a: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AFEB70F-F201-4FA9-A2E3-EE562DDE607F}"/>
              </a:ext>
            </a:extLst>
          </p:cNvPr>
          <p:cNvSpPr/>
          <p:nvPr/>
        </p:nvSpPr>
        <p:spPr>
          <a:xfrm>
            <a:off x="5461000" y="5797734"/>
            <a:ext cx="228600" cy="22860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BB94D28-987C-4A88-A72D-05B09BB30206}"/>
              </a:ext>
            </a:extLst>
          </p:cNvPr>
          <p:cNvSpPr/>
          <p:nvPr/>
        </p:nvSpPr>
        <p:spPr>
          <a:xfrm>
            <a:off x="35306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0F7DFCC-AA7F-42C8-BFDA-315C4F450531}"/>
              </a:ext>
            </a:extLst>
          </p:cNvPr>
          <p:cNvSpPr/>
          <p:nvPr/>
        </p:nvSpPr>
        <p:spPr>
          <a:xfrm>
            <a:off x="16002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E2D3A69-48C7-4B1E-9629-22C8104AB2F6}"/>
              </a:ext>
            </a:extLst>
          </p:cNvPr>
          <p:cNvSpPr txBox="1"/>
          <p:nvPr/>
        </p:nvSpPr>
        <p:spPr>
          <a:xfrm>
            <a:off x="5257800" y="4992469"/>
            <a:ext cx="685800" cy="646331"/>
          </a:xfrm>
          <a:prstGeom prst="rect">
            <a:avLst/>
          </a:prstGeom>
          <a:noFill/>
        </p:spPr>
        <p:txBody>
          <a:bodyPr wrap="square" rtlCol="0">
            <a:spAutoFit/>
          </a:bodyPr>
          <a:lstStyle/>
          <a:p>
            <a:pPr algn="ctr"/>
            <a:r>
              <a:rPr lang="en-US" dirty="0"/>
              <a:t>True value</a:t>
            </a:r>
          </a:p>
        </p:txBody>
      </p:sp>
      <p:sp>
        <p:nvSpPr>
          <p:cNvPr id="35" name="TextBox 34">
            <a:extLst>
              <a:ext uri="{FF2B5EF4-FFF2-40B4-BE49-F238E27FC236}">
                <a16:creationId xmlns:a16="http://schemas.microsoft.com/office/drawing/2014/main" id="{35627553-5140-45B4-9A15-54F10C5BED78}"/>
              </a:ext>
            </a:extLst>
          </p:cNvPr>
          <p:cNvSpPr txBox="1"/>
          <p:nvPr/>
        </p:nvSpPr>
        <p:spPr>
          <a:xfrm>
            <a:off x="7162800" y="5130968"/>
            <a:ext cx="685800" cy="369332"/>
          </a:xfrm>
          <a:prstGeom prst="rect">
            <a:avLst/>
          </a:prstGeom>
          <a:noFill/>
        </p:spPr>
        <p:txBody>
          <a:bodyPr wrap="square" rtlCol="0">
            <a:spAutoFit/>
          </a:bodyPr>
          <a:lstStyle/>
          <a:p>
            <a:pPr algn="ctr"/>
            <a:r>
              <a:rPr lang="en-US" dirty="0"/>
              <a:t>Bid</a:t>
            </a:r>
          </a:p>
        </p:txBody>
      </p:sp>
      <p:sp>
        <p:nvSpPr>
          <p:cNvPr id="38" name="TextBox 37">
            <a:extLst>
              <a:ext uri="{FF2B5EF4-FFF2-40B4-BE49-F238E27FC236}">
                <a16:creationId xmlns:a16="http://schemas.microsoft.com/office/drawing/2014/main" id="{BEE81C6C-907C-4F78-9941-E19671E926FD}"/>
              </a:ext>
            </a:extLst>
          </p:cNvPr>
          <p:cNvSpPr txBox="1"/>
          <p:nvPr/>
        </p:nvSpPr>
        <p:spPr>
          <a:xfrm>
            <a:off x="1879600" y="4992469"/>
            <a:ext cx="1600200" cy="646331"/>
          </a:xfrm>
          <a:prstGeom prst="rect">
            <a:avLst/>
          </a:prstGeom>
          <a:noFill/>
        </p:spPr>
        <p:txBody>
          <a:bodyPr wrap="square" rtlCol="0">
            <a:spAutoFit/>
          </a:bodyPr>
          <a:lstStyle/>
          <a:p>
            <a:pPr algn="ctr"/>
            <a:r>
              <a:rPr lang="en-US" dirty="0"/>
              <a:t>Other bidders’ bids</a:t>
            </a:r>
          </a:p>
        </p:txBody>
      </p: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21" name="Double Bracket 20">
            <a:extLst>
              <a:ext uri="{FF2B5EF4-FFF2-40B4-BE49-F238E27FC236}">
                <a16:creationId xmlns:a16="http://schemas.microsoft.com/office/drawing/2014/main" id="{44CB1F69-93AB-4887-906B-A44E4345E43D}"/>
              </a:ext>
            </a:extLst>
          </p:cNvPr>
          <p:cNvSpPr/>
          <p:nvPr/>
        </p:nvSpPr>
        <p:spPr>
          <a:xfrm>
            <a:off x="3657600" y="3397213"/>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0E3DB7BB-65C6-43EF-BF48-B25532A9BF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388" y="3429000"/>
            <a:ext cx="252728" cy="252729"/>
          </a:xfrm>
          <a:prstGeom prst="rect">
            <a:avLst/>
          </a:prstGeom>
          <a:noFill/>
        </p:spPr>
      </p:pic>
      <p:sp>
        <p:nvSpPr>
          <p:cNvPr id="23" name="Double Bracket 22">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Tree>
    <p:extLst>
      <p:ext uri="{BB962C8B-B14F-4D97-AF65-F5344CB8AC3E}">
        <p14:creationId xmlns:p14="http://schemas.microsoft.com/office/powerpoint/2010/main" val="2823710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2.22222E-6 2.96296E-6 L 0.21111 2.96296E-6 " pathEditMode="relative" rAng="0" ptsTypes="AA">
                                      <p:cBhvr>
                                        <p:cTn id="6" dur="2000" fill="hold"/>
                                        <p:tgtEl>
                                          <p:spTgt spid="41"/>
                                        </p:tgtEl>
                                        <p:attrNameLst>
                                          <p:attrName>ppt_x</p:attrName>
                                          <p:attrName>ppt_y</p:attrName>
                                        </p:attrNameLst>
                                      </p:cBhvr>
                                      <p:rCtr x="10556" y="0"/>
                                    </p:animMotion>
                                  </p:childTnLst>
                                </p:cTn>
                              </p:par>
                              <p:par>
                                <p:cTn id="7" presetID="10" presetClass="entr" presetSubtype="0"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above</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a:p>
            <a:pPr lvl="1"/>
            <a:r>
              <a:rPr lang="en-GB" altLang="ja-JP" dirty="0">
                <a:cs typeface="Arial" panose="020B0604020202020204" pitchFamily="34" charset="0"/>
              </a:rPr>
              <a:t>If winner, will stay winner and price won’t change</a:t>
            </a:r>
          </a:p>
          <a:p>
            <a:pPr lvl="1"/>
            <a:r>
              <a:rPr lang="en-GB" altLang="ja-JP" dirty="0">
                <a:cs typeface="Arial" panose="020B0604020202020204" pitchFamily="34" charset="0"/>
              </a:rPr>
              <a:t>If loser, might become winner, but will pay more than </a:t>
            </a:r>
            <a:r>
              <a:rPr lang="en-US" dirty="0">
                <a:cs typeface="Arial" panose="020B0604020202020204" pitchFamily="34" charset="0"/>
              </a:rPr>
              <a:t>value       </a:t>
            </a:r>
            <a:endParaRPr lang="en-GB" altLang="ja-JP" dirty="0">
              <a:cs typeface="Arial" panose="020B0604020202020204" pitchFamily="34" charset="0"/>
            </a:endParaRPr>
          </a:p>
          <a:p>
            <a:endParaRPr lang="en-GB" altLang="ja-JP" dirty="0">
              <a:cs typeface="Arial" panose="020B0604020202020204" pitchFamily="34" charset="0"/>
            </a:endParaRP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21" name="Straight Arrow Connector 20">
            <a:extLst>
              <a:ext uri="{FF2B5EF4-FFF2-40B4-BE49-F238E27FC236}">
                <a16:creationId xmlns:a16="http://schemas.microsoft.com/office/drawing/2014/main" id="{900E0CCC-0791-4A93-8F06-A75415B2623E}"/>
              </a:ext>
            </a:extLst>
          </p:cNvPr>
          <p:cNvCxnSpPr>
            <a:cxnSpLocks/>
          </p:cNvCxnSpPr>
          <p:nvPr/>
        </p:nvCxnSpPr>
        <p:spPr>
          <a:xfrm>
            <a:off x="762000" y="5912034"/>
            <a:ext cx="7620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2BA6522-5F2E-4463-8F1E-C69365208E80}"/>
              </a:ext>
            </a:extLst>
          </p:cNvPr>
          <p:cNvSpPr/>
          <p:nvPr/>
        </p:nvSpPr>
        <p:spPr>
          <a:xfrm>
            <a:off x="3530600" y="5797734"/>
            <a:ext cx="228600" cy="228600"/>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879D5F0-ED46-4FCD-8CAF-36DD5862C157}"/>
              </a:ext>
            </a:extLst>
          </p:cNvPr>
          <p:cNvSpPr/>
          <p:nvPr/>
        </p:nvSpPr>
        <p:spPr>
          <a:xfrm>
            <a:off x="54610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154C101-F0ED-4AE7-A99B-0D3A130ED4B2}"/>
              </a:ext>
            </a:extLst>
          </p:cNvPr>
          <p:cNvSpPr/>
          <p:nvPr/>
        </p:nvSpPr>
        <p:spPr>
          <a:xfrm>
            <a:off x="3530600" y="5797734"/>
            <a:ext cx="228600" cy="22860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444C4BD5-D9F4-476F-807F-CAB4A08EFFAC}"/>
              </a:ext>
            </a:extLst>
          </p:cNvPr>
          <p:cNvSpPr/>
          <p:nvPr/>
        </p:nvSpPr>
        <p:spPr>
          <a:xfrm>
            <a:off x="16002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654BA951-0C63-4DD0-A5C4-7C1F2DEB8F90}"/>
              </a:ext>
            </a:extLst>
          </p:cNvPr>
          <p:cNvSpPr txBox="1"/>
          <p:nvPr/>
        </p:nvSpPr>
        <p:spPr>
          <a:xfrm>
            <a:off x="3276600" y="4992469"/>
            <a:ext cx="685800" cy="646331"/>
          </a:xfrm>
          <a:prstGeom prst="rect">
            <a:avLst/>
          </a:prstGeom>
          <a:noFill/>
        </p:spPr>
        <p:txBody>
          <a:bodyPr wrap="square" rtlCol="0">
            <a:spAutoFit/>
          </a:bodyPr>
          <a:lstStyle/>
          <a:p>
            <a:pPr algn="ctr"/>
            <a:r>
              <a:rPr lang="en-US" dirty="0"/>
              <a:t>True value</a:t>
            </a:r>
          </a:p>
        </p:txBody>
      </p:sp>
      <p:sp>
        <p:nvSpPr>
          <p:cNvPr id="28" name="TextBox 27">
            <a:extLst>
              <a:ext uri="{FF2B5EF4-FFF2-40B4-BE49-F238E27FC236}">
                <a16:creationId xmlns:a16="http://schemas.microsoft.com/office/drawing/2014/main" id="{29CEAC83-7B89-4429-BF7C-7F2A68AA4A7B}"/>
              </a:ext>
            </a:extLst>
          </p:cNvPr>
          <p:cNvSpPr txBox="1"/>
          <p:nvPr/>
        </p:nvSpPr>
        <p:spPr>
          <a:xfrm>
            <a:off x="7162800" y="5130968"/>
            <a:ext cx="685800" cy="369332"/>
          </a:xfrm>
          <a:prstGeom prst="rect">
            <a:avLst/>
          </a:prstGeom>
          <a:noFill/>
        </p:spPr>
        <p:txBody>
          <a:bodyPr wrap="square" rtlCol="0">
            <a:spAutoFit/>
          </a:bodyPr>
          <a:lstStyle/>
          <a:p>
            <a:pPr algn="ctr"/>
            <a:r>
              <a:rPr lang="en-US" dirty="0"/>
              <a:t>Bid</a:t>
            </a:r>
          </a:p>
        </p:txBody>
      </p:sp>
      <p:sp>
        <p:nvSpPr>
          <p:cNvPr id="32" name="TextBox 31">
            <a:extLst>
              <a:ext uri="{FF2B5EF4-FFF2-40B4-BE49-F238E27FC236}">
                <a16:creationId xmlns:a16="http://schemas.microsoft.com/office/drawing/2014/main" id="{6B5EB951-0B86-4F51-AF6A-AEAE6B4E8C35}"/>
              </a:ext>
            </a:extLst>
          </p:cNvPr>
          <p:cNvSpPr txBox="1"/>
          <p:nvPr/>
        </p:nvSpPr>
        <p:spPr>
          <a:xfrm>
            <a:off x="914400" y="4992469"/>
            <a:ext cx="1600200" cy="646331"/>
          </a:xfrm>
          <a:prstGeom prst="rect">
            <a:avLst/>
          </a:prstGeom>
          <a:noFill/>
        </p:spPr>
        <p:txBody>
          <a:bodyPr wrap="square" rtlCol="0">
            <a:spAutoFit/>
          </a:bodyPr>
          <a:lstStyle/>
          <a:p>
            <a:pPr algn="ctr"/>
            <a:r>
              <a:rPr lang="en-US" dirty="0"/>
              <a:t>Other bidder’s bid</a:t>
            </a:r>
          </a:p>
        </p:txBody>
      </p:sp>
      <p:sp>
        <p:nvSpPr>
          <p:cNvPr id="33" name="TextBox 32">
            <a:extLst>
              <a:ext uri="{FF2B5EF4-FFF2-40B4-BE49-F238E27FC236}">
                <a16:creationId xmlns:a16="http://schemas.microsoft.com/office/drawing/2014/main" id="{970306CC-C251-453C-9928-5D87773A1B4B}"/>
              </a:ext>
            </a:extLst>
          </p:cNvPr>
          <p:cNvSpPr txBox="1"/>
          <p:nvPr/>
        </p:nvSpPr>
        <p:spPr>
          <a:xfrm>
            <a:off x="4775200" y="4992469"/>
            <a:ext cx="1600200" cy="646331"/>
          </a:xfrm>
          <a:prstGeom prst="rect">
            <a:avLst/>
          </a:prstGeom>
          <a:noFill/>
        </p:spPr>
        <p:txBody>
          <a:bodyPr wrap="square" rtlCol="0">
            <a:spAutoFit/>
          </a:bodyPr>
          <a:lstStyle/>
          <a:p>
            <a:pPr algn="ctr"/>
            <a:r>
              <a:rPr lang="en-US" dirty="0"/>
              <a:t>Other bidder’s bid</a:t>
            </a:r>
          </a:p>
        </p:txBody>
      </p:sp>
      <p:sp>
        <p:nvSpPr>
          <p:cNvPr id="36" name="Double Bracket 35">
            <a:extLst>
              <a:ext uri="{FF2B5EF4-FFF2-40B4-BE49-F238E27FC236}">
                <a16:creationId xmlns:a16="http://schemas.microsoft.com/office/drawing/2014/main" id="{F61FCD55-B50B-46E5-9B01-F6262D37E5CF}"/>
              </a:ext>
            </a:extLst>
          </p:cNvPr>
          <p:cNvSpPr/>
          <p:nvPr/>
        </p:nvSpPr>
        <p:spPr>
          <a:xfrm>
            <a:off x="7564084" y="4179496"/>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05DC1EDC-AD76-475D-9A19-9A6BB2F597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5872" y="4211283"/>
            <a:ext cx="252728" cy="252729"/>
          </a:xfrm>
          <a:prstGeom prst="rect">
            <a:avLst/>
          </a:prstGeom>
          <a:noFill/>
        </p:spPr>
      </p:pic>
      <p:sp>
        <p:nvSpPr>
          <p:cNvPr id="26" name="Double Bracket 25">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29" name="Double Bracket 28">
            <a:extLst>
              <a:ext uri="{FF2B5EF4-FFF2-40B4-BE49-F238E27FC236}">
                <a16:creationId xmlns:a16="http://schemas.microsoft.com/office/drawing/2014/main" id="{5C6B5640-778C-45FE-B03F-ADDC92AF4325}"/>
              </a:ext>
            </a:extLst>
          </p:cNvPr>
          <p:cNvSpPr/>
          <p:nvPr/>
        </p:nvSpPr>
        <p:spPr>
          <a:xfrm>
            <a:off x="3657600" y="3397213"/>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C806EA1A-C4A1-479D-A619-EB14A7E50E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388" y="3429000"/>
            <a:ext cx="252728" cy="252729"/>
          </a:xfrm>
          <a:prstGeom prst="rect">
            <a:avLst/>
          </a:prstGeom>
          <a:noFill/>
        </p:spPr>
      </p:pic>
    </p:spTree>
    <p:extLst>
      <p:ext uri="{BB962C8B-B14F-4D97-AF65-F5344CB8AC3E}">
        <p14:creationId xmlns:p14="http://schemas.microsoft.com/office/powerpoint/2010/main" val="29780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63" presetClass="path" presetSubtype="0" accel="50000" decel="50000" fill="hold" grpId="0" nodeType="withEffect">
                                  <p:stCondLst>
                                    <p:cond delay="0"/>
                                  </p:stCondLst>
                                  <p:childTnLst>
                                    <p:animMotion origin="layout" path="M -1.11111E-6 2.96296E-6 L 0.42344 2.96296E-6 " pathEditMode="relative" rAng="0" ptsTypes="AA">
                                      <p:cBhvr>
                                        <p:cTn id="9" dur="2000" fill="hold"/>
                                        <p:tgtEl>
                                          <p:spTgt spid="22"/>
                                        </p:tgtEl>
                                        <p:attrNameLst>
                                          <p:attrName>ppt_x</p:attrName>
                                          <p:attrName>ppt_y</p:attrName>
                                        </p:attrNameLst>
                                      </p:cBhvr>
                                      <p:rCtr x="2116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below</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a:p>
            <a:pPr marL="0" indent="0">
              <a:buNone/>
            </a:pPr>
            <a:endParaRPr lang="en-GB" altLang="ja-JP" dirty="0">
              <a:cs typeface="Arial" panose="020B0604020202020204" pitchFamily="34" charset="0"/>
            </a:endParaRP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cs typeface="Arial" panose="020B0604020202020204" pitchFamily="34" charset="0"/>
            </a:endParaRPr>
          </a:p>
        </p:txBody>
      </p:sp>
      <p:sp>
        <p:nvSpPr>
          <p:cNvPr id="22" name="Double Bracket 21">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16" name="Double Bracket 15">
            <a:extLst>
              <a:ext uri="{FF2B5EF4-FFF2-40B4-BE49-F238E27FC236}">
                <a16:creationId xmlns:a16="http://schemas.microsoft.com/office/drawing/2014/main" id="{57C2B19A-C262-41B2-B66D-D6FDAA846FE5}"/>
              </a:ext>
            </a:extLst>
          </p:cNvPr>
          <p:cNvSpPr/>
          <p:nvPr/>
        </p:nvSpPr>
        <p:spPr>
          <a:xfrm>
            <a:off x="3702012" y="3370151"/>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33257C4F-4273-4DFC-9659-4EBBF2B375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401938"/>
            <a:ext cx="252728" cy="252729"/>
          </a:xfrm>
          <a:prstGeom prst="rect">
            <a:avLst/>
          </a:prstGeom>
          <a:noFill/>
        </p:spPr>
      </p:pic>
    </p:spTree>
    <p:extLst>
      <p:ext uri="{BB962C8B-B14F-4D97-AF65-F5344CB8AC3E}">
        <p14:creationId xmlns:p14="http://schemas.microsoft.com/office/powerpoint/2010/main" val="112096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below</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a:p>
            <a:pPr lvl="1"/>
            <a:r>
              <a:rPr lang="en-GB" altLang="ja-JP" dirty="0">
                <a:cs typeface="Arial" panose="020B0604020202020204" pitchFamily="34" charset="0"/>
              </a:rPr>
              <a:t>If winner, might become loser; shift from non-negative to zero utility</a:t>
            </a:r>
          </a:p>
          <a:p>
            <a:endParaRPr lang="en-GB" altLang="ja-JP" dirty="0">
              <a:cs typeface="Arial" panose="020B0604020202020204" pitchFamily="34" charset="0"/>
            </a:endParaRP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cs typeface="Arial" panose="020B0604020202020204" pitchFamily="34" charset="0"/>
            </a:endParaRPr>
          </a:p>
        </p:txBody>
      </p:sp>
      <p:cxnSp>
        <p:nvCxnSpPr>
          <p:cNvPr id="26" name="Straight Arrow Connector 25">
            <a:extLst>
              <a:ext uri="{FF2B5EF4-FFF2-40B4-BE49-F238E27FC236}">
                <a16:creationId xmlns:a16="http://schemas.microsoft.com/office/drawing/2014/main" id="{33FA318E-8461-4B2A-BD2D-3A6A29CFB05E}"/>
              </a:ext>
            </a:extLst>
          </p:cNvPr>
          <p:cNvCxnSpPr>
            <a:cxnSpLocks/>
          </p:cNvCxnSpPr>
          <p:nvPr/>
        </p:nvCxnSpPr>
        <p:spPr>
          <a:xfrm>
            <a:off x="762000" y="5912034"/>
            <a:ext cx="7620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3EC7A0E4-9A0C-4F83-B7E4-AB1AB3F72C01}"/>
              </a:ext>
            </a:extLst>
          </p:cNvPr>
          <p:cNvSpPr/>
          <p:nvPr/>
        </p:nvSpPr>
        <p:spPr>
          <a:xfrm>
            <a:off x="7402443" y="5797734"/>
            <a:ext cx="228600" cy="228600"/>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B3678FF-FD5A-49A0-812F-0FCB956A2E04}"/>
              </a:ext>
            </a:extLst>
          </p:cNvPr>
          <p:cNvSpPr/>
          <p:nvPr/>
        </p:nvSpPr>
        <p:spPr>
          <a:xfrm>
            <a:off x="54610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91B68523-56C9-433F-B61C-039CBF4E5C12}"/>
              </a:ext>
            </a:extLst>
          </p:cNvPr>
          <p:cNvSpPr/>
          <p:nvPr/>
        </p:nvSpPr>
        <p:spPr>
          <a:xfrm>
            <a:off x="16002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5CB2C39-56A5-43B8-96F6-89898EDF833D}"/>
              </a:ext>
            </a:extLst>
          </p:cNvPr>
          <p:cNvSpPr txBox="1"/>
          <p:nvPr/>
        </p:nvSpPr>
        <p:spPr>
          <a:xfrm>
            <a:off x="7162800" y="4992469"/>
            <a:ext cx="685800" cy="646331"/>
          </a:xfrm>
          <a:prstGeom prst="rect">
            <a:avLst/>
          </a:prstGeom>
          <a:noFill/>
        </p:spPr>
        <p:txBody>
          <a:bodyPr wrap="square" rtlCol="0">
            <a:spAutoFit/>
          </a:bodyPr>
          <a:lstStyle/>
          <a:p>
            <a:pPr algn="ctr"/>
            <a:r>
              <a:rPr lang="en-US" dirty="0"/>
              <a:t>True value</a:t>
            </a:r>
          </a:p>
        </p:txBody>
      </p:sp>
      <p:sp>
        <p:nvSpPr>
          <p:cNvPr id="35" name="TextBox 34">
            <a:extLst>
              <a:ext uri="{FF2B5EF4-FFF2-40B4-BE49-F238E27FC236}">
                <a16:creationId xmlns:a16="http://schemas.microsoft.com/office/drawing/2014/main" id="{F83F8382-DF04-4845-A1CB-E86BD8096DFD}"/>
              </a:ext>
            </a:extLst>
          </p:cNvPr>
          <p:cNvSpPr txBox="1"/>
          <p:nvPr/>
        </p:nvSpPr>
        <p:spPr>
          <a:xfrm>
            <a:off x="3327400" y="5130968"/>
            <a:ext cx="685800" cy="369332"/>
          </a:xfrm>
          <a:prstGeom prst="rect">
            <a:avLst/>
          </a:prstGeom>
          <a:noFill/>
        </p:spPr>
        <p:txBody>
          <a:bodyPr wrap="square" rtlCol="0">
            <a:spAutoFit/>
          </a:bodyPr>
          <a:lstStyle/>
          <a:p>
            <a:pPr algn="ctr"/>
            <a:r>
              <a:rPr lang="en-US" dirty="0"/>
              <a:t>Bid</a:t>
            </a:r>
          </a:p>
        </p:txBody>
      </p:sp>
      <p:sp>
        <p:nvSpPr>
          <p:cNvPr id="38" name="TextBox 37">
            <a:extLst>
              <a:ext uri="{FF2B5EF4-FFF2-40B4-BE49-F238E27FC236}">
                <a16:creationId xmlns:a16="http://schemas.microsoft.com/office/drawing/2014/main" id="{59D1C371-45B6-471B-8A84-5BD0B13E6183}"/>
              </a:ext>
            </a:extLst>
          </p:cNvPr>
          <p:cNvSpPr txBox="1"/>
          <p:nvPr/>
        </p:nvSpPr>
        <p:spPr>
          <a:xfrm>
            <a:off x="914400" y="4992469"/>
            <a:ext cx="1600200" cy="646331"/>
          </a:xfrm>
          <a:prstGeom prst="rect">
            <a:avLst/>
          </a:prstGeom>
          <a:noFill/>
        </p:spPr>
        <p:txBody>
          <a:bodyPr wrap="square" rtlCol="0">
            <a:spAutoFit/>
          </a:bodyPr>
          <a:lstStyle/>
          <a:p>
            <a:pPr algn="ctr"/>
            <a:r>
              <a:rPr lang="en-US" dirty="0"/>
              <a:t>Other bidder’s bid</a:t>
            </a:r>
          </a:p>
        </p:txBody>
      </p:sp>
      <p:sp>
        <p:nvSpPr>
          <p:cNvPr id="39" name="Oval 38">
            <a:extLst>
              <a:ext uri="{FF2B5EF4-FFF2-40B4-BE49-F238E27FC236}">
                <a16:creationId xmlns:a16="http://schemas.microsoft.com/office/drawing/2014/main" id="{CC932DE0-A49B-45DB-BAC3-A164526DA5DD}"/>
              </a:ext>
            </a:extLst>
          </p:cNvPr>
          <p:cNvSpPr/>
          <p:nvPr/>
        </p:nvSpPr>
        <p:spPr>
          <a:xfrm>
            <a:off x="7402443" y="5797734"/>
            <a:ext cx="228600" cy="22860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1189EA5-8FD2-445E-BA9E-FBE7079CC5E5}"/>
              </a:ext>
            </a:extLst>
          </p:cNvPr>
          <p:cNvSpPr txBox="1"/>
          <p:nvPr/>
        </p:nvSpPr>
        <p:spPr>
          <a:xfrm>
            <a:off x="4775200" y="4992469"/>
            <a:ext cx="1600200" cy="646331"/>
          </a:xfrm>
          <a:prstGeom prst="rect">
            <a:avLst/>
          </a:prstGeom>
          <a:noFill/>
        </p:spPr>
        <p:txBody>
          <a:bodyPr wrap="square" rtlCol="0">
            <a:spAutoFit/>
          </a:bodyPr>
          <a:lstStyle/>
          <a:p>
            <a:pPr algn="ctr"/>
            <a:r>
              <a:rPr lang="en-US" dirty="0"/>
              <a:t>Other bidder’s bid</a:t>
            </a:r>
          </a:p>
        </p:txBody>
      </p:sp>
      <p:sp>
        <p:nvSpPr>
          <p:cNvPr id="22" name="Double Bracket 21">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23" name="Double Bracket 22">
            <a:extLst>
              <a:ext uri="{FF2B5EF4-FFF2-40B4-BE49-F238E27FC236}">
                <a16:creationId xmlns:a16="http://schemas.microsoft.com/office/drawing/2014/main" id="{1CF25987-B130-44AF-89A1-81687C7D0FF3}"/>
              </a:ext>
            </a:extLst>
          </p:cNvPr>
          <p:cNvSpPr/>
          <p:nvPr/>
        </p:nvSpPr>
        <p:spPr>
          <a:xfrm>
            <a:off x="3702012" y="3370151"/>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BF14B31-7D49-4340-95E0-8796AEEC5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401938"/>
            <a:ext cx="252728" cy="252729"/>
          </a:xfrm>
          <a:prstGeom prst="rect">
            <a:avLst/>
          </a:prstGeom>
          <a:noFill/>
        </p:spPr>
      </p:pic>
    </p:spTree>
    <p:extLst>
      <p:ext uri="{BB962C8B-B14F-4D97-AF65-F5344CB8AC3E}">
        <p14:creationId xmlns:p14="http://schemas.microsoft.com/office/powerpoint/2010/main" val="129268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38889E-6 2.96296E-6 L -0.42205 2.96296E-6 " pathEditMode="relative" rAng="0" ptsTypes="AA">
                                      <p:cBhvr>
                                        <p:cTn id="6" dur="2000" fill="hold"/>
                                        <p:tgtEl>
                                          <p:spTgt spid="29"/>
                                        </p:tgtEl>
                                        <p:attrNameLst>
                                          <p:attrName>ppt_x</p:attrName>
                                          <p:attrName>ppt_y</p:attrName>
                                        </p:attrNameLst>
                                      </p:cBhvr>
                                      <p:rCtr x="-21111" y="0"/>
                                    </p:animMotion>
                                  </p:childTnLst>
                                </p:cTn>
                              </p:par>
                              <p:par>
                                <p:cTn id="7" presetID="10" presetClass="entr" presetSubtype="0" fill="hold" grpId="0" nodeType="withEffect">
                                  <p:stCondLst>
                                    <p:cond delay="200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EFDD-FF92-4646-857F-418FBF468028}"/>
              </a:ext>
            </a:extLst>
          </p:cNvPr>
          <p:cNvSpPr>
            <a:spLocks noGrp="1"/>
          </p:cNvSpPr>
          <p:nvPr>
            <p:ph type="title"/>
          </p:nvPr>
        </p:nvSpPr>
        <p:spPr/>
        <p:txBody>
          <a:bodyPr/>
          <a:lstStyle/>
          <a:p>
            <a:r>
              <a:rPr lang="en-US" dirty="0">
                <a:cs typeface="Arial" panose="020B0604020202020204" pitchFamily="34" charset="0"/>
              </a:rPr>
              <a:t>Incentive compatibility</a:t>
            </a:r>
            <a:endParaRPr lang="en-US" dirty="0"/>
          </a:p>
        </p:txBody>
      </p:sp>
      <p:sp>
        <p:nvSpPr>
          <p:cNvPr id="3" name="Content Placeholder 2">
            <a:extLst>
              <a:ext uri="{FF2B5EF4-FFF2-40B4-BE49-F238E27FC236}">
                <a16:creationId xmlns:a16="http://schemas.microsoft.com/office/drawing/2014/main" id="{113A11A4-42B4-45A6-A989-B17EB5F8A4C9}"/>
              </a:ext>
            </a:extLst>
          </p:cNvPr>
          <p:cNvSpPr>
            <a:spLocks noGrp="1"/>
          </p:cNvSpPr>
          <p:nvPr>
            <p:ph idx="1"/>
          </p:nvPr>
        </p:nvSpPr>
        <p:spPr/>
        <p:txBody>
          <a:bodyPr>
            <a:normAutofit/>
          </a:bodyPr>
          <a:lstStyle/>
          <a:p>
            <a:pPr marL="0" indent="0">
              <a:buNone/>
            </a:pPr>
            <a:r>
              <a:rPr lang="en-GB" altLang="ja-JP" dirty="0">
                <a:cs typeface="Arial" panose="020B0604020202020204" pitchFamily="34" charset="0"/>
              </a:rPr>
              <a:t>The second-price auction is </a:t>
            </a:r>
            <a:r>
              <a:rPr lang="en-GB" altLang="ja-JP" b="1" dirty="0">
                <a:solidFill>
                  <a:srgbClr val="0093C6"/>
                </a:solidFill>
                <a:cs typeface="Arial" panose="020B0604020202020204" pitchFamily="34" charset="0"/>
              </a:rPr>
              <a:t>incentive compatible</a:t>
            </a:r>
            <a:r>
              <a:rPr lang="en-GB" altLang="ja-JP" dirty="0">
                <a:cs typeface="Arial" panose="020B0604020202020204" pitchFamily="34" charset="0"/>
              </a:rPr>
              <a:t>.</a:t>
            </a:r>
          </a:p>
          <a:p>
            <a:pPr marL="300038" lvl="1" indent="0">
              <a:buNone/>
            </a:pPr>
            <a:r>
              <a:rPr lang="en-GB" altLang="ja-JP" i="1" dirty="0">
                <a:cs typeface="Arial" panose="020B0604020202020204" pitchFamily="34" charset="0"/>
              </a:rPr>
              <a:t>Every bidder will maximize their </a:t>
            </a:r>
            <a:r>
              <a:rPr lang="en-GB" altLang="ja-JP" b="1" i="1" dirty="0">
                <a:cs typeface="Arial" panose="020B0604020202020204" pitchFamily="34" charset="0"/>
              </a:rPr>
              <a:t>utility</a:t>
            </a:r>
            <a:r>
              <a:rPr lang="en-GB" altLang="ja-JP" i="1" dirty="0">
                <a:cs typeface="Arial" panose="020B0604020202020204" pitchFamily="34" charset="0"/>
              </a:rPr>
              <a:t> by bidding truthfully.</a:t>
            </a:r>
          </a:p>
          <a:p>
            <a:pPr marL="0" indent="0">
              <a:buNone/>
            </a:pPr>
            <a:endParaRPr lang="en-GB" altLang="ja-JP" dirty="0">
              <a:cs typeface="Arial" panose="020B0604020202020204" pitchFamily="34" charset="0"/>
            </a:endParaRPr>
          </a:p>
          <a:p>
            <a:pPr marL="0" indent="0">
              <a:buNone/>
            </a:pPr>
            <a:endParaRPr lang="en-GB" altLang="ja-JP" dirty="0">
              <a:cs typeface="Arial" panose="020B0604020202020204" pitchFamily="34" charset="0"/>
            </a:endParaRPr>
          </a:p>
          <a:p>
            <a:pPr marL="0" indent="0">
              <a:buNone/>
            </a:pPr>
            <a:r>
              <a:rPr lang="en-GB" altLang="ja-JP" dirty="0">
                <a:cs typeface="Arial" panose="020B0604020202020204" pitchFamily="34" charset="0"/>
              </a:rPr>
              <a:t>Why not bid </a:t>
            </a:r>
            <a:r>
              <a:rPr lang="en-GB" altLang="ja-JP" b="1" dirty="0">
                <a:solidFill>
                  <a:srgbClr val="0093C6"/>
                </a:solidFill>
                <a:cs typeface="Arial" panose="020B0604020202020204" pitchFamily="34" charset="0"/>
              </a:rPr>
              <a:t>below</a:t>
            </a:r>
            <a:r>
              <a:rPr lang="en-GB" altLang="ja-JP" b="1" dirty="0">
                <a:cs typeface="Arial" panose="020B0604020202020204" pitchFamily="34" charset="0"/>
              </a:rPr>
              <a:t> </a:t>
            </a:r>
            <a:r>
              <a:rPr lang="en-US" dirty="0">
                <a:cs typeface="Arial" panose="020B0604020202020204" pitchFamily="34" charset="0"/>
              </a:rPr>
              <a:t>value      </a:t>
            </a:r>
            <a:r>
              <a:rPr lang="en-GB" altLang="ja-JP" dirty="0">
                <a:cs typeface="Arial" panose="020B0604020202020204" pitchFamily="34" charset="0"/>
              </a:rPr>
              <a:t>?</a:t>
            </a:r>
          </a:p>
          <a:p>
            <a:pPr lvl="1"/>
            <a:r>
              <a:rPr lang="en-GB" altLang="ja-JP" dirty="0">
                <a:cs typeface="Arial" panose="020B0604020202020204" pitchFamily="34" charset="0"/>
              </a:rPr>
              <a:t>If winner, might become loser; shift from non-negative to zero utility</a:t>
            </a:r>
          </a:p>
          <a:p>
            <a:pPr lvl="1"/>
            <a:r>
              <a:rPr lang="en-GB" altLang="ja-JP" dirty="0">
                <a:cs typeface="Arial" panose="020B0604020202020204" pitchFamily="34" charset="0"/>
              </a:rPr>
              <a:t>If loser, will still be loser, </a:t>
            </a:r>
            <a:r>
              <a:rPr lang="en-US" altLang="ja-JP" dirty="0">
                <a:cs typeface="Arial" panose="020B0604020202020204" pitchFamily="34" charset="0"/>
              </a:rPr>
              <a:t>so utility will still be zero</a:t>
            </a:r>
            <a:endParaRPr lang="en-GB" altLang="ja-JP" dirty="0">
              <a:cs typeface="Arial" panose="020B0604020202020204" pitchFamily="34" charset="0"/>
            </a:endParaRPr>
          </a:p>
          <a:p>
            <a:endParaRPr lang="en-GB" altLang="ja-JP" dirty="0">
              <a:cs typeface="Arial" panose="020B0604020202020204" pitchFamily="34" charset="0"/>
            </a:endParaRPr>
          </a:p>
        </p:txBody>
      </p:sp>
      <p:sp>
        <p:nvSpPr>
          <p:cNvPr id="7" name="Double Bracket 6">
            <a:extLst>
              <a:ext uri="{FF2B5EF4-FFF2-40B4-BE49-F238E27FC236}">
                <a16:creationId xmlns:a16="http://schemas.microsoft.com/office/drawing/2014/main" id="{4A408881-13B6-4FFD-9F03-2834892ACC75}"/>
              </a:ext>
            </a:extLst>
          </p:cNvPr>
          <p:cNvSpPr/>
          <p:nvPr/>
        </p:nvSpPr>
        <p:spPr>
          <a:xfrm>
            <a:off x="2552700" y="2661248"/>
            <a:ext cx="21717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8" name="Double Bracket 7">
            <a:extLst>
              <a:ext uri="{FF2B5EF4-FFF2-40B4-BE49-F238E27FC236}">
                <a16:creationId xmlns:a16="http://schemas.microsoft.com/office/drawing/2014/main" id="{10D731D2-8B57-4B18-9525-2EEC154F6202}"/>
              </a:ext>
            </a:extLst>
          </p:cNvPr>
          <p:cNvSpPr/>
          <p:nvPr/>
        </p:nvSpPr>
        <p:spPr>
          <a:xfrm>
            <a:off x="5105399" y="2661248"/>
            <a:ext cx="1150317"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9" name="Straight Arrow Connector 8">
            <a:extLst>
              <a:ext uri="{FF2B5EF4-FFF2-40B4-BE49-F238E27FC236}">
                <a16:creationId xmlns:a16="http://schemas.microsoft.com/office/drawing/2014/main" id="{7F1584B9-E19E-45EF-A647-E023A7076DFA}"/>
              </a:ext>
            </a:extLst>
          </p:cNvPr>
          <p:cNvCxnSpPr/>
          <p:nvPr/>
        </p:nvCxnSpPr>
        <p:spPr>
          <a:xfrm flipV="1">
            <a:off x="4667250" y="2362200"/>
            <a:ext cx="0"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C464659-6AC8-4CE9-A3BB-334B80E2B960}"/>
              </a:ext>
            </a:extLst>
          </p:cNvPr>
          <p:cNvSpPr/>
          <p:nvPr/>
        </p:nvSpPr>
        <p:spPr>
          <a:xfrm>
            <a:off x="2438401" y="2590800"/>
            <a:ext cx="3886199" cy="457200"/>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cs typeface="Arial" panose="020B0604020202020204" pitchFamily="34" charset="0"/>
              </a:rPr>
              <a:t> value       - payment  </a:t>
            </a:r>
            <a:r>
              <a:rPr lang="en-US" sz="2000" b="1" dirty="0">
                <a:solidFill>
                  <a:schemeClr val="tx1"/>
                </a:solidFill>
                <a:ea typeface="Roboto" panose="02000000000000000000" pitchFamily="2" charset="0"/>
                <a:cs typeface="Arial" panose="020B0604020202020204" pitchFamily="34" charset="0"/>
              </a:rPr>
              <a:t>• 1  wins item</a:t>
            </a:r>
            <a:endParaRPr lang="en-US" sz="2000" b="1" dirty="0">
              <a:solidFill>
                <a:schemeClr val="tx1"/>
              </a:solidFill>
              <a:cs typeface="Arial" panose="020B0604020202020204" pitchFamily="34" charset="0"/>
            </a:endParaRPr>
          </a:p>
        </p:txBody>
      </p:sp>
      <p:sp>
        <p:nvSpPr>
          <p:cNvPr id="5" name="Double Bracket 4">
            <a:extLst>
              <a:ext uri="{FF2B5EF4-FFF2-40B4-BE49-F238E27FC236}">
                <a16:creationId xmlns:a16="http://schemas.microsoft.com/office/drawing/2014/main" id="{E323DB6C-BC55-42E7-9876-953063EC5C8D}"/>
              </a:ext>
            </a:extLst>
          </p:cNvPr>
          <p:cNvSpPr/>
          <p:nvPr/>
        </p:nvSpPr>
        <p:spPr>
          <a:xfrm>
            <a:off x="3200400" y="2661248"/>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pic>
        <p:nvPicPr>
          <p:cNvPr id="6" name="Picture 5">
            <a:extLst>
              <a:ext uri="{FF2B5EF4-FFF2-40B4-BE49-F238E27FC236}">
                <a16:creationId xmlns:a16="http://schemas.microsoft.com/office/drawing/2014/main" id="{0FCD222E-4302-41C0-9D4B-5266CEB5B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188" y="2693035"/>
            <a:ext cx="252728" cy="252729"/>
          </a:xfrm>
          <a:prstGeom prst="rect">
            <a:avLst/>
          </a:prstGeom>
          <a:noFill/>
        </p:spPr>
      </p:pic>
      <p:sp>
        <p:nvSpPr>
          <p:cNvPr id="20" name="Double Bracket 19">
            <a:extLst>
              <a:ext uri="{FF2B5EF4-FFF2-40B4-BE49-F238E27FC236}">
                <a16:creationId xmlns:a16="http://schemas.microsoft.com/office/drawing/2014/main" id="{89C716AB-BCFB-4BE4-AB13-BD639E027ED5}"/>
              </a:ext>
            </a:extLst>
          </p:cNvPr>
          <p:cNvSpPr/>
          <p:nvPr/>
        </p:nvSpPr>
        <p:spPr>
          <a:xfrm>
            <a:off x="5141520" y="2661248"/>
            <a:ext cx="1114195"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cxnSp>
        <p:nvCxnSpPr>
          <p:cNvPr id="22" name="Straight Arrow Connector 21">
            <a:extLst>
              <a:ext uri="{FF2B5EF4-FFF2-40B4-BE49-F238E27FC236}">
                <a16:creationId xmlns:a16="http://schemas.microsoft.com/office/drawing/2014/main" id="{F510C0AA-9520-4E58-9755-0F1A6C8658D0}"/>
              </a:ext>
            </a:extLst>
          </p:cNvPr>
          <p:cNvCxnSpPr>
            <a:cxnSpLocks/>
          </p:cNvCxnSpPr>
          <p:nvPr/>
        </p:nvCxnSpPr>
        <p:spPr>
          <a:xfrm>
            <a:off x="762000" y="5912034"/>
            <a:ext cx="762000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B94FC8C8-53B5-40F2-AF09-A711D3CAE610}"/>
              </a:ext>
            </a:extLst>
          </p:cNvPr>
          <p:cNvSpPr/>
          <p:nvPr/>
        </p:nvSpPr>
        <p:spPr>
          <a:xfrm>
            <a:off x="5461000" y="5802814"/>
            <a:ext cx="228600" cy="228600"/>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D7BA6EB-1B8D-4B2B-9F49-FBFD34644BC0}"/>
              </a:ext>
            </a:extLst>
          </p:cNvPr>
          <p:cNvSpPr/>
          <p:nvPr/>
        </p:nvSpPr>
        <p:spPr>
          <a:xfrm>
            <a:off x="5461000" y="5797734"/>
            <a:ext cx="228600" cy="228600"/>
          </a:xfrm>
          <a:prstGeom prst="ellipse">
            <a:avLst/>
          </a:prstGeom>
          <a:solidFill>
            <a:srgbClr val="C0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2F802E7-C50A-4DDE-A558-64EF6906470A}"/>
              </a:ext>
            </a:extLst>
          </p:cNvPr>
          <p:cNvSpPr/>
          <p:nvPr/>
        </p:nvSpPr>
        <p:spPr>
          <a:xfrm>
            <a:off x="35306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FB81B3F-2722-487A-8933-AB19A0917B63}"/>
              </a:ext>
            </a:extLst>
          </p:cNvPr>
          <p:cNvSpPr txBox="1"/>
          <p:nvPr/>
        </p:nvSpPr>
        <p:spPr>
          <a:xfrm>
            <a:off x="5232400" y="4992469"/>
            <a:ext cx="685800" cy="646331"/>
          </a:xfrm>
          <a:prstGeom prst="rect">
            <a:avLst/>
          </a:prstGeom>
          <a:noFill/>
        </p:spPr>
        <p:txBody>
          <a:bodyPr wrap="square" rtlCol="0">
            <a:spAutoFit/>
          </a:bodyPr>
          <a:lstStyle/>
          <a:p>
            <a:pPr algn="ctr"/>
            <a:r>
              <a:rPr lang="en-US" dirty="0"/>
              <a:t>True value</a:t>
            </a:r>
          </a:p>
        </p:txBody>
      </p:sp>
      <p:sp>
        <p:nvSpPr>
          <p:cNvPr id="28" name="TextBox 27">
            <a:extLst>
              <a:ext uri="{FF2B5EF4-FFF2-40B4-BE49-F238E27FC236}">
                <a16:creationId xmlns:a16="http://schemas.microsoft.com/office/drawing/2014/main" id="{310E085C-195D-45F1-81FC-2883E100368D}"/>
              </a:ext>
            </a:extLst>
          </p:cNvPr>
          <p:cNvSpPr txBox="1"/>
          <p:nvPr/>
        </p:nvSpPr>
        <p:spPr>
          <a:xfrm>
            <a:off x="1369060" y="5130968"/>
            <a:ext cx="685800" cy="369332"/>
          </a:xfrm>
          <a:prstGeom prst="rect">
            <a:avLst/>
          </a:prstGeom>
          <a:noFill/>
        </p:spPr>
        <p:txBody>
          <a:bodyPr wrap="square" rtlCol="0">
            <a:spAutoFit/>
          </a:bodyPr>
          <a:lstStyle/>
          <a:p>
            <a:pPr algn="ctr"/>
            <a:r>
              <a:rPr lang="en-US" dirty="0"/>
              <a:t>Bid</a:t>
            </a:r>
          </a:p>
        </p:txBody>
      </p:sp>
      <p:sp>
        <p:nvSpPr>
          <p:cNvPr id="32" name="TextBox 31">
            <a:extLst>
              <a:ext uri="{FF2B5EF4-FFF2-40B4-BE49-F238E27FC236}">
                <a16:creationId xmlns:a16="http://schemas.microsoft.com/office/drawing/2014/main" id="{3822E2BA-A611-4A5E-9194-6AD018277822}"/>
              </a:ext>
            </a:extLst>
          </p:cNvPr>
          <p:cNvSpPr txBox="1"/>
          <p:nvPr/>
        </p:nvSpPr>
        <p:spPr>
          <a:xfrm>
            <a:off x="2819400" y="4992469"/>
            <a:ext cx="1600200" cy="646331"/>
          </a:xfrm>
          <a:prstGeom prst="rect">
            <a:avLst/>
          </a:prstGeom>
          <a:noFill/>
        </p:spPr>
        <p:txBody>
          <a:bodyPr wrap="square" rtlCol="0">
            <a:spAutoFit/>
          </a:bodyPr>
          <a:lstStyle/>
          <a:p>
            <a:pPr algn="ctr"/>
            <a:r>
              <a:rPr lang="en-US" dirty="0"/>
              <a:t>Other bidder’s bid</a:t>
            </a:r>
          </a:p>
        </p:txBody>
      </p:sp>
      <p:sp>
        <p:nvSpPr>
          <p:cNvPr id="33" name="Oval 32">
            <a:extLst>
              <a:ext uri="{FF2B5EF4-FFF2-40B4-BE49-F238E27FC236}">
                <a16:creationId xmlns:a16="http://schemas.microsoft.com/office/drawing/2014/main" id="{84181F7B-C8E3-4FC9-BEF3-A91A14F25A7F}"/>
              </a:ext>
            </a:extLst>
          </p:cNvPr>
          <p:cNvSpPr/>
          <p:nvPr/>
        </p:nvSpPr>
        <p:spPr>
          <a:xfrm>
            <a:off x="7402443"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1AC87CB-C9F6-4185-82F3-C07D9D709AD1}"/>
              </a:ext>
            </a:extLst>
          </p:cNvPr>
          <p:cNvSpPr txBox="1"/>
          <p:nvPr/>
        </p:nvSpPr>
        <p:spPr>
          <a:xfrm>
            <a:off x="6705600" y="4992469"/>
            <a:ext cx="1600200" cy="646331"/>
          </a:xfrm>
          <a:prstGeom prst="rect">
            <a:avLst/>
          </a:prstGeom>
          <a:noFill/>
        </p:spPr>
        <p:txBody>
          <a:bodyPr wrap="square" rtlCol="0">
            <a:spAutoFit/>
          </a:bodyPr>
          <a:lstStyle/>
          <a:p>
            <a:pPr algn="ctr"/>
            <a:r>
              <a:rPr lang="en-US" dirty="0"/>
              <a:t>Other bidder’s bid</a:t>
            </a:r>
          </a:p>
        </p:txBody>
      </p:sp>
      <p:sp>
        <p:nvSpPr>
          <p:cNvPr id="37" name="Oval 36">
            <a:extLst>
              <a:ext uri="{FF2B5EF4-FFF2-40B4-BE49-F238E27FC236}">
                <a16:creationId xmlns:a16="http://schemas.microsoft.com/office/drawing/2014/main" id="{A0D19536-5C3D-4CE5-9BE2-B45374492D59}"/>
              </a:ext>
            </a:extLst>
          </p:cNvPr>
          <p:cNvSpPr/>
          <p:nvPr/>
        </p:nvSpPr>
        <p:spPr>
          <a:xfrm>
            <a:off x="3530600" y="5797734"/>
            <a:ext cx="228600" cy="228600"/>
          </a:xfrm>
          <a:prstGeom prst="ellipse">
            <a:avLst/>
          </a:prstGeom>
          <a:solidFill>
            <a:srgbClr val="0093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uble Bracket 25">
            <a:extLst>
              <a:ext uri="{FF2B5EF4-FFF2-40B4-BE49-F238E27FC236}">
                <a16:creationId xmlns:a16="http://schemas.microsoft.com/office/drawing/2014/main" id="{89C716AB-BCFB-4BE4-AB13-BD639E027ED5}"/>
              </a:ext>
            </a:extLst>
          </p:cNvPr>
          <p:cNvSpPr/>
          <p:nvPr/>
        </p:nvSpPr>
        <p:spPr>
          <a:xfrm>
            <a:off x="2514600" y="2656867"/>
            <a:ext cx="2209800"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b="1">
              <a:cs typeface="Arial" panose="020B0604020202020204" pitchFamily="34" charset="0"/>
            </a:endParaRPr>
          </a:p>
        </p:txBody>
      </p:sp>
      <p:sp>
        <p:nvSpPr>
          <p:cNvPr id="29" name="Double Bracket 28">
            <a:extLst>
              <a:ext uri="{FF2B5EF4-FFF2-40B4-BE49-F238E27FC236}">
                <a16:creationId xmlns:a16="http://schemas.microsoft.com/office/drawing/2014/main" id="{2EC9C816-C0C5-4F8C-B8D1-39F7FBB60CAE}"/>
              </a:ext>
            </a:extLst>
          </p:cNvPr>
          <p:cNvSpPr/>
          <p:nvPr/>
        </p:nvSpPr>
        <p:spPr>
          <a:xfrm>
            <a:off x="3702012" y="3370151"/>
            <a:ext cx="316304" cy="316304"/>
          </a:xfrm>
          <a:prstGeom prst="bracketPair">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5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E268D921-1507-44D4-A2FC-3CB2D8D473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3401938"/>
            <a:ext cx="252728" cy="252729"/>
          </a:xfrm>
          <a:prstGeom prst="rect">
            <a:avLst/>
          </a:prstGeom>
          <a:noFill/>
        </p:spPr>
      </p:pic>
    </p:spTree>
    <p:extLst>
      <p:ext uri="{BB962C8B-B14F-4D97-AF65-F5344CB8AC3E}">
        <p14:creationId xmlns:p14="http://schemas.microsoft.com/office/powerpoint/2010/main" val="3174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2.22222E-6 -1.48148E-6 L -0.42257 -1.48148E-6 " pathEditMode="relative" rAng="0" ptsTypes="AA">
                                      <p:cBhvr>
                                        <p:cTn id="6" dur="2000" fill="hold"/>
                                        <p:tgtEl>
                                          <p:spTgt spid="23"/>
                                        </p:tgtEl>
                                        <p:attrNameLst>
                                          <p:attrName>ppt_x</p:attrName>
                                          <p:attrName>ppt_y</p:attrName>
                                        </p:attrNameLst>
                                      </p:cBhvr>
                                      <p:rCtr x="-21128" y="0"/>
                                    </p:animMotion>
                                  </p:childTnLst>
                                </p:cTn>
                              </p:par>
                              <p:par>
                                <p:cTn id="7" presetID="10" presetClass="entr" presetSubtype="0" fill="hold" grpId="0" nodeType="withEffect">
                                  <p:stCondLst>
                                    <p:cond delay="2000"/>
                                  </p:stCondLst>
                                  <p:childTnLst>
                                    <p:set>
                                      <p:cBhvr>
                                        <p:cTn id="8" dur="1" fill="hold">
                                          <p:stCondLst>
                                            <p:cond delay="0"/>
                                          </p:stCondLst>
                                        </p:cTn>
                                        <p:tgtEl>
                                          <p:spTgt spid="28"/>
                                        </p:tgtEl>
                                        <p:attrNameLst>
                                          <p:attrName>style.visibility</p:attrName>
                                        </p:attrNameLst>
                                      </p:cBhvr>
                                      <p:to>
                                        <p:strVal val="visible"/>
                                      </p:to>
                                    </p:set>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B4CD9-D45F-4564-8607-5A2A1FB89733}"/>
              </a:ext>
            </a:extLst>
          </p:cNvPr>
          <p:cNvSpPr>
            <a:spLocks noGrp="1"/>
          </p:cNvSpPr>
          <p:nvPr>
            <p:ph type="title"/>
          </p:nvPr>
        </p:nvSpPr>
        <p:spPr/>
        <p:txBody>
          <a:bodyPr/>
          <a:lstStyle/>
          <a:p>
            <a:r>
              <a:rPr lang="en-US" dirty="0"/>
              <a:t>Individual rationality</a:t>
            </a:r>
          </a:p>
        </p:txBody>
      </p:sp>
      <p:sp>
        <p:nvSpPr>
          <p:cNvPr id="3" name="Content Placeholder 2">
            <a:extLst>
              <a:ext uri="{FF2B5EF4-FFF2-40B4-BE49-F238E27FC236}">
                <a16:creationId xmlns:a16="http://schemas.microsoft.com/office/drawing/2014/main" id="{AD22D173-C83C-4889-9B97-3270F1B8B779}"/>
              </a:ext>
            </a:extLst>
          </p:cNvPr>
          <p:cNvSpPr>
            <a:spLocks noGrp="1"/>
          </p:cNvSpPr>
          <p:nvPr>
            <p:ph idx="1"/>
          </p:nvPr>
        </p:nvSpPr>
        <p:spPr/>
        <p:txBody>
          <a:bodyPr/>
          <a:lstStyle/>
          <a:p>
            <a:pPr marL="0" indent="0">
              <a:buNone/>
            </a:pPr>
            <a:r>
              <a:rPr lang="en-GB" altLang="ja-JP" dirty="0"/>
              <a:t>The second-price auction is individually rational.</a:t>
            </a:r>
          </a:p>
          <a:p>
            <a:pPr marL="300038" lvl="1" indent="0">
              <a:buNone/>
            </a:pPr>
            <a:r>
              <a:rPr lang="en-US" altLang="ja-JP" i="1" dirty="0"/>
              <a:t>E</a:t>
            </a:r>
            <a:r>
              <a:rPr lang="en-US" i="1" dirty="0"/>
              <a:t>ach bidder is no worse off participating than not, when truthful</a:t>
            </a:r>
            <a:endParaRPr lang="en-GB" i="1" dirty="0"/>
          </a:p>
          <a:p>
            <a:endParaRPr lang="en-GB" altLang="ja-JP" dirty="0"/>
          </a:p>
          <a:p>
            <a:pPr marL="0" indent="0">
              <a:buNone/>
            </a:pPr>
            <a:r>
              <a:rPr lang="en-GB" altLang="ja-JP" dirty="0"/>
              <a:t>Bidders pay nothing or their payment is smaller than their value.</a:t>
            </a:r>
          </a:p>
        </p:txBody>
      </p:sp>
      <p:pic>
        <p:nvPicPr>
          <p:cNvPr id="4" name="Graphic 3" descr="Man">
            <a:extLst>
              <a:ext uri="{FF2B5EF4-FFF2-40B4-BE49-F238E27FC236}">
                <a16:creationId xmlns:a16="http://schemas.microsoft.com/office/drawing/2014/main" id="{4F23BA8B-A530-4002-913F-39CE2258CD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97317" y="4621867"/>
            <a:ext cx="1455097" cy="1455097"/>
          </a:xfrm>
          <a:prstGeom prst="rect">
            <a:avLst/>
          </a:prstGeom>
        </p:spPr>
      </p:pic>
      <p:pic>
        <p:nvPicPr>
          <p:cNvPr id="6" name="Graphic 5" descr="Man">
            <a:extLst>
              <a:ext uri="{FF2B5EF4-FFF2-40B4-BE49-F238E27FC236}">
                <a16:creationId xmlns:a16="http://schemas.microsoft.com/office/drawing/2014/main" id="{D4F0C433-776C-49DE-B3C5-4D9B7363FC3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79972" y="4621867"/>
            <a:ext cx="1455097" cy="1455097"/>
          </a:xfrm>
          <a:prstGeom prst="rect">
            <a:avLst/>
          </a:prstGeom>
        </p:spPr>
      </p:pic>
      <p:pic>
        <p:nvPicPr>
          <p:cNvPr id="9" name="Graphic 8" descr="Man">
            <a:extLst>
              <a:ext uri="{FF2B5EF4-FFF2-40B4-BE49-F238E27FC236}">
                <a16:creationId xmlns:a16="http://schemas.microsoft.com/office/drawing/2014/main" id="{ADE56C5D-AB94-4CF7-BE30-1A699357385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62627" y="4621867"/>
            <a:ext cx="1455097" cy="1455097"/>
          </a:xfrm>
          <a:prstGeom prst="rect">
            <a:avLst/>
          </a:prstGeom>
        </p:spPr>
      </p:pic>
      <p:pic>
        <p:nvPicPr>
          <p:cNvPr id="11" name="Graphic 10" descr="Man">
            <a:extLst>
              <a:ext uri="{FF2B5EF4-FFF2-40B4-BE49-F238E27FC236}">
                <a16:creationId xmlns:a16="http://schemas.microsoft.com/office/drawing/2014/main" id="{688B8651-96C9-4913-A9C8-526C289666C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5282" y="4618219"/>
            <a:ext cx="1455097" cy="1455097"/>
          </a:xfrm>
          <a:prstGeom prst="rect">
            <a:avLst/>
          </a:prstGeom>
        </p:spPr>
      </p:pic>
      <p:pic>
        <p:nvPicPr>
          <p:cNvPr id="12" name="Picture 2" descr="Image result for mona lisa in frame">
            <a:extLst>
              <a:ext uri="{FF2B5EF4-FFF2-40B4-BE49-F238E27FC236}">
                <a16:creationId xmlns:a16="http://schemas.microsoft.com/office/drawing/2014/main" id="{2C19B8A7-C49C-4FA1-8428-8444135141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4663" y="3890849"/>
            <a:ext cx="1986437" cy="243375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E6EAE6E-5263-464B-8BDB-D54B631F9771}"/>
              </a:ext>
            </a:extLst>
          </p:cNvPr>
          <p:cNvSpPr/>
          <p:nvPr/>
        </p:nvSpPr>
        <p:spPr>
          <a:xfrm>
            <a:off x="817197" y="4221621"/>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$9</a:t>
            </a:r>
          </a:p>
        </p:txBody>
      </p:sp>
      <p:sp>
        <p:nvSpPr>
          <p:cNvPr id="14" name="Rectangle 13">
            <a:extLst>
              <a:ext uri="{FF2B5EF4-FFF2-40B4-BE49-F238E27FC236}">
                <a16:creationId xmlns:a16="http://schemas.microsoft.com/office/drawing/2014/main" id="{B80DBB90-AA2D-402A-9A4A-C6A3AD9FF00C}"/>
              </a:ext>
            </a:extLst>
          </p:cNvPr>
          <p:cNvSpPr/>
          <p:nvPr/>
        </p:nvSpPr>
        <p:spPr>
          <a:xfrm>
            <a:off x="2457003" y="4221621"/>
            <a:ext cx="466344" cy="305316"/>
          </a:xfrm>
          <a:prstGeom prst="rect">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$7</a:t>
            </a:r>
          </a:p>
        </p:txBody>
      </p:sp>
      <p:sp>
        <p:nvSpPr>
          <p:cNvPr id="15" name="Rectangle 14">
            <a:extLst>
              <a:ext uri="{FF2B5EF4-FFF2-40B4-BE49-F238E27FC236}">
                <a16:creationId xmlns:a16="http://schemas.microsoft.com/office/drawing/2014/main" id="{1A984EA0-34E4-4A34-AA3E-D400C7106082}"/>
              </a:ext>
            </a:extLst>
          </p:cNvPr>
          <p:cNvSpPr/>
          <p:nvPr/>
        </p:nvSpPr>
        <p:spPr>
          <a:xfrm>
            <a:off x="4074348" y="4221621"/>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$6</a:t>
            </a:r>
          </a:p>
        </p:txBody>
      </p:sp>
      <p:sp>
        <p:nvSpPr>
          <p:cNvPr id="16" name="Rectangle 15">
            <a:extLst>
              <a:ext uri="{FF2B5EF4-FFF2-40B4-BE49-F238E27FC236}">
                <a16:creationId xmlns:a16="http://schemas.microsoft.com/office/drawing/2014/main" id="{B785993D-4650-48A5-89E8-0A6BED9287F2}"/>
              </a:ext>
            </a:extLst>
          </p:cNvPr>
          <p:cNvSpPr/>
          <p:nvPr/>
        </p:nvSpPr>
        <p:spPr>
          <a:xfrm>
            <a:off x="5691693" y="4221621"/>
            <a:ext cx="466344" cy="3053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a:t>
            </a:r>
          </a:p>
        </p:txBody>
      </p:sp>
    </p:spTree>
    <p:extLst>
      <p:ext uri="{BB962C8B-B14F-4D97-AF65-F5344CB8AC3E}">
        <p14:creationId xmlns:p14="http://schemas.microsoft.com/office/powerpoint/2010/main" val="30185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21401-2B8A-4470-A942-B11ED0773EBB}"/>
              </a:ext>
            </a:extLst>
          </p:cNvPr>
          <p:cNvSpPr>
            <a:spLocks noGrp="1"/>
          </p:cNvSpPr>
          <p:nvPr>
            <p:ph type="title"/>
          </p:nvPr>
        </p:nvSpPr>
        <p:spPr/>
        <p:txBody>
          <a:bodyPr/>
          <a:lstStyle/>
          <a:p>
            <a:r>
              <a:rPr lang="en-US" dirty="0"/>
              <a:t>A bit more formally…</a:t>
            </a:r>
          </a:p>
        </p:txBody>
      </p:sp>
      <p:grpSp>
        <p:nvGrpSpPr>
          <p:cNvPr id="6" name="Group 5">
            <a:extLst>
              <a:ext uri="{FF2B5EF4-FFF2-40B4-BE49-F238E27FC236}">
                <a16:creationId xmlns:a16="http://schemas.microsoft.com/office/drawing/2014/main" id="{B921E8A3-89D5-46A1-9608-EA4F2C5DA581}"/>
              </a:ext>
            </a:extLst>
          </p:cNvPr>
          <p:cNvGrpSpPr/>
          <p:nvPr/>
        </p:nvGrpSpPr>
        <p:grpSpPr>
          <a:xfrm>
            <a:off x="457201" y="2057399"/>
            <a:ext cx="8229599" cy="918866"/>
            <a:chOff x="1981201" y="1600200"/>
            <a:chExt cx="8226057" cy="1225154"/>
          </a:xfrm>
        </p:grpSpPr>
        <p:sp>
          <p:nvSpPr>
            <p:cNvPr id="5" name="TextBox 4">
              <a:extLst>
                <a:ext uri="{FF2B5EF4-FFF2-40B4-BE49-F238E27FC236}">
                  <a16:creationId xmlns:a16="http://schemas.microsoft.com/office/drawing/2014/main" id="{5584BD05-E396-46AC-818C-A6FD073B277E}"/>
                </a:ext>
              </a:extLst>
            </p:cNvPr>
            <p:cNvSpPr txBox="1"/>
            <p:nvPr/>
          </p:nvSpPr>
          <p:spPr>
            <a:xfrm>
              <a:off x="1981201" y="2209801"/>
              <a:ext cx="8226056" cy="615553"/>
            </a:xfrm>
            <a:prstGeom prst="rect">
              <a:avLst/>
            </a:prstGeom>
            <a:solidFill>
              <a:srgbClr val="EBF8FF"/>
            </a:solidFill>
            <a:ln w="28575">
              <a:noFill/>
            </a:ln>
          </p:spPr>
          <p:txBody>
            <a:bodyPr wrap="square" rtlCol="0">
              <a:spAutoFit/>
            </a:bodyPr>
            <a:lstStyle/>
            <a:p>
              <a:r>
                <a:rPr lang="en-US" sz="2400" dirty="0">
                  <a:ea typeface="Roboto" panose="02000000000000000000" pitchFamily="2" charset="0"/>
                  <a:cs typeface="Arial" panose="020B0604020202020204" pitchFamily="34" charset="0"/>
                </a:rPr>
                <a:t>Buyers’ values are drawn from a probability </a:t>
              </a:r>
              <a:r>
                <a:rPr lang="en-US" sz="2400" b="1" dirty="0">
                  <a:ea typeface="Roboto" panose="02000000000000000000" pitchFamily="2" charset="0"/>
                  <a:cs typeface="Arial" panose="020B0604020202020204" pitchFamily="34" charset="0"/>
                </a:rPr>
                <a:t>distribution</a:t>
              </a:r>
              <a:r>
                <a:rPr lang="en-US" sz="2400" dirty="0">
                  <a:ea typeface="Roboto" panose="02000000000000000000" pitchFamily="2" charset="0"/>
                  <a:cs typeface="Arial" panose="020B0604020202020204" pitchFamily="34" charset="0"/>
                </a:rPr>
                <a:t>.</a:t>
              </a:r>
            </a:p>
          </p:txBody>
        </p:sp>
        <p:sp>
          <p:nvSpPr>
            <p:cNvPr id="4" name="TextBox 3">
              <a:extLst>
                <a:ext uri="{FF2B5EF4-FFF2-40B4-BE49-F238E27FC236}">
                  <a16:creationId xmlns:a16="http://schemas.microsoft.com/office/drawing/2014/main" id="{F951B31D-76DD-4D76-8146-F182DE7D301A}"/>
                </a:ext>
              </a:extLst>
            </p:cNvPr>
            <p:cNvSpPr txBox="1"/>
            <p:nvPr/>
          </p:nvSpPr>
          <p:spPr>
            <a:xfrm>
              <a:off x="1981202" y="1600200"/>
              <a:ext cx="8226056" cy="615553"/>
            </a:xfrm>
            <a:prstGeom prst="rect">
              <a:avLst/>
            </a:prstGeom>
            <a:solidFill>
              <a:schemeClr val="bg1"/>
            </a:solidFill>
            <a:ln w="28575">
              <a:noFill/>
            </a:ln>
          </p:spPr>
          <p:txBody>
            <a:bodyPr wrap="square" rtlCol="0">
              <a:spAutoFit/>
            </a:bodyPr>
            <a:lstStyle/>
            <a:p>
              <a:r>
                <a:rPr lang="en-US" sz="2400" b="1" dirty="0">
                  <a:ea typeface="Roboto" panose="02000000000000000000" pitchFamily="2" charset="0"/>
                  <a:cs typeface="Arial" panose="020B0604020202020204" pitchFamily="34" charset="0"/>
                </a:rPr>
                <a:t>Standard assumption</a:t>
              </a:r>
            </a:p>
          </p:txBody>
        </p:sp>
      </p:grpSp>
      <p:sp>
        <p:nvSpPr>
          <p:cNvPr id="21" name="TextBox 20">
            <a:extLst>
              <a:ext uri="{FF2B5EF4-FFF2-40B4-BE49-F238E27FC236}">
                <a16:creationId xmlns:a16="http://schemas.microsoft.com/office/drawing/2014/main" id="{D3282E0E-74C0-48B8-B2E4-6569CAE89CF6}"/>
              </a:ext>
            </a:extLst>
          </p:cNvPr>
          <p:cNvSpPr txBox="1"/>
          <p:nvPr/>
        </p:nvSpPr>
        <p:spPr>
          <a:xfrm>
            <a:off x="457201" y="4415135"/>
            <a:ext cx="8229599" cy="461665"/>
          </a:xfrm>
          <a:prstGeom prst="rect">
            <a:avLst/>
          </a:prstGeom>
          <a:solidFill>
            <a:schemeClr val="bg1"/>
          </a:solidFill>
          <a:ln w="28575">
            <a:noFill/>
          </a:ln>
        </p:spPr>
        <p:txBody>
          <a:bodyPr wrap="square" rtlCol="0">
            <a:spAutoFit/>
          </a:bodyPr>
          <a:lstStyle/>
          <a:p>
            <a:r>
              <a:rPr lang="en-US" sz="2400" b="1" dirty="0">
                <a:ea typeface="Roboto" panose="02000000000000000000" pitchFamily="2" charset="0"/>
                <a:cs typeface="Arial" panose="020B0604020202020204" pitchFamily="34" charset="0"/>
              </a:rPr>
              <a:t>Example</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E5A66463-CEDF-48A6-B0CA-0FB8A1E5291D}"/>
                  </a:ext>
                </a:extLst>
              </p:cNvPr>
              <p:cNvSpPr/>
              <p:nvPr/>
            </p:nvSpPr>
            <p:spPr>
              <a:xfrm>
                <a:off x="457200" y="4876800"/>
                <a:ext cx="8229599" cy="457200"/>
              </a:xfrm>
              <a:prstGeom prst="rect">
                <a:avLst/>
              </a:prstGeom>
              <a:solidFill>
                <a:srgbClr val="EBF8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14:m>
                  <m:oMath xmlns:m="http://schemas.openxmlformats.org/officeDocument/2006/math">
                    <m:d>
                      <m:dPr>
                        <m:ctrlPr>
                          <a:rPr lang="en-US" sz="2400" i="1">
                            <a:solidFill>
                              <a:schemeClr val="tx1"/>
                            </a:solidFill>
                            <a:latin typeface="Cambria Math" panose="02040503050406030204" pitchFamily="18" charset="0"/>
                          </a:rPr>
                        </m:ctrlPr>
                      </m:dPr>
                      <m:e>
                        <m:sSub>
                          <m:sSubPr>
                            <m:ctrlPr>
                              <a:rPr lang="en-US" sz="2400" i="1">
                                <a:solidFill>
                                  <a:schemeClr val="tx1"/>
                                </a:solidFill>
                                <a:latin typeface="Cambria Math" panose="02040503050406030204" pitchFamily="18" charset="0"/>
                              </a:rPr>
                            </m:ctrlPr>
                          </m:sSubPr>
                          <m:e>
                            <m:r>
                              <a:rPr lang="en-US" sz="2400" b="1" i="1">
                                <a:solidFill>
                                  <a:schemeClr val="tx1"/>
                                </a:solidFill>
                                <a:latin typeface="Cambria Math" panose="02040503050406030204" pitchFamily="18" charset="0"/>
                              </a:rPr>
                              <m:t>𝒗</m:t>
                            </m:r>
                          </m:e>
                          <m:sub>
                            <m:r>
                              <a:rPr lang="en-US" sz="2400" i="1">
                                <a:solidFill>
                                  <a:schemeClr val="tx1"/>
                                </a:solidFill>
                                <a:latin typeface="Cambria Math" panose="02040503050406030204" pitchFamily="18" charset="0"/>
                              </a:rPr>
                              <m:t>1</m:t>
                            </m:r>
                          </m:sub>
                        </m:sSub>
                        <m:r>
                          <a:rPr lang="en-US" sz="2400" i="1">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b="1" i="1">
                                <a:solidFill>
                                  <a:schemeClr val="tx1"/>
                                </a:solidFill>
                                <a:latin typeface="Cambria Math" panose="02040503050406030204" pitchFamily="18" charset="0"/>
                              </a:rPr>
                              <m:t>𝒗</m:t>
                            </m:r>
                          </m:e>
                          <m:sub>
                            <m:r>
                              <a:rPr lang="en-US" sz="2400" i="1">
                                <a:solidFill>
                                  <a:schemeClr val="tx1"/>
                                </a:solidFill>
                                <a:latin typeface="Cambria Math" panose="02040503050406030204" pitchFamily="18" charset="0"/>
                              </a:rPr>
                              <m:t>𝑛</m:t>
                            </m:r>
                          </m:sub>
                        </m:sSub>
                      </m:e>
                    </m:d>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ea typeface="Cambria Math" panose="02040503050406030204" pitchFamily="18" charset="0"/>
                      </a:rPr>
                      <m:t>𝒟</m:t>
                    </m:r>
                  </m:oMath>
                </a14:m>
                <a:r>
                  <a:rPr lang="en-US" sz="2400" dirty="0">
                    <a:solidFill>
                      <a:schemeClr val="tx1"/>
                    </a:solidFill>
                  </a:rPr>
                  <a:t>, where </a:t>
                </a:r>
                <a14:m>
                  <m:oMath xmlns:m="http://schemas.openxmlformats.org/officeDocument/2006/math">
                    <m:sSub>
                      <m:sSubPr>
                        <m:ctrlPr>
                          <a:rPr lang="en-US" sz="2400" i="1">
                            <a:solidFill>
                              <a:schemeClr val="tx1"/>
                            </a:solidFill>
                            <a:latin typeface="Cambria Math" panose="02040503050406030204" pitchFamily="18" charset="0"/>
                          </a:rPr>
                        </m:ctrlPr>
                      </m:sSubPr>
                      <m:e>
                        <m:r>
                          <a:rPr lang="en-US" sz="2400" b="1" i="1">
                            <a:solidFill>
                              <a:schemeClr val="tx1"/>
                            </a:solidFill>
                            <a:latin typeface="Cambria Math" panose="02040503050406030204" pitchFamily="18" charset="0"/>
                          </a:rPr>
                          <m:t>𝒗</m:t>
                        </m:r>
                      </m:e>
                      <m:sub>
                        <m:r>
                          <a:rPr lang="en-US" sz="2400" i="1">
                            <a:solidFill>
                              <a:schemeClr val="tx1"/>
                            </a:solidFill>
                            <a:latin typeface="Cambria Math" panose="02040503050406030204" pitchFamily="18" charset="0"/>
                          </a:rPr>
                          <m:t>𝑖</m:t>
                        </m:r>
                      </m:sub>
                    </m:sSub>
                    <m:r>
                      <a:rPr lang="en-US" sz="2400" i="1">
                        <a:solidFill>
                          <a:schemeClr val="tx1"/>
                        </a:solidFill>
                        <a:latin typeface="Cambria Math" panose="02040503050406030204" pitchFamily="18" charset="0"/>
                      </a:rPr>
                      <m:t>=  </m:t>
                    </m:r>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i="1">
                            <a:solidFill>
                              <a:schemeClr val="tx1"/>
                            </a:solidFill>
                            <a:latin typeface="Cambria Math" panose="02040503050406030204" pitchFamily="18" charset="0"/>
                            <a:cs typeface="Arial" panose="020B0604020202020204" pitchFamily="34" charset="0"/>
                          </a:rPr>
                          <m:t>𝑣</m:t>
                        </m:r>
                      </m:e>
                      <m:sub>
                        <m:r>
                          <a:rPr lang="en-US" sz="2400" i="1">
                            <a:solidFill>
                              <a:schemeClr val="tx1"/>
                            </a:solidFill>
                            <a:latin typeface="Cambria Math" panose="02040503050406030204" pitchFamily="18" charset="0"/>
                            <a:cs typeface="Arial" panose="020B0604020202020204" pitchFamily="34" charset="0"/>
                          </a:rPr>
                          <m:t>𝑖</m:t>
                        </m:r>
                      </m:sub>
                    </m:sSub>
                    <m:r>
                      <m:rPr>
                        <m:nor/>
                      </m:rPr>
                      <a:rPr lang="en-US" sz="2400" dirty="0">
                        <a:solidFill>
                          <a:schemeClr val="tx1"/>
                        </a:solidFill>
                        <a:cs typeface="Arial" panose="020B0604020202020204" pitchFamily="34" charset="0"/>
                      </a:rPr>
                      <m:t>       , </m:t>
                    </m:r>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i="1">
                            <a:solidFill>
                              <a:schemeClr val="tx1"/>
                            </a:solidFill>
                            <a:latin typeface="Cambria Math" panose="02040503050406030204" pitchFamily="18" charset="0"/>
                            <a:cs typeface="Arial" panose="020B0604020202020204" pitchFamily="34" charset="0"/>
                          </a:rPr>
                          <m:t>𝑣</m:t>
                        </m:r>
                      </m:e>
                      <m:sub>
                        <m:r>
                          <a:rPr lang="en-US" sz="2400" i="1">
                            <a:solidFill>
                              <a:schemeClr val="tx1"/>
                            </a:solidFill>
                            <a:latin typeface="Cambria Math" panose="02040503050406030204" pitchFamily="18" charset="0"/>
                            <a:cs typeface="Arial" panose="020B0604020202020204" pitchFamily="34" charset="0"/>
                          </a:rPr>
                          <m:t>𝑖</m:t>
                        </m:r>
                      </m:sub>
                    </m:sSub>
                    <m:r>
                      <m:rPr>
                        <m:nor/>
                      </m:rPr>
                      <a:rPr lang="en-US" sz="2400" dirty="0">
                        <a:solidFill>
                          <a:schemeClr val="tx1"/>
                        </a:solidFill>
                        <a:cs typeface="Arial" panose="020B0604020202020204" pitchFamily="34" charset="0"/>
                      </a:rPr>
                      <m:t>      , </m:t>
                    </m:r>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i="1">
                            <a:solidFill>
                              <a:schemeClr val="tx1"/>
                            </a:solidFill>
                            <a:latin typeface="Cambria Math" panose="02040503050406030204" pitchFamily="18" charset="0"/>
                            <a:cs typeface="Arial" panose="020B0604020202020204" pitchFamily="34" charset="0"/>
                          </a:rPr>
                          <m:t>𝑣</m:t>
                        </m:r>
                      </m:e>
                      <m:sub>
                        <m:r>
                          <a:rPr lang="en-US" sz="2400" i="1">
                            <a:solidFill>
                              <a:schemeClr val="tx1"/>
                            </a:solidFill>
                            <a:latin typeface="Cambria Math" panose="02040503050406030204" pitchFamily="18" charset="0"/>
                            <a:cs typeface="Arial" panose="020B0604020202020204" pitchFamily="34" charset="0"/>
                          </a:rPr>
                          <m:t>𝑖</m:t>
                        </m:r>
                      </m:sub>
                    </m:sSub>
                    <m:r>
                      <m:rPr>
                        <m:nor/>
                      </m:rPr>
                      <a:rPr lang="en-US" sz="2400" dirty="0">
                        <a:solidFill>
                          <a:schemeClr val="tx1"/>
                        </a:solidFill>
                        <a:cs typeface="Arial" panose="020B0604020202020204" pitchFamily="34" charset="0"/>
                      </a:rPr>
                      <m:t>      , </m:t>
                    </m:r>
                    <m:sSub>
                      <m:sSubPr>
                        <m:ctrlPr>
                          <a:rPr lang="en-US" sz="2400" i="1">
                            <a:solidFill>
                              <a:schemeClr val="tx1"/>
                            </a:solidFill>
                            <a:latin typeface="Cambria Math" panose="02040503050406030204" pitchFamily="18" charset="0"/>
                            <a:cs typeface="Arial" panose="020B0604020202020204" pitchFamily="34" charset="0"/>
                          </a:rPr>
                        </m:ctrlPr>
                      </m:sSubPr>
                      <m:e>
                        <m:r>
                          <a:rPr lang="en-US" sz="2400" i="1">
                            <a:solidFill>
                              <a:schemeClr val="tx1"/>
                            </a:solidFill>
                            <a:latin typeface="Cambria Math" panose="02040503050406030204" pitchFamily="18" charset="0"/>
                            <a:cs typeface="Arial" panose="020B0604020202020204" pitchFamily="34" charset="0"/>
                          </a:rPr>
                          <m:t>𝑣</m:t>
                        </m:r>
                      </m:e>
                      <m:sub>
                        <m:r>
                          <a:rPr lang="en-US" sz="2400" i="1">
                            <a:solidFill>
                              <a:schemeClr val="tx1"/>
                            </a:solidFill>
                            <a:latin typeface="Cambria Math" panose="02040503050406030204" pitchFamily="18" charset="0"/>
                            <a:cs typeface="Arial" panose="020B0604020202020204" pitchFamily="34" charset="0"/>
                          </a:rPr>
                          <m:t>𝑖</m:t>
                        </m:r>
                      </m:sub>
                    </m:sSub>
                    <m:r>
                      <m:rPr>
                        <m:nor/>
                      </m:rPr>
                      <a:rPr lang="en-US" sz="2400" dirty="0">
                        <a:solidFill>
                          <a:schemeClr val="tx1"/>
                        </a:solidFill>
                        <a:cs typeface="Arial" panose="020B0604020202020204" pitchFamily="34" charset="0"/>
                      </a:rPr>
                      <m:t>      ,       </m:t>
                    </m:r>
                  </m:oMath>
                </a14:m>
                <a:endParaRPr lang="en-US" sz="2400" dirty="0">
                  <a:solidFill>
                    <a:schemeClr val="tx1"/>
                  </a:solidFill>
                </a:endParaRPr>
              </a:p>
            </p:txBody>
          </p:sp>
        </mc:Choice>
        <mc:Fallback xmlns="">
          <p:sp>
            <p:nvSpPr>
              <p:cNvPr id="22" name="Rectangle 21">
                <a:extLst>
                  <a:ext uri="{FF2B5EF4-FFF2-40B4-BE49-F238E27FC236}">
                    <a16:creationId xmlns:a16="http://schemas.microsoft.com/office/drawing/2014/main" id="{E5A66463-CEDF-48A6-B0CA-0FB8A1E5291D}"/>
                  </a:ext>
                </a:extLst>
              </p:cNvPr>
              <p:cNvSpPr>
                <a:spLocks noRot="1" noChangeAspect="1" noMove="1" noResize="1" noEditPoints="1" noAdjustHandles="1" noChangeArrowheads="1" noChangeShapeType="1" noTextEdit="1"/>
              </p:cNvSpPr>
              <p:nvPr/>
            </p:nvSpPr>
            <p:spPr>
              <a:xfrm>
                <a:off x="457200" y="4876800"/>
                <a:ext cx="8229599" cy="457200"/>
              </a:xfrm>
              <a:prstGeom prst="rect">
                <a:avLst/>
              </a:prstGeom>
              <a:blipFill>
                <a:blip r:embed="rId4"/>
                <a:stretch>
                  <a:fillRect t="-10667" b="-30667"/>
                </a:stretch>
              </a:blipFill>
              <a:ln w="28575">
                <a:noFill/>
              </a:ln>
            </p:spPr>
            <p:txBody>
              <a:bodyPr/>
              <a:lstStyle/>
              <a:p>
                <a:r>
                  <a:rPr lang="en-US">
                    <a:noFill/>
                  </a:rPr>
                  <a:t> </a:t>
                </a:r>
              </a:p>
            </p:txBody>
          </p:sp>
        </mc:Fallback>
      </mc:AlternateContent>
      <p:sp>
        <p:nvSpPr>
          <p:cNvPr id="23" name="Double Bracket 22">
            <a:extLst>
              <a:ext uri="{FF2B5EF4-FFF2-40B4-BE49-F238E27FC236}">
                <a16:creationId xmlns:a16="http://schemas.microsoft.com/office/drawing/2014/main" id="{A17C4603-19E7-4C60-B421-61ACB224407B}"/>
              </a:ext>
            </a:extLst>
          </p:cNvPr>
          <p:cNvSpPr/>
          <p:nvPr/>
        </p:nvSpPr>
        <p:spPr>
          <a:xfrm>
            <a:off x="5374929" y="5014879"/>
            <a:ext cx="340071" cy="2156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pic>
        <p:nvPicPr>
          <p:cNvPr id="24" name="Picture 23">
            <a:extLst>
              <a:ext uri="{FF2B5EF4-FFF2-40B4-BE49-F238E27FC236}">
                <a16:creationId xmlns:a16="http://schemas.microsoft.com/office/drawing/2014/main" id="{6196A141-62EC-45B5-BA73-CEEA6D8B1C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5330" y="5013082"/>
            <a:ext cx="219272" cy="219272"/>
          </a:xfrm>
          <a:prstGeom prst="rect">
            <a:avLst/>
          </a:prstGeom>
        </p:spPr>
      </p:pic>
      <p:sp>
        <p:nvSpPr>
          <p:cNvPr id="25" name="Double Bracket 24">
            <a:extLst>
              <a:ext uri="{FF2B5EF4-FFF2-40B4-BE49-F238E27FC236}">
                <a16:creationId xmlns:a16="http://schemas.microsoft.com/office/drawing/2014/main" id="{0BEDBC50-1067-4CA2-87C1-3CC6062F501B}"/>
              </a:ext>
            </a:extLst>
          </p:cNvPr>
          <p:cNvSpPr/>
          <p:nvPr/>
        </p:nvSpPr>
        <p:spPr>
          <a:xfrm>
            <a:off x="6188663" y="5016995"/>
            <a:ext cx="340071" cy="2156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pic>
        <p:nvPicPr>
          <p:cNvPr id="26" name="Picture 25">
            <a:extLst>
              <a:ext uri="{FF2B5EF4-FFF2-40B4-BE49-F238E27FC236}">
                <a16:creationId xmlns:a16="http://schemas.microsoft.com/office/drawing/2014/main" id="{05438FAC-E846-4367-8490-17D7D5BB1A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9064" y="5012763"/>
            <a:ext cx="219272" cy="219272"/>
          </a:xfrm>
          <a:prstGeom prst="rect">
            <a:avLst/>
          </a:prstGeom>
        </p:spPr>
      </p:pic>
      <p:grpSp>
        <p:nvGrpSpPr>
          <p:cNvPr id="27" name="Group 26">
            <a:extLst>
              <a:ext uri="{FF2B5EF4-FFF2-40B4-BE49-F238E27FC236}">
                <a16:creationId xmlns:a16="http://schemas.microsoft.com/office/drawing/2014/main" id="{E1209BA9-4735-459E-A44D-7098F3014661}"/>
              </a:ext>
            </a:extLst>
          </p:cNvPr>
          <p:cNvGrpSpPr/>
          <p:nvPr/>
        </p:nvGrpSpPr>
        <p:grpSpPr>
          <a:xfrm>
            <a:off x="7050750" y="5010882"/>
            <a:ext cx="721650" cy="223671"/>
            <a:chOff x="6809278" y="4543975"/>
            <a:chExt cx="582122" cy="180425"/>
          </a:xfrm>
        </p:grpSpPr>
        <p:pic>
          <p:nvPicPr>
            <p:cNvPr id="28" name="Picture 27">
              <a:extLst>
                <a:ext uri="{FF2B5EF4-FFF2-40B4-BE49-F238E27FC236}">
                  <a16:creationId xmlns:a16="http://schemas.microsoft.com/office/drawing/2014/main" id="{D9580CA9-2624-4723-A7D5-18DBEAB7F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58000" y="4543975"/>
              <a:ext cx="176877" cy="176877"/>
            </a:xfrm>
            <a:prstGeom prst="rect">
              <a:avLst/>
            </a:prstGeom>
          </p:spPr>
        </p:pic>
        <p:pic>
          <p:nvPicPr>
            <p:cNvPr id="29" name="Picture 28">
              <a:extLst>
                <a:ext uri="{FF2B5EF4-FFF2-40B4-BE49-F238E27FC236}">
                  <a16:creationId xmlns:a16="http://schemas.microsoft.com/office/drawing/2014/main" id="{DE4772D9-5173-4A07-A655-8AB3841FCA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44828" y="4543975"/>
              <a:ext cx="176877" cy="176877"/>
            </a:xfrm>
            <a:prstGeom prst="rect">
              <a:avLst/>
            </a:prstGeom>
          </p:spPr>
        </p:pic>
        <p:sp>
          <p:nvSpPr>
            <p:cNvPr id="30" name="Double Bracket 29">
              <a:extLst>
                <a:ext uri="{FF2B5EF4-FFF2-40B4-BE49-F238E27FC236}">
                  <a16:creationId xmlns:a16="http://schemas.microsoft.com/office/drawing/2014/main" id="{267B3310-132B-4B7E-BEF0-4875B04FDA74}"/>
                </a:ext>
              </a:extLst>
            </p:cNvPr>
            <p:cNvSpPr/>
            <p:nvPr/>
          </p:nvSpPr>
          <p:spPr>
            <a:xfrm>
              <a:off x="6809278" y="4550423"/>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grpSp>
        <p:nvGrpSpPr>
          <p:cNvPr id="31" name="Group 30">
            <a:extLst>
              <a:ext uri="{FF2B5EF4-FFF2-40B4-BE49-F238E27FC236}">
                <a16:creationId xmlns:a16="http://schemas.microsoft.com/office/drawing/2014/main" id="{705129D4-6EF5-430D-82A8-31BD922578B0}"/>
              </a:ext>
            </a:extLst>
          </p:cNvPr>
          <p:cNvGrpSpPr/>
          <p:nvPr/>
        </p:nvGrpSpPr>
        <p:grpSpPr>
          <a:xfrm>
            <a:off x="4518461" y="4924918"/>
            <a:ext cx="434539" cy="610474"/>
            <a:chOff x="3576315" y="5225204"/>
            <a:chExt cx="350523" cy="492441"/>
          </a:xfrm>
        </p:grpSpPr>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3B747E3-302E-402E-B492-3CC18F005D74}"/>
                    </a:ext>
                  </a:extLst>
                </p:cNvPr>
                <p:cNvSpPr txBox="1"/>
                <p:nvPr/>
              </p:nvSpPr>
              <p:spPr>
                <a:xfrm>
                  <a:off x="3576315" y="5225204"/>
                  <a:ext cx="350523" cy="4924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ea typeface="Cambria Math" panose="02040503050406030204" pitchFamily="18" charset="0"/>
                          </a:rPr>
                          <m:t>∅</m:t>
                        </m:r>
                      </m:oMath>
                    </m:oMathPara>
                  </a14:m>
                  <a:endParaRPr lang="en-US" sz="2400" dirty="0"/>
                </a:p>
              </p:txBody>
            </p:sp>
          </mc:Choice>
          <mc:Fallback xmlns="">
            <p:sp>
              <p:nvSpPr>
                <p:cNvPr id="32" name="TextBox 31">
                  <a:extLst>
                    <a:ext uri="{FF2B5EF4-FFF2-40B4-BE49-F238E27FC236}">
                      <a16:creationId xmlns:a16="http://schemas.microsoft.com/office/drawing/2014/main" id="{23B747E3-302E-402E-B492-3CC18F005D74}"/>
                    </a:ext>
                  </a:extLst>
                </p:cNvPr>
                <p:cNvSpPr txBox="1">
                  <a:spLocks noRot="1" noChangeAspect="1" noMove="1" noResize="1" noEditPoints="1" noAdjustHandles="1" noChangeArrowheads="1" noChangeShapeType="1" noTextEdit="1"/>
                </p:cNvSpPr>
                <p:nvPr/>
              </p:nvSpPr>
              <p:spPr>
                <a:xfrm>
                  <a:off x="3576315" y="5225204"/>
                  <a:ext cx="350523" cy="492441"/>
                </a:xfrm>
                <a:prstGeom prst="rect">
                  <a:avLst/>
                </a:prstGeom>
                <a:blipFill>
                  <a:blip r:embed="rId7"/>
                  <a:stretch>
                    <a:fillRect/>
                  </a:stretch>
                </a:blipFill>
              </p:spPr>
              <p:txBody>
                <a:bodyPr/>
                <a:lstStyle/>
                <a:p>
                  <a:r>
                    <a:rPr lang="en-US">
                      <a:noFill/>
                    </a:rPr>
                    <a:t> </a:t>
                  </a:r>
                </a:p>
              </p:txBody>
            </p:sp>
          </mc:Fallback>
        </mc:AlternateContent>
        <p:sp>
          <p:nvSpPr>
            <p:cNvPr id="33" name="Double Bracket 32">
              <a:extLst>
                <a:ext uri="{FF2B5EF4-FFF2-40B4-BE49-F238E27FC236}">
                  <a16:creationId xmlns:a16="http://schemas.microsoft.com/office/drawing/2014/main" id="{3C7B4016-69C1-48E8-8B52-930AAE5176D3}"/>
                </a:ext>
              </a:extLst>
            </p:cNvPr>
            <p:cNvSpPr/>
            <p:nvPr/>
          </p:nvSpPr>
          <p:spPr>
            <a:xfrm>
              <a:off x="3601259" y="5297770"/>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
        <p:nvSpPr>
          <p:cNvPr id="34" name="Double Bracket 33">
            <a:extLst>
              <a:ext uri="{FF2B5EF4-FFF2-40B4-BE49-F238E27FC236}">
                <a16:creationId xmlns:a16="http://schemas.microsoft.com/office/drawing/2014/main" id="{E5116592-E016-4683-A62E-B6AE0D18852E}"/>
              </a:ext>
            </a:extLst>
          </p:cNvPr>
          <p:cNvSpPr/>
          <p:nvPr/>
        </p:nvSpPr>
        <p:spPr>
          <a:xfrm>
            <a:off x="4114800" y="4953000"/>
            <a:ext cx="3810000" cy="335035"/>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947059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F8418-8537-4260-B0E3-3B769DCF354A}"/>
              </a:ext>
            </a:extLst>
          </p:cNvPr>
          <p:cNvSpPr>
            <a:spLocks noGrp="1"/>
          </p:cNvSpPr>
          <p:nvPr>
            <p:ph type="title"/>
          </p:nvPr>
        </p:nvSpPr>
        <p:spPr/>
        <p:txBody>
          <a:bodyPr/>
          <a:lstStyle/>
          <a:p>
            <a:r>
              <a:rPr lang="en-US" dirty="0"/>
              <a:t>Mechanism design</a:t>
            </a:r>
          </a:p>
        </p:txBody>
      </p:sp>
      <p:sp>
        <p:nvSpPr>
          <p:cNvPr id="3" name="Content Placeholder 2">
            <a:extLst>
              <a:ext uri="{FF2B5EF4-FFF2-40B4-BE49-F238E27FC236}">
                <a16:creationId xmlns:a16="http://schemas.microsoft.com/office/drawing/2014/main" id="{E86476AE-2EF7-487D-9A20-4D924B80C760}"/>
              </a:ext>
            </a:extLst>
          </p:cNvPr>
          <p:cNvSpPr>
            <a:spLocks noGrp="1"/>
          </p:cNvSpPr>
          <p:nvPr>
            <p:ph idx="1"/>
          </p:nvPr>
        </p:nvSpPr>
        <p:spPr/>
        <p:txBody>
          <a:bodyPr>
            <a:normAutofit/>
          </a:bodyPr>
          <a:lstStyle/>
          <a:p>
            <a:pPr marL="0" indent="0" fontAlgn="t">
              <a:buNone/>
            </a:pPr>
            <a:r>
              <a:rPr lang="en-US" dirty="0"/>
              <a:t>F</a:t>
            </a:r>
            <a:r>
              <a:rPr lang="en-US" sz="2400" dirty="0"/>
              <a:t>ield of game theory with significant real-world impact.</a:t>
            </a:r>
          </a:p>
          <a:p>
            <a:pPr marL="0" indent="0" fontAlgn="t">
              <a:buNone/>
            </a:pPr>
            <a:r>
              <a:rPr lang="en-US" sz="2400" dirty="0"/>
              <a:t>Encompasses areas such as pricing and auction design.</a:t>
            </a:r>
          </a:p>
        </p:txBody>
      </p:sp>
      <p:pic>
        <p:nvPicPr>
          <p:cNvPr id="1028" name="Picture 4" descr="Photo courtesy of Sothebyâs.">
            <a:extLst>
              <a:ext uri="{FF2B5EF4-FFF2-40B4-BE49-F238E27FC236}">
                <a16:creationId xmlns:a16="http://schemas.microsoft.com/office/drawing/2014/main" id="{11A0062A-2AAE-4638-8DDE-E463709958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62" b="20270"/>
          <a:stretch/>
        </p:blipFill>
        <p:spPr bwMode="auto">
          <a:xfrm>
            <a:off x="0" y="3048000"/>
            <a:ext cx="9144000" cy="3810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C6C6A52F-4271-4776-BEF8-FFC538AD7AA7}"/>
              </a:ext>
            </a:extLst>
          </p:cNvPr>
          <p:cNvCxnSpPr>
            <a:cxnSpLocks/>
          </p:cNvCxnSpPr>
          <p:nvPr/>
        </p:nvCxnSpPr>
        <p:spPr>
          <a:xfrm>
            <a:off x="0" y="3048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4157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014C1-7874-4BA7-8A94-F09A6E2BAE51}"/>
              </a:ext>
            </a:extLst>
          </p:cNvPr>
          <p:cNvSpPr>
            <a:spLocks noGrp="1"/>
          </p:cNvSpPr>
          <p:nvPr>
            <p:ph type="title"/>
          </p:nvPr>
        </p:nvSpPr>
        <p:spPr/>
        <p:txBody>
          <a:bodyPr/>
          <a:lstStyle/>
          <a:p>
            <a:r>
              <a:rPr lang="en-US" dirty="0"/>
              <a:t>Different types of incentive compatibility</a:t>
            </a:r>
          </a:p>
        </p:txBody>
      </p:sp>
      <p:sp>
        <p:nvSpPr>
          <p:cNvPr id="18" name="Rectangle 17">
            <a:extLst>
              <a:ext uri="{FF2B5EF4-FFF2-40B4-BE49-F238E27FC236}">
                <a16:creationId xmlns:a16="http://schemas.microsoft.com/office/drawing/2014/main" id="{4E86A6D3-B77A-4271-BB9D-1BBD3568E456}"/>
              </a:ext>
            </a:extLst>
          </p:cNvPr>
          <p:cNvSpPr>
            <a:spLocks noChangeAspect="1"/>
          </p:cNvSpPr>
          <p:nvPr/>
        </p:nvSpPr>
        <p:spPr>
          <a:xfrm>
            <a:off x="457201" y="4495800"/>
            <a:ext cx="8229597" cy="830997"/>
          </a:xfrm>
          <a:prstGeom prst="rect">
            <a:avLst/>
          </a:prstGeom>
          <a:solidFill>
            <a:schemeClr val="bg1"/>
          </a:solidFill>
        </p:spPr>
        <p:txBody>
          <a:bodyPr wrap="square">
            <a:spAutoFit/>
          </a:bodyPr>
          <a:lstStyle/>
          <a:p>
            <a:pPr lvl="0" algn="ctr">
              <a:defRPr/>
            </a:pPr>
            <a:r>
              <a:rPr lang="en-GB" altLang="ja-JP" sz="2400" b="1" dirty="0">
                <a:cs typeface="Arial" panose="020B0604020202020204" pitchFamily="34" charset="0"/>
              </a:rPr>
              <a:t>Ex ante IC:</a:t>
            </a:r>
          </a:p>
          <a:p>
            <a:pPr lvl="0" algn="ctr">
              <a:defRPr/>
            </a:pPr>
            <a:r>
              <a:rPr lang="en-GB" altLang="ja-JP" sz="2400" dirty="0">
                <a:cs typeface="Arial" panose="020B0604020202020204" pitchFamily="34" charset="0"/>
              </a:rPr>
              <a:t>Bidders should be truthful in expectation over </a:t>
            </a:r>
            <a:r>
              <a:rPr lang="en-GB" altLang="ja-JP" sz="2400" b="1" dirty="0">
                <a:solidFill>
                  <a:srgbClr val="0093C6"/>
                </a:solidFill>
                <a:cs typeface="Arial" panose="020B0604020202020204" pitchFamily="34" charset="0"/>
              </a:rPr>
              <a:t>all bidders</a:t>
            </a:r>
            <a:r>
              <a:rPr lang="en-GB" altLang="ja-JP" sz="2400" dirty="0">
                <a:cs typeface="Arial" panose="020B0604020202020204" pitchFamily="34" charset="0"/>
              </a:rPr>
              <a:t>’ values</a:t>
            </a:r>
          </a:p>
        </p:txBody>
      </p:sp>
      <p:sp>
        <p:nvSpPr>
          <p:cNvPr id="19" name="Rectangle 18">
            <a:extLst>
              <a:ext uri="{FF2B5EF4-FFF2-40B4-BE49-F238E27FC236}">
                <a16:creationId xmlns:a16="http://schemas.microsoft.com/office/drawing/2014/main" id="{248419D3-FA19-407B-A0D3-7D81942E0464}"/>
              </a:ext>
            </a:extLst>
          </p:cNvPr>
          <p:cNvSpPr>
            <a:spLocks noChangeAspect="1"/>
          </p:cNvSpPr>
          <p:nvPr/>
        </p:nvSpPr>
        <p:spPr>
          <a:xfrm>
            <a:off x="457201" y="4495800"/>
            <a:ext cx="8229597" cy="830997"/>
          </a:xfrm>
          <a:prstGeom prst="rect">
            <a:avLst/>
          </a:prstGeom>
          <a:solidFill>
            <a:schemeClr val="bg1"/>
          </a:solidFill>
        </p:spPr>
        <p:txBody>
          <a:bodyPr wrap="square">
            <a:spAutoFit/>
          </a:bodyPr>
          <a:lstStyle/>
          <a:p>
            <a:pPr algn="ctr">
              <a:defRPr/>
            </a:pPr>
            <a:r>
              <a:rPr lang="en-GB" altLang="ja-JP" sz="2400" b="1" dirty="0">
                <a:cs typeface="Arial" panose="020B0604020202020204" pitchFamily="34" charset="0"/>
              </a:rPr>
              <a:t>Ex interim IC:</a:t>
            </a:r>
          </a:p>
          <a:p>
            <a:pPr algn="ctr">
              <a:defRPr/>
            </a:pPr>
            <a:r>
              <a:rPr lang="en-GB" altLang="ja-JP" sz="2400" dirty="0">
                <a:cs typeface="Arial" panose="020B0604020202020204" pitchFamily="34" charset="0"/>
              </a:rPr>
              <a:t>Bidders should be truthful in expectation over </a:t>
            </a:r>
            <a:r>
              <a:rPr lang="en-GB" altLang="ja-JP" sz="2400" b="1" dirty="0">
                <a:solidFill>
                  <a:srgbClr val="0093C6"/>
                </a:solidFill>
                <a:cs typeface="Arial" panose="020B0604020202020204" pitchFamily="34" charset="0"/>
              </a:rPr>
              <a:t>others</a:t>
            </a:r>
            <a:r>
              <a:rPr lang="en-GB" altLang="ja-JP" sz="2400" dirty="0">
                <a:cs typeface="Arial" panose="020B0604020202020204" pitchFamily="34" charset="0"/>
              </a:rPr>
              <a:t>’ values</a:t>
            </a:r>
          </a:p>
        </p:txBody>
      </p:sp>
      <p:sp>
        <p:nvSpPr>
          <p:cNvPr id="20" name="Rectangle 19">
            <a:extLst>
              <a:ext uri="{FF2B5EF4-FFF2-40B4-BE49-F238E27FC236}">
                <a16:creationId xmlns:a16="http://schemas.microsoft.com/office/drawing/2014/main" id="{429E6479-DE4F-4BEC-AFCE-D4D68824C57B}"/>
              </a:ext>
            </a:extLst>
          </p:cNvPr>
          <p:cNvSpPr>
            <a:spLocks noChangeAspect="1"/>
          </p:cNvSpPr>
          <p:nvPr/>
        </p:nvSpPr>
        <p:spPr>
          <a:xfrm>
            <a:off x="457203" y="4495800"/>
            <a:ext cx="8229592" cy="830997"/>
          </a:xfrm>
          <a:prstGeom prst="rect">
            <a:avLst/>
          </a:prstGeom>
          <a:solidFill>
            <a:schemeClr val="bg1"/>
          </a:solidFill>
        </p:spPr>
        <p:txBody>
          <a:bodyPr wrap="square">
            <a:spAutoFit/>
          </a:bodyPr>
          <a:lstStyle/>
          <a:p>
            <a:pPr algn="ctr">
              <a:defRPr/>
            </a:pPr>
            <a:r>
              <a:rPr lang="en-GB" altLang="ja-JP" sz="2400" b="1" dirty="0">
                <a:cs typeface="Arial" panose="020B0604020202020204" pitchFamily="34" charset="0"/>
              </a:rPr>
              <a:t>Ex post IC:</a:t>
            </a:r>
          </a:p>
          <a:p>
            <a:pPr algn="ctr">
              <a:defRPr/>
            </a:pPr>
            <a:r>
              <a:rPr lang="en-US" sz="2400" b="1" dirty="0">
                <a:solidFill>
                  <a:srgbClr val="0093C6"/>
                </a:solidFill>
              </a:rPr>
              <a:t>Given all of the bidders’ values</a:t>
            </a:r>
            <a:r>
              <a:rPr lang="en-US" sz="2400" dirty="0"/>
              <a:t>, the bidders should be truthful</a:t>
            </a:r>
          </a:p>
        </p:txBody>
      </p:sp>
      <p:sp>
        <p:nvSpPr>
          <p:cNvPr id="21" name="Rectangle 20">
            <a:extLst>
              <a:ext uri="{FF2B5EF4-FFF2-40B4-BE49-F238E27FC236}">
                <a16:creationId xmlns:a16="http://schemas.microsoft.com/office/drawing/2014/main" id="{C2712A44-6B87-4E77-AFDB-EDA1A542CF47}"/>
              </a:ext>
            </a:extLst>
          </p:cNvPr>
          <p:cNvSpPr>
            <a:spLocks noChangeAspect="1"/>
          </p:cNvSpPr>
          <p:nvPr/>
        </p:nvSpPr>
        <p:spPr>
          <a:xfrm>
            <a:off x="457199" y="4586334"/>
            <a:ext cx="8229600" cy="64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altLang="ja-JP" sz="2400" dirty="0">
                <a:solidFill>
                  <a:schemeClr val="tx1"/>
                </a:solidFill>
                <a:cs typeface="Arial" panose="020B0604020202020204" pitchFamily="34" charset="0"/>
              </a:rPr>
              <a:t>Can similarly define ex ante, ex interim, and ex post</a:t>
            </a:r>
          </a:p>
          <a:p>
            <a:pPr algn="ctr">
              <a:defRPr/>
            </a:pPr>
            <a:r>
              <a:rPr lang="en-GB" altLang="ja-JP" sz="2400" b="1" dirty="0">
                <a:solidFill>
                  <a:srgbClr val="0093C6"/>
                </a:solidFill>
                <a:cs typeface="Arial" panose="020B0604020202020204" pitchFamily="34" charset="0"/>
              </a:rPr>
              <a:t>individual rationality</a:t>
            </a:r>
            <a:endParaRPr lang="en-GB" altLang="ja-JP" sz="2400" dirty="0">
              <a:solidFill>
                <a:schemeClr val="tx1"/>
              </a:solidFill>
              <a:cs typeface="Arial" panose="020B0604020202020204" pitchFamily="34" charset="0"/>
            </a:endParaRPr>
          </a:p>
        </p:txBody>
      </p:sp>
      <p:sp>
        <p:nvSpPr>
          <p:cNvPr id="24" name="Rectangle 23">
            <a:extLst>
              <a:ext uri="{FF2B5EF4-FFF2-40B4-BE49-F238E27FC236}">
                <a16:creationId xmlns:a16="http://schemas.microsoft.com/office/drawing/2014/main" id="{0020F52E-8DC9-4910-AC63-1B72A0A83766}"/>
              </a:ext>
            </a:extLst>
          </p:cNvPr>
          <p:cNvSpPr/>
          <p:nvPr/>
        </p:nvSpPr>
        <p:spPr>
          <a:xfrm>
            <a:off x="457199" y="2724825"/>
            <a:ext cx="2010755" cy="369332"/>
          </a:xfrm>
          <a:prstGeom prst="rect">
            <a:avLst/>
          </a:prstGeom>
        </p:spPr>
        <p:txBody>
          <a:bodyPr wrap="square">
            <a:spAutoFit/>
          </a:bodyPr>
          <a:lstStyle/>
          <a:p>
            <a:r>
              <a:rPr lang="en-US" dirty="0"/>
              <a:t>Each bidder knows:</a:t>
            </a:r>
          </a:p>
        </p:txBody>
      </p:sp>
      <p:sp>
        <p:nvSpPr>
          <p:cNvPr id="25" name="Rectangle 24">
            <a:extLst>
              <a:ext uri="{FF2B5EF4-FFF2-40B4-BE49-F238E27FC236}">
                <a16:creationId xmlns:a16="http://schemas.microsoft.com/office/drawing/2014/main" id="{B83DFF88-894A-4B7A-8F2B-812A3F5324FD}"/>
              </a:ext>
            </a:extLst>
          </p:cNvPr>
          <p:cNvSpPr/>
          <p:nvPr/>
        </p:nvSpPr>
        <p:spPr>
          <a:xfrm>
            <a:off x="4724400" y="2724825"/>
            <a:ext cx="1303420" cy="369332"/>
          </a:xfrm>
          <a:prstGeom prst="rect">
            <a:avLst/>
          </a:prstGeom>
        </p:spPr>
        <p:txBody>
          <a:bodyPr wrap="square">
            <a:spAutoFit/>
          </a:bodyPr>
          <a:lstStyle/>
          <a:p>
            <a:pPr algn="ctr"/>
            <a:r>
              <a:rPr lang="en-US" dirty="0"/>
              <a:t>Own values</a:t>
            </a:r>
          </a:p>
        </p:txBody>
      </p:sp>
      <p:sp>
        <p:nvSpPr>
          <p:cNvPr id="26" name="Rectangle 25">
            <a:extLst>
              <a:ext uri="{FF2B5EF4-FFF2-40B4-BE49-F238E27FC236}">
                <a16:creationId xmlns:a16="http://schemas.microsoft.com/office/drawing/2014/main" id="{E00EEF85-21B3-49A8-BD5F-DD764BF7290E}"/>
              </a:ext>
            </a:extLst>
          </p:cNvPr>
          <p:cNvSpPr/>
          <p:nvPr/>
        </p:nvSpPr>
        <p:spPr>
          <a:xfrm>
            <a:off x="6324600" y="2724825"/>
            <a:ext cx="1303420" cy="646331"/>
          </a:xfrm>
          <a:prstGeom prst="rect">
            <a:avLst/>
          </a:prstGeom>
        </p:spPr>
        <p:txBody>
          <a:bodyPr wrap="square">
            <a:spAutoFit/>
          </a:bodyPr>
          <a:lstStyle/>
          <a:p>
            <a:pPr algn="ctr"/>
            <a:r>
              <a:rPr lang="en-US" dirty="0"/>
              <a:t>All bidders’ values</a:t>
            </a:r>
          </a:p>
        </p:txBody>
      </p:sp>
      <p:cxnSp>
        <p:nvCxnSpPr>
          <p:cNvPr id="22" name="Straight Arrow Connector 21">
            <a:extLst>
              <a:ext uri="{FF2B5EF4-FFF2-40B4-BE49-F238E27FC236}">
                <a16:creationId xmlns:a16="http://schemas.microsoft.com/office/drawing/2014/main" id="{660E7FB5-E50B-4146-88C3-9974FE909AD9}"/>
              </a:ext>
            </a:extLst>
          </p:cNvPr>
          <p:cNvCxnSpPr>
            <a:cxnSpLocks/>
            <a:stCxn id="27" idx="2"/>
          </p:cNvCxnSpPr>
          <p:nvPr/>
        </p:nvCxnSpPr>
        <p:spPr>
          <a:xfrm>
            <a:off x="3664633" y="2515437"/>
            <a:ext cx="5022167" cy="3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F4F310CD-D5DC-4F65-9E51-9AFAE2AD876A}"/>
              </a:ext>
            </a:extLst>
          </p:cNvPr>
          <p:cNvSpPr/>
          <p:nvPr/>
        </p:nvSpPr>
        <p:spPr>
          <a:xfrm>
            <a:off x="3664633" y="2410281"/>
            <a:ext cx="211015" cy="210312"/>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CBE9EDC1-8296-4382-BF29-6D33085D01DC}"/>
              </a:ext>
            </a:extLst>
          </p:cNvPr>
          <p:cNvSpPr/>
          <p:nvPr/>
        </p:nvSpPr>
        <p:spPr>
          <a:xfrm>
            <a:off x="5268350" y="2410282"/>
            <a:ext cx="211015" cy="211015"/>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1D46273-EEC3-4A15-A734-4E54EC37CD88}"/>
              </a:ext>
            </a:extLst>
          </p:cNvPr>
          <p:cNvSpPr txBox="1"/>
          <p:nvPr/>
        </p:nvSpPr>
        <p:spPr>
          <a:xfrm>
            <a:off x="4161074" y="1828800"/>
            <a:ext cx="821850" cy="795484"/>
          </a:xfrm>
          <a:prstGeom prst="rect">
            <a:avLst/>
          </a:prstGeom>
          <a:noFill/>
        </p:spPr>
        <p:txBody>
          <a:bodyPr wrap="square" rtlCol="0">
            <a:spAutoFit/>
          </a:bodyPr>
          <a:lstStyle/>
          <a:p>
            <a:pPr algn="ctr"/>
            <a:r>
              <a:rPr lang="en-US" b="1" dirty="0"/>
              <a:t>Ex ante</a:t>
            </a:r>
          </a:p>
        </p:txBody>
      </p:sp>
      <p:sp>
        <p:nvSpPr>
          <p:cNvPr id="30" name="TextBox 29">
            <a:extLst>
              <a:ext uri="{FF2B5EF4-FFF2-40B4-BE49-F238E27FC236}">
                <a16:creationId xmlns:a16="http://schemas.microsoft.com/office/drawing/2014/main" id="{C0620C43-5FB8-4BBA-BFD4-2551F7A3212E}"/>
              </a:ext>
            </a:extLst>
          </p:cNvPr>
          <p:cNvSpPr txBox="1"/>
          <p:nvPr/>
        </p:nvSpPr>
        <p:spPr>
          <a:xfrm>
            <a:off x="5646326" y="1828800"/>
            <a:ext cx="1058780" cy="1136405"/>
          </a:xfrm>
          <a:prstGeom prst="rect">
            <a:avLst/>
          </a:prstGeom>
          <a:noFill/>
        </p:spPr>
        <p:txBody>
          <a:bodyPr wrap="square" rtlCol="0">
            <a:spAutoFit/>
          </a:bodyPr>
          <a:lstStyle/>
          <a:p>
            <a:pPr algn="ctr"/>
            <a:r>
              <a:rPr lang="en-US" b="1" dirty="0"/>
              <a:t>Ex interim</a:t>
            </a:r>
          </a:p>
        </p:txBody>
      </p:sp>
      <p:sp>
        <p:nvSpPr>
          <p:cNvPr id="31" name="TextBox 30">
            <a:extLst>
              <a:ext uri="{FF2B5EF4-FFF2-40B4-BE49-F238E27FC236}">
                <a16:creationId xmlns:a16="http://schemas.microsoft.com/office/drawing/2014/main" id="{41BE3FED-24D4-4CC8-B872-234479DA1202}"/>
              </a:ext>
            </a:extLst>
          </p:cNvPr>
          <p:cNvSpPr txBox="1"/>
          <p:nvPr/>
        </p:nvSpPr>
        <p:spPr>
          <a:xfrm>
            <a:off x="7357495" y="1828800"/>
            <a:ext cx="821850" cy="795484"/>
          </a:xfrm>
          <a:prstGeom prst="rect">
            <a:avLst/>
          </a:prstGeom>
          <a:noFill/>
        </p:spPr>
        <p:txBody>
          <a:bodyPr wrap="square" rtlCol="0">
            <a:spAutoFit/>
          </a:bodyPr>
          <a:lstStyle/>
          <a:p>
            <a:pPr algn="ctr"/>
            <a:r>
              <a:rPr lang="en-US" b="1" dirty="0"/>
              <a:t>Ex post</a:t>
            </a:r>
          </a:p>
        </p:txBody>
      </p:sp>
      <p:sp>
        <p:nvSpPr>
          <p:cNvPr id="33" name="Rectangle 32">
            <a:extLst>
              <a:ext uri="{FF2B5EF4-FFF2-40B4-BE49-F238E27FC236}">
                <a16:creationId xmlns:a16="http://schemas.microsoft.com/office/drawing/2014/main" id="{B3510E9B-5A22-4EB1-B148-2401CEBC2D97}"/>
              </a:ext>
            </a:extLst>
          </p:cNvPr>
          <p:cNvSpPr/>
          <p:nvPr/>
        </p:nvSpPr>
        <p:spPr>
          <a:xfrm>
            <a:off x="3116180" y="2724825"/>
            <a:ext cx="1303420" cy="369332"/>
          </a:xfrm>
          <a:prstGeom prst="rect">
            <a:avLst/>
          </a:prstGeom>
        </p:spPr>
        <p:txBody>
          <a:bodyPr wrap="square">
            <a:spAutoFit/>
          </a:bodyPr>
          <a:lstStyle/>
          <a:p>
            <a:r>
              <a:rPr lang="en-US" dirty="0"/>
              <a:t>Distribution</a:t>
            </a:r>
          </a:p>
        </p:txBody>
      </p:sp>
      <p:sp>
        <p:nvSpPr>
          <p:cNvPr id="35" name="Oval 34">
            <a:extLst>
              <a:ext uri="{FF2B5EF4-FFF2-40B4-BE49-F238E27FC236}">
                <a16:creationId xmlns:a16="http://schemas.microsoft.com/office/drawing/2014/main" id="{F91447EC-0FC6-46E9-AB13-E641F7B5CB73}"/>
              </a:ext>
            </a:extLst>
          </p:cNvPr>
          <p:cNvSpPr/>
          <p:nvPr/>
        </p:nvSpPr>
        <p:spPr>
          <a:xfrm>
            <a:off x="6872067" y="2409293"/>
            <a:ext cx="211015" cy="211015"/>
          </a:xfrm>
          <a:prstGeom prst="ellipse">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4114800"/>
            <a:ext cx="91440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8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5" grpId="0"/>
      <p:bldP spid="26" grpId="0"/>
      <p:bldP spid="28" grpId="0" animBg="1"/>
      <p:bldP spid="30" grpId="0"/>
      <p:bldP spid="31" grpId="0"/>
      <p:bldP spid="3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15C05-230F-4046-8AD0-934608A7EB9F}"/>
              </a:ext>
            </a:extLst>
          </p:cNvPr>
          <p:cNvSpPr>
            <a:spLocks noGrp="1"/>
          </p:cNvSpPr>
          <p:nvPr>
            <p:ph type="title"/>
          </p:nvPr>
        </p:nvSpPr>
        <p:spPr>
          <a:xfrm>
            <a:off x="457200" y="274638"/>
            <a:ext cx="3886200" cy="1143000"/>
          </a:xfrm>
        </p:spPr>
        <p:txBody>
          <a:bodyPr>
            <a:normAutofit/>
          </a:bodyPr>
          <a:lstStyle/>
          <a:p>
            <a:r>
              <a:rPr lang="en-US" dirty="0"/>
              <a:t>Incentive compatibility</a:t>
            </a:r>
          </a:p>
        </p:txBody>
      </p:sp>
      <p:sp>
        <p:nvSpPr>
          <p:cNvPr id="3" name="Content Placeholder 2">
            <a:extLst>
              <a:ext uri="{FF2B5EF4-FFF2-40B4-BE49-F238E27FC236}">
                <a16:creationId xmlns:a16="http://schemas.microsoft.com/office/drawing/2014/main" id="{0114AE51-C710-478C-979F-D092BFE51FB0}"/>
              </a:ext>
            </a:extLst>
          </p:cNvPr>
          <p:cNvSpPr>
            <a:spLocks noGrp="1"/>
          </p:cNvSpPr>
          <p:nvPr>
            <p:ph idx="1"/>
          </p:nvPr>
        </p:nvSpPr>
        <p:spPr>
          <a:xfrm>
            <a:off x="457200" y="1600200"/>
            <a:ext cx="3886200" cy="4525963"/>
          </a:xfrm>
        </p:spPr>
        <p:txBody>
          <a:bodyPr>
            <a:normAutofit/>
          </a:bodyPr>
          <a:lstStyle/>
          <a:p>
            <a:pPr marL="0" indent="0">
              <a:buNone/>
            </a:pPr>
            <a:r>
              <a:rPr lang="en-US" dirty="0">
                <a:cs typeface="Arial" panose="020B0604020202020204" pitchFamily="34" charset="0"/>
              </a:rPr>
              <a:t>1972: </a:t>
            </a:r>
            <a:r>
              <a:rPr lang="en-US" dirty="0" err="1">
                <a:cs typeface="Arial" panose="020B0604020202020204" pitchFamily="34" charset="0"/>
              </a:rPr>
              <a:t>Hurwicz</a:t>
            </a:r>
            <a:r>
              <a:rPr lang="en-US" dirty="0">
                <a:cs typeface="Arial" panose="020B0604020202020204" pitchFamily="34" charset="0"/>
              </a:rPr>
              <a:t> introduced IC</a:t>
            </a: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2007: He won Nobel prize</a:t>
            </a:r>
          </a:p>
          <a:p>
            <a:pPr marL="0" indent="0">
              <a:buNone/>
            </a:pPr>
            <a:endParaRPr lang="en-US" dirty="0">
              <a:cs typeface="Arial" panose="020B0604020202020204" pitchFamily="34" charset="0"/>
            </a:endParaRPr>
          </a:p>
          <a:p>
            <a:pPr marL="0" indent="0">
              <a:buNone/>
            </a:pPr>
            <a:r>
              <a:rPr lang="en-US" dirty="0">
                <a:solidFill>
                  <a:schemeClr val="bg1">
                    <a:lumMod val="50000"/>
                  </a:schemeClr>
                </a:solidFill>
              </a:rPr>
              <a:t>L. </a:t>
            </a:r>
            <a:r>
              <a:rPr lang="en-US" dirty="0" err="1">
                <a:solidFill>
                  <a:schemeClr val="bg1">
                    <a:lumMod val="50000"/>
                  </a:schemeClr>
                </a:solidFill>
              </a:rPr>
              <a:t>Hurwicz</a:t>
            </a:r>
            <a:r>
              <a:rPr lang="en-US" dirty="0">
                <a:solidFill>
                  <a:schemeClr val="bg1">
                    <a:lumMod val="50000"/>
                  </a:schemeClr>
                </a:solidFill>
              </a:rPr>
              <a:t>. On Informationally Decentralized Systems. Decision and Organization, edited by C.B. McGuire and R. Radner. 1972.</a:t>
            </a:r>
            <a:endParaRPr lang="en-US" dirty="0">
              <a:solidFill>
                <a:schemeClr val="bg1">
                  <a:lumMod val="50000"/>
                </a:schemeClr>
              </a:solidFill>
              <a:cs typeface="Arial" panose="020B0604020202020204" pitchFamily="34" charset="0"/>
            </a:endParaRPr>
          </a:p>
        </p:txBody>
      </p:sp>
      <p:pic>
        <p:nvPicPr>
          <p:cNvPr id="1028" name="Picture 4" descr="Image result for hurwicz">
            <a:extLst>
              <a:ext uri="{FF2B5EF4-FFF2-40B4-BE49-F238E27FC236}">
                <a16:creationId xmlns:a16="http://schemas.microsoft.com/office/drawing/2014/main" id="{153432BF-B0FE-48FF-ADBA-FCDBA4503F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859"/>
          <a:stretch/>
        </p:blipFill>
        <p:spPr bwMode="auto">
          <a:xfrm>
            <a:off x="4785484" y="0"/>
            <a:ext cx="435851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98BCE86-F9F4-4926-86E0-0D7C5E8A0A6B}"/>
              </a:ext>
            </a:extLst>
          </p:cNvPr>
          <p:cNvCxnSpPr>
            <a:cxnSpLocks/>
          </p:cNvCxnSpPr>
          <p:nvPr/>
        </p:nvCxnSpPr>
        <p:spPr>
          <a:xfrm>
            <a:off x="4800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603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643BD-7FE7-4D33-9E29-AA0F34F20373}"/>
              </a:ext>
            </a:extLst>
          </p:cNvPr>
          <p:cNvSpPr>
            <a:spLocks noGrp="1"/>
          </p:cNvSpPr>
          <p:nvPr>
            <p:ph type="title"/>
          </p:nvPr>
        </p:nvSpPr>
        <p:spPr>
          <a:xfrm>
            <a:off x="304800" y="274638"/>
            <a:ext cx="4343400" cy="1143000"/>
          </a:xfrm>
        </p:spPr>
        <p:txBody>
          <a:bodyPr>
            <a:normAutofit/>
          </a:bodyPr>
          <a:lstStyle/>
          <a:p>
            <a:r>
              <a:rPr lang="en-US" dirty="0">
                <a:latin typeface="+mn-lt"/>
                <a:cs typeface="Arial" panose="020B0604020202020204" pitchFamily="34" charset="0"/>
              </a:rPr>
              <a:t>Optimal single-item sales mechanism</a:t>
            </a:r>
            <a:endParaRPr lang="en-US" dirty="0">
              <a:latin typeface="+mn-lt"/>
            </a:endParaRPr>
          </a:p>
        </p:txBody>
      </p:sp>
      <p:sp>
        <p:nvSpPr>
          <p:cNvPr id="3" name="Content Placeholder 2">
            <a:extLst>
              <a:ext uri="{FF2B5EF4-FFF2-40B4-BE49-F238E27FC236}">
                <a16:creationId xmlns:a16="http://schemas.microsoft.com/office/drawing/2014/main" id="{EE66C315-BF07-45E4-BED0-B16FD8C6DE06}"/>
              </a:ext>
            </a:extLst>
          </p:cNvPr>
          <p:cNvSpPr>
            <a:spLocks noGrp="1"/>
          </p:cNvSpPr>
          <p:nvPr>
            <p:ph idx="1"/>
          </p:nvPr>
        </p:nvSpPr>
        <p:spPr>
          <a:xfrm>
            <a:off x="457200" y="1600200"/>
            <a:ext cx="3886200" cy="4525963"/>
          </a:xfrm>
        </p:spPr>
        <p:txBody>
          <a:bodyPr>
            <a:noAutofit/>
          </a:bodyPr>
          <a:lstStyle/>
          <a:p>
            <a:pPr marL="0" indent="0">
              <a:buNone/>
            </a:pPr>
            <a:r>
              <a:rPr lang="en-US" dirty="0">
                <a:cs typeface="Arial" panose="020B0604020202020204" pitchFamily="34" charset="0"/>
              </a:rPr>
              <a:t>1981: Myerson discovered “optimal” 1-item auction</a:t>
            </a:r>
          </a:p>
          <a:p>
            <a:pPr marL="0" indent="0">
              <a:buNone/>
            </a:pPr>
            <a:endParaRPr lang="en-US" dirty="0">
              <a:cs typeface="Arial" panose="020B0604020202020204" pitchFamily="34" charset="0"/>
            </a:endParaRPr>
          </a:p>
          <a:p>
            <a:pPr marL="0" indent="0">
              <a:buNone/>
            </a:pPr>
            <a:endParaRPr lang="en-US" dirty="0"/>
          </a:p>
          <a:p>
            <a:pPr marL="0" indent="0">
              <a:buNone/>
            </a:pPr>
            <a:endParaRPr lang="en-US" dirty="0"/>
          </a:p>
          <a:p>
            <a:pPr marL="0" indent="0">
              <a:buNone/>
            </a:pPr>
            <a:r>
              <a:rPr lang="en-US" dirty="0"/>
              <a:t>2007: Won Nobel prize</a:t>
            </a:r>
          </a:p>
          <a:p>
            <a:pPr marL="0" indent="0">
              <a:buNone/>
            </a:pPr>
            <a:endParaRPr lang="en-US" dirty="0">
              <a:cs typeface="Arial" panose="020B0604020202020204" pitchFamily="34" charset="0"/>
            </a:endParaRPr>
          </a:p>
          <a:p>
            <a:pPr marL="0" indent="0">
              <a:buNone/>
            </a:pPr>
            <a:r>
              <a:rPr lang="en-US" dirty="0">
                <a:solidFill>
                  <a:schemeClr val="bg1">
                    <a:lumMod val="50000"/>
                  </a:schemeClr>
                </a:solidFill>
                <a:cs typeface="Arial" panose="020B0604020202020204" pitchFamily="34" charset="0"/>
              </a:rPr>
              <a:t>R. Myerson. Optimal auction design. Mathematics of Operations Research, 6(1):58–73, 1981. </a:t>
            </a:r>
          </a:p>
        </p:txBody>
      </p:sp>
      <p:pic>
        <p:nvPicPr>
          <p:cNvPr id="4" name="Picture 2" descr="Image result for myerson">
            <a:extLst>
              <a:ext uri="{FF2B5EF4-FFF2-40B4-BE49-F238E27FC236}">
                <a16:creationId xmlns:a16="http://schemas.microsoft.com/office/drawing/2014/main" id="{441354E0-ED94-4488-8C45-DB59DA4453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3595"/>
          <a:stretch/>
        </p:blipFill>
        <p:spPr bwMode="auto">
          <a:xfrm>
            <a:off x="4785484" y="0"/>
            <a:ext cx="4358516"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311A46C-A8BE-4C91-AD34-89BE929925CA}"/>
              </a:ext>
            </a:extLst>
          </p:cNvPr>
          <p:cNvCxnSpPr>
            <a:cxnSpLocks/>
          </p:cNvCxnSpPr>
          <p:nvPr/>
        </p:nvCxnSpPr>
        <p:spPr>
          <a:xfrm>
            <a:off x="4800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058DDA6C-07DD-4CF0-A7E4-AEC68E699AD6}"/>
              </a:ext>
            </a:extLst>
          </p:cNvPr>
          <p:cNvSpPr/>
          <p:nvPr/>
        </p:nvSpPr>
        <p:spPr>
          <a:xfrm>
            <a:off x="461578" y="2743200"/>
            <a:ext cx="2124364" cy="369332"/>
          </a:xfrm>
          <a:prstGeom prst="rect">
            <a:avLst/>
          </a:prstGeom>
          <a:ln w="28575">
            <a:solidFill>
              <a:schemeClr val="tx1"/>
            </a:solidFill>
          </a:ln>
        </p:spPr>
        <p:txBody>
          <a:bodyPr wrap="none">
            <a:spAutoFit/>
          </a:bodyPr>
          <a:lstStyle/>
          <a:p>
            <a:r>
              <a:rPr lang="en-US" dirty="0"/>
              <a:t>Revenue-maximizing</a:t>
            </a:r>
          </a:p>
        </p:txBody>
      </p:sp>
      <p:cxnSp>
        <p:nvCxnSpPr>
          <p:cNvPr id="7" name="Straight Arrow Connector 6">
            <a:extLst>
              <a:ext uri="{FF2B5EF4-FFF2-40B4-BE49-F238E27FC236}">
                <a16:creationId xmlns:a16="http://schemas.microsoft.com/office/drawing/2014/main" id="{3763CC37-08D5-4BF3-AE3E-FC3A809A1787}"/>
              </a:ext>
            </a:extLst>
          </p:cNvPr>
          <p:cNvCxnSpPr/>
          <p:nvPr/>
        </p:nvCxnSpPr>
        <p:spPr>
          <a:xfrm flipV="1">
            <a:off x="1143000" y="2418553"/>
            <a:ext cx="0" cy="3246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0892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63AF-00FE-4380-AE9F-63477310145E}"/>
              </a:ext>
            </a:extLst>
          </p:cNvPr>
          <p:cNvSpPr>
            <a:spLocks noGrp="1"/>
          </p:cNvSpPr>
          <p:nvPr>
            <p:ph type="title"/>
          </p:nvPr>
        </p:nvSpPr>
        <p:spPr/>
        <p:txBody>
          <a:bodyPr/>
          <a:lstStyle/>
          <a:p>
            <a:r>
              <a:rPr lang="en-US" dirty="0"/>
              <a:t>Optimal single-item auctions</a:t>
            </a:r>
          </a:p>
        </p:txBody>
      </p:sp>
      <p:sp>
        <p:nvSpPr>
          <p:cNvPr id="3" name="Content Placeholder 2">
            <a:extLst>
              <a:ext uri="{FF2B5EF4-FFF2-40B4-BE49-F238E27FC236}">
                <a16:creationId xmlns:a16="http://schemas.microsoft.com/office/drawing/2014/main" id="{663D796C-0393-46BB-A574-F5AE78ADC35C}"/>
              </a:ext>
            </a:extLst>
          </p:cNvPr>
          <p:cNvSpPr>
            <a:spLocks noGrp="1"/>
          </p:cNvSpPr>
          <p:nvPr>
            <p:ph idx="1"/>
          </p:nvPr>
        </p:nvSpPr>
        <p:spPr>
          <a:xfrm>
            <a:off x="457200" y="1600202"/>
            <a:ext cx="8229600" cy="1219197"/>
          </a:xfrm>
        </p:spPr>
        <p:txBody>
          <a:bodyPr>
            <a:normAutofit lnSpcReduction="10000"/>
          </a:bodyPr>
          <a:lstStyle/>
          <a:p>
            <a:pPr marL="0" indent="0">
              <a:buNone/>
            </a:pPr>
            <a:r>
              <a:rPr lang="en-US" dirty="0"/>
              <a:t>What’s the problem with second-price auction?</a:t>
            </a:r>
          </a:p>
          <a:p>
            <a:pPr lvl="1"/>
            <a:r>
              <a:rPr lang="en-US" dirty="0"/>
              <a:t>Strong bidder typically wins and pays weak bidder’s bid</a:t>
            </a:r>
          </a:p>
          <a:p>
            <a:pPr lvl="1"/>
            <a:r>
              <a:rPr lang="en-US" dirty="0"/>
              <a:t>Leaves revenue on the table!</a:t>
            </a:r>
          </a:p>
        </p:txBody>
      </p:sp>
      <p:grpSp>
        <p:nvGrpSpPr>
          <p:cNvPr id="26" name="Group 25">
            <a:extLst>
              <a:ext uri="{FF2B5EF4-FFF2-40B4-BE49-F238E27FC236}">
                <a16:creationId xmlns:a16="http://schemas.microsoft.com/office/drawing/2014/main" id="{8F133992-9CB3-4651-839F-FD664FD58CFA}"/>
              </a:ext>
            </a:extLst>
          </p:cNvPr>
          <p:cNvGrpSpPr/>
          <p:nvPr/>
        </p:nvGrpSpPr>
        <p:grpSpPr>
          <a:xfrm>
            <a:off x="914400" y="3306633"/>
            <a:ext cx="7772400" cy="1310417"/>
            <a:chOff x="990600" y="4506052"/>
            <a:chExt cx="7686080" cy="2564219"/>
          </a:xfrm>
        </p:grpSpPr>
        <p:sp>
          <p:nvSpPr>
            <p:cNvPr id="27" name="Freeform: Shape 26">
              <a:extLst>
                <a:ext uri="{FF2B5EF4-FFF2-40B4-BE49-F238E27FC236}">
                  <a16:creationId xmlns:a16="http://schemas.microsoft.com/office/drawing/2014/main" id="{025987C0-0350-4A7A-B94A-DD70BBDC6BD3}"/>
                </a:ext>
              </a:extLst>
            </p:cNvPr>
            <p:cNvSpPr/>
            <p:nvPr/>
          </p:nvSpPr>
          <p:spPr>
            <a:xfrm>
              <a:off x="3200400" y="4545399"/>
              <a:ext cx="5476280" cy="2524872"/>
            </a:xfrm>
            <a:custGeom>
              <a:avLst/>
              <a:gdLst>
                <a:gd name="connsiteX0" fmla="*/ 0 w 5358809"/>
                <a:gd name="connsiteY0" fmla="*/ 2685630 h 2685630"/>
                <a:gd name="connsiteX1" fmla="*/ 1775637 w 5358809"/>
                <a:gd name="connsiteY1" fmla="*/ 984420 h 2685630"/>
                <a:gd name="connsiteX2" fmla="*/ 3242930 w 5358809"/>
                <a:gd name="connsiteY2" fmla="*/ 59388 h 2685630"/>
                <a:gd name="connsiteX3" fmla="*/ 5358809 w 5358809"/>
                <a:gd name="connsiteY3" fmla="*/ 2653732 h 2685630"/>
              </a:gdLst>
              <a:ahLst/>
              <a:cxnLst>
                <a:cxn ang="0">
                  <a:pos x="connsiteX0" y="connsiteY0"/>
                </a:cxn>
                <a:cxn ang="0">
                  <a:pos x="connsiteX1" y="connsiteY1"/>
                </a:cxn>
                <a:cxn ang="0">
                  <a:pos x="connsiteX2" y="connsiteY2"/>
                </a:cxn>
                <a:cxn ang="0">
                  <a:pos x="connsiteX3" y="connsiteY3"/>
                </a:cxn>
              </a:cxnLst>
              <a:rect l="l" t="t" r="r" b="b"/>
              <a:pathLst>
                <a:path w="5358809" h="2685630">
                  <a:moveTo>
                    <a:pt x="0" y="2685630"/>
                  </a:moveTo>
                  <a:cubicBezTo>
                    <a:pt x="617574" y="2053878"/>
                    <a:pt x="1235149" y="1422127"/>
                    <a:pt x="1775637" y="984420"/>
                  </a:cubicBezTo>
                  <a:cubicBezTo>
                    <a:pt x="2316125" y="546713"/>
                    <a:pt x="2645735" y="-218831"/>
                    <a:pt x="3242930" y="59388"/>
                  </a:cubicBezTo>
                  <a:cubicBezTo>
                    <a:pt x="3840125" y="337607"/>
                    <a:pt x="4599467" y="1495669"/>
                    <a:pt x="5358809" y="2653732"/>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9">
              <a:extLst>
                <a:ext uri="{FF2B5EF4-FFF2-40B4-BE49-F238E27FC236}">
                  <a16:creationId xmlns:a16="http://schemas.microsoft.com/office/drawing/2014/main" id="{2DD2E3D1-9659-4901-85F2-A37850F81FA1}"/>
                </a:ext>
              </a:extLst>
            </p:cNvPr>
            <p:cNvSpPr/>
            <p:nvPr/>
          </p:nvSpPr>
          <p:spPr>
            <a:xfrm>
              <a:off x="990600" y="4506052"/>
              <a:ext cx="7686080" cy="2546126"/>
            </a:xfrm>
            <a:custGeom>
              <a:avLst/>
              <a:gdLst>
                <a:gd name="connsiteX0" fmla="*/ 0 w 9753600"/>
                <a:gd name="connsiteY0" fmla="*/ 2355007 h 2380407"/>
                <a:gd name="connsiteX1" fmla="*/ 1346200 w 9753600"/>
                <a:gd name="connsiteY1" fmla="*/ 18207 h 2380407"/>
                <a:gd name="connsiteX2" fmla="*/ 4102100 w 9753600"/>
                <a:gd name="connsiteY2" fmla="*/ 1326307 h 2380407"/>
                <a:gd name="connsiteX3" fmla="*/ 9753600 w 9753600"/>
                <a:gd name="connsiteY3" fmla="*/ 2380407 h 2380407"/>
              </a:gdLst>
              <a:ahLst/>
              <a:cxnLst>
                <a:cxn ang="0">
                  <a:pos x="connsiteX0" y="connsiteY0"/>
                </a:cxn>
                <a:cxn ang="0">
                  <a:pos x="connsiteX1" y="connsiteY1"/>
                </a:cxn>
                <a:cxn ang="0">
                  <a:pos x="connsiteX2" y="connsiteY2"/>
                </a:cxn>
                <a:cxn ang="0">
                  <a:pos x="connsiteX3" y="connsiteY3"/>
                </a:cxn>
              </a:cxnLst>
              <a:rect l="l" t="t" r="r" b="b"/>
              <a:pathLst>
                <a:path w="9753600" h="2380407">
                  <a:moveTo>
                    <a:pt x="0" y="2355007"/>
                  </a:moveTo>
                  <a:cubicBezTo>
                    <a:pt x="331258" y="1272332"/>
                    <a:pt x="662517" y="189657"/>
                    <a:pt x="1346200" y="18207"/>
                  </a:cubicBezTo>
                  <a:cubicBezTo>
                    <a:pt x="2029883" y="-153243"/>
                    <a:pt x="2700867" y="932607"/>
                    <a:pt x="4102100" y="1326307"/>
                  </a:cubicBezTo>
                  <a:cubicBezTo>
                    <a:pt x="5503333" y="1720007"/>
                    <a:pt x="7628466" y="2050207"/>
                    <a:pt x="9753600" y="2380407"/>
                  </a:cubicBezTo>
                </a:path>
              </a:pathLst>
            </a:custGeom>
            <a:noFill/>
            <a:ln w="38100">
              <a:solidFill>
                <a:srgbClr val="0093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56137B5E-C544-4871-BB02-3267E89122AE}"/>
                </a:ext>
              </a:extLst>
            </p:cNvPr>
            <p:cNvCxnSpPr/>
            <p:nvPr/>
          </p:nvCxnSpPr>
          <p:spPr>
            <a:xfrm flipV="1">
              <a:off x="1000607" y="4545399"/>
              <a:ext cx="0" cy="252209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0E53D2C-7A41-4C4E-A83D-252B67A4A2A0}"/>
                </a:ext>
              </a:extLst>
            </p:cNvPr>
            <p:cNvCxnSpPr>
              <a:endCxn id="28" idx="3"/>
            </p:cNvCxnSpPr>
            <p:nvPr/>
          </p:nvCxnSpPr>
          <p:spPr>
            <a:xfrm>
              <a:off x="1000607" y="7043356"/>
              <a:ext cx="7676073" cy="914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1A31C52-680C-4BBF-9FF6-B9DFA9179610}"/>
              </a:ext>
            </a:extLst>
          </p:cNvPr>
          <p:cNvSpPr txBox="1"/>
          <p:nvPr/>
        </p:nvSpPr>
        <p:spPr>
          <a:xfrm rot="16200000">
            <a:off x="195467" y="3777175"/>
            <a:ext cx="892799" cy="369332"/>
          </a:xfrm>
          <a:prstGeom prst="rect">
            <a:avLst/>
          </a:prstGeom>
          <a:noFill/>
        </p:spPr>
        <p:txBody>
          <a:bodyPr wrap="square" rtlCol="0">
            <a:spAutoFit/>
          </a:bodyPr>
          <a:lstStyle/>
          <a:p>
            <a:r>
              <a:rPr lang="en-US" dirty="0"/>
              <a:t>Density</a:t>
            </a:r>
          </a:p>
        </p:txBody>
      </p:sp>
      <p:grpSp>
        <p:nvGrpSpPr>
          <p:cNvPr id="7" name="Group 6">
            <a:extLst>
              <a:ext uri="{FF2B5EF4-FFF2-40B4-BE49-F238E27FC236}">
                <a16:creationId xmlns:a16="http://schemas.microsoft.com/office/drawing/2014/main" id="{4CAE18DE-949E-43B3-841C-5C408571EE7C}"/>
              </a:ext>
            </a:extLst>
          </p:cNvPr>
          <p:cNvGrpSpPr/>
          <p:nvPr/>
        </p:nvGrpSpPr>
        <p:grpSpPr>
          <a:xfrm>
            <a:off x="4310877" y="4659868"/>
            <a:ext cx="979447" cy="369332"/>
            <a:chOff x="4457494" y="5925235"/>
            <a:chExt cx="979447" cy="369332"/>
          </a:xfrm>
        </p:grpSpPr>
        <p:sp>
          <p:nvSpPr>
            <p:cNvPr id="33" name="Rectangle 32">
              <a:extLst>
                <a:ext uri="{FF2B5EF4-FFF2-40B4-BE49-F238E27FC236}">
                  <a16:creationId xmlns:a16="http://schemas.microsoft.com/office/drawing/2014/main" id="{DBAC486E-5439-41B2-9971-053F75348948}"/>
                </a:ext>
              </a:extLst>
            </p:cNvPr>
            <p:cNvSpPr/>
            <p:nvPr/>
          </p:nvSpPr>
          <p:spPr>
            <a:xfrm>
              <a:off x="4457494" y="5925235"/>
              <a:ext cx="686213" cy="369332"/>
            </a:xfrm>
            <a:prstGeom prst="rect">
              <a:avLst/>
            </a:prstGeom>
          </p:spPr>
          <p:txBody>
            <a:bodyPr wrap="square">
              <a:spAutoFit/>
            </a:bodyPr>
            <a:lstStyle/>
            <a:p>
              <a:r>
                <a:rPr lang="en-US" dirty="0">
                  <a:cs typeface="Arial" panose="020B0604020202020204" pitchFamily="34" charset="0"/>
                </a:rPr>
                <a:t>value</a:t>
              </a:r>
              <a:endParaRPr lang="en-US" dirty="0"/>
            </a:p>
          </p:txBody>
        </p:sp>
        <p:grpSp>
          <p:nvGrpSpPr>
            <p:cNvPr id="6" name="Group 5">
              <a:extLst>
                <a:ext uri="{FF2B5EF4-FFF2-40B4-BE49-F238E27FC236}">
                  <a16:creationId xmlns:a16="http://schemas.microsoft.com/office/drawing/2014/main" id="{E1510F18-9194-4BEC-A501-1B685529E48E}"/>
                </a:ext>
              </a:extLst>
            </p:cNvPr>
            <p:cNvGrpSpPr/>
            <p:nvPr/>
          </p:nvGrpSpPr>
          <p:grpSpPr>
            <a:xfrm>
              <a:off x="5105400" y="5995973"/>
              <a:ext cx="331541" cy="214393"/>
              <a:chOff x="4975860" y="6006585"/>
              <a:chExt cx="205740" cy="133043"/>
            </a:xfrm>
          </p:grpSpPr>
          <p:sp>
            <p:nvSpPr>
              <p:cNvPr id="34" name="Double Bracket 33">
                <a:extLst>
                  <a:ext uri="{FF2B5EF4-FFF2-40B4-BE49-F238E27FC236}">
                    <a16:creationId xmlns:a16="http://schemas.microsoft.com/office/drawing/2014/main" id="{78482BC8-3D07-420E-BAB9-BA2FB3FF0893}"/>
                  </a:ext>
                </a:extLst>
              </p:cNvPr>
              <p:cNvSpPr/>
              <p:nvPr/>
            </p:nvSpPr>
            <p:spPr>
              <a:xfrm>
                <a:off x="4975860" y="6009145"/>
                <a:ext cx="205740" cy="130483"/>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5" name="Picture 34">
                <a:extLst>
                  <a:ext uri="{FF2B5EF4-FFF2-40B4-BE49-F238E27FC236}">
                    <a16:creationId xmlns:a16="http://schemas.microsoft.com/office/drawing/2014/main" id="{A3FFA334-C594-41EE-BE4F-74FEF4773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2402" y="6006585"/>
                <a:ext cx="132658" cy="132658"/>
              </a:xfrm>
              <a:prstGeom prst="rect">
                <a:avLst/>
              </a:prstGeom>
            </p:spPr>
          </p:pic>
        </p:grpSp>
      </p:grpSp>
      <p:sp>
        <p:nvSpPr>
          <p:cNvPr id="36" name="TextBox 35">
            <a:extLst>
              <a:ext uri="{FF2B5EF4-FFF2-40B4-BE49-F238E27FC236}">
                <a16:creationId xmlns:a16="http://schemas.microsoft.com/office/drawing/2014/main" id="{F22B7071-DA6D-4B46-B168-C881049393F1}"/>
              </a:ext>
            </a:extLst>
          </p:cNvPr>
          <p:cNvSpPr txBox="1"/>
          <p:nvPr/>
        </p:nvSpPr>
        <p:spPr>
          <a:xfrm>
            <a:off x="5512404" y="2953565"/>
            <a:ext cx="1485897" cy="369332"/>
          </a:xfrm>
          <a:prstGeom prst="rect">
            <a:avLst/>
          </a:prstGeom>
          <a:noFill/>
        </p:spPr>
        <p:txBody>
          <a:bodyPr wrap="square" rtlCol="0">
            <a:spAutoFit/>
          </a:bodyPr>
          <a:lstStyle/>
          <a:p>
            <a:pPr algn="ctr"/>
            <a:r>
              <a:rPr lang="en-US" b="1" dirty="0">
                <a:solidFill>
                  <a:srgbClr val="C00000"/>
                </a:solidFill>
              </a:rPr>
              <a:t>Strong bidder</a:t>
            </a:r>
          </a:p>
        </p:txBody>
      </p:sp>
      <p:sp>
        <p:nvSpPr>
          <p:cNvPr id="37" name="TextBox 36">
            <a:extLst>
              <a:ext uri="{FF2B5EF4-FFF2-40B4-BE49-F238E27FC236}">
                <a16:creationId xmlns:a16="http://schemas.microsoft.com/office/drawing/2014/main" id="{D5F5EF52-71CE-4B55-9CD3-AB2972C20627}"/>
              </a:ext>
            </a:extLst>
          </p:cNvPr>
          <p:cNvSpPr txBox="1"/>
          <p:nvPr/>
        </p:nvSpPr>
        <p:spPr>
          <a:xfrm>
            <a:off x="1391839" y="2953565"/>
            <a:ext cx="1428747" cy="369332"/>
          </a:xfrm>
          <a:prstGeom prst="rect">
            <a:avLst/>
          </a:prstGeom>
          <a:noFill/>
        </p:spPr>
        <p:txBody>
          <a:bodyPr wrap="square" rtlCol="0">
            <a:spAutoFit/>
          </a:bodyPr>
          <a:lstStyle/>
          <a:p>
            <a:pPr algn="ctr"/>
            <a:r>
              <a:rPr lang="en-US" b="1" dirty="0">
                <a:solidFill>
                  <a:srgbClr val="0093C6"/>
                </a:solidFill>
              </a:rPr>
              <a:t>Weak bidder</a:t>
            </a:r>
          </a:p>
        </p:txBody>
      </p:sp>
      <p:pic>
        <p:nvPicPr>
          <p:cNvPr id="17" name="Picture 4" descr="Image result for idea">
            <a:extLst>
              <a:ext uri="{FF2B5EF4-FFF2-40B4-BE49-F238E27FC236}">
                <a16:creationId xmlns:a16="http://schemas.microsoft.com/office/drawing/2014/main" id="{C239944D-96F5-4AED-AEBB-194490B007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120640"/>
            <a:ext cx="577163" cy="59436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663D796C-0393-46BB-A574-F5AE78ADC35C}"/>
              </a:ext>
            </a:extLst>
          </p:cNvPr>
          <p:cNvSpPr txBox="1">
            <a:spLocks/>
          </p:cNvSpPr>
          <p:nvPr/>
        </p:nvSpPr>
        <p:spPr>
          <a:xfrm>
            <a:off x="457200" y="5149331"/>
            <a:ext cx="8229600" cy="976834"/>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dirty="0"/>
              <a:t>	Myerson’s optimal auction boosts weak bidders’ bids</a:t>
            </a:r>
          </a:p>
          <a:p>
            <a:pPr marL="0" indent="0">
              <a:buFont typeface="Arial" pitchFamily="34" charset="0"/>
              <a:buNone/>
            </a:pPr>
            <a:r>
              <a:rPr lang="en-US" dirty="0"/>
              <a:t>		</a:t>
            </a:r>
            <a:r>
              <a:rPr lang="en-US" sz="2100" dirty="0"/>
              <a:t>Creates extra competition while maintaining IC</a:t>
            </a:r>
          </a:p>
        </p:txBody>
      </p:sp>
    </p:spTree>
    <p:extLst>
      <p:ext uri="{BB962C8B-B14F-4D97-AF65-F5344CB8AC3E}">
        <p14:creationId xmlns:p14="http://schemas.microsoft.com/office/powerpoint/2010/main" val="171540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63AF-00FE-4380-AE9F-63477310145E}"/>
              </a:ext>
            </a:extLst>
          </p:cNvPr>
          <p:cNvSpPr>
            <a:spLocks noGrp="1"/>
          </p:cNvSpPr>
          <p:nvPr>
            <p:ph type="title"/>
          </p:nvPr>
        </p:nvSpPr>
        <p:spPr/>
        <p:txBody>
          <a:bodyPr/>
          <a:lstStyle/>
          <a:p>
            <a:r>
              <a:rPr lang="en-US" dirty="0"/>
              <a:t>Optimal single-item auctions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3D796C-0393-46BB-A574-F5AE78ADC35C}"/>
                  </a:ext>
                </a:extLst>
              </p:cNvPr>
              <p:cNvSpPr>
                <a:spLocks noGrp="1"/>
              </p:cNvSpPr>
              <p:nvPr>
                <p:ph idx="1"/>
              </p:nvPr>
            </p:nvSpPr>
            <p:spPr/>
            <p:txBody>
              <a:bodyPr/>
              <a:lstStyle/>
              <a:p>
                <a:pPr marL="0" indent="0">
                  <a:buNone/>
                </a:pPr>
                <a:r>
                  <a:rPr lang="en-US" dirty="0"/>
                  <a:t>Bidder </a:t>
                </a:r>
                <a14:m>
                  <m:oMath xmlns:m="http://schemas.openxmlformats.org/officeDocument/2006/math">
                    <m:r>
                      <a:rPr lang="en-US">
                        <a:latin typeface="Cambria Math" panose="02040503050406030204" pitchFamily="18" charset="0"/>
                      </a:rPr>
                      <m:t>𝑖</m:t>
                    </m:r>
                  </m:oMath>
                </a14:m>
                <a:r>
                  <a:rPr lang="en-US" dirty="0"/>
                  <a:t>’s value distribution has PDF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𝑓</m:t>
                        </m:r>
                      </m:e>
                      <m:sub>
                        <m:r>
                          <a:rPr lang="en-US">
                            <a:latin typeface="Cambria Math" panose="02040503050406030204" pitchFamily="18" charset="0"/>
                          </a:rPr>
                          <m:t>𝑖</m:t>
                        </m:r>
                      </m:sub>
                    </m:sSub>
                  </m:oMath>
                </a14:m>
                <a:r>
                  <a:rPr lang="en-US" dirty="0"/>
                  <a:t>, CDF </a:t>
                </a:r>
                <a14:m>
                  <m:oMath xmlns:m="http://schemas.openxmlformats.org/officeDocument/2006/math">
                    <m:sSub>
                      <m:sSubPr>
                        <m:ctrlPr>
                          <a:rPr lang="en-US" i="1">
                            <a:latin typeface="Cambria Math" panose="02040503050406030204" pitchFamily="18" charset="0"/>
                          </a:rPr>
                        </m:ctrlPr>
                      </m:sSubPr>
                      <m:e>
                        <m:r>
                          <a:rPr lang="en-US">
                            <a:latin typeface="Cambria Math" panose="02040503050406030204" pitchFamily="18" charset="0"/>
                          </a:rPr>
                          <m:t>𝐹</m:t>
                        </m:r>
                      </m:e>
                      <m:sub>
                        <m:r>
                          <a:rPr lang="en-US">
                            <a:latin typeface="Cambria Math" panose="02040503050406030204" pitchFamily="18" charset="0"/>
                          </a:rPr>
                          <m:t>𝑖</m:t>
                        </m:r>
                      </m:sub>
                    </m:sSub>
                  </m:oMath>
                </a14:m>
                <a:r>
                  <a:rPr lang="en-US" dirty="0"/>
                  <a:t>, support in [0, 1]</a:t>
                </a:r>
              </a:p>
            </p:txBody>
          </p:sp>
        </mc:Choice>
        <mc:Fallback xmlns="">
          <p:sp>
            <p:nvSpPr>
              <p:cNvPr id="3" name="Content Placeholder 2">
                <a:extLst>
                  <a:ext uri="{FF2B5EF4-FFF2-40B4-BE49-F238E27FC236}">
                    <a16:creationId xmlns:a16="http://schemas.microsoft.com/office/drawing/2014/main" id="{663D796C-0393-46BB-A574-F5AE78ADC35C}"/>
                  </a:ext>
                </a:extLst>
              </p:cNvPr>
              <p:cNvSpPr>
                <a:spLocks noGrp="1" noRot="1" noChangeAspect="1" noMove="1" noResize="1" noEditPoints="1" noAdjustHandles="1" noChangeArrowheads="1" noChangeShapeType="1" noTextEdit="1"/>
              </p:cNvSpPr>
              <p:nvPr>
                <p:ph idx="1"/>
              </p:nvPr>
            </p:nvSpPr>
            <p:spPr>
              <a:blipFill>
                <a:blip r:embed="rId3"/>
                <a:stretch>
                  <a:fillRect l="-1111" t="-1078"/>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9680466-5BEF-4113-82CE-7BF1065038B0}"/>
              </a:ext>
            </a:extLst>
          </p:cNvPr>
          <p:cNvSpPr txBox="1"/>
          <p:nvPr/>
        </p:nvSpPr>
        <p:spPr>
          <a:xfrm>
            <a:off x="457200" y="2510135"/>
            <a:ext cx="8229600" cy="461665"/>
          </a:xfrm>
          <a:prstGeom prst="rect">
            <a:avLst/>
          </a:prstGeom>
          <a:solidFill>
            <a:schemeClr val="bg1"/>
          </a:solidFill>
          <a:ln w="28575">
            <a:noFill/>
          </a:ln>
        </p:spPr>
        <p:txBody>
          <a:bodyPr wrap="square" rtlCol="0">
            <a:spAutoFit/>
          </a:bodyPr>
          <a:lstStyle/>
          <a:p>
            <a:r>
              <a:rPr lang="en-US" sz="2400" b="1" dirty="0">
                <a:ea typeface="Roboto" panose="02000000000000000000" pitchFamily="2" charset="0"/>
                <a:cs typeface="Arial" panose="020B0604020202020204" pitchFamily="34" charset="0"/>
              </a:rPr>
              <a:t>Myerson’s optimal auction</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C47CDEE7-2982-41F7-8A55-DF7DD02886D8}"/>
                  </a:ext>
                </a:extLst>
              </p:cNvPr>
              <p:cNvSpPr/>
              <p:nvPr/>
            </p:nvSpPr>
            <p:spPr>
              <a:xfrm>
                <a:off x="457200" y="2971800"/>
                <a:ext cx="8229600" cy="3276599"/>
              </a:xfrm>
              <a:prstGeom prst="rect">
                <a:avLst/>
              </a:prstGeom>
              <a:solidFill>
                <a:srgbClr val="EBF8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ea typeface="Roboto" panose="02000000000000000000" pitchFamily="2" charset="0"/>
                    <a:cs typeface="Arial" panose="020B0604020202020204" pitchFamily="34" charset="0"/>
                  </a:rPr>
                  <a:t>Let </a:t>
                </a:r>
                <a14:m>
                  <m:oMath xmlns:m="http://schemas.openxmlformats.org/officeDocument/2006/math">
                    <m:sSub>
                      <m:sSub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𝑡</m:t>
                        </m:r>
                      </m:e>
                    </m:d>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𝑡</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Sub>
                          <m:sSubPr>
                            <m:ctrlPr>
                              <a:rPr lang="en-US" sz="2400" i="1">
                                <a:solidFill>
                                  <a:srgbClr val="0000CC"/>
                                </a:solidFill>
                                <a:latin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cs typeface="Arial" panose="020B0604020202020204" pitchFamily="34" charset="0"/>
                              </a:rPr>
                              <m:t>𝐹</m:t>
                            </m:r>
                          </m:e>
                          <m:sub>
                            <m:r>
                              <a:rPr lang="en-US" sz="2400" i="1">
                                <a:solidFill>
                                  <a:srgbClr val="0000CC"/>
                                </a:solidFill>
                                <a:latin typeface="Cambria Math" panose="02040503050406030204" pitchFamily="18" charset="0"/>
                                <a:cs typeface="Arial" panose="020B0604020202020204" pitchFamily="34" charset="0"/>
                              </a:rPr>
                              <m:t>𝑖</m:t>
                            </m:r>
                          </m:sub>
                        </m:s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𝑡</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num>
                      <m:den>
                        <m:sSub>
                          <m:sSubPr>
                            <m:ctrlPr>
                              <a:rPr lang="en-US" sz="2400" i="1">
                                <a:solidFill>
                                  <a:srgbClr val="0000CC"/>
                                </a:solidFill>
                                <a:latin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cs typeface="Arial" panose="020B0604020202020204" pitchFamily="34" charset="0"/>
                              </a:rPr>
                              <m:t>𝑓</m:t>
                            </m:r>
                          </m:e>
                          <m:sub>
                            <m:r>
                              <a:rPr lang="en-US" sz="2400" i="1">
                                <a:solidFill>
                                  <a:srgbClr val="0000CC"/>
                                </a:solidFill>
                                <a:latin typeface="Cambria Math" panose="02040503050406030204" pitchFamily="18" charset="0"/>
                                <a:cs typeface="Arial" panose="020B0604020202020204" pitchFamily="34" charset="0"/>
                              </a:rPr>
                              <m:t>𝑖</m:t>
                            </m:r>
                          </m:sub>
                        </m:s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𝑡</m:t>
                        </m:r>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en>
                    </m:f>
                  </m:oMath>
                </a14:m>
                <a:r>
                  <a:rPr lang="en-US" sz="2400" dirty="0">
                    <a:solidFill>
                      <a:schemeClr val="tx1"/>
                    </a:solidFill>
                    <a:ea typeface="Roboto" panose="02000000000000000000" pitchFamily="2" charset="0"/>
                    <a:cs typeface="Arial" panose="020B0604020202020204" pitchFamily="34" charset="0"/>
                  </a:rPr>
                  <a:t>. Solicit bids </a:t>
                </a:r>
                <a14:m>
                  <m:oMath xmlns:m="http://schemas.openxmlformats.org/officeDocument/2006/math">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1</m:t>
                        </m:r>
                      </m:sub>
                    </m:sSub>
                    <m:r>
                      <a:rPr lang="en-US" sz="2400" i="1">
                        <a:solidFill>
                          <a:srgbClr val="0000CC"/>
                        </a:solidFill>
                        <a:latin typeface="Cambria Math" panose="02040503050406030204" pitchFamily="18" charset="0"/>
                        <a:cs typeface="Arial" panose="020B0604020202020204" pitchFamily="34" charset="0"/>
                      </a:rPr>
                      <m:t>,…,</m:t>
                    </m:r>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𝑛</m:t>
                        </m:r>
                      </m:sub>
                    </m:sSub>
                  </m:oMath>
                </a14:m>
                <a:r>
                  <a:rPr lang="en-US" sz="2400" dirty="0">
                    <a:solidFill>
                      <a:schemeClr val="tx1"/>
                    </a:solidFill>
                    <a:ea typeface="Roboto" panose="02000000000000000000" pitchFamily="2" charset="0"/>
                    <a:cs typeface="Arial" panose="020B0604020202020204" pitchFamily="34" charset="0"/>
                  </a:rPr>
                  <a:t> from buyers</a:t>
                </a:r>
              </a:p>
              <a:p>
                <a:endParaRPr lang="en-US" sz="2400" dirty="0">
                  <a:solidFill>
                    <a:schemeClr val="tx1"/>
                  </a:solidFill>
                  <a:ea typeface="Roboto" panose="02000000000000000000" pitchFamily="2" charset="0"/>
                  <a:cs typeface="Arial" panose="020B0604020202020204" pitchFamily="34" charset="0"/>
                </a:endParaRPr>
              </a:p>
              <a:p>
                <a:r>
                  <a:rPr lang="en-US" sz="2400" b="1" dirty="0">
                    <a:solidFill>
                      <a:schemeClr val="tx1"/>
                    </a:solidFill>
                    <a:ea typeface="Roboto" panose="02000000000000000000" pitchFamily="2" charset="0"/>
                    <a:cs typeface="Arial" panose="020B0604020202020204" pitchFamily="34" charset="0"/>
                  </a:rPr>
                  <a:t>If</a:t>
                </a:r>
                <a:r>
                  <a:rPr lang="en-US" sz="2400" dirty="0">
                    <a:solidFill>
                      <a:schemeClr val="tx1"/>
                    </a:solidFill>
                    <a:ea typeface="Roboto" panose="02000000000000000000" pitchFamily="2" charset="0"/>
                    <a:cs typeface="Arial" panose="020B0604020202020204" pitchFamily="34" charset="0"/>
                  </a:rPr>
                  <a:t> all </a:t>
                </a:r>
                <a:r>
                  <a:rPr lang="en-US" sz="2400" i="1" dirty="0">
                    <a:solidFill>
                      <a:schemeClr val="tx1"/>
                    </a:solidFill>
                    <a:ea typeface="Roboto" panose="02000000000000000000" pitchFamily="2" charset="0"/>
                    <a:cs typeface="Arial" panose="020B0604020202020204" pitchFamily="34" charset="0"/>
                  </a:rPr>
                  <a:t>virtual values </a:t>
                </a:r>
                <a14:m>
                  <m:oMath xmlns:m="http://schemas.openxmlformats.org/officeDocument/2006/math">
                    <m:sSub>
                      <m:sSub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ub>
                    </m:sSub>
                    <m:d>
                      <m:d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1</m:t>
                            </m:r>
                          </m:sub>
                        </m:sSub>
                      </m:e>
                    </m:d>
                    <m:r>
                      <a:rPr lang="en-US" sz="2400" i="1">
                        <a:solidFill>
                          <a:srgbClr val="0000CC"/>
                        </a:solidFill>
                        <a:latin typeface="Cambria Math" panose="02040503050406030204" pitchFamily="18" charset="0"/>
                        <a:cs typeface="Arial" panose="020B0604020202020204" pitchFamily="34" charset="0"/>
                      </a:rPr>
                      <m:t>,…,</m:t>
                    </m:r>
                    <m:sSub>
                      <m:sSub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𝑛</m:t>
                        </m:r>
                      </m:sub>
                    </m:sSub>
                    <m:d>
                      <m:d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𝑛</m:t>
                            </m:r>
                          </m:sub>
                        </m:sSub>
                      </m:e>
                    </m:d>
                    <m:r>
                      <a:rPr lang="en-US" sz="2400">
                        <a:solidFill>
                          <a:srgbClr val="0000CC"/>
                        </a:solidFill>
                        <a:latin typeface="Cambria Math" panose="02040503050406030204" pitchFamily="18" charset="0"/>
                        <a:cs typeface="Arial" panose="020B0604020202020204" pitchFamily="34" charset="0"/>
                      </a:rPr>
                      <m:t>&lt;0</m:t>
                    </m:r>
                  </m:oMath>
                </a14:m>
                <a:r>
                  <a:rPr lang="en-US" sz="2400" dirty="0">
                    <a:solidFill>
                      <a:schemeClr val="tx1"/>
                    </a:solidFill>
                    <a:ea typeface="Roboto" panose="02000000000000000000" pitchFamily="2" charset="0"/>
                    <a:cs typeface="Arial" panose="020B0604020202020204" pitchFamily="34" charset="0"/>
                  </a:rPr>
                  <a:t>, don’t allocate item</a:t>
                </a:r>
              </a:p>
              <a:p>
                <a:endParaRPr lang="en-US" sz="2400" dirty="0">
                  <a:solidFill>
                    <a:schemeClr val="tx1"/>
                  </a:solidFill>
                  <a:ea typeface="Roboto" panose="02000000000000000000" pitchFamily="2" charset="0"/>
                  <a:cs typeface="Arial" panose="020B0604020202020204" pitchFamily="34" charset="0"/>
                </a:endParaRPr>
              </a:p>
              <a:p>
                <a:r>
                  <a:rPr lang="en-US" sz="2400" b="1" dirty="0">
                    <a:solidFill>
                      <a:schemeClr val="tx1"/>
                    </a:solidFill>
                    <a:ea typeface="Roboto" panose="02000000000000000000" pitchFamily="2" charset="0"/>
                    <a:cs typeface="Arial" panose="020B0604020202020204" pitchFamily="34" charset="0"/>
                  </a:rPr>
                  <a:t>Else </a:t>
                </a:r>
                <a:r>
                  <a:rPr lang="en-US" sz="2400" dirty="0">
                    <a:solidFill>
                      <a:schemeClr val="tx1"/>
                    </a:solidFill>
                    <a:ea typeface="Roboto" panose="02000000000000000000" pitchFamily="2" charset="0"/>
                    <a:cs typeface="Arial" panose="020B0604020202020204" pitchFamily="34" charset="0"/>
                  </a:rPr>
                  <a:t>allocate item to buyer </a:t>
                </a:r>
                <a14:m>
                  <m:oMath xmlns:m="http://schemas.openxmlformats.org/officeDocument/2006/math">
                    <m:sSup>
                      <m:sSupPr>
                        <m:ctrlPr>
                          <a:rPr lang="en-US" sz="2400" i="1">
                            <a:solidFill>
                              <a:schemeClr val="tx1"/>
                            </a:solidFill>
                            <a:latin typeface="Cambria Math" panose="02040503050406030204" pitchFamily="18" charset="0"/>
                            <a:cs typeface="Arial" panose="020B0604020202020204" pitchFamily="34" charset="0"/>
                          </a:rPr>
                        </m:ctrlPr>
                      </m:sSupPr>
                      <m:e>
                        <m:r>
                          <a:rPr lang="en-US" sz="2400" i="1">
                            <a:solidFill>
                              <a:schemeClr val="tx1"/>
                            </a:solidFill>
                            <a:latin typeface="Cambria Math" panose="02040503050406030204" pitchFamily="18" charset="0"/>
                            <a:cs typeface="Arial" panose="020B0604020202020204" pitchFamily="34" charset="0"/>
                          </a:rPr>
                          <m:t>𝑖</m:t>
                        </m:r>
                      </m:e>
                      <m:sup>
                        <m:r>
                          <a:rPr lang="en-US" sz="2400" i="1">
                            <a:solidFill>
                              <a:schemeClr val="tx1"/>
                            </a:solidFill>
                            <a:latin typeface="Cambria Math" panose="02040503050406030204" pitchFamily="18" charset="0"/>
                            <a:cs typeface="Arial" panose="020B0604020202020204" pitchFamily="34" charset="0"/>
                          </a:rPr>
                          <m:t>∗</m:t>
                        </m:r>
                      </m:sup>
                    </m:sSup>
                  </m:oMath>
                </a14:m>
                <a:r>
                  <a:rPr lang="en-US" sz="2400" dirty="0">
                    <a:solidFill>
                      <a:schemeClr val="tx1"/>
                    </a:solidFill>
                    <a:ea typeface="Roboto" panose="02000000000000000000" pitchFamily="2" charset="0"/>
                    <a:cs typeface="Arial" panose="020B0604020202020204" pitchFamily="34" charset="0"/>
                  </a:rPr>
                  <a:t> with highest virtual value </a:t>
                </a:r>
                <a14:m>
                  <m:oMath xmlns:m="http://schemas.openxmlformats.org/officeDocument/2006/math">
                    <m:sSub>
                      <m:sSub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sz="24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𝑖</m:t>
                            </m:r>
                          </m:sub>
                        </m:sSub>
                      </m:e>
                    </m:d>
                  </m:oMath>
                </a14:m>
                <a:endParaRPr lang="en-US" sz="2400" dirty="0">
                  <a:solidFill>
                    <a:schemeClr val="tx1"/>
                  </a:solidFill>
                  <a:ea typeface="Roboto" panose="02000000000000000000" pitchFamily="2" charset="0"/>
                  <a:cs typeface="Arial" panose="020B0604020202020204" pitchFamily="34" charset="0"/>
                </a:endParaRPr>
              </a:p>
              <a:p>
                <a:pPr marL="0" lvl="1" defTabSz="457200"/>
                <a:r>
                  <a:rPr lang="en-US" sz="2400" dirty="0">
                    <a:solidFill>
                      <a:schemeClr val="tx1"/>
                    </a:solidFill>
                    <a:cs typeface="Arial" panose="020B0604020202020204" pitchFamily="34" charset="0"/>
                  </a:rPr>
                  <a:t>Charge bidder </a:t>
                </a:r>
                <a14:m>
                  <m:oMath xmlns:m="http://schemas.openxmlformats.org/officeDocument/2006/math">
                    <m:sSup>
                      <m:sSupPr>
                        <m:ctrlPr>
                          <a:rPr lang="en-US" sz="2400" i="1">
                            <a:solidFill>
                              <a:schemeClr val="tx1"/>
                            </a:solidFill>
                            <a:latin typeface="Cambria Math" panose="02040503050406030204" pitchFamily="18" charset="0"/>
                            <a:cs typeface="Arial" panose="020B0604020202020204" pitchFamily="34" charset="0"/>
                          </a:rPr>
                        </m:ctrlPr>
                      </m:sSupPr>
                      <m:e>
                        <m:r>
                          <a:rPr lang="en-US" sz="2400" i="1">
                            <a:solidFill>
                              <a:schemeClr val="tx1"/>
                            </a:solidFill>
                            <a:latin typeface="Cambria Math" panose="02040503050406030204" pitchFamily="18" charset="0"/>
                            <a:cs typeface="Arial" panose="020B0604020202020204" pitchFamily="34" charset="0"/>
                          </a:rPr>
                          <m:t>𝑖</m:t>
                        </m:r>
                      </m:e>
                      <m:sup>
                        <m:r>
                          <a:rPr lang="en-US" sz="2400" i="1">
                            <a:solidFill>
                              <a:schemeClr val="tx1"/>
                            </a:solidFill>
                            <a:latin typeface="Cambria Math" panose="02040503050406030204" pitchFamily="18" charset="0"/>
                            <a:cs typeface="Arial" panose="020B0604020202020204" pitchFamily="34" charset="0"/>
                          </a:rPr>
                          <m:t>∗</m:t>
                        </m:r>
                      </m:sup>
                    </m:sSup>
                  </m:oMath>
                </a14:m>
                <a:r>
                  <a:rPr lang="en-US" sz="2400" dirty="0">
                    <a:solidFill>
                      <a:schemeClr val="tx1"/>
                    </a:solidFill>
                    <a:cs typeface="Arial" panose="020B0604020202020204" pitchFamily="34" charset="0"/>
                  </a:rPr>
                  <a:t> her </a:t>
                </a:r>
                <a:r>
                  <a:rPr lang="en-US" sz="2400" b="1" i="1" dirty="0">
                    <a:solidFill>
                      <a:schemeClr val="tx1"/>
                    </a:solidFill>
                    <a:cs typeface="Arial" panose="020B0604020202020204" pitchFamily="34" charset="0"/>
                  </a:rPr>
                  <a:t>threshold bid </a:t>
                </a:r>
                <a:r>
                  <a:rPr lang="en-US" sz="2400" dirty="0">
                    <a:solidFill>
                      <a:schemeClr val="tx1"/>
                    </a:solidFill>
                    <a:cs typeface="Arial" panose="020B0604020202020204" pitchFamily="34" charset="0"/>
                  </a:rPr>
                  <a:t>(min she could bid and win):</a:t>
                </a:r>
              </a:p>
              <a:p>
                <a:pPr marL="0" lvl="1"/>
                <a14:m>
                  <m:oMathPara xmlns:m="http://schemas.openxmlformats.org/officeDocument/2006/math">
                    <m:oMathParaPr>
                      <m:jc m:val="centerGroup"/>
                    </m:oMathParaPr>
                    <m:oMath xmlns:m="http://schemas.openxmlformats.org/officeDocument/2006/math">
                      <m:sSubSup>
                        <m:sSubSupPr>
                          <m:ctrlPr>
                            <a:rPr lang="en-US" sz="2400" i="1">
                              <a:solidFill>
                                <a:srgbClr val="0000CC"/>
                              </a:solidFill>
                              <a:latin typeface="Cambria Math" panose="02040503050406030204" pitchFamily="18" charset="0"/>
                            </a:rPr>
                          </m:ctrlPr>
                        </m:sSubSupPr>
                        <m:e>
                          <m:r>
                            <a:rPr lang="en-US" sz="2400" i="1">
                              <a:solidFill>
                                <a:srgbClr val="0000CC"/>
                              </a:solidFill>
                              <a:latin typeface="Cambria Math" panose="02040503050406030204" pitchFamily="18" charset="0"/>
                              <a:ea typeface="Cambria Math" panose="02040503050406030204" pitchFamily="18" charset="0"/>
                            </a:rPr>
                            <m:t>𝜙</m:t>
                          </m:r>
                        </m:e>
                        <m:sub>
                          <m:sSup>
                            <m:sSupPr>
                              <m:ctrlPr>
                                <a:rPr lang="en-US" sz="2400" i="1">
                                  <a:solidFill>
                                    <a:srgbClr val="0000CC"/>
                                  </a:solidFill>
                                  <a:latin typeface="Cambria Math" panose="02040503050406030204" pitchFamily="18" charset="0"/>
                                  <a:cs typeface="Arial" panose="020B0604020202020204" pitchFamily="34" charset="0"/>
                                </a:rPr>
                              </m:ctrlPr>
                            </m:sSupPr>
                            <m:e>
                              <m:r>
                                <a:rPr lang="en-US" sz="2400" i="1">
                                  <a:solidFill>
                                    <a:srgbClr val="0000CC"/>
                                  </a:solidFill>
                                  <a:latin typeface="Cambria Math" panose="02040503050406030204" pitchFamily="18" charset="0"/>
                                  <a:cs typeface="Arial" panose="020B0604020202020204" pitchFamily="34" charset="0"/>
                                </a:rPr>
                                <m:t>𝑖</m:t>
                              </m:r>
                            </m:e>
                            <m:sup>
                              <m:r>
                                <a:rPr lang="en-US" sz="2400" i="1">
                                  <a:solidFill>
                                    <a:srgbClr val="0000CC"/>
                                  </a:solidFill>
                                  <a:latin typeface="Cambria Math" panose="02040503050406030204" pitchFamily="18" charset="0"/>
                                  <a:cs typeface="Arial" panose="020B0604020202020204" pitchFamily="34" charset="0"/>
                                </a:rPr>
                                <m:t>∗</m:t>
                              </m:r>
                            </m:sup>
                          </m:sSup>
                        </m:sub>
                        <m:sup>
                          <m:r>
                            <a:rPr lang="en-US" sz="2400" i="1">
                              <a:solidFill>
                                <a:srgbClr val="0000CC"/>
                              </a:solidFill>
                              <a:latin typeface="Cambria Math" panose="02040503050406030204" pitchFamily="18" charset="0"/>
                            </a:rPr>
                            <m:t>−1</m:t>
                          </m:r>
                        </m:sup>
                      </m:sSubSup>
                      <m:d>
                        <m:dPr>
                          <m:ctrlPr>
                            <a:rPr lang="en-US" sz="2400" i="1">
                              <a:solidFill>
                                <a:srgbClr val="0000CC"/>
                              </a:solidFill>
                              <a:latin typeface="Cambria Math" panose="02040503050406030204" pitchFamily="18" charset="0"/>
                            </a:rPr>
                          </m:ctrlPr>
                        </m:dPr>
                        <m:e>
                          <m:func>
                            <m:funcPr>
                              <m:ctrlPr>
                                <a:rPr lang="en-US" sz="2400" i="1">
                                  <a:solidFill>
                                    <a:srgbClr val="0000CC"/>
                                  </a:solidFill>
                                  <a:latin typeface="Cambria Math" panose="02040503050406030204" pitchFamily="18" charset="0"/>
                                </a:rPr>
                              </m:ctrlPr>
                            </m:funcPr>
                            <m:fName>
                              <m:r>
                                <m:rPr>
                                  <m:sty m:val="p"/>
                                </m:rPr>
                                <a:rPr lang="en-US" sz="2400">
                                  <a:solidFill>
                                    <a:srgbClr val="0000CC"/>
                                  </a:solidFill>
                                  <a:latin typeface="Cambria Math" panose="02040503050406030204" pitchFamily="18" charset="0"/>
                                </a:rPr>
                                <m:t>max</m:t>
                              </m:r>
                            </m:fName>
                            <m:e>
                              <m:d>
                                <m:dPr>
                                  <m:ctrlPr>
                                    <a:rPr lang="en-US" sz="2400" i="1">
                                      <a:solidFill>
                                        <a:srgbClr val="0000CC"/>
                                      </a:solidFill>
                                      <a:latin typeface="Cambria Math" panose="02040503050406030204" pitchFamily="18" charset="0"/>
                                    </a:rPr>
                                  </m:ctrlPr>
                                </m:dPr>
                                <m:e>
                                  <m:r>
                                    <a:rPr lang="en-US" sz="2400" i="1">
                                      <a:solidFill>
                                        <a:srgbClr val="0000CC"/>
                                      </a:solidFill>
                                      <a:latin typeface="Cambria Math" panose="02040503050406030204" pitchFamily="18" charset="0"/>
                                    </a:rPr>
                                    <m:t>0, </m:t>
                                  </m:r>
                                  <m:sSub>
                                    <m:sSubPr>
                                      <m:ctrlPr>
                                        <a:rPr lang="en-US" sz="2400" i="1">
                                          <a:solidFill>
                                            <a:srgbClr val="0000CC"/>
                                          </a:solidFill>
                                          <a:latin typeface="Cambria Math" panose="02040503050406030204" pitchFamily="18" charset="0"/>
                                        </a:rPr>
                                      </m:ctrlPr>
                                    </m:sSubPr>
                                    <m:e>
                                      <m:d>
                                        <m:dPr>
                                          <m:begChr m:val="{"/>
                                          <m:endChr m:val="}"/>
                                          <m:ctrlPr>
                                            <a:rPr lang="en-US" sz="2400" i="1">
                                              <a:solidFill>
                                                <a:srgbClr val="0000CC"/>
                                              </a:solidFill>
                                              <a:latin typeface="Cambria Math" panose="02040503050406030204" pitchFamily="18" charset="0"/>
                                            </a:rPr>
                                          </m:ctrlPr>
                                        </m:dPr>
                                        <m:e>
                                          <m:sSub>
                                            <m:sSubPr>
                                              <m:ctrlPr>
                                                <a:rPr lang="en-US" sz="2400" i="1">
                                                  <a:solidFill>
                                                    <a:srgbClr val="0000CC"/>
                                                  </a:solidFill>
                                                  <a:latin typeface="Cambria Math" panose="02040503050406030204" pitchFamily="18" charset="0"/>
                                                </a:rPr>
                                              </m:ctrlPr>
                                            </m:sSubPr>
                                            <m:e>
                                              <m:r>
                                                <a:rPr lang="en-US" sz="2400" i="1">
                                                  <a:solidFill>
                                                    <a:srgbClr val="0000CC"/>
                                                  </a:solidFill>
                                                  <a:latin typeface="Cambria Math" panose="02040503050406030204" pitchFamily="18" charset="0"/>
                                                  <a:ea typeface="Cambria Math" panose="02040503050406030204" pitchFamily="18" charset="0"/>
                                                </a:rPr>
                                                <m:t>𝜙</m:t>
                                              </m:r>
                                            </m:e>
                                            <m:sub>
                                              <m:sSup>
                                                <m:sSupPr>
                                                  <m:ctrlPr>
                                                    <a:rPr lang="en-US" sz="2400" i="1">
                                                      <a:solidFill>
                                                        <a:srgbClr val="0000CC"/>
                                                      </a:solidFill>
                                                      <a:latin typeface="Cambria Math" panose="02040503050406030204" pitchFamily="18" charset="0"/>
                                                      <a:cs typeface="Arial" panose="020B0604020202020204" pitchFamily="34" charset="0"/>
                                                    </a:rPr>
                                                  </m:ctrlPr>
                                                </m:sSupPr>
                                                <m:e>
                                                  <m:r>
                                                    <a:rPr lang="en-US" sz="2400" i="1">
                                                      <a:solidFill>
                                                        <a:srgbClr val="0000CC"/>
                                                      </a:solidFill>
                                                      <a:latin typeface="Cambria Math" panose="02040503050406030204" pitchFamily="18" charset="0"/>
                                                      <a:cs typeface="Arial" panose="020B0604020202020204" pitchFamily="34" charset="0"/>
                                                    </a:rPr>
                                                    <m:t>𝑖</m:t>
                                                  </m:r>
                                                </m:e>
                                                <m:sup>
                                                  <m:r>
                                                    <a:rPr lang="en-US" sz="2400" i="1">
                                                      <a:solidFill>
                                                        <a:srgbClr val="0000CC"/>
                                                      </a:solidFill>
                                                      <a:latin typeface="Cambria Math" panose="02040503050406030204" pitchFamily="18" charset="0"/>
                                                      <a:cs typeface="Arial" panose="020B0604020202020204" pitchFamily="34" charset="0"/>
                                                    </a:rPr>
                                                    <m:t>∗</m:t>
                                                  </m:r>
                                                </m:sup>
                                              </m:sSup>
                                            </m:sub>
                                          </m:sSub>
                                          <m:d>
                                            <m:dPr>
                                              <m:ctrlPr>
                                                <a:rPr lang="en-US" sz="2400" i="1">
                                                  <a:solidFill>
                                                    <a:srgbClr val="0000CC"/>
                                                  </a:solidFill>
                                                  <a:latin typeface="Cambria Math" panose="02040503050406030204" pitchFamily="18" charset="0"/>
                                                </a:rPr>
                                              </m:ctrlPr>
                                            </m:dPr>
                                            <m:e>
                                              <m:sSub>
                                                <m:sSubPr>
                                                  <m:ctrlPr>
                                                    <a:rPr lang="en-US" sz="2400" i="1">
                                                      <a:solidFill>
                                                        <a:srgbClr val="0000CC"/>
                                                      </a:solidFill>
                                                      <a:latin typeface="Cambria Math" panose="02040503050406030204" pitchFamily="18" charset="0"/>
                                                      <a:cs typeface="Arial" panose="020B0604020202020204" pitchFamily="34" charset="0"/>
                                                    </a:rPr>
                                                  </m:ctrlPr>
                                                </m:sSubPr>
                                                <m:e>
                                                  <m:acc>
                                                    <m:accPr>
                                                      <m:chr m:val="̃"/>
                                                      <m:ctrlPr>
                                                        <a:rPr lang="en-US" sz="2400" i="1">
                                                          <a:solidFill>
                                                            <a:srgbClr val="0000CC"/>
                                                          </a:solidFill>
                                                          <a:latin typeface="Cambria Math" panose="02040503050406030204" pitchFamily="18" charset="0"/>
                                                          <a:cs typeface="Arial" panose="020B0604020202020204" pitchFamily="34" charset="0"/>
                                                        </a:rPr>
                                                      </m:ctrlPr>
                                                    </m:accPr>
                                                    <m:e>
                                                      <m:r>
                                                        <a:rPr lang="en-US" sz="2400" i="1">
                                                          <a:solidFill>
                                                            <a:srgbClr val="0000CC"/>
                                                          </a:solidFill>
                                                          <a:latin typeface="Cambria Math" panose="02040503050406030204" pitchFamily="18" charset="0"/>
                                                          <a:cs typeface="Arial" panose="020B0604020202020204" pitchFamily="34" charset="0"/>
                                                        </a:rPr>
                                                        <m:t>𝑣</m:t>
                                                      </m:r>
                                                    </m:e>
                                                  </m:acc>
                                                </m:e>
                                                <m:sub>
                                                  <m:r>
                                                    <a:rPr lang="en-US" sz="2400" i="1">
                                                      <a:solidFill>
                                                        <a:srgbClr val="0000CC"/>
                                                      </a:solidFill>
                                                      <a:latin typeface="Cambria Math" panose="02040503050406030204" pitchFamily="18" charset="0"/>
                                                      <a:cs typeface="Arial" panose="020B0604020202020204" pitchFamily="34" charset="0"/>
                                                    </a:rPr>
                                                    <m:t>𝑗</m:t>
                                                  </m:r>
                                                </m:sub>
                                              </m:sSub>
                                            </m:e>
                                          </m:d>
                                        </m:e>
                                      </m:d>
                                    </m:e>
                                    <m:sub>
                                      <m:r>
                                        <a:rPr lang="en-US" sz="2400" i="1">
                                          <a:solidFill>
                                            <a:srgbClr val="0000CC"/>
                                          </a:solidFill>
                                          <a:latin typeface="Cambria Math" panose="02040503050406030204" pitchFamily="18" charset="0"/>
                                        </a:rPr>
                                        <m:t>𝑗</m:t>
                                      </m:r>
                                      <m:r>
                                        <a:rPr lang="en-US" sz="2400" i="1">
                                          <a:solidFill>
                                            <a:srgbClr val="0000CC"/>
                                          </a:solidFill>
                                          <a:latin typeface="Cambria Math" panose="02040503050406030204" pitchFamily="18" charset="0"/>
                                          <a:ea typeface="Cambria Math" panose="02040503050406030204" pitchFamily="18" charset="0"/>
                                        </a:rPr>
                                        <m:t>≠</m:t>
                                      </m:r>
                                      <m:sSup>
                                        <m:sSupPr>
                                          <m:ctrlPr>
                                            <a:rPr lang="en-US" sz="2400" i="1">
                                              <a:solidFill>
                                                <a:srgbClr val="0000CC"/>
                                              </a:solidFill>
                                              <a:latin typeface="Cambria Math" panose="02040503050406030204" pitchFamily="18" charset="0"/>
                                              <a:cs typeface="Arial" panose="020B0604020202020204" pitchFamily="34" charset="0"/>
                                            </a:rPr>
                                          </m:ctrlPr>
                                        </m:sSupPr>
                                        <m:e>
                                          <m:r>
                                            <a:rPr lang="en-US" sz="2400" i="1">
                                              <a:solidFill>
                                                <a:srgbClr val="0000CC"/>
                                              </a:solidFill>
                                              <a:latin typeface="Cambria Math" panose="02040503050406030204" pitchFamily="18" charset="0"/>
                                              <a:cs typeface="Arial" panose="020B0604020202020204" pitchFamily="34" charset="0"/>
                                            </a:rPr>
                                            <m:t>𝑖</m:t>
                                          </m:r>
                                        </m:e>
                                        <m:sup>
                                          <m:r>
                                            <a:rPr lang="en-US" sz="2400" i="1">
                                              <a:solidFill>
                                                <a:srgbClr val="0000CC"/>
                                              </a:solidFill>
                                              <a:latin typeface="Cambria Math" panose="02040503050406030204" pitchFamily="18" charset="0"/>
                                              <a:cs typeface="Arial" panose="020B0604020202020204" pitchFamily="34" charset="0"/>
                                            </a:rPr>
                                            <m:t>∗</m:t>
                                          </m:r>
                                        </m:sup>
                                      </m:sSup>
                                    </m:sub>
                                  </m:sSub>
                                </m:e>
                              </m:d>
                            </m:e>
                          </m:func>
                          <m:r>
                            <a:rPr lang="en-US" sz="2400">
                              <a:solidFill>
                                <a:srgbClr val="0000CC"/>
                              </a:solidFill>
                              <a:latin typeface="Cambria Math" panose="02040503050406030204" pitchFamily="18" charset="0"/>
                            </a:rPr>
                            <m:t> </m:t>
                          </m:r>
                        </m:e>
                      </m:d>
                    </m:oMath>
                  </m:oMathPara>
                </a14:m>
                <a:endParaRPr lang="en-US" sz="2400" dirty="0">
                  <a:solidFill>
                    <a:schemeClr val="tx1"/>
                  </a:solidFill>
                  <a:cs typeface="Arial" panose="020B0604020202020204" pitchFamily="34" charset="0"/>
                </a:endParaRPr>
              </a:p>
            </p:txBody>
          </p:sp>
        </mc:Choice>
        <mc:Fallback xmlns="">
          <p:sp>
            <p:nvSpPr>
              <p:cNvPr id="6" name="Rectangle 5">
                <a:extLst>
                  <a:ext uri="{FF2B5EF4-FFF2-40B4-BE49-F238E27FC236}">
                    <a16:creationId xmlns:a16="http://schemas.microsoft.com/office/drawing/2014/main" id="{C47CDEE7-2982-41F7-8A55-DF7DD02886D8}"/>
                  </a:ext>
                </a:extLst>
              </p:cNvPr>
              <p:cNvSpPr>
                <a:spLocks noRot="1" noChangeAspect="1" noMove="1" noResize="1" noEditPoints="1" noAdjustHandles="1" noChangeArrowheads="1" noChangeShapeType="1" noTextEdit="1"/>
              </p:cNvSpPr>
              <p:nvPr/>
            </p:nvSpPr>
            <p:spPr>
              <a:xfrm>
                <a:off x="457200" y="2971800"/>
                <a:ext cx="8229600" cy="3276599"/>
              </a:xfrm>
              <a:prstGeom prst="rect">
                <a:avLst/>
              </a:prstGeom>
              <a:blipFill>
                <a:blip r:embed="rId4"/>
                <a:stretch>
                  <a:fillRect l="-1111"/>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2145301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6" end="6"/>
                                            </p:txEl>
                                          </p:spTgt>
                                        </p:tgtEl>
                                        <p:attrNameLst>
                                          <p:attrName>style.visibility</p:attrName>
                                        </p:attrNameLst>
                                      </p:cBhvr>
                                      <p:to>
                                        <p:strVal val="visible"/>
                                      </p:to>
                                    </p:set>
                                    <p:animEffect transition="in" filter="fade">
                                      <p:cBhvr>
                                        <p:cTn id="3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1F5D-A09B-46C5-85FC-C5395B3DC1B8}"/>
              </a:ext>
            </a:extLst>
          </p:cNvPr>
          <p:cNvSpPr>
            <a:spLocks noGrp="1"/>
          </p:cNvSpPr>
          <p:nvPr>
            <p:ph type="title"/>
          </p:nvPr>
        </p:nvSpPr>
        <p:spPr/>
        <p:txBody>
          <a:bodyPr>
            <a:normAutofit/>
          </a:bodyPr>
          <a:lstStyle/>
          <a:p>
            <a:r>
              <a:rPr lang="en-US" dirty="0"/>
              <a:t>Myerson’s auction: Key proof insights</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5EAEE502-7AA3-4893-A043-6BD734B58043}"/>
                  </a:ext>
                </a:extLst>
              </p:cNvPr>
              <p:cNvSpPr/>
              <p:nvPr/>
            </p:nvSpPr>
            <p:spPr>
              <a:xfrm>
                <a:off x="3657600" y="1603380"/>
                <a:ext cx="5029200" cy="2206619"/>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cs typeface="Arial" panose="020B0604020202020204" pitchFamily="34" charset="0"/>
                  </a:rPr>
                  <a:t>Lemma: </a:t>
                </a:r>
                <a:r>
                  <a:rPr lang="en-US" dirty="0">
                    <a:solidFill>
                      <a:schemeClr val="tx1"/>
                    </a:solidFill>
                    <a:cs typeface="Arial" panose="020B0604020202020204" pitchFamily="34" charset="0"/>
                  </a:rPr>
                  <a:t>Allocation function </a:t>
                </a:r>
                <a:r>
                  <a:rPr lang="en-US" dirty="0">
                    <a:solidFill>
                      <a:schemeClr val="tx1"/>
                    </a:solidFill>
                    <a:ea typeface="Roboto" panose="02000000000000000000" pitchFamily="2" charset="0"/>
                    <a:cs typeface="Arial" panose="020B0604020202020204" pitchFamily="34" charset="0"/>
                  </a:rPr>
                  <a:t>can be paired with payments so resulting mechanism is IC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ea typeface="Roboto" panose="02000000000000000000" pitchFamily="2" charset="0"/>
                    <a:cs typeface="Arial" panose="020B0604020202020204" pitchFamily="34" charset="0"/>
                  </a:rPr>
                  <a:t> allocation function is monotone (bid more </a:t>
                </a:r>
                <a14:m>
                  <m:oMath xmlns:m="http://schemas.openxmlformats.org/officeDocument/2006/math">
                    <m:r>
                      <a:rPr lang="en-US"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ea typeface="Roboto" panose="02000000000000000000" pitchFamily="2" charset="0"/>
                    <a:cs typeface="Arial" panose="020B0604020202020204" pitchFamily="34" charset="0"/>
                  </a:rPr>
                  <a:t> get more).</a:t>
                </a:r>
              </a:p>
              <a:p>
                <a:endParaRPr lang="en-US" sz="1200" dirty="0">
                  <a:solidFill>
                    <a:schemeClr val="tx1"/>
                  </a:solidFill>
                  <a:ea typeface="Roboto" panose="02000000000000000000" pitchFamily="2" charset="0"/>
                  <a:cs typeface="Arial" panose="020B0604020202020204" pitchFamily="34" charset="0"/>
                </a:endParaRPr>
              </a:p>
              <a:p>
                <a:pPr marL="285750" indent="-285750">
                  <a:buFont typeface="Arial" panose="020B0604020202020204" pitchFamily="34" charset="0"/>
                  <a:buChar char="•"/>
                </a:pPr>
                <a:r>
                  <a:rPr lang="en-US" b="1" dirty="0">
                    <a:solidFill>
                      <a:schemeClr val="tx1"/>
                    </a:solidFill>
                    <a:ea typeface="Roboto" panose="02000000000000000000" pitchFamily="2" charset="0"/>
                    <a:cs typeface="Arial" panose="020B0604020202020204" pitchFamily="34" charset="0"/>
                  </a:rPr>
                  <a:t>Payment function is unique</a:t>
                </a:r>
                <a:r>
                  <a:rPr lang="en-US" dirty="0">
                    <a:solidFill>
                      <a:schemeClr val="tx1"/>
                    </a:solidFill>
                    <a:ea typeface="Roboto" panose="02000000000000000000" pitchFamily="2" charset="0"/>
                    <a:cs typeface="Arial" panose="020B0604020202020204" pitchFamily="34" charset="0"/>
                  </a:rPr>
                  <a:t>: for monotone allocation function </a:t>
                </a:r>
                <a14:m>
                  <m:oMath xmlns:m="http://schemas.openxmlformats.org/officeDocument/2006/math">
                    <m:r>
                      <a:rPr lang="en-US" b="1" i="1">
                        <a:solidFill>
                          <a:schemeClr val="tx1"/>
                        </a:solidFill>
                        <a:latin typeface="Cambria Math" panose="02040503050406030204" pitchFamily="18" charset="0"/>
                      </a:rPr>
                      <m:t>𝒙</m:t>
                    </m:r>
                  </m:oMath>
                </a14:m>
                <a:r>
                  <a:rPr lang="en-US" dirty="0">
                    <a:solidFill>
                      <a:schemeClr val="tx1"/>
                    </a:solidFill>
                    <a:ea typeface="Roboto" panose="02000000000000000000" pitchFamily="2" charset="0"/>
                    <a:cs typeface="Arial" panose="020B0604020202020204" pitchFamily="34" charset="0"/>
                  </a:rPr>
                  <a:t>, given values </a:t>
                </a:r>
                <a14:m>
                  <m:oMath xmlns:m="http://schemas.openxmlformats.org/officeDocument/2006/math">
                    <m:sSub>
                      <m:sSubPr>
                        <m:ctrlPr>
                          <a:rPr lang="en-US" i="1" smtClean="0">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𝑛</m:t>
                        </m:r>
                      </m:sub>
                    </m:sSub>
                  </m:oMath>
                </a14:m>
                <a:r>
                  <a:rPr lang="en-US" dirty="0">
                    <a:solidFill>
                      <a:schemeClr val="tx1"/>
                    </a:solidFill>
                    <a:ea typeface="Roboto" panose="02000000000000000000" pitchFamily="2" charset="0"/>
                    <a:cs typeface="Arial" panose="020B0604020202020204" pitchFamily="34" charset="0"/>
                  </a:rPr>
                  <a:t>, bidder </a:t>
                </a:r>
                <a14:m>
                  <m:oMath xmlns:m="http://schemas.openxmlformats.org/officeDocument/2006/math">
                    <m:r>
                      <a:rPr lang="en-US" i="1">
                        <a:solidFill>
                          <a:schemeClr val="tx1"/>
                        </a:solidFill>
                        <a:latin typeface="Cambria Math" panose="02040503050406030204" pitchFamily="18" charset="0"/>
                        <a:ea typeface="Roboto" panose="02000000000000000000" pitchFamily="2" charset="0"/>
                        <a:cs typeface="Arial" panose="020B0604020202020204" pitchFamily="34" charset="0"/>
                      </a:rPr>
                      <m:t>𝑖</m:t>
                    </m:r>
                  </m:oMath>
                </a14:m>
                <a:r>
                  <a:rPr lang="en-US" dirty="0">
                    <a:solidFill>
                      <a:schemeClr val="tx1"/>
                    </a:solidFill>
                    <a:ea typeface="Roboto" panose="02000000000000000000" pitchFamily="2" charset="0"/>
                    <a:cs typeface="Arial" panose="020B0604020202020204" pitchFamily="34" charset="0"/>
                  </a:rPr>
                  <a:t> pays </a:t>
                </a:r>
                <a14:m>
                  <m:oMath xmlns:m="http://schemas.openxmlformats.org/officeDocument/2006/math">
                    <m:nary>
                      <m:naryPr>
                        <m:ctrlPr>
                          <a:rPr lang="en-US" i="1" smtClean="0">
                            <a:solidFill>
                              <a:srgbClr val="0000CC"/>
                            </a:solidFill>
                            <a:latin typeface="Cambria Math" panose="02040503050406030204" pitchFamily="18" charset="0"/>
                            <a:cs typeface="Arial" panose="020B0604020202020204" pitchFamily="34" charset="0"/>
                          </a:rPr>
                        </m:ctrlPr>
                      </m:naryPr>
                      <m:sub>
                        <m:r>
                          <m:rPr>
                            <m:brk m:alnAt="23"/>
                          </m:rPr>
                          <a:rPr lang="en-US" i="1">
                            <a:solidFill>
                              <a:srgbClr val="0000CC"/>
                            </a:solidFill>
                            <a:latin typeface="Cambria Math" panose="02040503050406030204" pitchFamily="18" charset="0"/>
                            <a:cs typeface="Arial" panose="020B0604020202020204" pitchFamily="34" charset="0"/>
                          </a:rPr>
                          <m:t>0</m:t>
                        </m:r>
                      </m:sub>
                      <m:sup>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sup>
                      <m:e>
                        <m:r>
                          <a:rPr lang="en-US" i="1">
                            <a:solidFill>
                              <a:srgbClr val="0000CC"/>
                            </a:solidFill>
                            <a:latin typeface="Cambria Math" panose="02040503050406030204" pitchFamily="18" charset="0"/>
                            <a:cs typeface="Arial" panose="020B0604020202020204" pitchFamily="34" charset="0"/>
                          </a:rPr>
                          <m:t>𝑧</m:t>
                        </m:r>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m:t>
                            </m:r>
                          </m:num>
                          <m:den>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den>
                        </m:f>
                        <m:sSub>
                          <m:sSub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𝑥</m:t>
                            </m:r>
                          </m:e>
                          <m: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𝑧</m:t>
                            </m:r>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b="1" i="1">
                                    <a:solidFill>
                                      <a:srgbClr val="0000CC"/>
                                    </a:solidFill>
                                    <a:latin typeface="Cambria Math" panose="02040503050406030204" pitchFamily="18" charset="0"/>
                                    <a:cs typeface="Arial" panose="020B0604020202020204" pitchFamily="34" charset="0"/>
                                  </a:rPr>
                                  <m:t>𝒗</m:t>
                                </m:r>
                              </m:e>
                              <m:sub>
                                <m:r>
                                  <a:rPr lang="en-US" i="1">
                                    <a:solidFill>
                                      <a:srgbClr val="0000CC"/>
                                    </a:solidFill>
                                    <a:latin typeface="Cambria Math" panose="02040503050406030204" pitchFamily="18" charset="0"/>
                                    <a:cs typeface="Arial" panose="020B0604020202020204" pitchFamily="34" charset="0"/>
                                  </a:rPr>
                                  <m:t>−</m:t>
                                </m:r>
                                <m:r>
                                  <a:rPr lang="en-US" i="1">
                                    <a:solidFill>
                                      <a:srgbClr val="0000CC"/>
                                    </a:solidFill>
                                    <a:latin typeface="Cambria Math" panose="02040503050406030204" pitchFamily="18" charset="0"/>
                                    <a:cs typeface="Arial" panose="020B0604020202020204" pitchFamily="34" charset="0"/>
                                  </a:rPr>
                                  <m:t>𝑖</m:t>
                                </m:r>
                              </m:sub>
                            </m:sSub>
                          </m:e>
                        </m:d>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e>
                    </m:nary>
                  </m:oMath>
                </a14:m>
                <a:r>
                  <a:rPr lang="en-US" dirty="0">
                    <a:solidFill>
                      <a:schemeClr val="tx1"/>
                    </a:solidFill>
                    <a:ea typeface="Roboto" panose="02000000000000000000" pitchFamily="2" charset="0"/>
                    <a:cs typeface="Arial" panose="020B0604020202020204" pitchFamily="34" charset="0"/>
                  </a:rPr>
                  <a:t>.</a:t>
                </a:r>
              </a:p>
            </p:txBody>
          </p:sp>
        </mc:Choice>
        <mc:Fallback xmlns="">
          <p:sp>
            <p:nvSpPr>
              <p:cNvPr id="5" name="Rectangle 4">
                <a:extLst>
                  <a:ext uri="{FF2B5EF4-FFF2-40B4-BE49-F238E27FC236}">
                    <a16:creationId xmlns:a16="http://schemas.microsoft.com/office/drawing/2014/main" id="{5EAEE502-7AA3-4893-A043-6BD734B58043}"/>
                  </a:ext>
                </a:extLst>
              </p:cNvPr>
              <p:cNvSpPr>
                <a:spLocks noRot="1" noChangeAspect="1" noMove="1" noResize="1" noEditPoints="1" noAdjustHandles="1" noChangeArrowheads="1" noChangeShapeType="1" noTextEdit="1"/>
              </p:cNvSpPr>
              <p:nvPr/>
            </p:nvSpPr>
            <p:spPr>
              <a:xfrm>
                <a:off x="3657600" y="1603380"/>
                <a:ext cx="5029200" cy="2206619"/>
              </a:xfrm>
              <a:prstGeom prst="rect">
                <a:avLst/>
              </a:prstGeom>
              <a:blipFill>
                <a:blip r:embed="rId3"/>
                <a:stretch>
                  <a:fillRect l="-723" t="-817" r="-1325" b="-26703"/>
                </a:stretch>
              </a:blipFill>
              <a:ln w="28575">
                <a:solidFill>
                  <a:schemeClr val="tx1"/>
                </a:solidFill>
              </a:ln>
            </p:spPr>
            <p:txBody>
              <a:bodyPr/>
              <a:lstStyle/>
              <a:p>
                <a:r>
                  <a:rPr lang="en-US">
                    <a:noFill/>
                  </a:rPr>
                  <a:t> </a:t>
                </a:r>
              </a:p>
            </p:txBody>
          </p:sp>
        </mc:Fallback>
      </mc:AlternateContent>
      <p:sp>
        <p:nvSpPr>
          <p:cNvPr id="7" name="TextBox 6">
            <a:extLst>
              <a:ext uri="{FF2B5EF4-FFF2-40B4-BE49-F238E27FC236}">
                <a16:creationId xmlns:a16="http://schemas.microsoft.com/office/drawing/2014/main" id="{1A7B0DC3-C369-4C4C-9F10-A8952F79CE3F}"/>
              </a:ext>
            </a:extLst>
          </p:cNvPr>
          <p:cNvSpPr txBox="1"/>
          <p:nvPr/>
        </p:nvSpPr>
        <p:spPr>
          <a:xfrm>
            <a:off x="457200" y="4552105"/>
            <a:ext cx="8229600" cy="369332"/>
          </a:xfrm>
          <a:prstGeom prst="rect">
            <a:avLst/>
          </a:prstGeom>
          <a:solidFill>
            <a:schemeClr val="bg1"/>
          </a:solidFill>
          <a:ln w="28575">
            <a:solidFill>
              <a:schemeClr val="tx1"/>
            </a:solidFill>
          </a:ln>
        </p:spPr>
        <p:txBody>
          <a:bodyPr wrap="square" rtlCol="0">
            <a:spAutoFit/>
          </a:bodyPr>
          <a:lstStyle/>
          <a:p>
            <a:pPr algn="ctr"/>
            <a:r>
              <a:rPr lang="en-US" dirty="0"/>
              <a:t>How much buyers value allocations, if true values replaced by virtual values.</a:t>
            </a:r>
          </a:p>
        </p:txBody>
      </p:sp>
      <p:cxnSp>
        <p:nvCxnSpPr>
          <p:cNvPr id="23" name="Straight Arrow Connector 22">
            <a:extLst>
              <a:ext uri="{FF2B5EF4-FFF2-40B4-BE49-F238E27FC236}">
                <a16:creationId xmlns:a16="http://schemas.microsoft.com/office/drawing/2014/main" id="{DCEE35AE-BB30-4386-AC44-A77FF0D4DECB}"/>
              </a:ext>
            </a:extLst>
          </p:cNvPr>
          <p:cNvCxnSpPr>
            <a:cxnSpLocks/>
          </p:cNvCxnSpPr>
          <p:nvPr/>
        </p:nvCxnSpPr>
        <p:spPr>
          <a:xfrm flipV="1">
            <a:off x="5638800" y="4276798"/>
            <a:ext cx="0" cy="275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B594FF3-029E-4892-88F0-42ECEF1941D9}"/>
                  </a:ext>
                </a:extLst>
              </p:cNvPr>
              <p:cNvSpPr/>
              <p:nvPr/>
            </p:nvSpPr>
            <p:spPr>
              <a:xfrm>
                <a:off x="457200" y="3898203"/>
                <a:ext cx="8229600" cy="368997"/>
              </a:xfrm>
              <a:prstGeom prst="rect">
                <a:avLst/>
              </a:prstGeom>
              <a:solidFill>
                <a:srgbClr val="EB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Cambria Math" panose="02040503050406030204" pitchFamily="18" charset="0"/>
                  </a:rPr>
                  <a:t>Claim: </a:t>
                </a:r>
                <a14:m>
                  <m:oMath xmlns:m="http://schemas.openxmlformats.org/officeDocument/2006/math">
                    <m:r>
                      <a:rPr lang="en-US" b="0" i="1" smtClean="0">
                        <a:solidFill>
                          <a:srgbClr val="0000CC"/>
                        </a:solidFill>
                        <a:latin typeface="Cambria Math" panose="02040503050406030204" pitchFamily="18" charset="0"/>
                        <a:ea typeface="Cambria Math" panose="02040503050406030204" pitchFamily="18" charset="0"/>
                      </a:rPr>
                      <m:t>𝔼</m:t>
                    </m:r>
                    <m:r>
                      <a:rPr lang="en-US" b="0" i="1" smtClean="0">
                        <a:solidFill>
                          <a:srgbClr val="0000CC"/>
                        </a:solidFill>
                        <a:latin typeface="Cambria Math" panose="02040503050406030204" pitchFamily="18" charset="0"/>
                        <a:ea typeface="Cambria Math" panose="02040503050406030204" pitchFamily="18" charset="0"/>
                      </a:rPr>
                      <m:t> </m:t>
                    </m:r>
                    <m:r>
                      <m:rPr>
                        <m:nor/>
                      </m:rPr>
                      <a:rPr lang="en-US" dirty="0">
                        <a:solidFill>
                          <a:srgbClr val="0000CC"/>
                        </a:solidFill>
                      </a:rPr>
                      <m:t>[</m:t>
                    </m:r>
                    <m:r>
                      <m:rPr>
                        <m:nor/>
                      </m:rPr>
                      <a:rPr lang="en-US" dirty="0">
                        <a:solidFill>
                          <a:srgbClr val="0000CC"/>
                        </a:solidFill>
                      </a:rPr>
                      <m:t>Revenue</m:t>
                    </m:r>
                    <m:r>
                      <m:rPr>
                        <m:nor/>
                      </m:rPr>
                      <a:rPr lang="en-US" dirty="0">
                        <a:solidFill>
                          <a:srgbClr val="0000CC"/>
                        </a:solidFill>
                      </a:rPr>
                      <m:t>] = </m:t>
                    </m:r>
                    <m:r>
                      <a:rPr lang="en-US" b="0" i="1">
                        <a:solidFill>
                          <a:srgbClr val="0000CC"/>
                        </a:solidFill>
                        <a:latin typeface="Cambria Math" panose="02040503050406030204" pitchFamily="18" charset="0"/>
                        <a:ea typeface="Cambria Math" panose="02040503050406030204" pitchFamily="18" charset="0"/>
                      </a:rPr>
                      <m:t>𝔼</m:t>
                    </m:r>
                    <m:r>
                      <a:rPr lang="en-US" b="0" i="1">
                        <a:solidFill>
                          <a:srgbClr val="0000CC"/>
                        </a:solidFill>
                        <a:latin typeface="Cambria Math" panose="02040503050406030204" pitchFamily="18" charset="0"/>
                        <a:ea typeface="Cambria Math" panose="02040503050406030204" pitchFamily="18" charset="0"/>
                      </a:rPr>
                      <m:t> </m:t>
                    </m:r>
                    <m:r>
                      <m:rPr>
                        <m:nor/>
                      </m:rPr>
                      <a:rPr lang="en-US" dirty="0">
                        <a:solidFill>
                          <a:srgbClr val="0000CC"/>
                        </a:solidFill>
                      </a:rPr>
                      <m:t>[</m:t>
                    </m:r>
                    <m:r>
                      <m:rPr>
                        <m:nor/>
                      </m:rPr>
                      <a:rPr lang="en-US" dirty="0">
                        <a:solidFill>
                          <a:srgbClr val="0000CC"/>
                        </a:solidFill>
                      </a:rPr>
                      <m:t>Virtual</m:t>
                    </m:r>
                    <m:r>
                      <m:rPr>
                        <m:nor/>
                      </m:rPr>
                      <a:rPr lang="en-US" dirty="0">
                        <a:solidFill>
                          <a:srgbClr val="0000CC"/>
                        </a:solidFill>
                      </a:rPr>
                      <m:t> </m:t>
                    </m:r>
                    <m:r>
                      <m:rPr>
                        <m:nor/>
                      </m:rPr>
                      <a:rPr lang="en-US" dirty="0">
                        <a:solidFill>
                          <a:srgbClr val="0000CC"/>
                        </a:solidFill>
                      </a:rPr>
                      <m:t>welfare</m:t>
                    </m:r>
                    <m:r>
                      <m:rPr>
                        <m:nor/>
                      </m:rPr>
                      <a:rPr lang="en-US" dirty="0">
                        <a:solidFill>
                          <a:srgbClr val="0000CC"/>
                        </a:solidFill>
                      </a:rPr>
                      <m:t>]</m:t>
                    </m:r>
                  </m:oMath>
                </a14:m>
                <a:endParaRPr lang="en-US" dirty="0">
                  <a:solidFill>
                    <a:schemeClr val="tx1"/>
                  </a:solidFill>
                </a:endParaRPr>
              </a:p>
            </p:txBody>
          </p:sp>
        </mc:Choice>
        <mc:Fallback xmlns="">
          <p:sp>
            <p:nvSpPr>
              <p:cNvPr id="6" name="Rectangle 5">
                <a:extLst>
                  <a:ext uri="{FF2B5EF4-FFF2-40B4-BE49-F238E27FC236}">
                    <a16:creationId xmlns:a16="http://schemas.microsoft.com/office/drawing/2014/main" id="{7B594FF3-029E-4892-88F0-42ECEF1941D9}"/>
                  </a:ext>
                </a:extLst>
              </p:cNvPr>
              <p:cNvSpPr>
                <a:spLocks noRot="1" noChangeAspect="1" noMove="1" noResize="1" noEditPoints="1" noAdjustHandles="1" noChangeArrowheads="1" noChangeShapeType="1" noTextEdit="1"/>
              </p:cNvSpPr>
              <p:nvPr/>
            </p:nvSpPr>
            <p:spPr>
              <a:xfrm>
                <a:off x="457200" y="3898203"/>
                <a:ext cx="8229600" cy="368997"/>
              </a:xfrm>
              <a:prstGeom prst="rect">
                <a:avLst/>
              </a:prstGeom>
              <a:blipFill>
                <a:blip r:embed="rId4"/>
                <a:stretch>
                  <a:fillRect t="-4615" b="-21538"/>
                </a:stretch>
              </a:blipFill>
              <a:ln>
                <a:solidFill>
                  <a:schemeClr val="tx1"/>
                </a:solidFill>
              </a:ln>
            </p:spPr>
            <p:txBody>
              <a:bodyPr/>
              <a:lstStyle/>
              <a:p>
                <a:r>
                  <a:rPr lang="en-US">
                    <a:noFill/>
                  </a:rPr>
                  <a:t> </a:t>
                </a:r>
              </a:p>
            </p:txBody>
          </p:sp>
        </mc:Fallback>
      </mc:AlternateContent>
      <p:grpSp>
        <p:nvGrpSpPr>
          <p:cNvPr id="3" name="Group 2">
            <a:extLst>
              <a:ext uri="{FF2B5EF4-FFF2-40B4-BE49-F238E27FC236}">
                <a16:creationId xmlns:a16="http://schemas.microsoft.com/office/drawing/2014/main" id="{10EA4BE5-6170-4E38-A712-F51796A03A1D}"/>
              </a:ext>
            </a:extLst>
          </p:cNvPr>
          <p:cNvGrpSpPr/>
          <p:nvPr/>
        </p:nvGrpSpPr>
        <p:grpSpPr>
          <a:xfrm>
            <a:off x="457200" y="1600200"/>
            <a:ext cx="3048000" cy="2209799"/>
            <a:chOff x="457200" y="1600200"/>
            <a:chExt cx="3048000" cy="2209799"/>
          </a:xfrm>
        </p:grpSpPr>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2FC30CE1-B858-4EE6-9EBC-338EA2A68E18}"/>
                    </a:ext>
                  </a:extLst>
                </p:cNvPr>
                <p:cNvSpPr/>
                <p:nvPr/>
              </p:nvSpPr>
              <p:spPr>
                <a:xfrm>
                  <a:off x="457200" y="1944723"/>
                  <a:ext cx="3048000" cy="1865276"/>
                </a:xfrm>
                <a:prstGeom prst="rect">
                  <a:avLst/>
                </a:prstGeom>
                <a:solidFill>
                  <a:srgbClr val="FDDCF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Roboto" panose="02000000000000000000" pitchFamily="2" charset="0"/>
                      <a:cs typeface="Arial" panose="020B0604020202020204" pitchFamily="34" charset="0"/>
                    </a:rPr>
                    <a:t>Virtual values:</a:t>
                  </a:r>
                </a:p>
                <a:p>
                  <a14:m>
                    <m:oMath xmlns:m="http://schemas.openxmlformats.org/officeDocument/2006/math">
                      <m:sSub>
                        <m:sSubPr>
                          <m:ctrlP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b="0" i="1" smtClean="0">
                                  <a:solidFill>
                                    <a:srgbClr val="0000CC"/>
                                  </a:solidFill>
                                  <a:latin typeface="Cambria Math" panose="02040503050406030204" pitchFamily="18" charset="0"/>
                                  <a:cs typeface="Arial" panose="020B0604020202020204" pitchFamily="34" charset="0"/>
                                </a:rPr>
                                <m:t>𝑖</m:t>
                              </m:r>
                            </m:sub>
                          </m:sSub>
                        </m:e>
                      </m:d>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𝐹</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num>
                        <m:den>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𝑓</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en>
                      </m:f>
                    </m:oMath>
                  </a14:m>
                  <a:r>
                    <a:rPr lang="en-US" dirty="0">
                      <a:solidFill>
                        <a:schemeClr val="tx1"/>
                      </a:solidFill>
                      <a:ea typeface="Roboto" panose="02000000000000000000" pitchFamily="2" charset="0"/>
                      <a:cs typeface="Arial" panose="020B0604020202020204" pitchFamily="34" charset="0"/>
                    </a:rPr>
                    <a:t>.</a:t>
                  </a:r>
                </a:p>
                <a:p>
                  <a:r>
                    <a:rPr lang="en-US" dirty="0">
                      <a:solidFill>
                        <a:schemeClr val="tx1"/>
                      </a:solidFill>
                      <a:ea typeface="Roboto" panose="02000000000000000000" pitchFamily="2" charset="0"/>
                      <a:cs typeface="Arial" panose="020B0604020202020204" pitchFamily="34" charset="0"/>
                    </a:rPr>
                    <a:t>No one wins if virtual values &lt; 0. Else winner has max </a:t>
                  </a:r>
                  <a14:m>
                    <m:oMath xmlns:m="http://schemas.openxmlformats.org/officeDocument/2006/math">
                      <m:sSub>
                        <m:sSubPr>
                          <m:ctrlPr>
                            <a:rPr 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b="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b="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e>
                      </m:d>
                    </m:oMath>
                  </a14:m>
                  <a:r>
                    <a:rPr lang="en-US" dirty="0">
                      <a:solidFill>
                        <a:schemeClr val="tx1"/>
                      </a:solidFill>
                      <a:ea typeface="Roboto" panose="02000000000000000000" pitchFamily="2" charset="0"/>
                      <a:cs typeface="Arial" panose="020B0604020202020204" pitchFamily="34" charset="0"/>
                    </a:rPr>
                    <a:t>.</a:t>
                  </a:r>
                </a:p>
                <a:p>
                  <a:pPr marL="0" lvl="1" defTabSz="457200"/>
                  <a:r>
                    <a:rPr lang="en-US" dirty="0">
                      <a:solidFill>
                        <a:schemeClr val="tx1"/>
                      </a:solidFill>
                      <a:ea typeface="Roboto" panose="02000000000000000000" pitchFamily="2" charset="0"/>
                      <a:cs typeface="Arial" panose="020B0604020202020204" pitchFamily="34" charset="0"/>
                    </a:rPr>
                    <a:t>	</a:t>
                  </a:r>
                  <a:r>
                    <a:rPr lang="en-US" dirty="0">
                      <a:solidFill>
                        <a:schemeClr val="tx1"/>
                      </a:solidFill>
                      <a:cs typeface="Arial" panose="020B0604020202020204" pitchFamily="34" charset="0"/>
                    </a:rPr>
                    <a:t>Charge winner her 	</a:t>
                  </a:r>
                  <a:r>
                    <a:rPr lang="en-US" b="1" i="1" dirty="0">
                      <a:solidFill>
                        <a:schemeClr val="tx1"/>
                      </a:solidFill>
                      <a:cs typeface="Arial" panose="020B0604020202020204" pitchFamily="34" charset="0"/>
                    </a:rPr>
                    <a:t>threshold bid.</a:t>
                  </a:r>
                  <a:endParaRPr lang="en-US" dirty="0">
                    <a:solidFill>
                      <a:schemeClr val="tx1"/>
                    </a:solidFill>
                    <a:cs typeface="Arial" panose="020B0604020202020204" pitchFamily="34" charset="0"/>
                  </a:endParaRPr>
                </a:p>
              </p:txBody>
            </p:sp>
          </mc:Choice>
          <mc:Fallback xmlns="">
            <p:sp>
              <p:nvSpPr>
                <p:cNvPr id="11" name="Rectangle 10">
                  <a:extLst>
                    <a:ext uri="{FF2B5EF4-FFF2-40B4-BE49-F238E27FC236}">
                      <a16:creationId xmlns:a16="http://schemas.microsoft.com/office/drawing/2014/main" id="{2FC30CE1-B858-4EE6-9EBC-338EA2A68E18}"/>
                    </a:ext>
                  </a:extLst>
                </p:cNvPr>
                <p:cNvSpPr>
                  <a:spLocks noRot="1" noChangeAspect="1" noMove="1" noResize="1" noEditPoints="1" noAdjustHandles="1" noChangeArrowheads="1" noChangeShapeType="1" noTextEdit="1"/>
                </p:cNvSpPr>
                <p:nvPr/>
              </p:nvSpPr>
              <p:spPr>
                <a:xfrm>
                  <a:off x="457200" y="1944723"/>
                  <a:ext cx="3048000" cy="1865276"/>
                </a:xfrm>
                <a:prstGeom prst="rect">
                  <a:avLst/>
                </a:prstGeom>
                <a:blipFill>
                  <a:blip r:embed="rId5"/>
                  <a:stretch>
                    <a:fillRect l="-1188" t="-1929" b="-5145"/>
                  </a:stretch>
                </a:blipFill>
                <a:ln w="28575">
                  <a:solidFill>
                    <a:schemeClr val="tx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63A0CC2-6D7C-4C5F-A7FA-D9E1A4DFD5EF}"/>
                </a:ext>
              </a:extLst>
            </p:cNvPr>
            <p:cNvSpPr txBox="1"/>
            <p:nvPr/>
          </p:nvSpPr>
          <p:spPr>
            <a:xfrm>
              <a:off x="457200" y="1600200"/>
              <a:ext cx="3048000" cy="369332"/>
            </a:xfrm>
            <a:prstGeom prst="rect">
              <a:avLst/>
            </a:prstGeom>
            <a:solidFill>
              <a:schemeClr val="bg1"/>
            </a:solidFill>
            <a:ln w="28575">
              <a:solidFill>
                <a:schemeClr val="tx1"/>
              </a:solidFill>
            </a:ln>
          </p:spPr>
          <p:txBody>
            <a:bodyPr wrap="square" rtlCol="0">
              <a:spAutoFit/>
            </a:bodyPr>
            <a:lstStyle/>
            <a:p>
              <a:r>
                <a:rPr lang="en-US" b="1" dirty="0">
                  <a:ea typeface="Roboto" panose="02000000000000000000" pitchFamily="2" charset="0"/>
                  <a:cs typeface="Arial" panose="020B0604020202020204" pitchFamily="34" charset="0"/>
                </a:rPr>
                <a:t>Auction</a:t>
              </a:r>
            </a:p>
          </p:txBody>
        </p:sp>
      </p:grpSp>
    </p:spTree>
    <p:extLst>
      <p:ext uri="{BB962C8B-B14F-4D97-AF65-F5344CB8AC3E}">
        <p14:creationId xmlns:p14="http://schemas.microsoft.com/office/powerpoint/2010/main" val="158267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1F5D-A09B-46C5-85FC-C5395B3DC1B8}"/>
              </a:ext>
            </a:extLst>
          </p:cNvPr>
          <p:cNvSpPr>
            <a:spLocks noGrp="1"/>
          </p:cNvSpPr>
          <p:nvPr>
            <p:ph type="title"/>
          </p:nvPr>
        </p:nvSpPr>
        <p:spPr/>
        <p:txBody>
          <a:bodyPr>
            <a:normAutofit/>
          </a:bodyPr>
          <a:lstStyle/>
          <a:p>
            <a:r>
              <a:rPr lang="en-US" dirty="0"/>
              <a:t>Myerson’s auction: Key proof insights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EAA3C3F-2DDB-4812-BC38-0AD13811A062}"/>
                  </a:ext>
                </a:extLst>
              </p:cNvPr>
              <p:cNvSpPr>
                <a:spLocks noGrp="1"/>
              </p:cNvSpPr>
              <p:nvPr>
                <p:ph idx="1"/>
              </p:nvPr>
            </p:nvSpPr>
            <p:spPr>
              <a:xfrm>
                <a:off x="457200" y="4276798"/>
                <a:ext cx="8229600" cy="1185137"/>
              </a:xfrm>
            </p:spPr>
            <p:txBody>
              <a:bodyPr>
                <a:normAutofit/>
              </a:bodyPr>
              <a:lstStyle/>
              <a:p>
                <a:pPr marL="0" indent="0">
                  <a:buNone/>
                </a:pPr>
                <a:r>
                  <a:rPr lang="en-US" sz="1800" dirty="0"/>
                  <a:t>Why? Given monotone allocation function</a:t>
                </a:r>
                <a:r>
                  <a:rPr lang="en-US" sz="1800" b="1" i="1" dirty="0"/>
                  <a:t> </a:t>
                </a:r>
                <a14:m>
                  <m:oMath xmlns:m="http://schemas.openxmlformats.org/officeDocument/2006/math">
                    <m:r>
                      <a:rPr lang="en-US" sz="1800" b="1" i="1" smtClean="0">
                        <a:solidFill>
                          <a:srgbClr val="0000CC"/>
                        </a:solidFill>
                        <a:latin typeface="Cambria Math" panose="02040503050406030204" pitchFamily="18" charset="0"/>
                      </a:rPr>
                      <m:t>𝒙</m:t>
                    </m:r>
                    <m:d>
                      <m:dPr>
                        <m:ctrlPr>
                          <a:rPr lang="en-US" sz="1800" b="0" i="1" smtClean="0">
                            <a:solidFill>
                              <a:srgbClr val="0000CC"/>
                            </a:solidFill>
                            <a:latin typeface="Cambria Math" panose="02040503050406030204" pitchFamily="18" charset="0"/>
                          </a:rPr>
                        </m:ctrlPr>
                      </m:dPr>
                      <m:e>
                        <m:r>
                          <a:rPr lang="en-US" sz="1800" b="1" i="1" smtClean="0">
                            <a:solidFill>
                              <a:srgbClr val="0000CC"/>
                            </a:solidFill>
                            <a:latin typeface="Cambria Math" panose="02040503050406030204" pitchFamily="18" charset="0"/>
                          </a:rPr>
                          <m:t>𝒗</m:t>
                        </m:r>
                      </m:e>
                    </m:d>
                  </m:oMath>
                </a14:m>
                <a:r>
                  <a:rPr lang="en-US" sz="1800" dirty="0"/>
                  <a:t>, with a little calculus, virtual value pops out of revenue:</a:t>
                </a:r>
              </a:p>
              <a:p>
                <a:pPr marL="0" indent="0" algn="ctr">
                  <a:buNone/>
                </a:pPr>
                <a14:m>
                  <m:oMath xmlns:m="http://schemas.openxmlformats.org/officeDocument/2006/math">
                    <m:r>
                      <a:rPr lang="en-US" sz="1800" i="1" smtClean="0">
                        <a:solidFill>
                          <a:srgbClr val="0000CC"/>
                        </a:solidFill>
                        <a:latin typeface="Cambria Math" panose="02040503050406030204" pitchFamily="18" charset="0"/>
                        <a:ea typeface="Cambria Math" panose="02040503050406030204" pitchFamily="18" charset="0"/>
                      </a:rPr>
                      <m:t>𝔼</m:t>
                    </m:r>
                    <m:d>
                      <m:dPr>
                        <m:begChr m:val="["/>
                        <m:endChr m:val="]"/>
                        <m:ctrlPr>
                          <a:rPr lang="en-US" sz="1800" i="1" smtClean="0">
                            <a:solidFill>
                              <a:srgbClr val="0000CC"/>
                            </a:solidFill>
                            <a:latin typeface="Cambria Math" panose="02040503050406030204" pitchFamily="18" charset="0"/>
                            <a:ea typeface="Cambria Math" panose="02040503050406030204" pitchFamily="18" charset="0"/>
                          </a:rPr>
                        </m:ctrlPr>
                      </m:dPr>
                      <m:e>
                        <m:r>
                          <m:rPr>
                            <m:sty m:val="p"/>
                          </m:rPr>
                          <a:rPr lang="en-US" sz="1800" b="0" i="0" smtClean="0">
                            <a:solidFill>
                              <a:srgbClr val="0000CC"/>
                            </a:solidFill>
                            <a:latin typeface="Cambria Math" panose="02040503050406030204" pitchFamily="18" charset="0"/>
                            <a:ea typeface="Cambria Math" panose="02040503050406030204" pitchFamily="18" charset="0"/>
                          </a:rPr>
                          <m:t>Revenue</m:t>
                        </m:r>
                      </m:e>
                    </m:d>
                    <m:r>
                      <a:rPr lang="en-US" sz="1800" b="0" i="1" smtClean="0">
                        <a:solidFill>
                          <a:srgbClr val="0000CC"/>
                        </a:solidFill>
                        <a:latin typeface="Cambria Math" panose="02040503050406030204" pitchFamily="18" charset="0"/>
                        <a:ea typeface="Cambria Math" panose="02040503050406030204" pitchFamily="18" charset="0"/>
                      </a:rPr>
                      <m:t>=</m:t>
                    </m:r>
                    <m:r>
                      <a:rPr lang="en-US" sz="1800" b="0" i="1" smtClean="0">
                        <a:solidFill>
                          <a:srgbClr val="0000CC"/>
                        </a:solidFill>
                        <a:latin typeface="Cambria Math" panose="02040503050406030204" pitchFamily="18" charset="0"/>
                        <a:ea typeface="Cambria Math" panose="02040503050406030204" pitchFamily="18" charset="0"/>
                      </a:rPr>
                      <m:t>𝔼</m:t>
                    </m:r>
                    <m:d>
                      <m:dPr>
                        <m:begChr m:val="["/>
                        <m:endChr m:val="]"/>
                        <m:ctrlP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nary>
                          <m:naryPr>
                            <m:chr m:val="∑"/>
                            <m:ctrlP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naryPr>
                          <m:sub>
                            <m:r>
                              <m:rPr>
                                <m:brk m:alnAt="23"/>
                              </m:rP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=1</m:t>
                            </m:r>
                          </m:sub>
                          <m:sup>
                            <m: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𝑛</m:t>
                            </m:r>
                          </m:sup>
                          <m:e>
                            <m:nary>
                              <m:naryPr>
                                <m:ctrlPr>
                                  <a:rPr lang="en-US" sz="1800" i="1">
                                    <a:solidFill>
                                      <a:srgbClr val="0000CC"/>
                                    </a:solidFill>
                                    <a:latin typeface="Cambria Math" panose="02040503050406030204" pitchFamily="18" charset="0"/>
                                    <a:cs typeface="Arial" panose="020B0604020202020204" pitchFamily="34" charset="0"/>
                                  </a:rPr>
                                </m:ctrlPr>
                              </m:naryPr>
                              <m:sub>
                                <m:r>
                                  <m:rPr>
                                    <m:brk m:alnAt="23"/>
                                  </m:rPr>
                                  <a:rPr lang="en-US" sz="1800" i="1">
                                    <a:solidFill>
                                      <a:srgbClr val="0000CC"/>
                                    </a:solidFill>
                                    <a:latin typeface="Cambria Math" panose="02040503050406030204" pitchFamily="18" charset="0"/>
                                    <a:cs typeface="Arial" panose="020B0604020202020204" pitchFamily="34" charset="0"/>
                                  </a:rPr>
                                  <m:t>0</m:t>
                                </m:r>
                              </m:sub>
                              <m:sup>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sup>
                              <m:e>
                                <m:r>
                                  <a:rPr lang="en-US" sz="1800" i="1">
                                    <a:solidFill>
                                      <a:srgbClr val="0000CC"/>
                                    </a:solidFill>
                                    <a:latin typeface="Cambria Math" panose="02040503050406030204" pitchFamily="18" charset="0"/>
                                    <a:cs typeface="Arial" panose="020B0604020202020204" pitchFamily="34" charset="0"/>
                                  </a:rPr>
                                  <m:t>𝑧</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𝑑</m:t>
                                    </m:r>
                                  </m:num>
                                  <m:den>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den>
                                </m:f>
                                <m:sSub>
                                  <m:sSubPr>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𝑥</m:t>
                                    </m:r>
                                  </m:e>
                                  <m: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𝑧</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b="1" i="1">
                                            <a:solidFill>
                                              <a:srgbClr val="0000CC"/>
                                            </a:solidFill>
                                            <a:latin typeface="Cambria Math" panose="02040503050406030204" pitchFamily="18" charset="0"/>
                                            <a:cs typeface="Arial" panose="020B0604020202020204" pitchFamily="34" charset="0"/>
                                          </a:rPr>
                                          <m:t>𝒗</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e>
                                </m:d>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e>
                            </m:nary>
                          </m:e>
                        </m:nary>
                      </m:e>
                    </m:d>
                    <m: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b="0" i="1" smtClean="0">
                        <a:solidFill>
                          <a:srgbClr val="0000CC"/>
                        </a:solidFill>
                        <a:latin typeface="Cambria Math" panose="02040503050406030204" pitchFamily="18" charset="0"/>
                        <a:ea typeface="Cambria Math" panose="02040503050406030204" pitchFamily="18" charset="0"/>
                      </a:rPr>
                      <m:t>=</m:t>
                    </m:r>
                    <m:r>
                      <a:rPr lang="en-US" sz="1800" b="0" i="1" smtClean="0">
                        <a:solidFill>
                          <a:srgbClr val="0000CC"/>
                        </a:solidFill>
                        <a:latin typeface="Cambria Math" panose="02040503050406030204" pitchFamily="18" charset="0"/>
                        <a:ea typeface="Cambria Math" panose="02040503050406030204" pitchFamily="18" charset="0"/>
                      </a:rPr>
                      <m:t>𝔼</m:t>
                    </m:r>
                    <m:d>
                      <m:dPr>
                        <m:begChr m:val="["/>
                        <m:endChr m:val="]"/>
                        <m:ctrlPr>
                          <a:rPr lang="en-US" sz="1800" b="0" i="1" smtClean="0">
                            <a:solidFill>
                              <a:srgbClr val="0000CC"/>
                            </a:solidFill>
                            <a:latin typeface="Cambria Math" panose="02040503050406030204" pitchFamily="18" charset="0"/>
                            <a:ea typeface="Cambria Math" panose="02040503050406030204" pitchFamily="18" charset="0"/>
                          </a:rPr>
                        </m:ctrlPr>
                      </m:dPr>
                      <m:e>
                        <m:nary>
                          <m:naryPr>
                            <m:chr m:val="∑"/>
                            <m:ctrlPr>
                              <a:rPr lang="en-US" sz="1800" b="0" i="1" smtClean="0">
                                <a:solidFill>
                                  <a:srgbClr val="0000CC"/>
                                </a:solidFill>
                                <a:latin typeface="Cambria Math" panose="02040503050406030204" pitchFamily="18" charset="0"/>
                                <a:ea typeface="Cambria Math" panose="02040503050406030204" pitchFamily="18" charset="0"/>
                              </a:rPr>
                            </m:ctrlPr>
                          </m:naryPr>
                          <m:sub>
                            <m:r>
                              <m:rPr>
                                <m:brk m:alnAt="23"/>
                              </m:rPr>
                              <a:rPr lang="en-US" sz="1800" b="0" i="1" smtClean="0">
                                <a:solidFill>
                                  <a:srgbClr val="0000CC"/>
                                </a:solidFill>
                                <a:latin typeface="Cambria Math" panose="02040503050406030204" pitchFamily="18" charset="0"/>
                                <a:ea typeface="Cambria Math" panose="02040503050406030204" pitchFamily="18" charset="0"/>
                              </a:rPr>
                              <m:t>𝑖</m:t>
                            </m:r>
                            <m:r>
                              <a:rPr lang="en-US" sz="1800" b="0" i="1" smtClean="0">
                                <a:solidFill>
                                  <a:srgbClr val="0000CC"/>
                                </a:solidFill>
                                <a:latin typeface="Cambria Math" panose="02040503050406030204" pitchFamily="18" charset="0"/>
                                <a:ea typeface="Cambria Math" panose="02040503050406030204" pitchFamily="18" charset="0"/>
                              </a:rPr>
                              <m:t>=1</m:t>
                            </m:r>
                          </m:sub>
                          <m:sup>
                            <m:r>
                              <a:rPr lang="en-US" sz="1800" b="0" i="1" smtClean="0">
                                <a:solidFill>
                                  <a:srgbClr val="0000CC"/>
                                </a:solidFill>
                                <a:latin typeface="Cambria Math" panose="02040503050406030204" pitchFamily="18" charset="0"/>
                                <a:ea typeface="Cambria Math" panose="02040503050406030204" pitchFamily="18" charset="0"/>
                              </a:rPr>
                              <m:t>𝑛</m:t>
                            </m:r>
                          </m:sup>
                          <m:e>
                            <m:sSub>
                              <m:sSubPr>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sz="180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𝑣</m:t>
                                    </m:r>
                                  </m:e>
                                  <m:sub>
                                    <m:r>
                                      <a:rPr lang="en-US" sz="1800" b="0"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e>
                            </m:d>
                          </m:e>
                        </m:nary>
                        <m:sSub>
                          <m:sSubPr>
                            <m:ctrlPr>
                              <a:rPr lang="en-US" sz="1800" b="0" i="1" smtClean="0">
                                <a:solidFill>
                                  <a:srgbClr val="0000CC"/>
                                </a:solidFill>
                                <a:latin typeface="Cambria Math" panose="02040503050406030204" pitchFamily="18" charset="0"/>
                                <a:ea typeface="Cambria Math" panose="02040503050406030204" pitchFamily="18" charset="0"/>
                              </a:rPr>
                            </m:ctrlPr>
                          </m:sSubPr>
                          <m:e>
                            <m:r>
                              <a:rPr lang="en-US" sz="1800" b="0" i="1" smtClean="0">
                                <a:solidFill>
                                  <a:srgbClr val="0000CC"/>
                                </a:solidFill>
                                <a:latin typeface="Cambria Math" panose="02040503050406030204" pitchFamily="18" charset="0"/>
                                <a:ea typeface="Cambria Math" panose="02040503050406030204" pitchFamily="18" charset="0"/>
                              </a:rPr>
                              <m:t>𝑥</m:t>
                            </m:r>
                          </m:e>
                          <m:sub>
                            <m:r>
                              <a:rPr lang="en-US" sz="1800" b="0" i="1" smtClean="0">
                                <a:solidFill>
                                  <a:srgbClr val="0000CC"/>
                                </a:solidFill>
                                <a:latin typeface="Cambria Math" panose="02040503050406030204" pitchFamily="18" charset="0"/>
                                <a:ea typeface="Cambria Math" panose="02040503050406030204" pitchFamily="18" charset="0"/>
                              </a:rPr>
                              <m:t>𝑖</m:t>
                            </m:r>
                          </m:sub>
                        </m:sSub>
                        <m:d>
                          <m:dPr>
                            <m:ctrlPr>
                              <a:rPr lang="en-US" sz="1800" b="0" i="1" smtClean="0">
                                <a:solidFill>
                                  <a:srgbClr val="0000CC"/>
                                </a:solidFill>
                                <a:latin typeface="Cambria Math" panose="02040503050406030204" pitchFamily="18" charset="0"/>
                                <a:ea typeface="Cambria Math" panose="02040503050406030204" pitchFamily="18" charset="0"/>
                              </a:rPr>
                            </m:ctrlPr>
                          </m:dPr>
                          <m:e>
                            <m:r>
                              <a:rPr lang="en-US" sz="1800" b="1" i="1" smtClean="0">
                                <a:solidFill>
                                  <a:srgbClr val="0000CC"/>
                                </a:solidFill>
                                <a:latin typeface="Cambria Math" panose="02040503050406030204" pitchFamily="18" charset="0"/>
                                <a:ea typeface="Cambria Math" panose="02040503050406030204" pitchFamily="18" charset="0"/>
                              </a:rPr>
                              <m:t>𝒗</m:t>
                            </m:r>
                          </m:e>
                        </m:d>
                      </m:e>
                    </m:d>
                  </m:oMath>
                </a14:m>
                <a:r>
                  <a:rPr lang="en-US" sz="1800" dirty="0"/>
                  <a:t>.</a:t>
                </a:r>
              </a:p>
            </p:txBody>
          </p:sp>
        </mc:Choice>
        <mc:Fallback xmlns="">
          <p:sp>
            <p:nvSpPr>
              <p:cNvPr id="3" name="Content Placeholder 2">
                <a:extLst>
                  <a:ext uri="{FF2B5EF4-FFF2-40B4-BE49-F238E27FC236}">
                    <a16:creationId xmlns:a16="http://schemas.microsoft.com/office/drawing/2014/main" id="{2EAA3C3F-2DDB-4812-BC38-0AD13811A062}"/>
                  </a:ext>
                </a:extLst>
              </p:cNvPr>
              <p:cNvSpPr>
                <a:spLocks noGrp="1" noRot="1" noChangeAspect="1" noMove="1" noResize="1" noEditPoints="1" noAdjustHandles="1" noChangeArrowheads="1" noChangeShapeType="1" noTextEdit="1"/>
              </p:cNvSpPr>
              <p:nvPr>
                <p:ph idx="1"/>
              </p:nvPr>
            </p:nvSpPr>
            <p:spPr>
              <a:xfrm>
                <a:off x="457200" y="4276798"/>
                <a:ext cx="8229600" cy="1185137"/>
              </a:xfrm>
              <a:blipFill>
                <a:blip r:embed="rId3"/>
                <a:stretch>
                  <a:fillRect l="-593" t="-3093" b="-6082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A7B0DC3-C369-4C4C-9F10-A8952F79CE3F}"/>
              </a:ext>
            </a:extLst>
          </p:cNvPr>
          <p:cNvSpPr txBox="1"/>
          <p:nvPr/>
        </p:nvSpPr>
        <p:spPr>
          <a:xfrm>
            <a:off x="457200" y="4552105"/>
            <a:ext cx="8229600" cy="369332"/>
          </a:xfrm>
          <a:prstGeom prst="rect">
            <a:avLst/>
          </a:prstGeom>
          <a:solidFill>
            <a:schemeClr val="bg1"/>
          </a:solidFill>
          <a:ln w="28575">
            <a:solidFill>
              <a:schemeClr val="tx1"/>
            </a:solidFill>
          </a:ln>
        </p:spPr>
        <p:txBody>
          <a:bodyPr wrap="square" rtlCol="0">
            <a:spAutoFit/>
          </a:bodyPr>
          <a:lstStyle/>
          <a:p>
            <a:pPr algn="ctr"/>
            <a:r>
              <a:rPr lang="en-US" dirty="0"/>
              <a:t>How much buyers value allocations, if true values replaced by virtual values.</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061A201-F477-4906-9481-B35756EAF52A}"/>
                  </a:ext>
                </a:extLst>
              </p:cNvPr>
              <p:cNvSpPr/>
              <p:nvPr/>
            </p:nvSpPr>
            <p:spPr>
              <a:xfrm>
                <a:off x="457200" y="5418277"/>
                <a:ext cx="8077200" cy="646331"/>
              </a:xfrm>
              <a:prstGeom prst="rect">
                <a:avLst/>
              </a:prstGeom>
            </p:spPr>
            <p:txBody>
              <a:bodyPr wrap="square">
                <a:spAutoFit/>
              </a:bodyPr>
              <a:lstStyle/>
              <a:p>
                <a:pPr marL="796925"/>
                <a:r>
                  <a:rPr lang="en-US" dirty="0"/>
                  <a:t>Choose </a:t>
                </a:r>
                <a14:m>
                  <m:oMath xmlns:m="http://schemas.openxmlformats.org/officeDocument/2006/math">
                    <m:r>
                      <a:rPr lang="en-US" b="1" i="1" smtClean="0">
                        <a:solidFill>
                          <a:srgbClr val="0000CC"/>
                        </a:solidFill>
                        <a:latin typeface="Cambria Math" panose="02040503050406030204" pitchFamily="18" charset="0"/>
                      </a:rPr>
                      <m:t>𝒙</m:t>
                    </m:r>
                  </m:oMath>
                </a14:m>
                <a:r>
                  <a:rPr lang="en-US" dirty="0"/>
                  <a:t> so virtual welfare is maximized!</a:t>
                </a:r>
              </a:p>
              <a:p>
                <a:pPr marL="796925" defTabSz="457200"/>
                <a:r>
                  <a:rPr lang="en-US" dirty="0"/>
                  <a:t>(Give item to buyer with highest non-negative virtual value.)</a:t>
                </a:r>
              </a:p>
            </p:txBody>
          </p:sp>
        </mc:Choice>
        <mc:Fallback xmlns="">
          <p:sp>
            <p:nvSpPr>
              <p:cNvPr id="10" name="Rectangle 9">
                <a:extLst>
                  <a:ext uri="{FF2B5EF4-FFF2-40B4-BE49-F238E27FC236}">
                    <a16:creationId xmlns:a16="http://schemas.microsoft.com/office/drawing/2014/main" id="{2061A201-F477-4906-9481-B35756EAF52A}"/>
                  </a:ext>
                </a:extLst>
              </p:cNvPr>
              <p:cNvSpPr>
                <a:spLocks noRot="1" noChangeAspect="1" noMove="1" noResize="1" noEditPoints="1" noAdjustHandles="1" noChangeArrowheads="1" noChangeShapeType="1" noTextEdit="1"/>
              </p:cNvSpPr>
              <p:nvPr/>
            </p:nvSpPr>
            <p:spPr>
              <a:xfrm>
                <a:off x="457200" y="5418277"/>
                <a:ext cx="8077200" cy="646331"/>
              </a:xfrm>
              <a:prstGeom prst="rect">
                <a:avLst/>
              </a:prstGeom>
              <a:blipFill>
                <a:blip r:embed="rId4"/>
                <a:stretch>
                  <a:fillRect t="-5660" b="-14151"/>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DCEE35AE-BB30-4386-AC44-A77FF0D4DECB}"/>
              </a:ext>
            </a:extLst>
          </p:cNvPr>
          <p:cNvCxnSpPr>
            <a:cxnSpLocks/>
          </p:cNvCxnSpPr>
          <p:nvPr/>
        </p:nvCxnSpPr>
        <p:spPr>
          <a:xfrm flipV="1">
            <a:off x="5638800" y="4276798"/>
            <a:ext cx="0" cy="2753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B594FF3-029E-4892-88F0-42ECEF1941D9}"/>
                  </a:ext>
                </a:extLst>
              </p:cNvPr>
              <p:cNvSpPr/>
              <p:nvPr/>
            </p:nvSpPr>
            <p:spPr>
              <a:xfrm>
                <a:off x="457200" y="3898203"/>
                <a:ext cx="8229600" cy="368997"/>
              </a:xfrm>
              <a:prstGeom prst="rect">
                <a:avLst/>
              </a:prstGeom>
              <a:solidFill>
                <a:srgbClr val="EBF8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Cambria Math" panose="02040503050406030204" pitchFamily="18" charset="0"/>
                  </a:rPr>
                  <a:t>Claim: </a:t>
                </a:r>
                <a14:m>
                  <m:oMath xmlns:m="http://schemas.openxmlformats.org/officeDocument/2006/math">
                    <m:r>
                      <a:rPr lang="en-US" i="1">
                        <a:solidFill>
                          <a:srgbClr val="0000CC"/>
                        </a:solidFill>
                        <a:latin typeface="Cambria Math" panose="02040503050406030204" pitchFamily="18" charset="0"/>
                        <a:ea typeface="Cambria Math" panose="02040503050406030204" pitchFamily="18" charset="0"/>
                      </a:rPr>
                      <m:t>𝔼</m:t>
                    </m:r>
                    <m:r>
                      <a:rPr lang="en-US" i="1">
                        <a:solidFill>
                          <a:srgbClr val="0000CC"/>
                        </a:solidFill>
                        <a:latin typeface="Cambria Math" panose="02040503050406030204" pitchFamily="18" charset="0"/>
                        <a:ea typeface="Cambria Math" panose="02040503050406030204" pitchFamily="18" charset="0"/>
                      </a:rPr>
                      <m:t> </m:t>
                    </m:r>
                    <m:r>
                      <m:rPr>
                        <m:nor/>
                      </m:rPr>
                      <a:rPr lang="en-US" dirty="0">
                        <a:solidFill>
                          <a:srgbClr val="0000CC"/>
                        </a:solidFill>
                      </a:rPr>
                      <m:t>[</m:t>
                    </m:r>
                    <m:r>
                      <m:rPr>
                        <m:nor/>
                      </m:rPr>
                      <a:rPr lang="en-US" dirty="0">
                        <a:solidFill>
                          <a:srgbClr val="0000CC"/>
                        </a:solidFill>
                      </a:rPr>
                      <m:t>Revenue</m:t>
                    </m:r>
                    <m:r>
                      <m:rPr>
                        <m:nor/>
                      </m:rPr>
                      <a:rPr lang="en-US" dirty="0">
                        <a:solidFill>
                          <a:srgbClr val="0000CC"/>
                        </a:solidFill>
                      </a:rPr>
                      <m:t>] = </m:t>
                    </m:r>
                    <m:r>
                      <a:rPr lang="en-US" i="1">
                        <a:solidFill>
                          <a:srgbClr val="0000CC"/>
                        </a:solidFill>
                        <a:latin typeface="Cambria Math" panose="02040503050406030204" pitchFamily="18" charset="0"/>
                        <a:ea typeface="Cambria Math" panose="02040503050406030204" pitchFamily="18" charset="0"/>
                      </a:rPr>
                      <m:t>𝔼</m:t>
                    </m:r>
                    <m:r>
                      <a:rPr lang="en-US" i="1">
                        <a:solidFill>
                          <a:srgbClr val="0000CC"/>
                        </a:solidFill>
                        <a:latin typeface="Cambria Math" panose="02040503050406030204" pitchFamily="18" charset="0"/>
                        <a:ea typeface="Cambria Math" panose="02040503050406030204" pitchFamily="18" charset="0"/>
                      </a:rPr>
                      <m:t> </m:t>
                    </m:r>
                    <m:r>
                      <m:rPr>
                        <m:nor/>
                      </m:rPr>
                      <a:rPr lang="en-US" dirty="0">
                        <a:solidFill>
                          <a:srgbClr val="0000CC"/>
                        </a:solidFill>
                      </a:rPr>
                      <m:t>[</m:t>
                    </m:r>
                    <m:r>
                      <m:rPr>
                        <m:nor/>
                      </m:rPr>
                      <a:rPr lang="en-US" dirty="0">
                        <a:solidFill>
                          <a:srgbClr val="0000CC"/>
                        </a:solidFill>
                      </a:rPr>
                      <m:t>Virtual</m:t>
                    </m:r>
                    <m:r>
                      <m:rPr>
                        <m:nor/>
                      </m:rPr>
                      <a:rPr lang="en-US" dirty="0">
                        <a:solidFill>
                          <a:srgbClr val="0000CC"/>
                        </a:solidFill>
                      </a:rPr>
                      <m:t> </m:t>
                    </m:r>
                    <m:r>
                      <m:rPr>
                        <m:nor/>
                      </m:rPr>
                      <a:rPr lang="en-US" dirty="0">
                        <a:solidFill>
                          <a:srgbClr val="0000CC"/>
                        </a:solidFill>
                      </a:rPr>
                      <m:t>welfare</m:t>
                    </m:r>
                    <m:r>
                      <m:rPr>
                        <m:nor/>
                      </m:rPr>
                      <a:rPr lang="en-US" dirty="0">
                        <a:solidFill>
                          <a:srgbClr val="0000CC"/>
                        </a:solidFill>
                      </a:rPr>
                      <m:t>]</m:t>
                    </m:r>
                  </m:oMath>
                </a14:m>
                <a:endParaRPr lang="en-US" dirty="0">
                  <a:solidFill>
                    <a:schemeClr val="tx1"/>
                  </a:solidFill>
                </a:endParaRPr>
              </a:p>
            </p:txBody>
          </p:sp>
        </mc:Choice>
        <mc:Fallback xmlns="">
          <p:sp>
            <p:nvSpPr>
              <p:cNvPr id="6" name="Rectangle 5">
                <a:extLst>
                  <a:ext uri="{FF2B5EF4-FFF2-40B4-BE49-F238E27FC236}">
                    <a16:creationId xmlns:a16="http://schemas.microsoft.com/office/drawing/2014/main" id="{7B594FF3-029E-4892-88F0-42ECEF1941D9}"/>
                  </a:ext>
                </a:extLst>
              </p:cNvPr>
              <p:cNvSpPr>
                <a:spLocks noRot="1" noChangeAspect="1" noMove="1" noResize="1" noEditPoints="1" noAdjustHandles="1" noChangeArrowheads="1" noChangeShapeType="1" noTextEdit="1"/>
              </p:cNvSpPr>
              <p:nvPr/>
            </p:nvSpPr>
            <p:spPr>
              <a:xfrm>
                <a:off x="457200" y="3898203"/>
                <a:ext cx="8229600" cy="368997"/>
              </a:xfrm>
              <a:prstGeom prst="rect">
                <a:avLst/>
              </a:prstGeom>
              <a:blipFill>
                <a:blip r:embed="rId5"/>
                <a:stretch>
                  <a:fillRect t="-4615" b="-21538"/>
                </a:stretch>
              </a:blipFill>
              <a:ln>
                <a:solidFill>
                  <a:schemeClr val="tx1"/>
                </a:solidFill>
              </a:ln>
            </p:spPr>
            <p:txBody>
              <a:bodyPr/>
              <a:lstStyle/>
              <a:p>
                <a:r>
                  <a:rPr lang="en-US">
                    <a:noFill/>
                  </a:rPr>
                  <a:t> </a:t>
                </a:r>
              </a:p>
            </p:txBody>
          </p:sp>
        </mc:Fallback>
      </mc:AlternateContent>
      <p:pic>
        <p:nvPicPr>
          <p:cNvPr id="14" name="Picture 4" descr="Image result for idea">
            <a:extLst>
              <a:ext uri="{FF2B5EF4-FFF2-40B4-BE49-F238E27FC236}">
                <a16:creationId xmlns:a16="http://schemas.microsoft.com/office/drawing/2014/main" id="{F75BE811-54B4-42E4-A68C-8BAA696E1C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5351329"/>
            <a:ext cx="769550" cy="79248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6900BDAE-56DA-4BFF-8118-1852DD2469FB}"/>
                  </a:ext>
                </a:extLst>
              </p:cNvPr>
              <p:cNvSpPr/>
              <p:nvPr/>
            </p:nvSpPr>
            <p:spPr>
              <a:xfrm>
                <a:off x="3657600" y="1603380"/>
                <a:ext cx="5029200" cy="2206619"/>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tx1"/>
                    </a:solidFill>
                    <a:cs typeface="Arial" panose="020B0604020202020204" pitchFamily="34" charset="0"/>
                  </a:rPr>
                  <a:t>Lemma: </a:t>
                </a:r>
                <a:r>
                  <a:rPr lang="en-US" dirty="0">
                    <a:solidFill>
                      <a:schemeClr val="tx1"/>
                    </a:solidFill>
                    <a:cs typeface="Arial" panose="020B0604020202020204" pitchFamily="34" charset="0"/>
                  </a:rPr>
                  <a:t>Allocation function </a:t>
                </a:r>
                <a:r>
                  <a:rPr lang="en-US" dirty="0">
                    <a:solidFill>
                      <a:schemeClr val="tx1"/>
                    </a:solidFill>
                    <a:ea typeface="Roboto" panose="02000000000000000000" pitchFamily="2" charset="0"/>
                    <a:cs typeface="Arial" panose="020B0604020202020204" pitchFamily="34" charset="0"/>
                  </a:rPr>
                  <a:t>can be paired with payments so resulting mechanism is IC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ea typeface="Roboto" panose="02000000000000000000" pitchFamily="2" charset="0"/>
                    <a:cs typeface="Arial" panose="020B0604020202020204" pitchFamily="34" charset="0"/>
                  </a:rPr>
                  <a:t> allocation function is monotone (bid more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dirty="0">
                    <a:solidFill>
                      <a:schemeClr val="tx1"/>
                    </a:solidFill>
                    <a:ea typeface="Roboto" panose="02000000000000000000" pitchFamily="2" charset="0"/>
                    <a:cs typeface="Arial" panose="020B0604020202020204" pitchFamily="34" charset="0"/>
                  </a:rPr>
                  <a:t> get more).</a:t>
                </a:r>
              </a:p>
              <a:p>
                <a:endParaRPr lang="en-US" sz="1200" dirty="0">
                  <a:solidFill>
                    <a:schemeClr val="tx1"/>
                  </a:solidFill>
                  <a:ea typeface="Roboto" panose="02000000000000000000" pitchFamily="2" charset="0"/>
                  <a:cs typeface="Arial" panose="020B0604020202020204" pitchFamily="34" charset="0"/>
                </a:endParaRPr>
              </a:p>
              <a:p>
                <a:pPr marL="285750" indent="-285750">
                  <a:buFont typeface="Arial" panose="020B0604020202020204" pitchFamily="34" charset="0"/>
                  <a:buChar char="•"/>
                </a:pPr>
                <a:r>
                  <a:rPr lang="en-US" b="1" dirty="0">
                    <a:solidFill>
                      <a:schemeClr val="tx1"/>
                    </a:solidFill>
                    <a:ea typeface="Roboto" panose="02000000000000000000" pitchFamily="2" charset="0"/>
                    <a:cs typeface="Arial" panose="020B0604020202020204" pitchFamily="34" charset="0"/>
                  </a:rPr>
                  <a:t>Payment function is unique</a:t>
                </a:r>
                <a:r>
                  <a:rPr lang="en-US" dirty="0">
                    <a:solidFill>
                      <a:schemeClr val="tx1"/>
                    </a:solidFill>
                    <a:ea typeface="Roboto" panose="02000000000000000000" pitchFamily="2" charset="0"/>
                    <a:cs typeface="Arial" panose="020B0604020202020204" pitchFamily="34" charset="0"/>
                  </a:rPr>
                  <a:t>: for monotone allocation function </a:t>
                </a:r>
                <a14:m>
                  <m:oMath xmlns:m="http://schemas.openxmlformats.org/officeDocument/2006/math">
                    <m:r>
                      <a:rPr lang="en-US" b="1" i="1">
                        <a:solidFill>
                          <a:schemeClr val="tx1"/>
                        </a:solidFill>
                        <a:latin typeface="Cambria Math" panose="02040503050406030204" pitchFamily="18" charset="0"/>
                      </a:rPr>
                      <m:t>𝒙</m:t>
                    </m:r>
                  </m:oMath>
                </a14:m>
                <a:r>
                  <a:rPr lang="en-US" dirty="0">
                    <a:solidFill>
                      <a:schemeClr val="tx1"/>
                    </a:solidFill>
                    <a:ea typeface="Roboto" panose="02000000000000000000" pitchFamily="2" charset="0"/>
                    <a:cs typeface="Arial" panose="020B0604020202020204" pitchFamily="34" charset="0"/>
                  </a:rPr>
                  <a:t>, given values </a:t>
                </a:r>
                <a14:m>
                  <m:oMath xmlns:m="http://schemas.openxmlformats.org/officeDocument/2006/math">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𝑛</m:t>
                        </m:r>
                      </m:sub>
                    </m:sSub>
                  </m:oMath>
                </a14:m>
                <a:r>
                  <a:rPr lang="en-US" dirty="0">
                    <a:solidFill>
                      <a:schemeClr val="tx1"/>
                    </a:solidFill>
                    <a:ea typeface="Roboto" panose="02000000000000000000" pitchFamily="2" charset="0"/>
                    <a:cs typeface="Arial" panose="020B0604020202020204" pitchFamily="34" charset="0"/>
                  </a:rPr>
                  <a:t>, bidder </a:t>
                </a:r>
                <a14:m>
                  <m:oMath xmlns:m="http://schemas.openxmlformats.org/officeDocument/2006/math">
                    <m:r>
                      <a:rPr lang="en-US" i="1">
                        <a:solidFill>
                          <a:schemeClr val="tx1"/>
                        </a:solidFill>
                        <a:latin typeface="Cambria Math" panose="02040503050406030204" pitchFamily="18" charset="0"/>
                        <a:ea typeface="Roboto" panose="02000000000000000000" pitchFamily="2" charset="0"/>
                        <a:cs typeface="Arial" panose="020B0604020202020204" pitchFamily="34" charset="0"/>
                      </a:rPr>
                      <m:t>𝑖</m:t>
                    </m:r>
                  </m:oMath>
                </a14:m>
                <a:r>
                  <a:rPr lang="en-US" dirty="0">
                    <a:solidFill>
                      <a:schemeClr val="tx1"/>
                    </a:solidFill>
                    <a:ea typeface="Roboto" panose="02000000000000000000" pitchFamily="2" charset="0"/>
                    <a:cs typeface="Arial" panose="020B0604020202020204" pitchFamily="34" charset="0"/>
                  </a:rPr>
                  <a:t> pays </a:t>
                </a:r>
                <a14:m>
                  <m:oMath xmlns:m="http://schemas.openxmlformats.org/officeDocument/2006/math">
                    <m:nary>
                      <m:naryPr>
                        <m:ctrlPr>
                          <a:rPr lang="en-US" i="1">
                            <a:solidFill>
                              <a:srgbClr val="0000CC"/>
                            </a:solidFill>
                            <a:latin typeface="Cambria Math" panose="02040503050406030204" pitchFamily="18" charset="0"/>
                            <a:cs typeface="Arial" panose="020B0604020202020204" pitchFamily="34" charset="0"/>
                          </a:rPr>
                        </m:ctrlPr>
                      </m:naryPr>
                      <m:sub>
                        <m:r>
                          <m:rPr>
                            <m:brk m:alnAt="23"/>
                          </m:rPr>
                          <a:rPr lang="en-US" i="1">
                            <a:solidFill>
                              <a:srgbClr val="0000CC"/>
                            </a:solidFill>
                            <a:latin typeface="Cambria Math" panose="02040503050406030204" pitchFamily="18" charset="0"/>
                            <a:cs typeface="Arial" panose="020B0604020202020204" pitchFamily="34" charset="0"/>
                          </a:rPr>
                          <m:t>0</m:t>
                        </m:r>
                      </m:sub>
                      <m:sup>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sup>
                      <m:e>
                        <m:r>
                          <a:rPr lang="en-US" i="1">
                            <a:solidFill>
                              <a:srgbClr val="0000CC"/>
                            </a:solidFill>
                            <a:latin typeface="Cambria Math" panose="02040503050406030204" pitchFamily="18" charset="0"/>
                            <a:cs typeface="Arial" panose="020B0604020202020204" pitchFamily="34" charset="0"/>
                          </a:rPr>
                          <m:t>𝑧</m:t>
                        </m:r>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m:t>
                            </m:r>
                          </m:num>
                          <m:den>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den>
                        </m:f>
                        <m:sSub>
                          <m:sSub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𝑥</m:t>
                            </m:r>
                          </m:e>
                          <m: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𝑧</m:t>
                            </m:r>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b="1" i="1">
                                    <a:solidFill>
                                      <a:srgbClr val="0000CC"/>
                                    </a:solidFill>
                                    <a:latin typeface="Cambria Math" panose="02040503050406030204" pitchFamily="18" charset="0"/>
                                    <a:cs typeface="Arial" panose="020B0604020202020204" pitchFamily="34" charset="0"/>
                                  </a:rPr>
                                  <m:t>𝒗</m:t>
                                </m:r>
                              </m:e>
                              <m:sub>
                                <m:r>
                                  <a:rPr lang="en-US" i="1">
                                    <a:solidFill>
                                      <a:srgbClr val="0000CC"/>
                                    </a:solidFill>
                                    <a:latin typeface="Cambria Math" panose="02040503050406030204" pitchFamily="18" charset="0"/>
                                    <a:cs typeface="Arial" panose="020B0604020202020204" pitchFamily="34" charset="0"/>
                                  </a:rPr>
                                  <m:t>−</m:t>
                                </m:r>
                                <m:r>
                                  <a:rPr lang="en-US" i="1">
                                    <a:solidFill>
                                      <a:srgbClr val="0000CC"/>
                                    </a:solidFill>
                                    <a:latin typeface="Cambria Math" panose="02040503050406030204" pitchFamily="18" charset="0"/>
                                    <a:cs typeface="Arial" panose="020B0604020202020204" pitchFamily="34" charset="0"/>
                                  </a:rPr>
                                  <m:t>𝑖</m:t>
                                </m:r>
                              </m:sub>
                            </m:sSub>
                          </m:e>
                        </m:d>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𝑑𝑧</m:t>
                        </m:r>
                      </m:e>
                    </m:nary>
                  </m:oMath>
                </a14:m>
                <a:r>
                  <a:rPr lang="en-US" dirty="0">
                    <a:solidFill>
                      <a:schemeClr val="tx1"/>
                    </a:solidFill>
                    <a:ea typeface="Roboto" panose="02000000000000000000" pitchFamily="2" charset="0"/>
                    <a:cs typeface="Arial" panose="020B0604020202020204" pitchFamily="34" charset="0"/>
                  </a:rPr>
                  <a:t>.</a:t>
                </a:r>
              </a:p>
            </p:txBody>
          </p:sp>
        </mc:Choice>
        <mc:Fallback xmlns="">
          <p:sp>
            <p:nvSpPr>
              <p:cNvPr id="12" name="Rectangle 11">
                <a:extLst>
                  <a:ext uri="{FF2B5EF4-FFF2-40B4-BE49-F238E27FC236}">
                    <a16:creationId xmlns:a16="http://schemas.microsoft.com/office/drawing/2014/main" id="{6900BDAE-56DA-4BFF-8118-1852DD2469FB}"/>
                  </a:ext>
                </a:extLst>
              </p:cNvPr>
              <p:cNvSpPr>
                <a:spLocks noRot="1" noChangeAspect="1" noMove="1" noResize="1" noEditPoints="1" noAdjustHandles="1" noChangeArrowheads="1" noChangeShapeType="1" noTextEdit="1"/>
              </p:cNvSpPr>
              <p:nvPr/>
            </p:nvSpPr>
            <p:spPr>
              <a:xfrm>
                <a:off x="3657600" y="1603380"/>
                <a:ext cx="5029200" cy="2206619"/>
              </a:xfrm>
              <a:prstGeom prst="rect">
                <a:avLst/>
              </a:prstGeom>
              <a:blipFill>
                <a:blip r:embed="rId7"/>
                <a:stretch>
                  <a:fillRect l="-723" t="-817" r="-1325" b="-26703"/>
                </a:stretch>
              </a:blipFill>
              <a:ln w="28575">
                <a:solidFill>
                  <a:schemeClr val="tx1"/>
                </a:solidFill>
              </a:ln>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EB219765-DD9B-4011-8013-57E88BFFF411}"/>
              </a:ext>
            </a:extLst>
          </p:cNvPr>
          <p:cNvGrpSpPr/>
          <p:nvPr/>
        </p:nvGrpSpPr>
        <p:grpSpPr>
          <a:xfrm>
            <a:off x="457200" y="1600200"/>
            <a:ext cx="3048000" cy="2209799"/>
            <a:chOff x="457200" y="1600200"/>
            <a:chExt cx="3048000" cy="2209799"/>
          </a:xfrm>
        </p:grpSpPr>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432CBB0E-209B-4080-8F29-0424AC0291EC}"/>
                    </a:ext>
                  </a:extLst>
                </p:cNvPr>
                <p:cNvSpPr/>
                <p:nvPr/>
              </p:nvSpPr>
              <p:spPr>
                <a:xfrm>
                  <a:off x="457200" y="1944723"/>
                  <a:ext cx="3048000" cy="1865276"/>
                </a:xfrm>
                <a:prstGeom prst="rect">
                  <a:avLst/>
                </a:prstGeom>
                <a:solidFill>
                  <a:srgbClr val="FDDCF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ea typeface="Roboto" panose="02000000000000000000" pitchFamily="2" charset="0"/>
                      <a:cs typeface="Arial" panose="020B0604020202020204" pitchFamily="34" charset="0"/>
                    </a:rPr>
                    <a:t>Virtual values:</a:t>
                  </a:r>
                </a:p>
                <a:p>
                  <a14:m>
                    <m:oMath xmlns:m="http://schemas.openxmlformats.org/officeDocument/2006/math">
                      <m:sSub>
                        <m:sSub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e>
                      </m:d>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f>
                        <m:f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fPr>
                        <m:num>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𝐹</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num>
                        <m:den>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𝑓</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en>
                      </m:f>
                    </m:oMath>
                  </a14:m>
                  <a:r>
                    <a:rPr lang="en-US" dirty="0">
                      <a:solidFill>
                        <a:schemeClr val="tx1"/>
                      </a:solidFill>
                      <a:ea typeface="Roboto" panose="02000000000000000000" pitchFamily="2" charset="0"/>
                      <a:cs typeface="Arial" panose="020B0604020202020204" pitchFamily="34" charset="0"/>
                    </a:rPr>
                    <a:t>.</a:t>
                  </a:r>
                </a:p>
                <a:p>
                  <a:r>
                    <a:rPr lang="en-US" dirty="0">
                      <a:solidFill>
                        <a:schemeClr val="tx1"/>
                      </a:solidFill>
                      <a:ea typeface="Roboto" panose="02000000000000000000" pitchFamily="2" charset="0"/>
                      <a:cs typeface="Arial" panose="020B0604020202020204" pitchFamily="34" charset="0"/>
                    </a:rPr>
                    <a:t>No one wins if virtual values &lt; 0. Else winner has max </a:t>
                  </a:r>
                  <a14:m>
                    <m:oMath xmlns:m="http://schemas.openxmlformats.org/officeDocument/2006/math">
                      <m:sSub>
                        <m:sSub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𝜙</m:t>
                          </m:r>
                        </m:e>
                        <m:sub>
                          <m: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sub>
                      </m:sSub>
                      <m:d>
                        <m:dPr>
                          <m:ctrlPr>
                            <a:rPr 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𝑣</m:t>
                              </m:r>
                            </m:e>
                            <m:sub>
                              <m:r>
                                <a:rPr lang="en-US" i="1">
                                  <a:solidFill>
                                    <a:srgbClr val="0000CC"/>
                                  </a:solidFill>
                                  <a:latin typeface="Cambria Math" panose="02040503050406030204" pitchFamily="18" charset="0"/>
                                  <a:cs typeface="Arial" panose="020B0604020202020204" pitchFamily="34" charset="0"/>
                                </a:rPr>
                                <m:t>𝑖</m:t>
                              </m:r>
                            </m:sub>
                          </m:sSub>
                        </m:e>
                      </m:d>
                    </m:oMath>
                  </a14:m>
                  <a:r>
                    <a:rPr lang="en-US" dirty="0">
                      <a:solidFill>
                        <a:schemeClr val="tx1"/>
                      </a:solidFill>
                      <a:ea typeface="Roboto" panose="02000000000000000000" pitchFamily="2" charset="0"/>
                      <a:cs typeface="Arial" panose="020B0604020202020204" pitchFamily="34" charset="0"/>
                    </a:rPr>
                    <a:t>.</a:t>
                  </a:r>
                </a:p>
                <a:p>
                  <a:pPr marL="0" lvl="1" defTabSz="457200"/>
                  <a:r>
                    <a:rPr lang="en-US" dirty="0">
                      <a:solidFill>
                        <a:schemeClr val="tx1"/>
                      </a:solidFill>
                      <a:ea typeface="Roboto" panose="02000000000000000000" pitchFamily="2" charset="0"/>
                      <a:cs typeface="Arial" panose="020B0604020202020204" pitchFamily="34" charset="0"/>
                    </a:rPr>
                    <a:t>	</a:t>
                  </a:r>
                  <a:r>
                    <a:rPr lang="en-US" dirty="0">
                      <a:solidFill>
                        <a:schemeClr val="tx1"/>
                      </a:solidFill>
                      <a:cs typeface="Arial" panose="020B0604020202020204" pitchFamily="34" charset="0"/>
                    </a:rPr>
                    <a:t>Charge winner her 	</a:t>
                  </a:r>
                  <a:r>
                    <a:rPr lang="en-US" b="1" i="1" dirty="0">
                      <a:solidFill>
                        <a:schemeClr val="tx1"/>
                      </a:solidFill>
                      <a:cs typeface="Arial" panose="020B0604020202020204" pitchFamily="34" charset="0"/>
                    </a:rPr>
                    <a:t>threshold bid.</a:t>
                  </a:r>
                  <a:endParaRPr lang="en-US" dirty="0">
                    <a:solidFill>
                      <a:schemeClr val="tx1"/>
                    </a:solidFill>
                    <a:cs typeface="Arial" panose="020B0604020202020204" pitchFamily="34" charset="0"/>
                  </a:endParaRPr>
                </a:p>
              </p:txBody>
            </p:sp>
          </mc:Choice>
          <mc:Fallback xmlns="">
            <p:sp>
              <p:nvSpPr>
                <p:cNvPr id="15" name="Rectangle 14">
                  <a:extLst>
                    <a:ext uri="{FF2B5EF4-FFF2-40B4-BE49-F238E27FC236}">
                      <a16:creationId xmlns:a16="http://schemas.microsoft.com/office/drawing/2014/main" id="{432CBB0E-209B-4080-8F29-0424AC0291EC}"/>
                    </a:ext>
                  </a:extLst>
                </p:cNvPr>
                <p:cNvSpPr>
                  <a:spLocks noRot="1" noChangeAspect="1" noMove="1" noResize="1" noEditPoints="1" noAdjustHandles="1" noChangeArrowheads="1" noChangeShapeType="1" noTextEdit="1"/>
                </p:cNvSpPr>
                <p:nvPr/>
              </p:nvSpPr>
              <p:spPr>
                <a:xfrm>
                  <a:off x="457200" y="1944723"/>
                  <a:ext cx="3048000" cy="1865276"/>
                </a:xfrm>
                <a:prstGeom prst="rect">
                  <a:avLst/>
                </a:prstGeom>
                <a:blipFill>
                  <a:blip r:embed="rId8"/>
                  <a:stretch>
                    <a:fillRect l="-1188" t="-1929" b="-5145"/>
                  </a:stretch>
                </a:blipFill>
                <a:ln w="28575">
                  <a:solidFill>
                    <a:schemeClr val="tx1"/>
                  </a:solid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46B4951A-45F8-4939-AB72-9B12F7FF3083}"/>
                </a:ext>
              </a:extLst>
            </p:cNvPr>
            <p:cNvSpPr txBox="1"/>
            <p:nvPr/>
          </p:nvSpPr>
          <p:spPr>
            <a:xfrm>
              <a:off x="457200" y="1600200"/>
              <a:ext cx="3048000" cy="369332"/>
            </a:xfrm>
            <a:prstGeom prst="rect">
              <a:avLst/>
            </a:prstGeom>
            <a:solidFill>
              <a:schemeClr val="bg1"/>
            </a:solidFill>
            <a:ln w="28575">
              <a:solidFill>
                <a:schemeClr val="tx1"/>
              </a:solidFill>
            </a:ln>
          </p:spPr>
          <p:txBody>
            <a:bodyPr wrap="square" rtlCol="0">
              <a:spAutoFit/>
            </a:bodyPr>
            <a:lstStyle/>
            <a:p>
              <a:r>
                <a:rPr lang="en-US" b="1" dirty="0">
                  <a:ea typeface="Roboto" panose="02000000000000000000" pitchFamily="2" charset="0"/>
                  <a:cs typeface="Arial" panose="020B0604020202020204" pitchFamily="34" charset="0"/>
                </a:rPr>
                <a:t>Auction</a:t>
              </a:r>
            </a:p>
          </p:txBody>
        </p:sp>
      </p:grpSp>
    </p:spTree>
    <p:extLst>
      <p:ext uri="{BB962C8B-B14F-4D97-AF65-F5344CB8AC3E}">
        <p14:creationId xmlns:p14="http://schemas.microsoft.com/office/powerpoint/2010/main" val="4075578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ntr" presetSubtype="0" fill="hold" grpId="0" nodeType="withEffect">
                                  <p:stCondLst>
                                    <p:cond delay="50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D63AF-00FE-4380-AE9F-63477310145E}"/>
              </a:ext>
            </a:extLst>
          </p:cNvPr>
          <p:cNvSpPr>
            <a:spLocks noGrp="1"/>
          </p:cNvSpPr>
          <p:nvPr>
            <p:ph type="title"/>
          </p:nvPr>
        </p:nvSpPr>
        <p:spPr/>
        <p:txBody>
          <a:bodyPr/>
          <a:lstStyle/>
          <a:p>
            <a:r>
              <a:rPr lang="en-US" dirty="0"/>
              <a:t>Optimal single-item auctions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63D796C-0393-46BB-A574-F5AE78ADC35C}"/>
                  </a:ext>
                </a:extLst>
              </p:cNvPr>
              <p:cNvSpPr>
                <a:spLocks noGrp="1"/>
              </p:cNvSpPr>
              <p:nvPr>
                <p:ph idx="1"/>
              </p:nvPr>
            </p:nvSpPr>
            <p:spPr/>
            <p:txBody>
              <a:bodyPr/>
              <a:lstStyle/>
              <a:p>
                <a:pPr marL="0" indent="0">
                  <a:buNone/>
                </a:pPr>
                <a:r>
                  <a:rPr lang="en-US" altLang="en-US" dirty="0">
                    <a:cs typeface="Arial" panose="020B0604020202020204" pitchFamily="34" charset="0"/>
                  </a:rPr>
                  <a:t>When buyers’ values are </a:t>
                </a:r>
                <a:r>
                  <a:rPr lang="en-US" altLang="en-US" dirty="0" err="1">
                    <a:cs typeface="Arial" panose="020B0604020202020204" pitchFamily="34" charset="0"/>
                  </a:rPr>
                  <a:t>i.i.d</a:t>
                </a:r>
                <a:r>
                  <a:rPr lang="en-US" altLang="en-US" dirty="0">
                    <a:cs typeface="Arial" panose="020B0604020202020204" pitchFamily="34" charset="0"/>
                  </a:rPr>
                  <a:t>.:</a:t>
                </a:r>
              </a:p>
              <a:p>
                <a:pPr marL="0" indent="0">
                  <a:buNone/>
                </a:pPr>
                <a:r>
                  <a:rPr lang="en-US" altLang="en-US" dirty="0">
                    <a:cs typeface="Arial" panose="020B0604020202020204" pitchFamily="34" charset="0"/>
                  </a:rPr>
                  <a:t>Equivalent to 2</a:t>
                </a:r>
                <a:r>
                  <a:rPr lang="en-US" altLang="en-US" baseline="30000" dirty="0">
                    <a:cs typeface="Arial" panose="020B0604020202020204" pitchFamily="34" charset="0"/>
                  </a:rPr>
                  <a:t>nd</a:t>
                </a:r>
                <a:r>
                  <a:rPr lang="en-US" altLang="en-US" dirty="0">
                    <a:cs typeface="Arial" panose="020B0604020202020204" pitchFamily="34" charset="0"/>
                  </a:rPr>
                  <a:t>-price auction with reserve of </a:t>
                </a:r>
                <a14:m>
                  <m:oMath xmlns:m="http://schemas.openxmlformats.org/officeDocument/2006/math">
                    <m:sSubSup>
                      <m:sSubSupPr>
                        <m:ctrlPr>
                          <a:rPr lang="en-US" altLang="en-US" i="1">
                            <a:latin typeface="Cambria Math" panose="02040503050406030204" pitchFamily="18" charset="0"/>
                            <a:cs typeface="Arial" panose="020B0604020202020204" pitchFamily="34" charset="0"/>
                          </a:rPr>
                        </m:ctrlPr>
                      </m:sSubSupPr>
                      <m:e>
                        <m:r>
                          <a:rPr lang="en-US" altLang="en-US" i="1">
                            <a:latin typeface="Cambria Math" panose="02040503050406030204" pitchFamily="18" charset="0"/>
                            <a:ea typeface="Cambria Math" panose="02040503050406030204" pitchFamily="18" charset="0"/>
                            <a:cs typeface="Arial" panose="020B0604020202020204" pitchFamily="34" charset="0"/>
                          </a:rPr>
                          <m:t>𝜙</m:t>
                        </m:r>
                      </m:e>
                      <m:sub>
                        <m:r>
                          <a:rPr lang="en-US" altLang="en-US" i="1">
                            <a:latin typeface="Cambria Math" panose="02040503050406030204" pitchFamily="18" charset="0"/>
                            <a:cs typeface="Arial" panose="020B0604020202020204" pitchFamily="34" charset="0"/>
                          </a:rPr>
                          <m:t>𝑖</m:t>
                        </m:r>
                      </m:sub>
                      <m:sup>
                        <m:r>
                          <a:rPr lang="en-US" altLang="en-US" i="1">
                            <a:latin typeface="Cambria Math" panose="02040503050406030204" pitchFamily="18" charset="0"/>
                            <a:cs typeface="Arial" panose="020B0604020202020204" pitchFamily="34" charset="0"/>
                          </a:rPr>
                          <m:t>−1</m:t>
                        </m:r>
                      </m:sup>
                    </m:sSubSup>
                    <m:d>
                      <m:dPr>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0</m:t>
                        </m:r>
                      </m:e>
                    </m:d>
                  </m:oMath>
                </a14:m>
                <a:endParaRPr lang="en-US" altLang="en-US" dirty="0">
                  <a:cs typeface="Arial" panose="020B0604020202020204" pitchFamily="34" charset="0"/>
                </a:endParaRPr>
              </a:p>
              <a:p>
                <a:pPr marL="0" indent="0">
                  <a:buNone/>
                </a:pPr>
                <a:endParaRPr lang="en-US" altLang="en-US" dirty="0">
                  <a:cs typeface="Arial" panose="020B0604020202020204" pitchFamily="34" charset="0"/>
                </a:endParaRPr>
              </a:p>
              <a:p>
                <a:pPr marL="0" indent="0">
                  <a:buNone/>
                </a:pPr>
                <a:r>
                  <a:rPr lang="en-US" altLang="en-US" dirty="0">
                    <a:cs typeface="Arial" panose="020B0604020202020204" pitchFamily="34" charset="0"/>
                  </a:rPr>
                  <a:t>Extended to selling multiple units of an item </a:t>
                </a:r>
                <a:r>
                  <a:rPr lang="en-US" altLang="en-US" dirty="0">
                    <a:solidFill>
                      <a:schemeClr val="bg1">
                        <a:lumMod val="50000"/>
                      </a:schemeClr>
                    </a:solidFill>
                    <a:cs typeface="Arial" panose="020B0604020202020204" pitchFamily="34" charset="0"/>
                  </a:rPr>
                  <a:t>[</a:t>
                </a:r>
                <a:r>
                  <a:rPr lang="en-US" altLang="en-US" dirty="0" err="1">
                    <a:solidFill>
                      <a:schemeClr val="bg1">
                        <a:lumMod val="50000"/>
                      </a:schemeClr>
                    </a:solidFill>
                    <a:cs typeface="Arial" panose="020B0604020202020204" pitchFamily="34" charset="0"/>
                  </a:rPr>
                  <a:t>Maskin</a:t>
                </a:r>
                <a:r>
                  <a:rPr lang="en-US" altLang="en-US" dirty="0">
                    <a:solidFill>
                      <a:schemeClr val="bg1">
                        <a:lumMod val="50000"/>
                      </a:schemeClr>
                    </a:solidFill>
                    <a:cs typeface="Arial" panose="020B0604020202020204" pitchFamily="34" charset="0"/>
                  </a:rPr>
                  <a:t> &amp; Riley, ‘89]</a:t>
                </a:r>
                <a:endParaRPr lang="en-US" altLang="en-US" dirty="0">
                  <a:cs typeface="Arial" panose="020B0604020202020204" pitchFamily="34" charset="0"/>
                </a:endParaRPr>
              </a:p>
              <a:p>
                <a:pPr marL="0" indent="0">
                  <a:buNone/>
                </a:pPr>
                <a:endParaRPr lang="en-US" altLang="en-US"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663D796C-0393-46BB-A574-F5AE78ADC35C}"/>
                  </a:ext>
                </a:extLst>
              </p:cNvPr>
              <p:cNvSpPr>
                <a:spLocks noGrp="1" noRot="1" noChangeAspect="1" noMove="1" noResize="1" noEditPoints="1" noAdjustHandles="1" noChangeArrowheads="1" noChangeShapeType="1" noTextEdit="1"/>
              </p:cNvSpPr>
              <p:nvPr>
                <p:ph idx="1"/>
              </p:nvPr>
            </p:nvSpPr>
            <p:spPr>
              <a:blipFill>
                <a:blip r:embed="rId3"/>
                <a:stretch>
                  <a:fillRect l="-1111" t="-1078" r="-963"/>
                </a:stretch>
              </a:blipFill>
            </p:spPr>
            <p:txBody>
              <a:bodyPr/>
              <a:lstStyle/>
              <a:p>
                <a:r>
                  <a:rPr lang="en-US">
                    <a:noFill/>
                  </a:rPr>
                  <a:t> </a:t>
                </a:r>
              </a:p>
            </p:txBody>
          </p:sp>
        </mc:Fallback>
      </mc:AlternateContent>
      <p:grpSp>
        <p:nvGrpSpPr>
          <p:cNvPr id="23" name="Group 22">
            <a:extLst>
              <a:ext uri="{FF2B5EF4-FFF2-40B4-BE49-F238E27FC236}">
                <a16:creationId xmlns:a16="http://schemas.microsoft.com/office/drawing/2014/main" id="{5BF806AB-FF8A-4FAA-94E7-7138060C675F}"/>
              </a:ext>
            </a:extLst>
          </p:cNvPr>
          <p:cNvGrpSpPr/>
          <p:nvPr/>
        </p:nvGrpSpPr>
        <p:grpSpPr>
          <a:xfrm>
            <a:off x="359736" y="4572000"/>
            <a:ext cx="8424529" cy="1600200"/>
            <a:chOff x="228601" y="4708529"/>
            <a:chExt cx="8424529" cy="1600200"/>
          </a:xfrm>
        </p:grpSpPr>
        <p:pic>
          <p:nvPicPr>
            <p:cNvPr id="3084" name="Picture 12" descr="Image result for peanut butter">
              <a:extLst>
                <a:ext uri="{FF2B5EF4-FFF2-40B4-BE49-F238E27FC236}">
                  <a16:creationId xmlns:a16="http://schemas.microsoft.com/office/drawing/2014/main" id="{5C306A2B-E419-492A-891A-355FB3CA47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Image result for peanut butter">
              <a:extLst>
                <a:ext uri="{FF2B5EF4-FFF2-40B4-BE49-F238E27FC236}">
                  <a16:creationId xmlns:a16="http://schemas.microsoft.com/office/drawing/2014/main" id="{170A3336-27C8-4359-B281-C105210AA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467"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Image result for peanut butter">
              <a:extLst>
                <a:ext uri="{FF2B5EF4-FFF2-40B4-BE49-F238E27FC236}">
                  <a16:creationId xmlns:a16="http://schemas.microsoft.com/office/drawing/2014/main" id="{A06239FA-CF91-4C41-A884-00A3F22B5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8333"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Image result for peanut butter">
              <a:extLst>
                <a:ext uri="{FF2B5EF4-FFF2-40B4-BE49-F238E27FC236}">
                  <a16:creationId xmlns:a16="http://schemas.microsoft.com/office/drawing/2014/main" id="{DE653BAE-43AA-47CC-80A4-5B10E63CF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199"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Image result for peanut butter">
              <a:extLst>
                <a:ext uri="{FF2B5EF4-FFF2-40B4-BE49-F238E27FC236}">
                  <a16:creationId xmlns:a16="http://schemas.microsoft.com/office/drawing/2014/main" id="{D6A7DE38-CD79-4582-982C-09000BFF9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8065"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Image result for peanut butter">
              <a:extLst>
                <a:ext uri="{FF2B5EF4-FFF2-40B4-BE49-F238E27FC236}">
                  <a16:creationId xmlns:a16="http://schemas.microsoft.com/office/drawing/2014/main" id="{897153E1-F3B9-4350-8FAF-477BC81BF0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930" y="4708529"/>
              <a:ext cx="1600200" cy="1600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6154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775-6E98-47AF-AA0F-15E9CB988539}"/>
              </a:ext>
            </a:extLst>
          </p:cNvPr>
          <p:cNvSpPr>
            <a:spLocks noGrp="1"/>
          </p:cNvSpPr>
          <p:nvPr>
            <p:ph type="title"/>
          </p:nvPr>
        </p:nvSpPr>
        <p:spPr/>
        <p:txBody>
          <a:bodyPr/>
          <a:lstStyle/>
          <a:p>
            <a:r>
              <a:rPr lang="en-US" dirty="0"/>
              <a:t>Major challenge:</a:t>
            </a:r>
            <a:br>
              <a:rPr lang="en-US" dirty="0"/>
            </a:br>
            <a:r>
              <a:rPr lang="en-US" dirty="0"/>
              <a:t>Optimal multi-item auctions</a:t>
            </a:r>
          </a:p>
        </p:txBody>
      </p:sp>
      <p:sp>
        <p:nvSpPr>
          <p:cNvPr id="3" name="Content Placeholder 2">
            <a:extLst>
              <a:ext uri="{FF2B5EF4-FFF2-40B4-BE49-F238E27FC236}">
                <a16:creationId xmlns:a16="http://schemas.microsoft.com/office/drawing/2014/main" id="{090E6F06-BA63-4AC8-98A8-332504D98537}"/>
              </a:ext>
            </a:extLst>
          </p:cNvPr>
          <p:cNvSpPr>
            <a:spLocks noGrp="1"/>
          </p:cNvSpPr>
          <p:nvPr>
            <p:ph idx="1"/>
          </p:nvPr>
        </p:nvSpPr>
        <p:spPr/>
        <p:txBody>
          <a:bodyPr>
            <a:normAutofit/>
          </a:bodyPr>
          <a:lstStyle/>
          <a:p>
            <a:pPr marL="0" indent="0">
              <a:buNone/>
            </a:pPr>
            <a:r>
              <a:rPr lang="en-US" dirty="0"/>
              <a:t>Don’t know how to sell two items optimally! Tons of work, e.g.:</a:t>
            </a:r>
          </a:p>
        </p:txBody>
      </p:sp>
      <p:pic>
        <p:nvPicPr>
          <p:cNvPr id="13" name="Graphic 12" descr="Upward trend">
            <a:extLst>
              <a:ext uri="{FF2B5EF4-FFF2-40B4-BE49-F238E27FC236}">
                <a16:creationId xmlns:a16="http://schemas.microsoft.com/office/drawing/2014/main" id="{A873C4A4-5F25-45E6-90D5-F7782E4B69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7201" y="2627242"/>
            <a:ext cx="801758" cy="801758"/>
          </a:xfrm>
          <a:prstGeom prst="rect">
            <a:avLst/>
          </a:prstGeom>
        </p:spPr>
      </p:pic>
      <p:pic>
        <p:nvPicPr>
          <p:cNvPr id="1026" name="Picture 2" descr="Image result for computer icon">
            <a:extLst>
              <a:ext uri="{FF2B5EF4-FFF2-40B4-BE49-F238E27FC236}">
                <a16:creationId xmlns:a16="http://schemas.microsoft.com/office/drawing/2014/main" id="{0EA5B4E0-13F1-44B0-B812-08CCE0615089}"/>
              </a:ext>
            </a:extLst>
          </p:cNvPr>
          <p:cNvPicPr>
            <a:picLocks noChangeAspect="1" noChangeArrowheads="1"/>
          </p:cNvPicPr>
          <p:nvPr/>
        </p:nvPicPr>
        <p:blipFill>
          <a:blip r:embed="rId5" cstate="print">
            <a:biLevel thresh="75000"/>
            <a:extLst>
              <a:ext uri="{28A0092B-C50C-407E-A947-70E740481C1C}">
                <a14:useLocalDpi xmlns:a14="http://schemas.microsoft.com/office/drawing/2010/main" val="0"/>
              </a:ext>
            </a:extLst>
          </a:blip>
          <a:srcRect/>
          <a:stretch>
            <a:fillRect/>
          </a:stretch>
        </p:blipFill>
        <p:spPr bwMode="auto">
          <a:xfrm>
            <a:off x="458858" y="4457700"/>
            <a:ext cx="800100" cy="8001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3163FF2-7DBC-4DCD-87E5-0BDA3D209B90}"/>
              </a:ext>
            </a:extLst>
          </p:cNvPr>
          <p:cNvSpPr/>
          <p:nvPr/>
        </p:nvSpPr>
        <p:spPr>
          <a:xfrm>
            <a:off x="1371600" y="2591960"/>
            <a:ext cx="7313542" cy="3323987"/>
          </a:xfrm>
          <a:prstGeom prst="rect">
            <a:avLst/>
          </a:prstGeom>
        </p:spPr>
        <p:txBody>
          <a:bodyPr wrap="square">
            <a:spAutoFit/>
          </a:bodyPr>
          <a:lstStyle/>
          <a:p>
            <a:r>
              <a:rPr lang="en-US" altLang="en-US" sz="2400" b="1" dirty="0">
                <a:solidFill>
                  <a:srgbClr val="0093C6"/>
                </a:solidFill>
              </a:rPr>
              <a:t>Economics</a:t>
            </a:r>
          </a:p>
          <a:p>
            <a:r>
              <a:rPr lang="en-US" dirty="0">
                <a:solidFill>
                  <a:schemeClr val="bg1">
                    <a:lumMod val="50000"/>
                  </a:schemeClr>
                </a:solidFill>
              </a:rPr>
              <a:t>E.g., Rochet, Journal of Mathematical Economics, ‘87; Avery and </a:t>
            </a:r>
            <a:r>
              <a:rPr lang="en-US" dirty="0" err="1">
                <a:solidFill>
                  <a:schemeClr val="bg1">
                    <a:lumMod val="50000"/>
                  </a:schemeClr>
                </a:solidFill>
              </a:rPr>
              <a:t>Hendershott</a:t>
            </a:r>
            <a:r>
              <a:rPr lang="en-US" dirty="0">
                <a:solidFill>
                  <a:schemeClr val="bg1">
                    <a:lumMod val="50000"/>
                  </a:schemeClr>
                </a:solidFill>
              </a:rPr>
              <a:t>, Review of Economic Studies, ’00; Armstrong, Review of Economic Studies, ’00; </a:t>
            </a:r>
            <a:r>
              <a:rPr lang="en-US" dirty="0" err="1">
                <a:solidFill>
                  <a:schemeClr val="bg1">
                    <a:lumMod val="50000"/>
                  </a:schemeClr>
                </a:solidFill>
              </a:rPr>
              <a:t>Thanassoulis</a:t>
            </a:r>
            <a:r>
              <a:rPr lang="en-US" dirty="0">
                <a:solidFill>
                  <a:schemeClr val="bg1">
                    <a:lumMod val="50000"/>
                  </a:schemeClr>
                </a:solidFill>
              </a:rPr>
              <a:t>, Journal of Economic Theory, ’04; </a:t>
            </a:r>
            <a:r>
              <a:rPr lang="en-US" dirty="0" err="1">
                <a:solidFill>
                  <a:schemeClr val="bg1">
                    <a:lumMod val="50000"/>
                  </a:schemeClr>
                </a:solidFill>
              </a:rPr>
              <a:t>Manelli</a:t>
            </a:r>
            <a:r>
              <a:rPr lang="en-US" dirty="0">
                <a:solidFill>
                  <a:schemeClr val="bg1">
                    <a:lumMod val="50000"/>
                  </a:schemeClr>
                </a:solidFill>
              </a:rPr>
              <a:t> and Vincent, Journal of Economic Theory ’06</a:t>
            </a:r>
            <a:endParaRPr lang="en-US" altLang="en-US" dirty="0">
              <a:solidFill>
                <a:schemeClr val="bg1">
                  <a:lumMod val="50000"/>
                </a:schemeClr>
              </a:solidFill>
            </a:endParaRPr>
          </a:p>
          <a:p>
            <a:endParaRPr lang="en-US" altLang="en-US" dirty="0"/>
          </a:p>
          <a:p>
            <a:r>
              <a:rPr lang="en-US" altLang="en-US" sz="2400" b="1" dirty="0">
                <a:solidFill>
                  <a:srgbClr val="0093C6"/>
                </a:solidFill>
              </a:rPr>
              <a:t>Computer science</a:t>
            </a:r>
          </a:p>
          <a:p>
            <a:r>
              <a:rPr lang="en-US" dirty="0">
                <a:solidFill>
                  <a:schemeClr val="bg1">
                    <a:lumMod val="50000"/>
                  </a:schemeClr>
                </a:solidFill>
              </a:rPr>
              <a:t>E.g., </a:t>
            </a:r>
            <a:r>
              <a:rPr lang="en-US" dirty="0" err="1">
                <a:solidFill>
                  <a:schemeClr val="bg1">
                    <a:lumMod val="50000"/>
                  </a:schemeClr>
                </a:solidFill>
              </a:rPr>
              <a:t>Conitzer</a:t>
            </a:r>
            <a:r>
              <a:rPr lang="en-US" dirty="0">
                <a:solidFill>
                  <a:schemeClr val="bg1">
                    <a:lumMod val="50000"/>
                  </a:schemeClr>
                </a:solidFill>
              </a:rPr>
              <a:t> and </a:t>
            </a:r>
            <a:r>
              <a:rPr lang="en-US" dirty="0" err="1">
                <a:solidFill>
                  <a:schemeClr val="bg1">
                    <a:lumMod val="50000"/>
                  </a:schemeClr>
                </a:solidFill>
              </a:rPr>
              <a:t>Sandholm</a:t>
            </a:r>
            <a:r>
              <a:rPr lang="en-US" dirty="0">
                <a:solidFill>
                  <a:schemeClr val="bg1">
                    <a:lumMod val="50000"/>
                  </a:schemeClr>
                </a:solidFill>
              </a:rPr>
              <a:t>, UAI’02, ICEC’03, EC’04</a:t>
            </a:r>
            <a:r>
              <a:rPr lang="en-US" altLang="en-US" dirty="0">
                <a:solidFill>
                  <a:schemeClr val="bg1">
                    <a:lumMod val="50000"/>
                  </a:schemeClr>
                </a:solidFill>
              </a:rPr>
              <a:t>; </a:t>
            </a:r>
            <a:r>
              <a:rPr lang="en-US" dirty="0" err="1">
                <a:solidFill>
                  <a:schemeClr val="bg1">
                    <a:lumMod val="50000"/>
                  </a:schemeClr>
                </a:solidFill>
              </a:rPr>
              <a:t>Likhodedov</a:t>
            </a:r>
            <a:r>
              <a:rPr lang="en-US" dirty="0">
                <a:solidFill>
                  <a:schemeClr val="bg1">
                    <a:lumMod val="50000"/>
                  </a:schemeClr>
                </a:solidFill>
              </a:rPr>
              <a:t> and </a:t>
            </a:r>
            <a:r>
              <a:rPr lang="en-US" dirty="0" err="1">
                <a:solidFill>
                  <a:schemeClr val="bg1">
                    <a:lumMod val="50000"/>
                  </a:schemeClr>
                </a:solidFill>
              </a:rPr>
              <a:t>Sandholm</a:t>
            </a:r>
            <a:r>
              <a:rPr lang="en-US" dirty="0">
                <a:solidFill>
                  <a:schemeClr val="bg1">
                    <a:lumMod val="50000"/>
                  </a:schemeClr>
                </a:solidFill>
              </a:rPr>
              <a:t>, AAAI‘04, AAAI’05; </a:t>
            </a:r>
            <a:r>
              <a:rPr lang="en-US" altLang="en-US" dirty="0">
                <a:solidFill>
                  <a:schemeClr val="bg1">
                    <a:lumMod val="50000"/>
                  </a:schemeClr>
                </a:solidFill>
              </a:rPr>
              <a:t>Cai and Daskalakis, FOCS’11; </a:t>
            </a:r>
            <a:r>
              <a:rPr lang="en-US" dirty="0">
                <a:solidFill>
                  <a:schemeClr val="bg1">
                    <a:lumMod val="50000"/>
                  </a:schemeClr>
                </a:solidFill>
              </a:rPr>
              <a:t>Cai, Daskalakis, and Weinberg, STOC’12, FOCS’12; </a:t>
            </a:r>
            <a:r>
              <a:rPr lang="en-US" dirty="0" err="1">
                <a:solidFill>
                  <a:schemeClr val="bg1">
                    <a:lumMod val="50000"/>
                  </a:schemeClr>
                </a:solidFill>
              </a:rPr>
              <a:t>Sandholm</a:t>
            </a:r>
            <a:r>
              <a:rPr lang="en-US" dirty="0">
                <a:solidFill>
                  <a:schemeClr val="bg1">
                    <a:lumMod val="50000"/>
                  </a:schemeClr>
                </a:solidFill>
              </a:rPr>
              <a:t> and </a:t>
            </a:r>
            <a:r>
              <a:rPr lang="en-US" dirty="0" err="1">
                <a:solidFill>
                  <a:schemeClr val="bg1">
                    <a:lumMod val="50000"/>
                  </a:schemeClr>
                </a:solidFill>
              </a:rPr>
              <a:t>Likhodedov</a:t>
            </a:r>
            <a:r>
              <a:rPr lang="en-US" dirty="0">
                <a:solidFill>
                  <a:schemeClr val="bg1">
                    <a:lumMod val="50000"/>
                  </a:schemeClr>
                </a:solidFill>
              </a:rPr>
              <a:t>, Operations Research ’15; </a:t>
            </a:r>
            <a:r>
              <a:rPr lang="en-US" altLang="en-US" dirty="0">
                <a:solidFill>
                  <a:schemeClr val="bg1">
                    <a:lumMod val="50000"/>
                  </a:schemeClr>
                </a:solidFill>
              </a:rPr>
              <a:t>Yao, SODA’15; Hart and Nisan, Journal of Economic Theory, ‘17</a:t>
            </a:r>
          </a:p>
        </p:txBody>
      </p:sp>
    </p:spTree>
    <p:extLst>
      <p:ext uri="{BB962C8B-B14F-4D97-AF65-F5344CB8AC3E}">
        <p14:creationId xmlns:p14="http://schemas.microsoft.com/office/powerpoint/2010/main" val="1930273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F7D1-B4AE-4048-8569-89AC75EBF56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1A678BF-BE2A-4E02-B403-F944DEB7279B}"/>
              </a:ext>
            </a:extLst>
          </p:cNvPr>
          <p:cNvSpPr>
            <a:spLocks noGrp="1"/>
          </p:cNvSpPr>
          <p:nvPr>
            <p:ph idx="1"/>
          </p:nvPr>
        </p:nvSpPr>
        <p:spPr>
          <a:xfrm>
            <a:off x="990600" y="1600202"/>
            <a:ext cx="7696200" cy="4525963"/>
          </a:xfrm>
        </p:spPr>
        <p:txBody>
          <a:bodyPr/>
          <a:lstStyle/>
          <a:p>
            <a:pPr marL="457200" indent="-457200">
              <a:buFont typeface="+mj-lt"/>
              <a:buAutoNum type="arabicPeriod"/>
            </a:pPr>
            <a:r>
              <a:rPr lang="en-US" dirty="0"/>
              <a:t>Introduction</a:t>
            </a:r>
          </a:p>
          <a:p>
            <a:pPr marL="457200" indent="-457200">
              <a:buFont typeface="+mj-lt"/>
              <a:buAutoNum type="arabicPeriod"/>
            </a:pPr>
            <a:r>
              <a:rPr lang="en-US" dirty="0"/>
              <a:t>Mechanism design basics</a:t>
            </a:r>
          </a:p>
          <a:p>
            <a:pPr marL="457200" indent="-457200">
              <a:buFont typeface="+mj-lt"/>
              <a:buAutoNum type="arabicPeriod"/>
            </a:pPr>
            <a:r>
              <a:rPr lang="en-US" dirty="0"/>
              <a:t>Automated mechanism design (AMD)</a:t>
            </a:r>
          </a:p>
          <a:p>
            <a:pPr marL="457200" indent="-457200">
              <a:buFont typeface="+mj-lt"/>
              <a:buAutoNum type="arabicPeriod"/>
            </a:pPr>
            <a:r>
              <a:rPr lang="en-US" dirty="0"/>
              <a:t>Sample complexity guarantees for AMD</a:t>
            </a:r>
          </a:p>
        </p:txBody>
      </p:sp>
      <p:sp>
        <p:nvSpPr>
          <p:cNvPr id="4" name="Arrow: Right 3">
            <a:extLst>
              <a:ext uri="{FF2B5EF4-FFF2-40B4-BE49-F238E27FC236}">
                <a16:creationId xmlns:a16="http://schemas.microsoft.com/office/drawing/2014/main" id="{F485F9F5-D15E-469F-9025-43226FBD02E7}"/>
              </a:ext>
            </a:extLst>
          </p:cNvPr>
          <p:cNvSpPr/>
          <p:nvPr/>
        </p:nvSpPr>
        <p:spPr>
          <a:xfrm>
            <a:off x="628650" y="2647950"/>
            <a:ext cx="228600" cy="171450"/>
          </a:xfrm>
          <a:prstGeom prst="rightArrow">
            <a:avLst/>
          </a:prstGeom>
          <a:solidFill>
            <a:srgbClr val="F7DC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73299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ruck">
            <a:extLst>
              <a:ext uri="{FF2B5EF4-FFF2-40B4-BE49-F238E27FC236}">
                <a16:creationId xmlns:a16="http://schemas.microsoft.com/office/drawing/2014/main" id="{E2572011-2274-481E-8565-F0CEB94D5F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685" r="21317" b="1186"/>
          <a:stretch/>
        </p:blipFill>
        <p:spPr bwMode="auto">
          <a:xfrm>
            <a:off x="5257801" y="0"/>
            <a:ext cx="3886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0F68AB-2D8D-4B06-BADF-38B44719B35A}"/>
              </a:ext>
            </a:extLst>
          </p:cNvPr>
          <p:cNvSpPr/>
          <p:nvPr/>
        </p:nvSpPr>
        <p:spPr>
          <a:xfrm>
            <a:off x="457199" y="2293738"/>
            <a:ext cx="4832232" cy="242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cs typeface="Leelawadee UI Semilight" panose="020B0402040204020203" pitchFamily="34" charset="-34"/>
              </a:rPr>
              <a:t>Amazon’s profit swells to $1.6 billion</a:t>
            </a:r>
          </a:p>
          <a:p>
            <a:r>
              <a:rPr lang="en-US" sz="2000" dirty="0">
                <a:solidFill>
                  <a:schemeClr val="bg1">
                    <a:lumMod val="50000"/>
                  </a:schemeClr>
                </a:solidFill>
                <a:cs typeface="Arial" panose="020B0604020202020204" pitchFamily="34" charset="0"/>
              </a:rPr>
              <a:t>[NY Times ‘18]</a:t>
            </a:r>
          </a:p>
        </p:txBody>
      </p:sp>
      <p:sp>
        <p:nvSpPr>
          <p:cNvPr id="10" name="Rectangle 9">
            <a:extLst>
              <a:ext uri="{FF2B5EF4-FFF2-40B4-BE49-F238E27FC236}">
                <a16:creationId xmlns:a16="http://schemas.microsoft.com/office/drawing/2014/main" id="{E93563D5-DB57-40D9-9D88-9476AEF21B98}"/>
              </a:ext>
            </a:extLst>
          </p:cNvPr>
          <p:cNvSpPr/>
          <p:nvPr/>
        </p:nvSpPr>
        <p:spPr>
          <a:xfrm>
            <a:off x="457199" y="2293738"/>
            <a:ext cx="4495799" cy="242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000" b="1" i="1" dirty="0">
                <a:solidFill>
                  <a:schemeClr val="tx1"/>
                </a:solidFill>
              </a:rPr>
              <a:t>Bidding in government auction of airwaves reaches $34 billion</a:t>
            </a:r>
          </a:p>
          <a:p>
            <a:r>
              <a:rPr lang="en-US" sz="2000" dirty="0">
                <a:solidFill>
                  <a:schemeClr val="bg1">
                    <a:lumMod val="50000"/>
                  </a:schemeClr>
                </a:solidFill>
                <a:cs typeface="Arial" panose="020B0604020202020204" pitchFamily="34" charset="0"/>
              </a:rPr>
              <a:t>[</a:t>
            </a:r>
            <a:r>
              <a:rPr lang="en-US" sz="2000" dirty="0" err="1">
                <a:solidFill>
                  <a:schemeClr val="bg1">
                    <a:lumMod val="50000"/>
                  </a:schemeClr>
                </a:solidFill>
                <a:cs typeface="Arial" panose="020B0604020202020204" pitchFamily="34" charset="0"/>
              </a:rPr>
              <a:t>NYTimes</a:t>
            </a:r>
            <a:r>
              <a:rPr lang="en-US" sz="2000" dirty="0">
                <a:solidFill>
                  <a:schemeClr val="bg1">
                    <a:lumMod val="50000"/>
                  </a:schemeClr>
                </a:solidFill>
                <a:cs typeface="Arial" panose="020B0604020202020204" pitchFamily="34" charset="0"/>
              </a:rPr>
              <a:t> ‘14]</a:t>
            </a:r>
          </a:p>
        </p:txBody>
      </p:sp>
      <p:sp>
        <p:nvSpPr>
          <p:cNvPr id="11" name="Rectangle 10">
            <a:extLst>
              <a:ext uri="{FF2B5EF4-FFF2-40B4-BE49-F238E27FC236}">
                <a16:creationId xmlns:a16="http://schemas.microsoft.com/office/drawing/2014/main" id="{EACEB5A3-1B12-4F78-B68A-1F1D7ECE9ECC}"/>
              </a:ext>
            </a:extLst>
          </p:cNvPr>
          <p:cNvSpPr/>
          <p:nvPr/>
        </p:nvSpPr>
        <p:spPr>
          <a:xfrm>
            <a:off x="457199" y="2293738"/>
            <a:ext cx="4495799" cy="242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latin typeface="+mj-lt"/>
              </a:rPr>
              <a:t>Very-large-scale generalized combinatorial multi-attribute auctions: Lessons from conducting $60B of sourcing</a:t>
            </a:r>
          </a:p>
          <a:p>
            <a:r>
              <a:rPr lang="en-US" sz="2400" dirty="0">
                <a:solidFill>
                  <a:schemeClr val="bg1">
                    <a:lumMod val="50000"/>
                  </a:schemeClr>
                </a:solidFill>
                <a:cs typeface="Arial" panose="020B0604020202020204" pitchFamily="34" charset="0"/>
              </a:rPr>
              <a:t>[Sandholm, chapter in Handbook of Market Design, 2013]</a:t>
            </a:r>
          </a:p>
        </p:txBody>
      </p:sp>
      <p:cxnSp>
        <p:nvCxnSpPr>
          <p:cNvPr id="12" name="Straight Connector 11">
            <a:extLst>
              <a:ext uri="{FF2B5EF4-FFF2-40B4-BE49-F238E27FC236}">
                <a16:creationId xmlns:a16="http://schemas.microsoft.com/office/drawing/2014/main" id="{0913CDFD-D68D-4189-8D57-AA1F0286CE1D}"/>
              </a:ext>
            </a:extLst>
          </p:cNvPr>
          <p:cNvCxnSpPr>
            <a:cxnSpLocks/>
          </p:cNvCxnSpPr>
          <p:nvPr/>
        </p:nvCxnSpPr>
        <p:spPr>
          <a:xfrm>
            <a:off x="5257800" y="-6096"/>
            <a:ext cx="0" cy="68640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5576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0812-05B2-44DE-82D2-FB25EDB1F592}"/>
              </a:ext>
            </a:extLst>
          </p:cNvPr>
          <p:cNvSpPr>
            <a:spLocks noGrp="1"/>
          </p:cNvSpPr>
          <p:nvPr>
            <p:ph type="title"/>
          </p:nvPr>
        </p:nvSpPr>
        <p:spPr/>
        <p:txBody>
          <a:bodyPr>
            <a:normAutofit fontScale="90000"/>
          </a:bodyPr>
          <a:lstStyle/>
          <a:p>
            <a:r>
              <a:rPr lang="en-US" dirty="0"/>
              <a:t>Automated mechanism design (AMD)</a:t>
            </a:r>
            <a:br>
              <a:rPr lang="en-US" dirty="0"/>
            </a:br>
            <a:r>
              <a:rPr lang="en-US" altLang="en-US" dirty="0"/>
              <a:t>[Conitzer and Sandholm, UAI’02; Sandholm CP’03]</a:t>
            </a:r>
            <a:endParaRPr lang="en-US" dirty="0"/>
          </a:p>
        </p:txBody>
      </p:sp>
      <p:sp>
        <p:nvSpPr>
          <p:cNvPr id="3" name="Content Placeholder 2">
            <a:extLst>
              <a:ext uri="{FF2B5EF4-FFF2-40B4-BE49-F238E27FC236}">
                <a16:creationId xmlns:a16="http://schemas.microsoft.com/office/drawing/2014/main" id="{828CF131-7B72-44D7-8D88-A810ED6DA054}"/>
              </a:ext>
            </a:extLst>
          </p:cNvPr>
          <p:cNvSpPr>
            <a:spLocks noGrp="1"/>
          </p:cNvSpPr>
          <p:nvPr>
            <p:ph idx="1"/>
          </p:nvPr>
        </p:nvSpPr>
        <p:spPr>
          <a:xfrm>
            <a:off x="457200" y="5638805"/>
            <a:ext cx="8229600" cy="487360"/>
          </a:xfrm>
        </p:spPr>
        <p:txBody>
          <a:bodyPr>
            <a:normAutofit/>
          </a:bodyPr>
          <a:lstStyle/>
          <a:p>
            <a:r>
              <a:rPr lang="en-US" altLang="en-US" sz="1800" dirty="0"/>
              <a:t>Often designer has info about agents – silly to ignore</a:t>
            </a:r>
          </a:p>
        </p:txBody>
      </p:sp>
      <p:sp>
        <p:nvSpPr>
          <p:cNvPr id="5" name="Rectangle 4">
            <a:extLst>
              <a:ext uri="{FF2B5EF4-FFF2-40B4-BE49-F238E27FC236}">
                <a16:creationId xmlns:a16="http://schemas.microsoft.com/office/drawing/2014/main" id="{45723123-01F8-426D-9F3E-919F67152AE0}"/>
              </a:ext>
            </a:extLst>
          </p:cNvPr>
          <p:cNvSpPr/>
          <p:nvPr/>
        </p:nvSpPr>
        <p:spPr>
          <a:xfrm>
            <a:off x="1371600" y="1600202"/>
            <a:ext cx="7313672" cy="1112484"/>
          </a:xfrm>
          <a:prstGeom prst="rect">
            <a:avLst/>
          </a:prstGeom>
        </p:spPr>
        <p:txBody>
          <a:bodyPr wrap="square">
            <a:spAutoFit/>
          </a:bodyPr>
          <a:lstStyle/>
          <a:p>
            <a:pPr>
              <a:lnSpc>
                <a:spcPct val="80000"/>
              </a:lnSpc>
              <a:spcAft>
                <a:spcPts val="450"/>
              </a:spcAft>
            </a:pPr>
            <a:r>
              <a:rPr lang="en-US" altLang="en-US" b="1" dirty="0">
                <a:solidFill>
                  <a:srgbClr val="0093C6"/>
                </a:solidFill>
              </a:rPr>
              <a:t>Solve mechanism design as a search/optimization problem automatically</a:t>
            </a:r>
            <a:endParaRPr lang="en-US" altLang="en-US" dirty="0">
              <a:solidFill>
                <a:schemeClr val="bg1">
                  <a:lumMod val="50000"/>
                </a:schemeClr>
              </a:solidFill>
            </a:endParaRPr>
          </a:p>
          <a:p>
            <a:pPr marL="257175" indent="-257175">
              <a:lnSpc>
                <a:spcPct val="80000"/>
              </a:lnSpc>
              <a:spcAft>
                <a:spcPts val="450"/>
              </a:spcAft>
              <a:buFont typeface="Arial" panose="020B0604020202020204" pitchFamily="34" charset="0"/>
              <a:buChar char="•"/>
            </a:pPr>
            <a:r>
              <a:rPr lang="en-US" altLang="en-US" dirty="0"/>
              <a:t>Built a system for doing that</a:t>
            </a:r>
          </a:p>
          <a:p>
            <a:pPr marL="257175" indent="-257175">
              <a:lnSpc>
                <a:spcPct val="80000"/>
              </a:lnSpc>
              <a:spcAft>
                <a:spcPts val="450"/>
              </a:spcAft>
              <a:buFont typeface="Arial" panose="020B0604020202020204" pitchFamily="34" charset="0"/>
              <a:buChar char="•"/>
            </a:pPr>
            <a:r>
              <a:rPr lang="en-US" altLang="en-US" dirty="0"/>
              <a:t>Create a mechanism for the </a:t>
            </a:r>
            <a:r>
              <a:rPr lang="en-US" altLang="en-US" b="1" dirty="0">
                <a:solidFill>
                  <a:srgbClr val="0093C6"/>
                </a:solidFill>
              </a:rPr>
              <a:t>specific setting at hand </a:t>
            </a:r>
            <a:r>
              <a:rPr lang="en-US" altLang="en-US" dirty="0"/>
              <a:t>rather than a class of settings</a:t>
            </a:r>
          </a:p>
        </p:txBody>
      </p:sp>
      <p:sp>
        <p:nvSpPr>
          <p:cNvPr id="8" name="Rectangle 7">
            <a:extLst>
              <a:ext uri="{FF2B5EF4-FFF2-40B4-BE49-F238E27FC236}">
                <a16:creationId xmlns:a16="http://schemas.microsoft.com/office/drawing/2014/main" id="{7E07261B-50EE-4A70-92F0-A130633D78BD}"/>
              </a:ext>
            </a:extLst>
          </p:cNvPr>
          <p:cNvSpPr/>
          <p:nvPr/>
        </p:nvSpPr>
        <p:spPr>
          <a:xfrm>
            <a:off x="1371600" y="3281157"/>
            <a:ext cx="7313672" cy="1748043"/>
          </a:xfrm>
          <a:prstGeom prst="rect">
            <a:avLst/>
          </a:prstGeom>
        </p:spPr>
        <p:txBody>
          <a:bodyPr wrap="square">
            <a:spAutoFit/>
          </a:bodyPr>
          <a:lstStyle/>
          <a:p>
            <a:pPr marL="257175" indent="-257175">
              <a:lnSpc>
                <a:spcPct val="80000"/>
              </a:lnSpc>
              <a:spcAft>
                <a:spcPts val="450"/>
              </a:spcAft>
              <a:buFont typeface="Arial" panose="020B0604020202020204" pitchFamily="34" charset="0"/>
              <a:buChar char="•"/>
            </a:pPr>
            <a:r>
              <a:rPr lang="en-US" altLang="en-US" dirty="0"/>
              <a:t>Can lead to greater value of designer’s objective than known mechanisms</a:t>
            </a:r>
          </a:p>
          <a:p>
            <a:pPr marL="257175" indent="-257175">
              <a:lnSpc>
                <a:spcPct val="80000"/>
              </a:lnSpc>
              <a:spcAft>
                <a:spcPts val="450"/>
              </a:spcAft>
              <a:buFont typeface="Arial" panose="020B0604020202020204" pitchFamily="34" charset="0"/>
              <a:buChar char="•"/>
            </a:pPr>
            <a:r>
              <a:rPr lang="en-US" altLang="en-US" dirty="0"/>
              <a:t>Sometimes circumvents economic impossibility results</a:t>
            </a:r>
          </a:p>
          <a:p>
            <a:pPr marL="600075" lvl="1" indent="-257175">
              <a:lnSpc>
                <a:spcPct val="80000"/>
              </a:lnSpc>
              <a:spcAft>
                <a:spcPts val="450"/>
              </a:spcAft>
              <a:buFont typeface="Courier New" panose="02070309020205020404" pitchFamily="49" charset="0"/>
              <a:buChar char="o"/>
            </a:pPr>
            <a:r>
              <a:rPr lang="en-US" altLang="en-US" dirty="0"/>
              <a:t>Always minimizes the pain implied by them</a:t>
            </a:r>
          </a:p>
          <a:p>
            <a:pPr marL="257175" indent="-257175">
              <a:lnSpc>
                <a:spcPct val="80000"/>
              </a:lnSpc>
              <a:spcAft>
                <a:spcPts val="450"/>
              </a:spcAft>
              <a:buFont typeface="Arial" panose="020B0604020202020204" pitchFamily="34" charset="0"/>
              <a:buChar char="•"/>
            </a:pPr>
            <a:r>
              <a:rPr lang="en-US" altLang="en-US" dirty="0"/>
              <a:t>Can be used in new settings &amp; for unusual objectives</a:t>
            </a:r>
          </a:p>
          <a:p>
            <a:pPr marL="257175" indent="-257175">
              <a:lnSpc>
                <a:spcPct val="80000"/>
              </a:lnSpc>
              <a:spcAft>
                <a:spcPts val="450"/>
              </a:spcAft>
              <a:buFont typeface="Arial" panose="020B0604020202020204" pitchFamily="34" charset="0"/>
              <a:buChar char="•"/>
            </a:pPr>
            <a:r>
              <a:rPr lang="en-US" altLang="en-US" dirty="0"/>
              <a:t>Can yield stronger incentive compatibility &amp; participation properties</a:t>
            </a:r>
          </a:p>
          <a:p>
            <a:pPr marL="257175" indent="-257175">
              <a:lnSpc>
                <a:spcPct val="80000"/>
              </a:lnSpc>
              <a:spcAft>
                <a:spcPts val="450"/>
              </a:spcAft>
              <a:buFont typeface="Arial" panose="020B0604020202020204" pitchFamily="34" charset="0"/>
              <a:buChar char="•"/>
            </a:pPr>
            <a:r>
              <a:rPr lang="en-US" altLang="en-US" dirty="0"/>
              <a:t>Shifts the burden of design from human to machine</a:t>
            </a:r>
          </a:p>
        </p:txBody>
      </p:sp>
      <p:cxnSp>
        <p:nvCxnSpPr>
          <p:cNvPr id="10" name="Straight Connector 9">
            <a:extLst>
              <a:ext uri="{FF2B5EF4-FFF2-40B4-BE49-F238E27FC236}">
                <a16:creationId xmlns:a16="http://schemas.microsoft.com/office/drawing/2014/main" id="{9A9C1E2D-422B-4875-8EDA-0F93CC2A977D}"/>
              </a:ext>
            </a:extLst>
          </p:cNvPr>
          <p:cNvCxnSpPr>
            <a:cxnSpLocks/>
          </p:cNvCxnSpPr>
          <p:nvPr/>
        </p:nvCxnSpPr>
        <p:spPr>
          <a:xfrm>
            <a:off x="0" y="28956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FA1EBBD-75EA-479C-A63D-B52258E6A808}"/>
              </a:ext>
            </a:extLst>
          </p:cNvPr>
          <p:cNvCxnSpPr>
            <a:cxnSpLocks/>
          </p:cNvCxnSpPr>
          <p:nvPr/>
        </p:nvCxnSpPr>
        <p:spPr>
          <a:xfrm>
            <a:off x="0" y="53340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Thumbs Up Sign">
            <a:extLst>
              <a:ext uri="{FF2B5EF4-FFF2-40B4-BE49-F238E27FC236}">
                <a16:creationId xmlns:a16="http://schemas.microsoft.com/office/drawing/2014/main" id="{DDCA3081-5EC9-4000-B356-D8B6DDEFFA2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8729" y="3366884"/>
            <a:ext cx="685800" cy="685800"/>
          </a:xfrm>
          <a:prstGeom prst="rect">
            <a:avLst/>
          </a:prstGeom>
        </p:spPr>
      </p:pic>
      <p:pic>
        <p:nvPicPr>
          <p:cNvPr id="12" name="Picture 4" descr="Image result for idea">
            <a:extLst>
              <a:ext uri="{FF2B5EF4-FFF2-40B4-BE49-F238E27FC236}">
                <a16:creationId xmlns:a16="http://schemas.microsoft.com/office/drawing/2014/main" id="{85B07606-3F1F-4AFF-B8D8-0A7F3F6B3B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1" y="1752600"/>
            <a:ext cx="687329" cy="70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030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2743200"/>
            <a:ext cx="8267135" cy="461665"/>
          </a:xfrm>
          <a:prstGeom prst="rect">
            <a:avLst/>
          </a:prstGeom>
          <a:noFill/>
        </p:spPr>
        <p:txBody>
          <a:bodyPr wrap="none" rtlCol="0">
            <a:spAutoFit/>
          </a:bodyPr>
          <a:lstStyle/>
          <a:p>
            <a:r>
              <a:rPr lang="en-US" sz="2400" b="1" dirty="0"/>
              <a:t>Automated mechanism design ≠ Algorithmic mechanism design</a:t>
            </a:r>
          </a:p>
        </p:txBody>
      </p:sp>
      <p:sp>
        <p:nvSpPr>
          <p:cNvPr id="5" name="TextBox 4"/>
          <p:cNvSpPr txBox="1"/>
          <p:nvPr/>
        </p:nvSpPr>
        <p:spPr>
          <a:xfrm>
            <a:off x="1143000" y="3288268"/>
            <a:ext cx="6392519" cy="369332"/>
          </a:xfrm>
          <a:prstGeom prst="rect">
            <a:avLst/>
          </a:prstGeom>
          <a:noFill/>
        </p:spPr>
        <p:txBody>
          <a:bodyPr wrap="none" rtlCol="0">
            <a:spAutoFit/>
          </a:bodyPr>
          <a:lstStyle/>
          <a:p>
            <a:r>
              <a:rPr lang="en-US" dirty="0">
                <a:solidFill>
                  <a:schemeClr val="tx1">
                    <a:lumMod val="50000"/>
                    <a:lumOff val="50000"/>
                  </a:schemeClr>
                </a:solidFill>
              </a:rPr>
              <a:t>[Conitzer and Sandholm, UAI-02]                      [Nisan and Ronen`01]</a:t>
            </a:r>
          </a:p>
        </p:txBody>
      </p:sp>
    </p:spTree>
    <p:extLst>
      <p:ext uri="{BB962C8B-B14F-4D97-AF65-F5344CB8AC3E}">
        <p14:creationId xmlns:p14="http://schemas.microsoft.com/office/powerpoint/2010/main" val="919713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EF5F-7825-41D7-B7D4-7B0E9A0913E4}"/>
              </a:ext>
            </a:extLst>
          </p:cNvPr>
          <p:cNvSpPr>
            <a:spLocks noGrp="1"/>
          </p:cNvSpPr>
          <p:nvPr>
            <p:ph type="title"/>
          </p:nvPr>
        </p:nvSpPr>
        <p:spPr/>
        <p:txBody>
          <a:bodyPr/>
          <a:lstStyle/>
          <a:p>
            <a:r>
              <a:rPr lang="en-US" dirty="0"/>
              <a:t>Classical vs. automated mechanism design</a:t>
            </a:r>
          </a:p>
        </p:txBody>
      </p:sp>
      <p:sp>
        <p:nvSpPr>
          <p:cNvPr id="15" name="Text Box 19">
            <a:extLst>
              <a:ext uri="{FF2B5EF4-FFF2-40B4-BE49-F238E27FC236}">
                <a16:creationId xmlns:a16="http://schemas.microsoft.com/office/drawing/2014/main" id="{4327E53F-BC16-44AA-BE0D-BA2701141534}"/>
              </a:ext>
            </a:extLst>
          </p:cNvPr>
          <p:cNvSpPr txBox="1">
            <a:spLocks noChangeArrowheads="1"/>
          </p:cNvSpPr>
          <p:nvPr/>
        </p:nvSpPr>
        <p:spPr bwMode="auto">
          <a:xfrm>
            <a:off x="4572001" y="5147787"/>
            <a:ext cx="811955" cy="478109"/>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800" i="1" dirty="0">
                <a:solidFill>
                  <a:schemeClr val="tx1"/>
                </a:solidFill>
                <a:latin typeface="+mn-lt"/>
              </a:rPr>
              <a:t>once</a:t>
            </a:r>
          </a:p>
        </p:txBody>
      </p:sp>
      <p:sp>
        <p:nvSpPr>
          <p:cNvPr id="34" name="Rectangle 33">
            <a:extLst>
              <a:ext uri="{FF2B5EF4-FFF2-40B4-BE49-F238E27FC236}">
                <a16:creationId xmlns:a16="http://schemas.microsoft.com/office/drawing/2014/main" id="{3862EEC8-E756-426E-92DE-A473F63AD713}"/>
              </a:ext>
            </a:extLst>
          </p:cNvPr>
          <p:cNvSpPr/>
          <p:nvPr/>
        </p:nvSpPr>
        <p:spPr>
          <a:xfrm>
            <a:off x="3542782" y="4592684"/>
            <a:ext cx="2068537" cy="59481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Build software</a:t>
            </a:r>
          </a:p>
        </p:txBody>
      </p:sp>
      <p:grpSp>
        <p:nvGrpSpPr>
          <p:cNvPr id="46" name="Group 45">
            <a:extLst>
              <a:ext uri="{FF2B5EF4-FFF2-40B4-BE49-F238E27FC236}">
                <a16:creationId xmlns:a16="http://schemas.microsoft.com/office/drawing/2014/main" id="{498FA331-F097-4682-BFFE-F73B3F85E0AF}"/>
              </a:ext>
            </a:extLst>
          </p:cNvPr>
          <p:cNvGrpSpPr/>
          <p:nvPr/>
        </p:nvGrpSpPr>
        <p:grpSpPr>
          <a:xfrm>
            <a:off x="576972" y="2263182"/>
            <a:ext cx="5037307" cy="594815"/>
            <a:chOff x="457200" y="2232793"/>
            <a:chExt cx="5188327" cy="612648"/>
          </a:xfrm>
        </p:grpSpPr>
        <p:sp>
          <p:nvSpPr>
            <p:cNvPr id="25" name="Rectangle 24">
              <a:extLst>
                <a:ext uri="{FF2B5EF4-FFF2-40B4-BE49-F238E27FC236}">
                  <a16:creationId xmlns:a16="http://schemas.microsoft.com/office/drawing/2014/main" id="{09B357FE-B742-4002-99D6-4302C741DDF5}"/>
                </a:ext>
              </a:extLst>
            </p:cNvPr>
            <p:cNvSpPr/>
            <p:nvPr/>
          </p:nvSpPr>
          <p:spPr>
            <a:xfrm>
              <a:off x="457200" y="2232793"/>
              <a:ext cx="2667000" cy="612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Prove general theorems &amp; publish</a:t>
              </a:r>
            </a:p>
          </p:txBody>
        </p:sp>
        <p:sp>
          <p:nvSpPr>
            <p:cNvPr id="29" name="Rectangle 28">
              <a:extLst>
                <a:ext uri="{FF2B5EF4-FFF2-40B4-BE49-F238E27FC236}">
                  <a16:creationId xmlns:a16="http://schemas.microsoft.com/office/drawing/2014/main" id="{FA624462-9A92-4118-91F3-0B573152CEE2}"/>
                </a:ext>
              </a:extLst>
            </p:cNvPr>
            <p:cNvSpPr/>
            <p:nvPr/>
          </p:nvSpPr>
          <p:spPr>
            <a:xfrm>
              <a:off x="3511927" y="2232793"/>
              <a:ext cx="2133600" cy="612648"/>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Intuitions about</a:t>
              </a:r>
            </a:p>
            <a:p>
              <a:pPr algn="ctr"/>
              <a:r>
                <a:rPr lang="en-US" altLang="en-US" dirty="0">
                  <a:solidFill>
                    <a:schemeClr val="tx1"/>
                  </a:solidFill>
                </a:rPr>
                <a:t>mechanism design</a:t>
              </a:r>
            </a:p>
          </p:txBody>
        </p:sp>
        <p:cxnSp>
          <p:nvCxnSpPr>
            <p:cNvPr id="37" name="Straight Arrow Connector 36">
              <a:extLst>
                <a:ext uri="{FF2B5EF4-FFF2-40B4-BE49-F238E27FC236}">
                  <a16:creationId xmlns:a16="http://schemas.microsoft.com/office/drawing/2014/main" id="{CEEB717F-975E-4FD8-9D07-E781577BE159}"/>
                </a:ext>
              </a:extLst>
            </p:cNvPr>
            <p:cNvCxnSpPr/>
            <p:nvPr/>
          </p:nvCxnSpPr>
          <p:spPr>
            <a:xfrm>
              <a:off x="3124200" y="2539117"/>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CA2BCC8-812E-4C45-962B-35B71D3E7D8C}"/>
              </a:ext>
            </a:extLst>
          </p:cNvPr>
          <p:cNvGrpSpPr/>
          <p:nvPr/>
        </p:nvGrpSpPr>
        <p:grpSpPr>
          <a:xfrm>
            <a:off x="576971" y="3137157"/>
            <a:ext cx="8001760" cy="594815"/>
            <a:chOff x="457200" y="3198014"/>
            <a:chExt cx="8241654" cy="612648"/>
          </a:xfrm>
        </p:grpSpPr>
        <p:sp>
          <p:nvSpPr>
            <p:cNvPr id="26" name="Rectangle 25">
              <a:extLst>
                <a:ext uri="{FF2B5EF4-FFF2-40B4-BE49-F238E27FC236}">
                  <a16:creationId xmlns:a16="http://schemas.microsoft.com/office/drawing/2014/main" id="{867FD409-B042-4B92-AE55-4411C7AA3DCD}"/>
                </a:ext>
              </a:extLst>
            </p:cNvPr>
            <p:cNvSpPr/>
            <p:nvPr/>
          </p:nvSpPr>
          <p:spPr>
            <a:xfrm>
              <a:off x="457200" y="3198014"/>
              <a:ext cx="2667000" cy="612648"/>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Real-world mechanism</a:t>
              </a:r>
            </a:p>
            <a:p>
              <a:pPr algn="ctr"/>
              <a:r>
                <a:rPr lang="en-US" altLang="en-US" dirty="0">
                  <a:solidFill>
                    <a:schemeClr val="tx1"/>
                  </a:solidFill>
                </a:rPr>
                <a:t>design problem appears</a:t>
              </a:r>
            </a:p>
          </p:txBody>
        </p:sp>
        <p:sp>
          <p:nvSpPr>
            <p:cNvPr id="27" name="Rectangle 26">
              <a:extLst>
                <a:ext uri="{FF2B5EF4-FFF2-40B4-BE49-F238E27FC236}">
                  <a16:creationId xmlns:a16="http://schemas.microsoft.com/office/drawing/2014/main" id="{A605AD44-4302-4CC0-8E15-96B7E5FD07BB}"/>
                </a:ext>
              </a:extLst>
            </p:cNvPr>
            <p:cNvSpPr/>
            <p:nvPr/>
          </p:nvSpPr>
          <p:spPr>
            <a:xfrm>
              <a:off x="6031854" y="3198014"/>
              <a:ext cx="2667000" cy="612648"/>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Mechanism for setting at hand</a:t>
              </a:r>
            </a:p>
          </p:txBody>
        </p:sp>
        <p:sp>
          <p:nvSpPr>
            <p:cNvPr id="30" name="Rectangle 29">
              <a:extLst>
                <a:ext uri="{FF2B5EF4-FFF2-40B4-BE49-F238E27FC236}">
                  <a16:creationId xmlns:a16="http://schemas.microsoft.com/office/drawing/2014/main" id="{D0BBB241-5F2D-4B2B-ABB4-BCFAC5AC8A0B}"/>
                </a:ext>
              </a:extLst>
            </p:cNvPr>
            <p:cNvSpPr/>
            <p:nvPr/>
          </p:nvSpPr>
          <p:spPr>
            <a:xfrm>
              <a:off x="3511927" y="3198014"/>
              <a:ext cx="2130552" cy="61264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Build mechanism </a:t>
              </a:r>
            </a:p>
            <a:p>
              <a:pPr algn="ctr"/>
              <a:r>
                <a:rPr lang="en-US" altLang="en-US" dirty="0">
                  <a:solidFill>
                    <a:schemeClr val="tx1"/>
                  </a:solidFill>
                </a:rPr>
                <a:t>by hand</a:t>
              </a:r>
            </a:p>
          </p:txBody>
        </p:sp>
        <p:cxnSp>
          <p:nvCxnSpPr>
            <p:cNvPr id="38" name="Straight Arrow Connector 37">
              <a:extLst>
                <a:ext uri="{FF2B5EF4-FFF2-40B4-BE49-F238E27FC236}">
                  <a16:creationId xmlns:a16="http://schemas.microsoft.com/office/drawing/2014/main" id="{42AD9758-5219-4AEC-8D9A-F03B81BEFB19}"/>
                </a:ext>
              </a:extLst>
            </p:cNvPr>
            <p:cNvCxnSpPr/>
            <p:nvPr/>
          </p:nvCxnSpPr>
          <p:spPr>
            <a:xfrm>
              <a:off x="3124200" y="3504338"/>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B1DE744-0762-4D6E-8C8F-E76290C0379A}"/>
                </a:ext>
              </a:extLst>
            </p:cNvPr>
            <p:cNvCxnSpPr/>
            <p:nvPr/>
          </p:nvCxnSpPr>
          <p:spPr>
            <a:xfrm>
              <a:off x="5650854" y="3504338"/>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50A29BE-7469-4274-9C1E-CEEDC408B5D2}"/>
              </a:ext>
            </a:extLst>
          </p:cNvPr>
          <p:cNvGrpSpPr/>
          <p:nvPr/>
        </p:nvGrpSpPr>
        <p:grpSpPr>
          <a:xfrm>
            <a:off x="576971" y="5466657"/>
            <a:ext cx="7990057" cy="594815"/>
            <a:chOff x="457200" y="5513515"/>
            <a:chExt cx="8229600" cy="612648"/>
          </a:xfrm>
        </p:grpSpPr>
        <p:sp>
          <p:nvSpPr>
            <p:cNvPr id="31" name="Rectangle 30">
              <a:extLst>
                <a:ext uri="{FF2B5EF4-FFF2-40B4-BE49-F238E27FC236}">
                  <a16:creationId xmlns:a16="http://schemas.microsoft.com/office/drawing/2014/main" id="{F96D2345-C6A2-4049-8D3A-B9F7BCE5374E}"/>
                </a:ext>
              </a:extLst>
            </p:cNvPr>
            <p:cNvSpPr/>
            <p:nvPr/>
          </p:nvSpPr>
          <p:spPr>
            <a:xfrm>
              <a:off x="3511927" y="5513515"/>
              <a:ext cx="2130552" cy="612648"/>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AMD software</a:t>
              </a:r>
            </a:p>
          </p:txBody>
        </p:sp>
        <p:sp>
          <p:nvSpPr>
            <p:cNvPr id="32" name="Rectangle 31">
              <a:extLst>
                <a:ext uri="{FF2B5EF4-FFF2-40B4-BE49-F238E27FC236}">
                  <a16:creationId xmlns:a16="http://schemas.microsoft.com/office/drawing/2014/main" id="{94D35A05-902D-499F-B548-9F008B4054F2}"/>
                </a:ext>
              </a:extLst>
            </p:cNvPr>
            <p:cNvSpPr/>
            <p:nvPr/>
          </p:nvSpPr>
          <p:spPr>
            <a:xfrm>
              <a:off x="457200" y="5513515"/>
              <a:ext cx="2667000" cy="612648"/>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Real-world mechanism</a:t>
              </a:r>
            </a:p>
            <a:p>
              <a:pPr algn="ctr"/>
              <a:r>
                <a:rPr lang="en-US" altLang="en-US" dirty="0">
                  <a:solidFill>
                    <a:schemeClr val="tx1"/>
                  </a:solidFill>
                </a:rPr>
                <a:t>design problem appears</a:t>
              </a:r>
            </a:p>
          </p:txBody>
        </p:sp>
        <p:sp>
          <p:nvSpPr>
            <p:cNvPr id="33" name="Rectangle 32">
              <a:extLst>
                <a:ext uri="{FF2B5EF4-FFF2-40B4-BE49-F238E27FC236}">
                  <a16:creationId xmlns:a16="http://schemas.microsoft.com/office/drawing/2014/main" id="{D2F02CE7-686E-41E3-91BF-5A947D2C6131}"/>
                </a:ext>
              </a:extLst>
            </p:cNvPr>
            <p:cNvSpPr/>
            <p:nvPr/>
          </p:nvSpPr>
          <p:spPr>
            <a:xfrm>
              <a:off x="6019800" y="5513515"/>
              <a:ext cx="2667000" cy="612648"/>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dirty="0">
                  <a:solidFill>
                    <a:schemeClr val="tx1"/>
                  </a:solidFill>
                </a:rPr>
                <a:t>Mechanism for setting at hand</a:t>
              </a:r>
            </a:p>
          </p:txBody>
        </p:sp>
        <p:cxnSp>
          <p:nvCxnSpPr>
            <p:cNvPr id="40" name="Straight Arrow Connector 39">
              <a:extLst>
                <a:ext uri="{FF2B5EF4-FFF2-40B4-BE49-F238E27FC236}">
                  <a16:creationId xmlns:a16="http://schemas.microsoft.com/office/drawing/2014/main" id="{BF19F093-5979-4C5E-A41A-92D7DD9D4849}"/>
                </a:ext>
              </a:extLst>
            </p:cNvPr>
            <p:cNvCxnSpPr/>
            <p:nvPr/>
          </p:nvCxnSpPr>
          <p:spPr>
            <a:xfrm>
              <a:off x="3130927" y="5819839"/>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E8A6281D-06AA-4993-8AFC-DFFE4386255E}"/>
                </a:ext>
              </a:extLst>
            </p:cNvPr>
            <p:cNvCxnSpPr/>
            <p:nvPr/>
          </p:nvCxnSpPr>
          <p:spPr>
            <a:xfrm>
              <a:off x="5650854" y="5819839"/>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25332CB4-54D9-4FEF-84FB-28E171CDC769}"/>
              </a:ext>
            </a:extLst>
          </p:cNvPr>
          <p:cNvSpPr/>
          <p:nvPr/>
        </p:nvSpPr>
        <p:spPr>
          <a:xfrm>
            <a:off x="0" y="4011132"/>
            <a:ext cx="9144000" cy="302393"/>
          </a:xfrm>
          <a:prstGeom prst="rect">
            <a:avLst/>
          </a:prstGeom>
          <a:solidFill>
            <a:srgbClr val="192C47"/>
          </a:solidFill>
          <a:ln w="28575">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Automated</a:t>
            </a:r>
          </a:p>
        </p:txBody>
      </p:sp>
      <p:sp>
        <p:nvSpPr>
          <p:cNvPr id="43" name="Rectangle 42">
            <a:extLst>
              <a:ext uri="{FF2B5EF4-FFF2-40B4-BE49-F238E27FC236}">
                <a16:creationId xmlns:a16="http://schemas.microsoft.com/office/drawing/2014/main" id="{09BC3F5B-78C7-4CFF-B2F7-DD270C4DF6C6}"/>
              </a:ext>
            </a:extLst>
          </p:cNvPr>
          <p:cNvSpPr/>
          <p:nvPr/>
        </p:nvSpPr>
        <p:spPr>
          <a:xfrm>
            <a:off x="0" y="1676400"/>
            <a:ext cx="9144000" cy="307624"/>
          </a:xfrm>
          <a:prstGeom prst="rect">
            <a:avLst/>
          </a:prstGeom>
          <a:solidFill>
            <a:srgbClr val="192C47"/>
          </a:solidFill>
          <a:ln w="28575">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b="1" dirty="0">
                <a:solidFill>
                  <a:schemeClr val="bg1"/>
                </a:solidFill>
              </a:rPr>
              <a:t>Classical</a:t>
            </a:r>
          </a:p>
        </p:txBody>
      </p:sp>
      <p:cxnSp>
        <p:nvCxnSpPr>
          <p:cNvPr id="49" name="Straight Arrow Connector 48">
            <a:extLst>
              <a:ext uri="{FF2B5EF4-FFF2-40B4-BE49-F238E27FC236}">
                <a16:creationId xmlns:a16="http://schemas.microsoft.com/office/drawing/2014/main" id="{FDEFBC71-A477-4CFB-BAD5-ABCB2C7F4E34}"/>
              </a:ext>
            </a:extLst>
          </p:cNvPr>
          <p:cNvCxnSpPr>
            <a:cxnSpLocks/>
          </p:cNvCxnSpPr>
          <p:nvPr/>
        </p:nvCxnSpPr>
        <p:spPr>
          <a:xfrm>
            <a:off x="4577851" y="2857998"/>
            <a:ext cx="0" cy="2791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969F6D72-1FAD-4A66-96BF-9F5EF67F2F0F}"/>
              </a:ext>
            </a:extLst>
          </p:cNvPr>
          <p:cNvCxnSpPr>
            <a:cxnSpLocks/>
          </p:cNvCxnSpPr>
          <p:nvPr/>
        </p:nvCxnSpPr>
        <p:spPr>
          <a:xfrm>
            <a:off x="4577051" y="5187501"/>
            <a:ext cx="0" cy="2791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0626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D79E-0717-4BA8-9360-DEFB8A8003AE}"/>
              </a:ext>
            </a:extLst>
          </p:cNvPr>
          <p:cNvSpPr>
            <a:spLocks noGrp="1"/>
          </p:cNvSpPr>
          <p:nvPr>
            <p:ph type="title"/>
          </p:nvPr>
        </p:nvSpPr>
        <p:spPr/>
        <p:txBody>
          <a:bodyPr/>
          <a:lstStyle/>
          <a:p>
            <a:r>
              <a:rPr lang="en-US" dirty="0"/>
              <a:t>Input</a:t>
            </a:r>
          </a:p>
        </p:txBody>
      </p:sp>
      <p:sp>
        <p:nvSpPr>
          <p:cNvPr id="3" name="Content Placeholder 2">
            <a:extLst>
              <a:ext uri="{FF2B5EF4-FFF2-40B4-BE49-F238E27FC236}">
                <a16:creationId xmlns:a16="http://schemas.microsoft.com/office/drawing/2014/main" id="{502432D6-D72C-4A2F-9549-B980BA1BF1A0}"/>
              </a:ext>
            </a:extLst>
          </p:cNvPr>
          <p:cNvSpPr>
            <a:spLocks noGrp="1"/>
          </p:cNvSpPr>
          <p:nvPr>
            <p:ph idx="1"/>
          </p:nvPr>
        </p:nvSpPr>
        <p:spPr/>
        <p:txBody>
          <a:bodyPr>
            <a:normAutofit fontScale="92500" lnSpcReduction="10000"/>
          </a:bodyPr>
          <a:lstStyle/>
          <a:p>
            <a:r>
              <a:rPr lang="en-US" altLang="en-US" dirty="0"/>
              <a:t>Instance is given by</a:t>
            </a:r>
          </a:p>
          <a:p>
            <a:pPr lvl="1"/>
            <a:r>
              <a:rPr lang="en-US" altLang="en-US" dirty="0"/>
              <a:t>Set of possible outcomes</a:t>
            </a:r>
          </a:p>
          <a:p>
            <a:pPr lvl="1"/>
            <a:r>
              <a:rPr lang="en-US" altLang="en-US" dirty="0"/>
              <a:t>Set of agents</a:t>
            </a:r>
          </a:p>
          <a:p>
            <a:pPr lvl="2"/>
            <a:r>
              <a:rPr lang="en-US" altLang="en-US" dirty="0"/>
              <a:t>For each agent</a:t>
            </a:r>
          </a:p>
          <a:p>
            <a:pPr lvl="3"/>
            <a:r>
              <a:rPr lang="en-US" altLang="en-US" dirty="0"/>
              <a:t>set of possible types</a:t>
            </a:r>
          </a:p>
          <a:p>
            <a:pPr lvl="3"/>
            <a:r>
              <a:rPr lang="en-US" altLang="en-US" dirty="0"/>
              <a:t>probability distribution over these types</a:t>
            </a:r>
          </a:p>
          <a:p>
            <a:pPr lvl="3"/>
            <a:r>
              <a:rPr lang="en-US" altLang="en-US" dirty="0"/>
              <a:t>utility function converting type/outcome pairs to utilities</a:t>
            </a:r>
          </a:p>
          <a:p>
            <a:pPr lvl="1"/>
            <a:r>
              <a:rPr lang="en-US" altLang="en-US" dirty="0"/>
              <a:t>Objective function</a:t>
            </a:r>
          </a:p>
          <a:p>
            <a:pPr lvl="2"/>
            <a:r>
              <a:rPr lang="en-US" altLang="en-US" dirty="0"/>
              <a:t>Gives a value for each outcome for each combination of agents’ types</a:t>
            </a:r>
          </a:p>
          <a:p>
            <a:pPr lvl="2"/>
            <a:r>
              <a:rPr lang="en-US" altLang="en-US" dirty="0"/>
              <a:t>E.g. payment maximization</a:t>
            </a:r>
          </a:p>
          <a:p>
            <a:pPr lvl="1"/>
            <a:r>
              <a:rPr lang="en-US" altLang="en-US" dirty="0"/>
              <a:t>Restrictions on the mechanism</a:t>
            </a:r>
          </a:p>
          <a:p>
            <a:pPr lvl="2"/>
            <a:r>
              <a:rPr lang="en-US" altLang="en-US" dirty="0"/>
              <a:t>Are side payments allowed?</a:t>
            </a:r>
          </a:p>
          <a:p>
            <a:pPr lvl="2"/>
            <a:r>
              <a:rPr lang="en-US" altLang="en-US" dirty="0"/>
              <a:t>Is randomization over outcomes allowed?</a:t>
            </a:r>
          </a:p>
          <a:p>
            <a:pPr lvl="2"/>
            <a:r>
              <a:rPr lang="en-US" altLang="en-US" dirty="0"/>
              <a:t>What concept of </a:t>
            </a:r>
            <a:r>
              <a:rPr lang="en-US" altLang="en-US" dirty="0" err="1"/>
              <a:t>nonmanipulability</a:t>
            </a:r>
            <a:r>
              <a:rPr lang="en-US" altLang="en-US" dirty="0"/>
              <a:t> is used?</a:t>
            </a:r>
          </a:p>
          <a:p>
            <a:pPr lvl="2"/>
            <a:r>
              <a:rPr lang="en-US" altLang="en-US" dirty="0"/>
              <a:t>What participation constraint notion (if any) is used?</a:t>
            </a:r>
          </a:p>
        </p:txBody>
      </p:sp>
    </p:spTree>
    <p:extLst>
      <p:ext uri="{BB962C8B-B14F-4D97-AF65-F5344CB8AC3E}">
        <p14:creationId xmlns:p14="http://schemas.microsoft.com/office/powerpoint/2010/main" val="4084620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9F075-F72A-49FC-B683-9BB6C5A4FB88}"/>
              </a:ext>
            </a:extLst>
          </p:cNvPr>
          <p:cNvSpPr>
            <a:spLocks noGrp="1"/>
          </p:cNvSpPr>
          <p:nvPr>
            <p:ph type="title"/>
          </p:nvPr>
        </p:nvSpPr>
        <p:spPr/>
        <p:txBody>
          <a:bodyPr/>
          <a:lstStyle/>
          <a:p>
            <a:r>
              <a:rPr lang="en-US" dirty="0"/>
              <a:t>Output</a:t>
            </a:r>
          </a:p>
        </p:txBody>
      </p:sp>
      <p:sp>
        <p:nvSpPr>
          <p:cNvPr id="3" name="Content Placeholder 2">
            <a:extLst>
              <a:ext uri="{FF2B5EF4-FFF2-40B4-BE49-F238E27FC236}">
                <a16:creationId xmlns:a16="http://schemas.microsoft.com/office/drawing/2014/main" id="{D43653CB-0174-43F8-BD19-52A32D84B841}"/>
              </a:ext>
            </a:extLst>
          </p:cNvPr>
          <p:cNvSpPr>
            <a:spLocks noGrp="1"/>
          </p:cNvSpPr>
          <p:nvPr>
            <p:ph idx="1"/>
          </p:nvPr>
        </p:nvSpPr>
        <p:spPr/>
        <p:txBody>
          <a:bodyPr/>
          <a:lstStyle/>
          <a:p>
            <a:r>
              <a:rPr lang="en-US" altLang="en-US" dirty="0"/>
              <a:t>Mechanism</a:t>
            </a:r>
          </a:p>
          <a:p>
            <a:pPr lvl="1"/>
            <a:r>
              <a:rPr lang="en-US" altLang="en-US" dirty="0"/>
              <a:t>A mechanism maps combinations of agents’ revealed types to outcomes</a:t>
            </a:r>
          </a:p>
          <a:p>
            <a:pPr lvl="2"/>
            <a:r>
              <a:rPr lang="en-US" altLang="en-US" dirty="0"/>
              <a:t>Randomized mechanism maps to probability distributions over outcomes</a:t>
            </a:r>
          </a:p>
          <a:p>
            <a:pPr lvl="2"/>
            <a:r>
              <a:rPr lang="en-US" altLang="en-US" dirty="0"/>
              <a:t>Also specifies payments by agents (if payments allowed)</a:t>
            </a:r>
          </a:p>
          <a:p>
            <a:r>
              <a:rPr lang="en-US" altLang="en-US" dirty="0"/>
              <a:t> …which</a:t>
            </a:r>
          </a:p>
          <a:p>
            <a:pPr lvl="1"/>
            <a:r>
              <a:rPr lang="en-US" altLang="en-US" dirty="0"/>
              <a:t>is nonmanipulable (according to the given concept)</a:t>
            </a:r>
          </a:p>
          <a:p>
            <a:pPr lvl="1"/>
            <a:r>
              <a:rPr lang="en-US" altLang="en-US" dirty="0"/>
              <a:t>satisfies the given participation constraint</a:t>
            </a:r>
          </a:p>
          <a:p>
            <a:pPr lvl="1"/>
            <a:r>
              <a:rPr lang="en-US" altLang="en-US" dirty="0"/>
              <a:t>maximizes the expectation of the objective function</a:t>
            </a:r>
          </a:p>
        </p:txBody>
      </p:sp>
    </p:spTree>
    <p:extLst>
      <p:ext uri="{BB962C8B-B14F-4D97-AF65-F5344CB8AC3E}">
        <p14:creationId xmlns:p14="http://schemas.microsoft.com/office/powerpoint/2010/main" val="2371664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 Box 4">
            <a:extLst>
              <a:ext uri="{FF2B5EF4-FFF2-40B4-BE49-F238E27FC236}">
                <a16:creationId xmlns:a16="http://schemas.microsoft.com/office/drawing/2014/main" id="{F552B514-9977-47A3-B86F-F4169B443201}"/>
              </a:ext>
            </a:extLst>
          </p:cNvPr>
          <p:cNvSpPr txBox="1">
            <a:spLocks noChangeArrowheads="1"/>
          </p:cNvSpPr>
          <p:nvPr/>
        </p:nvSpPr>
        <p:spPr bwMode="auto">
          <a:xfrm>
            <a:off x="1420415" y="3838575"/>
            <a:ext cx="11176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500" dirty="0">
                <a:solidFill>
                  <a:schemeClr val="tx2"/>
                </a:solidFill>
              </a:rPr>
              <a:t>type vectors</a:t>
            </a:r>
          </a:p>
        </p:txBody>
      </p:sp>
      <p:sp>
        <p:nvSpPr>
          <p:cNvPr id="50" name="Text Box 5">
            <a:extLst>
              <a:ext uri="{FF2B5EF4-FFF2-40B4-BE49-F238E27FC236}">
                <a16:creationId xmlns:a16="http://schemas.microsoft.com/office/drawing/2014/main" id="{D6F05060-9041-4453-BA03-2B3AA0445BCF}"/>
              </a:ext>
            </a:extLst>
          </p:cNvPr>
          <p:cNvSpPr txBox="1">
            <a:spLocks noChangeArrowheads="1"/>
          </p:cNvSpPr>
          <p:nvPr/>
        </p:nvSpPr>
        <p:spPr bwMode="auto">
          <a:xfrm>
            <a:off x="3332559" y="3990976"/>
            <a:ext cx="161294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200" dirty="0">
                <a:solidFill>
                  <a:srgbClr val="00B050"/>
                </a:solidFill>
              </a:rPr>
              <a:t>quasilinear preferences</a:t>
            </a:r>
          </a:p>
        </p:txBody>
      </p:sp>
      <p:sp>
        <p:nvSpPr>
          <p:cNvPr id="51" name="Rectangle 6">
            <a:extLst>
              <a:ext uri="{FF2B5EF4-FFF2-40B4-BE49-F238E27FC236}">
                <a16:creationId xmlns:a16="http://schemas.microsoft.com/office/drawing/2014/main" id="{CCA7B5B6-D2DF-43F3-8B2F-BC8C4132C491}"/>
              </a:ext>
            </a:extLst>
          </p:cNvPr>
          <p:cNvSpPr>
            <a:spLocks noChangeArrowheads="1"/>
          </p:cNvSpPr>
          <p:nvPr/>
        </p:nvSpPr>
        <p:spPr bwMode="auto">
          <a:xfrm>
            <a:off x="3042047" y="2771775"/>
            <a:ext cx="86915" cy="653654"/>
          </a:xfrm>
          <a:prstGeom prst="rect">
            <a:avLst/>
          </a:prstGeom>
          <a:solidFill>
            <a:srgbClr val="00B050"/>
          </a:solidFill>
          <a:ln w="0">
            <a:solidFill>
              <a:srgbClr val="00B05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2" name="Rectangle 7">
            <a:extLst>
              <a:ext uri="{FF2B5EF4-FFF2-40B4-BE49-F238E27FC236}">
                <a16:creationId xmlns:a16="http://schemas.microsoft.com/office/drawing/2014/main" id="{A174A041-6DAC-45F9-A42A-CBFB53F66392}"/>
              </a:ext>
            </a:extLst>
          </p:cNvPr>
          <p:cNvSpPr>
            <a:spLocks noChangeArrowheads="1"/>
          </p:cNvSpPr>
          <p:nvPr/>
        </p:nvSpPr>
        <p:spPr bwMode="auto">
          <a:xfrm>
            <a:off x="3881437" y="2876550"/>
            <a:ext cx="86916" cy="544116"/>
          </a:xfrm>
          <a:prstGeom prst="rect">
            <a:avLst/>
          </a:prstGeom>
          <a:solidFill>
            <a:srgbClr val="00B050"/>
          </a:solidFill>
          <a:ln w="0">
            <a:solidFill>
              <a:srgbClr val="00B05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3" name="Rectangle 8">
            <a:extLst>
              <a:ext uri="{FF2B5EF4-FFF2-40B4-BE49-F238E27FC236}">
                <a16:creationId xmlns:a16="http://schemas.microsoft.com/office/drawing/2014/main" id="{124648CD-1B1B-4598-8E53-BB71907DCE08}"/>
              </a:ext>
            </a:extLst>
          </p:cNvPr>
          <p:cNvSpPr>
            <a:spLocks noChangeArrowheads="1"/>
          </p:cNvSpPr>
          <p:nvPr/>
        </p:nvSpPr>
        <p:spPr bwMode="auto">
          <a:xfrm>
            <a:off x="4677965" y="3024188"/>
            <a:ext cx="76200" cy="402431"/>
          </a:xfrm>
          <a:prstGeom prst="rect">
            <a:avLst/>
          </a:prstGeom>
          <a:solidFill>
            <a:srgbClr val="00B050"/>
          </a:solidFill>
          <a:ln w="0">
            <a:solidFill>
              <a:srgbClr val="00B05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4" name="Rectangle 9">
            <a:extLst>
              <a:ext uri="{FF2B5EF4-FFF2-40B4-BE49-F238E27FC236}">
                <a16:creationId xmlns:a16="http://schemas.microsoft.com/office/drawing/2014/main" id="{F947B113-C7DF-4327-80DC-CF0C8A15F003}"/>
              </a:ext>
            </a:extLst>
          </p:cNvPr>
          <p:cNvSpPr>
            <a:spLocks noChangeArrowheads="1"/>
          </p:cNvSpPr>
          <p:nvPr/>
        </p:nvSpPr>
        <p:spPr bwMode="auto">
          <a:xfrm>
            <a:off x="2327672" y="3000375"/>
            <a:ext cx="65484" cy="414338"/>
          </a:xfrm>
          <a:prstGeom prst="rect">
            <a:avLst/>
          </a:prstGeom>
          <a:solidFill>
            <a:srgbClr val="FF7C80"/>
          </a:solidFill>
          <a:ln w="38100">
            <a:solidFill>
              <a:srgbClr val="FF7C8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5" name="Rectangle 10">
            <a:extLst>
              <a:ext uri="{FF2B5EF4-FFF2-40B4-BE49-F238E27FC236}">
                <a16:creationId xmlns:a16="http://schemas.microsoft.com/office/drawing/2014/main" id="{A782FA1F-3C2E-49AA-90F6-17B1A6F8341B}"/>
              </a:ext>
            </a:extLst>
          </p:cNvPr>
          <p:cNvSpPr>
            <a:spLocks noChangeArrowheads="1"/>
          </p:cNvSpPr>
          <p:nvPr/>
        </p:nvSpPr>
        <p:spPr bwMode="auto">
          <a:xfrm>
            <a:off x="3200400" y="3006328"/>
            <a:ext cx="65485" cy="414338"/>
          </a:xfrm>
          <a:prstGeom prst="rect">
            <a:avLst/>
          </a:prstGeom>
          <a:solidFill>
            <a:srgbClr val="FF7C80"/>
          </a:solidFill>
          <a:ln w="38100">
            <a:solidFill>
              <a:srgbClr val="FF7C8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6" name="Rectangle 11">
            <a:extLst>
              <a:ext uri="{FF2B5EF4-FFF2-40B4-BE49-F238E27FC236}">
                <a16:creationId xmlns:a16="http://schemas.microsoft.com/office/drawing/2014/main" id="{F2AA3B20-43F6-4F99-942D-F90D6AF1B178}"/>
              </a:ext>
            </a:extLst>
          </p:cNvPr>
          <p:cNvSpPr>
            <a:spLocks noChangeArrowheads="1"/>
          </p:cNvSpPr>
          <p:nvPr/>
        </p:nvSpPr>
        <p:spPr bwMode="auto">
          <a:xfrm>
            <a:off x="4833937" y="3169444"/>
            <a:ext cx="54769" cy="251222"/>
          </a:xfrm>
          <a:prstGeom prst="rect">
            <a:avLst/>
          </a:prstGeom>
          <a:solidFill>
            <a:srgbClr val="FF7C80"/>
          </a:solidFill>
          <a:ln w="38100">
            <a:solidFill>
              <a:srgbClr val="FF7C8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7" name="Rectangle 12">
            <a:extLst>
              <a:ext uri="{FF2B5EF4-FFF2-40B4-BE49-F238E27FC236}">
                <a16:creationId xmlns:a16="http://schemas.microsoft.com/office/drawing/2014/main" id="{4B5902CF-AF4A-45DF-B2CC-192E313A7D5C}"/>
              </a:ext>
            </a:extLst>
          </p:cNvPr>
          <p:cNvSpPr>
            <a:spLocks noChangeArrowheads="1"/>
          </p:cNvSpPr>
          <p:nvPr/>
        </p:nvSpPr>
        <p:spPr bwMode="auto">
          <a:xfrm>
            <a:off x="1498997" y="3180160"/>
            <a:ext cx="65484" cy="228600"/>
          </a:xfrm>
          <a:prstGeom prst="rect">
            <a:avLst/>
          </a:prstGeom>
          <a:solidFill>
            <a:srgbClr val="FF7C80"/>
          </a:solidFill>
          <a:ln w="38100">
            <a:no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8" name="Rectangle 13">
            <a:extLst>
              <a:ext uri="{FF2B5EF4-FFF2-40B4-BE49-F238E27FC236}">
                <a16:creationId xmlns:a16="http://schemas.microsoft.com/office/drawing/2014/main" id="{ADD7D673-5C0B-46B1-9482-5B0BE2F4786C}"/>
              </a:ext>
            </a:extLst>
          </p:cNvPr>
          <p:cNvSpPr>
            <a:spLocks noChangeArrowheads="1"/>
          </p:cNvSpPr>
          <p:nvPr/>
        </p:nvSpPr>
        <p:spPr bwMode="auto">
          <a:xfrm>
            <a:off x="7225903" y="3276600"/>
            <a:ext cx="53578" cy="132160"/>
          </a:xfrm>
          <a:prstGeom prst="rect">
            <a:avLst/>
          </a:prstGeom>
          <a:solidFill>
            <a:srgbClr val="FF7C80"/>
          </a:solidFill>
          <a:ln w="38100">
            <a:solidFill>
              <a:srgbClr val="FF7C8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59" name="Rectangle 14">
            <a:extLst>
              <a:ext uri="{FF2B5EF4-FFF2-40B4-BE49-F238E27FC236}">
                <a16:creationId xmlns:a16="http://schemas.microsoft.com/office/drawing/2014/main" id="{EC831ACF-8FAF-4AE4-9B01-BD8B99747D74}"/>
              </a:ext>
            </a:extLst>
          </p:cNvPr>
          <p:cNvSpPr>
            <a:spLocks noChangeArrowheads="1"/>
          </p:cNvSpPr>
          <p:nvPr/>
        </p:nvSpPr>
        <p:spPr bwMode="auto">
          <a:xfrm>
            <a:off x="6401990" y="3212306"/>
            <a:ext cx="65484" cy="185738"/>
          </a:xfrm>
          <a:prstGeom prst="rect">
            <a:avLst/>
          </a:prstGeom>
          <a:solidFill>
            <a:srgbClr val="FF7C80"/>
          </a:solidFill>
          <a:ln w="38100">
            <a:solidFill>
              <a:srgbClr val="FF7C8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0" name="Text Box 15">
            <a:extLst>
              <a:ext uri="{FF2B5EF4-FFF2-40B4-BE49-F238E27FC236}">
                <a16:creationId xmlns:a16="http://schemas.microsoft.com/office/drawing/2014/main" id="{F3A15249-9310-4B5E-AC49-8260CE649DAD}"/>
              </a:ext>
            </a:extLst>
          </p:cNvPr>
          <p:cNvSpPr txBox="1">
            <a:spLocks noChangeArrowheads="1"/>
          </p:cNvSpPr>
          <p:nvPr/>
        </p:nvSpPr>
        <p:spPr bwMode="auto">
          <a:xfrm>
            <a:off x="3958828" y="2652712"/>
            <a:ext cx="7521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350" dirty="0">
                <a:solidFill>
                  <a:srgbClr val="00B050"/>
                </a:solidFill>
              </a:rPr>
              <a:t>possible</a:t>
            </a:r>
          </a:p>
        </p:txBody>
      </p:sp>
      <p:sp>
        <p:nvSpPr>
          <p:cNvPr id="61" name="Text Box 16">
            <a:extLst>
              <a:ext uri="{FF2B5EF4-FFF2-40B4-BE49-F238E27FC236}">
                <a16:creationId xmlns:a16="http://schemas.microsoft.com/office/drawing/2014/main" id="{18652C2E-A431-49D8-99ED-8A28FF88D800}"/>
              </a:ext>
            </a:extLst>
          </p:cNvPr>
          <p:cNvSpPr txBox="1">
            <a:spLocks noChangeArrowheads="1"/>
          </p:cNvSpPr>
          <p:nvPr/>
        </p:nvSpPr>
        <p:spPr bwMode="auto">
          <a:xfrm>
            <a:off x="4597003" y="2743200"/>
            <a:ext cx="934871"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350" dirty="0">
                <a:solidFill>
                  <a:srgbClr val="FF0000"/>
                </a:solidFill>
              </a:rPr>
              <a:t>impossible</a:t>
            </a:r>
          </a:p>
        </p:txBody>
      </p:sp>
      <p:sp>
        <p:nvSpPr>
          <p:cNvPr id="62" name="Rectangle 17">
            <a:extLst>
              <a:ext uri="{FF2B5EF4-FFF2-40B4-BE49-F238E27FC236}">
                <a16:creationId xmlns:a16="http://schemas.microsoft.com/office/drawing/2014/main" id="{8D63F6EB-C12C-431B-896C-8FBE9AD6E38C}"/>
              </a:ext>
            </a:extLst>
          </p:cNvPr>
          <p:cNvSpPr>
            <a:spLocks noChangeArrowheads="1"/>
          </p:cNvSpPr>
          <p:nvPr/>
        </p:nvSpPr>
        <p:spPr bwMode="auto">
          <a:xfrm>
            <a:off x="2469356" y="3098007"/>
            <a:ext cx="54769" cy="316706"/>
          </a:xfrm>
          <a:prstGeom prst="rect">
            <a:avLst/>
          </a:prstGeom>
          <a:solidFill>
            <a:srgbClr val="7030A0"/>
          </a:solidFill>
          <a:ln w="38100">
            <a:solidFill>
              <a:srgbClr val="7030A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3" name="Rectangle 18">
            <a:extLst>
              <a:ext uri="{FF2B5EF4-FFF2-40B4-BE49-F238E27FC236}">
                <a16:creationId xmlns:a16="http://schemas.microsoft.com/office/drawing/2014/main" id="{BBCC83C1-526C-4FD9-8EBD-2E0DA0AB7305}"/>
              </a:ext>
            </a:extLst>
          </p:cNvPr>
          <p:cNvSpPr>
            <a:spLocks noChangeArrowheads="1"/>
          </p:cNvSpPr>
          <p:nvPr/>
        </p:nvSpPr>
        <p:spPr bwMode="auto">
          <a:xfrm>
            <a:off x="3351609" y="3093244"/>
            <a:ext cx="54769" cy="316706"/>
          </a:xfrm>
          <a:prstGeom prst="rect">
            <a:avLst/>
          </a:prstGeom>
          <a:solidFill>
            <a:srgbClr val="7030A0"/>
          </a:solidFill>
          <a:ln w="38100">
            <a:solidFill>
              <a:srgbClr val="7030A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4" name="Rectangle 19">
            <a:extLst>
              <a:ext uri="{FF2B5EF4-FFF2-40B4-BE49-F238E27FC236}">
                <a16:creationId xmlns:a16="http://schemas.microsoft.com/office/drawing/2014/main" id="{E10B99C6-52F2-4106-85BA-1E31600D21DB}"/>
              </a:ext>
            </a:extLst>
          </p:cNvPr>
          <p:cNvSpPr>
            <a:spLocks noChangeArrowheads="1"/>
          </p:cNvSpPr>
          <p:nvPr/>
        </p:nvSpPr>
        <p:spPr bwMode="auto">
          <a:xfrm>
            <a:off x="4163616" y="3093244"/>
            <a:ext cx="54769" cy="316706"/>
          </a:xfrm>
          <a:prstGeom prst="rect">
            <a:avLst/>
          </a:prstGeom>
          <a:solidFill>
            <a:srgbClr val="7030A0"/>
          </a:solidFill>
          <a:ln w="38100">
            <a:solidFill>
              <a:srgbClr val="7030A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5" name="Rectangle 20">
            <a:extLst>
              <a:ext uri="{FF2B5EF4-FFF2-40B4-BE49-F238E27FC236}">
                <a16:creationId xmlns:a16="http://schemas.microsoft.com/office/drawing/2014/main" id="{E5C40C91-7269-4F33-BB0B-05A5F4B5BB8B}"/>
              </a:ext>
            </a:extLst>
          </p:cNvPr>
          <p:cNvSpPr>
            <a:spLocks noChangeArrowheads="1"/>
          </p:cNvSpPr>
          <p:nvPr/>
        </p:nvSpPr>
        <p:spPr bwMode="auto">
          <a:xfrm>
            <a:off x="4986337" y="3102769"/>
            <a:ext cx="54769" cy="316706"/>
          </a:xfrm>
          <a:prstGeom prst="rect">
            <a:avLst/>
          </a:prstGeom>
          <a:solidFill>
            <a:srgbClr val="7030A0"/>
          </a:solidFill>
          <a:ln w="38100">
            <a:solidFill>
              <a:srgbClr val="7030A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6" name="Rectangle 21">
            <a:extLst>
              <a:ext uri="{FF2B5EF4-FFF2-40B4-BE49-F238E27FC236}">
                <a16:creationId xmlns:a16="http://schemas.microsoft.com/office/drawing/2014/main" id="{F22754B3-C6A2-4409-8BE1-F0AA4EE3F053}"/>
              </a:ext>
            </a:extLst>
          </p:cNvPr>
          <p:cNvSpPr>
            <a:spLocks noChangeArrowheads="1"/>
          </p:cNvSpPr>
          <p:nvPr/>
        </p:nvSpPr>
        <p:spPr bwMode="auto">
          <a:xfrm>
            <a:off x="5810250" y="3082529"/>
            <a:ext cx="54769" cy="316706"/>
          </a:xfrm>
          <a:prstGeom prst="rect">
            <a:avLst/>
          </a:prstGeom>
          <a:solidFill>
            <a:srgbClr val="7030A0"/>
          </a:solidFill>
          <a:ln w="38100">
            <a:solidFill>
              <a:srgbClr val="7030A0"/>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67" name="Text Box 22">
            <a:extLst>
              <a:ext uri="{FF2B5EF4-FFF2-40B4-BE49-F238E27FC236}">
                <a16:creationId xmlns:a16="http://schemas.microsoft.com/office/drawing/2014/main" id="{C20B6326-32C4-4B32-8168-2C4041674CBF}"/>
              </a:ext>
            </a:extLst>
          </p:cNvPr>
          <p:cNvSpPr txBox="1">
            <a:spLocks noChangeArrowheads="1"/>
          </p:cNvSpPr>
          <p:nvPr/>
        </p:nvSpPr>
        <p:spPr bwMode="auto">
          <a:xfrm>
            <a:off x="5443537" y="2782491"/>
            <a:ext cx="7521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350" dirty="0">
                <a:solidFill>
                  <a:srgbClr val="7030A0"/>
                </a:solidFill>
              </a:rPr>
              <a:t>possible</a:t>
            </a:r>
          </a:p>
        </p:txBody>
      </p:sp>
      <p:sp>
        <p:nvSpPr>
          <p:cNvPr id="68" name="Line 23">
            <a:extLst>
              <a:ext uri="{FF2B5EF4-FFF2-40B4-BE49-F238E27FC236}">
                <a16:creationId xmlns:a16="http://schemas.microsoft.com/office/drawing/2014/main" id="{EEF353A2-9CF6-4CD5-905E-FCB6799DE5E1}"/>
              </a:ext>
            </a:extLst>
          </p:cNvPr>
          <p:cNvSpPr>
            <a:spLocks noChangeShapeType="1"/>
          </p:cNvSpPr>
          <p:nvPr/>
        </p:nvSpPr>
        <p:spPr bwMode="auto">
          <a:xfrm flipH="1" flipV="1">
            <a:off x="3306365" y="3855244"/>
            <a:ext cx="228600" cy="130969"/>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69" name="Line 24">
            <a:extLst>
              <a:ext uri="{FF2B5EF4-FFF2-40B4-BE49-F238E27FC236}">
                <a16:creationId xmlns:a16="http://schemas.microsoft.com/office/drawing/2014/main" id="{A028D565-3215-44D7-B548-53E864378610}"/>
              </a:ext>
            </a:extLst>
          </p:cNvPr>
          <p:cNvSpPr>
            <a:spLocks noChangeShapeType="1"/>
          </p:cNvSpPr>
          <p:nvPr/>
        </p:nvSpPr>
        <p:spPr bwMode="auto">
          <a:xfrm flipH="1" flipV="1">
            <a:off x="4070746" y="3800475"/>
            <a:ext cx="22622" cy="195263"/>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70" name="Line 25">
            <a:extLst>
              <a:ext uri="{FF2B5EF4-FFF2-40B4-BE49-F238E27FC236}">
                <a16:creationId xmlns:a16="http://schemas.microsoft.com/office/drawing/2014/main" id="{2B69BB31-6D91-4FFA-82AA-A5C28647C8F3}"/>
              </a:ext>
            </a:extLst>
          </p:cNvPr>
          <p:cNvSpPr>
            <a:spLocks noChangeShapeType="1"/>
          </p:cNvSpPr>
          <p:nvPr/>
        </p:nvSpPr>
        <p:spPr bwMode="auto">
          <a:xfrm flipV="1">
            <a:off x="4593431" y="3835004"/>
            <a:ext cx="228600" cy="163115"/>
          </a:xfrm>
          <a:prstGeom prst="line">
            <a:avLst/>
          </a:prstGeom>
          <a:noFill/>
          <a:ln w="38100">
            <a:solidFill>
              <a:srgbClr val="00B05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1350"/>
          </a:p>
        </p:txBody>
      </p:sp>
      <p:sp>
        <p:nvSpPr>
          <p:cNvPr id="71" name="Line 27">
            <a:extLst>
              <a:ext uri="{FF2B5EF4-FFF2-40B4-BE49-F238E27FC236}">
                <a16:creationId xmlns:a16="http://schemas.microsoft.com/office/drawing/2014/main" id="{04A9A54B-2DA0-4438-9E6C-1314F20CC823}"/>
              </a:ext>
            </a:extLst>
          </p:cNvPr>
          <p:cNvSpPr>
            <a:spLocks noChangeShapeType="1"/>
          </p:cNvSpPr>
          <p:nvPr/>
        </p:nvSpPr>
        <p:spPr bwMode="auto">
          <a:xfrm>
            <a:off x="4726780" y="3508772"/>
            <a:ext cx="282179" cy="260747"/>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2" name="Line 28">
            <a:extLst>
              <a:ext uri="{FF2B5EF4-FFF2-40B4-BE49-F238E27FC236}">
                <a16:creationId xmlns:a16="http://schemas.microsoft.com/office/drawing/2014/main" id="{2E892EC6-1695-4A70-AC72-B7E7A7941295}"/>
              </a:ext>
            </a:extLst>
          </p:cNvPr>
          <p:cNvSpPr>
            <a:spLocks noChangeShapeType="1"/>
          </p:cNvSpPr>
          <p:nvPr/>
        </p:nvSpPr>
        <p:spPr bwMode="auto">
          <a:xfrm flipH="1">
            <a:off x="4747022" y="3501629"/>
            <a:ext cx="250031" cy="263128"/>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3" name="Line 29">
            <a:extLst>
              <a:ext uri="{FF2B5EF4-FFF2-40B4-BE49-F238E27FC236}">
                <a16:creationId xmlns:a16="http://schemas.microsoft.com/office/drawing/2014/main" id="{67F548F1-E412-4FD1-9F68-12AE099BEBCE}"/>
              </a:ext>
            </a:extLst>
          </p:cNvPr>
          <p:cNvSpPr>
            <a:spLocks noChangeShapeType="1"/>
          </p:cNvSpPr>
          <p:nvPr/>
        </p:nvSpPr>
        <p:spPr bwMode="auto">
          <a:xfrm>
            <a:off x="3927871" y="3504010"/>
            <a:ext cx="282179" cy="260747"/>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4" name="Line 30">
            <a:extLst>
              <a:ext uri="{FF2B5EF4-FFF2-40B4-BE49-F238E27FC236}">
                <a16:creationId xmlns:a16="http://schemas.microsoft.com/office/drawing/2014/main" id="{AB16CFBD-0A69-42AB-9E54-AA5E83BEE42D}"/>
              </a:ext>
            </a:extLst>
          </p:cNvPr>
          <p:cNvSpPr>
            <a:spLocks noChangeShapeType="1"/>
          </p:cNvSpPr>
          <p:nvPr/>
        </p:nvSpPr>
        <p:spPr bwMode="auto">
          <a:xfrm flipH="1">
            <a:off x="3948112" y="3496866"/>
            <a:ext cx="250031" cy="263128"/>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5" name="Line 31">
            <a:extLst>
              <a:ext uri="{FF2B5EF4-FFF2-40B4-BE49-F238E27FC236}">
                <a16:creationId xmlns:a16="http://schemas.microsoft.com/office/drawing/2014/main" id="{8F2EAE23-FD9C-42A7-AE79-879C5C32427E}"/>
              </a:ext>
            </a:extLst>
          </p:cNvPr>
          <p:cNvSpPr>
            <a:spLocks noChangeShapeType="1"/>
          </p:cNvSpPr>
          <p:nvPr/>
        </p:nvSpPr>
        <p:spPr bwMode="auto">
          <a:xfrm>
            <a:off x="3077765" y="3511153"/>
            <a:ext cx="282179" cy="260747"/>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6" name="Line 32">
            <a:extLst>
              <a:ext uri="{FF2B5EF4-FFF2-40B4-BE49-F238E27FC236}">
                <a16:creationId xmlns:a16="http://schemas.microsoft.com/office/drawing/2014/main" id="{718FE08D-E0EA-47B1-B770-EA82412E83D6}"/>
              </a:ext>
            </a:extLst>
          </p:cNvPr>
          <p:cNvSpPr>
            <a:spLocks noChangeShapeType="1"/>
          </p:cNvSpPr>
          <p:nvPr/>
        </p:nvSpPr>
        <p:spPr bwMode="auto">
          <a:xfrm flipH="1">
            <a:off x="3098006" y="3504010"/>
            <a:ext cx="250031" cy="263128"/>
          </a:xfrm>
          <a:prstGeom prst="line">
            <a:avLst/>
          </a:prstGeom>
          <a:noFill/>
          <a:ln w="38100">
            <a:solidFill>
              <a:srgbClr val="00B050"/>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7" name="Line 33">
            <a:extLst>
              <a:ext uri="{FF2B5EF4-FFF2-40B4-BE49-F238E27FC236}">
                <a16:creationId xmlns:a16="http://schemas.microsoft.com/office/drawing/2014/main" id="{E1B93E7F-54BB-4AFD-ADF9-3ACE3CC4CDFD}"/>
              </a:ext>
            </a:extLst>
          </p:cNvPr>
          <p:cNvSpPr>
            <a:spLocks noChangeShapeType="1"/>
          </p:cNvSpPr>
          <p:nvPr/>
        </p:nvSpPr>
        <p:spPr bwMode="auto">
          <a:xfrm>
            <a:off x="2255043" y="3515916"/>
            <a:ext cx="282179" cy="26074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8" name="Line 34">
            <a:extLst>
              <a:ext uri="{FF2B5EF4-FFF2-40B4-BE49-F238E27FC236}">
                <a16:creationId xmlns:a16="http://schemas.microsoft.com/office/drawing/2014/main" id="{3C939ED8-FE11-47F9-9905-B681B38C9EA4}"/>
              </a:ext>
            </a:extLst>
          </p:cNvPr>
          <p:cNvSpPr>
            <a:spLocks noChangeShapeType="1"/>
          </p:cNvSpPr>
          <p:nvPr/>
        </p:nvSpPr>
        <p:spPr bwMode="auto">
          <a:xfrm flipH="1">
            <a:off x="2275285" y="3508773"/>
            <a:ext cx="250031" cy="2631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79" name="Line 35">
            <a:extLst>
              <a:ext uri="{FF2B5EF4-FFF2-40B4-BE49-F238E27FC236}">
                <a16:creationId xmlns:a16="http://schemas.microsoft.com/office/drawing/2014/main" id="{4718EA82-E378-4443-BAF5-3E1F43E6BA08}"/>
              </a:ext>
            </a:extLst>
          </p:cNvPr>
          <p:cNvSpPr>
            <a:spLocks noChangeShapeType="1"/>
          </p:cNvSpPr>
          <p:nvPr/>
        </p:nvSpPr>
        <p:spPr bwMode="auto">
          <a:xfrm>
            <a:off x="1421605" y="3509962"/>
            <a:ext cx="282179" cy="26074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0" name="Line 36">
            <a:extLst>
              <a:ext uri="{FF2B5EF4-FFF2-40B4-BE49-F238E27FC236}">
                <a16:creationId xmlns:a16="http://schemas.microsoft.com/office/drawing/2014/main" id="{011C1A6D-EA9C-4AE5-938D-75BAEFDFC4FF}"/>
              </a:ext>
            </a:extLst>
          </p:cNvPr>
          <p:cNvSpPr>
            <a:spLocks noChangeShapeType="1"/>
          </p:cNvSpPr>
          <p:nvPr/>
        </p:nvSpPr>
        <p:spPr bwMode="auto">
          <a:xfrm flipH="1">
            <a:off x="1441847" y="3502819"/>
            <a:ext cx="250031" cy="2631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1" name="Line 37">
            <a:extLst>
              <a:ext uri="{FF2B5EF4-FFF2-40B4-BE49-F238E27FC236}">
                <a16:creationId xmlns:a16="http://schemas.microsoft.com/office/drawing/2014/main" id="{32BF17CE-A504-4E6A-A72F-237A448BDD34}"/>
              </a:ext>
            </a:extLst>
          </p:cNvPr>
          <p:cNvSpPr>
            <a:spLocks noChangeShapeType="1"/>
          </p:cNvSpPr>
          <p:nvPr/>
        </p:nvSpPr>
        <p:spPr bwMode="auto">
          <a:xfrm>
            <a:off x="5572124" y="3499247"/>
            <a:ext cx="282179" cy="26074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2" name="Line 38">
            <a:extLst>
              <a:ext uri="{FF2B5EF4-FFF2-40B4-BE49-F238E27FC236}">
                <a16:creationId xmlns:a16="http://schemas.microsoft.com/office/drawing/2014/main" id="{E76E0AAB-D458-4199-B112-AB660A69C247}"/>
              </a:ext>
            </a:extLst>
          </p:cNvPr>
          <p:cNvSpPr>
            <a:spLocks noChangeShapeType="1"/>
          </p:cNvSpPr>
          <p:nvPr/>
        </p:nvSpPr>
        <p:spPr bwMode="auto">
          <a:xfrm flipH="1">
            <a:off x="5592366" y="3492104"/>
            <a:ext cx="250031" cy="26312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3" name="Line 39">
            <a:extLst>
              <a:ext uri="{FF2B5EF4-FFF2-40B4-BE49-F238E27FC236}">
                <a16:creationId xmlns:a16="http://schemas.microsoft.com/office/drawing/2014/main" id="{CF8E379D-EE52-40A9-89AF-C82853D0D41F}"/>
              </a:ext>
            </a:extLst>
          </p:cNvPr>
          <p:cNvSpPr>
            <a:spLocks noChangeShapeType="1"/>
          </p:cNvSpPr>
          <p:nvPr/>
        </p:nvSpPr>
        <p:spPr bwMode="auto">
          <a:xfrm>
            <a:off x="6385321" y="3506391"/>
            <a:ext cx="282179" cy="26074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4" name="Line 40">
            <a:extLst>
              <a:ext uri="{FF2B5EF4-FFF2-40B4-BE49-F238E27FC236}">
                <a16:creationId xmlns:a16="http://schemas.microsoft.com/office/drawing/2014/main" id="{07711BAD-2CC0-42A7-918C-668D4D6B78E8}"/>
              </a:ext>
            </a:extLst>
          </p:cNvPr>
          <p:cNvSpPr>
            <a:spLocks noChangeShapeType="1"/>
          </p:cNvSpPr>
          <p:nvPr/>
        </p:nvSpPr>
        <p:spPr bwMode="auto">
          <a:xfrm flipH="1">
            <a:off x="6405562" y="3499248"/>
            <a:ext cx="250031" cy="2631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5" name="Line 41">
            <a:extLst>
              <a:ext uri="{FF2B5EF4-FFF2-40B4-BE49-F238E27FC236}">
                <a16:creationId xmlns:a16="http://schemas.microsoft.com/office/drawing/2014/main" id="{21C8B904-C453-4B6E-BDE3-42045B5790D7}"/>
              </a:ext>
            </a:extLst>
          </p:cNvPr>
          <p:cNvSpPr>
            <a:spLocks noChangeShapeType="1"/>
          </p:cNvSpPr>
          <p:nvPr/>
        </p:nvSpPr>
        <p:spPr bwMode="auto">
          <a:xfrm>
            <a:off x="7204471" y="3506391"/>
            <a:ext cx="282179" cy="260747"/>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6" name="Line 42">
            <a:extLst>
              <a:ext uri="{FF2B5EF4-FFF2-40B4-BE49-F238E27FC236}">
                <a16:creationId xmlns:a16="http://schemas.microsoft.com/office/drawing/2014/main" id="{61AB1AC1-898C-4A55-BC81-2BEC2F10631A}"/>
              </a:ext>
            </a:extLst>
          </p:cNvPr>
          <p:cNvSpPr>
            <a:spLocks noChangeShapeType="1"/>
          </p:cNvSpPr>
          <p:nvPr/>
        </p:nvSpPr>
        <p:spPr bwMode="auto">
          <a:xfrm flipH="1">
            <a:off x="7224712" y="3499248"/>
            <a:ext cx="250031" cy="26312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87" name="Rectangle 43">
            <a:extLst>
              <a:ext uri="{FF2B5EF4-FFF2-40B4-BE49-F238E27FC236}">
                <a16:creationId xmlns:a16="http://schemas.microsoft.com/office/drawing/2014/main" id="{1C260C37-6213-4181-A744-B0945BB3CFD7}"/>
              </a:ext>
            </a:extLst>
          </p:cNvPr>
          <p:cNvSpPr>
            <a:spLocks noChangeArrowheads="1"/>
          </p:cNvSpPr>
          <p:nvPr/>
        </p:nvSpPr>
        <p:spPr bwMode="auto">
          <a:xfrm>
            <a:off x="6553199" y="2669381"/>
            <a:ext cx="86916" cy="744141"/>
          </a:xfrm>
          <a:prstGeom prst="rect">
            <a:avLst/>
          </a:prstGeom>
          <a:solidFill>
            <a:srgbClr val="3399FF"/>
          </a:solidFill>
          <a:ln w="0">
            <a:solidFill>
              <a:srgbClr val="3399FF"/>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88" name="Rectangle 44">
            <a:extLst>
              <a:ext uri="{FF2B5EF4-FFF2-40B4-BE49-F238E27FC236}">
                <a16:creationId xmlns:a16="http://schemas.microsoft.com/office/drawing/2014/main" id="{28C12647-8FFD-4484-BED7-422E8F9DD127}"/>
              </a:ext>
            </a:extLst>
          </p:cNvPr>
          <p:cNvSpPr>
            <a:spLocks noChangeArrowheads="1"/>
          </p:cNvSpPr>
          <p:nvPr/>
        </p:nvSpPr>
        <p:spPr bwMode="auto">
          <a:xfrm>
            <a:off x="7346155" y="2855119"/>
            <a:ext cx="72629" cy="565547"/>
          </a:xfrm>
          <a:prstGeom prst="rect">
            <a:avLst/>
          </a:prstGeom>
          <a:solidFill>
            <a:srgbClr val="3399FF"/>
          </a:solidFill>
          <a:ln w="0">
            <a:solidFill>
              <a:srgbClr val="3399FF"/>
            </a:solidFill>
            <a:miter lim="800000"/>
            <a:headEnd/>
            <a:tailEnd/>
          </a:ln>
        </p:spPr>
        <p:txBody>
          <a:bodyPr wrap="none" anchor="ct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endParaRPr lang="en-US" altLang="en-US" sz="1650"/>
          </a:p>
        </p:txBody>
      </p:sp>
      <p:sp>
        <p:nvSpPr>
          <p:cNvPr id="89" name="Text Box 45">
            <a:extLst>
              <a:ext uri="{FF2B5EF4-FFF2-40B4-BE49-F238E27FC236}">
                <a16:creationId xmlns:a16="http://schemas.microsoft.com/office/drawing/2014/main" id="{79FB73EE-C054-41DD-8DB1-F5A36AC132A2}"/>
              </a:ext>
            </a:extLst>
          </p:cNvPr>
          <p:cNvSpPr txBox="1">
            <a:spLocks noChangeArrowheads="1"/>
          </p:cNvSpPr>
          <p:nvPr/>
        </p:nvSpPr>
        <p:spPr bwMode="auto">
          <a:xfrm>
            <a:off x="6659166" y="2593181"/>
            <a:ext cx="752129"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a:solidFill>
                  <a:schemeClr val="bg1"/>
                </a:solidFill>
                <a:latin typeface="Times New Roman" panose="02020603050405020304" pitchFamily="18" charset="0"/>
              </a:defRPr>
            </a:lvl1pPr>
            <a:lvl2pPr marL="742950" indent="-285750">
              <a:defRPr sz="2200">
                <a:solidFill>
                  <a:schemeClr val="bg1"/>
                </a:solidFill>
                <a:latin typeface="Times New Roman" panose="02020603050405020304" pitchFamily="18" charset="0"/>
              </a:defRPr>
            </a:lvl2pPr>
            <a:lvl3pPr marL="1143000" indent="-228600">
              <a:defRPr sz="2200">
                <a:solidFill>
                  <a:schemeClr val="bg1"/>
                </a:solidFill>
                <a:latin typeface="Times New Roman" panose="02020603050405020304" pitchFamily="18" charset="0"/>
              </a:defRPr>
            </a:lvl3pPr>
            <a:lvl4pPr marL="1600200" indent="-228600">
              <a:defRPr sz="2200">
                <a:solidFill>
                  <a:schemeClr val="bg1"/>
                </a:solidFill>
                <a:latin typeface="Times New Roman" panose="02020603050405020304" pitchFamily="18" charset="0"/>
              </a:defRPr>
            </a:lvl4pPr>
            <a:lvl5pPr marL="2057400" indent="-228600">
              <a:defRPr sz="2200">
                <a:solidFill>
                  <a:schemeClr val="bg1"/>
                </a:solidFill>
                <a:latin typeface="Times New Roman" panose="02020603050405020304" pitchFamily="18" charset="0"/>
              </a:defRPr>
            </a:lvl5pPr>
            <a:lvl6pPr marL="2514600" indent="-228600" algn="ctr" eaLnBrk="0" fontAlgn="base" hangingPunct="0">
              <a:spcBef>
                <a:spcPct val="0"/>
              </a:spcBef>
              <a:spcAft>
                <a:spcPct val="0"/>
              </a:spcAft>
              <a:defRPr sz="2200">
                <a:solidFill>
                  <a:schemeClr val="bg1"/>
                </a:solidFill>
                <a:latin typeface="Times New Roman" panose="02020603050405020304" pitchFamily="18" charset="0"/>
              </a:defRPr>
            </a:lvl6pPr>
            <a:lvl7pPr marL="2971800" indent="-228600" algn="ctr" eaLnBrk="0" fontAlgn="base" hangingPunct="0">
              <a:spcBef>
                <a:spcPct val="0"/>
              </a:spcBef>
              <a:spcAft>
                <a:spcPct val="0"/>
              </a:spcAft>
              <a:defRPr sz="2200">
                <a:solidFill>
                  <a:schemeClr val="bg1"/>
                </a:solidFill>
                <a:latin typeface="Times New Roman" panose="02020603050405020304" pitchFamily="18" charset="0"/>
              </a:defRPr>
            </a:lvl7pPr>
            <a:lvl8pPr marL="3429000" indent="-228600" algn="ctr" eaLnBrk="0" fontAlgn="base" hangingPunct="0">
              <a:spcBef>
                <a:spcPct val="0"/>
              </a:spcBef>
              <a:spcAft>
                <a:spcPct val="0"/>
              </a:spcAft>
              <a:defRPr sz="2200">
                <a:solidFill>
                  <a:schemeClr val="bg1"/>
                </a:solidFill>
                <a:latin typeface="Times New Roman" panose="02020603050405020304" pitchFamily="18" charset="0"/>
              </a:defRPr>
            </a:lvl8pPr>
            <a:lvl9pPr marL="3886200" indent="-228600" algn="ctr" eaLnBrk="0" fontAlgn="base" hangingPunct="0">
              <a:spcBef>
                <a:spcPct val="0"/>
              </a:spcBef>
              <a:spcAft>
                <a:spcPct val="0"/>
              </a:spcAft>
              <a:defRPr sz="2200">
                <a:solidFill>
                  <a:schemeClr val="bg1"/>
                </a:solidFill>
                <a:latin typeface="Times New Roman" panose="02020603050405020304" pitchFamily="18" charset="0"/>
              </a:defRPr>
            </a:lvl9pPr>
          </a:lstStyle>
          <a:p>
            <a:r>
              <a:rPr lang="en-US" altLang="en-US" sz="1350">
                <a:solidFill>
                  <a:srgbClr val="3399FF"/>
                </a:solidFill>
              </a:rPr>
              <a:t>possible</a:t>
            </a:r>
          </a:p>
        </p:txBody>
      </p:sp>
      <p:grpSp>
        <p:nvGrpSpPr>
          <p:cNvPr id="90" name="Group 46">
            <a:extLst>
              <a:ext uri="{FF2B5EF4-FFF2-40B4-BE49-F238E27FC236}">
                <a16:creationId xmlns:a16="http://schemas.microsoft.com/office/drawing/2014/main" id="{E14DA5A5-1930-4D57-9981-008539BD93CC}"/>
              </a:ext>
            </a:extLst>
          </p:cNvPr>
          <p:cNvGrpSpPr>
            <a:grpSpLocks/>
          </p:cNvGrpSpPr>
          <p:nvPr/>
        </p:nvGrpSpPr>
        <p:grpSpPr bwMode="auto">
          <a:xfrm>
            <a:off x="6385322" y="3499248"/>
            <a:ext cx="1101328" cy="267890"/>
            <a:chOff x="4475" y="3689"/>
            <a:chExt cx="925" cy="225"/>
          </a:xfrm>
        </p:grpSpPr>
        <p:sp>
          <p:nvSpPr>
            <p:cNvPr id="91" name="Line 47">
              <a:extLst>
                <a:ext uri="{FF2B5EF4-FFF2-40B4-BE49-F238E27FC236}">
                  <a16:creationId xmlns:a16="http://schemas.microsoft.com/office/drawing/2014/main" id="{C31E3686-6B84-4E22-BB00-021173FC59DF}"/>
                </a:ext>
              </a:extLst>
            </p:cNvPr>
            <p:cNvSpPr>
              <a:spLocks noChangeShapeType="1"/>
            </p:cNvSpPr>
            <p:nvPr/>
          </p:nvSpPr>
          <p:spPr bwMode="auto">
            <a:xfrm>
              <a:off x="4475" y="3695"/>
              <a:ext cx="237" cy="219"/>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2" name="Line 48">
              <a:extLst>
                <a:ext uri="{FF2B5EF4-FFF2-40B4-BE49-F238E27FC236}">
                  <a16:creationId xmlns:a16="http://schemas.microsoft.com/office/drawing/2014/main" id="{43105697-80F6-4837-9E88-8C16B048B983}"/>
                </a:ext>
              </a:extLst>
            </p:cNvPr>
            <p:cNvSpPr>
              <a:spLocks noChangeShapeType="1"/>
            </p:cNvSpPr>
            <p:nvPr/>
          </p:nvSpPr>
          <p:spPr bwMode="auto">
            <a:xfrm flipH="1">
              <a:off x="4492" y="3689"/>
              <a:ext cx="210" cy="221"/>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3" name="Line 49">
              <a:extLst>
                <a:ext uri="{FF2B5EF4-FFF2-40B4-BE49-F238E27FC236}">
                  <a16:creationId xmlns:a16="http://schemas.microsoft.com/office/drawing/2014/main" id="{8A614D17-59BC-4B06-9E0B-60F3E74108FF}"/>
                </a:ext>
              </a:extLst>
            </p:cNvPr>
            <p:cNvSpPr>
              <a:spLocks noChangeShapeType="1"/>
            </p:cNvSpPr>
            <p:nvPr/>
          </p:nvSpPr>
          <p:spPr bwMode="auto">
            <a:xfrm>
              <a:off x="5163" y="3695"/>
              <a:ext cx="237" cy="219"/>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sp>
          <p:nvSpPr>
            <p:cNvPr id="94" name="Line 50">
              <a:extLst>
                <a:ext uri="{FF2B5EF4-FFF2-40B4-BE49-F238E27FC236}">
                  <a16:creationId xmlns:a16="http://schemas.microsoft.com/office/drawing/2014/main" id="{70F480F0-ECC8-4580-8B0C-61026D5534C3}"/>
                </a:ext>
              </a:extLst>
            </p:cNvPr>
            <p:cNvSpPr>
              <a:spLocks noChangeShapeType="1"/>
            </p:cNvSpPr>
            <p:nvPr/>
          </p:nvSpPr>
          <p:spPr bwMode="auto">
            <a:xfrm flipH="1">
              <a:off x="5180" y="3689"/>
              <a:ext cx="210" cy="221"/>
            </a:xfrm>
            <a:prstGeom prst="line">
              <a:avLst/>
            </a:prstGeom>
            <a:noFill/>
            <a:ln w="38100">
              <a:solidFill>
                <a:srgbClr val="3399FF"/>
              </a:solidFill>
              <a:round/>
              <a:headEnd/>
              <a:tailEnd/>
            </a:ln>
            <a:extLst>
              <a:ext uri="{909E8E84-426E-40DD-AFC4-6F175D3DCCD1}">
                <a14:hiddenFill xmlns:a14="http://schemas.microsoft.com/office/drawing/2010/main">
                  <a:noFill/>
                </a14:hiddenFill>
              </a:ext>
            </a:extLst>
          </p:spPr>
          <p:txBody>
            <a:bodyPr wrap="none" anchor="ctr"/>
            <a:lstStyle/>
            <a:p>
              <a:endParaRPr lang="en-US" sz="1350"/>
            </a:p>
          </p:txBody>
        </p:sp>
      </p:grpSp>
    </p:spTree>
    <p:extLst>
      <p:ext uri="{BB962C8B-B14F-4D97-AF65-F5344CB8AC3E}">
        <p14:creationId xmlns:p14="http://schemas.microsoft.com/office/powerpoint/2010/main" val="3283664254"/>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499"/>
                                          </p:stCondLst>
                                        </p:cTn>
                                        <p:tgtEl>
                                          <p:spTgt spid="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499"/>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7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6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499"/>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499"/>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499"/>
                                          </p:stCondLst>
                                        </p:cTn>
                                        <p:tgtEl>
                                          <p:spTgt spid="5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499"/>
                                          </p:stCondLst>
                                        </p:cTn>
                                        <p:tgtEl>
                                          <p:spTgt spid="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499"/>
                                          </p:stCondLst>
                                        </p:cTn>
                                        <p:tgtEl>
                                          <p:spTgt spid="6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499"/>
                                          </p:stCondLst>
                                        </p:cTn>
                                        <p:tgtEl>
                                          <p:spTgt spid="6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499"/>
                                          </p:stCondLst>
                                        </p:cTn>
                                        <p:tgtEl>
                                          <p:spTgt spid="6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499"/>
                                          </p:stCondLst>
                                        </p:cTn>
                                        <p:tgtEl>
                                          <p:spTgt spid="6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499"/>
                                          </p:stCondLst>
                                        </p:cTn>
                                        <p:tgtEl>
                                          <p:spTgt spid="6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499"/>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8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499"/>
                                          </p:stCondLst>
                                        </p:cTn>
                                        <p:tgtEl>
                                          <p:spTgt spid="8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499"/>
                                          </p:stCondLst>
                                        </p:cTn>
                                        <p:tgtEl>
                                          <p:spTgt spid="89"/>
                                        </p:tgtEl>
                                        <p:attrNameLst>
                                          <p:attrName>style.visibility</p:attrName>
                                        </p:attrNameLst>
                                      </p:cBhvr>
                                      <p:to>
                                        <p:strVal val="visible"/>
                                      </p:to>
                                    </p:set>
                                  </p:childTnLst>
                                </p:cTn>
                              </p:par>
                              <p:par>
                                <p:cTn id="67" presetID="9" presetClass="entr" presetSubtype="0" fill="hold" nodeType="withEffect">
                                  <p:stCondLst>
                                    <p:cond delay="0"/>
                                  </p:stCondLst>
                                  <p:childTnLst>
                                    <p:set>
                                      <p:cBhvr>
                                        <p:cTn id="68" dur="1" fill="hold">
                                          <p:stCondLst>
                                            <p:cond delay="0"/>
                                          </p:stCondLst>
                                        </p:cTn>
                                        <p:tgtEl>
                                          <p:spTgt spid="90"/>
                                        </p:tgtEl>
                                        <p:attrNameLst>
                                          <p:attrName>style.visibility</p:attrName>
                                        </p:attrNameLst>
                                      </p:cBhvr>
                                      <p:to>
                                        <p:strVal val="visible"/>
                                      </p:to>
                                    </p:set>
                                    <p:animEffect transition="in" filter="dissolve">
                                      <p:cBhvr>
                                        <p:cTn id="69"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utoUpdateAnimBg="0"/>
      <p:bldP spid="50" grpId="0" autoUpdateAnimBg="0"/>
      <p:bldP spid="51" grpId="0" animBg="1"/>
      <p:bldP spid="52" grpId="0" animBg="1"/>
      <p:bldP spid="53" grpId="0" animBg="1"/>
      <p:bldP spid="54" grpId="0" animBg="1"/>
      <p:bldP spid="55" grpId="0" animBg="1"/>
      <p:bldP spid="56" grpId="0" animBg="1"/>
      <p:bldP spid="57" grpId="0" animBg="1"/>
      <p:bldP spid="58" grpId="0" animBg="1"/>
      <p:bldP spid="59" grpId="0" animBg="1"/>
      <p:bldP spid="60" grpId="0" autoUpdateAnimBg="0"/>
      <p:bldP spid="61" grpId="0" autoUpdateAnimBg="0"/>
      <p:bldP spid="62" grpId="0" animBg="1"/>
      <p:bldP spid="63" grpId="0" animBg="1"/>
      <p:bldP spid="64" grpId="0" animBg="1"/>
      <p:bldP spid="65" grpId="0" animBg="1"/>
      <p:bldP spid="66" grpId="0" animBg="1"/>
      <p:bldP spid="67" grpId="0" autoUpdateAnimBg="0"/>
      <p:bldP spid="87" grpId="0" animBg="1"/>
      <p:bldP spid="88" grpId="0" animBg="1"/>
      <p:bldP spid="89"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FBE99-0E92-4B0F-BA73-998B7D5F220E}"/>
              </a:ext>
            </a:extLst>
          </p:cNvPr>
          <p:cNvSpPr>
            <a:spLocks noGrp="1"/>
          </p:cNvSpPr>
          <p:nvPr>
            <p:ph type="title"/>
          </p:nvPr>
        </p:nvSpPr>
        <p:spPr/>
        <p:txBody>
          <a:bodyPr/>
          <a:lstStyle/>
          <a:p>
            <a:r>
              <a:rPr lang="en-US" dirty="0"/>
              <a:t>Complexity of AMD</a:t>
            </a:r>
          </a:p>
        </p:txBody>
      </p:sp>
      <p:sp>
        <p:nvSpPr>
          <p:cNvPr id="5" name="TextBox 4">
            <a:extLst>
              <a:ext uri="{FF2B5EF4-FFF2-40B4-BE49-F238E27FC236}">
                <a16:creationId xmlns:a16="http://schemas.microsoft.com/office/drawing/2014/main" id="{77333E05-B52B-4AF9-AFF4-7396FC54605D}"/>
              </a:ext>
            </a:extLst>
          </p:cNvPr>
          <p:cNvSpPr txBox="1"/>
          <p:nvPr/>
        </p:nvSpPr>
        <p:spPr>
          <a:xfrm>
            <a:off x="457201" y="1600200"/>
            <a:ext cx="8229599" cy="369332"/>
          </a:xfrm>
          <a:prstGeom prst="rect">
            <a:avLst/>
          </a:prstGeom>
          <a:solidFill>
            <a:schemeClr val="bg1"/>
          </a:solidFill>
          <a:ln w="28575">
            <a:noFill/>
          </a:ln>
        </p:spPr>
        <p:txBody>
          <a:bodyPr wrap="square" rtlCol="0">
            <a:spAutoFit/>
          </a:bodyPr>
          <a:lstStyle/>
          <a:p>
            <a:r>
              <a:rPr lang="en-US" b="1" dirty="0">
                <a:ea typeface="Roboto" panose="02000000000000000000" pitchFamily="2" charset="0"/>
                <a:cs typeface="Arial" panose="020B0604020202020204" pitchFamily="34" charset="0"/>
              </a:rPr>
              <a:t>Theorem </a:t>
            </a:r>
            <a:r>
              <a:rPr lang="en-US" dirty="0">
                <a:solidFill>
                  <a:schemeClr val="bg1">
                    <a:lumMod val="50000"/>
                  </a:schemeClr>
                </a:solidFill>
                <a:ea typeface="Roboto" panose="02000000000000000000" pitchFamily="2" charset="0"/>
                <a:cs typeface="Arial" panose="020B0604020202020204" pitchFamily="34" charset="0"/>
              </a:rPr>
              <a:t>[</a:t>
            </a:r>
            <a:r>
              <a:rPr lang="en-US" dirty="0" err="1">
                <a:solidFill>
                  <a:schemeClr val="bg1">
                    <a:lumMod val="50000"/>
                  </a:schemeClr>
                </a:solidFill>
                <a:ea typeface="Roboto" panose="02000000000000000000" pitchFamily="2" charset="0"/>
                <a:cs typeface="Arial" panose="020B0604020202020204" pitchFamily="34" charset="0"/>
              </a:rPr>
              <a:t>Conitzer</a:t>
            </a:r>
            <a:r>
              <a:rPr lang="en-US" dirty="0">
                <a:solidFill>
                  <a:schemeClr val="bg1">
                    <a:lumMod val="50000"/>
                  </a:schemeClr>
                </a:solidFill>
                <a:ea typeface="Roboto" panose="02000000000000000000" pitchFamily="2" charset="0"/>
                <a:cs typeface="Arial" panose="020B0604020202020204" pitchFamily="34" charset="0"/>
              </a:rPr>
              <a:t> and </a:t>
            </a:r>
            <a:r>
              <a:rPr lang="en-US" dirty="0" err="1">
                <a:solidFill>
                  <a:schemeClr val="bg1">
                    <a:lumMod val="50000"/>
                  </a:schemeClr>
                </a:solidFill>
                <a:ea typeface="Roboto" panose="02000000000000000000" pitchFamily="2" charset="0"/>
                <a:cs typeface="Arial" panose="020B0604020202020204" pitchFamily="34" charset="0"/>
              </a:rPr>
              <a:t>Sandhom</a:t>
            </a:r>
            <a:r>
              <a:rPr lang="en-US" dirty="0">
                <a:solidFill>
                  <a:schemeClr val="bg1">
                    <a:lumMod val="50000"/>
                  </a:schemeClr>
                </a:solidFill>
                <a:ea typeface="Roboto" panose="02000000000000000000" pitchFamily="2" charset="0"/>
                <a:cs typeface="Arial" panose="020B0604020202020204" pitchFamily="34" charset="0"/>
              </a:rPr>
              <a:t>, UAI’02, ICEC’03, EC’04]</a:t>
            </a:r>
            <a:endParaRPr lang="en-US" b="1" dirty="0">
              <a:solidFill>
                <a:schemeClr val="bg1">
                  <a:lumMod val="50000"/>
                </a:schemeClr>
              </a:solidFill>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7C2EA9A-2D1F-4EBD-8D7D-6B6CBCEEBA42}"/>
              </a:ext>
            </a:extLst>
          </p:cNvPr>
          <p:cNvSpPr/>
          <p:nvPr/>
        </p:nvSpPr>
        <p:spPr>
          <a:xfrm>
            <a:off x="457200" y="1981200"/>
            <a:ext cx="8382000" cy="2031325"/>
          </a:xfrm>
          <a:prstGeom prst="rect">
            <a:avLst/>
          </a:prstGeom>
          <a:solidFill>
            <a:srgbClr val="EBF8FF"/>
          </a:solidFill>
        </p:spPr>
        <p:txBody>
          <a:bodyPr wrap="square">
            <a:spAutoFit/>
          </a:bodyPr>
          <a:lstStyle/>
          <a:p>
            <a:r>
              <a:rPr lang="en-US" dirty="0">
                <a:ea typeface="Roboto" panose="02000000000000000000" pitchFamily="2" charset="0"/>
                <a:cs typeface="Arial" panose="020B0604020202020204" pitchFamily="34" charset="0"/>
              </a:rPr>
              <a:t>The following are NP-complete (even for 1 buyer) for designing a deterministic mechanism:</a:t>
            </a:r>
          </a:p>
          <a:p>
            <a:pPr marL="342900" indent="-342900">
              <a:buFont typeface="+mj-lt"/>
              <a:buAutoNum type="arabicPeriod"/>
            </a:pPr>
            <a:r>
              <a:rPr lang="en-US" dirty="0">
                <a:ea typeface="Roboto" panose="02000000000000000000" pitchFamily="2" charset="0"/>
                <a:cs typeface="Arial" panose="020B0604020202020204" pitchFamily="34" charset="0"/>
              </a:rPr>
              <a:t>Maximizing social welfare (sum of agents’ values for their allocations) (no payments)</a:t>
            </a:r>
          </a:p>
          <a:p>
            <a:pPr marL="342900" indent="-342900">
              <a:buFont typeface="+mj-lt"/>
              <a:buAutoNum type="arabicPeriod"/>
            </a:pPr>
            <a:r>
              <a:rPr lang="en-US" dirty="0">
                <a:ea typeface="Roboto" panose="02000000000000000000" pitchFamily="2" charset="0"/>
                <a:cs typeface="Arial" panose="020B0604020202020204" pitchFamily="34" charset="0"/>
              </a:rPr>
              <a:t>Maximizing designer’s utility over outcomes (no payments)</a:t>
            </a:r>
          </a:p>
          <a:p>
            <a:pPr marL="342900" indent="-342900">
              <a:buFont typeface="+mj-lt"/>
              <a:buAutoNum type="arabicPeriod"/>
            </a:pPr>
            <a:r>
              <a:rPr lang="en-US" dirty="0">
                <a:ea typeface="Roboto" panose="02000000000000000000" pitchFamily="2" charset="0"/>
                <a:cs typeface="Arial" panose="020B0604020202020204" pitchFamily="34" charset="0"/>
              </a:rPr>
              <a:t>Maximizing a general (linear) objective that doesn’t regard payments</a:t>
            </a:r>
          </a:p>
          <a:p>
            <a:pPr marL="342900" indent="-342900">
              <a:buFont typeface="+mj-lt"/>
              <a:buAutoNum type="arabicPeriod"/>
            </a:pPr>
            <a:r>
              <a:rPr lang="en-US" dirty="0">
                <a:ea typeface="Roboto" panose="02000000000000000000" pitchFamily="2" charset="0"/>
                <a:cs typeface="Arial" panose="020B0604020202020204" pitchFamily="34" charset="0"/>
              </a:rPr>
              <a:t>Expected revenue</a:t>
            </a:r>
          </a:p>
          <a:p>
            <a:r>
              <a:rPr lang="en-US" dirty="0">
                <a:ea typeface="Roboto" panose="02000000000000000000" pitchFamily="2" charset="0"/>
                <a:cs typeface="Arial" panose="020B0604020202020204" pitchFamily="34" charset="0"/>
              </a:rPr>
              <a:t>Polynomial time for designing a randomized mechanism for constant #agents (LP)</a:t>
            </a:r>
          </a:p>
        </p:txBody>
      </p:sp>
      <p:pic>
        <p:nvPicPr>
          <p:cNvPr id="8" name="Picture 8" descr="Image result for explosion">
            <a:extLst>
              <a:ext uri="{FF2B5EF4-FFF2-40B4-BE49-F238E27FC236}">
                <a16:creationId xmlns:a16="http://schemas.microsoft.com/office/drawing/2014/main" id="{CD2BAAA8-B01A-41AE-BC8E-3D1F8128B9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413" y="4191000"/>
            <a:ext cx="4786313" cy="318448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49028B72-BDFA-476B-AC78-47E267B5C96E}"/>
              </a:ext>
            </a:extLst>
          </p:cNvPr>
          <p:cNvSpPr txBox="1">
            <a:spLocks/>
          </p:cNvSpPr>
          <p:nvPr/>
        </p:nvSpPr>
        <p:spPr>
          <a:xfrm>
            <a:off x="2514600" y="4343400"/>
            <a:ext cx="6172199" cy="1794272"/>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en-US" sz="1800" dirty="0">
                <a:cs typeface="Arial" panose="020B0604020202020204" pitchFamily="34" charset="0"/>
              </a:rPr>
              <a:t>But also there is a blowup in </a:t>
            </a:r>
            <a:r>
              <a:rPr lang="en-US" altLang="en-US" sz="1800" i="1" dirty="0">
                <a:cs typeface="Arial" panose="020B0604020202020204" pitchFamily="34" charset="0"/>
              </a:rPr>
              <a:t>input</a:t>
            </a:r>
          </a:p>
          <a:p>
            <a:pPr lvl="1">
              <a:buClr>
                <a:schemeClr val="tx1"/>
              </a:buClr>
            </a:pPr>
            <a:r>
              <a:rPr lang="en-US" altLang="en-US" sz="1800" b="1" dirty="0">
                <a:solidFill>
                  <a:srgbClr val="0093C6"/>
                </a:solidFill>
                <a:cs typeface="Arial" panose="020B0604020202020204" pitchFamily="34" charset="0"/>
              </a:rPr>
              <a:t>Exponential </a:t>
            </a:r>
            <a:r>
              <a:rPr lang="en-US" altLang="en-US" sz="1800" dirty="0">
                <a:cs typeface="Arial" panose="020B0604020202020204" pitchFamily="34" charset="0"/>
              </a:rPr>
              <a:t>allocation space: </a:t>
            </a:r>
            <a:r>
              <a:rPr lang="en-US" altLang="en-US" sz="1800" dirty="0">
                <a:solidFill>
                  <a:srgbClr val="0000CC"/>
                </a:solidFill>
                <a:cs typeface="Arial" panose="020B0604020202020204" pitchFamily="34" charset="0"/>
              </a:rPr>
              <a:t>(#agents +1)</a:t>
            </a:r>
            <a:r>
              <a:rPr lang="en-US" altLang="en-US" sz="1800" baseline="30000" dirty="0">
                <a:solidFill>
                  <a:srgbClr val="0000CC"/>
                </a:solidFill>
                <a:cs typeface="Arial" panose="020B0604020202020204" pitchFamily="34" charset="0"/>
              </a:rPr>
              <a:t>#items</a:t>
            </a:r>
            <a:endParaRPr lang="en-US" altLang="en-US" sz="1800" dirty="0">
              <a:cs typeface="Arial" panose="020B0604020202020204" pitchFamily="34" charset="0"/>
            </a:endParaRPr>
          </a:p>
          <a:p>
            <a:pPr lvl="1"/>
            <a:r>
              <a:rPr lang="en-US" sz="1800" dirty="0">
                <a:ea typeface="Roboto" panose="02000000000000000000" pitchFamily="2" charset="0"/>
                <a:cs typeface="Arial" panose="020B0604020202020204" pitchFamily="34" charset="0"/>
              </a:rPr>
              <a:t>The support of the distribution over values might be </a:t>
            </a:r>
            <a:r>
              <a:rPr lang="en-US" sz="1800" b="1" dirty="0">
                <a:solidFill>
                  <a:srgbClr val="0093C6"/>
                </a:solidFill>
                <a:ea typeface="Roboto" panose="02000000000000000000" pitchFamily="2" charset="0"/>
                <a:cs typeface="Arial" panose="020B0604020202020204" pitchFamily="34" charset="0"/>
              </a:rPr>
              <a:t>doubly exponential</a:t>
            </a:r>
            <a:r>
              <a:rPr lang="en-US" altLang="en-US" sz="1800" dirty="0">
                <a:cs typeface="Arial" panose="020B0604020202020204" pitchFamily="34" charset="0"/>
              </a:rPr>
              <a:t>: </a:t>
            </a:r>
            <a:r>
              <a:rPr lang="en-US" altLang="en-US" sz="1800" dirty="0">
                <a:solidFill>
                  <a:srgbClr val="0000CC"/>
                </a:solidFill>
                <a:cs typeface="Arial" panose="020B0604020202020204" pitchFamily="34" charset="0"/>
              </a:rPr>
              <a:t>k^(2</a:t>
            </a:r>
            <a:r>
              <a:rPr lang="en-US" altLang="en-US" sz="1800" baseline="30000" dirty="0">
                <a:solidFill>
                  <a:srgbClr val="0000CC"/>
                </a:solidFill>
                <a:cs typeface="Arial" panose="020B0604020202020204" pitchFamily="34" charset="0"/>
              </a:rPr>
              <a:t>#items</a:t>
            </a:r>
            <a:r>
              <a:rPr lang="en-US" altLang="en-US" sz="1800" dirty="0">
                <a:solidFill>
                  <a:srgbClr val="0000CC"/>
                </a:solidFill>
                <a:cs typeface="Arial" panose="020B0604020202020204" pitchFamily="34" charset="0"/>
              </a:rPr>
              <a:t>) </a:t>
            </a:r>
          </a:p>
          <a:p>
            <a:pPr lvl="2"/>
            <a:r>
              <a:rPr lang="en-US" altLang="en-US" sz="1800" dirty="0">
                <a:cs typeface="Arial" panose="020B0604020202020204" pitchFamily="34" charset="0"/>
              </a:rPr>
              <a:t>k is the number of possible values a buyer might have for a bundle</a:t>
            </a:r>
          </a:p>
        </p:txBody>
      </p:sp>
    </p:spTree>
    <p:extLst>
      <p:ext uri="{BB962C8B-B14F-4D97-AF65-F5344CB8AC3E}">
        <p14:creationId xmlns:p14="http://schemas.microsoft.com/office/powerpoint/2010/main" val="319963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82D7-F436-463A-9821-B9EB31076DB1}"/>
              </a:ext>
            </a:extLst>
          </p:cNvPr>
          <p:cNvSpPr>
            <a:spLocks noGrp="1"/>
          </p:cNvSpPr>
          <p:nvPr>
            <p:ph type="title"/>
          </p:nvPr>
        </p:nvSpPr>
        <p:spPr/>
        <p:txBody>
          <a:bodyPr/>
          <a:lstStyle/>
          <a:p>
            <a:r>
              <a:rPr lang="en-US" dirty="0"/>
              <a:t>Classes of automated mechanism design</a:t>
            </a:r>
          </a:p>
        </p:txBody>
      </p:sp>
      <p:sp>
        <p:nvSpPr>
          <p:cNvPr id="3" name="Content Placeholder 2">
            <a:extLst>
              <a:ext uri="{FF2B5EF4-FFF2-40B4-BE49-F238E27FC236}">
                <a16:creationId xmlns:a16="http://schemas.microsoft.com/office/drawing/2014/main" id="{2E111890-F11C-46D4-9F2F-533055E48712}"/>
              </a:ext>
            </a:extLst>
          </p:cNvPr>
          <p:cNvSpPr>
            <a:spLocks noGrp="1"/>
          </p:cNvSpPr>
          <p:nvPr>
            <p:ph idx="1"/>
          </p:nvPr>
        </p:nvSpPr>
        <p:spPr>
          <a:xfrm>
            <a:off x="1447800" y="1600202"/>
            <a:ext cx="7239000" cy="4525963"/>
          </a:xfrm>
        </p:spPr>
        <p:txBody>
          <a:bodyPr>
            <a:normAutofit/>
          </a:bodyPr>
          <a:lstStyle/>
          <a:p>
            <a:pPr marL="514350" indent="-514350">
              <a:buFont typeface="+mj-lt"/>
              <a:buAutoNum type="arabicPeriod"/>
            </a:pPr>
            <a:r>
              <a:rPr lang="en-US" sz="2800" dirty="0"/>
              <a:t>“Flat-representation” </a:t>
            </a:r>
            <a:r>
              <a:rPr lang="en-US" sz="2800" i="1" dirty="0"/>
              <a:t>de novo </a:t>
            </a:r>
            <a:r>
              <a:rPr lang="en-US" sz="2800" dirty="0"/>
              <a:t>design</a:t>
            </a:r>
          </a:p>
          <a:p>
            <a:pPr marL="514350" indent="-514350">
              <a:buFont typeface="+mj-lt"/>
              <a:buAutoNum type="arabicPeriod"/>
            </a:pPr>
            <a:r>
              <a:rPr lang="en-US" altLang="en-US" sz="2800" dirty="0"/>
              <a:t>Search in a parametric mechanism class</a:t>
            </a:r>
          </a:p>
          <a:p>
            <a:pPr marL="514350" indent="-514350">
              <a:buFont typeface="+mj-lt"/>
              <a:buAutoNum type="arabicPeriod"/>
            </a:pPr>
            <a:r>
              <a:rPr lang="en-US" sz="2800" dirty="0"/>
              <a:t>Incremental automated mechanism design</a:t>
            </a:r>
          </a:p>
          <a:p>
            <a:pPr marL="514350" indent="-514350">
              <a:buFont typeface="+mj-lt"/>
              <a:buAutoNum type="arabicPeriod"/>
            </a:pPr>
            <a:endParaRPr lang="en-US" sz="2800" dirty="0"/>
          </a:p>
        </p:txBody>
      </p:sp>
      <p:sp>
        <p:nvSpPr>
          <p:cNvPr id="4" name="Arrow: Right 3">
            <a:extLst>
              <a:ext uri="{FF2B5EF4-FFF2-40B4-BE49-F238E27FC236}">
                <a16:creationId xmlns:a16="http://schemas.microsoft.com/office/drawing/2014/main" id="{799A8F17-1D9E-4402-9E46-2D0E1DB3B7A8}"/>
              </a:ext>
            </a:extLst>
          </p:cNvPr>
          <p:cNvSpPr/>
          <p:nvPr/>
        </p:nvSpPr>
        <p:spPr>
          <a:xfrm>
            <a:off x="533400" y="21336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9850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idea">
            <a:extLst>
              <a:ext uri="{FF2B5EF4-FFF2-40B4-BE49-F238E27FC236}">
                <a16:creationId xmlns:a16="http://schemas.microsoft.com/office/drawing/2014/main" id="{EB44876A-A06A-47A5-A344-722F868CC3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234428"/>
            <a:ext cx="1160007" cy="1194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17079E-A455-42F5-97B5-12A3F6B0CDAF}"/>
              </a:ext>
            </a:extLst>
          </p:cNvPr>
          <p:cNvSpPr>
            <a:spLocks noGrp="1"/>
          </p:cNvSpPr>
          <p:nvPr>
            <p:ph type="title"/>
          </p:nvPr>
        </p:nvSpPr>
        <p:spPr/>
        <p:txBody>
          <a:bodyPr>
            <a:normAutofit fontScale="90000"/>
          </a:bodyPr>
          <a:lstStyle/>
          <a:p>
            <a:r>
              <a:rPr lang="en-US" altLang="en-US" dirty="0"/>
              <a:t>Two key ideas to get scalability and avoid the need to discretize type space</a:t>
            </a:r>
            <a:br>
              <a:rPr lang="en-US" altLang="en-US" dirty="0"/>
            </a:br>
            <a:r>
              <a:rPr lang="en-US" altLang="en-US" sz="2200" dirty="0">
                <a:solidFill>
                  <a:schemeClr val="bg1">
                    <a:lumMod val="50000"/>
                  </a:schemeClr>
                </a:solidFill>
              </a:rPr>
              <a:t>[</a:t>
            </a:r>
            <a:r>
              <a:rPr lang="en-US" altLang="en-US" sz="2200" dirty="0" err="1">
                <a:solidFill>
                  <a:schemeClr val="bg1">
                    <a:lumMod val="50000"/>
                  </a:schemeClr>
                </a:solidFill>
              </a:rPr>
              <a:t>Likhodedov</a:t>
            </a:r>
            <a:r>
              <a:rPr lang="en-US" altLang="en-US" sz="2200" dirty="0">
                <a:solidFill>
                  <a:schemeClr val="bg1">
                    <a:lumMod val="50000"/>
                  </a:schemeClr>
                </a:solidFill>
              </a:rPr>
              <a:t> &amp; Sandholm AAAI-04, AAAI-05, Operations Research 2015]</a:t>
            </a:r>
            <a:endParaRPr lang="en-US" dirty="0">
              <a:solidFill>
                <a:schemeClr val="bg1">
                  <a:lumMod val="50000"/>
                </a:schemeClr>
              </a:solidFill>
            </a:endParaRPr>
          </a:p>
        </p:txBody>
      </p:sp>
      <p:sp>
        <p:nvSpPr>
          <p:cNvPr id="3" name="Content Placeholder 2">
            <a:extLst>
              <a:ext uri="{FF2B5EF4-FFF2-40B4-BE49-F238E27FC236}">
                <a16:creationId xmlns:a16="http://schemas.microsoft.com/office/drawing/2014/main" id="{CAA3D6D3-B1C2-470E-A352-08FAB28ED870}"/>
              </a:ext>
            </a:extLst>
          </p:cNvPr>
          <p:cNvSpPr>
            <a:spLocks noGrp="1"/>
          </p:cNvSpPr>
          <p:nvPr>
            <p:ph idx="1"/>
          </p:nvPr>
        </p:nvSpPr>
        <p:spPr>
          <a:xfrm>
            <a:off x="1524000" y="1600202"/>
            <a:ext cx="7162800" cy="4525963"/>
          </a:xfrm>
        </p:spPr>
        <p:txBody>
          <a:bodyPr/>
          <a:lstStyle/>
          <a:p>
            <a:endParaRPr lang="en-US" altLang="en-US" dirty="0"/>
          </a:p>
          <a:p>
            <a:r>
              <a:rPr lang="en-US" altLang="en-US" dirty="0"/>
              <a:t>Don’t assume valuation distribution is given, only samples from it</a:t>
            </a:r>
            <a:br>
              <a:rPr lang="en-US" altLang="en-US" dirty="0"/>
            </a:br>
            <a:endParaRPr lang="en-US" altLang="en-US" dirty="0"/>
          </a:p>
          <a:p>
            <a:r>
              <a:rPr lang="en-US" altLang="en-US" dirty="0"/>
              <a:t>AMD as search in a parametric mechanism class</a:t>
            </a:r>
          </a:p>
        </p:txBody>
      </p:sp>
    </p:spTree>
    <p:extLst>
      <p:ext uri="{BB962C8B-B14F-4D97-AF65-F5344CB8AC3E}">
        <p14:creationId xmlns:p14="http://schemas.microsoft.com/office/powerpoint/2010/main" val="5999937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864617-CF80-441C-BEA4-3E8B519FF0A9}"/>
              </a:ext>
            </a:extLst>
          </p:cNvPr>
          <p:cNvSpPr txBox="1"/>
          <p:nvPr/>
        </p:nvSpPr>
        <p:spPr>
          <a:xfrm>
            <a:off x="1208191" y="1209249"/>
            <a:ext cx="6131379" cy="4247317"/>
          </a:xfrm>
          <a:prstGeom prst="rect">
            <a:avLst/>
          </a:prstGeom>
          <a:noFill/>
          <a:ln>
            <a:noFill/>
          </a:ln>
        </p:spPr>
        <p:txBody>
          <a:bodyPr wrap="square" rtlCol="0">
            <a:spAutoFit/>
          </a:bodyPr>
          <a:lstStyle/>
          <a:p>
            <a:pPr algn="ctr"/>
            <a:r>
              <a:rPr lang="en-US" dirty="0">
                <a:cs typeface="Arial" panose="020B0604020202020204" pitchFamily="34" charset="0"/>
              </a:rPr>
              <a:t>There’s an </a:t>
            </a:r>
            <a:r>
              <a:rPr lang="en-US" b="1" dirty="0">
                <a:solidFill>
                  <a:srgbClr val="0093C6"/>
                </a:solidFill>
                <a:cs typeface="Arial" panose="020B0604020202020204" pitchFamily="34" charset="0"/>
              </a:rPr>
              <a:t>unknown</a:t>
            </a:r>
            <a:r>
              <a:rPr lang="en-US" dirty="0">
                <a:cs typeface="Arial" panose="020B0604020202020204" pitchFamily="34" charset="0"/>
              </a:rPr>
              <a:t> distribution over valuations.</a:t>
            </a:r>
          </a:p>
          <a:p>
            <a:pPr algn="ctr"/>
            <a:endParaRPr lang="en-US" dirty="0">
              <a:cs typeface="Arial" panose="020B0604020202020204" pitchFamily="34" charset="0"/>
            </a:endParaRPr>
          </a:p>
          <a:p>
            <a:pPr algn="ctr"/>
            <a:r>
              <a:rPr lang="en-US" dirty="0">
                <a:cs typeface="Arial" panose="020B0604020202020204" pitchFamily="34" charset="0"/>
              </a:rPr>
              <a:t>Use a set of samples to </a:t>
            </a:r>
            <a:r>
              <a:rPr lang="en-US" b="1" dirty="0">
                <a:solidFill>
                  <a:srgbClr val="0093C6"/>
                </a:solidFill>
                <a:cs typeface="Arial" panose="020B0604020202020204" pitchFamily="34" charset="0"/>
              </a:rPr>
              <a:t>learn</a:t>
            </a:r>
            <a:r>
              <a:rPr lang="en-US" dirty="0">
                <a:cs typeface="Arial" panose="020B0604020202020204" pitchFamily="34" charset="0"/>
              </a:rPr>
              <a:t> a mechanism that has high expected revenue.</a:t>
            </a:r>
          </a:p>
          <a:p>
            <a:pPr algn="ctr"/>
            <a:endParaRPr lang="en-US" dirty="0">
              <a:cs typeface="Arial" panose="020B0604020202020204" pitchFamily="34" charset="0"/>
            </a:endParaRPr>
          </a:p>
          <a:p>
            <a:r>
              <a:rPr lang="en-US" b="1" dirty="0">
                <a:solidFill>
                  <a:srgbClr val="0093C6"/>
                </a:solidFill>
                <a:cs typeface="Arial" panose="020B0604020202020204" pitchFamily="34" charset="0"/>
              </a:rPr>
              <a:t>Multi-item</a:t>
            </a:r>
          </a:p>
          <a:p>
            <a:r>
              <a:rPr lang="en-US" dirty="0">
                <a:solidFill>
                  <a:schemeClr val="bg1">
                    <a:lumMod val="50000"/>
                  </a:schemeClr>
                </a:solidFill>
              </a:rPr>
              <a:t>E.g., </a:t>
            </a:r>
            <a:r>
              <a:rPr lang="en-US" dirty="0" err="1">
                <a:solidFill>
                  <a:schemeClr val="bg1">
                    <a:lumMod val="50000"/>
                  </a:schemeClr>
                </a:solidFill>
              </a:rPr>
              <a:t>Likhodedov</a:t>
            </a:r>
            <a:r>
              <a:rPr lang="en-US" dirty="0">
                <a:solidFill>
                  <a:schemeClr val="bg1">
                    <a:lumMod val="50000"/>
                  </a:schemeClr>
                </a:solidFill>
              </a:rPr>
              <a:t> and Sandholm, AAAI</a:t>
            </a:r>
            <a:r>
              <a:rPr lang="en-US" i="1" dirty="0">
                <a:solidFill>
                  <a:schemeClr val="bg1">
                    <a:lumMod val="50000"/>
                  </a:schemeClr>
                </a:solidFill>
              </a:rPr>
              <a:t>‘</a:t>
            </a:r>
            <a:r>
              <a:rPr lang="en-US" dirty="0">
                <a:solidFill>
                  <a:schemeClr val="bg1">
                    <a:lumMod val="50000"/>
                  </a:schemeClr>
                </a:solidFill>
              </a:rPr>
              <a:t>04, AAAI</a:t>
            </a:r>
            <a:r>
              <a:rPr lang="en-US" i="1" dirty="0">
                <a:solidFill>
                  <a:schemeClr val="bg1">
                    <a:lumMod val="50000"/>
                  </a:schemeClr>
                </a:solidFill>
              </a:rPr>
              <a:t>’</a:t>
            </a:r>
            <a:r>
              <a:rPr lang="en-US" dirty="0">
                <a:solidFill>
                  <a:schemeClr val="bg1">
                    <a:lumMod val="50000"/>
                  </a:schemeClr>
                </a:solidFill>
              </a:rPr>
              <a:t>05; </a:t>
            </a:r>
            <a:r>
              <a:rPr lang="en-US" dirty="0" err="1">
                <a:solidFill>
                  <a:schemeClr val="bg1">
                    <a:lumMod val="50000"/>
                  </a:schemeClr>
                </a:solidFill>
              </a:rPr>
              <a:t>Balcan</a:t>
            </a:r>
            <a:r>
              <a:rPr lang="en-US" dirty="0">
                <a:solidFill>
                  <a:schemeClr val="bg1">
                    <a:lumMod val="50000"/>
                  </a:schemeClr>
                </a:solidFill>
              </a:rPr>
              <a:t>, Blum, Hartline, and Mansour, FOCS’05; Morgenstern and Roughgarden, COLT’16;  </a:t>
            </a:r>
            <a:r>
              <a:rPr lang="en-US" dirty="0" err="1">
                <a:solidFill>
                  <a:schemeClr val="bg1">
                    <a:lumMod val="50000"/>
                  </a:schemeClr>
                </a:solidFill>
              </a:rPr>
              <a:t>Syrgkanis</a:t>
            </a:r>
            <a:r>
              <a:rPr lang="en-US" dirty="0">
                <a:solidFill>
                  <a:schemeClr val="bg1">
                    <a:lumMod val="50000"/>
                  </a:schemeClr>
                </a:solidFill>
              </a:rPr>
              <a:t>, NIPS’17; Cai and Daskalakis, FOCS’17; </a:t>
            </a:r>
            <a:r>
              <a:rPr lang="en-US" dirty="0" err="1">
                <a:solidFill>
                  <a:schemeClr val="bg1">
                    <a:lumMod val="50000"/>
                  </a:schemeClr>
                </a:solidFill>
              </a:rPr>
              <a:t>Gonczarowski</a:t>
            </a:r>
            <a:r>
              <a:rPr lang="en-US" dirty="0">
                <a:solidFill>
                  <a:schemeClr val="bg1">
                    <a:lumMod val="50000"/>
                  </a:schemeClr>
                </a:solidFill>
              </a:rPr>
              <a:t> and Weinberg, FOCS’18…</a:t>
            </a:r>
            <a:endParaRPr lang="en-US" dirty="0">
              <a:solidFill>
                <a:schemeClr val="bg1">
                  <a:lumMod val="50000"/>
                </a:schemeClr>
              </a:solidFill>
              <a:cs typeface="Arial" panose="020B0604020202020204" pitchFamily="34" charset="0"/>
            </a:endParaRPr>
          </a:p>
          <a:p>
            <a:endParaRPr lang="en-US" dirty="0">
              <a:solidFill>
                <a:schemeClr val="bg1">
                  <a:lumMod val="50000"/>
                </a:schemeClr>
              </a:solidFill>
              <a:cs typeface="Arial" panose="020B0604020202020204" pitchFamily="34" charset="0"/>
            </a:endParaRPr>
          </a:p>
          <a:p>
            <a:r>
              <a:rPr lang="en-US" b="1" dirty="0">
                <a:solidFill>
                  <a:srgbClr val="0093C6"/>
                </a:solidFill>
                <a:cs typeface="Arial" panose="020B0604020202020204" pitchFamily="34" charset="0"/>
              </a:rPr>
              <a:t>Single-item</a:t>
            </a:r>
          </a:p>
          <a:p>
            <a:r>
              <a:rPr lang="en-US" dirty="0">
                <a:solidFill>
                  <a:schemeClr val="bg1">
                    <a:lumMod val="50000"/>
                  </a:schemeClr>
                </a:solidFill>
                <a:cs typeface="Arial" panose="020B0604020202020204" pitchFamily="34" charset="0"/>
              </a:rPr>
              <a:t>E.g.,</a:t>
            </a:r>
            <a:r>
              <a:rPr lang="en-US" dirty="0">
                <a:solidFill>
                  <a:schemeClr val="bg1">
                    <a:lumMod val="50000"/>
                  </a:schemeClr>
                </a:solidFill>
              </a:rPr>
              <a:t> Elkind, SODA’07; </a:t>
            </a:r>
            <a:r>
              <a:rPr lang="en-US" dirty="0" err="1">
                <a:solidFill>
                  <a:schemeClr val="bg1">
                    <a:lumMod val="50000"/>
                  </a:schemeClr>
                </a:solidFill>
              </a:rPr>
              <a:t>Dhangwatnotai</a:t>
            </a:r>
            <a:r>
              <a:rPr lang="en-US" dirty="0">
                <a:solidFill>
                  <a:schemeClr val="bg1">
                    <a:lumMod val="50000"/>
                  </a:schemeClr>
                </a:solidFill>
              </a:rPr>
              <a:t>, Roughgarden, and Yan, EC’10; </a:t>
            </a:r>
            <a:r>
              <a:rPr lang="en-US" dirty="0" err="1">
                <a:solidFill>
                  <a:schemeClr val="bg1">
                    <a:lumMod val="50000"/>
                  </a:schemeClr>
                </a:solidFill>
              </a:rPr>
              <a:t>Mohri</a:t>
            </a:r>
            <a:r>
              <a:rPr lang="en-US" dirty="0">
                <a:solidFill>
                  <a:schemeClr val="bg1">
                    <a:lumMod val="50000"/>
                  </a:schemeClr>
                </a:solidFill>
              </a:rPr>
              <a:t> and Medina, ICML’14;  Cole and Roughgarden STOC’14…</a:t>
            </a:r>
          </a:p>
        </p:txBody>
      </p:sp>
      <p:sp>
        <p:nvSpPr>
          <p:cNvPr id="5" name="Chevron 17">
            <a:extLst>
              <a:ext uri="{FF2B5EF4-FFF2-40B4-BE49-F238E27FC236}">
                <a16:creationId xmlns:a16="http://schemas.microsoft.com/office/drawing/2014/main" id="{D9360136-E0CE-4604-BD6C-EACFECAF1F90}"/>
              </a:ext>
            </a:extLst>
          </p:cNvPr>
          <p:cNvSpPr/>
          <p:nvPr/>
        </p:nvSpPr>
        <p:spPr>
          <a:xfrm>
            <a:off x="4740390" y="304800"/>
            <a:ext cx="2319073" cy="845669"/>
          </a:xfrm>
          <a:prstGeom prst="chevron">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cs typeface="Arial" panose="020B0604020202020204" pitchFamily="34" charset="0"/>
            </a:endParaRPr>
          </a:p>
        </p:txBody>
      </p:sp>
      <p:grpSp>
        <p:nvGrpSpPr>
          <p:cNvPr id="6" name="Group 5">
            <a:extLst>
              <a:ext uri="{FF2B5EF4-FFF2-40B4-BE49-F238E27FC236}">
                <a16:creationId xmlns:a16="http://schemas.microsoft.com/office/drawing/2014/main" id="{7BEEFC56-CB5A-4894-B1C8-B0E7112DF1BF}"/>
              </a:ext>
            </a:extLst>
          </p:cNvPr>
          <p:cNvGrpSpPr/>
          <p:nvPr/>
        </p:nvGrpSpPr>
        <p:grpSpPr>
          <a:xfrm>
            <a:off x="5284925" y="693332"/>
            <a:ext cx="1505859" cy="68609"/>
            <a:chOff x="5092518" y="2284817"/>
            <a:chExt cx="2006964" cy="91440"/>
          </a:xfrm>
        </p:grpSpPr>
        <p:cxnSp>
          <p:nvCxnSpPr>
            <p:cNvPr id="7" name="Straight Arrow Connector 6">
              <a:extLst>
                <a:ext uri="{FF2B5EF4-FFF2-40B4-BE49-F238E27FC236}">
                  <a16:creationId xmlns:a16="http://schemas.microsoft.com/office/drawing/2014/main" id="{9D0D1040-9298-4543-B915-A5696C98B6E7}"/>
                </a:ext>
              </a:extLst>
            </p:cNvPr>
            <p:cNvCxnSpPr/>
            <p:nvPr/>
          </p:nvCxnSpPr>
          <p:spPr>
            <a:xfrm>
              <a:off x="5092518" y="2330537"/>
              <a:ext cx="2006964" cy="0"/>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65B3A4E4-1C20-4E28-8FAF-308F0E4CFE3C}"/>
                </a:ext>
              </a:extLst>
            </p:cNvPr>
            <p:cNvSpPr/>
            <p:nvPr/>
          </p:nvSpPr>
          <p:spPr>
            <a:xfrm>
              <a:off x="5668332"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9" name="Oval 8">
              <a:extLst>
                <a:ext uri="{FF2B5EF4-FFF2-40B4-BE49-F238E27FC236}">
                  <a16:creationId xmlns:a16="http://schemas.microsoft.com/office/drawing/2014/main" id="{A05EC26A-D81D-42C8-8C4E-6D6EE23C30F7}"/>
                </a:ext>
              </a:extLst>
            </p:cNvPr>
            <p:cNvSpPr/>
            <p:nvPr/>
          </p:nvSpPr>
          <p:spPr>
            <a:xfrm>
              <a:off x="5820732"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0" name="Oval 9">
              <a:extLst>
                <a:ext uri="{FF2B5EF4-FFF2-40B4-BE49-F238E27FC236}">
                  <a16:creationId xmlns:a16="http://schemas.microsoft.com/office/drawing/2014/main" id="{331028A6-BB11-4426-9FCF-7C3306B01D5D}"/>
                </a:ext>
              </a:extLst>
            </p:cNvPr>
            <p:cNvSpPr/>
            <p:nvPr/>
          </p:nvSpPr>
          <p:spPr>
            <a:xfrm>
              <a:off x="5973132"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1" name="Oval 10">
              <a:extLst>
                <a:ext uri="{FF2B5EF4-FFF2-40B4-BE49-F238E27FC236}">
                  <a16:creationId xmlns:a16="http://schemas.microsoft.com/office/drawing/2014/main" id="{3CB5A732-2E8B-4DE8-ADB0-4AD00CBA9A01}"/>
                </a:ext>
              </a:extLst>
            </p:cNvPr>
            <p:cNvSpPr/>
            <p:nvPr/>
          </p:nvSpPr>
          <p:spPr>
            <a:xfrm>
              <a:off x="6125532"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2" name="Oval 11">
              <a:extLst>
                <a:ext uri="{FF2B5EF4-FFF2-40B4-BE49-F238E27FC236}">
                  <a16:creationId xmlns:a16="http://schemas.microsoft.com/office/drawing/2014/main" id="{0557116E-96A6-4FF5-B292-08324C0573AF}"/>
                </a:ext>
              </a:extLst>
            </p:cNvPr>
            <p:cNvSpPr/>
            <p:nvPr/>
          </p:nvSpPr>
          <p:spPr>
            <a:xfrm>
              <a:off x="6341880"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3" name="Oval 12">
              <a:extLst>
                <a:ext uri="{FF2B5EF4-FFF2-40B4-BE49-F238E27FC236}">
                  <a16:creationId xmlns:a16="http://schemas.microsoft.com/office/drawing/2014/main" id="{5E6C0711-798B-4352-AD31-51C1CCC4ECC2}"/>
                </a:ext>
              </a:extLst>
            </p:cNvPr>
            <p:cNvSpPr/>
            <p:nvPr/>
          </p:nvSpPr>
          <p:spPr>
            <a:xfrm>
              <a:off x="6277932"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4" name="Oval 13">
              <a:extLst>
                <a:ext uri="{FF2B5EF4-FFF2-40B4-BE49-F238E27FC236}">
                  <a16:creationId xmlns:a16="http://schemas.microsoft.com/office/drawing/2014/main" id="{85D5F38F-183E-4929-B217-18E4EF80A055}"/>
                </a:ext>
              </a:extLst>
            </p:cNvPr>
            <p:cNvSpPr/>
            <p:nvPr/>
          </p:nvSpPr>
          <p:spPr>
            <a:xfrm>
              <a:off x="5379938"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sp>
          <p:nvSpPr>
            <p:cNvPr id="15" name="Oval 14">
              <a:extLst>
                <a:ext uri="{FF2B5EF4-FFF2-40B4-BE49-F238E27FC236}">
                  <a16:creationId xmlns:a16="http://schemas.microsoft.com/office/drawing/2014/main" id="{F67F398B-A072-4908-90FC-00027B1F4250}"/>
                </a:ext>
              </a:extLst>
            </p:cNvPr>
            <p:cNvSpPr/>
            <p:nvPr/>
          </p:nvSpPr>
          <p:spPr>
            <a:xfrm>
              <a:off x="6720681" y="2284817"/>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grpSp>
      <p:sp>
        <p:nvSpPr>
          <p:cNvPr id="16" name="Chevron 18">
            <a:extLst>
              <a:ext uri="{FF2B5EF4-FFF2-40B4-BE49-F238E27FC236}">
                <a16:creationId xmlns:a16="http://schemas.microsoft.com/office/drawing/2014/main" id="{E9E3E7F3-D99C-4A97-8921-94B37BC89BCF}"/>
              </a:ext>
            </a:extLst>
          </p:cNvPr>
          <p:cNvSpPr/>
          <p:nvPr/>
        </p:nvSpPr>
        <p:spPr>
          <a:xfrm>
            <a:off x="6852540" y="304802"/>
            <a:ext cx="1834261" cy="825865"/>
          </a:xfrm>
          <a:prstGeom prst="chevron">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cs typeface="Arial" panose="020B0604020202020204" pitchFamily="34" charset="0"/>
            </a:endParaRPr>
          </a:p>
        </p:txBody>
      </p:sp>
      <p:sp>
        <p:nvSpPr>
          <p:cNvPr id="17" name="Chevron 48">
            <a:extLst>
              <a:ext uri="{FF2B5EF4-FFF2-40B4-BE49-F238E27FC236}">
                <a16:creationId xmlns:a16="http://schemas.microsoft.com/office/drawing/2014/main" id="{4654EFB0-AC2A-48B3-A8F7-EED57E3956F6}"/>
              </a:ext>
            </a:extLst>
          </p:cNvPr>
          <p:cNvSpPr/>
          <p:nvPr/>
        </p:nvSpPr>
        <p:spPr>
          <a:xfrm rot="5400000">
            <a:off x="7400105" y="244271"/>
            <a:ext cx="1213858" cy="1334927"/>
          </a:xfrm>
          <a:prstGeom prst="chevron">
            <a:avLst>
              <a:gd name="adj" fmla="val 32031"/>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cs typeface="Arial" panose="020B0604020202020204" pitchFamily="34" charset="0"/>
            </a:endParaRPr>
          </a:p>
        </p:txBody>
      </p:sp>
      <p:sp>
        <p:nvSpPr>
          <p:cNvPr id="18" name="Rectangle 17">
            <a:extLst>
              <a:ext uri="{FF2B5EF4-FFF2-40B4-BE49-F238E27FC236}">
                <a16:creationId xmlns:a16="http://schemas.microsoft.com/office/drawing/2014/main" id="{E3D124BC-8FE0-4297-A865-557BCDCF13FC}"/>
              </a:ext>
            </a:extLst>
          </p:cNvPr>
          <p:cNvSpPr/>
          <p:nvPr/>
        </p:nvSpPr>
        <p:spPr>
          <a:xfrm>
            <a:off x="7349731" y="304804"/>
            <a:ext cx="1327802" cy="825866"/>
          </a:xfrm>
          <a:prstGeom prst="rect">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cs typeface="Arial" panose="020B0604020202020204" pitchFamily="34" charset="0"/>
            </a:endParaRPr>
          </a:p>
        </p:txBody>
      </p:sp>
      <p:pic>
        <p:nvPicPr>
          <p:cNvPr id="19" name="Picture 18">
            <a:extLst>
              <a:ext uri="{FF2B5EF4-FFF2-40B4-BE49-F238E27FC236}">
                <a16:creationId xmlns:a16="http://schemas.microsoft.com/office/drawing/2014/main" id="{0304FEF9-CB5C-41B2-B091-1B625BD0DF0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41222" y1="45314" x2="41222" y2="45314"/>
                        <a14:foregroundMark x1="41222" y1="13285" x2="41222" y2="13285"/>
                        <a14:foregroundMark x1="3556" y1="78270" x2="3556" y2="78270"/>
                        <a14:foregroundMark x1="93556" y1="67559" x2="93556" y2="67559"/>
                        <a14:backgroundMark x1="16111" y1="26880" x2="16111" y2="26880"/>
                      </a14:backgroundRemoval>
                    </a14:imgEffect>
                  </a14:imgLayer>
                </a14:imgProps>
              </a:ext>
              <a:ext uri="{28A0092B-C50C-407E-A947-70E740481C1C}">
                <a14:useLocalDpi xmlns:a14="http://schemas.microsoft.com/office/drawing/2010/main" val="0"/>
              </a:ext>
            </a:extLst>
          </a:blip>
          <a:stretch>
            <a:fillRect/>
          </a:stretch>
        </p:blipFill>
        <p:spPr>
          <a:xfrm>
            <a:off x="7606236" y="408012"/>
            <a:ext cx="826203" cy="891382"/>
          </a:xfrm>
          <a:prstGeom prst="rect">
            <a:avLst/>
          </a:prstGeom>
          <a:noFill/>
        </p:spPr>
      </p:pic>
      <p:sp>
        <p:nvSpPr>
          <p:cNvPr id="20" name="Pentagon 20">
            <a:extLst>
              <a:ext uri="{FF2B5EF4-FFF2-40B4-BE49-F238E27FC236}">
                <a16:creationId xmlns:a16="http://schemas.microsoft.com/office/drawing/2014/main" id="{DC883069-7DE1-478F-B475-AF38827CD870}"/>
              </a:ext>
            </a:extLst>
          </p:cNvPr>
          <p:cNvSpPr/>
          <p:nvPr/>
        </p:nvSpPr>
        <p:spPr>
          <a:xfrm>
            <a:off x="457200" y="304801"/>
            <a:ext cx="4537458" cy="845668"/>
          </a:xfrm>
          <a:prstGeom prst="homePlate">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cs typeface="Arial" panose="020B0604020202020204" pitchFamily="34" charset="0"/>
            </a:endParaRPr>
          </a:p>
        </p:txBody>
      </p:sp>
      <p:sp>
        <p:nvSpPr>
          <p:cNvPr id="30" name="Chevron 51">
            <a:extLst>
              <a:ext uri="{FF2B5EF4-FFF2-40B4-BE49-F238E27FC236}">
                <a16:creationId xmlns:a16="http://schemas.microsoft.com/office/drawing/2014/main" id="{7EBECCC3-51CD-4051-8EAB-FA1DDA00264B}"/>
              </a:ext>
            </a:extLst>
          </p:cNvPr>
          <p:cNvSpPr/>
          <p:nvPr/>
        </p:nvSpPr>
        <p:spPr>
          <a:xfrm rot="5400000">
            <a:off x="7133982" y="1488407"/>
            <a:ext cx="1749530" cy="1326239"/>
          </a:xfrm>
          <a:prstGeom prst="chevron">
            <a:avLst>
              <a:gd name="adj" fmla="val 32589"/>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cs typeface="Arial" panose="020B0604020202020204" pitchFamily="34" charset="0"/>
            </a:endParaRPr>
          </a:p>
        </p:txBody>
      </p:sp>
      <p:pic>
        <p:nvPicPr>
          <p:cNvPr id="32" name="Picture 31">
            <a:extLst>
              <a:ext uri="{FF2B5EF4-FFF2-40B4-BE49-F238E27FC236}">
                <a16:creationId xmlns:a16="http://schemas.microsoft.com/office/drawing/2014/main" id="{0DD8D541-0B15-4E11-A283-4DC7298AB7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135" y="2147941"/>
            <a:ext cx="271193" cy="276182"/>
          </a:xfrm>
          <a:prstGeom prst="rect">
            <a:avLst/>
          </a:prstGeom>
          <a:noFill/>
        </p:spPr>
      </p:pic>
      <p:sp>
        <p:nvSpPr>
          <p:cNvPr id="34" name="Chevron 61">
            <a:extLst>
              <a:ext uri="{FF2B5EF4-FFF2-40B4-BE49-F238E27FC236}">
                <a16:creationId xmlns:a16="http://schemas.microsoft.com/office/drawing/2014/main" id="{427ADE94-D66C-43A2-B721-3AB1F991D582}"/>
              </a:ext>
            </a:extLst>
          </p:cNvPr>
          <p:cNvSpPr/>
          <p:nvPr/>
        </p:nvSpPr>
        <p:spPr>
          <a:xfrm rot="5400000">
            <a:off x="6800607" y="3305921"/>
            <a:ext cx="2416280" cy="1331015"/>
          </a:xfrm>
          <a:prstGeom prst="chevron">
            <a:avLst>
              <a:gd name="adj" fmla="val 32589"/>
            </a:avLst>
          </a:prstGeom>
          <a:solidFill>
            <a:srgbClr val="54B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chemeClr val="tx1"/>
              </a:solidFill>
              <a:cs typeface="Arial" panose="020B0604020202020204" pitchFamily="34" charset="0"/>
            </a:endParaRPr>
          </a:p>
        </p:txBody>
      </p:sp>
      <p:grpSp>
        <p:nvGrpSpPr>
          <p:cNvPr id="35" name="Group 34">
            <a:extLst>
              <a:ext uri="{FF2B5EF4-FFF2-40B4-BE49-F238E27FC236}">
                <a16:creationId xmlns:a16="http://schemas.microsoft.com/office/drawing/2014/main" id="{B8A1C897-CDCB-4020-A689-10952F6875A3}"/>
              </a:ext>
            </a:extLst>
          </p:cNvPr>
          <p:cNvGrpSpPr/>
          <p:nvPr/>
        </p:nvGrpSpPr>
        <p:grpSpPr>
          <a:xfrm>
            <a:off x="7590564" y="3705661"/>
            <a:ext cx="836366" cy="561539"/>
            <a:chOff x="-4395537" y="2045312"/>
            <a:chExt cx="8357937" cy="4531951"/>
          </a:xfrm>
        </p:grpSpPr>
        <p:cxnSp>
          <p:nvCxnSpPr>
            <p:cNvPr id="36" name="Straight Connector 35">
              <a:extLst>
                <a:ext uri="{FF2B5EF4-FFF2-40B4-BE49-F238E27FC236}">
                  <a16:creationId xmlns:a16="http://schemas.microsoft.com/office/drawing/2014/main" id="{E1C759E1-7CE5-4200-8F00-CBE8A488FD11}"/>
                </a:ext>
              </a:extLst>
            </p:cNvPr>
            <p:cNvCxnSpPr/>
            <p:nvPr/>
          </p:nvCxnSpPr>
          <p:spPr>
            <a:xfrm>
              <a:off x="-4395537" y="6577263"/>
              <a:ext cx="83579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reeform 44">
              <a:extLst>
                <a:ext uri="{FF2B5EF4-FFF2-40B4-BE49-F238E27FC236}">
                  <a16:creationId xmlns:a16="http://schemas.microsoft.com/office/drawing/2014/main" id="{85F647F7-2B86-4BC0-9C0A-011221B993BF}"/>
                </a:ext>
              </a:extLst>
            </p:cNvPr>
            <p:cNvSpPr/>
            <p:nvPr/>
          </p:nvSpPr>
          <p:spPr>
            <a:xfrm>
              <a:off x="-2711114" y="2045312"/>
              <a:ext cx="5631768" cy="4531951"/>
            </a:xfrm>
            <a:custGeom>
              <a:avLst/>
              <a:gdLst>
                <a:gd name="connsiteX0" fmla="*/ 0 w 5646821"/>
                <a:gd name="connsiteY0" fmla="*/ 2454442 h 2454442"/>
                <a:gd name="connsiteX1" fmla="*/ 2935705 w 5646821"/>
                <a:gd name="connsiteY1" fmla="*/ 0 h 2454442"/>
                <a:gd name="connsiteX2" fmla="*/ 5646821 w 5646821"/>
                <a:gd name="connsiteY2" fmla="*/ 2454442 h 2454442"/>
              </a:gdLst>
              <a:ahLst/>
              <a:cxnLst>
                <a:cxn ang="0">
                  <a:pos x="connsiteX0" y="connsiteY0"/>
                </a:cxn>
                <a:cxn ang="0">
                  <a:pos x="connsiteX1" y="connsiteY1"/>
                </a:cxn>
                <a:cxn ang="0">
                  <a:pos x="connsiteX2" y="connsiteY2"/>
                </a:cxn>
              </a:cxnLst>
              <a:rect l="l" t="t" r="r" b="b"/>
              <a:pathLst>
                <a:path w="5646821" h="2454442">
                  <a:moveTo>
                    <a:pt x="0" y="2454442"/>
                  </a:moveTo>
                  <a:cubicBezTo>
                    <a:pt x="997284" y="1227221"/>
                    <a:pt x="1994568" y="0"/>
                    <a:pt x="2935705" y="0"/>
                  </a:cubicBezTo>
                  <a:cubicBezTo>
                    <a:pt x="3876842" y="0"/>
                    <a:pt x="4761831" y="1227221"/>
                    <a:pt x="5646821" y="24544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cs typeface="Arial" panose="020B0604020202020204" pitchFamily="34" charset="0"/>
              </a:endParaRPr>
            </a:p>
          </p:txBody>
        </p:sp>
        <p:cxnSp>
          <p:nvCxnSpPr>
            <p:cNvPr id="38" name="Straight Connector 37">
              <a:extLst>
                <a:ext uri="{FF2B5EF4-FFF2-40B4-BE49-F238E27FC236}">
                  <a16:creationId xmlns:a16="http://schemas.microsoft.com/office/drawing/2014/main" id="{D8B0B855-C553-41A2-902C-6739D8457F34}"/>
                </a:ext>
              </a:extLst>
            </p:cNvPr>
            <p:cNvCxnSpPr/>
            <p:nvPr/>
          </p:nvCxnSpPr>
          <p:spPr>
            <a:xfrm flipV="1">
              <a:off x="-4395537" y="2045312"/>
              <a:ext cx="0" cy="45319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1" name="Picture 40">
            <a:extLst>
              <a:ext uri="{FF2B5EF4-FFF2-40B4-BE49-F238E27FC236}">
                <a16:creationId xmlns:a16="http://schemas.microsoft.com/office/drawing/2014/main" id="{51129B62-CCD0-49EB-B3C0-1F8FD57002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2660834"/>
            <a:ext cx="365457" cy="365457"/>
          </a:xfrm>
          <a:prstGeom prst="rect">
            <a:avLst/>
          </a:prstGeom>
        </p:spPr>
      </p:pic>
      <p:pic>
        <p:nvPicPr>
          <p:cNvPr id="42" name="Picture 41">
            <a:extLst>
              <a:ext uri="{FF2B5EF4-FFF2-40B4-BE49-F238E27FC236}">
                <a16:creationId xmlns:a16="http://schemas.microsoft.com/office/drawing/2014/main" id="{56F79A6E-FA98-4F5D-9D8B-3A9E445A26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201" y="2660834"/>
            <a:ext cx="365457" cy="365457"/>
          </a:xfrm>
          <a:prstGeom prst="rect">
            <a:avLst/>
          </a:prstGeom>
        </p:spPr>
      </p:pic>
      <p:pic>
        <p:nvPicPr>
          <p:cNvPr id="43" name="Picture 42">
            <a:extLst>
              <a:ext uri="{FF2B5EF4-FFF2-40B4-BE49-F238E27FC236}">
                <a16:creationId xmlns:a16="http://schemas.microsoft.com/office/drawing/2014/main" id="{8ED3572C-3B4C-4D93-8336-46AE5F9C7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700" y="4054143"/>
            <a:ext cx="365457" cy="365457"/>
          </a:xfrm>
          <a:prstGeom prst="rect">
            <a:avLst/>
          </a:prstGeom>
        </p:spPr>
      </p:pic>
      <p:grpSp>
        <p:nvGrpSpPr>
          <p:cNvPr id="3" name="Group 2">
            <a:extLst>
              <a:ext uri="{FF2B5EF4-FFF2-40B4-BE49-F238E27FC236}">
                <a16:creationId xmlns:a16="http://schemas.microsoft.com/office/drawing/2014/main" id="{ECDC60AD-50AB-47C8-AEDB-2662514DD3F2}"/>
              </a:ext>
            </a:extLst>
          </p:cNvPr>
          <p:cNvGrpSpPr/>
          <p:nvPr/>
        </p:nvGrpSpPr>
        <p:grpSpPr>
          <a:xfrm>
            <a:off x="1456345" y="508629"/>
            <a:ext cx="2086955" cy="335111"/>
            <a:chOff x="1179793" y="757082"/>
            <a:chExt cx="2782607" cy="446815"/>
          </a:xfrm>
        </p:grpSpPr>
        <p:sp>
          <p:nvSpPr>
            <p:cNvPr id="21" name="TextBox 20">
              <a:extLst>
                <a:ext uri="{FF2B5EF4-FFF2-40B4-BE49-F238E27FC236}">
                  <a16:creationId xmlns:a16="http://schemas.microsoft.com/office/drawing/2014/main" id="{8D363AB1-F581-4DE2-80A5-CBA306EEA5D8}"/>
                </a:ext>
              </a:extLst>
            </p:cNvPr>
            <p:cNvSpPr txBox="1"/>
            <p:nvPr/>
          </p:nvSpPr>
          <p:spPr>
            <a:xfrm>
              <a:off x="1179793" y="788319"/>
              <a:ext cx="1099228" cy="388653"/>
            </a:xfrm>
            <a:prstGeom prst="rect">
              <a:avLst/>
            </a:prstGeom>
            <a:noFill/>
            <a:ln>
              <a:noFill/>
            </a:ln>
          </p:spPr>
          <p:txBody>
            <a:bodyPr wrap="square" rtlCol="0">
              <a:spAutoFit/>
            </a:bodyPr>
            <a:lstStyle/>
            <a:p>
              <a:r>
                <a:rPr lang="en-US" sz="1294" dirty="0">
                  <a:ea typeface="Roboto" panose="02000000000000000000" pitchFamily="2" charset="0"/>
                  <a:cs typeface="Arial" panose="020B0604020202020204" pitchFamily="34" charset="0"/>
                </a:rPr>
                <a:t>     </a:t>
              </a:r>
            </a:p>
          </p:txBody>
        </p:sp>
        <p:grpSp>
          <p:nvGrpSpPr>
            <p:cNvPr id="22" name="Group 21">
              <a:extLst>
                <a:ext uri="{FF2B5EF4-FFF2-40B4-BE49-F238E27FC236}">
                  <a16:creationId xmlns:a16="http://schemas.microsoft.com/office/drawing/2014/main" id="{99DD4718-49ED-4688-8872-D93DFB7912C9}"/>
                </a:ext>
              </a:extLst>
            </p:cNvPr>
            <p:cNvGrpSpPr/>
            <p:nvPr/>
          </p:nvGrpSpPr>
          <p:grpSpPr>
            <a:xfrm>
              <a:off x="3321739" y="772277"/>
              <a:ext cx="640661" cy="401579"/>
              <a:chOff x="-4395537" y="2045312"/>
              <a:chExt cx="8357937" cy="4531951"/>
            </a:xfrm>
          </p:grpSpPr>
          <p:cxnSp>
            <p:nvCxnSpPr>
              <p:cNvPr id="23" name="Straight Connector 22">
                <a:extLst>
                  <a:ext uri="{FF2B5EF4-FFF2-40B4-BE49-F238E27FC236}">
                    <a16:creationId xmlns:a16="http://schemas.microsoft.com/office/drawing/2014/main" id="{0B5F2418-7EEB-406B-B534-4E30839B05CB}"/>
                  </a:ext>
                </a:extLst>
              </p:cNvPr>
              <p:cNvCxnSpPr/>
              <p:nvPr/>
            </p:nvCxnSpPr>
            <p:spPr>
              <a:xfrm>
                <a:off x="-4395537" y="6577263"/>
                <a:ext cx="835793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46">
                <a:extLst>
                  <a:ext uri="{FF2B5EF4-FFF2-40B4-BE49-F238E27FC236}">
                    <a16:creationId xmlns:a16="http://schemas.microsoft.com/office/drawing/2014/main" id="{3EEC1D1D-D547-4E62-B927-520EF9AC2B45}"/>
                  </a:ext>
                </a:extLst>
              </p:cNvPr>
              <p:cNvSpPr/>
              <p:nvPr/>
            </p:nvSpPr>
            <p:spPr>
              <a:xfrm>
                <a:off x="-2711114" y="2045312"/>
                <a:ext cx="5631768" cy="4531951"/>
              </a:xfrm>
              <a:custGeom>
                <a:avLst/>
                <a:gdLst>
                  <a:gd name="connsiteX0" fmla="*/ 0 w 5646821"/>
                  <a:gd name="connsiteY0" fmla="*/ 2454442 h 2454442"/>
                  <a:gd name="connsiteX1" fmla="*/ 2935705 w 5646821"/>
                  <a:gd name="connsiteY1" fmla="*/ 0 h 2454442"/>
                  <a:gd name="connsiteX2" fmla="*/ 5646821 w 5646821"/>
                  <a:gd name="connsiteY2" fmla="*/ 2454442 h 2454442"/>
                </a:gdLst>
                <a:ahLst/>
                <a:cxnLst>
                  <a:cxn ang="0">
                    <a:pos x="connsiteX0" y="connsiteY0"/>
                  </a:cxn>
                  <a:cxn ang="0">
                    <a:pos x="connsiteX1" y="connsiteY1"/>
                  </a:cxn>
                  <a:cxn ang="0">
                    <a:pos x="connsiteX2" y="connsiteY2"/>
                  </a:cxn>
                </a:cxnLst>
                <a:rect l="l" t="t" r="r" b="b"/>
                <a:pathLst>
                  <a:path w="5646821" h="2454442">
                    <a:moveTo>
                      <a:pt x="0" y="2454442"/>
                    </a:moveTo>
                    <a:cubicBezTo>
                      <a:pt x="997284" y="1227221"/>
                      <a:pt x="1994568" y="0"/>
                      <a:pt x="2935705" y="0"/>
                    </a:cubicBezTo>
                    <a:cubicBezTo>
                      <a:pt x="3876842" y="0"/>
                      <a:pt x="4761831" y="1227221"/>
                      <a:pt x="5646821" y="2454442"/>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cs typeface="Arial" panose="020B0604020202020204" pitchFamily="34" charset="0"/>
                </a:endParaRPr>
              </a:p>
            </p:txBody>
          </p:sp>
          <p:cxnSp>
            <p:nvCxnSpPr>
              <p:cNvPr id="25" name="Straight Connector 24">
                <a:extLst>
                  <a:ext uri="{FF2B5EF4-FFF2-40B4-BE49-F238E27FC236}">
                    <a16:creationId xmlns:a16="http://schemas.microsoft.com/office/drawing/2014/main" id="{64DAF2D2-D4DE-4DAA-98F5-9371CB58FB85}"/>
                  </a:ext>
                </a:extLst>
              </p:cNvPr>
              <p:cNvCxnSpPr/>
              <p:nvPr/>
            </p:nvCxnSpPr>
            <p:spPr>
              <a:xfrm flipV="1">
                <a:off x="-4395537" y="2045312"/>
                <a:ext cx="0" cy="45319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3BCE430F-D088-4603-92E0-6687A5D3331A}"/>
                </a:ext>
              </a:extLst>
            </p:cNvPr>
            <p:cNvSpPr txBox="1"/>
            <p:nvPr/>
          </p:nvSpPr>
          <p:spPr>
            <a:xfrm>
              <a:off x="1538833" y="773010"/>
              <a:ext cx="1099228" cy="430887"/>
            </a:xfrm>
            <a:prstGeom prst="rect">
              <a:avLst/>
            </a:prstGeom>
            <a:noFill/>
            <a:ln>
              <a:noFill/>
            </a:ln>
          </p:spPr>
          <p:txBody>
            <a:bodyPr wrap="square" rtlCol="0">
              <a:spAutoFit/>
            </a:bodyPr>
            <a:lstStyle/>
            <a:p>
              <a:r>
                <a:rPr lang="en-US" sz="1500" b="1" dirty="0">
                  <a:ea typeface="Roboto" panose="02000000000000000000" pitchFamily="2" charset="0"/>
                  <a:cs typeface="Arial" panose="020B0604020202020204" pitchFamily="34" charset="0"/>
                </a:rPr>
                <a:t>value                    </a:t>
              </a:r>
            </a:p>
          </p:txBody>
        </p:sp>
        <p:sp>
          <p:nvSpPr>
            <p:cNvPr id="28" name="Double Bracket 27">
              <a:extLst>
                <a:ext uri="{FF2B5EF4-FFF2-40B4-BE49-F238E27FC236}">
                  <a16:creationId xmlns:a16="http://schemas.microsoft.com/office/drawing/2014/main" id="{6857CD88-1585-4F2C-A796-67E95DD02B2B}"/>
                </a:ext>
              </a:extLst>
            </p:cNvPr>
            <p:cNvSpPr/>
            <p:nvPr/>
          </p:nvSpPr>
          <p:spPr>
            <a:xfrm>
              <a:off x="2306663" y="788323"/>
              <a:ext cx="565257" cy="40157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13">
                <a:cs typeface="Arial" panose="020B0604020202020204" pitchFamily="34" charset="0"/>
              </a:endParaRPr>
            </a:p>
          </p:txBody>
        </p:sp>
        <p:sp>
          <p:nvSpPr>
            <p:cNvPr id="29" name="Rectangle 28">
              <a:extLst>
                <a:ext uri="{FF2B5EF4-FFF2-40B4-BE49-F238E27FC236}">
                  <a16:creationId xmlns:a16="http://schemas.microsoft.com/office/drawing/2014/main" id="{5F6ACA4B-171C-4A79-B1D9-7BB73D080AEA}"/>
                </a:ext>
              </a:extLst>
            </p:cNvPr>
            <p:cNvSpPr/>
            <p:nvPr/>
          </p:nvSpPr>
          <p:spPr>
            <a:xfrm>
              <a:off x="2860483" y="757082"/>
              <a:ext cx="380875" cy="446276"/>
            </a:xfrm>
            <a:prstGeom prst="rect">
              <a:avLst/>
            </a:prstGeom>
          </p:spPr>
          <p:txBody>
            <a:bodyPr wrap="none">
              <a:spAutoFit/>
            </a:bodyPr>
            <a:lstStyle/>
            <a:p>
              <a:r>
                <a:rPr lang="en-US" sz="1575" b="1" dirty="0">
                  <a:ea typeface="Roboto" panose="02000000000000000000" pitchFamily="2" charset="0"/>
                  <a:cs typeface="Arial" panose="020B0604020202020204" pitchFamily="34" charset="0"/>
                </a:rPr>
                <a:t>~</a:t>
              </a:r>
              <a:endParaRPr lang="en-US" sz="1575" dirty="0">
                <a:cs typeface="Arial" panose="020B0604020202020204" pitchFamily="34" charset="0"/>
              </a:endParaRPr>
            </a:p>
          </p:txBody>
        </p:sp>
        <p:pic>
          <p:nvPicPr>
            <p:cNvPr id="44" name="Picture 43">
              <a:extLst>
                <a:ext uri="{FF2B5EF4-FFF2-40B4-BE49-F238E27FC236}">
                  <a16:creationId xmlns:a16="http://schemas.microsoft.com/office/drawing/2014/main" id="{52BFD22F-D37C-4B2C-8968-5882BBDED4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97492" y="803437"/>
              <a:ext cx="369684" cy="369684"/>
            </a:xfrm>
            <a:prstGeom prst="rect">
              <a:avLst/>
            </a:prstGeom>
          </p:spPr>
        </p:pic>
      </p:grpSp>
      <p:pic>
        <p:nvPicPr>
          <p:cNvPr id="45" name="Picture 44">
            <a:extLst>
              <a:ext uri="{FF2B5EF4-FFF2-40B4-BE49-F238E27FC236}">
                <a16:creationId xmlns:a16="http://schemas.microsoft.com/office/drawing/2014/main" id="{DD6DC8CB-18AA-472A-A3F7-3A10FD5731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2794" y="1946038"/>
            <a:ext cx="478085" cy="478085"/>
          </a:xfrm>
          <a:prstGeom prst="rect">
            <a:avLst/>
          </a:prstGeom>
        </p:spPr>
      </p:pic>
    </p:spTree>
    <p:extLst>
      <p:ext uri="{BB962C8B-B14F-4D97-AF65-F5344CB8AC3E}">
        <p14:creationId xmlns:p14="http://schemas.microsoft.com/office/powerpoint/2010/main" val="288134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result for spectrum auction">
            <a:extLst>
              <a:ext uri="{FF2B5EF4-FFF2-40B4-BE49-F238E27FC236}">
                <a16:creationId xmlns:a16="http://schemas.microsoft.com/office/drawing/2014/main" id="{A9DFD1A6-68F4-485D-89AA-62FFBD3B97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000" r="5278" b="1186"/>
          <a:stretch/>
        </p:blipFill>
        <p:spPr bwMode="auto">
          <a:xfrm>
            <a:off x="5257801" y="0"/>
            <a:ext cx="38861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0F68AB-2D8D-4B06-BADF-38B44719B35A}"/>
              </a:ext>
            </a:extLst>
          </p:cNvPr>
          <p:cNvSpPr/>
          <p:nvPr/>
        </p:nvSpPr>
        <p:spPr>
          <a:xfrm>
            <a:off x="457199" y="2293738"/>
            <a:ext cx="4832232" cy="242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cs typeface="Leelawadee UI Semilight" panose="020B0402040204020203" pitchFamily="34" charset="-34"/>
              </a:rPr>
              <a:t>Amazon’s profit swells to $1.6 billion</a:t>
            </a:r>
          </a:p>
          <a:p>
            <a:r>
              <a:rPr lang="en-US" sz="2000" dirty="0">
                <a:solidFill>
                  <a:schemeClr val="bg1">
                    <a:lumMod val="50000"/>
                  </a:schemeClr>
                </a:solidFill>
                <a:cs typeface="Arial" panose="020B0604020202020204" pitchFamily="34" charset="0"/>
              </a:rPr>
              <a:t>[NY Times ‘18]</a:t>
            </a:r>
          </a:p>
        </p:txBody>
      </p:sp>
      <p:sp>
        <p:nvSpPr>
          <p:cNvPr id="10" name="Rectangle 9">
            <a:extLst>
              <a:ext uri="{FF2B5EF4-FFF2-40B4-BE49-F238E27FC236}">
                <a16:creationId xmlns:a16="http://schemas.microsoft.com/office/drawing/2014/main" id="{E93563D5-DB57-40D9-9D88-9476AEF21B98}"/>
              </a:ext>
            </a:extLst>
          </p:cNvPr>
          <p:cNvSpPr/>
          <p:nvPr/>
        </p:nvSpPr>
        <p:spPr>
          <a:xfrm>
            <a:off x="457199" y="2293738"/>
            <a:ext cx="4495799" cy="242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400" b="1" i="1" dirty="0">
                <a:solidFill>
                  <a:schemeClr val="tx1"/>
                </a:solidFill>
              </a:rPr>
              <a:t>Bidding in government auction of airwaves reaches $34B</a:t>
            </a:r>
          </a:p>
          <a:p>
            <a:r>
              <a:rPr lang="en-US" sz="2400" dirty="0">
                <a:solidFill>
                  <a:schemeClr val="bg1">
                    <a:lumMod val="50000"/>
                  </a:schemeClr>
                </a:solidFill>
                <a:cs typeface="Arial" panose="020B0604020202020204" pitchFamily="34" charset="0"/>
              </a:rPr>
              <a:t>[</a:t>
            </a:r>
            <a:r>
              <a:rPr lang="en-US" sz="2400" dirty="0" err="1">
                <a:solidFill>
                  <a:schemeClr val="bg1">
                    <a:lumMod val="50000"/>
                  </a:schemeClr>
                </a:solidFill>
                <a:cs typeface="Arial" panose="020B0604020202020204" pitchFamily="34" charset="0"/>
              </a:rPr>
              <a:t>NYTimes</a:t>
            </a:r>
            <a:r>
              <a:rPr lang="en-US" sz="2400" dirty="0">
                <a:solidFill>
                  <a:schemeClr val="bg1">
                    <a:lumMod val="50000"/>
                  </a:schemeClr>
                </a:solidFill>
                <a:cs typeface="Arial" panose="020B0604020202020204" pitchFamily="34" charset="0"/>
              </a:rPr>
              <a:t> ‘14]</a:t>
            </a:r>
          </a:p>
        </p:txBody>
      </p:sp>
      <p:cxnSp>
        <p:nvCxnSpPr>
          <p:cNvPr id="12" name="Straight Connector 11">
            <a:extLst>
              <a:ext uri="{FF2B5EF4-FFF2-40B4-BE49-F238E27FC236}">
                <a16:creationId xmlns:a16="http://schemas.microsoft.com/office/drawing/2014/main" id="{D0A90813-CF23-4AC7-91D6-A64B89A6E3E7}"/>
              </a:ext>
            </a:extLst>
          </p:cNvPr>
          <p:cNvCxnSpPr>
            <a:cxnSpLocks/>
          </p:cNvCxnSpPr>
          <p:nvPr/>
        </p:nvCxnSpPr>
        <p:spPr>
          <a:xfrm>
            <a:off x="5257800" y="-6096"/>
            <a:ext cx="0" cy="68640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198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7EC8-E199-43C6-8EE0-89275E8F2653}"/>
              </a:ext>
            </a:extLst>
          </p:cNvPr>
          <p:cNvSpPr>
            <a:spLocks noGrp="1"/>
          </p:cNvSpPr>
          <p:nvPr>
            <p:ph type="title"/>
          </p:nvPr>
        </p:nvSpPr>
        <p:spPr/>
        <p:txBody>
          <a:bodyPr/>
          <a:lstStyle/>
          <a:p>
            <a:r>
              <a:rPr lang="en-US" dirty="0"/>
              <a:t>Mechanism design as a learning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ADD03C6-E9CA-4527-BF2E-6A349CC78052}"/>
                  </a:ext>
                </a:extLst>
              </p:cNvPr>
              <p:cNvSpPr>
                <a:spLocks noGrp="1"/>
              </p:cNvSpPr>
              <p:nvPr>
                <p:ph idx="1"/>
              </p:nvPr>
            </p:nvSpPr>
            <p:spPr/>
            <p:txBody>
              <a:bodyPr/>
              <a:lstStyle/>
              <a:p>
                <a:pPr marL="0" indent="0">
                  <a:buNone/>
                </a:pPr>
                <a:r>
                  <a:rPr lang="en-US" b="1" dirty="0"/>
                  <a:t>Goal</a:t>
                </a:r>
                <a:r>
                  <a:rPr lang="en-US" dirty="0"/>
                  <a:t>: Given large family of mechanisms and set of buyers’ values sampled from unknown distribution </a:t>
                </a:r>
                <a14:m>
                  <m:oMath xmlns:m="http://schemas.openxmlformats.org/officeDocument/2006/math">
                    <m:r>
                      <a:rPr lang="en-US">
                        <a:latin typeface="Cambria Math" panose="02040503050406030204" pitchFamily="18" charset="0"/>
                      </a:rPr>
                      <m:t>𝒟</m:t>
                    </m:r>
                  </m:oMath>
                </a14:m>
                <a:r>
                  <a:rPr lang="en-US" dirty="0"/>
                  <a:t>, find mechanism with high expected revenue.</a:t>
                </a:r>
              </a:p>
            </p:txBody>
          </p:sp>
        </mc:Choice>
        <mc:Fallback xmlns="">
          <p:sp>
            <p:nvSpPr>
              <p:cNvPr id="3" name="Content Placeholder 2">
                <a:extLst>
                  <a:ext uri="{FF2B5EF4-FFF2-40B4-BE49-F238E27FC236}">
                    <a16:creationId xmlns:a16="http://schemas.microsoft.com/office/drawing/2014/main" id="{CADD03C6-E9CA-4527-BF2E-6A349CC78052}"/>
                  </a:ext>
                </a:extLst>
              </p:cNvPr>
              <p:cNvSpPr>
                <a:spLocks noGrp="1" noRot="1" noChangeAspect="1" noMove="1" noResize="1" noEditPoints="1" noAdjustHandles="1" noChangeArrowheads="1" noChangeShapeType="1" noTextEdit="1"/>
              </p:cNvSpPr>
              <p:nvPr>
                <p:ph idx="1"/>
              </p:nvPr>
            </p:nvSpPr>
            <p:spPr>
              <a:blipFill>
                <a:blip r:embed="rId2"/>
                <a:stretch>
                  <a:fillRect l="-1111" t="-1078" r="-1333"/>
                </a:stretch>
              </a:blipFill>
            </p:spPr>
            <p:txBody>
              <a:bodyPr/>
              <a:lstStyle/>
              <a:p>
                <a:r>
                  <a:rPr lang="en-US">
                    <a:noFill/>
                  </a:rPr>
                  <a:t> </a:t>
                </a:r>
              </a:p>
            </p:txBody>
          </p:sp>
        </mc:Fallback>
      </mc:AlternateContent>
      <p:sp>
        <p:nvSpPr>
          <p:cNvPr id="75" name="Rectangle 74">
            <a:extLst>
              <a:ext uri="{FF2B5EF4-FFF2-40B4-BE49-F238E27FC236}">
                <a16:creationId xmlns:a16="http://schemas.microsoft.com/office/drawing/2014/main" id="{A33AFE57-7C0C-4800-9251-8722CF50CD09}"/>
              </a:ext>
            </a:extLst>
          </p:cNvPr>
          <p:cNvSpPr/>
          <p:nvPr/>
        </p:nvSpPr>
        <p:spPr>
          <a:xfrm>
            <a:off x="457200" y="3072384"/>
            <a:ext cx="8229600" cy="356616"/>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b="1" dirty="0">
                <a:solidFill>
                  <a:schemeClr val="tx1"/>
                </a:solidFill>
              </a:rPr>
              <a:t>Approach: </a:t>
            </a:r>
            <a:r>
              <a:rPr lang="en-US" dirty="0">
                <a:solidFill>
                  <a:schemeClr val="tx1"/>
                </a:solidFill>
              </a:rPr>
              <a:t>Find mechanism that’s (nearly) optimal over the set of samples.</a:t>
            </a:r>
            <a:endParaRPr lang="en-US" b="1" dirty="0">
              <a:solidFill>
                <a:schemeClr val="tx1"/>
              </a:solidFill>
            </a:endParaRPr>
          </a:p>
        </p:txBody>
      </p:sp>
      <p:grpSp>
        <p:nvGrpSpPr>
          <p:cNvPr id="148" name="Group 147">
            <a:extLst>
              <a:ext uri="{FF2B5EF4-FFF2-40B4-BE49-F238E27FC236}">
                <a16:creationId xmlns:a16="http://schemas.microsoft.com/office/drawing/2014/main" id="{EE05B7AA-C739-4910-B7BE-2AAB9055B49A}"/>
              </a:ext>
            </a:extLst>
          </p:cNvPr>
          <p:cNvGrpSpPr/>
          <p:nvPr/>
        </p:nvGrpSpPr>
        <p:grpSpPr>
          <a:xfrm>
            <a:off x="1000438" y="3943351"/>
            <a:ext cx="7143124" cy="1771649"/>
            <a:chOff x="685800" y="4314166"/>
            <a:chExt cx="6412189" cy="1590360"/>
          </a:xfrm>
        </p:grpSpPr>
        <mc:AlternateContent xmlns:mc="http://schemas.openxmlformats.org/markup-compatibility/2006" xmlns:a14="http://schemas.microsoft.com/office/drawing/2010/main">
          <mc:Choice Requires="a14">
            <p:sp>
              <p:nvSpPr>
                <p:cNvPr id="149" name="TextBox 148">
                  <a:extLst>
                    <a:ext uri="{FF2B5EF4-FFF2-40B4-BE49-F238E27FC236}">
                      <a16:creationId xmlns:a16="http://schemas.microsoft.com/office/drawing/2014/main" id="{854A992D-8894-43C4-92F7-13F08F823ACE}"/>
                    </a:ext>
                  </a:extLst>
                </p:cNvPr>
                <p:cNvSpPr txBox="1"/>
                <p:nvPr/>
              </p:nvSpPr>
              <p:spPr>
                <a:xfrm>
                  <a:off x="4238147" y="4314166"/>
                  <a:ext cx="2743201" cy="492442"/>
                </a:xfrm>
                <a:prstGeom prst="rect">
                  <a:avLst/>
                </a:prstGeom>
                <a:noFill/>
                <a:ln w="28575">
                  <a:solidFill>
                    <a:schemeClr val="tx1"/>
                  </a:solidFill>
                </a:ln>
              </p:spPr>
              <p:txBody>
                <a:bodyPr wrap="square" rtlCol="0">
                  <a:spAutoFit/>
                </a:bodyPr>
                <a:lstStyle/>
                <a:p>
                  <a:pPr algn="ctr"/>
                  <a:r>
                    <a:rPr lang="en-US" dirty="0"/>
                    <a:t>Sample </a:t>
                  </a:r>
                  <a14:m>
                    <m:oMath xmlns:m="http://schemas.openxmlformats.org/officeDocument/2006/math">
                      <m:r>
                        <a:rPr lang="en-US" i="1">
                          <a:latin typeface="Cambria Math" panose="02040503050406030204" pitchFamily="18" charset="0"/>
                        </a:rPr>
                        <m:t>𝑁</m:t>
                      </m:r>
                    </m:oMath>
                  </a14:m>
                  <a:endParaRPr lang="en-US" dirty="0"/>
                </a:p>
              </p:txBody>
            </p:sp>
          </mc:Choice>
          <mc:Fallback xmlns="">
            <p:sp>
              <p:nvSpPr>
                <p:cNvPr id="149" name="TextBox 148">
                  <a:extLst>
                    <a:ext uri="{FF2B5EF4-FFF2-40B4-BE49-F238E27FC236}">
                      <a16:creationId xmlns:a16="http://schemas.microsoft.com/office/drawing/2014/main" id="{854A992D-8894-43C4-92F7-13F08F823ACE}"/>
                    </a:ext>
                  </a:extLst>
                </p:cNvPr>
                <p:cNvSpPr txBox="1">
                  <a:spLocks noRot="1" noChangeAspect="1" noMove="1" noResize="1" noEditPoints="1" noAdjustHandles="1" noChangeArrowheads="1" noChangeShapeType="1" noTextEdit="1"/>
                </p:cNvSpPr>
                <p:nvPr/>
              </p:nvSpPr>
              <p:spPr>
                <a:xfrm>
                  <a:off x="4238147" y="4314166"/>
                  <a:ext cx="2743201" cy="492442"/>
                </a:xfrm>
                <a:prstGeom prst="rect">
                  <a:avLst/>
                </a:prstGeom>
                <a:blipFill>
                  <a:blip r:embed="rId3"/>
                  <a:stretch>
                    <a:fillRect t="-4211"/>
                  </a:stretch>
                </a:blipFill>
                <a:ln w="28575">
                  <a:solidFill>
                    <a:schemeClr val="tx1"/>
                  </a:solidFill>
                </a:ln>
              </p:spPr>
              <p:txBody>
                <a:bodyPr/>
                <a:lstStyle/>
                <a:p>
                  <a:r>
                    <a:rPr lang="en-US">
                      <a:noFill/>
                    </a:rPr>
                    <a:t> </a:t>
                  </a:r>
                </a:p>
              </p:txBody>
            </p:sp>
          </mc:Fallback>
        </mc:AlternateContent>
        <p:sp>
          <p:nvSpPr>
            <p:cNvPr id="150" name="TextBox 149">
              <a:extLst>
                <a:ext uri="{FF2B5EF4-FFF2-40B4-BE49-F238E27FC236}">
                  <a16:creationId xmlns:a16="http://schemas.microsoft.com/office/drawing/2014/main" id="{9F1EE3A7-7F1A-439D-B368-FF26DD89A1F8}"/>
                </a:ext>
              </a:extLst>
            </p:cNvPr>
            <p:cNvSpPr txBox="1"/>
            <p:nvPr/>
          </p:nvSpPr>
          <p:spPr>
            <a:xfrm>
              <a:off x="3650352" y="5019004"/>
              <a:ext cx="381000" cy="492442"/>
            </a:xfrm>
            <a:prstGeom prst="rect">
              <a:avLst/>
            </a:prstGeom>
            <a:noFill/>
          </p:spPr>
          <p:txBody>
            <a:bodyPr wrap="square" rtlCol="0">
              <a:spAutoFit/>
            </a:bodyPr>
            <a:lstStyle/>
            <a:p>
              <a:r>
                <a:rPr lang="en-US" dirty="0"/>
                <a:t>…</a:t>
              </a:r>
            </a:p>
          </p:txBody>
        </p:sp>
        <p:grpSp>
          <p:nvGrpSpPr>
            <p:cNvPr id="151" name="Group 150">
              <a:extLst>
                <a:ext uri="{FF2B5EF4-FFF2-40B4-BE49-F238E27FC236}">
                  <a16:creationId xmlns:a16="http://schemas.microsoft.com/office/drawing/2014/main" id="{C041E6C5-2B03-4E1A-AC5F-09CA4B61F051}"/>
                </a:ext>
              </a:extLst>
            </p:cNvPr>
            <p:cNvGrpSpPr/>
            <p:nvPr/>
          </p:nvGrpSpPr>
          <p:grpSpPr>
            <a:xfrm>
              <a:off x="685800" y="4314166"/>
              <a:ext cx="2859841" cy="1573700"/>
              <a:chOff x="685800" y="4314166"/>
              <a:chExt cx="2859841" cy="1573700"/>
            </a:xfrm>
          </p:grpSpPr>
          <p:sp>
            <p:nvSpPr>
              <p:cNvPr id="180" name="TextBox 179">
                <a:extLst>
                  <a:ext uri="{FF2B5EF4-FFF2-40B4-BE49-F238E27FC236}">
                    <a16:creationId xmlns:a16="http://schemas.microsoft.com/office/drawing/2014/main" id="{2110A999-F151-46AB-944F-CE8FC985191C}"/>
                  </a:ext>
                </a:extLst>
              </p:cNvPr>
              <p:cNvSpPr txBox="1"/>
              <p:nvPr/>
            </p:nvSpPr>
            <p:spPr>
              <a:xfrm>
                <a:off x="685800" y="4314166"/>
                <a:ext cx="2743200" cy="492442"/>
              </a:xfrm>
              <a:prstGeom prst="rect">
                <a:avLst/>
              </a:prstGeom>
              <a:solidFill>
                <a:schemeClr val="bg1"/>
              </a:solidFill>
              <a:ln w="28575">
                <a:solidFill>
                  <a:schemeClr val="tx1"/>
                </a:solidFill>
              </a:ln>
            </p:spPr>
            <p:txBody>
              <a:bodyPr wrap="square" rtlCol="0">
                <a:spAutoFit/>
              </a:bodyPr>
              <a:lstStyle/>
              <a:p>
                <a:pPr algn="ctr"/>
                <a:r>
                  <a:rPr lang="en-US" dirty="0"/>
                  <a:t>Sample 1</a:t>
                </a:r>
              </a:p>
            </p:txBody>
          </p:sp>
          <p:sp>
            <p:nvSpPr>
              <p:cNvPr id="181" name="Rectangle 180">
                <a:extLst>
                  <a:ext uri="{FF2B5EF4-FFF2-40B4-BE49-F238E27FC236}">
                    <a16:creationId xmlns:a16="http://schemas.microsoft.com/office/drawing/2014/main" id="{9AE545CE-878F-43AA-9BAC-A314DCB53338}"/>
                  </a:ext>
                </a:extLst>
              </p:cNvPr>
              <p:cNvSpPr/>
              <p:nvPr/>
            </p:nvSpPr>
            <p:spPr>
              <a:xfrm>
                <a:off x="685800" y="4662330"/>
                <a:ext cx="2743200" cy="11884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2" name="Group 181">
                <a:extLst>
                  <a:ext uri="{FF2B5EF4-FFF2-40B4-BE49-F238E27FC236}">
                    <a16:creationId xmlns:a16="http://schemas.microsoft.com/office/drawing/2014/main" id="{11687EFB-72DD-40C9-9542-043121F4157C}"/>
                  </a:ext>
                </a:extLst>
              </p:cNvPr>
              <p:cNvGrpSpPr/>
              <p:nvPr/>
            </p:nvGrpSpPr>
            <p:grpSpPr>
              <a:xfrm>
                <a:off x="733563" y="4678483"/>
                <a:ext cx="1180750" cy="1209383"/>
                <a:chOff x="2350352" y="4999943"/>
                <a:chExt cx="1180750" cy="1209383"/>
              </a:xfrm>
            </p:grpSpPr>
            <p:grpSp>
              <p:nvGrpSpPr>
                <p:cNvPr id="196" name="Group 195">
                  <a:extLst>
                    <a:ext uri="{FF2B5EF4-FFF2-40B4-BE49-F238E27FC236}">
                      <a16:creationId xmlns:a16="http://schemas.microsoft.com/office/drawing/2014/main" id="{E354631D-3CBD-436C-9A0F-E1C623FCC607}"/>
                    </a:ext>
                  </a:extLst>
                </p:cNvPr>
                <p:cNvGrpSpPr/>
                <p:nvPr/>
              </p:nvGrpSpPr>
              <p:grpSpPr>
                <a:xfrm>
                  <a:off x="2350352" y="4999943"/>
                  <a:ext cx="969155" cy="492442"/>
                  <a:chOff x="2350352" y="4999943"/>
                  <a:chExt cx="969155" cy="492442"/>
                </a:xfrm>
              </p:grpSpPr>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EA1DEFE7-5425-4446-B148-AE5402DDB499}"/>
                          </a:ext>
                        </a:extLst>
                      </p:cNvPr>
                      <p:cNvSpPr/>
                      <p:nvPr/>
                    </p:nvSpPr>
                    <p:spPr>
                      <a:xfrm>
                        <a:off x="2350352" y="4999943"/>
                        <a:ext cx="969155"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206" name="Rectangle 205">
                        <a:extLst>
                          <a:ext uri="{FF2B5EF4-FFF2-40B4-BE49-F238E27FC236}">
                            <a16:creationId xmlns:a16="http://schemas.microsoft.com/office/drawing/2014/main" id="{EA1DEFE7-5425-4446-B148-AE5402DDB499}"/>
                          </a:ext>
                        </a:extLst>
                      </p:cNvPr>
                      <p:cNvSpPr>
                        <a:spLocks noRot="1" noChangeAspect="1" noMove="1" noResize="1" noEditPoints="1" noAdjustHandles="1" noChangeArrowheads="1" noChangeShapeType="1" noTextEdit="1"/>
                      </p:cNvSpPr>
                      <p:nvPr/>
                    </p:nvSpPr>
                    <p:spPr>
                      <a:xfrm>
                        <a:off x="2350352" y="4999943"/>
                        <a:ext cx="969155" cy="492442"/>
                      </a:xfrm>
                      <a:prstGeom prst="rect">
                        <a:avLst/>
                      </a:prstGeom>
                      <a:blipFill>
                        <a:blip r:embed="rId4"/>
                        <a:stretch>
                          <a:fillRect/>
                        </a:stretch>
                      </a:blipFill>
                    </p:spPr>
                    <p:txBody>
                      <a:bodyPr/>
                      <a:lstStyle/>
                      <a:p>
                        <a:r>
                          <a:rPr lang="en-US">
                            <a:noFill/>
                          </a:rPr>
                          <a:t> </a:t>
                        </a:r>
                      </a:p>
                    </p:txBody>
                  </p:sp>
                </mc:Fallback>
              </mc:AlternateContent>
              <p:sp>
                <p:nvSpPr>
                  <p:cNvPr id="207" name="Double Bracket 206">
                    <a:extLst>
                      <a:ext uri="{FF2B5EF4-FFF2-40B4-BE49-F238E27FC236}">
                        <a16:creationId xmlns:a16="http://schemas.microsoft.com/office/drawing/2014/main" id="{EA54FCDA-9592-4300-9607-379426A5A967}"/>
                      </a:ext>
                    </a:extLst>
                  </p:cNvPr>
                  <p:cNvSpPr/>
                  <p:nvPr/>
                </p:nvSpPr>
                <p:spPr>
                  <a:xfrm>
                    <a:off x="2685631" y="510958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8" name="Picture 207">
                    <a:extLst>
                      <a:ext uri="{FF2B5EF4-FFF2-40B4-BE49-F238E27FC236}">
                        <a16:creationId xmlns:a16="http://schemas.microsoft.com/office/drawing/2014/main" id="{03A88EF4-FC6A-4E87-8FB3-C41E1EA22D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353" y="5108131"/>
                    <a:ext cx="176877" cy="176877"/>
                  </a:xfrm>
                  <a:prstGeom prst="rect">
                    <a:avLst/>
                  </a:prstGeom>
                </p:spPr>
              </p:pic>
            </p:grpSp>
            <p:grpSp>
              <p:nvGrpSpPr>
                <p:cNvPr id="197" name="Group 196">
                  <a:extLst>
                    <a:ext uri="{FF2B5EF4-FFF2-40B4-BE49-F238E27FC236}">
                      <a16:creationId xmlns:a16="http://schemas.microsoft.com/office/drawing/2014/main" id="{E84338E9-CCB7-49A8-B01E-E5E2DDEA5A1B}"/>
                    </a:ext>
                  </a:extLst>
                </p:cNvPr>
                <p:cNvGrpSpPr/>
                <p:nvPr/>
              </p:nvGrpSpPr>
              <p:grpSpPr>
                <a:xfrm>
                  <a:off x="2350352" y="5356265"/>
                  <a:ext cx="1039687" cy="492442"/>
                  <a:chOff x="2350352" y="5356265"/>
                  <a:chExt cx="1039687" cy="492442"/>
                </a:xfrm>
              </p:grpSpPr>
              <mc:AlternateContent xmlns:mc="http://schemas.openxmlformats.org/markup-compatibility/2006" xmlns:a14="http://schemas.microsoft.com/office/drawing/2010/main">
                <mc:Choice Requires="a14">
                  <p:sp>
                    <p:nvSpPr>
                      <p:cNvPr id="203" name="Rectangle 202">
                        <a:extLst>
                          <a:ext uri="{FF2B5EF4-FFF2-40B4-BE49-F238E27FC236}">
                            <a16:creationId xmlns:a16="http://schemas.microsoft.com/office/drawing/2014/main" id="{6EF71F08-E0B6-4BA0-AFCF-E76629DB6BD0}"/>
                          </a:ext>
                        </a:extLst>
                      </p:cNvPr>
                      <p:cNvSpPr/>
                      <p:nvPr/>
                    </p:nvSpPr>
                    <p:spPr>
                      <a:xfrm>
                        <a:off x="2350352" y="5356265"/>
                        <a:ext cx="1039687"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203" name="Rectangle 202">
                        <a:extLst>
                          <a:ext uri="{FF2B5EF4-FFF2-40B4-BE49-F238E27FC236}">
                            <a16:creationId xmlns:a16="http://schemas.microsoft.com/office/drawing/2014/main" id="{6EF71F08-E0B6-4BA0-AFCF-E76629DB6BD0}"/>
                          </a:ext>
                        </a:extLst>
                      </p:cNvPr>
                      <p:cNvSpPr>
                        <a:spLocks noRot="1" noChangeAspect="1" noMove="1" noResize="1" noEditPoints="1" noAdjustHandles="1" noChangeArrowheads="1" noChangeShapeType="1" noTextEdit="1"/>
                      </p:cNvSpPr>
                      <p:nvPr/>
                    </p:nvSpPr>
                    <p:spPr>
                      <a:xfrm>
                        <a:off x="2350352" y="5356265"/>
                        <a:ext cx="1039687" cy="492442"/>
                      </a:xfrm>
                      <a:prstGeom prst="rect">
                        <a:avLst/>
                      </a:prstGeom>
                      <a:blipFill>
                        <a:blip r:embed="rId6"/>
                        <a:stretch>
                          <a:fillRect/>
                        </a:stretch>
                      </a:blipFill>
                    </p:spPr>
                    <p:txBody>
                      <a:bodyPr/>
                      <a:lstStyle/>
                      <a:p>
                        <a:r>
                          <a:rPr lang="en-US">
                            <a:noFill/>
                          </a:rPr>
                          <a:t> </a:t>
                        </a:r>
                      </a:p>
                    </p:txBody>
                  </p:sp>
                </mc:Fallback>
              </mc:AlternateContent>
              <p:sp>
                <p:nvSpPr>
                  <p:cNvPr id="204" name="Double Bracket 203">
                    <a:extLst>
                      <a:ext uri="{FF2B5EF4-FFF2-40B4-BE49-F238E27FC236}">
                        <a16:creationId xmlns:a16="http://schemas.microsoft.com/office/drawing/2014/main" id="{AEBD4569-D2C9-40FF-BF2E-2708C0BCADE5}"/>
                      </a:ext>
                    </a:extLst>
                  </p:cNvPr>
                  <p:cNvSpPr/>
                  <p:nvPr/>
                </p:nvSpPr>
                <p:spPr>
                  <a:xfrm>
                    <a:off x="2685631" y="546786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05" name="Picture 204">
                    <a:extLst>
                      <a:ext uri="{FF2B5EF4-FFF2-40B4-BE49-F238E27FC236}">
                        <a16:creationId xmlns:a16="http://schemas.microsoft.com/office/drawing/2014/main" id="{5DF76A13-248E-4083-8FB9-33361CA1CB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4353" y="5464453"/>
                    <a:ext cx="176877" cy="176877"/>
                  </a:xfrm>
                  <a:prstGeom prst="rect">
                    <a:avLst/>
                  </a:prstGeom>
                </p:spPr>
              </p:pic>
            </p:grpSp>
            <p:grpSp>
              <p:nvGrpSpPr>
                <p:cNvPr id="198" name="Group 197">
                  <a:extLst>
                    <a:ext uri="{FF2B5EF4-FFF2-40B4-BE49-F238E27FC236}">
                      <a16:creationId xmlns:a16="http://schemas.microsoft.com/office/drawing/2014/main" id="{97481806-E554-4222-AE57-A2990C35BE49}"/>
                    </a:ext>
                  </a:extLst>
                </p:cNvPr>
                <p:cNvGrpSpPr/>
                <p:nvPr/>
              </p:nvGrpSpPr>
              <p:grpSpPr>
                <a:xfrm>
                  <a:off x="2350352" y="5716884"/>
                  <a:ext cx="1180750" cy="492442"/>
                  <a:chOff x="2350352" y="5716884"/>
                  <a:chExt cx="1180750" cy="492442"/>
                </a:xfrm>
              </p:grpSpPr>
              <mc:AlternateContent xmlns:mc="http://schemas.openxmlformats.org/markup-compatibility/2006" xmlns:a14="http://schemas.microsoft.com/office/drawing/2010/main">
                <mc:Choice Requires="a14">
                  <p:sp>
                    <p:nvSpPr>
                      <p:cNvPr id="199" name="Rectangle 198">
                        <a:extLst>
                          <a:ext uri="{FF2B5EF4-FFF2-40B4-BE49-F238E27FC236}">
                            <a16:creationId xmlns:a16="http://schemas.microsoft.com/office/drawing/2014/main" id="{5DDFB956-D07D-401C-A302-EAC30C6E8C80}"/>
                          </a:ext>
                        </a:extLst>
                      </p:cNvPr>
                      <p:cNvSpPr/>
                      <p:nvPr/>
                    </p:nvSpPr>
                    <p:spPr>
                      <a:xfrm>
                        <a:off x="2350352" y="5716884"/>
                        <a:ext cx="1180750"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199" name="Rectangle 198">
                        <a:extLst>
                          <a:ext uri="{FF2B5EF4-FFF2-40B4-BE49-F238E27FC236}">
                            <a16:creationId xmlns:a16="http://schemas.microsoft.com/office/drawing/2014/main" id="{5DDFB956-D07D-401C-A302-EAC30C6E8C80}"/>
                          </a:ext>
                        </a:extLst>
                      </p:cNvPr>
                      <p:cNvSpPr>
                        <a:spLocks noRot="1" noChangeAspect="1" noMove="1" noResize="1" noEditPoints="1" noAdjustHandles="1" noChangeArrowheads="1" noChangeShapeType="1" noTextEdit="1"/>
                      </p:cNvSpPr>
                      <p:nvPr/>
                    </p:nvSpPr>
                    <p:spPr>
                      <a:xfrm>
                        <a:off x="2350352" y="5716884"/>
                        <a:ext cx="1180750" cy="492442"/>
                      </a:xfrm>
                      <a:prstGeom prst="rect">
                        <a:avLst/>
                      </a:prstGeom>
                      <a:blipFill>
                        <a:blip r:embed="rId8"/>
                        <a:stretch>
                          <a:fillRect/>
                        </a:stretch>
                      </a:blipFill>
                    </p:spPr>
                    <p:txBody>
                      <a:bodyPr/>
                      <a:lstStyle/>
                      <a:p>
                        <a:r>
                          <a:rPr lang="en-US">
                            <a:noFill/>
                          </a:rPr>
                          <a:t> </a:t>
                        </a:r>
                      </a:p>
                    </p:txBody>
                  </p:sp>
                </mc:Fallback>
              </mc:AlternateContent>
              <p:pic>
                <p:nvPicPr>
                  <p:cNvPr id="200" name="Picture 199">
                    <a:extLst>
                      <a:ext uri="{FF2B5EF4-FFF2-40B4-BE49-F238E27FC236}">
                        <a16:creationId xmlns:a16="http://schemas.microsoft.com/office/drawing/2014/main" id="{B3C345F0-C7DF-4D2C-B579-5BFE1685B7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353" y="5825072"/>
                    <a:ext cx="176877" cy="176877"/>
                  </a:xfrm>
                  <a:prstGeom prst="rect">
                    <a:avLst/>
                  </a:prstGeom>
                </p:spPr>
              </p:pic>
              <p:pic>
                <p:nvPicPr>
                  <p:cNvPr id="201" name="Picture 200">
                    <a:extLst>
                      <a:ext uri="{FF2B5EF4-FFF2-40B4-BE49-F238E27FC236}">
                        <a16:creationId xmlns:a16="http://schemas.microsoft.com/office/drawing/2014/main" id="{7F7D7290-E787-4E4A-BD61-F8B09DE7AA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1181" y="5825072"/>
                    <a:ext cx="176877" cy="176877"/>
                  </a:xfrm>
                  <a:prstGeom prst="rect">
                    <a:avLst/>
                  </a:prstGeom>
                </p:spPr>
              </p:pic>
              <p:sp>
                <p:nvSpPr>
                  <p:cNvPr id="202" name="Double Bracket 201">
                    <a:extLst>
                      <a:ext uri="{FF2B5EF4-FFF2-40B4-BE49-F238E27FC236}">
                        <a16:creationId xmlns:a16="http://schemas.microsoft.com/office/drawing/2014/main" id="{222240B7-7AAF-4E4E-91C0-FDE86D27A2F2}"/>
                      </a:ext>
                    </a:extLst>
                  </p:cNvPr>
                  <p:cNvSpPr/>
                  <p:nvPr/>
                </p:nvSpPr>
                <p:spPr>
                  <a:xfrm>
                    <a:off x="2685631" y="583152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83" name="Straight Connector 182">
                <a:extLst>
                  <a:ext uri="{FF2B5EF4-FFF2-40B4-BE49-F238E27FC236}">
                    <a16:creationId xmlns:a16="http://schemas.microsoft.com/office/drawing/2014/main" id="{BFCFB9EF-7AD7-4052-BD26-F0DD540B413D}"/>
                  </a:ext>
                </a:extLst>
              </p:cNvPr>
              <p:cNvCxnSpPr>
                <a:cxnSpLocks/>
              </p:cNvCxnSpPr>
              <p:nvPr/>
            </p:nvCxnSpPr>
            <p:spPr>
              <a:xfrm>
                <a:off x="1832396" y="4662330"/>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127706F9-D5A4-49D4-87CF-0C5DA405E242}"/>
                  </a:ext>
                </a:extLst>
              </p:cNvPr>
              <p:cNvSpPr txBox="1"/>
              <p:nvPr/>
            </p:nvSpPr>
            <p:spPr>
              <a:xfrm>
                <a:off x="1866900" y="5019004"/>
                <a:ext cx="381000" cy="492442"/>
              </a:xfrm>
              <a:prstGeom prst="rect">
                <a:avLst/>
              </a:prstGeom>
              <a:noFill/>
            </p:spPr>
            <p:txBody>
              <a:bodyPr wrap="square" rtlCol="0">
                <a:spAutoFit/>
              </a:bodyPr>
              <a:lstStyle/>
              <a:p>
                <a:pPr algn="ctr"/>
                <a:r>
                  <a:rPr lang="en-US" dirty="0"/>
                  <a:t>…</a:t>
                </a:r>
              </a:p>
            </p:txBody>
          </p:sp>
          <p:cxnSp>
            <p:nvCxnSpPr>
              <p:cNvPr id="185" name="Straight Connector 184">
                <a:extLst>
                  <a:ext uri="{FF2B5EF4-FFF2-40B4-BE49-F238E27FC236}">
                    <a16:creationId xmlns:a16="http://schemas.microsoft.com/office/drawing/2014/main" id="{AC4480ED-CBC1-4922-8E0D-E6605569BDCC}"/>
                  </a:ext>
                </a:extLst>
              </p:cNvPr>
              <p:cNvCxnSpPr>
                <a:cxnSpLocks/>
              </p:cNvCxnSpPr>
              <p:nvPr/>
            </p:nvCxnSpPr>
            <p:spPr>
              <a:xfrm>
                <a:off x="2282404" y="4662330"/>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6" name="Rectangle 185">
                    <a:extLst>
                      <a:ext uri="{FF2B5EF4-FFF2-40B4-BE49-F238E27FC236}">
                        <a16:creationId xmlns:a16="http://schemas.microsoft.com/office/drawing/2014/main" id="{071EC8FC-B812-4760-B806-CE0794CC654F}"/>
                      </a:ext>
                    </a:extLst>
                  </p:cNvPr>
                  <p:cNvSpPr/>
                  <p:nvPr/>
                </p:nvSpPr>
                <p:spPr>
                  <a:xfrm>
                    <a:off x="2354033" y="4671395"/>
                    <a:ext cx="980012"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86" name="Rectangle 185">
                    <a:extLst>
                      <a:ext uri="{FF2B5EF4-FFF2-40B4-BE49-F238E27FC236}">
                        <a16:creationId xmlns:a16="http://schemas.microsoft.com/office/drawing/2014/main" id="{071EC8FC-B812-4760-B806-CE0794CC654F}"/>
                      </a:ext>
                    </a:extLst>
                  </p:cNvPr>
                  <p:cNvSpPr>
                    <a:spLocks noRot="1" noChangeAspect="1" noMove="1" noResize="1" noEditPoints="1" noAdjustHandles="1" noChangeArrowheads="1" noChangeShapeType="1" noTextEdit="1"/>
                  </p:cNvSpPr>
                  <p:nvPr/>
                </p:nvSpPr>
                <p:spPr>
                  <a:xfrm>
                    <a:off x="2354033" y="4671395"/>
                    <a:ext cx="980012" cy="492442"/>
                  </a:xfrm>
                  <a:prstGeom prst="rect">
                    <a:avLst/>
                  </a:prstGeom>
                  <a:blipFill>
                    <a:blip r:embed="rId9"/>
                    <a:stretch>
                      <a:fillRect/>
                    </a:stretch>
                  </a:blipFill>
                </p:spPr>
                <p:txBody>
                  <a:bodyPr/>
                  <a:lstStyle/>
                  <a:p>
                    <a:r>
                      <a:rPr lang="en-US">
                        <a:noFill/>
                      </a:rPr>
                      <a:t> </a:t>
                    </a:r>
                  </a:p>
                </p:txBody>
              </p:sp>
            </mc:Fallback>
          </mc:AlternateContent>
          <p:sp>
            <p:nvSpPr>
              <p:cNvPr id="187" name="Double Bracket 186">
                <a:extLst>
                  <a:ext uri="{FF2B5EF4-FFF2-40B4-BE49-F238E27FC236}">
                    <a16:creationId xmlns:a16="http://schemas.microsoft.com/office/drawing/2014/main" id="{372EAAEB-58E7-48FF-ADE9-EA7593285363}"/>
                  </a:ext>
                </a:extLst>
              </p:cNvPr>
              <p:cNvSpPr/>
              <p:nvPr/>
            </p:nvSpPr>
            <p:spPr>
              <a:xfrm>
                <a:off x="2717163" y="478812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88" name="Picture 187">
                <a:extLst>
                  <a:ext uri="{FF2B5EF4-FFF2-40B4-BE49-F238E27FC236}">
                    <a16:creationId xmlns:a16="http://schemas.microsoft.com/office/drawing/2014/main" id="{5A7725CF-A195-46F1-811E-F087FE0985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5885" y="4786671"/>
                <a:ext cx="176877" cy="176877"/>
              </a:xfrm>
              <a:prstGeom prst="rect">
                <a:avLst/>
              </a:prstGeom>
            </p:spPr>
          </p:pic>
          <mc:AlternateContent xmlns:mc="http://schemas.openxmlformats.org/markup-compatibility/2006" xmlns:a14="http://schemas.microsoft.com/office/drawing/2010/main">
            <mc:Choice Requires="a14">
              <p:sp>
                <p:nvSpPr>
                  <p:cNvPr id="189" name="Rectangle 188">
                    <a:extLst>
                      <a:ext uri="{FF2B5EF4-FFF2-40B4-BE49-F238E27FC236}">
                        <a16:creationId xmlns:a16="http://schemas.microsoft.com/office/drawing/2014/main" id="{36BC7625-8286-4704-B8E0-7B14D59E13D0}"/>
                      </a:ext>
                    </a:extLst>
                  </p:cNvPr>
                  <p:cNvSpPr/>
                  <p:nvPr/>
                </p:nvSpPr>
                <p:spPr>
                  <a:xfrm>
                    <a:off x="2354033" y="5027716"/>
                    <a:ext cx="1050544"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89" name="Rectangle 188">
                    <a:extLst>
                      <a:ext uri="{FF2B5EF4-FFF2-40B4-BE49-F238E27FC236}">
                        <a16:creationId xmlns:a16="http://schemas.microsoft.com/office/drawing/2014/main" id="{36BC7625-8286-4704-B8E0-7B14D59E13D0}"/>
                      </a:ext>
                    </a:extLst>
                  </p:cNvPr>
                  <p:cNvSpPr>
                    <a:spLocks noRot="1" noChangeAspect="1" noMove="1" noResize="1" noEditPoints="1" noAdjustHandles="1" noChangeArrowheads="1" noChangeShapeType="1" noTextEdit="1"/>
                  </p:cNvSpPr>
                  <p:nvPr/>
                </p:nvSpPr>
                <p:spPr>
                  <a:xfrm>
                    <a:off x="2354033" y="5027716"/>
                    <a:ext cx="1050544" cy="492442"/>
                  </a:xfrm>
                  <a:prstGeom prst="rect">
                    <a:avLst/>
                  </a:prstGeom>
                  <a:blipFill>
                    <a:blip r:embed="rId10"/>
                    <a:stretch>
                      <a:fillRect/>
                    </a:stretch>
                  </a:blipFill>
                </p:spPr>
                <p:txBody>
                  <a:bodyPr/>
                  <a:lstStyle/>
                  <a:p>
                    <a:r>
                      <a:rPr lang="en-US">
                        <a:noFill/>
                      </a:rPr>
                      <a:t> </a:t>
                    </a:r>
                  </a:p>
                </p:txBody>
              </p:sp>
            </mc:Fallback>
          </mc:AlternateContent>
          <p:sp>
            <p:nvSpPr>
              <p:cNvPr id="190" name="Double Bracket 189">
                <a:extLst>
                  <a:ext uri="{FF2B5EF4-FFF2-40B4-BE49-F238E27FC236}">
                    <a16:creationId xmlns:a16="http://schemas.microsoft.com/office/drawing/2014/main" id="{03750396-A900-4459-B4AB-CD7E9C707F2E}"/>
                  </a:ext>
                </a:extLst>
              </p:cNvPr>
              <p:cNvSpPr/>
              <p:nvPr/>
            </p:nvSpPr>
            <p:spPr>
              <a:xfrm>
                <a:off x="2717163" y="514640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1" name="Picture 190">
                <a:extLst>
                  <a:ext uri="{FF2B5EF4-FFF2-40B4-BE49-F238E27FC236}">
                    <a16:creationId xmlns:a16="http://schemas.microsoft.com/office/drawing/2014/main" id="{3B2255C2-EFD0-4587-863D-8E8555683C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65885" y="5142993"/>
                <a:ext cx="176877" cy="176877"/>
              </a:xfrm>
              <a:prstGeom prst="rect">
                <a:avLst/>
              </a:prstGeom>
            </p:spPr>
          </p:pic>
          <mc:AlternateContent xmlns:mc="http://schemas.openxmlformats.org/markup-compatibility/2006" xmlns:a14="http://schemas.microsoft.com/office/drawing/2010/main">
            <mc:Choice Requires="a14">
              <p:sp>
                <p:nvSpPr>
                  <p:cNvPr id="192" name="Rectangle 191">
                    <a:extLst>
                      <a:ext uri="{FF2B5EF4-FFF2-40B4-BE49-F238E27FC236}">
                        <a16:creationId xmlns:a16="http://schemas.microsoft.com/office/drawing/2014/main" id="{5FE29941-0F25-4BF0-A99B-B7B17D524857}"/>
                      </a:ext>
                    </a:extLst>
                  </p:cNvPr>
                  <p:cNvSpPr/>
                  <p:nvPr/>
                </p:nvSpPr>
                <p:spPr>
                  <a:xfrm>
                    <a:off x="2354033" y="5388336"/>
                    <a:ext cx="1191608"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92" name="Rectangle 191">
                    <a:extLst>
                      <a:ext uri="{FF2B5EF4-FFF2-40B4-BE49-F238E27FC236}">
                        <a16:creationId xmlns:a16="http://schemas.microsoft.com/office/drawing/2014/main" id="{5FE29941-0F25-4BF0-A99B-B7B17D524857}"/>
                      </a:ext>
                    </a:extLst>
                  </p:cNvPr>
                  <p:cNvSpPr>
                    <a:spLocks noRot="1" noChangeAspect="1" noMove="1" noResize="1" noEditPoints="1" noAdjustHandles="1" noChangeArrowheads="1" noChangeShapeType="1" noTextEdit="1"/>
                  </p:cNvSpPr>
                  <p:nvPr/>
                </p:nvSpPr>
                <p:spPr>
                  <a:xfrm>
                    <a:off x="2354033" y="5388336"/>
                    <a:ext cx="1191608" cy="492442"/>
                  </a:xfrm>
                  <a:prstGeom prst="rect">
                    <a:avLst/>
                  </a:prstGeom>
                  <a:blipFill>
                    <a:blip r:embed="rId11"/>
                    <a:stretch>
                      <a:fillRect/>
                    </a:stretch>
                  </a:blipFill>
                </p:spPr>
                <p:txBody>
                  <a:bodyPr/>
                  <a:lstStyle/>
                  <a:p>
                    <a:r>
                      <a:rPr lang="en-US">
                        <a:noFill/>
                      </a:rPr>
                      <a:t> </a:t>
                    </a:r>
                  </a:p>
                </p:txBody>
              </p:sp>
            </mc:Fallback>
          </mc:AlternateContent>
          <p:pic>
            <p:nvPicPr>
              <p:cNvPr id="193" name="Picture 192">
                <a:extLst>
                  <a:ext uri="{FF2B5EF4-FFF2-40B4-BE49-F238E27FC236}">
                    <a16:creationId xmlns:a16="http://schemas.microsoft.com/office/drawing/2014/main" id="{E6547D2D-2A3E-4140-AED5-ADE0ADD9D9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5885" y="5503612"/>
                <a:ext cx="176877" cy="176877"/>
              </a:xfrm>
              <a:prstGeom prst="rect">
                <a:avLst/>
              </a:prstGeom>
            </p:spPr>
          </p:pic>
          <p:pic>
            <p:nvPicPr>
              <p:cNvPr id="194" name="Picture 193">
                <a:extLst>
                  <a:ext uri="{FF2B5EF4-FFF2-40B4-BE49-F238E27FC236}">
                    <a16:creationId xmlns:a16="http://schemas.microsoft.com/office/drawing/2014/main" id="{27DF1D1A-9DFF-455E-9CC4-399A71838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2713" y="5503612"/>
                <a:ext cx="176877" cy="176877"/>
              </a:xfrm>
              <a:prstGeom prst="rect">
                <a:avLst/>
              </a:prstGeom>
            </p:spPr>
          </p:pic>
          <p:sp>
            <p:nvSpPr>
              <p:cNvPr id="195" name="Double Bracket 194">
                <a:extLst>
                  <a:ext uri="{FF2B5EF4-FFF2-40B4-BE49-F238E27FC236}">
                    <a16:creationId xmlns:a16="http://schemas.microsoft.com/office/drawing/2014/main" id="{3D354A31-2CBD-4F37-BBDE-B0C636589FF8}"/>
                  </a:ext>
                </a:extLst>
              </p:cNvPr>
              <p:cNvSpPr/>
              <p:nvPr/>
            </p:nvSpPr>
            <p:spPr>
              <a:xfrm>
                <a:off x="2717163" y="551006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2" name="Rectangle 151">
              <a:extLst>
                <a:ext uri="{FF2B5EF4-FFF2-40B4-BE49-F238E27FC236}">
                  <a16:creationId xmlns:a16="http://schemas.microsoft.com/office/drawing/2014/main" id="{2C6FD556-FD44-4C7E-B1A9-9908DB973412}"/>
                </a:ext>
              </a:extLst>
            </p:cNvPr>
            <p:cNvSpPr/>
            <p:nvPr/>
          </p:nvSpPr>
          <p:spPr>
            <a:xfrm>
              <a:off x="4238148" y="4678990"/>
              <a:ext cx="2743200" cy="11884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3" name="Group 152">
              <a:extLst>
                <a:ext uri="{FF2B5EF4-FFF2-40B4-BE49-F238E27FC236}">
                  <a16:creationId xmlns:a16="http://schemas.microsoft.com/office/drawing/2014/main" id="{E75A3795-DBF2-48B5-8357-2CA331FD5997}"/>
                </a:ext>
              </a:extLst>
            </p:cNvPr>
            <p:cNvGrpSpPr/>
            <p:nvPr/>
          </p:nvGrpSpPr>
          <p:grpSpPr>
            <a:xfrm>
              <a:off x="4285911" y="4695143"/>
              <a:ext cx="1180750" cy="1209383"/>
              <a:chOff x="2350352" y="4999943"/>
              <a:chExt cx="1180750" cy="1209383"/>
            </a:xfrm>
          </p:grpSpPr>
          <p:grpSp>
            <p:nvGrpSpPr>
              <p:cNvPr id="167" name="Group 166">
                <a:extLst>
                  <a:ext uri="{FF2B5EF4-FFF2-40B4-BE49-F238E27FC236}">
                    <a16:creationId xmlns:a16="http://schemas.microsoft.com/office/drawing/2014/main" id="{4FE3ED8B-9165-4CB7-B229-0B81F8813468}"/>
                  </a:ext>
                </a:extLst>
              </p:cNvPr>
              <p:cNvGrpSpPr/>
              <p:nvPr/>
            </p:nvGrpSpPr>
            <p:grpSpPr>
              <a:xfrm>
                <a:off x="2350352" y="4999943"/>
                <a:ext cx="969155" cy="492442"/>
                <a:chOff x="2350352" y="4999943"/>
                <a:chExt cx="969155" cy="492442"/>
              </a:xfrm>
            </p:grpSpPr>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53054E34-45A6-4798-9A75-1850E8813AC0}"/>
                        </a:ext>
                      </a:extLst>
                    </p:cNvPr>
                    <p:cNvSpPr/>
                    <p:nvPr/>
                  </p:nvSpPr>
                  <p:spPr>
                    <a:xfrm>
                      <a:off x="2350352" y="4999943"/>
                      <a:ext cx="969155"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177" name="Rectangle 176">
                      <a:extLst>
                        <a:ext uri="{FF2B5EF4-FFF2-40B4-BE49-F238E27FC236}">
                          <a16:creationId xmlns:a16="http://schemas.microsoft.com/office/drawing/2014/main" id="{53054E34-45A6-4798-9A75-1850E8813AC0}"/>
                        </a:ext>
                      </a:extLst>
                    </p:cNvPr>
                    <p:cNvSpPr>
                      <a:spLocks noRot="1" noChangeAspect="1" noMove="1" noResize="1" noEditPoints="1" noAdjustHandles="1" noChangeArrowheads="1" noChangeShapeType="1" noTextEdit="1"/>
                    </p:cNvSpPr>
                    <p:nvPr/>
                  </p:nvSpPr>
                  <p:spPr>
                    <a:xfrm>
                      <a:off x="2350352" y="4999943"/>
                      <a:ext cx="969155" cy="492442"/>
                    </a:xfrm>
                    <a:prstGeom prst="rect">
                      <a:avLst/>
                    </a:prstGeom>
                    <a:blipFill>
                      <a:blip r:embed="rId12"/>
                      <a:stretch>
                        <a:fillRect/>
                      </a:stretch>
                    </a:blipFill>
                  </p:spPr>
                  <p:txBody>
                    <a:bodyPr/>
                    <a:lstStyle/>
                    <a:p>
                      <a:r>
                        <a:rPr lang="en-US">
                          <a:noFill/>
                        </a:rPr>
                        <a:t> </a:t>
                      </a:r>
                    </a:p>
                  </p:txBody>
                </p:sp>
              </mc:Fallback>
            </mc:AlternateContent>
            <p:sp>
              <p:nvSpPr>
                <p:cNvPr id="178" name="Double Bracket 177">
                  <a:extLst>
                    <a:ext uri="{FF2B5EF4-FFF2-40B4-BE49-F238E27FC236}">
                      <a16:creationId xmlns:a16="http://schemas.microsoft.com/office/drawing/2014/main" id="{D2C7ED9F-9712-4B47-B5A9-E24A776664DB}"/>
                    </a:ext>
                  </a:extLst>
                </p:cNvPr>
                <p:cNvSpPr/>
                <p:nvPr/>
              </p:nvSpPr>
              <p:spPr>
                <a:xfrm>
                  <a:off x="2685631" y="510958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79" name="Picture 178">
                  <a:extLst>
                    <a:ext uri="{FF2B5EF4-FFF2-40B4-BE49-F238E27FC236}">
                      <a16:creationId xmlns:a16="http://schemas.microsoft.com/office/drawing/2014/main" id="{9B3E13E3-A091-4583-9936-08B3F87039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353" y="5108131"/>
                  <a:ext cx="176877" cy="176877"/>
                </a:xfrm>
                <a:prstGeom prst="rect">
                  <a:avLst/>
                </a:prstGeom>
              </p:spPr>
            </p:pic>
          </p:grpSp>
          <p:grpSp>
            <p:nvGrpSpPr>
              <p:cNvPr id="168" name="Group 167">
                <a:extLst>
                  <a:ext uri="{FF2B5EF4-FFF2-40B4-BE49-F238E27FC236}">
                    <a16:creationId xmlns:a16="http://schemas.microsoft.com/office/drawing/2014/main" id="{E5A6DCE2-1342-4D79-9AA7-1D15207F4E31}"/>
                  </a:ext>
                </a:extLst>
              </p:cNvPr>
              <p:cNvGrpSpPr/>
              <p:nvPr/>
            </p:nvGrpSpPr>
            <p:grpSpPr>
              <a:xfrm>
                <a:off x="2350352" y="5356265"/>
                <a:ext cx="1039687" cy="492442"/>
                <a:chOff x="2350352" y="5356265"/>
                <a:chExt cx="1039687" cy="492442"/>
              </a:xfrm>
            </p:grpSpPr>
            <mc:AlternateContent xmlns:mc="http://schemas.openxmlformats.org/markup-compatibility/2006" xmlns:a14="http://schemas.microsoft.com/office/drawing/2010/main">
              <mc:Choice Requires="a14">
                <p:sp>
                  <p:nvSpPr>
                    <p:cNvPr id="174" name="Rectangle 173">
                      <a:extLst>
                        <a:ext uri="{FF2B5EF4-FFF2-40B4-BE49-F238E27FC236}">
                          <a16:creationId xmlns:a16="http://schemas.microsoft.com/office/drawing/2014/main" id="{C60DEA7C-80D2-482E-B944-BD9D19B5862F}"/>
                        </a:ext>
                      </a:extLst>
                    </p:cNvPr>
                    <p:cNvSpPr/>
                    <p:nvPr/>
                  </p:nvSpPr>
                  <p:spPr>
                    <a:xfrm>
                      <a:off x="2350352" y="5356265"/>
                      <a:ext cx="1039687"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174" name="Rectangle 173">
                      <a:extLst>
                        <a:ext uri="{FF2B5EF4-FFF2-40B4-BE49-F238E27FC236}">
                          <a16:creationId xmlns:a16="http://schemas.microsoft.com/office/drawing/2014/main" id="{C60DEA7C-80D2-482E-B944-BD9D19B5862F}"/>
                        </a:ext>
                      </a:extLst>
                    </p:cNvPr>
                    <p:cNvSpPr>
                      <a:spLocks noRot="1" noChangeAspect="1" noMove="1" noResize="1" noEditPoints="1" noAdjustHandles="1" noChangeArrowheads="1" noChangeShapeType="1" noTextEdit="1"/>
                    </p:cNvSpPr>
                    <p:nvPr/>
                  </p:nvSpPr>
                  <p:spPr>
                    <a:xfrm>
                      <a:off x="2350352" y="5356265"/>
                      <a:ext cx="1039687" cy="492442"/>
                    </a:xfrm>
                    <a:prstGeom prst="rect">
                      <a:avLst/>
                    </a:prstGeom>
                    <a:blipFill>
                      <a:blip r:embed="rId13"/>
                      <a:stretch>
                        <a:fillRect/>
                      </a:stretch>
                    </a:blipFill>
                  </p:spPr>
                  <p:txBody>
                    <a:bodyPr/>
                    <a:lstStyle/>
                    <a:p>
                      <a:r>
                        <a:rPr lang="en-US">
                          <a:noFill/>
                        </a:rPr>
                        <a:t> </a:t>
                      </a:r>
                    </a:p>
                  </p:txBody>
                </p:sp>
              </mc:Fallback>
            </mc:AlternateContent>
            <p:sp>
              <p:nvSpPr>
                <p:cNvPr id="175" name="Double Bracket 174">
                  <a:extLst>
                    <a:ext uri="{FF2B5EF4-FFF2-40B4-BE49-F238E27FC236}">
                      <a16:creationId xmlns:a16="http://schemas.microsoft.com/office/drawing/2014/main" id="{A5140CA1-FFE7-4491-B79D-53095F002C06}"/>
                    </a:ext>
                  </a:extLst>
                </p:cNvPr>
                <p:cNvSpPr/>
                <p:nvPr/>
              </p:nvSpPr>
              <p:spPr>
                <a:xfrm>
                  <a:off x="2685631" y="546786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76" name="Picture 175">
                  <a:extLst>
                    <a:ext uri="{FF2B5EF4-FFF2-40B4-BE49-F238E27FC236}">
                      <a16:creationId xmlns:a16="http://schemas.microsoft.com/office/drawing/2014/main" id="{56F6EC46-E89E-4FDE-AFC3-8EE58AC290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34353" y="5464453"/>
                  <a:ext cx="176877" cy="176877"/>
                </a:xfrm>
                <a:prstGeom prst="rect">
                  <a:avLst/>
                </a:prstGeom>
              </p:spPr>
            </p:pic>
          </p:grpSp>
          <p:grpSp>
            <p:nvGrpSpPr>
              <p:cNvPr id="169" name="Group 168">
                <a:extLst>
                  <a:ext uri="{FF2B5EF4-FFF2-40B4-BE49-F238E27FC236}">
                    <a16:creationId xmlns:a16="http://schemas.microsoft.com/office/drawing/2014/main" id="{162BA405-CC45-4F1A-8480-D8E983BF2D9C}"/>
                  </a:ext>
                </a:extLst>
              </p:cNvPr>
              <p:cNvGrpSpPr/>
              <p:nvPr/>
            </p:nvGrpSpPr>
            <p:grpSpPr>
              <a:xfrm>
                <a:off x="2350352" y="5716884"/>
                <a:ext cx="1180750" cy="492442"/>
                <a:chOff x="2350352" y="5716884"/>
                <a:chExt cx="1180750" cy="492442"/>
              </a:xfrm>
            </p:grpSpPr>
            <mc:AlternateContent xmlns:mc="http://schemas.openxmlformats.org/markup-compatibility/2006" xmlns:a14="http://schemas.microsoft.com/office/drawing/2010/main">
              <mc:Choice Requires="a14">
                <p:sp>
                  <p:nvSpPr>
                    <p:cNvPr id="170" name="Rectangle 169">
                      <a:extLst>
                        <a:ext uri="{FF2B5EF4-FFF2-40B4-BE49-F238E27FC236}">
                          <a16:creationId xmlns:a16="http://schemas.microsoft.com/office/drawing/2014/main" id="{EBE4A5E0-1463-4913-87C3-7422BC54F1BD}"/>
                        </a:ext>
                      </a:extLst>
                    </p:cNvPr>
                    <p:cNvSpPr/>
                    <p:nvPr/>
                  </p:nvSpPr>
                  <p:spPr>
                    <a:xfrm>
                      <a:off x="2350352" y="5716884"/>
                      <a:ext cx="1180750"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1</m:t>
                              </m:r>
                            </m:sub>
                          </m:sSub>
                        </m:oMath>
                      </a14:m>
                      <a:r>
                        <a:rPr lang="en-US" dirty="0">
                          <a:cs typeface="Arial" panose="020B0604020202020204" pitchFamily="34" charset="0"/>
                        </a:rPr>
                        <a:t>         </a:t>
                      </a:r>
                      <a:endParaRPr lang="en-US" dirty="0"/>
                    </a:p>
                  </p:txBody>
                </p:sp>
              </mc:Choice>
              <mc:Fallback xmlns="">
                <p:sp>
                  <p:nvSpPr>
                    <p:cNvPr id="170" name="Rectangle 169">
                      <a:extLst>
                        <a:ext uri="{FF2B5EF4-FFF2-40B4-BE49-F238E27FC236}">
                          <a16:creationId xmlns:a16="http://schemas.microsoft.com/office/drawing/2014/main" id="{EBE4A5E0-1463-4913-87C3-7422BC54F1BD}"/>
                        </a:ext>
                      </a:extLst>
                    </p:cNvPr>
                    <p:cNvSpPr>
                      <a:spLocks noRot="1" noChangeAspect="1" noMove="1" noResize="1" noEditPoints="1" noAdjustHandles="1" noChangeArrowheads="1" noChangeShapeType="1" noTextEdit="1"/>
                    </p:cNvSpPr>
                    <p:nvPr/>
                  </p:nvSpPr>
                  <p:spPr>
                    <a:xfrm>
                      <a:off x="2350352" y="5716884"/>
                      <a:ext cx="1180750" cy="492442"/>
                    </a:xfrm>
                    <a:prstGeom prst="rect">
                      <a:avLst/>
                    </a:prstGeom>
                    <a:blipFill>
                      <a:blip r:embed="rId14"/>
                      <a:stretch>
                        <a:fillRect/>
                      </a:stretch>
                    </a:blipFill>
                  </p:spPr>
                  <p:txBody>
                    <a:bodyPr/>
                    <a:lstStyle/>
                    <a:p>
                      <a:r>
                        <a:rPr lang="en-US">
                          <a:noFill/>
                        </a:rPr>
                        <a:t> </a:t>
                      </a:r>
                    </a:p>
                  </p:txBody>
                </p:sp>
              </mc:Fallback>
            </mc:AlternateContent>
            <p:pic>
              <p:nvPicPr>
                <p:cNvPr id="171" name="Picture 170">
                  <a:extLst>
                    <a:ext uri="{FF2B5EF4-FFF2-40B4-BE49-F238E27FC236}">
                      <a16:creationId xmlns:a16="http://schemas.microsoft.com/office/drawing/2014/main" id="{DDCEE3BC-DCF7-443E-9A08-DB9E94BD38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4353" y="5825072"/>
                  <a:ext cx="176877" cy="176877"/>
                </a:xfrm>
                <a:prstGeom prst="rect">
                  <a:avLst/>
                </a:prstGeom>
              </p:spPr>
            </p:pic>
            <p:pic>
              <p:nvPicPr>
                <p:cNvPr id="172" name="Picture 171">
                  <a:extLst>
                    <a:ext uri="{FF2B5EF4-FFF2-40B4-BE49-F238E27FC236}">
                      <a16:creationId xmlns:a16="http://schemas.microsoft.com/office/drawing/2014/main" id="{327D4B03-06C5-4EAA-B710-0F399D8C9F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1181" y="5825072"/>
                  <a:ext cx="176877" cy="176877"/>
                </a:xfrm>
                <a:prstGeom prst="rect">
                  <a:avLst/>
                </a:prstGeom>
              </p:spPr>
            </p:pic>
            <p:sp>
              <p:nvSpPr>
                <p:cNvPr id="173" name="Double Bracket 172">
                  <a:extLst>
                    <a:ext uri="{FF2B5EF4-FFF2-40B4-BE49-F238E27FC236}">
                      <a16:creationId xmlns:a16="http://schemas.microsoft.com/office/drawing/2014/main" id="{1783B2D7-72E3-475F-A039-CDCCA2BFFE3A}"/>
                    </a:ext>
                  </a:extLst>
                </p:cNvPr>
                <p:cNvSpPr/>
                <p:nvPr/>
              </p:nvSpPr>
              <p:spPr>
                <a:xfrm>
                  <a:off x="2685631" y="583152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cxnSp>
          <p:nvCxnSpPr>
            <p:cNvPr id="154" name="Straight Connector 153">
              <a:extLst>
                <a:ext uri="{FF2B5EF4-FFF2-40B4-BE49-F238E27FC236}">
                  <a16:creationId xmlns:a16="http://schemas.microsoft.com/office/drawing/2014/main" id="{45F1BD0F-1035-471B-A71E-D9B13A4D7FB6}"/>
                </a:ext>
              </a:extLst>
            </p:cNvPr>
            <p:cNvCxnSpPr>
              <a:cxnSpLocks/>
            </p:cNvCxnSpPr>
            <p:nvPr/>
          </p:nvCxnSpPr>
          <p:spPr>
            <a:xfrm>
              <a:off x="5384744" y="4678990"/>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3B8A815F-0F47-4687-9D7B-9EB95970FA28}"/>
                </a:ext>
              </a:extLst>
            </p:cNvPr>
            <p:cNvSpPr txBox="1"/>
            <p:nvPr/>
          </p:nvSpPr>
          <p:spPr>
            <a:xfrm>
              <a:off x="5419248" y="5035664"/>
              <a:ext cx="381000" cy="492442"/>
            </a:xfrm>
            <a:prstGeom prst="rect">
              <a:avLst/>
            </a:prstGeom>
            <a:noFill/>
          </p:spPr>
          <p:txBody>
            <a:bodyPr wrap="square" rtlCol="0">
              <a:spAutoFit/>
            </a:bodyPr>
            <a:lstStyle/>
            <a:p>
              <a:pPr algn="ctr"/>
              <a:r>
                <a:rPr lang="en-US" dirty="0"/>
                <a:t>…</a:t>
              </a:r>
            </a:p>
          </p:txBody>
        </p:sp>
        <p:cxnSp>
          <p:nvCxnSpPr>
            <p:cNvPr id="156" name="Straight Connector 155">
              <a:extLst>
                <a:ext uri="{FF2B5EF4-FFF2-40B4-BE49-F238E27FC236}">
                  <a16:creationId xmlns:a16="http://schemas.microsoft.com/office/drawing/2014/main" id="{7B821229-283E-4E9E-B598-C5670022657D}"/>
                </a:ext>
              </a:extLst>
            </p:cNvPr>
            <p:cNvCxnSpPr>
              <a:cxnSpLocks/>
            </p:cNvCxnSpPr>
            <p:nvPr/>
          </p:nvCxnSpPr>
          <p:spPr>
            <a:xfrm>
              <a:off x="5834752" y="4678990"/>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Rectangle 156">
                  <a:extLst>
                    <a:ext uri="{FF2B5EF4-FFF2-40B4-BE49-F238E27FC236}">
                      <a16:creationId xmlns:a16="http://schemas.microsoft.com/office/drawing/2014/main" id="{1320A32F-3D3D-4A7D-9057-294B3D66800C}"/>
                    </a:ext>
                  </a:extLst>
                </p:cNvPr>
                <p:cNvSpPr/>
                <p:nvPr/>
              </p:nvSpPr>
              <p:spPr>
                <a:xfrm>
                  <a:off x="5906381" y="4688055"/>
                  <a:ext cx="980012"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57" name="Rectangle 156">
                  <a:extLst>
                    <a:ext uri="{FF2B5EF4-FFF2-40B4-BE49-F238E27FC236}">
                      <a16:creationId xmlns:a16="http://schemas.microsoft.com/office/drawing/2014/main" id="{1320A32F-3D3D-4A7D-9057-294B3D66800C}"/>
                    </a:ext>
                  </a:extLst>
                </p:cNvPr>
                <p:cNvSpPr>
                  <a:spLocks noRot="1" noChangeAspect="1" noMove="1" noResize="1" noEditPoints="1" noAdjustHandles="1" noChangeArrowheads="1" noChangeShapeType="1" noTextEdit="1"/>
                </p:cNvSpPr>
                <p:nvPr/>
              </p:nvSpPr>
              <p:spPr>
                <a:xfrm>
                  <a:off x="5906381" y="4688055"/>
                  <a:ext cx="980012" cy="492442"/>
                </a:xfrm>
                <a:prstGeom prst="rect">
                  <a:avLst/>
                </a:prstGeom>
                <a:blipFill>
                  <a:blip r:embed="rId15"/>
                  <a:stretch>
                    <a:fillRect/>
                  </a:stretch>
                </a:blipFill>
              </p:spPr>
              <p:txBody>
                <a:bodyPr/>
                <a:lstStyle/>
                <a:p>
                  <a:r>
                    <a:rPr lang="en-US">
                      <a:noFill/>
                    </a:rPr>
                    <a:t> </a:t>
                  </a:r>
                </a:p>
              </p:txBody>
            </p:sp>
          </mc:Fallback>
        </mc:AlternateContent>
        <p:sp>
          <p:nvSpPr>
            <p:cNvPr id="158" name="Double Bracket 157">
              <a:extLst>
                <a:ext uri="{FF2B5EF4-FFF2-40B4-BE49-F238E27FC236}">
                  <a16:creationId xmlns:a16="http://schemas.microsoft.com/office/drawing/2014/main" id="{03B6BF09-A7AC-4EB0-AA33-0F1F811F98AA}"/>
                </a:ext>
              </a:extLst>
            </p:cNvPr>
            <p:cNvSpPr/>
            <p:nvPr/>
          </p:nvSpPr>
          <p:spPr>
            <a:xfrm>
              <a:off x="6269511" y="480478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9" name="Picture 158">
              <a:extLst>
                <a:ext uri="{FF2B5EF4-FFF2-40B4-BE49-F238E27FC236}">
                  <a16:creationId xmlns:a16="http://schemas.microsoft.com/office/drawing/2014/main" id="{11F65AE9-EE09-4CD8-9C90-21AF540B2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233" y="4803331"/>
              <a:ext cx="176877" cy="176877"/>
            </a:xfrm>
            <a:prstGeom prst="rect">
              <a:avLst/>
            </a:prstGeom>
          </p:spPr>
        </p:pic>
        <mc:AlternateContent xmlns:mc="http://schemas.openxmlformats.org/markup-compatibility/2006" xmlns:a14="http://schemas.microsoft.com/office/drawing/2010/main">
          <mc:Choice Requires="a14">
            <p:sp>
              <p:nvSpPr>
                <p:cNvPr id="160" name="Rectangle 159">
                  <a:extLst>
                    <a:ext uri="{FF2B5EF4-FFF2-40B4-BE49-F238E27FC236}">
                      <a16:creationId xmlns:a16="http://schemas.microsoft.com/office/drawing/2014/main" id="{F37284FF-1C25-4A6D-8B4A-04064B5E0BD1}"/>
                    </a:ext>
                  </a:extLst>
                </p:cNvPr>
                <p:cNvSpPr/>
                <p:nvPr/>
              </p:nvSpPr>
              <p:spPr>
                <a:xfrm>
                  <a:off x="5906381" y="5044376"/>
                  <a:ext cx="1050544"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60" name="Rectangle 159">
                  <a:extLst>
                    <a:ext uri="{FF2B5EF4-FFF2-40B4-BE49-F238E27FC236}">
                      <a16:creationId xmlns:a16="http://schemas.microsoft.com/office/drawing/2014/main" id="{F37284FF-1C25-4A6D-8B4A-04064B5E0BD1}"/>
                    </a:ext>
                  </a:extLst>
                </p:cNvPr>
                <p:cNvSpPr>
                  <a:spLocks noRot="1" noChangeAspect="1" noMove="1" noResize="1" noEditPoints="1" noAdjustHandles="1" noChangeArrowheads="1" noChangeShapeType="1" noTextEdit="1"/>
                </p:cNvSpPr>
                <p:nvPr/>
              </p:nvSpPr>
              <p:spPr>
                <a:xfrm>
                  <a:off x="5906381" y="5044376"/>
                  <a:ext cx="1050544" cy="492442"/>
                </a:xfrm>
                <a:prstGeom prst="rect">
                  <a:avLst/>
                </a:prstGeom>
                <a:blipFill>
                  <a:blip r:embed="rId16"/>
                  <a:stretch>
                    <a:fillRect/>
                  </a:stretch>
                </a:blipFill>
              </p:spPr>
              <p:txBody>
                <a:bodyPr/>
                <a:lstStyle/>
                <a:p>
                  <a:r>
                    <a:rPr lang="en-US">
                      <a:noFill/>
                    </a:rPr>
                    <a:t> </a:t>
                  </a:r>
                </a:p>
              </p:txBody>
            </p:sp>
          </mc:Fallback>
        </mc:AlternateContent>
        <p:sp>
          <p:nvSpPr>
            <p:cNvPr id="161" name="Double Bracket 160">
              <a:extLst>
                <a:ext uri="{FF2B5EF4-FFF2-40B4-BE49-F238E27FC236}">
                  <a16:creationId xmlns:a16="http://schemas.microsoft.com/office/drawing/2014/main" id="{B59BF6F0-6364-4270-84EA-DF7446884C94}"/>
                </a:ext>
              </a:extLst>
            </p:cNvPr>
            <p:cNvSpPr/>
            <p:nvPr/>
          </p:nvSpPr>
          <p:spPr>
            <a:xfrm>
              <a:off x="6269511" y="516306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62" name="Picture 161">
              <a:extLst>
                <a:ext uri="{FF2B5EF4-FFF2-40B4-BE49-F238E27FC236}">
                  <a16:creationId xmlns:a16="http://schemas.microsoft.com/office/drawing/2014/main" id="{D19D2750-27BC-4E13-A2E1-7C0530A2C4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8233" y="5159653"/>
              <a:ext cx="176877" cy="176877"/>
            </a:xfrm>
            <a:prstGeom prst="rect">
              <a:avLst/>
            </a:prstGeom>
          </p:spPr>
        </p:pic>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7A5958AD-D835-419D-B866-F9E42953D0D0}"/>
                    </a:ext>
                  </a:extLst>
                </p:cNvPr>
                <p:cNvSpPr/>
                <p:nvPr/>
              </p:nvSpPr>
              <p:spPr>
                <a:xfrm>
                  <a:off x="5906381" y="5404996"/>
                  <a:ext cx="1191608" cy="492442"/>
                </a:xfrm>
                <a:prstGeom prst="rect">
                  <a:avLst/>
                </a:prstGeom>
              </p:spPr>
              <p:txBody>
                <a:bodyPr wrap="none">
                  <a:spAutoFit/>
                </a:bodyPr>
                <a:lstStyle/>
                <a:p>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𝑣</m:t>
                          </m:r>
                        </m:e>
                        <m:sub>
                          <m:r>
                            <a:rPr lang="en-US" i="1">
                              <a:latin typeface="Cambria Math" panose="02040503050406030204" pitchFamily="18" charset="0"/>
                              <a:cs typeface="Arial" panose="020B0604020202020204" pitchFamily="34" charset="0"/>
                            </a:rPr>
                            <m:t>𝑛</m:t>
                          </m:r>
                        </m:sub>
                      </m:sSub>
                    </m:oMath>
                  </a14:m>
                  <a:r>
                    <a:rPr lang="en-US" dirty="0">
                      <a:cs typeface="Arial" panose="020B0604020202020204" pitchFamily="34" charset="0"/>
                    </a:rPr>
                    <a:t>         </a:t>
                  </a:r>
                  <a:endParaRPr lang="en-US" dirty="0"/>
                </a:p>
              </p:txBody>
            </p:sp>
          </mc:Choice>
          <mc:Fallback xmlns="">
            <p:sp>
              <p:nvSpPr>
                <p:cNvPr id="163" name="Rectangle 162">
                  <a:extLst>
                    <a:ext uri="{FF2B5EF4-FFF2-40B4-BE49-F238E27FC236}">
                      <a16:creationId xmlns:a16="http://schemas.microsoft.com/office/drawing/2014/main" id="{7A5958AD-D835-419D-B866-F9E42953D0D0}"/>
                    </a:ext>
                  </a:extLst>
                </p:cNvPr>
                <p:cNvSpPr>
                  <a:spLocks noRot="1" noChangeAspect="1" noMove="1" noResize="1" noEditPoints="1" noAdjustHandles="1" noChangeArrowheads="1" noChangeShapeType="1" noTextEdit="1"/>
                </p:cNvSpPr>
                <p:nvPr/>
              </p:nvSpPr>
              <p:spPr>
                <a:xfrm>
                  <a:off x="5906381" y="5404996"/>
                  <a:ext cx="1191608" cy="492442"/>
                </a:xfrm>
                <a:prstGeom prst="rect">
                  <a:avLst/>
                </a:prstGeom>
                <a:blipFill>
                  <a:blip r:embed="rId17"/>
                  <a:stretch>
                    <a:fillRect/>
                  </a:stretch>
                </a:blipFill>
              </p:spPr>
              <p:txBody>
                <a:bodyPr/>
                <a:lstStyle/>
                <a:p>
                  <a:r>
                    <a:rPr lang="en-US">
                      <a:noFill/>
                    </a:rPr>
                    <a:t> </a:t>
                  </a:r>
                </a:p>
              </p:txBody>
            </p:sp>
          </mc:Fallback>
        </mc:AlternateContent>
        <p:pic>
          <p:nvPicPr>
            <p:cNvPr id="164" name="Picture 163">
              <a:extLst>
                <a:ext uri="{FF2B5EF4-FFF2-40B4-BE49-F238E27FC236}">
                  <a16:creationId xmlns:a16="http://schemas.microsoft.com/office/drawing/2014/main" id="{AA05B32D-B70E-46B4-A970-19D651398E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8233" y="5520272"/>
              <a:ext cx="176877" cy="176877"/>
            </a:xfrm>
            <a:prstGeom prst="rect">
              <a:avLst/>
            </a:prstGeom>
          </p:spPr>
        </p:pic>
        <p:pic>
          <p:nvPicPr>
            <p:cNvPr id="165" name="Picture 164">
              <a:extLst>
                <a:ext uri="{FF2B5EF4-FFF2-40B4-BE49-F238E27FC236}">
                  <a16:creationId xmlns:a16="http://schemas.microsoft.com/office/drawing/2014/main" id="{3F33724F-EC8E-4E9C-A269-EE8507D77C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5061" y="5520272"/>
              <a:ext cx="176877" cy="176877"/>
            </a:xfrm>
            <a:prstGeom prst="rect">
              <a:avLst/>
            </a:prstGeom>
          </p:spPr>
        </p:pic>
        <p:sp>
          <p:nvSpPr>
            <p:cNvPr id="166" name="Double Bracket 165">
              <a:extLst>
                <a:ext uri="{FF2B5EF4-FFF2-40B4-BE49-F238E27FC236}">
                  <a16:creationId xmlns:a16="http://schemas.microsoft.com/office/drawing/2014/main" id="{37276183-18A3-40A8-A9E4-0C012735371F}"/>
                </a:ext>
              </a:extLst>
            </p:cNvPr>
            <p:cNvSpPr/>
            <p:nvPr/>
          </p:nvSpPr>
          <p:spPr>
            <a:xfrm>
              <a:off x="6269511" y="552672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2642247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result for idea">
            <a:extLst>
              <a:ext uri="{FF2B5EF4-FFF2-40B4-BE49-F238E27FC236}">
                <a16:creationId xmlns:a16="http://schemas.microsoft.com/office/drawing/2014/main" id="{EB44876A-A06A-47A5-A344-722F868CC3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667" y="2668611"/>
            <a:ext cx="1160007" cy="11945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417079E-A455-42F5-97B5-12A3F6B0CDAF}"/>
              </a:ext>
            </a:extLst>
          </p:cNvPr>
          <p:cNvSpPr>
            <a:spLocks noGrp="1"/>
          </p:cNvSpPr>
          <p:nvPr>
            <p:ph type="title"/>
          </p:nvPr>
        </p:nvSpPr>
        <p:spPr>
          <a:xfrm>
            <a:off x="342900" y="457202"/>
            <a:ext cx="8458200" cy="1143000"/>
          </a:xfrm>
        </p:spPr>
        <p:txBody>
          <a:bodyPr>
            <a:normAutofit fontScale="90000"/>
          </a:bodyPr>
          <a:lstStyle/>
          <a:p>
            <a:r>
              <a:rPr lang="en-US" altLang="en-US" dirty="0"/>
              <a:t>Two key ideas to get scalability and avoid the need to discretize type space</a:t>
            </a:r>
            <a:br>
              <a:rPr lang="en-US" altLang="en-US" dirty="0"/>
            </a:br>
            <a:r>
              <a:rPr lang="en-US" altLang="en-US" sz="2200" dirty="0">
                <a:solidFill>
                  <a:schemeClr val="bg1">
                    <a:lumMod val="65000"/>
                  </a:schemeClr>
                </a:solidFill>
              </a:rPr>
              <a:t>[</a:t>
            </a:r>
            <a:r>
              <a:rPr lang="en-US" altLang="en-US" sz="2200" dirty="0" err="1">
                <a:solidFill>
                  <a:schemeClr val="bg1">
                    <a:lumMod val="65000"/>
                  </a:schemeClr>
                </a:solidFill>
              </a:rPr>
              <a:t>Likhodedov</a:t>
            </a:r>
            <a:r>
              <a:rPr lang="en-US" altLang="en-US" sz="2200" dirty="0">
                <a:solidFill>
                  <a:schemeClr val="bg1">
                    <a:lumMod val="65000"/>
                  </a:schemeClr>
                </a:solidFill>
              </a:rPr>
              <a:t> &amp; S., AAAI-04, AAAI-05; S. &amp; </a:t>
            </a:r>
            <a:r>
              <a:rPr lang="en-US" altLang="en-US" sz="2200" dirty="0" err="1">
                <a:solidFill>
                  <a:schemeClr val="bg1">
                    <a:lumMod val="65000"/>
                  </a:schemeClr>
                </a:solidFill>
              </a:rPr>
              <a:t>Likhodedov</a:t>
            </a:r>
            <a:r>
              <a:rPr lang="en-US" altLang="en-US" sz="2200" dirty="0">
                <a:solidFill>
                  <a:schemeClr val="bg1">
                    <a:lumMod val="65000"/>
                  </a:schemeClr>
                </a:solidFill>
              </a:rPr>
              <a:t>, </a:t>
            </a:r>
            <a:r>
              <a:rPr lang="en-US" altLang="en-US" sz="2200" i="1" dirty="0">
                <a:solidFill>
                  <a:schemeClr val="bg1">
                    <a:lumMod val="65000"/>
                  </a:schemeClr>
                </a:solidFill>
              </a:rPr>
              <a:t>Operations Research</a:t>
            </a:r>
            <a:r>
              <a:rPr lang="en-US" altLang="en-US" sz="2200" dirty="0">
                <a:solidFill>
                  <a:schemeClr val="bg1">
                    <a:lumMod val="65000"/>
                  </a:schemeClr>
                </a:solidFill>
              </a:rPr>
              <a:t>-15]</a:t>
            </a:r>
            <a:endParaRPr lang="en-US" dirty="0">
              <a:solidFill>
                <a:schemeClr val="bg1">
                  <a:lumMod val="65000"/>
                </a:schemeClr>
              </a:solidFill>
            </a:endParaRPr>
          </a:p>
        </p:txBody>
      </p:sp>
      <p:sp>
        <p:nvSpPr>
          <p:cNvPr id="3" name="Content Placeholder 2">
            <a:extLst>
              <a:ext uri="{FF2B5EF4-FFF2-40B4-BE49-F238E27FC236}">
                <a16:creationId xmlns:a16="http://schemas.microsoft.com/office/drawing/2014/main" id="{CAA3D6D3-B1C2-470E-A352-08FAB28ED870}"/>
              </a:ext>
            </a:extLst>
          </p:cNvPr>
          <p:cNvSpPr>
            <a:spLocks noGrp="1"/>
          </p:cNvSpPr>
          <p:nvPr>
            <p:ph idx="1"/>
          </p:nvPr>
        </p:nvSpPr>
        <p:spPr>
          <a:xfrm>
            <a:off x="1227668" y="2286000"/>
            <a:ext cx="7713132" cy="3687765"/>
          </a:xfrm>
        </p:spPr>
        <p:txBody>
          <a:bodyPr/>
          <a:lstStyle/>
          <a:p>
            <a:r>
              <a:rPr lang="en-US" altLang="en-US" dirty="0"/>
              <a:t>Don’t assume that the distribution over bidders’ valuations is given, only </a:t>
            </a:r>
            <a:r>
              <a:rPr lang="en-US" altLang="en-US" b="1" dirty="0"/>
              <a:t>samples</a:t>
            </a:r>
            <a:r>
              <a:rPr lang="en-US" altLang="en-US" dirty="0"/>
              <a:t> from it</a:t>
            </a:r>
          </a:p>
          <a:p>
            <a:pPr lvl="1"/>
            <a:r>
              <a:rPr lang="en-US" altLang="en-US" dirty="0"/>
              <a:t>Now an active research field in TCS &amp; AI</a:t>
            </a:r>
            <a:br>
              <a:rPr lang="en-US" altLang="en-US" dirty="0"/>
            </a:br>
            <a:endParaRPr lang="en-US" altLang="en-US" dirty="0"/>
          </a:p>
          <a:p>
            <a:r>
              <a:rPr lang="en-US" altLang="en-US" dirty="0"/>
              <a:t>Automated mechanism design as search in a </a:t>
            </a:r>
            <a:r>
              <a:rPr lang="en-US" altLang="en-US" b="1" dirty="0"/>
              <a:t>parametric mechanism class</a:t>
            </a:r>
          </a:p>
        </p:txBody>
      </p:sp>
      <p:pic>
        <p:nvPicPr>
          <p:cNvPr id="5" name="Audio 4">
            <a:hlinkClick r:id="" action="ppaction://media"/>
            <a:extLst>
              <a:ext uri="{FF2B5EF4-FFF2-40B4-BE49-F238E27FC236}">
                <a16:creationId xmlns:a16="http://schemas.microsoft.com/office/drawing/2014/main" id="{9E78E1A9-ACD2-4852-BF80-8BBE27704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
        <p:nvSpPr>
          <p:cNvPr id="7" name="Right Arrow 1">
            <a:extLst>
              <a:ext uri="{FF2B5EF4-FFF2-40B4-BE49-F238E27FC236}">
                <a16:creationId xmlns:a16="http://schemas.microsoft.com/office/drawing/2014/main" id="{705D4135-E4DE-4668-9134-2C22787C8C4D}"/>
              </a:ext>
            </a:extLst>
          </p:cNvPr>
          <p:cNvSpPr/>
          <p:nvPr/>
        </p:nvSpPr>
        <p:spPr>
          <a:xfrm>
            <a:off x="457200" y="3733800"/>
            <a:ext cx="520304" cy="514350"/>
          </a:xfrm>
          <a:prstGeom prst="rightArrow">
            <a:avLst/>
          </a:prstGeom>
          <a:solidFill>
            <a:srgbClr val="0093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F6ADBAFC-2F25-40E0-B248-13B6B9FAABAC}"/>
              </a:ext>
            </a:extLst>
          </p:cNvPr>
          <p:cNvSpPr/>
          <p:nvPr/>
        </p:nvSpPr>
        <p:spPr>
          <a:xfrm>
            <a:off x="4283647" y="4800600"/>
            <a:ext cx="1088453" cy="1088453"/>
          </a:xfrm>
          <a:prstGeom prst="ellipse">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9" name="Straight Arrow Connector 8">
            <a:extLst>
              <a:ext uri="{FF2B5EF4-FFF2-40B4-BE49-F238E27FC236}">
                <a16:creationId xmlns:a16="http://schemas.microsoft.com/office/drawing/2014/main" id="{13C78C17-2489-4EE4-827E-F1522E4CFDD3}"/>
              </a:ext>
            </a:extLst>
          </p:cNvPr>
          <p:cNvCxnSpPr/>
          <p:nvPr/>
        </p:nvCxnSpPr>
        <p:spPr>
          <a:xfrm>
            <a:off x="4593165" y="5633828"/>
            <a:ext cx="41414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E16712-37F4-4671-B456-451172D70161}"/>
              </a:ext>
            </a:extLst>
          </p:cNvPr>
          <p:cNvCxnSpPr/>
          <p:nvPr/>
        </p:nvCxnSpPr>
        <p:spPr>
          <a:xfrm flipV="1">
            <a:off x="4593164" y="5219687"/>
            <a:ext cx="0" cy="4141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B15F7F-CD48-4E76-8BD6-7939B8248321}"/>
                  </a:ext>
                </a:extLst>
              </p:cNvPr>
              <p:cNvSpPr txBox="1"/>
              <p:nvPr/>
            </p:nvSpPr>
            <p:spPr>
              <a:xfrm>
                <a:off x="4390455" y="4955561"/>
                <a:ext cx="259809" cy="30008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1350" i="1">
                          <a:latin typeface="Cambria Math" panose="02040503050406030204" pitchFamily="18" charset="0"/>
                          <a:ea typeface="Cambria Math" panose="02040503050406030204" pitchFamily="18" charset="0"/>
                        </a:rPr>
                        <m:t>𝜆</m:t>
                      </m:r>
                      <m:d>
                        <m:dPr>
                          <m:ctrlPr>
                            <a:rPr lang="en-US" sz="1350" i="1">
                              <a:latin typeface="Cambria Math" panose="02040503050406030204" pitchFamily="18" charset="0"/>
                              <a:ea typeface="Cambria Math" panose="02040503050406030204" pitchFamily="18" charset="0"/>
                            </a:rPr>
                          </m:ctrlPr>
                        </m:dPr>
                        <m:e>
                          <m:r>
                            <a:rPr lang="en-US" sz="1350" b="1" i="1">
                              <a:latin typeface="Cambria Math" panose="02040503050406030204" pitchFamily="18" charset="0"/>
                              <a:ea typeface="Cambria Math" panose="02040503050406030204" pitchFamily="18" charset="0"/>
                            </a:rPr>
                            <m:t>𝒃</m:t>
                          </m:r>
                        </m:e>
                      </m:d>
                    </m:oMath>
                  </m:oMathPara>
                </a14:m>
                <a:endParaRPr lang="en-US" sz="1350" dirty="0"/>
              </a:p>
            </p:txBody>
          </p:sp>
        </mc:Choice>
        <mc:Fallback xmlns="">
          <p:sp>
            <p:nvSpPr>
              <p:cNvPr id="11" name="TextBox 10">
                <a:extLst>
                  <a:ext uri="{FF2B5EF4-FFF2-40B4-BE49-F238E27FC236}">
                    <a16:creationId xmlns:a16="http://schemas.microsoft.com/office/drawing/2014/main" id="{B8B15F7F-CD48-4E76-8BD6-7939B8248321}"/>
                  </a:ext>
                </a:extLst>
              </p:cNvPr>
              <p:cNvSpPr txBox="1">
                <a:spLocks noRot="1" noChangeAspect="1" noMove="1" noResize="1" noEditPoints="1" noAdjustHandles="1" noChangeArrowheads="1" noChangeShapeType="1" noTextEdit="1"/>
              </p:cNvSpPr>
              <p:nvPr/>
            </p:nvSpPr>
            <p:spPr>
              <a:xfrm>
                <a:off x="4390455" y="4955561"/>
                <a:ext cx="259809" cy="300082"/>
              </a:xfrm>
              <a:prstGeom prst="rect">
                <a:avLst/>
              </a:prstGeom>
              <a:blipFill>
                <a:blip r:embed="rId6"/>
                <a:stretch>
                  <a:fillRect r="-627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2A56A932-60E3-41EB-B493-65AA8453C289}"/>
                  </a:ext>
                </a:extLst>
              </p:cNvPr>
              <p:cNvSpPr txBox="1"/>
              <p:nvPr/>
            </p:nvSpPr>
            <p:spPr>
              <a:xfrm>
                <a:off x="4985404" y="5476666"/>
                <a:ext cx="297074" cy="30008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𝑤</m:t>
                          </m:r>
                        </m:e>
                        <m:sub>
                          <m:r>
                            <a:rPr lang="en-US" sz="1350" i="1">
                              <a:latin typeface="Cambria Math" panose="02040503050406030204" pitchFamily="18" charset="0"/>
                              <a:ea typeface="Cambria Math" panose="02040503050406030204" pitchFamily="18" charset="0"/>
                            </a:rPr>
                            <m:t>𝑖</m:t>
                          </m:r>
                        </m:sub>
                      </m:sSub>
                    </m:oMath>
                  </m:oMathPara>
                </a14:m>
                <a:endParaRPr lang="en-US" sz="1350" dirty="0"/>
              </a:p>
            </p:txBody>
          </p:sp>
        </mc:Choice>
        <mc:Fallback xmlns="">
          <p:sp>
            <p:nvSpPr>
              <p:cNvPr id="12" name="TextBox 11">
                <a:extLst>
                  <a:ext uri="{FF2B5EF4-FFF2-40B4-BE49-F238E27FC236}">
                    <a16:creationId xmlns:a16="http://schemas.microsoft.com/office/drawing/2014/main" id="{2A56A932-60E3-41EB-B493-65AA8453C289}"/>
                  </a:ext>
                </a:extLst>
              </p:cNvPr>
              <p:cNvSpPr txBox="1">
                <a:spLocks noRot="1" noChangeAspect="1" noMove="1" noResize="1" noEditPoints="1" noAdjustHandles="1" noChangeArrowheads="1" noChangeShapeType="1" noTextEdit="1"/>
              </p:cNvSpPr>
              <p:nvPr/>
            </p:nvSpPr>
            <p:spPr>
              <a:xfrm>
                <a:off x="4985404" y="5476666"/>
                <a:ext cx="297074" cy="300082"/>
              </a:xfrm>
              <a:prstGeom prst="rect">
                <a:avLst/>
              </a:prstGeom>
              <a:blipFill>
                <a:blip r:embed="rId7"/>
                <a:stretch>
                  <a:fillRect/>
                </a:stretch>
              </a:blipFill>
            </p:spPr>
            <p:txBody>
              <a:bodyPr/>
              <a:lstStyle/>
              <a:p>
                <a:r>
                  <a:rPr lang="en-US">
                    <a:noFill/>
                  </a:rPr>
                  <a:t> </a:t>
                </a:r>
              </a:p>
            </p:txBody>
          </p:sp>
        </mc:Fallback>
      </mc:AlternateContent>
      <p:sp>
        <p:nvSpPr>
          <p:cNvPr id="13" name="Oval 12">
            <a:extLst>
              <a:ext uri="{FF2B5EF4-FFF2-40B4-BE49-F238E27FC236}">
                <a16:creationId xmlns:a16="http://schemas.microsoft.com/office/drawing/2014/main" id="{612F5A87-67F6-4255-8089-B5870EC470D2}"/>
              </a:ext>
            </a:extLst>
          </p:cNvPr>
          <p:cNvSpPr/>
          <p:nvPr/>
        </p:nvSpPr>
        <p:spPr>
          <a:xfrm>
            <a:off x="4852352" y="5309753"/>
            <a:ext cx="68580" cy="6858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83353090"/>
      </p:ext>
    </p:extLst>
  </p:cSld>
  <p:clrMapOvr>
    <a:masterClrMapping/>
  </p:clrMapOvr>
  <mc:AlternateContent xmlns:mc="http://schemas.openxmlformats.org/markup-compatibility/2006" xmlns:p14="http://schemas.microsoft.com/office/powerpoint/2010/main">
    <mc:Choice Requires="p14">
      <p:transition spd="slow" p14:dur="2000" advTm="53959"/>
    </mc:Choice>
    <mc:Fallback xmlns="">
      <p:transition spd="slow" advTm="53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8" presetClass="path" presetSubtype="0" accel="50000" decel="50000" fill="hold" grpId="0" nodeType="withEffect">
                                  <p:stCondLst>
                                    <p:cond delay="0"/>
                                  </p:stCondLst>
                                  <p:childTnLst>
                                    <p:animMotion origin="layout" path="M 0.0052 1.11111E-6 C 0.00638 0.00139 0.00768 0.00301 0.0082 0.00486 C 0.00872 0.00694 0.00898 0.00949 0.00938 0.01204 C 0.0095 0.01458 0.00938 0.01667 0.00898 0.01898 C 0.00872 0.02106 0.00833 0.02338 0.0073 0.02523 C 0.00638 0.02731 0.00507 0.0287 0.00352 0.02986 C 0.00208 0.03102 0.0004 0.03194 -0.00143 0.03217 C -0.003 0.03264 -0.00468 0.03264 -0.00625 0.03217 C -0.00795 0.03194 -0.00938 0.03102 -0.01081 0.0294 C -0.01198 0.02801 -0.01316 0.02639 -0.01368 0.02407 C -0.01446 0.02222 -0.01472 0.01944 -0.01472 0.01736 C -0.01472 0.01528 -0.01472 0.01273 -0.01394 0.01065 C -0.01316 0.0088 -0.01198 0.00717 -0.01029 0.00648 C -0.00847 0.00579 -0.00691 0.00671 -0.00572 0.00787 C -0.00482 0.00926 -0.00417 0.01134 -0.00404 0.01389 C -0.00404 0.01643 -0.00417 0.01875 -0.00482 0.0206 C -0.0056 0.02268 -0.00533 0.02292 -0.00821 0.02546 C -0.01081 0.02824 -0.01316 0.02755 -0.01472 0.02755 C -0.01654 0.02755 -0.01771 0.02685 -0.01928 0.02616 C -0.02097 0.02523 -0.02227 0.02338 -0.02331 0.02176 C -0.02435 0.02037 -0.02487 0.01829 -0.02514 0.01528 C -0.02553 0.01227 -0.02553 0.01065 -0.02553 0.00833 C -0.02553 0.00602 -0.02553 0.0037 -0.02553 0.00139 " pathEditMode="relative" rAng="0" ptsTypes="AAAAAAAAAAAAAAAAAAAAAAA">
                                      <p:cBhvr>
                                        <p:cTn id="8" dur="2000" fill="hold"/>
                                        <p:tgtEl>
                                          <p:spTgt spid="13"/>
                                        </p:tgtEl>
                                        <p:attrNameLst>
                                          <p:attrName>ppt_x</p:attrName>
                                          <p:attrName>ppt_y</p:attrName>
                                        </p:attrNameLst>
                                      </p:cBhvr>
                                      <p:rCtr x="-1328" y="1620"/>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5"/>
                </p:tgtEl>
              </p:cMediaNode>
            </p:audio>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5F798C-39DC-4049-96C1-CF98A2E07D4C}"/>
              </a:ext>
            </a:extLst>
          </p:cNvPr>
          <p:cNvSpPr/>
          <p:nvPr/>
        </p:nvSpPr>
        <p:spPr>
          <a:xfrm>
            <a:off x="5562600" y="0"/>
            <a:ext cx="3581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53000" cy="5029200"/>
          </a:xfrm>
        </p:spPr>
        <p:txBody>
          <a:bodyPr>
            <a:normAutofit/>
          </a:bodyPr>
          <a:lstStyle/>
          <a:p>
            <a:pPr marL="0" indent="0">
              <a:buNone/>
            </a:pPr>
            <a:r>
              <a:rPr lang="en-US" sz="1800" dirty="0"/>
              <a:t>A </a:t>
            </a:r>
            <a:r>
              <a:rPr lang="en-US" sz="1800" b="1" dirty="0">
                <a:solidFill>
                  <a:srgbClr val="0093C6"/>
                </a:solidFill>
              </a:rPr>
              <a:t>fundamental building block </a:t>
            </a:r>
            <a:r>
              <a:rPr lang="en-US" sz="1800" dirty="0"/>
              <a:t>for multi-item, multi-bidder automated mechanism design of deterministic mechanisms</a:t>
            </a:r>
          </a:p>
          <a:p>
            <a:pPr marL="0" indent="0">
              <a:buNone/>
            </a:pPr>
            <a:endParaRPr lang="en-US" sz="1800" dirty="0"/>
          </a:p>
          <a:p>
            <a:pPr marL="0" indent="0">
              <a:buNone/>
            </a:pPr>
            <a:r>
              <a:rPr lang="en-US" sz="1800" dirty="0"/>
              <a:t>Based on a series of papers by </a:t>
            </a:r>
            <a:r>
              <a:rPr lang="en-US" sz="1800" dirty="0" err="1"/>
              <a:t>Vickrey</a:t>
            </a:r>
            <a:r>
              <a:rPr lang="en-US" sz="1800" dirty="0"/>
              <a:t> </a:t>
            </a:r>
            <a:r>
              <a:rPr lang="en-US" sz="1800" dirty="0">
                <a:solidFill>
                  <a:schemeClr val="bg1">
                    <a:lumMod val="50000"/>
                  </a:schemeClr>
                </a:solidFill>
              </a:rPr>
              <a:t>[Journal of Finance ‘61]</a:t>
            </a:r>
            <a:r>
              <a:rPr lang="en-US" sz="1800" dirty="0"/>
              <a:t>, Clarke </a:t>
            </a:r>
            <a:r>
              <a:rPr lang="en-US" sz="1800" dirty="0">
                <a:solidFill>
                  <a:schemeClr val="bg1">
                    <a:lumMod val="50000"/>
                  </a:schemeClr>
                </a:solidFill>
              </a:rPr>
              <a:t>[Public Choice ‘71]</a:t>
            </a:r>
            <a:r>
              <a:rPr lang="en-US" sz="1800" dirty="0"/>
              <a:t>, and Groves </a:t>
            </a:r>
            <a:r>
              <a:rPr lang="en-US" sz="1800" dirty="0">
                <a:solidFill>
                  <a:schemeClr val="bg1">
                    <a:lumMod val="50000"/>
                  </a:schemeClr>
                </a:solidFill>
              </a:rPr>
              <a:t>[Econometrica ‘73]</a:t>
            </a:r>
            <a:endParaRPr lang="en-US" sz="1800" dirty="0"/>
          </a:p>
          <a:p>
            <a:pPr marL="0" indent="0">
              <a:buNone/>
            </a:pPr>
            <a:endParaRPr lang="en-US" sz="1800" dirty="0"/>
          </a:p>
          <a:p>
            <a:pPr marL="0" indent="0">
              <a:buNone/>
            </a:pPr>
            <a:r>
              <a:rPr lang="en-US" sz="1800" dirty="0"/>
              <a:t>The multi-item, multi-bidder incentive compatible auction that maximizes </a:t>
            </a:r>
            <a:r>
              <a:rPr lang="en-US" sz="1800" b="1" dirty="0">
                <a:solidFill>
                  <a:srgbClr val="0093C6"/>
                </a:solidFill>
              </a:rPr>
              <a:t>social welfare</a:t>
            </a: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r>
              <a:rPr lang="en-US" sz="1800" dirty="0"/>
              <a:t>Generalization of the </a:t>
            </a:r>
            <a:r>
              <a:rPr lang="en-US" sz="1800" dirty="0" err="1"/>
              <a:t>Vickrey</a:t>
            </a:r>
            <a:r>
              <a:rPr lang="en-US" sz="1800" dirty="0"/>
              <a:t> auction</a:t>
            </a:r>
          </a:p>
        </p:txBody>
      </p:sp>
      <p:pic>
        <p:nvPicPr>
          <p:cNvPr id="5" name="Picture 6" descr="Eyes on the prize: A Nobel laureate was the prophet of congestion pricing">
            <a:extLst>
              <a:ext uri="{FF2B5EF4-FFF2-40B4-BE49-F238E27FC236}">
                <a16:creationId xmlns:a16="http://schemas.microsoft.com/office/drawing/2014/main" id="{BE4C892C-1476-4CB7-8A23-6F088D663C8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97" b="31928"/>
          <a:stretch/>
        </p:blipFill>
        <p:spPr bwMode="auto">
          <a:xfrm>
            <a:off x="6096000" y="0"/>
            <a:ext cx="2550274" cy="2273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edward clarke economist">
            <a:extLst>
              <a:ext uri="{FF2B5EF4-FFF2-40B4-BE49-F238E27FC236}">
                <a16:creationId xmlns:a16="http://schemas.microsoft.com/office/drawing/2014/main" id="{4B41178B-75B5-4239-A9B6-3760A88CBD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29" t="9952" r="33706" b="35047"/>
          <a:stretch/>
        </p:blipFill>
        <p:spPr bwMode="auto">
          <a:xfrm>
            <a:off x="6096000" y="2273808"/>
            <a:ext cx="2550274" cy="23500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heodore groves economics">
            <a:extLst>
              <a:ext uri="{FF2B5EF4-FFF2-40B4-BE49-F238E27FC236}">
                <a16:creationId xmlns:a16="http://schemas.microsoft.com/office/drawing/2014/main" id="{7E94984E-652D-41F0-8B91-B28C7112C3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7981" r="3283" b="4929"/>
          <a:stretch/>
        </p:blipFill>
        <p:spPr bwMode="auto">
          <a:xfrm>
            <a:off x="6096000" y="4623816"/>
            <a:ext cx="2550274" cy="22341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B6A112-FF03-4E12-83B2-B1972614AAA4}"/>
              </a:ext>
            </a:extLst>
          </p:cNvPr>
          <p:cNvSpPr/>
          <p:nvPr/>
        </p:nvSpPr>
        <p:spPr>
          <a:xfrm>
            <a:off x="457199" y="4953000"/>
            <a:ext cx="4800601" cy="609600"/>
          </a:xfrm>
          <a:prstGeom prst="rect">
            <a:avLst/>
          </a:prstGeom>
          <a:solidFill>
            <a:srgbClr val="F7DC1B"/>
          </a:solidFill>
          <a:ln w="28575">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Sum of the buyers’ values for the items they’re allocated</a:t>
            </a:r>
          </a:p>
        </p:txBody>
      </p:sp>
      <p:cxnSp>
        <p:nvCxnSpPr>
          <p:cNvPr id="9" name="Straight Arrow Connector 8">
            <a:extLst>
              <a:ext uri="{FF2B5EF4-FFF2-40B4-BE49-F238E27FC236}">
                <a16:creationId xmlns:a16="http://schemas.microsoft.com/office/drawing/2014/main" id="{3CC04EAE-8AEB-4123-8FD6-34F3BC1F4A58}"/>
              </a:ext>
            </a:extLst>
          </p:cNvPr>
          <p:cNvCxnSpPr/>
          <p:nvPr/>
        </p:nvCxnSpPr>
        <p:spPr>
          <a:xfrm flipV="1">
            <a:off x="3352800" y="4648200"/>
            <a:ext cx="0" cy="304800"/>
          </a:xfrm>
          <a:prstGeom prst="straightConnector1">
            <a:avLst/>
          </a:prstGeom>
          <a:ln w="28575">
            <a:solidFill>
              <a:srgbClr val="192C47"/>
            </a:solidFill>
            <a:tailEnd type="triangle"/>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4A71A26D-BAF5-4C13-ADA9-0BF93C12E59E}"/>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p:cxnSp>
        <p:nvCxnSpPr>
          <p:cNvPr id="16" name="Straight Connector 15">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396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5F798C-39DC-4049-96C1-CF98A2E07D4C}"/>
              </a:ext>
            </a:extLst>
          </p:cNvPr>
          <p:cNvSpPr/>
          <p:nvPr/>
        </p:nvSpPr>
        <p:spPr>
          <a:xfrm>
            <a:off x="5562600" y="0"/>
            <a:ext cx="3581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800601" cy="4525963"/>
              </a:xfrm>
            </p:spPr>
            <p:txBody>
              <a:bodyPr>
                <a:normAutofit/>
              </a:bodyPr>
              <a:lstStyle/>
              <a:p>
                <a:pPr marL="0" indent="0">
                  <a:buNone/>
                </a:pPr>
                <a:r>
                  <a:rPr lang="en-US" sz="1800" dirty="0"/>
                  <a:t>Each buyer </a:t>
                </a:r>
                <a14:m>
                  <m:oMath xmlns:m="http://schemas.openxmlformats.org/officeDocument/2006/math">
                    <m:r>
                      <a:rPr lang="en-US" sz="1800" b="0" i="1" smtClean="0">
                        <a:latin typeface="Cambria Math" panose="02040503050406030204" pitchFamily="18" charset="0"/>
                      </a:rPr>
                      <m:t>𝑖</m:t>
                    </m:r>
                  </m:oMath>
                </a14:m>
                <a:r>
                  <a:rPr lang="en-US" sz="1800" dirty="0"/>
                  <a:t> submits a bid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𝑣</m:t>
                        </m:r>
                      </m:e>
                      <m:sub>
                        <m:r>
                          <a:rPr lang="en-US" sz="1800" b="0" i="1" smtClean="0">
                            <a:latin typeface="Cambria Math" panose="02040503050406030204" pitchFamily="18" charset="0"/>
                          </a:rPr>
                          <m:t>𝑖</m:t>
                        </m:r>
                      </m:sub>
                    </m:sSub>
                    <m:r>
                      <a:rPr lang="en-US" sz="1800" b="0" i="1" smtClean="0">
                        <a:latin typeface="Cambria Math" panose="02040503050406030204" pitchFamily="18" charset="0"/>
                      </a:rPr>
                      <m:t>(</m:t>
                    </m:r>
                    <m:r>
                      <a:rPr lang="en-US" sz="1800" b="0" i="1" smtClean="0">
                        <a:latin typeface="Cambria Math" panose="02040503050406030204" pitchFamily="18" charset="0"/>
                      </a:rPr>
                      <m:t>𝑏</m:t>
                    </m:r>
                    <m:r>
                      <a:rPr lang="en-US" sz="1800" b="0" i="1" smtClean="0">
                        <a:latin typeface="Cambria Math" panose="02040503050406030204" pitchFamily="18" charset="0"/>
                      </a:rPr>
                      <m:t>)</m:t>
                    </m:r>
                  </m:oMath>
                </a14:m>
                <a:r>
                  <a:rPr lang="en-US" sz="1800" dirty="0"/>
                  <a:t> for each bundle </a:t>
                </a:r>
                <a14:m>
                  <m:oMath xmlns:m="http://schemas.openxmlformats.org/officeDocument/2006/math">
                    <m:r>
                      <a:rPr lang="en-US" sz="1800" b="0" i="1" smtClean="0">
                        <a:latin typeface="Cambria Math" panose="02040503050406030204" pitchFamily="18" charset="0"/>
                      </a:rPr>
                      <m:t>𝑏</m:t>
                    </m:r>
                  </m:oMath>
                </a14:m>
                <a:r>
                  <a:rPr lang="en-US" sz="1800" dirty="0"/>
                  <a:t> of items.</a:t>
                </a:r>
              </a:p>
              <a:p>
                <a:pPr marL="0" indent="0">
                  <a:buNone/>
                </a:pPr>
                <a:endParaRPr lang="en-US" sz="1800" dirty="0"/>
              </a:p>
              <a:p>
                <a:pPr marL="0" indent="0">
                  <a:buNone/>
                </a:pPr>
                <a:endParaRPr lang="en-US" sz="1800" dirty="0"/>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800601" cy="4525963"/>
              </a:xfrm>
              <a:blipFill>
                <a:blip r:embed="rId3"/>
                <a:stretch>
                  <a:fillRect l="-1015" t="-809"/>
                </a:stretch>
              </a:blipFill>
            </p:spPr>
            <p:txBody>
              <a:bodyPr/>
              <a:lstStyle/>
              <a:p>
                <a:r>
                  <a:rPr lang="en-US">
                    <a:noFill/>
                  </a:rPr>
                  <a:t> </a:t>
                </a:r>
              </a:p>
            </p:txBody>
          </p:sp>
        </mc:Fallback>
      </mc:AlternateContent>
      <p:pic>
        <p:nvPicPr>
          <p:cNvPr id="5" name="Picture 6" descr="Eyes on the prize: A Nobel laureate was the prophet of congestion pricing">
            <a:extLst>
              <a:ext uri="{FF2B5EF4-FFF2-40B4-BE49-F238E27FC236}">
                <a16:creationId xmlns:a16="http://schemas.microsoft.com/office/drawing/2014/main" id="{BE4C892C-1476-4CB7-8A23-6F088D663C8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297" b="31928"/>
          <a:stretch/>
        </p:blipFill>
        <p:spPr bwMode="auto">
          <a:xfrm>
            <a:off x="6096000" y="0"/>
            <a:ext cx="2550274" cy="22738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edward clarke economist">
            <a:extLst>
              <a:ext uri="{FF2B5EF4-FFF2-40B4-BE49-F238E27FC236}">
                <a16:creationId xmlns:a16="http://schemas.microsoft.com/office/drawing/2014/main" id="{4B41178B-75B5-4239-A9B6-3760A88CBD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29" t="9952" r="33706" b="35047"/>
          <a:stretch/>
        </p:blipFill>
        <p:spPr bwMode="auto">
          <a:xfrm>
            <a:off x="6096000" y="2273808"/>
            <a:ext cx="2550274" cy="235000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theodore groves economics">
            <a:extLst>
              <a:ext uri="{FF2B5EF4-FFF2-40B4-BE49-F238E27FC236}">
                <a16:creationId xmlns:a16="http://schemas.microsoft.com/office/drawing/2014/main" id="{7E94984E-652D-41F0-8B91-B28C7112C3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7981" r="3283" b="4929"/>
          <a:stretch/>
        </p:blipFill>
        <p:spPr bwMode="auto">
          <a:xfrm>
            <a:off x="6096000" y="4623816"/>
            <a:ext cx="2550274" cy="22341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B6A112-FF03-4E12-83B2-B1972614AAA4}"/>
              </a:ext>
            </a:extLst>
          </p:cNvPr>
          <p:cNvSpPr/>
          <p:nvPr/>
        </p:nvSpPr>
        <p:spPr>
          <a:xfrm>
            <a:off x="457199" y="2514599"/>
            <a:ext cx="4800601" cy="1295395"/>
          </a:xfrm>
          <a:prstGeom prst="rect">
            <a:avLst/>
          </a:prstGeom>
          <a:solidFill>
            <a:srgbClr val="F7DC1B"/>
          </a:solidFill>
          <a:ln w="28575">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auction is </a:t>
            </a:r>
            <a:r>
              <a:rPr lang="en-US" b="1" dirty="0">
                <a:solidFill>
                  <a:schemeClr val="tx1"/>
                </a:solidFill>
              </a:rPr>
              <a:t>incentive compatible</a:t>
            </a:r>
            <a:r>
              <a:rPr lang="en-US" dirty="0">
                <a:solidFill>
                  <a:schemeClr val="tx1"/>
                </a:solidFill>
              </a:rPr>
              <a:t>, so we assume the bidders’ bids equal their true values </a:t>
            </a:r>
            <a:r>
              <a:rPr lang="en-US" dirty="0">
                <a:solidFill>
                  <a:schemeClr val="bg1">
                    <a:lumMod val="50000"/>
                  </a:schemeClr>
                </a:solidFill>
              </a:rPr>
              <a:t>[Clarke, Public Choice ’71; Groves, Econometrica ‘73; </a:t>
            </a:r>
            <a:r>
              <a:rPr lang="en-US" dirty="0" err="1">
                <a:solidFill>
                  <a:schemeClr val="bg1">
                    <a:lumMod val="50000"/>
                  </a:schemeClr>
                </a:solidFill>
              </a:rPr>
              <a:t>Vickrey</a:t>
            </a:r>
            <a:r>
              <a:rPr lang="en-US" dirty="0">
                <a:solidFill>
                  <a:schemeClr val="bg1">
                    <a:lumMod val="50000"/>
                  </a:schemeClr>
                </a:solidFill>
              </a:rPr>
              <a:t>, Journal of Finance ‘61]</a:t>
            </a:r>
            <a:endParaRPr lang="en-US" dirty="0">
              <a:solidFill>
                <a:schemeClr val="tx1"/>
              </a:solidFill>
            </a:endParaRPr>
          </a:p>
        </p:txBody>
      </p:sp>
      <p:sp>
        <p:nvSpPr>
          <p:cNvPr id="15" name="Title 1">
            <a:extLst>
              <a:ext uri="{FF2B5EF4-FFF2-40B4-BE49-F238E27FC236}">
                <a16:creationId xmlns:a16="http://schemas.microsoft.com/office/drawing/2014/main" id="{4A71A26D-BAF5-4C13-ADA9-0BF93C12E59E}"/>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p:cxnSp>
        <p:nvCxnSpPr>
          <p:cNvPr id="11" name="Straight Connector 10">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328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79310" cy="4525963"/>
              </a:xfrm>
            </p:spPr>
            <p:txBody>
              <a:bodyPr>
                <a:normAutofit/>
              </a:bodyPr>
              <a:lstStyle/>
              <a:p>
                <a:pPr marL="0" indent="0">
                  <a:buNone/>
                </a:pPr>
                <a:r>
                  <a:rPr lang="en-US" sz="1800" dirty="0">
                    <a:cs typeface="Arial" panose="020B0604020202020204" pitchFamily="34" charset="0"/>
                  </a:rPr>
                  <a:t>Let </a:t>
                </a:r>
                <a14:m>
                  <m:oMath xmlns:m="http://schemas.openxmlformats.org/officeDocument/2006/math">
                    <m:d>
                      <m:dPr>
                        <m:ctrlPr>
                          <a:rPr lang="en-US" sz="1800" i="1" smtClean="0">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r>
                  <a:rPr lang="en-US" sz="1800" dirty="0">
                    <a:cs typeface="Arial" panose="020B0604020202020204" pitchFamily="34" charset="0"/>
                  </a:rPr>
                  <a:t>be an allocation of the </a:t>
                </a:r>
                <a14:m>
                  <m:oMath xmlns:m="http://schemas.openxmlformats.org/officeDocument/2006/math">
                    <m:r>
                      <a:rPr lang="en-US" sz="1800" i="1">
                        <a:latin typeface="Cambria Math" panose="02040503050406030204" pitchFamily="18" charset="0"/>
                        <a:cs typeface="Arial" panose="020B0604020202020204" pitchFamily="34" charset="0"/>
                      </a:rPr>
                      <m:t>𝑚</m:t>
                    </m:r>
                  </m:oMath>
                </a14:m>
                <a:r>
                  <a:rPr lang="en-US" sz="1800" dirty="0">
                    <a:cs typeface="Arial" panose="020B0604020202020204" pitchFamily="34" charset="0"/>
                  </a:rPr>
                  <a:t> goods.</a:t>
                </a:r>
              </a:p>
              <a:p>
                <a:pPr marL="0" indent="0">
                  <a:buNone/>
                </a:pPr>
                <a:r>
                  <a:rPr lang="en-US" sz="1800" i="1" dirty="0">
                    <a:cs typeface="Arial" panose="020B0604020202020204" pitchFamily="34" charset="0"/>
                  </a:rPr>
                  <a:t>    This means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𝑚</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solidFill>
                      <a:srgbClr val="0000CC"/>
                    </a:solidFill>
                    <a:cs typeface="Arial" panose="020B0604020202020204" pitchFamily="34" charset="0"/>
                  </a:rPr>
                  <a:t> </a:t>
                </a:r>
                <a:r>
                  <a:rPr lang="en-US" sz="1800" i="1" dirty="0">
                    <a:cs typeface="Arial" panose="020B0604020202020204" pitchFamily="34" charset="0"/>
                  </a:rPr>
                  <a:t>and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cs typeface="Arial" panose="020B0604020202020204" pitchFamily="34" charset="0"/>
                  </a:rPr>
                  <a:t>.</a:t>
                </a:r>
              </a:p>
              <a:p>
                <a:pPr marL="0" indent="0">
                  <a:buNone/>
                </a:pPr>
                <a:endParaRPr lang="en-US" sz="1800" dirty="0">
                  <a:cs typeface="Arial" panose="020B0604020202020204" pitchFamily="34" charset="0"/>
                </a:endParaRPr>
              </a:p>
              <a:p>
                <a:pPr marL="0" indent="0">
                  <a:buNone/>
                </a:pPr>
                <a:r>
                  <a:rPr lang="en-US" sz="1800" dirty="0">
                    <a:solidFill>
                      <a:srgbClr val="0000CC"/>
                    </a:solidFill>
                    <a:cs typeface="Arial" panose="020B0604020202020204" pitchFamily="34" charset="0"/>
                  </a:rPr>
                  <a:t>Social Welfare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m:rPr>
                            <m:brk m:alnAt="7"/>
                          </m:rPr>
                          <a:rPr lang="en-US" sz="1800" i="1">
                            <a:solidFill>
                              <a:srgbClr val="0000CC"/>
                            </a:solidFill>
                            <a:latin typeface="Cambria Math" panose="02040503050406030204" pitchFamily="18" charset="0"/>
                            <a:cs typeface="Arial" panose="020B0604020202020204" pitchFamily="34" charset="0"/>
                          </a:rPr>
                          <m:t>𝑖</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e>
                        </m:d>
                      </m:e>
                    </m:nary>
                  </m:oMath>
                </a14:m>
                <a:endParaRPr lang="en-US" sz="1800" dirty="0">
                  <a:cs typeface="Arial" panose="020B0604020202020204" pitchFamily="34" charset="0"/>
                </a:endParaRPr>
              </a:p>
              <a:p>
                <a:pPr marL="0" indent="0">
                  <a:buNone/>
                </a:pPr>
                <a14:m>
                  <m:oMath xmlns:m="http://schemas.openxmlformats.org/officeDocument/2006/math">
                    <m:sSup>
                      <m:sSupPr>
                        <m:ctrlPr>
                          <a:rPr lang="en-US" sz="1800" i="1" smtClean="0">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sup>
                        </m:sSubSup>
                      </m:e>
                    </m:d>
                  </m:oMath>
                </a14:m>
                <a:r>
                  <a:rPr lang="en-US" sz="1800" dirty="0">
                    <a:solidFill>
                      <a:srgbClr val="0000CC"/>
                    </a:solidFill>
                    <a:cs typeface="Arial" panose="020B0604020202020204" pitchFamily="34" charset="0"/>
                  </a:rPr>
                  <a:t> </a:t>
                </a:r>
                <a:r>
                  <a:rPr lang="en-US" sz="1800" dirty="0">
                    <a:cs typeface="Arial" panose="020B0604020202020204" pitchFamily="34" charset="0"/>
                  </a:rPr>
                  <a:t>maximizes social welfare </a:t>
                </a:r>
                <a14:m>
                  <m:oMath xmlns:m="http://schemas.openxmlformats.org/officeDocument/2006/math">
                    <m:r>
                      <a:rPr lang="en-US" sz="1800" i="1" smtClean="0">
                        <a:solidFill>
                          <a:srgbClr val="0000CC"/>
                        </a:solidFill>
                        <a:latin typeface="Cambria Math" panose="02040503050406030204" pitchFamily="18" charset="0"/>
                        <a:cs typeface="Arial" panose="020B0604020202020204" pitchFamily="34" charset="0"/>
                      </a:rPr>
                      <m:t>𝑆𝑊</m:t>
                    </m:r>
                    <m:d>
                      <m:dPr>
                        <m:ctrlPr>
                          <a:rPr lang="en-US" sz="1800" i="1">
                            <a:solidFill>
                              <a:srgbClr val="0000CC"/>
                            </a:solidFill>
                            <a:latin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a:rPr lang="en-US" sz="1800" i="1">
                            <a:solidFill>
                              <a:srgbClr val="0000CC"/>
                            </a:solidFill>
                            <a:latin typeface="Cambria Math" panose="02040503050406030204" pitchFamily="18" charset="0"/>
                            <a:cs typeface="Arial" panose="020B0604020202020204" pitchFamily="34" charset="0"/>
                          </a:rPr>
                          <m:t>𝑗</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e>
                        </m:d>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𝑗</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e>
                        </m:d>
                      </m:e>
                    </m:nary>
                  </m:oMath>
                </a14:m>
                <a:endParaRPr lang="en-US" sz="1800" i="1" dirty="0">
                  <a:solidFill>
                    <a:srgbClr val="0000CC"/>
                  </a:solidFill>
                  <a:cs typeface="Arial" panose="020B0604020202020204" pitchFamily="34" charset="0"/>
                </a:endParaRPr>
              </a:p>
              <a:p>
                <a:pPr marL="0" indent="0">
                  <a:buNone/>
                </a:pPr>
                <a:endParaRPr lang="en-US" sz="1800"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979310" cy="4525963"/>
              </a:xfrm>
              <a:blipFill>
                <a:blip r:embed="rId3"/>
                <a:stretch>
                  <a:fillRect l="-979" t="-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36090E3-D939-4A30-BDFB-B33E87BB42F7}"/>
                  </a:ext>
                </a:extLst>
              </p:cNvPr>
              <p:cNvSpPr/>
              <p:nvPr/>
            </p:nvSpPr>
            <p:spPr>
              <a:xfrm>
                <a:off x="533400" y="2667000"/>
                <a:ext cx="2438400" cy="2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𝑆𝑊</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m:oMathPara>
                </a14:m>
                <a:endParaRPr lang="en-US" dirty="0">
                  <a:solidFill>
                    <a:srgbClr val="0000CC"/>
                  </a:solidFill>
                </a:endParaRPr>
              </a:p>
            </p:txBody>
          </p:sp>
        </mc:Choice>
        <mc:Fallback xmlns="">
          <p:sp>
            <p:nvSpPr>
              <p:cNvPr id="10" name="Rectangle 9">
                <a:extLst>
                  <a:ext uri="{FF2B5EF4-FFF2-40B4-BE49-F238E27FC236}">
                    <a16:creationId xmlns:a16="http://schemas.microsoft.com/office/drawing/2014/main" id="{A36090E3-D939-4A30-BDFB-B33E87BB42F7}"/>
                  </a:ext>
                </a:extLst>
              </p:cNvPr>
              <p:cNvSpPr>
                <a:spLocks noRot="1" noChangeAspect="1" noMove="1" noResize="1" noEditPoints="1" noAdjustHandles="1" noChangeArrowheads="1" noChangeShapeType="1" noTextEdit="1"/>
              </p:cNvSpPr>
              <p:nvPr/>
            </p:nvSpPr>
            <p:spPr>
              <a:xfrm>
                <a:off x="533400" y="2667000"/>
                <a:ext cx="2438400" cy="291675"/>
              </a:xfrm>
              <a:prstGeom prst="rect">
                <a:avLst/>
              </a:prstGeom>
              <a:blipFill>
                <a:blip r:embed="rId4"/>
                <a:stretch>
                  <a:fillRect b="-7843"/>
                </a:stretch>
              </a:blipFill>
              <a:ln>
                <a:solidFill>
                  <a:schemeClr val="bg1"/>
                </a:solidFill>
              </a:ln>
            </p:spPr>
            <p:txBody>
              <a:bodyPr/>
              <a:lstStyle/>
              <a:p>
                <a:r>
                  <a:rPr lang="en-US">
                    <a:noFill/>
                  </a:rPr>
                  <a:t> </a:t>
                </a:r>
              </a:p>
            </p:txBody>
          </p:sp>
        </mc:Fallback>
      </mc:AlternateContent>
      <p:sp>
        <p:nvSpPr>
          <p:cNvPr id="55" name="Title 1">
            <a:extLst>
              <a:ext uri="{FF2B5EF4-FFF2-40B4-BE49-F238E27FC236}">
                <a16:creationId xmlns:a16="http://schemas.microsoft.com/office/drawing/2014/main" id="{5EED4703-B444-4FC4-8C73-C8D3921207A9}"/>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p:sp>
        <p:nvSpPr>
          <p:cNvPr id="2" name="Left Brace 1">
            <a:extLst>
              <a:ext uri="{FF2B5EF4-FFF2-40B4-BE49-F238E27FC236}">
                <a16:creationId xmlns:a16="http://schemas.microsoft.com/office/drawing/2014/main" id="{377E6D98-9E4A-4B8C-B10A-D5936AE88E1C}"/>
              </a:ext>
            </a:extLst>
          </p:cNvPr>
          <p:cNvSpPr/>
          <p:nvPr/>
        </p:nvSpPr>
        <p:spPr>
          <a:xfrm rot="16200000">
            <a:off x="2186490" y="2385510"/>
            <a:ext cx="275219" cy="3581400"/>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629E8BC5-AF09-402D-B721-EC61004F464C}"/>
                  </a:ext>
                </a:extLst>
              </p:cNvPr>
              <p:cNvSpPr/>
              <p:nvPr/>
            </p:nvSpPr>
            <p:spPr>
              <a:xfrm>
                <a:off x="533399" y="4419600"/>
                <a:ext cx="3581401" cy="715381"/>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Social welfare of the allocation, not including bidder </a:t>
                </a:r>
                <a14:m>
                  <m:oMath xmlns:m="http://schemas.openxmlformats.org/officeDocument/2006/math">
                    <m:r>
                      <a:rPr lang="en-US" b="0" i="1" smtClean="0">
                        <a:solidFill>
                          <a:schemeClr val="tx1"/>
                        </a:solidFill>
                        <a:latin typeface="Cambria Math" panose="02040503050406030204" pitchFamily="18" charset="0"/>
                      </a:rPr>
                      <m:t>𝑖</m:t>
                    </m:r>
                  </m:oMath>
                </a14:m>
                <a:r>
                  <a:rPr lang="en-US" dirty="0">
                    <a:solidFill>
                      <a:schemeClr val="tx1"/>
                    </a:solidFill>
                  </a:rPr>
                  <a:t>’s value</a:t>
                </a:r>
              </a:p>
            </p:txBody>
          </p:sp>
        </mc:Choice>
        <mc:Fallback xmlns="">
          <p:sp>
            <p:nvSpPr>
              <p:cNvPr id="4" name="Rectangle 3">
                <a:extLst>
                  <a:ext uri="{FF2B5EF4-FFF2-40B4-BE49-F238E27FC236}">
                    <a16:creationId xmlns:a16="http://schemas.microsoft.com/office/drawing/2014/main" id="{629E8BC5-AF09-402D-B721-EC61004F464C}"/>
                  </a:ext>
                </a:extLst>
              </p:cNvPr>
              <p:cNvSpPr>
                <a:spLocks noRot="1" noChangeAspect="1" noMove="1" noResize="1" noEditPoints="1" noAdjustHandles="1" noChangeArrowheads="1" noChangeShapeType="1" noTextEdit="1"/>
              </p:cNvSpPr>
              <p:nvPr/>
            </p:nvSpPr>
            <p:spPr>
              <a:xfrm>
                <a:off x="533399" y="4419600"/>
                <a:ext cx="3581401" cy="715381"/>
              </a:xfrm>
              <a:prstGeom prst="rect">
                <a:avLst/>
              </a:prstGeom>
              <a:blipFill>
                <a:blip r:embed="rId5"/>
                <a:stretch>
                  <a:fillRect r="-506" b="-5738"/>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BF3C761-62C7-499F-ACBC-0161D5919BD5}"/>
                  </a:ext>
                </a:extLst>
              </p:cNvPr>
              <p:cNvSpPr txBox="1"/>
              <p:nvPr/>
            </p:nvSpPr>
            <p:spPr>
              <a:xfrm>
                <a:off x="5867400" y="2331616"/>
                <a:ext cx="2628899" cy="825867"/>
              </a:xfrm>
              <a:prstGeom prst="rect">
                <a:avLst/>
              </a:prstGeom>
              <a:noFill/>
            </p:spPr>
            <p:txBody>
              <a:bodyPr wrap="square" rtlCol="0">
                <a:spAutoFit/>
              </a:bodyPr>
              <a:lstStyle/>
              <a:p>
                <a:pPr>
                  <a:spcAft>
                    <a:spcPts val="1350"/>
                  </a:spcAft>
                </a:pP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endParaRPr lang="en-US" dirty="0">
                  <a:solidFill>
                    <a:srgbClr val="0000CC"/>
                  </a:solidFill>
                  <a:cs typeface="Arial" panose="020B0604020202020204" pitchFamily="34" charset="0"/>
                </a:endParaRPr>
              </a:p>
            </p:txBody>
          </p:sp>
        </mc:Choice>
        <mc:Fallback xmlns="">
          <p:sp>
            <p:nvSpPr>
              <p:cNvPr id="30" name="TextBox 29">
                <a:extLst>
                  <a:ext uri="{FF2B5EF4-FFF2-40B4-BE49-F238E27FC236}">
                    <a16:creationId xmlns:a16="http://schemas.microsoft.com/office/drawing/2014/main" id="{ABF3C761-62C7-499F-ACBC-0161D5919BD5}"/>
                  </a:ext>
                </a:extLst>
              </p:cNvPr>
              <p:cNvSpPr txBox="1">
                <a:spLocks noRot="1" noChangeAspect="1" noMove="1" noResize="1" noEditPoints="1" noAdjustHandles="1" noChangeArrowheads="1" noChangeShapeType="1" noTextEdit="1"/>
              </p:cNvSpPr>
              <p:nvPr/>
            </p:nvSpPr>
            <p:spPr>
              <a:xfrm>
                <a:off x="5867400" y="2331616"/>
                <a:ext cx="2628899" cy="825867"/>
              </a:xfrm>
              <a:prstGeom prst="rect">
                <a:avLst/>
              </a:prstGeom>
              <a:blipFill>
                <a:blip r:embed="rId6"/>
                <a:stretch>
                  <a:fillRect/>
                </a:stretch>
              </a:blipFill>
            </p:spPr>
            <p:txBody>
              <a:bodyPr/>
              <a:lstStyle/>
              <a:p>
                <a:r>
                  <a:rPr lang="en-US">
                    <a:noFill/>
                  </a:rPr>
                  <a:t> </a:t>
                </a:r>
              </a:p>
            </p:txBody>
          </p:sp>
        </mc:Fallback>
      </mc:AlternateContent>
      <p:sp>
        <p:nvSpPr>
          <p:cNvPr id="31" name="Double Bracket 30">
            <a:extLst>
              <a:ext uri="{FF2B5EF4-FFF2-40B4-BE49-F238E27FC236}">
                <a16:creationId xmlns:a16="http://schemas.microsoft.com/office/drawing/2014/main" id="{2411DBE9-CC9F-4129-BBEF-9E7FF067BAE2}"/>
              </a:ext>
            </a:extLst>
          </p:cNvPr>
          <p:cNvSpPr/>
          <p:nvPr/>
        </p:nvSpPr>
        <p:spPr>
          <a:xfrm>
            <a:off x="7989950" y="242810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6B89715D-052B-4386-BD3D-ED45AA6C0D3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251" y="2427976"/>
            <a:ext cx="212598" cy="212598"/>
          </a:xfrm>
          <a:prstGeom prst="rect">
            <a:avLst/>
          </a:prstGeom>
        </p:spPr>
      </p:pic>
      <p:sp>
        <p:nvSpPr>
          <p:cNvPr id="52" name="Double Bracket 51">
            <a:extLst>
              <a:ext uri="{FF2B5EF4-FFF2-40B4-BE49-F238E27FC236}">
                <a16:creationId xmlns:a16="http://schemas.microsoft.com/office/drawing/2014/main" id="{833390C5-B304-4CD2-B211-EFC4FBC0B776}"/>
              </a:ext>
            </a:extLst>
          </p:cNvPr>
          <p:cNvSpPr/>
          <p:nvPr/>
        </p:nvSpPr>
        <p:spPr>
          <a:xfrm>
            <a:off x="7132699" y="242797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3" name="Picture 52">
            <a:extLst>
              <a:ext uri="{FF2B5EF4-FFF2-40B4-BE49-F238E27FC236}">
                <a16:creationId xmlns:a16="http://schemas.microsoft.com/office/drawing/2014/main" id="{48FA3178-9975-4DEA-9538-CCBB095D7C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350" y="2427976"/>
            <a:ext cx="212598" cy="212598"/>
          </a:xfrm>
          <a:prstGeom prst="rect">
            <a:avLst/>
          </a:prstGeom>
        </p:spPr>
      </p:pic>
      <p:sp>
        <p:nvSpPr>
          <p:cNvPr id="54" name="Double Bracket 53">
            <a:extLst>
              <a:ext uri="{FF2B5EF4-FFF2-40B4-BE49-F238E27FC236}">
                <a16:creationId xmlns:a16="http://schemas.microsoft.com/office/drawing/2014/main" id="{45BF9133-09B0-4284-9790-182434B78022}"/>
              </a:ext>
            </a:extLst>
          </p:cNvPr>
          <p:cNvSpPr/>
          <p:nvPr/>
        </p:nvSpPr>
        <p:spPr>
          <a:xfrm>
            <a:off x="6998609" y="242797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7D3D8ED-9092-4B14-B867-489DC569A20A}"/>
                  </a:ext>
                </a:extLst>
              </p:cNvPr>
              <p:cNvSpPr txBox="1"/>
              <p:nvPr/>
            </p:nvSpPr>
            <p:spPr>
              <a:xfrm>
                <a:off x="8032159" y="240731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6" name="TextBox 55">
                <a:extLst>
                  <a:ext uri="{FF2B5EF4-FFF2-40B4-BE49-F238E27FC236}">
                    <a16:creationId xmlns:a16="http://schemas.microsoft.com/office/drawing/2014/main" id="{27D3D8ED-9092-4B14-B867-489DC569A20A}"/>
                  </a:ext>
                </a:extLst>
              </p:cNvPr>
              <p:cNvSpPr txBox="1">
                <a:spLocks noRot="1" noChangeAspect="1" noMove="1" noResize="1" noEditPoints="1" noAdjustHandles="1" noChangeArrowheads="1" noChangeShapeType="1" noTextEdit="1"/>
              </p:cNvSpPr>
              <p:nvPr/>
            </p:nvSpPr>
            <p:spPr>
              <a:xfrm>
                <a:off x="8032159" y="2407317"/>
                <a:ext cx="197170" cy="276999"/>
              </a:xfrm>
              <a:prstGeom prst="rect">
                <a:avLst/>
              </a:prstGeom>
              <a:blipFill>
                <a:blip r:embed="rId9"/>
                <a:stretch>
                  <a:fillRect l="-37500" r="-34375" b="-17778"/>
                </a:stretch>
              </a:blipFill>
            </p:spPr>
            <p:txBody>
              <a:bodyPr/>
              <a:lstStyle/>
              <a:p>
                <a:r>
                  <a:rPr lang="en-US">
                    <a:noFill/>
                  </a:rPr>
                  <a:t> </a:t>
                </a:r>
              </a:p>
            </p:txBody>
          </p:sp>
        </mc:Fallback>
      </mc:AlternateContent>
      <p:graphicFrame>
        <p:nvGraphicFramePr>
          <p:cNvPr id="63" name="Table 62">
            <a:extLst>
              <a:ext uri="{FF2B5EF4-FFF2-40B4-BE49-F238E27FC236}">
                <a16:creationId xmlns:a16="http://schemas.microsoft.com/office/drawing/2014/main" id="{65429047-3CDF-449A-BF19-E6AB6E188F35}"/>
              </a:ext>
            </a:extLst>
          </p:cNvPr>
          <p:cNvGraphicFramePr>
            <a:graphicFrameLocks noGrp="1"/>
          </p:cNvGraphicFramePr>
          <p:nvPr/>
        </p:nvGraphicFramePr>
        <p:xfrm>
          <a:off x="5981699" y="384573"/>
          <a:ext cx="1776615" cy="1765724"/>
        </p:xfrm>
        <a:graphic>
          <a:graphicData uri="http://schemas.openxmlformats.org/drawingml/2006/table">
            <a:tbl>
              <a:tblPr firstRow="1" bandRow="1">
                <a:tableStyleId>{073A0DAA-6AF3-43AB-8588-CEC1D06C72B9}</a:tableStyleId>
              </a:tblPr>
              <a:tblGrid>
                <a:gridCol w="949445">
                  <a:extLst>
                    <a:ext uri="{9D8B030D-6E8A-4147-A177-3AD203B41FA5}">
                      <a16:colId xmlns:a16="http://schemas.microsoft.com/office/drawing/2014/main" val="3728298014"/>
                    </a:ext>
                  </a:extLst>
                </a:gridCol>
                <a:gridCol w="489920">
                  <a:extLst>
                    <a:ext uri="{9D8B030D-6E8A-4147-A177-3AD203B41FA5}">
                      <a16:colId xmlns:a16="http://schemas.microsoft.com/office/drawing/2014/main" val="3604797427"/>
                    </a:ext>
                  </a:extLst>
                </a:gridCol>
                <a:gridCol w="337250">
                  <a:extLst>
                    <a:ext uri="{9D8B030D-6E8A-4147-A177-3AD203B41FA5}">
                      <a16:colId xmlns:a16="http://schemas.microsoft.com/office/drawing/2014/main" val="312564776"/>
                    </a:ext>
                  </a:extLst>
                </a:gridCol>
              </a:tblGrid>
              <a:tr h="497039">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Bidder</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1</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2</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303123"/>
                  </a:ext>
                </a:extLst>
              </a:tr>
              <a:tr h="415891">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0</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304453"/>
                  </a:ext>
                </a:extLst>
              </a:tr>
              <a:tr h="429899">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498343"/>
                  </a:ext>
                </a:extLst>
              </a:tr>
              <a:tr h="422895">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2.5</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810640"/>
                  </a:ext>
                </a:extLst>
              </a:tr>
            </a:tbl>
          </a:graphicData>
        </a:graphic>
      </p:graphicFrame>
      <p:pic>
        <p:nvPicPr>
          <p:cNvPr id="64" name="Picture 63">
            <a:extLst>
              <a:ext uri="{FF2B5EF4-FFF2-40B4-BE49-F238E27FC236}">
                <a16:creationId xmlns:a16="http://schemas.microsoft.com/office/drawing/2014/main" id="{64C933D1-DFAC-41C9-BC70-A974FA640A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72860" y="950146"/>
            <a:ext cx="266424" cy="266424"/>
          </a:xfrm>
          <a:prstGeom prst="rect">
            <a:avLst/>
          </a:prstGeom>
        </p:spPr>
      </p:pic>
      <p:pic>
        <p:nvPicPr>
          <p:cNvPr id="65" name="Picture 64">
            <a:extLst>
              <a:ext uri="{FF2B5EF4-FFF2-40B4-BE49-F238E27FC236}">
                <a16:creationId xmlns:a16="http://schemas.microsoft.com/office/drawing/2014/main" id="{8224905A-5A10-4D68-8988-14E6B5061B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2860" y="1369522"/>
            <a:ext cx="266424" cy="266424"/>
          </a:xfrm>
          <a:prstGeom prst="rect">
            <a:avLst/>
          </a:prstGeom>
        </p:spPr>
      </p:pic>
      <p:pic>
        <p:nvPicPr>
          <p:cNvPr id="66" name="Picture 65">
            <a:extLst>
              <a:ext uri="{FF2B5EF4-FFF2-40B4-BE49-F238E27FC236}">
                <a16:creationId xmlns:a16="http://schemas.microsoft.com/office/drawing/2014/main" id="{138F59D7-62D1-48ED-86BC-E0DE276B1A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4122" y="1826722"/>
            <a:ext cx="266424" cy="266424"/>
          </a:xfrm>
          <a:prstGeom prst="rect">
            <a:avLst/>
          </a:prstGeom>
        </p:spPr>
      </p:pic>
      <p:pic>
        <p:nvPicPr>
          <p:cNvPr id="67" name="Picture 66">
            <a:extLst>
              <a:ext uri="{FF2B5EF4-FFF2-40B4-BE49-F238E27FC236}">
                <a16:creationId xmlns:a16="http://schemas.microsoft.com/office/drawing/2014/main" id="{0123A101-6E22-42FB-8567-6F3D95851D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1597" y="1826722"/>
            <a:ext cx="266424" cy="266424"/>
          </a:xfrm>
          <a:prstGeom prst="rect">
            <a:avLst/>
          </a:prstGeom>
        </p:spPr>
      </p:pic>
      <p:sp>
        <p:nvSpPr>
          <p:cNvPr id="68" name="Rectangle 67">
            <a:extLst>
              <a:ext uri="{FF2B5EF4-FFF2-40B4-BE49-F238E27FC236}">
                <a16:creationId xmlns:a16="http://schemas.microsoft.com/office/drawing/2014/main" id="{5B6AF25A-75E6-49C4-8304-1E028887255B}"/>
              </a:ext>
            </a:extLst>
          </p:cNvPr>
          <p:cNvSpPr/>
          <p:nvPr/>
        </p:nvSpPr>
        <p:spPr>
          <a:xfrm>
            <a:off x="5981699" y="304800"/>
            <a:ext cx="1776616" cy="19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562600" y="0"/>
            <a:ext cx="3581400" cy="6858000"/>
            <a:chOff x="5562600" y="0"/>
            <a:chExt cx="3581400" cy="6858000"/>
          </a:xfrm>
        </p:grpSpPr>
        <p:sp>
          <p:nvSpPr>
            <p:cNvPr id="24" name="Rectangle 23">
              <a:extLst>
                <a:ext uri="{FF2B5EF4-FFF2-40B4-BE49-F238E27FC236}">
                  <a16:creationId xmlns:a16="http://schemas.microsoft.com/office/drawing/2014/main" id="{B6A1D109-0076-4203-9D5D-98F3756557ED}"/>
                </a:ext>
              </a:extLst>
            </p:cNvPr>
            <p:cNvSpPr/>
            <p:nvPr/>
          </p:nvSpPr>
          <p:spPr>
            <a:xfrm>
              <a:off x="5562600" y="0"/>
              <a:ext cx="35814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6" descr="Eyes on the prize: A Nobel laureate was the prophet of congestion pricing">
              <a:extLst>
                <a:ext uri="{FF2B5EF4-FFF2-40B4-BE49-F238E27FC236}">
                  <a16:creationId xmlns:a16="http://schemas.microsoft.com/office/drawing/2014/main" id="{8C44BC9D-0C37-4A94-9AED-4D05A2265C21}"/>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4297" b="31928"/>
            <a:stretch/>
          </p:blipFill>
          <p:spPr bwMode="auto">
            <a:xfrm>
              <a:off x="6096000" y="0"/>
              <a:ext cx="2550274" cy="22738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Image result for edward clarke economist">
              <a:extLst>
                <a:ext uri="{FF2B5EF4-FFF2-40B4-BE49-F238E27FC236}">
                  <a16:creationId xmlns:a16="http://schemas.microsoft.com/office/drawing/2014/main" id="{F19FFD4C-1A6B-4515-9B0D-FEE87F66A68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529" t="9952" r="33706" b="35047"/>
            <a:stretch/>
          </p:blipFill>
          <p:spPr bwMode="auto">
            <a:xfrm>
              <a:off x="6096000" y="2273808"/>
              <a:ext cx="2550274" cy="23500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theodore groves economics">
              <a:extLst>
                <a:ext uri="{FF2B5EF4-FFF2-40B4-BE49-F238E27FC236}">
                  <a16:creationId xmlns:a16="http://schemas.microsoft.com/office/drawing/2014/main" id="{2A1F50EF-3542-4069-A3ED-B2D5AEE1AD9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7981" r="3283" b="4929"/>
            <a:stretch/>
          </p:blipFill>
          <p:spPr bwMode="auto">
            <a:xfrm>
              <a:off x="6095999" y="4623816"/>
              <a:ext cx="2550274" cy="223418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28" name="Straight Connector 27">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02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50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nodeType="withEffect">
                                  <p:stCondLst>
                                    <p:cond delay="50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50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500"/>
                                        <p:tgtEl>
                                          <p:spTgt spid="54"/>
                                        </p:tgtEl>
                                      </p:cBhvr>
                                    </p:animEffect>
                                  </p:childTnLst>
                                </p:cTn>
                              </p:par>
                              <p:par>
                                <p:cTn id="39" presetID="10" presetClass="entr" presetSubtype="0" fill="hold" grpId="0" nodeType="withEffect">
                                  <p:stCondLst>
                                    <p:cond delay="50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500"/>
                                        <p:tgtEl>
                                          <p:spTgt spid="56"/>
                                        </p:tgtEl>
                                      </p:cBhvr>
                                    </p:animEffect>
                                  </p:childTnLst>
                                </p:cTn>
                              </p:par>
                              <p:par>
                                <p:cTn id="42" presetID="10" presetClass="entr" presetSubtype="0" fill="hold" nodeType="withEffect">
                                  <p:stCondLst>
                                    <p:cond delay="50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500"/>
                                        <p:tgtEl>
                                          <p:spTgt spid="63"/>
                                        </p:tgtEl>
                                      </p:cBhvr>
                                    </p:animEffect>
                                  </p:childTnLst>
                                </p:cTn>
                              </p:par>
                              <p:par>
                                <p:cTn id="45" presetID="10" presetClass="entr" presetSubtype="0" fill="hold" nodeType="withEffect">
                                  <p:stCondLst>
                                    <p:cond delay="50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nodeType="withEffect">
                                  <p:stCondLst>
                                    <p:cond delay="500"/>
                                  </p:stCondLst>
                                  <p:childTnLst>
                                    <p:set>
                                      <p:cBhvr>
                                        <p:cTn id="49" dur="1" fill="hold">
                                          <p:stCondLst>
                                            <p:cond delay="0"/>
                                          </p:stCondLst>
                                        </p:cTn>
                                        <p:tgtEl>
                                          <p:spTgt spid="65"/>
                                        </p:tgtEl>
                                        <p:attrNameLst>
                                          <p:attrName>style.visibility</p:attrName>
                                        </p:attrNameLst>
                                      </p:cBhvr>
                                      <p:to>
                                        <p:strVal val="visible"/>
                                      </p:to>
                                    </p:set>
                                    <p:animEffect transition="in" filter="fade">
                                      <p:cBhvr>
                                        <p:cTn id="50" dur="500"/>
                                        <p:tgtEl>
                                          <p:spTgt spid="65"/>
                                        </p:tgtEl>
                                      </p:cBhvr>
                                    </p:animEffect>
                                  </p:childTnLst>
                                </p:cTn>
                              </p:par>
                              <p:par>
                                <p:cTn id="51" presetID="10" presetClass="entr" presetSubtype="0" fill="hold" nodeType="withEffect">
                                  <p:stCondLst>
                                    <p:cond delay="500"/>
                                  </p:stCondLst>
                                  <p:childTnLst>
                                    <p:set>
                                      <p:cBhvr>
                                        <p:cTn id="52" dur="1" fill="hold">
                                          <p:stCondLst>
                                            <p:cond delay="0"/>
                                          </p:stCondLst>
                                        </p:cTn>
                                        <p:tgtEl>
                                          <p:spTgt spid="66"/>
                                        </p:tgtEl>
                                        <p:attrNameLst>
                                          <p:attrName>style.visibility</p:attrName>
                                        </p:attrNameLst>
                                      </p:cBhvr>
                                      <p:to>
                                        <p:strVal val="visible"/>
                                      </p:to>
                                    </p:set>
                                    <p:animEffect transition="in" filter="fade">
                                      <p:cBhvr>
                                        <p:cTn id="53" dur="500"/>
                                        <p:tgtEl>
                                          <p:spTgt spid="66"/>
                                        </p:tgtEl>
                                      </p:cBhvr>
                                    </p:animEffect>
                                  </p:childTnLst>
                                </p:cTn>
                              </p:par>
                              <p:par>
                                <p:cTn id="54" presetID="10" presetClass="entr" presetSubtype="0" fill="hold" nodeType="withEffect">
                                  <p:stCondLst>
                                    <p:cond delay="50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500"/>
                                        <p:tgtEl>
                                          <p:spTgt spid="67"/>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68"/>
                                        </p:tgtEl>
                                        <p:attrNameLst>
                                          <p:attrName>style.visibility</p:attrName>
                                        </p:attrNameLst>
                                      </p:cBhvr>
                                      <p:to>
                                        <p:strVal val="visible"/>
                                      </p:to>
                                    </p:set>
                                    <p:animEffect transition="in" filter="fade">
                                      <p:cBhvr>
                                        <p:cTn id="59" dur="5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par>
                                <p:cTn id="68" presetID="10" presetClass="entr" presetSubtype="0" fill="hold" nodeType="withEffect">
                                  <p:stCondLst>
                                    <p:cond delay="0"/>
                                  </p:stCondLst>
                                  <p:childTnLst>
                                    <p:set>
                                      <p:cBhvr>
                                        <p:cTn id="69" dur="1" fill="hold">
                                          <p:stCondLst>
                                            <p:cond delay="0"/>
                                          </p:stCondLst>
                                        </p:cTn>
                                        <p:tgtEl>
                                          <p:spTgt spid="3">
                                            <p:txEl>
                                              <p:pRg st="6" end="6"/>
                                            </p:txEl>
                                          </p:spTgt>
                                        </p:tgtEl>
                                        <p:attrNameLst>
                                          <p:attrName>style.visibility</p:attrName>
                                        </p:attrNameLst>
                                      </p:cBhvr>
                                      <p:to>
                                        <p:strVal val="visible"/>
                                      </p:to>
                                    </p:set>
                                    <p:animEffect transition="in" filter="fade">
                                      <p:cBhvr>
                                        <p:cTn id="7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P spid="4" grpId="0" animBg="1"/>
      <p:bldP spid="30" grpId="0"/>
      <p:bldP spid="31" grpId="0" animBg="1"/>
      <p:bldP spid="52" grpId="0" animBg="1"/>
      <p:bldP spid="54" grpId="0" animBg="1"/>
      <p:bldP spid="56" grpId="0"/>
      <p:bldP spid="6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79310" cy="4525963"/>
              </a:xfrm>
            </p:spPr>
            <p:txBody>
              <a:bodyPr>
                <a:normAutofit/>
              </a:bodyPr>
              <a:lstStyle/>
              <a:p>
                <a:pPr marL="0" indent="0">
                  <a:buNone/>
                </a:pPr>
                <a:r>
                  <a:rPr lang="en-US" sz="1800" dirty="0">
                    <a:cs typeface="Arial" panose="020B0604020202020204" pitchFamily="34" charset="0"/>
                  </a:rPr>
                  <a:t>Let </a:t>
                </a:r>
                <a14:m>
                  <m:oMath xmlns:m="http://schemas.openxmlformats.org/officeDocument/2006/math">
                    <m:d>
                      <m:dPr>
                        <m:ctrlPr>
                          <a:rPr lang="en-US" sz="1800" i="1" smtClean="0">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be an allocation of the </a:t>
                </a:r>
                <a14:m>
                  <m:oMath xmlns:m="http://schemas.openxmlformats.org/officeDocument/2006/math">
                    <m:r>
                      <a:rPr lang="en-US" sz="1800" i="1">
                        <a:latin typeface="Cambria Math" panose="02040503050406030204" pitchFamily="18" charset="0"/>
                        <a:cs typeface="Arial" panose="020B0604020202020204" pitchFamily="34" charset="0"/>
                      </a:rPr>
                      <m:t>𝑚</m:t>
                    </m:r>
                  </m:oMath>
                </a14:m>
                <a:r>
                  <a:rPr lang="en-US" sz="1800" dirty="0">
                    <a:cs typeface="Arial" panose="020B0604020202020204" pitchFamily="34" charset="0"/>
                  </a:rPr>
                  <a:t> goods.</a:t>
                </a:r>
              </a:p>
              <a:p>
                <a:pPr marL="0" indent="0">
                  <a:buNone/>
                </a:pPr>
                <a:r>
                  <a:rPr lang="en-US" sz="1800" i="1" dirty="0">
                    <a:cs typeface="Arial" panose="020B0604020202020204" pitchFamily="34" charset="0"/>
                  </a:rPr>
                  <a:t>    This means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𝑚</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solidFill>
                      <a:srgbClr val="0000CC"/>
                    </a:solidFill>
                    <a:cs typeface="Arial" panose="020B0604020202020204" pitchFamily="34" charset="0"/>
                  </a:rPr>
                  <a:t> </a:t>
                </a:r>
                <a:r>
                  <a:rPr lang="en-US" sz="1800" i="1" dirty="0">
                    <a:cs typeface="Arial" panose="020B0604020202020204" pitchFamily="34" charset="0"/>
                  </a:rPr>
                  <a:t>and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cs typeface="Arial" panose="020B0604020202020204" pitchFamily="34" charset="0"/>
                  </a:rPr>
                  <a:t>.</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Social Welfare </a:t>
                </a:r>
                <a14:m>
                  <m:oMath xmlns:m="http://schemas.openxmlformats.org/officeDocument/2006/math">
                    <m:d>
                      <m:dPr>
                        <m:ctrlPr>
                          <a:rPr lang="en-US" sz="1800" i="1" smtClean="0">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m:rPr>
                            <m:brk m:alnAt="7"/>
                          </m:rPr>
                          <a:rPr lang="en-US" sz="1800" i="1">
                            <a:solidFill>
                              <a:srgbClr val="0000CC"/>
                            </a:solidFill>
                            <a:latin typeface="Cambria Math" panose="02040503050406030204" pitchFamily="18" charset="0"/>
                            <a:cs typeface="Arial" panose="020B0604020202020204" pitchFamily="34" charset="0"/>
                          </a:rPr>
                          <m:t>𝑖</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e>
                        </m:d>
                      </m:e>
                    </m:nary>
                  </m:oMath>
                </a14:m>
                <a:endParaRPr lang="en-US" sz="1800" dirty="0">
                  <a:cs typeface="Arial" panose="020B0604020202020204" pitchFamily="34" charset="0"/>
                </a:endParaRPr>
              </a:p>
              <a:p>
                <a:pPr marL="0" indent="0">
                  <a:buNone/>
                </a:pPr>
                <a14:m>
                  <m:oMath xmlns:m="http://schemas.openxmlformats.org/officeDocument/2006/math">
                    <m:sSup>
                      <m:sSupPr>
                        <m:ctrlPr>
                          <a:rPr lang="en-US" sz="1800" i="1" smtClean="0">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sup>
                        </m:sSubSup>
                      </m:e>
                    </m:d>
                  </m:oMath>
                </a14:m>
                <a:r>
                  <a:rPr lang="en-US" sz="1800" dirty="0">
                    <a:solidFill>
                      <a:srgbClr val="0000CC"/>
                    </a:solidFill>
                    <a:cs typeface="Arial" panose="020B0604020202020204" pitchFamily="34" charset="0"/>
                  </a:rPr>
                  <a:t> </a:t>
                </a:r>
                <a:r>
                  <a:rPr lang="en-US" sz="1800" dirty="0">
                    <a:cs typeface="Arial" panose="020B0604020202020204" pitchFamily="34" charset="0"/>
                  </a:rPr>
                  <a:t>maximizes social welfare </a:t>
                </a:r>
                <a14:m>
                  <m:oMath xmlns:m="http://schemas.openxmlformats.org/officeDocument/2006/math">
                    <m:r>
                      <a:rPr lang="en-US" sz="1800" i="1" smtClean="0">
                        <a:solidFill>
                          <a:srgbClr val="0000CC"/>
                        </a:solidFill>
                        <a:latin typeface="Cambria Math" panose="02040503050406030204" pitchFamily="18" charset="0"/>
                        <a:cs typeface="Arial" panose="020B0604020202020204" pitchFamily="34" charset="0"/>
                      </a:rPr>
                      <m:t>𝑆𝑊</m:t>
                    </m:r>
                    <m:d>
                      <m:dPr>
                        <m:ctrlPr>
                          <a:rPr lang="en-US" sz="1800" i="1">
                            <a:solidFill>
                              <a:srgbClr val="0000CC"/>
                            </a:solidFill>
                            <a:latin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a:rPr lang="en-US" sz="1800" i="1">
                            <a:solidFill>
                              <a:srgbClr val="0000CC"/>
                            </a:solidFill>
                            <a:latin typeface="Cambria Math" panose="02040503050406030204" pitchFamily="18" charset="0"/>
                            <a:cs typeface="Arial" panose="020B0604020202020204" pitchFamily="34" charset="0"/>
                          </a:rPr>
                          <m:t>𝑗</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e>
                        </m:d>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𝑗</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e>
                        </m:d>
                      </m:e>
                    </m:nary>
                  </m:oMath>
                </a14:m>
                <a:endParaRPr lang="en-US" sz="1800" i="1" dirty="0">
                  <a:cs typeface="Arial" panose="020B0604020202020204" pitchFamily="34" charset="0"/>
                </a:endParaRPr>
              </a:p>
              <a:p>
                <a:pPr marL="0" indent="0">
                  <a:buNone/>
                </a:pPr>
                <a14:m>
                  <m:oMath xmlns:m="http://schemas.openxmlformats.org/officeDocument/2006/math">
                    <m:sSup>
                      <m:sSupPr>
                        <m:ctrlPr>
                          <a:rPr lang="en-US" sz="1800" i="1" smtClean="0">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e>
                    </m:d>
                  </m:oMath>
                </a14:m>
                <a:r>
                  <a:rPr lang="en-US" sz="1800" dirty="0">
                    <a:cs typeface="Arial" panose="020B0604020202020204" pitchFamily="34" charset="0"/>
                  </a:rPr>
                  <a:t> maximizes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endParaRPr lang="en-US" sz="1800"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979310" cy="4525963"/>
              </a:xfrm>
              <a:blipFill>
                <a:blip r:embed="rId3"/>
                <a:stretch>
                  <a:fillRect l="-979" t="-8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36090E3-D939-4A30-BDFB-B33E87BB42F7}"/>
                  </a:ext>
                </a:extLst>
              </p:cNvPr>
              <p:cNvSpPr/>
              <p:nvPr/>
            </p:nvSpPr>
            <p:spPr>
              <a:xfrm>
                <a:off x="533400" y="2667000"/>
                <a:ext cx="2438400" cy="2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𝑆𝑊</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m:oMathPara>
                </a14:m>
                <a:endParaRPr lang="en-US" dirty="0">
                  <a:solidFill>
                    <a:schemeClr val="tx1"/>
                  </a:solidFill>
                </a:endParaRPr>
              </a:p>
            </p:txBody>
          </p:sp>
        </mc:Choice>
        <mc:Fallback xmlns="">
          <p:sp>
            <p:nvSpPr>
              <p:cNvPr id="10" name="Rectangle 9">
                <a:extLst>
                  <a:ext uri="{FF2B5EF4-FFF2-40B4-BE49-F238E27FC236}">
                    <a16:creationId xmlns:a16="http://schemas.microsoft.com/office/drawing/2014/main" id="{A36090E3-D939-4A30-BDFB-B33E87BB42F7}"/>
                  </a:ext>
                </a:extLst>
              </p:cNvPr>
              <p:cNvSpPr>
                <a:spLocks noRot="1" noChangeAspect="1" noMove="1" noResize="1" noEditPoints="1" noAdjustHandles="1" noChangeArrowheads="1" noChangeShapeType="1" noTextEdit="1"/>
              </p:cNvSpPr>
              <p:nvPr/>
            </p:nvSpPr>
            <p:spPr>
              <a:xfrm>
                <a:off x="533400" y="2667000"/>
                <a:ext cx="2438400" cy="291675"/>
              </a:xfrm>
              <a:prstGeom prst="rect">
                <a:avLst/>
              </a:prstGeom>
              <a:blipFill>
                <a:blip r:embed="rId4"/>
                <a:stretch>
                  <a:fillRect b="-7843"/>
                </a:stretch>
              </a:blipFill>
              <a:ln>
                <a:solidFill>
                  <a:schemeClr val="bg1"/>
                </a:solidFill>
              </a:ln>
            </p:spPr>
            <p:txBody>
              <a:bodyPr/>
              <a:lstStyle/>
              <a:p>
                <a:r>
                  <a:rPr lang="en-US">
                    <a:noFill/>
                  </a:rPr>
                  <a:t> </a:t>
                </a:r>
              </a:p>
            </p:txBody>
          </p:sp>
        </mc:Fallback>
      </mc:AlternateContent>
      <p:sp>
        <p:nvSpPr>
          <p:cNvPr id="55" name="Title 1">
            <a:extLst>
              <a:ext uri="{FF2B5EF4-FFF2-40B4-BE49-F238E27FC236}">
                <a16:creationId xmlns:a16="http://schemas.microsoft.com/office/drawing/2014/main" id="{5EED4703-B444-4FC4-8C73-C8D3921207A9}"/>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p:sp>
        <p:nvSpPr>
          <p:cNvPr id="26" name="Left Brace 25">
            <a:extLst>
              <a:ext uri="{FF2B5EF4-FFF2-40B4-BE49-F238E27FC236}">
                <a16:creationId xmlns:a16="http://schemas.microsoft.com/office/drawing/2014/main" id="{3BA8BC62-984F-49E1-A518-9A4B541A57A6}"/>
              </a:ext>
            </a:extLst>
          </p:cNvPr>
          <p:cNvSpPr/>
          <p:nvPr/>
        </p:nvSpPr>
        <p:spPr>
          <a:xfrm rot="16200000">
            <a:off x="2605591" y="2394028"/>
            <a:ext cx="275219" cy="4419602"/>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91CBC9C6-E8B5-4E8B-AA86-1AAD96C4B095}"/>
                  </a:ext>
                </a:extLst>
              </p:cNvPr>
              <p:cNvSpPr/>
              <p:nvPr/>
            </p:nvSpPr>
            <p:spPr>
              <a:xfrm>
                <a:off x="533399" y="4847219"/>
                <a:ext cx="4419603" cy="715381"/>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social-welfare-maximizing allocation if bidder </a:t>
                </a:r>
                <a14:m>
                  <m:oMath xmlns:m="http://schemas.openxmlformats.org/officeDocument/2006/math">
                    <m:r>
                      <a:rPr lang="en-US" b="0" i="1" smtClean="0">
                        <a:solidFill>
                          <a:schemeClr val="tx1"/>
                        </a:solidFill>
                        <a:latin typeface="Cambria Math" panose="02040503050406030204" pitchFamily="18" charset="0"/>
                      </a:rPr>
                      <m:t>𝑖</m:t>
                    </m:r>
                  </m:oMath>
                </a14:m>
                <a:r>
                  <a:rPr lang="en-US" dirty="0">
                    <a:solidFill>
                      <a:schemeClr val="tx1"/>
                    </a:solidFill>
                  </a:rPr>
                  <a:t> hadn’t participated.</a:t>
                </a:r>
              </a:p>
            </p:txBody>
          </p:sp>
        </mc:Choice>
        <mc:Fallback xmlns="">
          <p:sp>
            <p:nvSpPr>
              <p:cNvPr id="27" name="Rectangle 26">
                <a:extLst>
                  <a:ext uri="{FF2B5EF4-FFF2-40B4-BE49-F238E27FC236}">
                    <a16:creationId xmlns:a16="http://schemas.microsoft.com/office/drawing/2014/main" id="{91CBC9C6-E8B5-4E8B-AA86-1AAD96C4B095}"/>
                  </a:ext>
                </a:extLst>
              </p:cNvPr>
              <p:cNvSpPr>
                <a:spLocks noRot="1" noChangeAspect="1" noMove="1" noResize="1" noEditPoints="1" noAdjustHandles="1" noChangeArrowheads="1" noChangeShapeType="1" noTextEdit="1"/>
              </p:cNvSpPr>
              <p:nvPr/>
            </p:nvSpPr>
            <p:spPr>
              <a:xfrm>
                <a:off x="533399" y="4847219"/>
                <a:ext cx="4419603" cy="715381"/>
              </a:xfrm>
              <a:prstGeom prst="rect">
                <a:avLst/>
              </a:prstGeom>
              <a:blipFill>
                <a:blip r:embed="rId5"/>
                <a:stretch>
                  <a:fillRect b="-4878"/>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FC45E91-A66C-40F9-A8BA-0A29D2AC5AB2}"/>
                  </a:ext>
                </a:extLst>
              </p:cNvPr>
              <p:cNvSpPr txBox="1"/>
              <p:nvPr/>
            </p:nvSpPr>
            <p:spPr>
              <a:xfrm>
                <a:off x="5867400" y="2331616"/>
                <a:ext cx="2628899" cy="829010"/>
              </a:xfrm>
              <a:prstGeom prst="rect">
                <a:avLst/>
              </a:prstGeom>
              <a:noFill/>
            </p:spPr>
            <p:txBody>
              <a:bodyPr wrap="square" rtlCol="0">
                <a:spAutoFit/>
              </a:bodyPr>
              <a:lstStyle/>
              <a:p>
                <a:pPr>
                  <a:spcAft>
                    <a:spcPts val="1350"/>
                  </a:spcAft>
                </a:pP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 xmlns:m="http://schemas.openxmlformats.org/officeDocument/2006/math">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p:txBody>
          </p:sp>
        </mc:Choice>
        <mc:Fallback xmlns="">
          <p:sp>
            <p:nvSpPr>
              <p:cNvPr id="28" name="TextBox 27">
                <a:extLst>
                  <a:ext uri="{FF2B5EF4-FFF2-40B4-BE49-F238E27FC236}">
                    <a16:creationId xmlns:a16="http://schemas.microsoft.com/office/drawing/2014/main" id="{9FC45E91-A66C-40F9-A8BA-0A29D2AC5AB2}"/>
                  </a:ext>
                </a:extLst>
              </p:cNvPr>
              <p:cNvSpPr txBox="1">
                <a:spLocks noRot="1" noChangeAspect="1" noMove="1" noResize="1" noEditPoints="1" noAdjustHandles="1" noChangeArrowheads="1" noChangeShapeType="1" noTextEdit="1"/>
              </p:cNvSpPr>
              <p:nvPr/>
            </p:nvSpPr>
            <p:spPr>
              <a:xfrm>
                <a:off x="5867400" y="2331616"/>
                <a:ext cx="2628899" cy="829010"/>
              </a:xfrm>
              <a:prstGeom prst="rect">
                <a:avLst/>
              </a:prstGeom>
              <a:blipFill>
                <a:blip r:embed="rId6"/>
                <a:stretch>
                  <a:fillRect/>
                </a:stretch>
              </a:blipFill>
            </p:spPr>
            <p:txBody>
              <a:bodyPr/>
              <a:lstStyle/>
              <a:p>
                <a:r>
                  <a:rPr lang="en-US">
                    <a:noFill/>
                  </a:rPr>
                  <a:t> </a:t>
                </a:r>
              </a:p>
            </p:txBody>
          </p:sp>
        </mc:Fallback>
      </mc:AlternateContent>
      <p:sp>
        <p:nvSpPr>
          <p:cNvPr id="29" name="Double Bracket 28">
            <a:extLst>
              <a:ext uri="{FF2B5EF4-FFF2-40B4-BE49-F238E27FC236}">
                <a16:creationId xmlns:a16="http://schemas.microsoft.com/office/drawing/2014/main" id="{CD4F720B-C08D-472D-AB84-C801F04205B4}"/>
              </a:ext>
            </a:extLst>
          </p:cNvPr>
          <p:cNvSpPr/>
          <p:nvPr/>
        </p:nvSpPr>
        <p:spPr>
          <a:xfrm>
            <a:off x="7989950" y="242810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29">
            <a:extLst>
              <a:ext uri="{FF2B5EF4-FFF2-40B4-BE49-F238E27FC236}">
                <a16:creationId xmlns:a16="http://schemas.microsoft.com/office/drawing/2014/main" id="{121E9A82-DEE1-40C5-A282-A04B6BA94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251" y="2427976"/>
            <a:ext cx="212598" cy="212598"/>
          </a:xfrm>
          <a:prstGeom prst="rect">
            <a:avLst/>
          </a:prstGeom>
        </p:spPr>
      </p:pic>
      <p:sp>
        <p:nvSpPr>
          <p:cNvPr id="31" name="Double Bracket 30">
            <a:extLst>
              <a:ext uri="{FF2B5EF4-FFF2-40B4-BE49-F238E27FC236}">
                <a16:creationId xmlns:a16="http://schemas.microsoft.com/office/drawing/2014/main" id="{631CCFF3-5721-47A0-A730-2B77FAA38906}"/>
              </a:ext>
            </a:extLst>
          </p:cNvPr>
          <p:cNvSpPr/>
          <p:nvPr/>
        </p:nvSpPr>
        <p:spPr>
          <a:xfrm>
            <a:off x="7132699" y="242797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3B8E501D-F258-48DA-B4D4-2D042C4CBE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350" y="2427976"/>
            <a:ext cx="212598" cy="212598"/>
          </a:xfrm>
          <a:prstGeom prst="rect">
            <a:avLst/>
          </a:prstGeom>
        </p:spPr>
      </p:pic>
      <p:sp>
        <p:nvSpPr>
          <p:cNvPr id="52" name="Double Bracket 51">
            <a:extLst>
              <a:ext uri="{FF2B5EF4-FFF2-40B4-BE49-F238E27FC236}">
                <a16:creationId xmlns:a16="http://schemas.microsoft.com/office/drawing/2014/main" id="{7C199F82-A5AD-49F0-891F-0C9664A28424}"/>
              </a:ext>
            </a:extLst>
          </p:cNvPr>
          <p:cNvSpPr/>
          <p:nvPr/>
        </p:nvSpPr>
        <p:spPr>
          <a:xfrm>
            <a:off x="6998609" y="242797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98AF69C0-140E-44A3-A654-9F720C5E0211}"/>
                  </a:ext>
                </a:extLst>
              </p:cNvPr>
              <p:cNvSpPr txBox="1"/>
              <p:nvPr/>
            </p:nvSpPr>
            <p:spPr>
              <a:xfrm>
                <a:off x="8032159" y="240731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3" name="TextBox 52">
                <a:extLst>
                  <a:ext uri="{FF2B5EF4-FFF2-40B4-BE49-F238E27FC236}">
                    <a16:creationId xmlns:a16="http://schemas.microsoft.com/office/drawing/2014/main" id="{98AF69C0-140E-44A3-A654-9F720C5E0211}"/>
                  </a:ext>
                </a:extLst>
              </p:cNvPr>
              <p:cNvSpPr txBox="1">
                <a:spLocks noRot="1" noChangeAspect="1" noMove="1" noResize="1" noEditPoints="1" noAdjustHandles="1" noChangeArrowheads="1" noChangeShapeType="1" noTextEdit="1"/>
              </p:cNvSpPr>
              <p:nvPr/>
            </p:nvSpPr>
            <p:spPr>
              <a:xfrm>
                <a:off x="8032159" y="2407317"/>
                <a:ext cx="197170" cy="276999"/>
              </a:xfrm>
              <a:prstGeom prst="rect">
                <a:avLst/>
              </a:prstGeom>
              <a:blipFill>
                <a:blip r:embed="rId9"/>
                <a:stretch>
                  <a:fillRect l="-37500" r="-34375" b="-17778"/>
                </a:stretch>
              </a:blipFill>
            </p:spPr>
            <p:txBody>
              <a:bodyPr/>
              <a:lstStyle/>
              <a:p>
                <a:r>
                  <a:rPr lang="en-US">
                    <a:noFill/>
                  </a:rPr>
                  <a:t> </a:t>
                </a:r>
              </a:p>
            </p:txBody>
          </p:sp>
        </mc:Fallback>
      </mc:AlternateContent>
      <p:sp>
        <p:nvSpPr>
          <p:cNvPr id="54" name="Double Bracket 53">
            <a:extLst>
              <a:ext uri="{FF2B5EF4-FFF2-40B4-BE49-F238E27FC236}">
                <a16:creationId xmlns:a16="http://schemas.microsoft.com/office/drawing/2014/main" id="{1905A0BE-2457-4DB8-9035-651FAAAFBADA}"/>
              </a:ext>
            </a:extLst>
          </p:cNvPr>
          <p:cNvSpPr/>
          <p:nvPr/>
        </p:nvSpPr>
        <p:spPr>
          <a:xfrm>
            <a:off x="7429240" y="290546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Double Bracket 55">
            <a:extLst>
              <a:ext uri="{FF2B5EF4-FFF2-40B4-BE49-F238E27FC236}">
                <a16:creationId xmlns:a16="http://schemas.microsoft.com/office/drawing/2014/main" id="{770C7507-DE4C-47C1-8E1A-738145801035}"/>
              </a:ext>
            </a:extLst>
          </p:cNvPr>
          <p:cNvSpPr/>
          <p:nvPr/>
        </p:nvSpPr>
        <p:spPr>
          <a:xfrm>
            <a:off x="7295149" y="290533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EF61DB3A-7B23-41A4-80C9-9929038D0F5E}"/>
                  </a:ext>
                </a:extLst>
              </p:cNvPr>
              <p:cNvSpPr txBox="1"/>
              <p:nvPr/>
            </p:nvSpPr>
            <p:spPr>
              <a:xfrm>
                <a:off x="7471449" y="288467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57" name="TextBox 56">
                <a:extLst>
                  <a:ext uri="{FF2B5EF4-FFF2-40B4-BE49-F238E27FC236}">
                    <a16:creationId xmlns:a16="http://schemas.microsoft.com/office/drawing/2014/main" id="{EF61DB3A-7B23-41A4-80C9-9929038D0F5E}"/>
                  </a:ext>
                </a:extLst>
              </p:cNvPr>
              <p:cNvSpPr txBox="1">
                <a:spLocks noRot="1" noChangeAspect="1" noMove="1" noResize="1" noEditPoints="1" noAdjustHandles="1" noChangeArrowheads="1" noChangeShapeType="1" noTextEdit="1"/>
              </p:cNvSpPr>
              <p:nvPr/>
            </p:nvSpPr>
            <p:spPr>
              <a:xfrm>
                <a:off x="7471449" y="2884677"/>
                <a:ext cx="197170" cy="276999"/>
              </a:xfrm>
              <a:prstGeom prst="rect">
                <a:avLst/>
              </a:prstGeom>
              <a:blipFill>
                <a:blip r:embed="rId10"/>
                <a:stretch>
                  <a:fillRect l="-37500" r="-34375" b="-17391"/>
                </a:stretch>
              </a:blipFill>
            </p:spPr>
            <p:txBody>
              <a:bodyPr/>
              <a:lstStyle/>
              <a:p>
                <a:r>
                  <a:rPr lang="en-US">
                    <a:noFill/>
                  </a:rPr>
                  <a:t> </a:t>
                </a:r>
              </a:p>
            </p:txBody>
          </p:sp>
        </mc:Fallback>
      </mc:AlternateContent>
      <p:pic>
        <p:nvPicPr>
          <p:cNvPr id="58" name="Picture 57">
            <a:extLst>
              <a:ext uri="{FF2B5EF4-FFF2-40B4-BE49-F238E27FC236}">
                <a16:creationId xmlns:a16="http://schemas.microsoft.com/office/drawing/2014/main" id="{806D67BD-76C4-4217-99E3-0D578C3F4F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201" y="2905336"/>
            <a:ext cx="212598" cy="212598"/>
          </a:xfrm>
          <a:prstGeom prst="rect">
            <a:avLst/>
          </a:prstGeom>
        </p:spPr>
      </p:pic>
      <p:sp>
        <p:nvSpPr>
          <p:cNvPr id="59" name="Double Bracket 58">
            <a:extLst>
              <a:ext uri="{FF2B5EF4-FFF2-40B4-BE49-F238E27FC236}">
                <a16:creationId xmlns:a16="http://schemas.microsoft.com/office/drawing/2014/main" id="{D4E1FC7D-8610-475F-BBD4-F98381D0DDA6}"/>
              </a:ext>
            </a:extLst>
          </p:cNvPr>
          <p:cNvSpPr/>
          <p:nvPr/>
        </p:nvSpPr>
        <p:spPr>
          <a:xfrm>
            <a:off x="7866649" y="290533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0" name="Picture 59">
            <a:extLst>
              <a:ext uri="{FF2B5EF4-FFF2-40B4-BE49-F238E27FC236}">
                <a16:creationId xmlns:a16="http://schemas.microsoft.com/office/drawing/2014/main" id="{5A178D3C-FE88-4596-84E7-1BB0C6590D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1300" y="2905336"/>
            <a:ext cx="212598" cy="212598"/>
          </a:xfrm>
          <a:prstGeom prst="rect">
            <a:avLst/>
          </a:prstGeom>
        </p:spPr>
      </p:pic>
      <p:graphicFrame>
        <p:nvGraphicFramePr>
          <p:cNvPr id="61" name="Table 60">
            <a:extLst>
              <a:ext uri="{FF2B5EF4-FFF2-40B4-BE49-F238E27FC236}">
                <a16:creationId xmlns:a16="http://schemas.microsoft.com/office/drawing/2014/main" id="{D1C7428C-F90F-4D3D-9E49-C3B953E181B3}"/>
              </a:ext>
            </a:extLst>
          </p:cNvPr>
          <p:cNvGraphicFramePr>
            <a:graphicFrameLocks noGrp="1"/>
          </p:cNvGraphicFramePr>
          <p:nvPr/>
        </p:nvGraphicFramePr>
        <p:xfrm>
          <a:off x="5981699" y="384573"/>
          <a:ext cx="1776615" cy="1765724"/>
        </p:xfrm>
        <a:graphic>
          <a:graphicData uri="http://schemas.openxmlformats.org/drawingml/2006/table">
            <a:tbl>
              <a:tblPr firstRow="1" bandRow="1">
                <a:tableStyleId>{073A0DAA-6AF3-43AB-8588-CEC1D06C72B9}</a:tableStyleId>
              </a:tblPr>
              <a:tblGrid>
                <a:gridCol w="949445">
                  <a:extLst>
                    <a:ext uri="{9D8B030D-6E8A-4147-A177-3AD203B41FA5}">
                      <a16:colId xmlns:a16="http://schemas.microsoft.com/office/drawing/2014/main" val="3728298014"/>
                    </a:ext>
                  </a:extLst>
                </a:gridCol>
                <a:gridCol w="489920">
                  <a:extLst>
                    <a:ext uri="{9D8B030D-6E8A-4147-A177-3AD203B41FA5}">
                      <a16:colId xmlns:a16="http://schemas.microsoft.com/office/drawing/2014/main" val="3604797427"/>
                    </a:ext>
                  </a:extLst>
                </a:gridCol>
                <a:gridCol w="337250">
                  <a:extLst>
                    <a:ext uri="{9D8B030D-6E8A-4147-A177-3AD203B41FA5}">
                      <a16:colId xmlns:a16="http://schemas.microsoft.com/office/drawing/2014/main" val="312564776"/>
                    </a:ext>
                  </a:extLst>
                </a:gridCol>
              </a:tblGrid>
              <a:tr h="497039">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Bidder</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1</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2</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303123"/>
                  </a:ext>
                </a:extLst>
              </a:tr>
              <a:tr h="415891">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0</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304453"/>
                  </a:ext>
                </a:extLst>
              </a:tr>
              <a:tr h="429899">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498343"/>
                  </a:ext>
                </a:extLst>
              </a:tr>
              <a:tr h="422895">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2.5</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810640"/>
                  </a:ext>
                </a:extLst>
              </a:tr>
            </a:tbl>
          </a:graphicData>
        </a:graphic>
      </p:graphicFrame>
      <p:pic>
        <p:nvPicPr>
          <p:cNvPr id="62" name="Picture 61">
            <a:extLst>
              <a:ext uri="{FF2B5EF4-FFF2-40B4-BE49-F238E27FC236}">
                <a16:creationId xmlns:a16="http://schemas.microsoft.com/office/drawing/2014/main" id="{8D9E08CF-08C1-47EB-BB5A-C71F560FB5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2860" y="950146"/>
            <a:ext cx="266424" cy="266424"/>
          </a:xfrm>
          <a:prstGeom prst="rect">
            <a:avLst/>
          </a:prstGeom>
        </p:spPr>
      </p:pic>
      <p:pic>
        <p:nvPicPr>
          <p:cNvPr id="63" name="Picture 62">
            <a:extLst>
              <a:ext uri="{FF2B5EF4-FFF2-40B4-BE49-F238E27FC236}">
                <a16:creationId xmlns:a16="http://schemas.microsoft.com/office/drawing/2014/main" id="{F0BDB22A-627D-4A94-B8A5-3D8155106C3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2860" y="1369522"/>
            <a:ext cx="266424" cy="266424"/>
          </a:xfrm>
          <a:prstGeom prst="rect">
            <a:avLst/>
          </a:prstGeom>
        </p:spPr>
      </p:pic>
      <p:pic>
        <p:nvPicPr>
          <p:cNvPr id="64" name="Picture 63">
            <a:extLst>
              <a:ext uri="{FF2B5EF4-FFF2-40B4-BE49-F238E27FC236}">
                <a16:creationId xmlns:a16="http://schemas.microsoft.com/office/drawing/2014/main" id="{F5AC5FE6-196E-40F2-B54A-D27DBDA0553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4122" y="1826722"/>
            <a:ext cx="266424" cy="266424"/>
          </a:xfrm>
          <a:prstGeom prst="rect">
            <a:avLst/>
          </a:prstGeom>
        </p:spPr>
      </p:pic>
      <p:pic>
        <p:nvPicPr>
          <p:cNvPr id="65" name="Picture 64">
            <a:extLst>
              <a:ext uri="{FF2B5EF4-FFF2-40B4-BE49-F238E27FC236}">
                <a16:creationId xmlns:a16="http://schemas.microsoft.com/office/drawing/2014/main" id="{2E278C7A-6803-449D-AC03-773CD744D0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1597" y="1826722"/>
            <a:ext cx="266424" cy="266424"/>
          </a:xfrm>
          <a:prstGeom prst="rect">
            <a:avLst/>
          </a:prstGeom>
        </p:spPr>
      </p:pic>
      <p:sp>
        <p:nvSpPr>
          <p:cNvPr id="66" name="Rectangle 65">
            <a:extLst>
              <a:ext uri="{FF2B5EF4-FFF2-40B4-BE49-F238E27FC236}">
                <a16:creationId xmlns:a16="http://schemas.microsoft.com/office/drawing/2014/main" id="{5A944717-21D2-4AF1-BB4F-EE702328184D}"/>
              </a:ext>
            </a:extLst>
          </p:cNvPr>
          <p:cNvSpPr/>
          <p:nvPr/>
        </p:nvSpPr>
        <p:spPr>
          <a:xfrm>
            <a:off x="5981699" y="304800"/>
            <a:ext cx="1776616" cy="19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7984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79310" cy="4525963"/>
              </a:xfrm>
            </p:spPr>
            <p:txBody>
              <a:bodyPr>
                <a:normAutofit/>
              </a:bodyPr>
              <a:lstStyle/>
              <a:p>
                <a:pPr marL="0" indent="0">
                  <a:buNone/>
                </a:pPr>
                <a:r>
                  <a:rPr lang="en-US" sz="1800" dirty="0">
                    <a:cs typeface="Arial" panose="020B0604020202020204" pitchFamily="34" charset="0"/>
                  </a:rPr>
                  <a:t>Let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be an allocation of the </a:t>
                </a:r>
                <a14:m>
                  <m:oMath xmlns:m="http://schemas.openxmlformats.org/officeDocument/2006/math">
                    <m:r>
                      <a:rPr lang="en-US" sz="1800" i="1">
                        <a:latin typeface="Cambria Math" panose="02040503050406030204" pitchFamily="18" charset="0"/>
                        <a:cs typeface="Arial" panose="020B0604020202020204" pitchFamily="34" charset="0"/>
                      </a:rPr>
                      <m:t>𝑚</m:t>
                    </m:r>
                  </m:oMath>
                </a14:m>
                <a:r>
                  <a:rPr lang="en-US" sz="1800" dirty="0">
                    <a:cs typeface="Arial" panose="020B0604020202020204" pitchFamily="34" charset="0"/>
                  </a:rPr>
                  <a:t> goods.</a:t>
                </a:r>
              </a:p>
              <a:p>
                <a:pPr marL="0" indent="0">
                  <a:buNone/>
                </a:pPr>
                <a:r>
                  <a:rPr lang="en-US" sz="1800" i="1" dirty="0">
                    <a:cs typeface="Arial" panose="020B0604020202020204" pitchFamily="34" charset="0"/>
                  </a:rPr>
                  <a:t>    This means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𝑚</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solidFill>
                      <a:srgbClr val="0000CC"/>
                    </a:solidFill>
                    <a:cs typeface="Arial" panose="020B0604020202020204" pitchFamily="34" charset="0"/>
                  </a:rPr>
                  <a:t> </a:t>
                </a:r>
                <a:r>
                  <a:rPr lang="en-US" sz="1800" i="1" dirty="0">
                    <a:cs typeface="Arial" panose="020B0604020202020204" pitchFamily="34" charset="0"/>
                  </a:rPr>
                  <a:t>and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cs typeface="Arial" panose="020B0604020202020204" pitchFamily="34" charset="0"/>
                  </a:rPr>
                  <a:t>.</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Social Welfare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m:rPr>
                            <m:brk m:alnAt="7"/>
                          </m:rPr>
                          <a:rPr lang="en-US" sz="1800" i="1">
                            <a:solidFill>
                              <a:srgbClr val="0000CC"/>
                            </a:solidFill>
                            <a:latin typeface="Cambria Math" panose="02040503050406030204" pitchFamily="18" charset="0"/>
                            <a:cs typeface="Arial" panose="020B0604020202020204" pitchFamily="34" charset="0"/>
                          </a:rPr>
                          <m:t>𝑖</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e>
                        </m:d>
                      </m:e>
                    </m:nary>
                  </m:oMath>
                </a14:m>
                <a:endParaRPr lang="en-US" sz="1800"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sup>
                        </m:sSubSup>
                      </m:e>
                    </m:d>
                  </m:oMath>
                </a14:m>
                <a:r>
                  <a:rPr lang="en-US" sz="1800" dirty="0">
                    <a:solidFill>
                      <a:srgbClr val="0000CC"/>
                    </a:solidFill>
                    <a:cs typeface="Arial" panose="020B0604020202020204" pitchFamily="34" charset="0"/>
                  </a:rPr>
                  <a:t> </a:t>
                </a:r>
                <a:r>
                  <a:rPr lang="en-US" sz="1800" dirty="0">
                    <a:cs typeface="Arial" panose="020B0604020202020204" pitchFamily="34" charset="0"/>
                  </a:rPr>
                  <a:t>maximizes social welfare </a:t>
                </a:r>
                <a14:m>
                  <m:oMath xmlns:m="http://schemas.openxmlformats.org/officeDocument/2006/math">
                    <m:r>
                      <a:rPr lang="en-US" sz="1800" i="1">
                        <a:solidFill>
                          <a:srgbClr val="0000CC"/>
                        </a:solidFill>
                        <a:latin typeface="Cambria Math" panose="02040503050406030204" pitchFamily="18" charset="0"/>
                        <a:cs typeface="Arial" panose="020B0604020202020204" pitchFamily="34" charset="0"/>
                      </a:rPr>
                      <m:t>𝑆𝑊</m:t>
                    </m:r>
                    <m:d>
                      <m:dPr>
                        <m:ctrlPr>
                          <a:rPr lang="en-US" sz="1800" i="1">
                            <a:solidFill>
                              <a:srgbClr val="0000CC"/>
                            </a:solidFill>
                            <a:latin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a:rPr lang="en-US" sz="1800" i="1">
                            <a:solidFill>
                              <a:srgbClr val="0000CC"/>
                            </a:solidFill>
                            <a:latin typeface="Cambria Math" panose="02040503050406030204" pitchFamily="18" charset="0"/>
                            <a:cs typeface="Arial" panose="020B0604020202020204" pitchFamily="34" charset="0"/>
                          </a:rPr>
                          <m:t>𝑗</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e>
                        </m:d>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𝑗</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e>
                        </m:d>
                      </m:e>
                    </m:nary>
                  </m:oMath>
                </a14:m>
                <a:endParaRPr lang="en-US" sz="1800" i="1"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e>
                    </m:d>
                  </m:oMath>
                </a14:m>
                <a:r>
                  <a:rPr lang="en-US" sz="1800" dirty="0">
                    <a:cs typeface="Arial" panose="020B0604020202020204" pitchFamily="34" charset="0"/>
                  </a:rPr>
                  <a:t> maximizes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Allocation: </a:t>
                </a:r>
                <a14:m>
                  <m:oMath xmlns:m="http://schemas.openxmlformats.org/officeDocument/2006/math">
                    <m:sSup>
                      <m:sSupPr>
                        <m:ctrlPr>
                          <a:rPr lang="en-US" sz="1800" i="1" smtClean="0">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Payment:</a:t>
                </a:r>
              </a:p>
              <a:p>
                <a:pPr marL="0" indent="0">
                  <a:buNone/>
                </a:pPr>
                <a:r>
                  <a:rPr lang="en-US" sz="1800" dirty="0">
                    <a:cs typeface="Arial" panose="020B0604020202020204" pitchFamily="34" charset="0"/>
                  </a:rPr>
                  <a:t>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pays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e>
                    </m:d>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𝑆𝑊</m:t>
                    </m:r>
                    <m:r>
                      <m:rPr>
                        <m:nor/>
                      </m:rPr>
                      <a:rPr lang="en-US" sz="1800" baseline="-25000" dirty="0">
                        <a:solidFill>
                          <a:srgbClr val="0000CC"/>
                        </a:solidFill>
                        <a:cs typeface="Arial" panose="020B0604020202020204" pitchFamily="34" charset="0"/>
                      </a:rPr>
                      <m:t>−</m:t>
                    </m:r>
                    <m:r>
                      <a:rPr lang="en-US" sz="1800" i="1" baseline="-25000" dirty="0">
                        <a:solidFill>
                          <a:srgbClr val="0000CC"/>
                        </a:solidFill>
                        <a:latin typeface="Cambria Math" panose="02040503050406030204" pitchFamily="18" charset="0"/>
                        <a:cs typeface="Arial" panose="020B0604020202020204" pitchFamily="34" charset="0"/>
                      </a:rPr>
                      <m:t>𝑖</m:t>
                    </m:r>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e>
                    </m:d>
                  </m:oMath>
                </a14:m>
                <a:endParaRPr lang="en-US" sz="1800"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979310" cy="4525963"/>
              </a:xfrm>
              <a:blipFill>
                <a:blip r:embed="rId3"/>
                <a:stretch>
                  <a:fillRect l="-979" t="-809" b="-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36090E3-D939-4A30-BDFB-B33E87BB42F7}"/>
                  </a:ext>
                </a:extLst>
              </p:cNvPr>
              <p:cNvSpPr/>
              <p:nvPr/>
            </p:nvSpPr>
            <p:spPr>
              <a:xfrm>
                <a:off x="533400" y="2667000"/>
                <a:ext cx="2438400" cy="2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𝑆𝑊</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m:oMathPara>
                </a14:m>
                <a:endParaRPr lang="en-US" dirty="0">
                  <a:solidFill>
                    <a:srgbClr val="0000CC"/>
                  </a:solidFill>
                </a:endParaRPr>
              </a:p>
            </p:txBody>
          </p:sp>
        </mc:Choice>
        <mc:Fallback xmlns="">
          <p:sp>
            <p:nvSpPr>
              <p:cNvPr id="10" name="Rectangle 9">
                <a:extLst>
                  <a:ext uri="{FF2B5EF4-FFF2-40B4-BE49-F238E27FC236}">
                    <a16:creationId xmlns:a16="http://schemas.microsoft.com/office/drawing/2014/main" id="{A36090E3-D939-4A30-BDFB-B33E87BB42F7}"/>
                  </a:ext>
                </a:extLst>
              </p:cNvPr>
              <p:cNvSpPr>
                <a:spLocks noRot="1" noChangeAspect="1" noMove="1" noResize="1" noEditPoints="1" noAdjustHandles="1" noChangeArrowheads="1" noChangeShapeType="1" noTextEdit="1"/>
              </p:cNvSpPr>
              <p:nvPr/>
            </p:nvSpPr>
            <p:spPr>
              <a:xfrm>
                <a:off x="533400" y="2667000"/>
                <a:ext cx="2438400" cy="291675"/>
              </a:xfrm>
              <a:prstGeom prst="rect">
                <a:avLst/>
              </a:prstGeom>
              <a:blipFill>
                <a:blip r:embed="rId4"/>
                <a:stretch>
                  <a:fillRect b="-7843"/>
                </a:stretch>
              </a:blipFill>
              <a:ln>
                <a:solidFill>
                  <a:schemeClr val="bg1"/>
                </a:solidFill>
              </a:ln>
            </p:spPr>
            <p:txBody>
              <a:bodyPr/>
              <a:lstStyle/>
              <a:p>
                <a:r>
                  <a:rPr lang="en-US">
                    <a:noFill/>
                  </a:rPr>
                  <a:t> </a:t>
                </a:r>
              </a:p>
            </p:txBody>
          </p:sp>
        </mc:Fallback>
      </mc:AlternateContent>
      <p:sp>
        <p:nvSpPr>
          <p:cNvPr id="55" name="Title 1">
            <a:extLst>
              <a:ext uri="{FF2B5EF4-FFF2-40B4-BE49-F238E27FC236}">
                <a16:creationId xmlns:a16="http://schemas.microsoft.com/office/drawing/2014/main" id="{5EED4703-B444-4FC4-8C73-C8D3921207A9}"/>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p:sp>
        <p:nvSpPr>
          <p:cNvPr id="26" name="Rectangle 25">
            <a:extLst>
              <a:ext uri="{FF2B5EF4-FFF2-40B4-BE49-F238E27FC236}">
                <a16:creationId xmlns:a16="http://schemas.microsoft.com/office/drawing/2014/main" id="{5FEEF697-CFA0-4071-93D9-4B8B96F38C55}"/>
              </a:ext>
            </a:extLst>
          </p:cNvPr>
          <p:cNvSpPr/>
          <p:nvPr/>
        </p:nvSpPr>
        <p:spPr>
          <a:xfrm>
            <a:off x="533400" y="5257800"/>
            <a:ext cx="4419603" cy="444813"/>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social-welfare-maximizing allocation.</a:t>
            </a:r>
          </a:p>
        </p:txBody>
      </p:sp>
      <p:cxnSp>
        <p:nvCxnSpPr>
          <p:cNvPr id="4" name="Straight Arrow Connector 3">
            <a:extLst>
              <a:ext uri="{FF2B5EF4-FFF2-40B4-BE49-F238E27FC236}">
                <a16:creationId xmlns:a16="http://schemas.microsoft.com/office/drawing/2014/main" id="{89716689-701C-4677-A0F0-CD71E0F404B2}"/>
              </a:ext>
            </a:extLst>
          </p:cNvPr>
          <p:cNvCxnSpPr/>
          <p:nvPr/>
        </p:nvCxnSpPr>
        <p:spPr>
          <a:xfrm flipV="1">
            <a:off x="1676400" y="5029200"/>
            <a:ext cx="0"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FCA4D05-3D1C-4CB6-954D-178B258DDA2E}"/>
                  </a:ext>
                </a:extLst>
              </p:cNvPr>
              <p:cNvSpPr txBox="1"/>
              <p:nvPr/>
            </p:nvSpPr>
            <p:spPr>
              <a:xfrm>
                <a:off x="5867400" y="2331616"/>
                <a:ext cx="2628899" cy="829010"/>
              </a:xfrm>
              <a:prstGeom prst="rect">
                <a:avLst/>
              </a:prstGeom>
              <a:noFill/>
            </p:spPr>
            <p:txBody>
              <a:bodyPr wrap="square" rtlCol="0">
                <a:spAutoFit/>
              </a:bodyPr>
              <a:lstStyle/>
              <a:p>
                <a:pPr>
                  <a:spcAft>
                    <a:spcPts val="1350"/>
                  </a:spcAft>
                </a:pPr>
                <a14:m>
                  <m:oMath xmlns:m="http://schemas.openxmlformats.org/officeDocument/2006/math">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 xmlns:m="http://schemas.openxmlformats.org/officeDocument/2006/math">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p:txBody>
          </p:sp>
        </mc:Choice>
        <mc:Fallback xmlns="">
          <p:sp>
            <p:nvSpPr>
              <p:cNvPr id="54" name="TextBox 53">
                <a:extLst>
                  <a:ext uri="{FF2B5EF4-FFF2-40B4-BE49-F238E27FC236}">
                    <a16:creationId xmlns:a16="http://schemas.microsoft.com/office/drawing/2014/main" id="{7FCA4D05-3D1C-4CB6-954D-178B258DDA2E}"/>
                  </a:ext>
                </a:extLst>
              </p:cNvPr>
              <p:cNvSpPr txBox="1">
                <a:spLocks noRot="1" noChangeAspect="1" noMove="1" noResize="1" noEditPoints="1" noAdjustHandles="1" noChangeArrowheads="1" noChangeShapeType="1" noTextEdit="1"/>
              </p:cNvSpPr>
              <p:nvPr/>
            </p:nvSpPr>
            <p:spPr>
              <a:xfrm>
                <a:off x="5867400" y="2331616"/>
                <a:ext cx="2628899" cy="829010"/>
              </a:xfrm>
              <a:prstGeom prst="rect">
                <a:avLst/>
              </a:prstGeom>
              <a:blipFill>
                <a:blip r:embed="rId5"/>
                <a:stretch>
                  <a:fillRect/>
                </a:stretch>
              </a:blipFill>
            </p:spPr>
            <p:txBody>
              <a:bodyPr/>
              <a:lstStyle/>
              <a:p>
                <a:r>
                  <a:rPr lang="en-US">
                    <a:noFill/>
                  </a:rPr>
                  <a:t> </a:t>
                </a:r>
              </a:p>
            </p:txBody>
          </p:sp>
        </mc:Fallback>
      </mc:AlternateContent>
      <p:sp>
        <p:nvSpPr>
          <p:cNvPr id="56" name="Double Bracket 55">
            <a:extLst>
              <a:ext uri="{FF2B5EF4-FFF2-40B4-BE49-F238E27FC236}">
                <a16:creationId xmlns:a16="http://schemas.microsoft.com/office/drawing/2014/main" id="{264FE31C-00E8-40E6-B21D-D8E5E2756B32}"/>
              </a:ext>
            </a:extLst>
          </p:cNvPr>
          <p:cNvSpPr/>
          <p:nvPr/>
        </p:nvSpPr>
        <p:spPr>
          <a:xfrm>
            <a:off x="7989950" y="242810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7" name="Picture 56">
            <a:extLst>
              <a:ext uri="{FF2B5EF4-FFF2-40B4-BE49-F238E27FC236}">
                <a16:creationId xmlns:a16="http://schemas.microsoft.com/office/drawing/2014/main" id="{27CFD30B-D61A-421F-85F3-659EA6943D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251" y="2427976"/>
            <a:ext cx="212598" cy="212598"/>
          </a:xfrm>
          <a:prstGeom prst="rect">
            <a:avLst/>
          </a:prstGeom>
        </p:spPr>
      </p:pic>
      <p:sp>
        <p:nvSpPr>
          <p:cNvPr id="58" name="Double Bracket 57">
            <a:extLst>
              <a:ext uri="{FF2B5EF4-FFF2-40B4-BE49-F238E27FC236}">
                <a16:creationId xmlns:a16="http://schemas.microsoft.com/office/drawing/2014/main" id="{AF121F36-7E48-4B34-81E3-11F44431E39E}"/>
              </a:ext>
            </a:extLst>
          </p:cNvPr>
          <p:cNvSpPr/>
          <p:nvPr/>
        </p:nvSpPr>
        <p:spPr>
          <a:xfrm>
            <a:off x="7132699" y="242797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9" name="Picture 58">
            <a:extLst>
              <a:ext uri="{FF2B5EF4-FFF2-40B4-BE49-F238E27FC236}">
                <a16:creationId xmlns:a16="http://schemas.microsoft.com/office/drawing/2014/main" id="{99BECB8A-5609-4374-B44F-38A3342E77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7350" y="2427976"/>
            <a:ext cx="212598" cy="212598"/>
          </a:xfrm>
          <a:prstGeom prst="rect">
            <a:avLst/>
          </a:prstGeom>
        </p:spPr>
      </p:pic>
      <p:sp>
        <p:nvSpPr>
          <p:cNvPr id="60" name="Double Bracket 59">
            <a:extLst>
              <a:ext uri="{FF2B5EF4-FFF2-40B4-BE49-F238E27FC236}">
                <a16:creationId xmlns:a16="http://schemas.microsoft.com/office/drawing/2014/main" id="{2CCD54E3-B03E-4DFC-A169-EC3B654CE7C2}"/>
              </a:ext>
            </a:extLst>
          </p:cNvPr>
          <p:cNvSpPr/>
          <p:nvPr/>
        </p:nvSpPr>
        <p:spPr>
          <a:xfrm>
            <a:off x="6998609" y="242797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5F9F4E9-9F0A-4925-824D-D13C1464CC72}"/>
                  </a:ext>
                </a:extLst>
              </p:cNvPr>
              <p:cNvSpPr txBox="1"/>
              <p:nvPr/>
            </p:nvSpPr>
            <p:spPr>
              <a:xfrm>
                <a:off x="8032159" y="240731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1" name="TextBox 60">
                <a:extLst>
                  <a:ext uri="{FF2B5EF4-FFF2-40B4-BE49-F238E27FC236}">
                    <a16:creationId xmlns:a16="http://schemas.microsoft.com/office/drawing/2014/main" id="{95F9F4E9-9F0A-4925-824D-D13C1464CC72}"/>
                  </a:ext>
                </a:extLst>
              </p:cNvPr>
              <p:cNvSpPr txBox="1">
                <a:spLocks noRot="1" noChangeAspect="1" noMove="1" noResize="1" noEditPoints="1" noAdjustHandles="1" noChangeArrowheads="1" noChangeShapeType="1" noTextEdit="1"/>
              </p:cNvSpPr>
              <p:nvPr/>
            </p:nvSpPr>
            <p:spPr>
              <a:xfrm>
                <a:off x="8032159" y="2407317"/>
                <a:ext cx="197170" cy="276999"/>
              </a:xfrm>
              <a:prstGeom prst="rect">
                <a:avLst/>
              </a:prstGeom>
              <a:blipFill>
                <a:blip r:embed="rId8"/>
                <a:stretch>
                  <a:fillRect l="-37500" r="-34375" b="-17778"/>
                </a:stretch>
              </a:blipFill>
            </p:spPr>
            <p:txBody>
              <a:bodyPr/>
              <a:lstStyle/>
              <a:p>
                <a:r>
                  <a:rPr lang="en-US">
                    <a:noFill/>
                  </a:rPr>
                  <a:t> </a:t>
                </a:r>
              </a:p>
            </p:txBody>
          </p:sp>
        </mc:Fallback>
      </mc:AlternateContent>
      <p:sp>
        <p:nvSpPr>
          <p:cNvPr id="62" name="Double Bracket 61">
            <a:extLst>
              <a:ext uri="{FF2B5EF4-FFF2-40B4-BE49-F238E27FC236}">
                <a16:creationId xmlns:a16="http://schemas.microsoft.com/office/drawing/2014/main" id="{8E04A092-9D55-453E-BE94-BDA4C98D1A07}"/>
              </a:ext>
            </a:extLst>
          </p:cNvPr>
          <p:cNvSpPr/>
          <p:nvPr/>
        </p:nvSpPr>
        <p:spPr>
          <a:xfrm>
            <a:off x="7429240" y="290546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Double Bracket 62">
            <a:extLst>
              <a:ext uri="{FF2B5EF4-FFF2-40B4-BE49-F238E27FC236}">
                <a16:creationId xmlns:a16="http://schemas.microsoft.com/office/drawing/2014/main" id="{6B5B7CE0-49D9-4C35-8B4E-C54284209F53}"/>
              </a:ext>
            </a:extLst>
          </p:cNvPr>
          <p:cNvSpPr/>
          <p:nvPr/>
        </p:nvSpPr>
        <p:spPr>
          <a:xfrm>
            <a:off x="7295149" y="290533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DAC74C8C-1083-473F-BDED-428001257016}"/>
                  </a:ext>
                </a:extLst>
              </p:cNvPr>
              <p:cNvSpPr txBox="1"/>
              <p:nvPr/>
            </p:nvSpPr>
            <p:spPr>
              <a:xfrm>
                <a:off x="7471449" y="288467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4" name="TextBox 63">
                <a:extLst>
                  <a:ext uri="{FF2B5EF4-FFF2-40B4-BE49-F238E27FC236}">
                    <a16:creationId xmlns:a16="http://schemas.microsoft.com/office/drawing/2014/main" id="{DAC74C8C-1083-473F-BDED-428001257016}"/>
                  </a:ext>
                </a:extLst>
              </p:cNvPr>
              <p:cNvSpPr txBox="1">
                <a:spLocks noRot="1" noChangeAspect="1" noMove="1" noResize="1" noEditPoints="1" noAdjustHandles="1" noChangeArrowheads="1" noChangeShapeType="1" noTextEdit="1"/>
              </p:cNvSpPr>
              <p:nvPr/>
            </p:nvSpPr>
            <p:spPr>
              <a:xfrm>
                <a:off x="7471449" y="2884677"/>
                <a:ext cx="197170" cy="276999"/>
              </a:xfrm>
              <a:prstGeom prst="rect">
                <a:avLst/>
              </a:prstGeom>
              <a:blipFill>
                <a:blip r:embed="rId9"/>
                <a:stretch>
                  <a:fillRect l="-37500" r="-34375" b="-17391"/>
                </a:stretch>
              </a:blipFill>
            </p:spPr>
            <p:txBody>
              <a:bodyPr/>
              <a:lstStyle/>
              <a:p>
                <a:r>
                  <a:rPr lang="en-US">
                    <a:noFill/>
                  </a:rPr>
                  <a:t> </a:t>
                </a:r>
              </a:p>
            </p:txBody>
          </p:sp>
        </mc:Fallback>
      </mc:AlternateContent>
      <p:pic>
        <p:nvPicPr>
          <p:cNvPr id="65" name="Picture 64">
            <a:extLst>
              <a:ext uri="{FF2B5EF4-FFF2-40B4-BE49-F238E27FC236}">
                <a16:creationId xmlns:a16="http://schemas.microsoft.com/office/drawing/2014/main" id="{60113348-1112-4A81-A84E-2674CC22F3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201" y="2905336"/>
            <a:ext cx="212598" cy="212598"/>
          </a:xfrm>
          <a:prstGeom prst="rect">
            <a:avLst/>
          </a:prstGeom>
        </p:spPr>
      </p:pic>
      <p:sp>
        <p:nvSpPr>
          <p:cNvPr id="66" name="Double Bracket 65">
            <a:extLst>
              <a:ext uri="{FF2B5EF4-FFF2-40B4-BE49-F238E27FC236}">
                <a16:creationId xmlns:a16="http://schemas.microsoft.com/office/drawing/2014/main" id="{2D34EB29-DB34-437E-8CDA-FF396885867B}"/>
              </a:ext>
            </a:extLst>
          </p:cNvPr>
          <p:cNvSpPr/>
          <p:nvPr/>
        </p:nvSpPr>
        <p:spPr>
          <a:xfrm>
            <a:off x="7866649" y="290533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7" name="Picture 66">
            <a:extLst>
              <a:ext uri="{FF2B5EF4-FFF2-40B4-BE49-F238E27FC236}">
                <a16:creationId xmlns:a16="http://schemas.microsoft.com/office/drawing/2014/main" id="{D9826ADB-A1D6-4C8B-BD6D-D01336E2D80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1300" y="2905336"/>
            <a:ext cx="212598" cy="212598"/>
          </a:xfrm>
          <a:prstGeom prst="rect">
            <a:avLst/>
          </a:prstGeom>
        </p:spPr>
      </p:pic>
      <p:graphicFrame>
        <p:nvGraphicFramePr>
          <p:cNvPr id="68" name="Table 67">
            <a:extLst>
              <a:ext uri="{FF2B5EF4-FFF2-40B4-BE49-F238E27FC236}">
                <a16:creationId xmlns:a16="http://schemas.microsoft.com/office/drawing/2014/main" id="{C318C1AA-9FA1-4C0B-8BD9-C6C9CA14C455}"/>
              </a:ext>
            </a:extLst>
          </p:cNvPr>
          <p:cNvGraphicFramePr>
            <a:graphicFrameLocks noGrp="1"/>
          </p:cNvGraphicFramePr>
          <p:nvPr/>
        </p:nvGraphicFramePr>
        <p:xfrm>
          <a:off x="5981699" y="384573"/>
          <a:ext cx="1776615" cy="1765724"/>
        </p:xfrm>
        <a:graphic>
          <a:graphicData uri="http://schemas.openxmlformats.org/drawingml/2006/table">
            <a:tbl>
              <a:tblPr firstRow="1" bandRow="1">
                <a:tableStyleId>{073A0DAA-6AF3-43AB-8588-CEC1D06C72B9}</a:tableStyleId>
              </a:tblPr>
              <a:tblGrid>
                <a:gridCol w="949445">
                  <a:extLst>
                    <a:ext uri="{9D8B030D-6E8A-4147-A177-3AD203B41FA5}">
                      <a16:colId xmlns:a16="http://schemas.microsoft.com/office/drawing/2014/main" val="3728298014"/>
                    </a:ext>
                  </a:extLst>
                </a:gridCol>
                <a:gridCol w="489920">
                  <a:extLst>
                    <a:ext uri="{9D8B030D-6E8A-4147-A177-3AD203B41FA5}">
                      <a16:colId xmlns:a16="http://schemas.microsoft.com/office/drawing/2014/main" val="3604797427"/>
                    </a:ext>
                  </a:extLst>
                </a:gridCol>
                <a:gridCol w="337250">
                  <a:extLst>
                    <a:ext uri="{9D8B030D-6E8A-4147-A177-3AD203B41FA5}">
                      <a16:colId xmlns:a16="http://schemas.microsoft.com/office/drawing/2014/main" val="312564776"/>
                    </a:ext>
                  </a:extLst>
                </a:gridCol>
              </a:tblGrid>
              <a:tr h="497039">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Bidder</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1</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2</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303123"/>
                  </a:ext>
                </a:extLst>
              </a:tr>
              <a:tr h="415891">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0</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304453"/>
                  </a:ext>
                </a:extLst>
              </a:tr>
              <a:tr h="429899">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498343"/>
                  </a:ext>
                </a:extLst>
              </a:tr>
              <a:tr h="422895">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2.5</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810640"/>
                  </a:ext>
                </a:extLst>
              </a:tr>
            </a:tbl>
          </a:graphicData>
        </a:graphic>
      </p:graphicFrame>
      <p:pic>
        <p:nvPicPr>
          <p:cNvPr id="69" name="Picture 68">
            <a:extLst>
              <a:ext uri="{FF2B5EF4-FFF2-40B4-BE49-F238E27FC236}">
                <a16:creationId xmlns:a16="http://schemas.microsoft.com/office/drawing/2014/main" id="{7F88C6D8-CD43-4F99-BAEC-0B843ACA5D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72860" y="950146"/>
            <a:ext cx="266424" cy="266424"/>
          </a:xfrm>
          <a:prstGeom prst="rect">
            <a:avLst/>
          </a:prstGeom>
        </p:spPr>
      </p:pic>
      <p:pic>
        <p:nvPicPr>
          <p:cNvPr id="70" name="Picture 69">
            <a:extLst>
              <a:ext uri="{FF2B5EF4-FFF2-40B4-BE49-F238E27FC236}">
                <a16:creationId xmlns:a16="http://schemas.microsoft.com/office/drawing/2014/main" id="{1920E670-9574-47EF-9819-BEF965076C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2860" y="1369522"/>
            <a:ext cx="266424" cy="266424"/>
          </a:xfrm>
          <a:prstGeom prst="rect">
            <a:avLst/>
          </a:prstGeom>
        </p:spPr>
      </p:pic>
      <p:pic>
        <p:nvPicPr>
          <p:cNvPr id="71" name="Picture 70">
            <a:extLst>
              <a:ext uri="{FF2B5EF4-FFF2-40B4-BE49-F238E27FC236}">
                <a16:creationId xmlns:a16="http://schemas.microsoft.com/office/drawing/2014/main" id="{062F4C33-E408-4183-BB6D-BF055FBCF7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4122" y="1826722"/>
            <a:ext cx="266424" cy="266424"/>
          </a:xfrm>
          <a:prstGeom prst="rect">
            <a:avLst/>
          </a:prstGeom>
        </p:spPr>
      </p:pic>
      <p:pic>
        <p:nvPicPr>
          <p:cNvPr id="72" name="Picture 71">
            <a:extLst>
              <a:ext uri="{FF2B5EF4-FFF2-40B4-BE49-F238E27FC236}">
                <a16:creationId xmlns:a16="http://schemas.microsoft.com/office/drawing/2014/main" id="{5625B583-A8AD-4635-9A6F-7C4712CFED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1597" y="1826722"/>
            <a:ext cx="266424" cy="266424"/>
          </a:xfrm>
          <a:prstGeom prst="rect">
            <a:avLst/>
          </a:prstGeom>
        </p:spPr>
      </p:pic>
      <p:sp>
        <p:nvSpPr>
          <p:cNvPr id="73" name="Rectangle 72">
            <a:extLst>
              <a:ext uri="{FF2B5EF4-FFF2-40B4-BE49-F238E27FC236}">
                <a16:creationId xmlns:a16="http://schemas.microsoft.com/office/drawing/2014/main" id="{F08A5240-4D35-4353-BA17-94AA7C05059F}"/>
              </a:ext>
            </a:extLst>
          </p:cNvPr>
          <p:cNvSpPr/>
          <p:nvPr/>
        </p:nvSpPr>
        <p:spPr>
          <a:xfrm>
            <a:off x="5981699" y="304800"/>
            <a:ext cx="1776616" cy="19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60DF962-41D1-4101-9AE3-D01B02896D86}"/>
                  </a:ext>
                </a:extLst>
              </p:cNvPr>
              <p:cNvSpPr/>
              <p:nvPr/>
            </p:nvSpPr>
            <p:spPr>
              <a:xfrm>
                <a:off x="2514600" y="4572001"/>
                <a:ext cx="2743201" cy="914400"/>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much happier everyone would be if buyer </a:t>
                </a:r>
                <a14:m>
                  <m:oMath xmlns:m="http://schemas.openxmlformats.org/officeDocument/2006/math">
                    <m:r>
                      <a:rPr lang="en-US" b="0" i="1" smtClean="0">
                        <a:solidFill>
                          <a:schemeClr val="tx1"/>
                        </a:solidFill>
                        <a:latin typeface="Cambria Math" panose="02040503050406030204" pitchFamily="18" charset="0"/>
                      </a:rPr>
                      <m:t>𝑖</m:t>
                    </m:r>
                  </m:oMath>
                </a14:m>
                <a:r>
                  <a:rPr lang="en-US" dirty="0">
                    <a:solidFill>
                      <a:schemeClr val="tx1"/>
                    </a:solidFill>
                  </a:rPr>
                  <a:t> hadn’t participated.</a:t>
                </a:r>
              </a:p>
            </p:txBody>
          </p:sp>
        </mc:Choice>
        <mc:Fallback xmlns="">
          <p:sp>
            <p:nvSpPr>
              <p:cNvPr id="28" name="Rectangle 27">
                <a:extLst>
                  <a:ext uri="{FF2B5EF4-FFF2-40B4-BE49-F238E27FC236}">
                    <a16:creationId xmlns:a16="http://schemas.microsoft.com/office/drawing/2014/main" id="{960DF962-41D1-4101-9AE3-D01B02896D86}"/>
                  </a:ext>
                </a:extLst>
              </p:cNvPr>
              <p:cNvSpPr>
                <a:spLocks noRot="1" noChangeAspect="1" noMove="1" noResize="1" noEditPoints="1" noAdjustHandles="1" noChangeArrowheads="1" noChangeShapeType="1" noTextEdit="1"/>
              </p:cNvSpPr>
              <p:nvPr/>
            </p:nvSpPr>
            <p:spPr>
              <a:xfrm>
                <a:off x="2514600" y="4572001"/>
                <a:ext cx="2743201" cy="914400"/>
              </a:xfrm>
              <a:prstGeom prst="rect">
                <a:avLst/>
              </a:prstGeom>
              <a:blipFill>
                <a:blip r:embed="rId12"/>
                <a:stretch>
                  <a:fillRect l="-1319" t="-1935" r="-2637" b="-8387"/>
                </a:stretch>
              </a:blipFill>
              <a:ln w="28575">
                <a:solidFill>
                  <a:schemeClr val="tx1"/>
                </a:solidFill>
              </a:ln>
            </p:spPr>
            <p:txBody>
              <a:bodyPr/>
              <a:lstStyle/>
              <a:p>
                <a:r>
                  <a:rPr lang="en-US">
                    <a:noFill/>
                  </a:rPr>
                  <a:t> </a:t>
                </a:r>
              </a:p>
            </p:txBody>
          </p:sp>
        </mc:Fallback>
      </mc:AlternateContent>
      <p:cxnSp>
        <p:nvCxnSpPr>
          <p:cNvPr id="29" name="Straight Arrow Connector 28">
            <a:extLst>
              <a:ext uri="{FF2B5EF4-FFF2-40B4-BE49-F238E27FC236}">
                <a16:creationId xmlns:a16="http://schemas.microsoft.com/office/drawing/2014/main" id="{1CC55CD5-3CDF-4620-AFEE-B94EA0116CA4}"/>
              </a:ext>
            </a:extLst>
          </p:cNvPr>
          <p:cNvCxnSpPr>
            <a:cxnSpLocks/>
          </p:cNvCxnSpPr>
          <p:nvPr/>
        </p:nvCxnSpPr>
        <p:spPr>
          <a:xfrm flipH="1">
            <a:off x="4114800" y="5867400"/>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AF238DF-B1E7-4D09-8676-CA4454B43710}"/>
              </a:ext>
            </a:extLst>
          </p:cNvPr>
          <p:cNvCxnSpPr/>
          <p:nvPr/>
        </p:nvCxnSpPr>
        <p:spPr>
          <a:xfrm flipV="1">
            <a:off x="4495800" y="5486401"/>
            <a:ext cx="0" cy="380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13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grpId="0"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50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5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500"/>
                                  </p:stCondLst>
                                  <p:childTnLst>
                                    <p:set>
                                      <p:cBhvr>
                                        <p:cTn id="21" dur="1" fill="hold">
                                          <p:stCondLst>
                                            <p:cond delay="0"/>
                                          </p:stCondLst>
                                        </p:cTn>
                                        <p:tgtEl>
                                          <p:spTgt spid="3">
                                            <p:txEl>
                                              <p:pRg st="11" end="11"/>
                                            </p:txEl>
                                          </p:spTgt>
                                        </p:tgtEl>
                                        <p:attrNameLst>
                                          <p:attrName>style.visibility</p:attrName>
                                        </p:attrNameLst>
                                      </p:cBhvr>
                                      <p:to>
                                        <p:strVal val="visible"/>
                                      </p:to>
                                    </p:set>
                                    <p:animEffect transition="in" filter="fade">
                                      <p:cBhvr>
                                        <p:cTn id="22" dur="500"/>
                                        <p:tgtEl>
                                          <p:spTgt spid="3">
                                            <p:txEl>
                                              <p:pRg st="11" end="11"/>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fade">
                                      <p:cBhvr>
                                        <p:cTn id="2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79310" cy="4525963"/>
              </a:xfrm>
            </p:spPr>
            <p:txBody>
              <a:bodyPr>
                <a:normAutofit/>
              </a:bodyPr>
              <a:lstStyle/>
              <a:p>
                <a:pPr marL="0" indent="0">
                  <a:buNone/>
                </a:pPr>
                <a:r>
                  <a:rPr lang="en-US" sz="1800" dirty="0">
                    <a:cs typeface="Arial" panose="020B0604020202020204" pitchFamily="34" charset="0"/>
                  </a:rPr>
                  <a:t>Let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be an allocation of the </a:t>
                </a:r>
                <a14:m>
                  <m:oMath xmlns:m="http://schemas.openxmlformats.org/officeDocument/2006/math">
                    <m:r>
                      <a:rPr lang="en-US" sz="1800" i="1">
                        <a:latin typeface="Cambria Math" panose="02040503050406030204" pitchFamily="18" charset="0"/>
                        <a:cs typeface="Arial" panose="020B0604020202020204" pitchFamily="34" charset="0"/>
                      </a:rPr>
                      <m:t>𝑚</m:t>
                    </m:r>
                  </m:oMath>
                </a14:m>
                <a:r>
                  <a:rPr lang="en-US" sz="1800" dirty="0">
                    <a:cs typeface="Arial" panose="020B0604020202020204" pitchFamily="34" charset="0"/>
                  </a:rPr>
                  <a:t> goods.</a:t>
                </a:r>
              </a:p>
              <a:p>
                <a:pPr marL="0" indent="0">
                  <a:buNone/>
                </a:pPr>
                <a:r>
                  <a:rPr lang="en-US" sz="1800" i="1" dirty="0">
                    <a:cs typeface="Arial" panose="020B0604020202020204" pitchFamily="34" charset="0"/>
                  </a:rPr>
                  <a:t>    This means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𝑚</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solidFill>
                      <a:srgbClr val="0000CC"/>
                    </a:solidFill>
                    <a:cs typeface="Arial" panose="020B0604020202020204" pitchFamily="34" charset="0"/>
                  </a:rPr>
                  <a:t> </a:t>
                </a:r>
                <a:r>
                  <a:rPr lang="en-US" sz="1800" i="1" dirty="0">
                    <a:cs typeface="Arial" panose="020B0604020202020204" pitchFamily="34" charset="0"/>
                  </a:rPr>
                  <a:t>and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cs typeface="Arial" panose="020B0604020202020204" pitchFamily="34" charset="0"/>
                  </a:rPr>
                  <a:t>.</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Social Welfare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m:rPr>
                            <m:brk m:alnAt="7"/>
                          </m:rPr>
                          <a:rPr lang="en-US" sz="1800" i="1">
                            <a:solidFill>
                              <a:srgbClr val="0000CC"/>
                            </a:solidFill>
                            <a:latin typeface="Cambria Math" panose="02040503050406030204" pitchFamily="18" charset="0"/>
                            <a:cs typeface="Arial" panose="020B0604020202020204" pitchFamily="34" charset="0"/>
                          </a:rPr>
                          <m:t>𝑖</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e>
                        </m:d>
                      </m:e>
                    </m:nary>
                  </m:oMath>
                </a14:m>
                <a:endParaRPr lang="en-US" sz="1800"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sup>
                        </m:sSubSup>
                      </m:e>
                    </m:d>
                  </m:oMath>
                </a14:m>
                <a:r>
                  <a:rPr lang="en-US" sz="1800" dirty="0">
                    <a:solidFill>
                      <a:srgbClr val="0000CC"/>
                    </a:solidFill>
                    <a:cs typeface="Arial" panose="020B0604020202020204" pitchFamily="34" charset="0"/>
                  </a:rPr>
                  <a:t> </a:t>
                </a:r>
                <a:r>
                  <a:rPr lang="en-US" sz="1800" dirty="0">
                    <a:cs typeface="Arial" panose="020B0604020202020204" pitchFamily="34" charset="0"/>
                  </a:rPr>
                  <a:t>maximizes social welfare </a:t>
                </a:r>
                <a14:m>
                  <m:oMath xmlns:m="http://schemas.openxmlformats.org/officeDocument/2006/math">
                    <m:r>
                      <a:rPr lang="en-US" sz="1800" i="1">
                        <a:solidFill>
                          <a:srgbClr val="0000CC"/>
                        </a:solidFill>
                        <a:latin typeface="Cambria Math" panose="02040503050406030204" pitchFamily="18" charset="0"/>
                        <a:cs typeface="Arial" panose="020B0604020202020204" pitchFamily="34" charset="0"/>
                      </a:rPr>
                      <m:t>𝑆𝑊</m:t>
                    </m:r>
                    <m:d>
                      <m:dPr>
                        <m:ctrlPr>
                          <a:rPr lang="en-US" sz="1800" i="1">
                            <a:solidFill>
                              <a:srgbClr val="0000CC"/>
                            </a:solidFill>
                            <a:latin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a:rPr lang="en-US" sz="1800" i="1">
                            <a:solidFill>
                              <a:srgbClr val="0000CC"/>
                            </a:solidFill>
                            <a:latin typeface="Cambria Math" panose="02040503050406030204" pitchFamily="18" charset="0"/>
                            <a:cs typeface="Arial" panose="020B0604020202020204" pitchFamily="34" charset="0"/>
                          </a:rPr>
                          <m:t>𝑗</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e>
                        </m:d>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𝑗</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e>
                        </m:d>
                      </m:e>
                    </m:nary>
                  </m:oMath>
                </a14:m>
                <a:endParaRPr lang="en-US" sz="1800" i="1"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e>
                    </m:d>
                  </m:oMath>
                </a14:m>
                <a:r>
                  <a:rPr lang="en-US" sz="1800" dirty="0">
                    <a:cs typeface="Arial" panose="020B0604020202020204" pitchFamily="34" charset="0"/>
                  </a:rPr>
                  <a:t> maximizes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Allocation: </a:t>
                </a: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Payment:</a:t>
                </a:r>
              </a:p>
              <a:p>
                <a:pPr marL="0" indent="0">
                  <a:buNone/>
                </a:pPr>
                <a:r>
                  <a:rPr lang="en-US" sz="1800" dirty="0">
                    <a:cs typeface="Arial" panose="020B0604020202020204" pitchFamily="34" charset="0"/>
                  </a:rPr>
                  <a:t>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pays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e>
                    </m:d>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𝑆𝑊</m:t>
                    </m:r>
                    <m:r>
                      <m:rPr>
                        <m:nor/>
                      </m:rPr>
                      <a:rPr lang="en-US" sz="1800" baseline="-25000" dirty="0">
                        <a:solidFill>
                          <a:srgbClr val="0000CC"/>
                        </a:solidFill>
                        <a:cs typeface="Arial" panose="020B0604020202020204" pitchFamily="34" charset="0"/>
                      </a:rPr>
                      <m:t>−</m:t>
                    </m:r>
                    <m:r>
                      <a:rPr lang="en-US" sz="1800" i="1" baseline="-25000" dirty="0">
                        <a:solidFill>
                          <a:srgbClr val="0000CC"/>
                        </a:solidFill>
                        <a:latin typeface="Cambria Math" panose="02040503050406030204" pitchFamily="18" charset="0"/>
                        <a:cs typeface="Arial" panose="020B0604020202020204" pitchFamily="34" charset="0"/>
                      </a:rPr>
                      <m:t>𝑖</m:t>
                    </m:r>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e>
                    </m:d>
                  </m:oMath>
                </a14:m>
                <a:endParaRPr lang="en-US" sz="1800"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979310" cy="4525963"/>
              </a:xfrm>
              <a:blipFill>
                <a:blip r:embed="rId3"/>
                <a:stretch>
                  <a:fillRect l="-979" t="-809" b="-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36090E3-D939-4A30-BDFB-B33E87BB42F7}"/>
                  </a:ext>
                </a:extLst>
              </p:cNvPr>
              <p:cNvSpPr/>
              <p:nvPr/>
            </p:nvSpPr>
            <p:spPr>
              <a:xfrm>
                <a:off x="533400" y="2667000"/>
                <a:ext cx="2438400" cy="2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𝑆𝑊</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m:oMathPara>
                </a14:m>
                <a:endParaRPr lang="en-US" dirty="0">
                  <a:solidFill>
                    <a:srgbClr val="0000CC"/>
                  </a:solidFill>
                </a:endParaRPr>
              </a:p>
            </p:txBody>
          </p:sp>
        </mc:Choice>
        <mc:Fallback xmlns="">
          <p:sp>
            <p:nvSpPr>
              <p:cNvPr id="10" name="Rectangle 9">
                <a:extLst>
                  <a:ext uri="{FF2B5EF4-FFF2-40B4-BE49-F238E27FC236}">
                    <a16:creationId xmlns:a16="http://schemas.microsoft.com/office/drawing/2014/main" id="{A36090E3-D939-4A30-BDFB-B33E87BB42F7}"/>
                  </a:ext>
                </a:extLst>
              </p:cNvPr>
              <p:cNvSpPr>
                <a:spLocks noRot="1" noChangeAspect="1" noMove="1" noResize="1" noEditPoints="1" noAdjustHandles="1" noChangeArrowheads="1" noChangeShapeType="1" noTextEdit="1"/>
              </p:cNvSpPr>
              <p:nvPr/>
            </p:nvSpPr>
            <p:spPr>
              <a:xfrm>
                <a:off x="533400" y="2667000"/>
                <a:ext cx="2438400" cy="291675"/>
              </a:xfrm>
              <a:prstGeom prst="rect">
                <a:avLst/>
              </a:prstGeom>
              <a:blipFill>
                <a:blip r:embed="rId4"/>
                <a:stretch>
                  <a:fillRect b="-7843"/>
                </a:stretch>
              </a:blipFill>
              <a:ln>
                <a:solidFill>
                  <a:schemeClr val="bg1"/>
                </a:solidFill>
              </a:ln>
            </p:spPr>
            <p:txBody>
              <a:bodyPr/>
              <a:lstStyle/>
              <a:p>
                <a:r>
                  <a:rPr lang="en-US">
                    <a:noFill/>
                  </a:rPr>
                  <a:t> </a:t>
                </a:r>
              </a:p>
            </p:txBody>
          </p:sp>
        </mc:Fallback>
      </mc:AlternateContent>
      <p:sp>
        <p:nvSpPr>
          <p:cNvPr id="55" name="Title 1">
            <a:extLst>
              <a:ext uri="{FF2B5EF4-FFF2-40B4-BE49-F238E27FC236}">
                <a16:creationId xmlns:a16="http://schemas.microsoft.com/office/drawing/2014/main" id="{5EED4703-B444-4FC4-8C73-C8D3921207A9}"/>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D381556-EDA4-420F-8C93-F86C76A92CAA}"/>
                  </a:ext>
                </a:extLst>
              </p:cNvPr>
              <p:cNvSpPr/>
              <p:nvPr/>
            </p:nvSpPr>
            <p:spPr>
              <a:xfrm>
                <a:off x="2514600" y="4572001"/>
                <a:ext cx="2743201" cy="914400"/>
              </a:xfrm>
              <a:prstGeom prst="rect">
                <a:avLst/>
              </a:prstGeom>
              <a:solidFill>
                <a:srgbClr val="F7DC1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How much happier everyone would be if buyer </a:t>
                </a:r>
                <a14:m>
                  <m:oMath xmlns:m="http://schemas.openxmlformats.org/officeDocument/2006/math">
                    <m:r>
                      <a:rPr lang="en-US" i="1">
                        <a:solidFill>
                          <a:schemeClr val="tx1"/>
                        </a:solidFill>
                        <a:latin typeface="Cambria Math" panose="02040503050406030204" pitchFamily="18" charset="0"/>
                      </a:rPr>
                      <m:t>𝑖</m:t>
                    </m:r>
                  </m:oMath>
                </a14:m>
                <a:r>
                  <a:rPr lang="en-US" dirty="0">
                    <a:solidFill>
                      <a:schemeClr val="tx1"/>
                    </a:solidFill>
                  </a:rPr>
                  <a:t> hadn’t participated.</a:t>
                </a:r>
              </a:p>
            </p:txBody>
          </p:sp>
        </mc:Choice>
        <mc:Fallback xmlns="">
          <p:sp>
            <p:nvSpPr>
              <p:cNvPr id="26" name="Rectangle 25">
                <a:extLst>
                  <a:ext uri="{FF2B5EF4-FFF2-40B4-BE49-F238E27FC236}">
                    <a16:creationId xmlns:a16="http://schemas.microsoft.com/office/drawing/2014/main" id="{3D381556-EDA4-420F-8C93-F86C76A92CAA}"/>
                  </a:ext>
                </a:extLst>
              </p:cNvPr>
              <p:cNvSpPr>
                <a:spLocks noRot="1" noChangeAspect="1" noMove="1" noResize="1" noEditPoints="1" noAdjustHandles="1" noChangeArrowheads="1" noChangeShapeType="1" noTextEdit="1"/>
              </p:cNvSpPr>
              <p:nvPr/>
            </p:nvSpPr>
            <p:spPr>
              <a:xfrm>
                <a:off x="2514600" y="4572001"/>
                <a:ext cx="2743201" cy="914400"/>
              </a:xfrm>
              <a:prstGeom prst="rect">
                <a:avLst/>
              </a:prstGeom>
              <a:blipFill>
                <a:blip r:embed="rId5"/>
                <a:stretch>
                  <a:fillRect l="-1319" t="-1935" r="-2637" b="-8387"/>
                </a:stretch>
              </a:blipFill>
              <a:ln w="28575">
                <a:solidFill>
                  <a:schemeClr val="tx1"/>
                </a:solidFill>
              </a:ln>
            </p:spPr>
            <p:txBody>
              <a:bodyPr/>
              <a:lstStyle/>
              <a:p>
                <a:r>
                  <a:rPr lang="en-US">
                    <a:noFill/>
                  </a:rPr>
                  <a:t> </a:t>
                </a:r>
              </a:p>
            </p:txBody>
          </p:sp>
        </mc:Fallback>
      </mc:AlternateContent>
      <p:cxnSp>
        <p:nvCxnSpPr>
          <p:cNvPr id="7" name="Straight Arrow Connector 6">
            <a:extLst>
              <a:ext uri="{FF2B5EF4-FFF2-40B4-BE49-F238E27FC236}">
                <a16:creationId xmlns:a16="http://schemas.microsoft.com/office/drawing/2014/main" id="{EC0BCB21-439E-45CC-87BA-3E57A8D57001}"/>
              </a:ext>
            </a:extLst>
          </p:cNvPr>
          <p:cNvCxnSpPr>
            <a:cxnSpLocks/>
          </p:cNvCxnSpPr>
          <p:nvPr/>
        </p:nvCxnSpPr>
        <p:spPr>
          <a:xfrm flipH="1">
            <a:off x="4114800" y="5867400"/>
            <a:ext cx="381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048E79-9DA9-47EC-B171-5423CB3EA87A}"/>
              </a:ext>
            </a:extLst>
          </p:cNvPr>
          <p:cNvCxnSpPr/>
          <p:nvPr/>
        </p:nvCxnSpPr>
        <p:spPr>
          <a:xfrm flipV="1">
            <a:off x="4495800" y="5486401"/>
            <a:ext cx="0" cy="3809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562ECBA-099D-435B-8DF0-1A5CBEBBF8A5}"/>
                  </a:ext>
                </a:extLst>
              </p:cNvPr>
              <p:cNvSpPr txBox="1"/>
              <p:nvPr/>
            </p:nvSpPr>
            <p:spPr>
              <a:xfrm>
                <a:off x="5867400" y="2331616"/>
                <a:ext cx="2971800" cy="2478755"/>
              </a:xfrm>
              <a:prstGeom prst="rect">
                <a:avLst/>
              </a:prstGeom>
              <a:noFill/>
            </p:spPr>
            <p:txBody>
              <a:bodyPr wrap="square" rtlCol="0">
                <a:spAutoFit/>
              </a:bodyPr>
              <a:lstStyle/>
              <a:p>
                <a:pPr>
                  <a:spcAft>
                    <a:spcPts val="1350"/>
                  </a:spcAft>
                </a:pP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 xmlns:m="http://schemas.openxmlformats.org/officeDocument/2006/math">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Para xmlns:m="http://schemas.openxmlformats.org/officeDocument/2006/math">
                    <m:oMathParaPr>
                      <m:jc m:val="left"/>
                    </m:oMathParaPr>
                    <m:oMath xmlns:m="http://schemas.openxmlformats.org/officeDocument/2006/math">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𝑆𝑊</m:t>
                          </m:r>
                        </m:e>
                        <m:sub>
                          <m:r>
                            <a:rPr lang="en-US" i="1">
                              <a:solidFill>
                                <a:srgbClr val="0000CC"/>
                              </a:solidFill>
                              <a:latin typeface="Cambria Math" panose="02040503050406030204" pitchFamily="18" charset="0"/>
                              <a:cs typeface="Arial" panose="020B0604020202020204" pitchFamily="34" charset="0"/>
                            </a:rPr>
                            <m:t>−1</m:t>
                          </m:r>
                        </m:sub>
                      </m:sSub>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i="1">
                          <a:solidFill>
                            <a:srgbClr val="0000CC"/>
                          </a:solidFill>
                          <a:latin typeface="Cambria Math" panose="02040503050406030204" pitchFamily="18" charset="0"/>
                          <a:cs typeface="Arial" panose="020B0604020202020204" pitchFamily="34" charset="0"/>
                        </a:rPr>
                        <m:t>=</m:t>
                      </m:r>
                      <m:r>
                        <a:rPr lang="en-US" b="0" i="1" smtClean="0">
                          <a:solidFill>
                            <a:srgbClr val="0000CC"/>
                          </a:solidFill>
                          <a:latin typeface="Cambria Math" panose="02040503050406030204" pitchFamily="18" charset="0"/>
                          <a:cs typeface="Arial" panose="020B0604020202020204" pitchFamily="34" charset="0"/>
                        </a:rPr>
                        <m:t>1</m:t>
                      </m:r>
                    </m:oMath>
                  </m:oMathPara>
                </a14:m>
                <a:endParaRPr lang="en-US" b="1" dirty="0">
                  <a:solidFill>
                    <a:srgbClr val="0000CC"/>
                  </a:solidFill>
                  <a:cs typeface="Arial" panose="020B0604020202020204" pitchFamily="34" charset="0"/>
                </a:endParaRPr>
              </a:p>
              <a:p>
                <a:pPr>
                  <a:spcAft>
                    <a:spcPts val="1350"/>
                  </a:spcAft>
                </a:pPr>
                <a14:m>
                  <m:oMath xmlns:m="http://schemas.openxmlformats.org/officeDocument/2006/math">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𝑆𝑊</m:t>
                        </m:r>
                      </m:e>
                      <m:sub>
                        <m:r>
                          <a:rPr lang="en-US" i="1">
                            <a:solidFill>
                              <a:srgbClr val="0000CC"/>
                            </a:solidFill>
                            <a:latin typeface="Cambria Math" panose="02040503050406030204" pitchFamily="18" charset="0"/>
                            <a:cs typeface="Arial" panose="020B0604020202020204" pitchFamily="34" charset="0"/>
                          </a:rPr>
                          <m:t>−1</m:t>
                        </m:r>
                      </m:sub>
                    </m:sSub>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i="1">
                        <a:solidFill>
                          <a:srgbClr val="0000CC"/>
                        </a:solidFill>
                        <a:latin typeface="Cambria Math" panose="02040503050406030204" pitchFamily="18" charset="0"/>
                        <a:cs typeface="Arial" panose="020B0604020202020204" pitchFamily="34" charset="0"/>
                      </a:rPr>
                      <m:t>=0</m:t>
                    </m:r>
                  </m:oMath>
                </a14:m>
                <a:r>
                  <a:rPr lang="en-US" dirty="0">
                    <a:solidFill>
                      <a:srgbClr val="0000CC"/>
                    </a:solidFill>
                    <a:cs typeface="Arial" panose="020B0604020202020204" pitchFamily="34" charset="0"/>
                  </a:rPr>
                  <a:t> </a:t>
                </a:r>
              </a:p>
              <a:p>
                <a:r>
                  <a:rPr lang="en-US" dirty="0">
                    <a:cs typeface="Arial" panose="020B0604020202020204" pitchFamily="34" charset="0"/>
                  </a:rPr>
                  <a:t>Bidder 1 pays</a:t>
                </a:r>
              </a:p>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1−0=</m:t>
                      </m:r>
                      <m:r>
                        <a:rPr lang="en-US" b="0" i="1" smtClean="0">
                          <a:solidFill>
                            <a:srgbClr val="0000CC"/>
                          </a:solidFill>
                          <a:latin typeface="Cambria Math" panose="02040503050406030204" pitchFamily="18" charset="0"/>
                          <a:cs typeface="Arial" panose="020B0604020202020204" pitchFamily="34" charset="0"/>
                        </a:rPr>
                        <m:t>1</m:t>
                      </m:r>
                    </m:oMath>
                  </m:oMathPara>
                </a14:m>
                <a:endParaRPr lang="en-US" b="1" dirty="0">
                  <a:solidFill>
                    <a:srgbClr val="0000CC"/>
                  </a:solidFill>
                  <a:cs typeface="Arial" panose="020B0604020202020204" pitchFamily="34" charset="0"/>
                </a:endParaRPr>
              </a:p>
            </p:txBody>
          </p:sp>
        </mc:Choice>
        <mc:Fallback xmlns="">
          <p:sp>
            <p:nvSpPr>
              <p:cNvPr id="59" name="TextBox 58">
                <a:extLst>
                  <a:ext uri="{FF2B5EF4-FFF2-40B4-BE49-F238E27FC236}">
                    <a16:creationId xmlns:a16="http://schemas.microsoft.com/office/drawing/2014/main" id="{4562ECBA-099D-435B-8DF0-1A5CBEBBF8A5}"/>
                  </a:ext>
                </a:extLst>
              </p:cNvPr>
              <p:cNvSpPr txBox="1">
                <a:spLocks noRot="1" noChangeAspect="1" noMove="1" noResize="1" noEditPoints="1" noAdjustHandles="1" noChangeArrowheads="1" noChangeShapeType="1" noTextEdit="1"/>
              </p:cNvSpPr>
              <p:nvPr/>
            </p:nvSpPr>
            <p:spPr>
              <a:xfrm>
                <a:off x="5867400" y="2331616"/>
                <a:ext cx="2971800" cy="2478755"/>
              </a:xfrm>
              <a:prstGeom prst="rect">
                <a:avLst/>
              </a:prstGeom>
              <a:blipFill>
                <a:blip r:embed="rId6"/>
                <a:stretch>
                  <a:fillRect l="-1848"/>
                </a:stretch>
              </a:blipFill>
            </p:spPr>
            <p:txBody>
              <a:bodyPr/>
              <a:lstStyle/>
              <a:p>
                <a:r>
                  <a:rPr lang="en-US">
                    <a:noFill/>
                  </a:rPr>
                  <a:t> </a:t>
                </a:r>
              </a:p>
            </p:txBody>
          </p:sp>
        </mc:Fallback>
      </mc:AlternateContent>
      <p:sp>
        <p:nvSpPr>
          <p:cNvPr id="60" name="Double Bracket 59">
            <a:extLst>
              <a:ext uri="{FF2B5EF4-FFF2-40B4-BE49-F238E27FC236}">
                <a16:creationId xmlns:a16="http://schemas.microsoft.com/office/drawing/2014/main" id="{3D47D08C-15FF-4313-9993-F22BF9395DD2}"/>
              </a:ext>
            </a:extLst>
          </p:cNvPr>
          <p:cNvSpPr/>
          <p:nvPr/>
        </p:nvSpPr>
        <p:spPr>
          <a:xfrm>
            <a:off x="7989950" y="242810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Picture 60">
            <a:extLst>
              <a:ext uri="{FF2B5EF4-FFF2-40B4-BE49-F238E27FC236}">
                <a16:creationId xmlns:a16="http://schemas.microsoft.com/office/drawing/2014/main" id="{37A71B70-D234-4486-8E07-A13AB16280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1251" y="2427976"/>
            <a:ext cx="212598" cy="212598"/>
          </a:xfrm>
          <a:prstGeom prst="rect">
            <a:avLst/>
          </a:prstGeom>
        </p:spPr>
      </p:pic>
      <p:sp>
        <p:nvSpPr>
          <p:cNvPr id="62" name="Double Bracket 61">
            <a:extLst>
              <a:ext uri="{FF2B5EF4-FFF2-40B4-BE49-F238E27FC236}">
                <a16:creationId xmlns:a16="http://schemas.microsoft.com/office/drawing/2014/main" id="{3E50B574-5830-4339-95E5-3C3CD5BC86B5}"/>
              </a:ext>
            </a:extLst>
          </p:cNvPr>
          <p:cNvSpPr/>
          <p:nvPr/>
        </p:nvSpPr>
        <p:spPr>
          <a:xfrm>
            <a:off x="7132699" y="242797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3" name="Picture 62">
            <a:extLst>
              <a:ext uri="{FF2B5EF4-FFF2-40B4-BE49-F238E27FC236}">
                <a16:creationId xmlns:a16="http://schemas.microsoft.com/office/drawing/2014/main" id="{00BC8B44-D060-47B2-84DE-1E9F43C107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7350" y="2427976"/>
            <a:ext cx="212598" cy="212598"/>
          </a:xfrm>
          <a:prstGeom prst="rect">
            <a:avLst/>
          </a:prstGeom>
        </p:spPr>
      </p:pic>
      <p:sp>
        <p:nvSpPr>
          <p:cNvPr id="64" name="Double Bracket 63">
            <a:extLst>
              <a:ext uri="{FF2B5EF4-FFF2-40B4-BE49-F238E27FC236}">
                <a16:creationId xmlns:a16="http://schemas.microsoft.com/office/drawing/2014/main" id="{C174A416-753F-4AC4-A2C1-1ABA5E468DF9}"/>
              </a:ext>
            </a:extLst>
          </p:cNvPr>
          <p:cNvSpPr/>
          <p:nvPr/>
        </p:nvSpPr>
        <p:spPr>
          <a:xfrm>
            <a:off x="6998609" y="242797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781EB1D-685A-4EF0-899E-9B077D3ECD83}"/>
                  </a:ext>
                </a:extLst>
              </p:cNvPr>
              <p:cNvSpPr txBox="1"/>
              <p:nvPr/>
            </p:nvSpPr>
            <p:spPr>
              <a:xfrm>
                <a:off x="8032159" y="240731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5" name="TextBox 64">
                <a:extLst>
                  <a:ext uri="{FF2B5EF4-FFF2-40B4-BE49-F238E27FC236}">
                    <a16:creationId xmlns:a16="http://schemas.microsoft.com/office/drawing/2014/main" id="{3781EB1D-685A-4EF0-899E-9B077D3ECD83}"/>
                  </a:ext>
                </a:extLst>
              </p:cNvPr>
              <p:cNvSpPr txBox="1">
                <a:spLocks noRot="1" noChangeAspect="1" noMove="1" noResize="1" noEditPoints="1" noAdjustHandles="1" noChangeArrowheads="1" noChangeShapeType="1" noTextEdit="1"/>
              </p:cNvSpPr>
              <p:nvPr/>
            </p:nvSpPr>
            <p:spPr>
              <a:xfrm>
                <a:off x="8032159" y="2407317"/>
                <a:ext cx="197170" cy="276999"/>
              </a:xfrm>
              <a:prstGeom prst="rect">
                <a:avLst/>
              </a:prstGeom>
              <a:blipFill>
                <a:blip r:embed="rId9"/>
                <a:stretch>
                  <a:fillRect l="-37500" r="-34375" b="-17778"/>
                </a:stretch>
              </a:blipFill>
            </p:spPr>
            <p:txBody>
              <a:bodyPr/>
              <a:lstStyle/>
              <a:p>
                <a:r>
                  <a:rPr lang="en-US">
                    <a:noFill/>
                  </a:rPr>
                  <a:t> </a:t>
                </a:r>
              </a:p>
            </p:txBody>
          </p:sp>
        </mc:Fallback>
      </mc:AlternateContent>
      <p:sp>
        <p:nvSpPr>
          <p:cNvPr id="66" name="Double Bracket 65">
            <a:extLst>
              <a:ext uri="{FF2B5EF4-FFF2-40B4-BE49-F238E27FC236}">
                <a16:creationId xmlns:a16="http://schemas.microsoft.com/office/drawing/2014/main" id="{16EDF17B-49FA-432E-957A-AFD45236D65C}"/>
              </a:ext>
            </a:extLst>
          </p:cNvPr>
          <p:cNvSpPr/>
          <p:nvPr/>
        </p:nvSpPr>
        <p:spPr>
          <a:xfrm>
            <a:off x="7429240" y="290546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Double Bracket 66">
            <a:extLst>
              <a:ext uri="{FF2B5EF4-FFF2-40B4-BE49-F238E27FC236}">
                <a16:creationId xmlns:a16="http://schemas.microsoft.com/office/drawing/2014/main" id="{1119D3A1-9EA1-444C-87C6-C57255DF002F}"/>
              </a:ext>
            </a:extLst>
          </p:cNvPr>
          <p:cNvSpPr/>
          <p:nvPr/>
        </p:nvSpPr>
        <p:spPr>
          <a:xfrm>
            <a:off x="7295149" y="290533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E3E284F-0ED3-4FA6-B125-600E5CB8AB5C}"/>
                  </a:ext>
                </a:extLst>
              </p:cNvPr>
              <p:cNvSpPr txBox="1"/>
              <p:nvPr/>
            </p:nvSpPr>
            <p:spPr>
              <a:xfrm>
                <a:off x="7471449" y="288467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8" name="TextBox 67">
                <a:extLst>
                  <a:ext uri="{FF2B5EF4-FFF2-40B4-BE49-F238E27FC236}">
                    <a16:creationId xmlns:a16="http://schemas.microsoft.com/office/drawing/2014/main" id="{7E3E284F-0ED3-4FA6-B125-600E5CB8AB5C}"/>
                  </a:ext>
                </a:extLst>
              </p:cNvPr>
              <p:cNvSpPr txBox="1">
                <a:spLocks noRot="1" noChangeAspect="1" noMove="1" noResize="1" noEditPoints="1" noAdjustHandles="1" noChangeArrowheads="1" noChangeShapeType="1" noTextEdit="1"/>
              </p:cNvSpPr>
              <p:nvPr/>
            </p:nvSpPr>
            <p:spPr>
              <a:xfrm>
                <a:off x="7471449" y="2884677"/>
                <a:ext cx="197170" cy="276999"/>
              </a:xfrm>
              <a:prstGeom prst="rect">
                <a:avLst/>
              </a:prstGeom>
              <a:blipFill>
                <a:blip r:embed="rId10"/>
                <a:stretch>
                  <a:fillRect l="-37500" r="-34375" b="-17391"/>
                </a:stretch>
              </a:blipFill>
            </p:spPr>
            <p:txBody>
              <a:bodyPr/>
              <a:lstStyle/>
              <a:p>
                <a:r>
                  <a:rPr lang="en-US">
                    <a:noFill/>
                  </a:rPr>
                  <a:t> </a:t>
                </a:r>
              </a:p>
            </p:txBody>
          </p:sp>
        </mc:Fallback>
      </mc:AlternateContent>
      <p:pic>
        <p:nvPicPr>
          <p:cNvPr id="69" name="Picture 68">
            <a:extLst>
              <a:ext uri="{FF2B5EF4-FFF2-40B4-BE49-F238E27FC236}">
                <a16:creationId xmlns:a16="http://schemas.microsoft.com/office/drawing/2014/main" id="{23217C21-921D-410A-883A-9EB30933D4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5201" y="2905336"/>
            <a:ext cx="212598" cy="212598"/>
          </a:xfrm>
          <a:prstGeom prst="rect">
            <a:avLst/>
          </a:prstGeom>
        </p:spPr>
      </p:pic>
      <p:sp>
        <p:nvSpPr>
          <p:cNvPr id="70" name="Double Bracket 69">
            <a:extLst>
              <a:ext uri="{FF2B5EF4-FFF2-40B4-BE49-F238E27FC236}">
                <a16:creationId xmlns:a16="http://schemas.microsoft.com/office/drawing/2014/main" id="{7F94DDDC-1D55-43EE-86FD-D54C5379190D}"/>
              </a:ext>
            </a:extLst>
          </p:cNvPr>
          <p:cNvSpPr/>
          <p:nvPr/>
        </p:nvSpPr>
        <p:spPr>
          <a:xfrm>
            <a:off x="7866649" y="290533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1" name="Picture 70">
            <a:extLst>
              <a:ext uri="{FF2B5EF4-FFF2-40B4-BE49-F238E27FC236}">
                <a16:creationId xmlns:a16="http://schemas.microsoft.com/office/drawing/2014/main" id="{D8186AA0-8FF8-48A4-8AC5-ADA4C023189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71300" y="2905336"/>
            <a:ext cx="212598" cy="212598"/>
          </a:xfrm>
          <a:prstGeom prst="rect">
            <a:avLst/>
          </a:prstGeom>
        </p:spPr>
      </p:pic>
      <p:graphicFrame>
        <p:nvGraphicFramePr>
          <p:cNvPr id="72" name="Table 71">
            <a:extLst>
              <a:ext uri="{FF2B5EF4-FFF2-40B4-BE49-F238E27FC236}">
                <a16:creationId xmlns:a16="http://schemas.microsoft.com/office/drawing/2014/main" id="{903C22B4-3BEC-4FF3-96D0-AF5406612CE6}"/>
              </a:ext>
            </a:extLst>
          </p:cNvPr>
          <p:cNvGraphicFramePr>
            <a:graphicFrameLocks noGrp="1"/>
          </p:cNvGraphicFramePr>
          <p:nvPr/>
        </p:nvGraphicFramePr>
        <p:xfrm>
          <a:off x="5981699" y="384573"/>
          <a:ext cx="1776615" cy="1765724"/>
        </p:xfrm>
        <a:graphic>
          <a:graphicData uri="http://schemas.openxmlformats.org/drawingml/2006/table">
            <a:tbl>
              <a:tblPr firstRow="1" bandRow="1">
                <a:tableStyleId>{073A0DAA-6AF3-43AB-8588-CEC1D06C72B9}</a:tableStyleId>
              </a:tblPr>
              <a:tblGrid>
                <a:gridCol w="949445">
                  <a:extLst>
                    <a:ext uri="{9D8B030D-6E8A-4147-A177-3AD203B41FA5}">
                      <a16:colId xmlns:a16="http://schemas.microsoft.com/office/drawing/2014/main" val="3728298014"/>
                    </a:ext>
                  </a:extLst>
                </a:gridCol>
                <a:gridCol w="489920">
                  <a:extLst>
                    <a:ext uri="{9D8B030D-6E8A-4147-A177-3AD203B41FA5}">
                      <a16:colId xmlns:a16="http://schemas.microsoft.com/office/drawing/2014/main" val="3604797427"/>
                    </a:ext>
                  </a:extLst>
                </a:gridCol>
                <a:gridCol w="337250">
                  <a:extLst>
                    <a:ext uri="{9D8B030D-6E8A-4147-A177-3AD203B41FA5}">
                      <a16:colId xmlns:a16="http://schemas.microsoft.com/office/drawing/2014/main" val="312564776"/>
                    </a:ext>
                  </a:extLst>
                </a:gridCol>
              </a:tblGrid>
              <a:tr h="497039">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Bidder</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1</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2</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303123"/>
                  </a:ext>
                </a:extLst>
              </a:tr>
              <a:tr h="415891">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0</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304453"/>
                  </a:ext>
                </a:extLst>
              </a:tr>
              <a:tr h="429899">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498343"/>
                  </a:ext>
                </a:extLst>
              </a:tr>
              <a:tr h="422895">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2.5</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810640"/>
                  </a:ext>
                </a:extLst>
              </a:tr>
            </a:tbl>
          </a:graphicData>
        </a:graphic>
      </p:graphicFrame>
      <p:pic>
        <p:nvPicPr>
          <p:cNvPr id="73" name="Picture 72">
            <a:extLst>
              <a:ext uri="{FF2B5EF4-FFF2-40B4-BE49-F238E27FC236}">
                <a16:creationId xmlns:a16="http://schemas.microsoft.com/office/drawing/2014/main" id="{B008F279-6C44-4BC4-B7DC-C64EDBD1CBC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2860" y="950146"/>
            <a:ext cx="266424" cy="266424"/>
          </a:xfrm>
          <a:prstGeom prst="rect">
            <a:avLst/>
          </a:prstGeom>
        </p:spPr>
      </p:pic>
      <p:pic>
        <p:nvPicPr>
          <p:cNvPr id="74" name="Picture 73">
            <a:extLst>
              <a:ext uri="{FF2B5EF4-FFF2-40B4-BE49-F238E27FC236}">
                <a16:creationId xmlns:a16="http://schemas.microsoft.com/office/drawing/2014/main" id="{293F11DA-3565-4461-B285-49CB7614D7E6}"/>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72860" y="1369522"/>
            <a:ext cx="266424" cy="266424"/>
          </a:xfrm>
          <a:prstGeom prst="rect">
            <a:avLst/>
          </a:prstGeom>
        </p:spPr>
      </p:pic>
      <p:pic>
        <p:nvPicPr>
          <p:cNvPr id="75" name="Picture 74">
            <a:extLst>
              <a:ext uri="{FF2B5EF4-FFF2-40B4-BE49-F238E27FC236}">
                <a16:creationId xmlns:a16="http://schemas.microsoft.com/office/drawing/2014/main" id="{0F2B88D6-66F1-4BAA-B084-0398D434C02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54122" y="1826722"/>
            <a:ext cx="266424" cy="266424"/>
          </a:xfrm>
          <a:prstGeom prst="rect">
            <a:avLst/>
          </a:prstGeom>
        </p:spPr>
      </p:pic>
      <p:pic>
        <p:nvPicPr>
          <p:cNvPr id="76" name="Picture 75">
            <a:extLst>
              <a:ext uri="{FF2B5EF4-FFF2-40B4-BE49-F238E27FC236}">
                <a16:creationId xmlns:a16="http://schemas.microsoft.com/office/drawing/2014/main" id="{41F6B98A-16EE-4756-A6EA-F13C8CE1B8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91597" y="1826722"/>
            <a:ext cx="266424" cy="266424"/>
          </a:xfrm>
          <a:prstGeom prst="rect">
            <a:avLst/>
          </a:prstGeom>
        </p:spPr>
      </p:pic>
      <p:sp>
        <p:nvSpPr>
          <p:cNvPr id="77" name="Rectangle 76">
            <a:extLst>
              <a:ext uri="{FF2B5EF4-FFF2-40B4-BE49-F238E27FC236}">
                <a16:creationId xmlns:a16="http://schemas.microsoft.com/office/drawing/2014/main" id="{2CDADD05-2C1D-44AE-8153-325E9F30F9EF}"/>
              </a:ext>
            </a:extLst>
          </p:cNvPr>
          <p:cNvSpPr/>
          <p:nvPr/>
        </p:nvSpPr>
        <p:spPr>
          <a:xfrm>
            <a:off x="5981699" y="304800"/>
            <a:ext cx="1776616" cy="19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162C8F0-407B-43DA-B2D9-7B2FC7569779}"/>
                  </a:ext>
                </a:extLst>
              </p:cNvPr>
              <p:cNvSpPr/>
              <p:nvPr/>
            </p:nvSpPr>
            <p:spPr>
              <a:xfrm>
                <a:off x="438870" y="1635946"/>
                <a:ext cx="4704631" cy="2783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What if we add an </a:t>
                </a:r>
                <a:r>
                  <a:rPr lang="en-US" b="1" dirty="0">
                    <a:solidFill>
                      <a:srgbClr val="0093C6"/>
                    </a:solidFill>
                    <a:cs typeface="Arial" panose="020B0604020202020204" pitchFamily="34" charset="0"/>
                  </a:rPr>
                  <a:t>additive boost </a:t>
                </a:r>
                <a:r>
                  <a:rPr lang="en-US" dirty="0">
                    <a:solidFill>
                      <a:schemeClr val="tx1"/>
                    </a:solidFill>
                    <a:cs typeface="Arial" panose="020B0604020202020204" pitchFamily="34" charset="0"/>
                  </a:rPr>
                  <a:t>to the social welfare of the allocation </a:t>
                </a: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oMath>
                </a14:m>
                <a:r>
                  <a:rPr lang="en-US" dirty="0">
                    <a:solidFill>
                      <a:schemeClr val="tx1"/>
                    </a:solidFill>
                    <a:cs typeface="Arial" panose="020B0604020202020204" pitchFamily="34" charset="0"/>
                  </a:rPr>
                  <a:t>?</a:t>
                </a:r>
              </a:p>
            </p:txBody>
          </p:sp>
        </mc:Choice>
        <mc:Fallback xmlns="">
          <p:sp>
            <p:nvSpPr>
              <p:cNvPr id="30" name="Rectangle 29">
                <a:extLst>
                  <a:ext uri="{FF2B5EF4-FFF2-40B4-BE49-F238E27FC236}">
                    <a16:creationId xmlns:a16="http://schemas.microsoft.com/office/drawing/2014/main" id="{2162C8F0-407B-43DA-B2D9-7B2FC7569779}"/>
                  </a:ext>
                </a:extLst>
              </p:cNvPr>
              <p:cNvSpPr>
                <a:spLocks noRot="1" noChangeAspect="1" noMove="1" noResize="1" noEditPoints="1" noAdjustHandles="1" noChangeArrowheads="1" noChangeShapeType="1" noTextEdit="1"/>
              </p:cNvSpPr>
              <p:nvPr/>
            </p:nvSpPr>
            <p:spPr>
              <a:xfrm>
                <a:off x="438870" y="1635946"/>
                <a:ext cx="4704631" cy="2783654"/>
              </a:xfrm>
              <a:prstGeom prst="rect">
                <a:avLst/>
              </a:prstGeom>
              <a:blipFill>
                <a:blip r:embed="rId13"/>
                <a:stretch>
                  <a:fillRect/>
                </a:stretch>
              </a:blipFill>
              <a:ln>
                <a:solidFill>
                  <a:schemeClr val="bg1"/>
                </a:solidFill>
              </a:ln>
            </p:spPr>
            <p:txBody>
              <a:bodyPr/>
              <a:lstStyle/>
              <a:p>
                <a:r>
                  <a:rPr lang="en-US">
                    <a:noFill/>
                  </a:rPr>
                  <a:t> </a:t>
                </a:r>
              </a:p>
            </p:txBody>
          </p:sp>
        </mc:Fallback>
      </mc:AlternateContent>
      <p:sp>
        <p:nvSpPr>
          <p:cNvPr id="31" name="Rectangle 30">
            <a:extLst>
              <a:ext uri="{FF2B5EF4-FFF2-40B4-BE49-F238E27FC236}">
                <a16:creationId xmlns:a16="http://schemas.microsoft.com/office/drawing/2014/main" id="{E0050D3B-4AB7-4731-B1AE-EF5C3143247D}"/>
              </a:ext>
            </a:extLst>
          </p:cNvPr>
          <p:cNvSpPr/>
          <p:nvPr/>
        </p:nvSpPr>
        <p:spPr>
          <a:xfrm>
            <a:off x="5867399" y="4960408"/>
            <a:ext cx="2799351" cy="1165755"/>
          </a:xfrm>
          <a:prstGeom prst="rect">
            <a:avLst/>
          </a:prstGeom>
          <a:solidFill>
            <a:srgbClr val="54BAD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Bidder 1 values her allocation for $2.5, but only payed $1. </a:t>
            </a:r>
            <a:r>
              <a:rPr lang="en-US" b="1" dirty="0">
                <a:solidFill>
                  <a:schemeClr val="tx1"/>
                </a:solidFill>
              </a:rPr>
              <a:t>How can we get her to pay more?</a:t>
            </a:r>
          </a:p>
        </p:txBody>
      </p:sp>
      <p:cxnSp>
        <p:nvCxnSpPr>
          <p:cNvPr id="32" name="Straight Connector 31">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249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B349B41-62FD-46D7-AA7F-262861448B7F}"/>
                  </a:ext>
                </a:extLst>
              </p:cNvPr>
              <p:cNvSpPr>
                <a:spLocks noGrp="1"/>
              </p:cNvSpPr>
              <p:nvPr>
                <p:ph idx="1"/>
              </p:nvPr>
            </p:nvSpPr>
            <p:spPr>
              <a:xfrm>
                <a:off x="457200" y="1600200"/>
                <a:ext cx="4979310" cy="4525963"/>
              </a:xfrm>
            </p:spPr>
            <p:txBody>
              <a:bodyPr>
                <a:normAutofit/>
              </a:bodyPr>
              <a:lstStyle/>
              <a:p>
                <a:pPr marL="0" indent="0">
                  <a:buNone/>
                </a:pPr>
                <a:r>
                  <a:rPr lang="en-US" sz="1800" dirty="0">
                    <a:cs typeface="Arial" panose="020B0604020202020204" pitchFamily="34" charset="0"/>
                  </a:rPr>
                  <a:t>Let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be an allocation of the </a:t>
                </a:r>
                <a14:m>
                  <m:oMath xmlns:m="http://schemas.openxmlformats.org/officeDocument/2006/math">
                    <m:r>
                      <a:rPr lang="en-US" sz="1800" i="1">
                        <a:latin typeface="Cambria Math" panose="02040503050406030204" pitchFamily="18" charset="0"/>
                        <a:cs typeface="Arial" panose="020B0604020202020204" pitchFamily="34" charset="0"/>
                      </a:rPr>
                      <m:t>𝑚</m:t>
                    </m:r>
                  </m:oMath>
                </a14:m>
                <a:r>
                  <a:rPr lang="en-US" sz="1800" dirty="0">
                    <a:cs typeface="Arial" panose="020B0604020202020204" pitchFamily="34" charset="0"/>
                  </a:rPr>
                  <a:t> goods.</a:t>
                </a:r>
              </a:p>
              <a:p>
                <a:pPr marL="0" indent="0">
                  <a:buNone/>
                </a:pPr>
                <a:r>
                  <a:rPr lang="en-US" sz="1800" i="1" dirty="0">
                    <a:cs typeface="Arial" panose="020B0604020202020204" pitchFamily="34" charset="0"/>
                  </a:rPr>
                  <a:t>    This means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𝑚</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solidFill>
                      <a:srgbClr val="0000CC"/>
                    </a:solidFill>
                    <a:cs typeface="Arial" panose="020B0604020202020204" pitchFamily="34" charset="0"/>
                  </a:rPr>
                  <a:t> </a:t>
                </a:r>
                <a:r>
                  <a:rPr lang="en-US" sz="1800" i="1" dirty="0">
                    <a:cs typeface="Arial" panose="020B0604020202020204" pitchFamily="34" charset="0"/>
                  </a:rPr>
                  <a:t>and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oMath>
                </a14:m>
                <a:r>
                  <a:rPr lang="en-US" sz="1800" i="1" dirty="0">
                    <a:cs typeface="Arial" panose="020B0604020202020204" pitchFamily="34" charset="0"/>
                  </a:rPr>
                  <a:t>.</a:t>
                </a:r>
              </a:p>
              <a:p>
                <a:pPr marL="0" indent="0">
                  <a:buNone/>
                </a:pPr>
                <a:endParaRPr lang="en-US" sz="1800" dirty="0">
                  <a:cs typeface="Arial" panose="020B0604020202020204" pitchFamily="34" charset="0"/>
                </a:endParaRPr>
              </a:p>
              <a:p>
                <a:pPr marL="0" indent="0">
                  <a:buNone/>
                </a:pPr>
                <a:r>
                  <a:rPr lang="en-US" sz="1800" dirty="0">
                    <a:cs typeface="Arial" panose="020B0604020202020204" pitchFamily="34" charset="0"/>
                  </a:rPr>
                  <a:t>Social Welfare </a:t>
                </a:r>
                <a14:m>
                  <m:oMath xmlns:m="http://schemas.openxmlformats.org/officeDocument/2006/math">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m:rPr>
                            <m:brk m:alnAt="7"/>
                          </m:rPr>
                          <a:rPr lang="en-US" sz="1800" i="1">
                            <a:solidFill>
                              <a:srgbClr val="0000CC"/>
                            </a:solidFill>
                            <a:latin typeface="Cambria Math" panose="02040503050406030204" pitchFamily="18" charset="0"/>
                            <a:cs typeface="Arial" panose="020B0604020202020204" pitchFamily="34" charset="0"/>
                          </a:rPr>
                          <m:t>𝑖</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𝑖</m:t>
                                </m:r>
                              </m:sub>
                            </m:sSub>
                          </m:e>
                        </m:d>
                      </m:e>
                    </m:nary>
                  </m:oMath>
                </a14:m>
                <a:endParaRPr lang="en-US" sz="1800"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sup>
                        </m:sSubSup>
                      </m:e>
                    </m:d>
                  </m:oMath>
                </a14:m>
                <a:r>
                  <a:rPr lang="en-US" sz="1800" dirty="0">
                    <a:solidFill>
                      <a:srgbClr val="0000CC"/>
                    </a:solidFill>
                    <a:cs typeface="Arial" panose="020B0604020202020204" pitchFamily="34" charset="0"/>
                  </a:rPr>
                  <a:t> </a:t>
                </a:r>
                <a:r>
                  <a:rPr lang="en-US" sz="1800" dirty="0">
                    <a:cs typeface="Arial" panose="020B0604020202020204" pitchFamily="34" charset="0"/>
                  </a:rPr>
                  <a:t>maximizes social welfare </a:t>
                </a:r>
                <a14:m>
                  <m:oMath xmlns:m="http://schemas.openxmlformats.org/officeDocument/2006/math">
                    <m:r>
                      <a:rPr lang="en-US" sz="1800" i="1">
                        <a:solidFill>
                          <a:srgbClr val="0000CC"/>
                        </a:solidFill>
                        <a:latin typeface="Cambria Math" panose="02040503050406030204" pitchFamily="18" charset="0"/>
                        <a:cs typeface="Arial" panose="020B0604020202020204" pitchFamily="34" charset="0"/>
                      </a:rPr>
                      <m:t>𝑆𝑊</m:t>
                    </m:r>
                    <m:d>
                      <m:dPr>
                        <m:ctrlPr>
                          <a:rPr lang="en-US" sz="1800" i="1">
                            <a:solidFill>
                              <a:srgbClr val="0000CC"/>
                            </a:solidFill>
                            <a:latin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solidFill>
                      <a:srgbClr val="0000CC"/>
                    </a:solidFill>
                    <a:cs typeface="Arial" panose="020B0604020202020204" pitchFamily="34" charset="0"/>
                  </a:rPr>
                  <a:t>= </a:t>
                </a:r>
                <a14:m>
                  <m:oMath xmlns:m="http://schemas.openxmlformats.org/officeDocument/2006/math">
                    <m:nary>
                      <m:naryPr>
                        <m:chr m:val="∑"/>
                        <m:supHide m:val="on"/>
                        <m:ctrlPr>
                          <a:rPr lang="en-US" sz="1800" i="1">
                            <a:solidFill>
                              <a:srgbClr val="0000CC"/>
                            </a:solidFill>
                            <a:latin typeface="Cambria Math" panose="02040503050406030204" pitchFamily="18" charset="0"/>
                            <a:cs typeface="Arial" panose="020B0604020202020204" pitchFamily="34" charset="0"/>
                          </a:rPr>
                        </m:ctrlPr>
                      </m:naryPr>
                      <m:sub>
                        <m:r>
                          <a:rPr lang="en-US" sz="1800" i="1">
                            <a:solidFill>
                              <a:srgbClr val="0000CC"/>
                            </a:solidFill>
                            <a:latin typeface="Cambria Math" panose="02040503050406030204" pitchFamily="18" charset="0"/>
                            <a:cs typeface="Arial" panose="020B0604020202020204" pitchFamily="34" charset="0"/>
                          </a:rPr>
                          <m:t>𝑗</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𝐵𝑖𝑑𝑑𝑒𝑟𝑠</m:t>
                        </m:r>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r>
                              <a:rPr lang="en-US" sz="1800" i="1">
                                <a:solidFill>
                                  <a:srgbClr val="0000CC"/>
                                </a:solidFill>
                                <a:latin typeface="Cambria Math" panose="02040503050406030204" pitchFamily="18" charset="0"/>
                                <a:ea typeface="Cambria Math" panose="02040503050406030204" pitchFamily="18" charset="0"/>
                                <a:cs typeface="Arial" panose="020B0604020202020204" pitchFamily="34" charset="0"/>
                              </a:rPr>
                              <m:t>𝑖</m:t>
                            </m:r>
                          </m:e>
                        </m:d>
                      </m:sub>
                      <m:sup/>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𝑣</m:t>
                            </m:r>
                          </m:e>
                          <m:sub>
                            <m:r>
                              <a:rPr lang="en-US" sz="1800" i="1">
                                <a:solidFill>
                                  <a:srgbClr val="0000CC"/>
                                </a:solidFill>
                                <a:latin typeface="Cambria Math" panose="02040503050406030204" pitchFamily="18" charset="0"/>
                                <a:cs typeface="Arial" panose="020B0604020202020204" pitchFamily="34" charset="0"/>
                              </a:rPr>
                              <m:t>𝑗</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𝑗</m:t>
                                </m:r>
                              </m:sub>
                            </m:sSub>
                          </m:e>
                        </m:d>
                      </m:e>
                    </m:nary>
                  </m:oMath>
                </a14:m>
                <a:endParaRPr lang="en-US" sz="1800" i="1" dirty="0">
                  <a:cs typeface="Arial" panose="020B0604020202020204" pitchFamily="34" charset="0"/>
                </a:endParaRPr>
              </a:p>
              <a:p>
                <a:pPr marL="0" indent="0">
                  <a:buNone/>
                </a:pP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r>
                      <a:rPr lang="en-US" sz="1800" i="1">
                        <a:solidFill>
                          <a:srgbClr val="0000CC"/>
                        </a:solidFill>
                        <a:latin typeface="Cambria Math" panose="02040503050406030204" pitchFamily="18" charset="0"/>
                        <a:cs typeface="Arial" panose="020B0604020202020204" pitchFamily="34" charset="0"/>
                      </a:rPr>
                      <m:t>=</m:t>
                    </m:r>
                    <m:d>
                      <m:dPr>
                        <m:ctrlPr>
                          <a:rPr lang="en-US" sz="1800" i="1">
                            <a:solidFill>
                              <a:srgbClr val="0000CC"/>
                            </a:solidFill>
                            <a:latin typeface="Cambria Math" panose="02040503050406030204" pitchFamily="18" charset="0"/>
                            <a:cs typeface="Arial" panose="020B0604020202020204" pitchFamily="34" charset="0"/>
                          </a:rPr>
                        </m:ctrlPr>
                      </m:dPr>
                      <m:e>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r>
                          <a:rPr lang="en-US" sz="1800" i="1">
                            <a:solidFill>
                              <a:srgbClr val="0000CC"/>
                            </a:solidFill>
                            <a:latin typeface="Cambria Math" panose="02040503050406030204" pitchFamily="18" charset="0"/>
                            <a:cs typeface="Arial" panose="020B0604020202020204" pitchFamily="34" charset="0"/>
                          </a:rPr>
                          <m:t>,…,</m:t>
                        </m:r>
                        <m:sSubSup>
                          <m:sSubSupPr>
                            <m:ctrlPr>
                              <a:rPr lang="en-US" sz="1800" i="1">
                                <a:solidFill>
                                  <a:srgbClr val="0000CC"/>
                                </a:solidFill>
                                <a:latin typeface="Cambria Math" panose="02040503050406030204" pitchFamily="18" charset="0"/>
                                <a:cs typeface="Arial" panose="020B0604020202020204" pitchFamily="34" charset="0"/>
                              </a:rPr>
                            </m:ctrlPr>
                          </m:sSubSup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bSup>
                      </m:e>
                    </m:d>
                  </m:oMath>
                </a14:m>
                <a:r>
                  <a:rPr lang="en-US" sz="1800" dirty="0">
                    <a:cs typeface="Arial" panose="020B0604020202020204" pitchFamily="34" charset="0"/>
                  </a:rPr>
                  <a:t> maximizes </a:t>
                </a:r>
                <a14:m>
                  <m:oMath xmlns:m="http://schemas.openxmlformats.org/officeDocument/2006/math">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Allocation: </a:t>
                </a:r>
                <a14:m>
                  <m:oMath xmlns:m="http://schemas.openxmlformats.org/officeDocument/2006/math">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oMath>
                </a14:m>
                <a:endParaRPr lang="en-US" sz="1800" dirty="0">
                  <a:cs typeface="Arial" panose="020B0604020202020204" pitchFamily="34" charset="0"/>
                </a:endParaRPr>
              </a:p>
              <a:p>
                <a:pPr marL="0" indent="0">
                  <a:buNone/>
                </a:pPr>
                <a:endParaRPr lang="en-US" sz="1800" dirty="0">
                  <a:cs typeface="Arial" panose="020B0604020202020204" pitchFamily="34" charset="0"/>
                </a:endParaRPr>
              </a:p>
              <a:p>
                <a:pPr marL="0" indent="0">
                  <a:buNone/>
                </a:pPr>
                <a:r>
                  <a:rPr lang="en-US" sz="1800" b="1" dirty="0">
                    <a:solidFill>
                      <a:srgbClr val="0093C6"/>
                    </a:solidFill>
                    <a:cs typeface="Arial" panose="020B0604020202020204" pitchFamily="34" charset="0"/>
                  </a:rPr>
                  <a:t>Payment:</a:t>
                </a:r>
              </a:p>
              <a:p>
                <a:pPr marL="0" indent="0">
                  <a:buNone/>
                </a:pPr>
                <a:r>
                  <a:rPr lang="en-US" sz="1800" dirty="0">
                    <a:cs typeface="Arial" panose="020B0604020202020204" pitchFamily="34" charset="0"/>
                  </a:rPr>
                  <a:t>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pays </a:t>
                </a:r>
                <a14:m>
                  <m:oMath xmlns:m="http://schemas.openxmlformats.org/officeDocument/2006/math">
                    <m:sSub>
                      <m:sSubPr>
                        <m:ctrlPr>
                          <a:rPr lang="en-US" sz="1800" i="1" smtClean="0">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𝑆𝑊</m:t>
                        </m:r>
                      </m:e>
                      <m:sub>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b>
                    </m:sSub>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𝑖</m:t>
                            </m:r>
                          </m:sup>
                        </m:sSup>
                      </m:e>
                    </m:d>
                    <m:r>
                      <a:rPr lang="en-US" sz="1800" i="1">
                        <a:solidFill>
                          <a:srgbClr val="0000CC"/>
                        </a:solidFill>
                        <a:latin typeface="Cambria Math" panose="02040503050406030204" pitchFamily="18" charset="0"/>
                        <a:cs typeface="Arial" panose="020B0604020202020204" pitchFamily="34" charset="0"/>
                      </a:rPr>
                      <m:t>−</m:t>
                    </m:r>
                    <m:r>
                      <a:rPr lang="en-US" sz="1800" i="1">
                        <a:solidFill>
                          <a:srgbClr val="0000CC"/>
                        </a:solidFill>
                        <a:latin typeface="Cambria Math" panose="02040503050406030204" pitchFamily="18" charset="0"/>
                        <a:cs typeface="Arial" panose="020B0604020202020204" pitchFamily="34" charset="0"/>
                      </a:rPr>
                      <m:t>𝑆𝑊</m:t>
                    </m:r>
                    <m:r>
                      <m:rPr>
                        <m:nor/>
                      </m:rPr>
                      <a:rPr lang="en-US" sz="1800" baseline="-25000" dirty="0">
                        <a:solidFill>
                          <a:srgbClr val="0000CC"/>
                        </a:solidFill>
                        <a:cs typeface="Arial" panose="020B0604020202020204" pitchFamily="34" charset="0"/>
                      </a:rPr>
                      <m:t>−</m:t>
                    </m:r>
                    <m:r>
                      <a:rPr lang="en-US" sz="1800" i="1" baseline="-25000" dirty="0">
                        <a:solidFill>
                          <a:srgbClr val="0000CC"/>
                        </a:solidFill>
                        <a:latin typeface="Cambria Math" panose="02040503050406030204" pitchFamily="18" charset="0"/>
                        <a:cs typeface="Arial" panose="020B0604020202020204" pitchFamily="34" charset="0"/>
                      </a:rPr>
                      <m:t>𝑖</m:t>
                    </m:r>
                    <m:d>
                      <m:dPr>
                        <m:ctrlPr>
                          <a:rPr lang="en-US" sz="1800" i="1">
                            <a:solidFill>
                              <a:srgbClr val="0000CC"/>
                            </a:solidFill>
                            <a:latin typeface="Cambria Math" panose="02040503050406030204" pitchFamily="18" charset="0"/>
                            <a:cs typeface="Arial" panose="020B0604020202020204" pitchFamily="34" charset="0"/>
                          </a:rPr>
                        </m:ctrlPr>
                      </m:dPr>
                      <m:e>
                        <m:sSup>
                          <m:sSupPr>
                            <m:ctrlPr>
                              <a:rPr lang="en-US" sz="1800" i="1">
                                <a:solidFill>
                                  <a:srgbClr val="0000CC"/>
                                </a:solidFill>
                                <a:latin typeface="Cambria Math" panose="02040503050406030204" pitchFamily="18" charset="0"/>
                                <a:cs typeface="Arial" panose="020B0604020202020204" pitchFamily="34" charset="0"/>
                              </a:rPr>
                            </m:ctrlPr>
                          </m:sSupPr>
                          <m:e>
                            <m:r>
                              <a:rPr lang="en-US" sz="1800" b="1" i="1">
                                <a:solidFill>
                                  <a:srgbClr val="0000CC"/>
                                </a:solidFill>
                                <a:latin typeface="Cambria Math" panose="02040503050406030204" pitchFamily="18" charset="0"/>
                                <a:cs typeface="Arial" panose="020B0604020202020204" pitchFamily="34" charset="0"/>
                              </a:rPr>
                              <m:t>𝒃</m:t>
                            </m:r>
                          </m:e>
                          <m:sup>
                            <m:r>
                              <a:rPr lang="en-US" sz="1800" i="1">
                                <a:solidFill>
                                  <a:srgbClr val="0000CC"/>
                                </a:solidFill>
                                <a:latin typeface="Cambria Math" panose="02040503050406030204" pitchFamily="18" charset="0"/>
                                <a:cs typeface="Arial" panose="020B0604020202020204" pitchFamily="34" charset="0"/>
                              </a:rPr>
                              <m:t>∗</m:t>
                            </m:r>
                          </m:sup>
                        </m:sSup>
                      </m:e>
                    </m:d>
                  </m:oMath>
                </a14:m>
                <a:endParaRPr lang="en-US" sz="1800" dirty="0">
                  <a:cs typeface="Arial" panose="020B0604020202020204" pitchFamily="34" charset="0"/>
                </a:endParaRPr>
              </a:p>
            </p:txBody>
          </p:sp>
        </mc:Choice>
        <mc:Fallback xmlns="">
          <p:sp>
            <p:nvSpPr>
              <p:cNvPr id="3" name="Content Placeholder 2">
                <a:extLst>
                  <a:ext uri="{FF2B5EF4-FFF2-40B4-BE49-F238E27FC236}">
                    <a16:creationId xmlns:a16="http://schemas.microsoft.com/office/drawing/2014/main" id="{2B349B41-62FD-46D7-AA7F-262861448B7F}"/>
                  </a:ext>
                </a:extLst>
              </p:cNvPr>
              <p:cNvSpPr>
                <a:spLocks noGrp="1" noRot="1" noChangeAspect="1" noMove="1" noResize="1" noEditPoints="1" noAdjustHandles="1" noChangeArrowheads="1" noChangeShapeType="1" noTextEdit="1"/>
              </p:cNvSpPr>
              <p:nvPr>
                <p:ph idx="1"/>
              </p:nvPr>
            </p:nvSpPr>
            <p:spPr>
              <a:xfrm>
                <a:off x="457200" y="1600200"/>
                <a:ext cx="4979310" cy="4525963"/>
              </a:xfrm>
              <a:blipFill>
                <a:blip r:embed="rId3"/>
                <a:stretch>
                  <a:fillRect l="-979" t="-809" b="-10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A36090E3-D939-4A30-BDFB-B33E87BB42F7}"/>
                  </a:ext>
                </a:extLst>
              </p:cNvPr>
              <p:cNvSpPr/>
              <p:nvPr/>
            </p:nvSpPr>
            <p:spPr>
              <a:xfrm>
                <a:off x="533400" y="2667000"/>
                <a:ext cx="2438400" cy="291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𝑆𝑊</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m:oMathPara>
                </a14:m>
                <a:endParaRPr lang="en-US" dirty="0">
                  <a:solidFill>
                    <a:srgbClr val="0000CC"/>
                  </a:solidFill>
                </a:endParaRPr>
              </a:p>
            </p:txBody>
          </p:sp>
        </mc:Choice>
        <mc:Fallback xmlns="">
          <p:sp>
            <p:nvSpPr>
              <p:cNvPr id="10" name="Rectangle 9">
                <a:extLst>
                  <a:ext uri="{FF2B5EF4-FFF2-40B4-BE49-F238E27FC236}">
                    <a16:creationId xmlns:a16="http://schemas.microsoft.com/office/drawing/2014/main" id="{A36090E3-D939-4A30-BDFB-B33E87BB42F7}"/>
                  </a:ext>
                </a:extLst>
              </p:cNvPr>
              <p:cNvSpPr>
                <a:spLocks noRot="1" noChangeAspect="1" noMove="1" noResize="1" noEditPoints="1" noAdjustHandles="1" noChangeArrowheads="1" noChangeShapeType="1" noTextEdit="1"/>
              </p:cNvSpPr>
              <p:nvPr/>
            </p:nvSpPr>
            <p:spPr>
              <a:xfrm>
                <a:off x="533400" y="2667000"/>
                <a:ext cx="2438400" cy="291675"/>
              </a:xfrm>
              <a:prstGeom prst="rect">
                <a:avLst/>
              </a:prstGeom>
              <a:blipFill>
                <a:blip r:embed="rId4"/>
                <a:stretch>
                  <a:fillRect b="-7843"/>
                </a:stretch>
              </a:blipFill>
              <a:ln>
                <a:solidFill>
                  <a:schemeClr val="bg1"/>
                </a:solidFill>
              </a:ln>
            </p:spPr>
            <p:txBody>
              <a:bodyPr/>
              <a:lstStyle/>
              <a:p>
                <a:r>
                  <a:rPr lang="en-US">
                    <a:noFill/>
                  </a:rPr>
                  <a:t> </a:t>
                </a:r>
              </a:p>
            </p:txBody>
          </p:sp>
        </mc:Fallback>
      </mc:AlternateContent>
      <p:sp>
        <p:nvSpPr>
          <p:cNvPr id="55" name="Title 1">
            <a:extLst>
              <a:ext uri="{FF2B5EF4-FFF2-40B4-BE49-F238E27FC236}">
                <a16:creationId xmlns:a16="http://schemas.microsoft.com/office/drawing/2014/main" id="{5EED4703-B444-4FC4-8C73-C8D3921207A9}"/>
              </a:ext>
            </a:extLst>
          </p:cNvPr>
          <p:cNvSpPr txBox="1">
            <a:spLocks/>
          </p:cNvSpPr>
          <p:nvPr/>
        </p:nvSpPr>
        <p:spPr>
          <a:xfrm>
            <a:off x="457200" y="274638"/>
            <a:ext cx="4800601"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Vickrey</a:t>
            </a:r>
            <a:r>
              <a:rPr lang="en-US" dirty="0"/>
              <a:t>-Clarke-Groves mechanism (VCG)</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562ECBA-099D-435B-8DF0-1A5CBEBBF8A5}"/>
                  </a:ext>
                </a:extLst>
              </p:cNvPr>
              <p:cNvSpPr txBox="1"/>
              <p:nvPr/>
            </p:nvSpPr>
            <p:spPr>
              <a:xfrm>
                <a:off x="5867400" y="2331616"/>
                <a:ext cx="2971800" cy="2478755"/>
              </a:xfrm>
              <a:prstGeom prst="rect">
                <a:avLst/>
              </a:prstGeom>
              <a:noFill/>
            </p:spPr>
            <p:txBody>
              <a:bodyPr wrap="square" rtlCol="0">
                <a:spAutoFit/>
              </a:bodyPr>
              <a:lstStyle/>
              <a:p>
                <a:pPr>
                  <a:spcAft>
                    <a:spcPts val="1350"/>
                  </a:spcAft>
                </a:pP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 xmlns:m="http://schemas.openxmlformats.org/officeDocument/2006/math">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a:solidFill>
                          <a:srgbClr val="0000CC"/>
                        </a:solidFill>
                        <a:latin typeface="Cambria Math" panose="02040503050406030204" pitchFamily="18" charset="0"/>
                        <a:cs typeface="Arial" panose="020B0604020202020204" pitchFamily="34" charset="0"/>
                      </a:rPr>
                      <m:t>=</m:t>
                    </m:r>
                  </m:oMath>
                </a14:m>
                <a:r>
                  <a:rPr lang="en-US" dirty="0">
                    <a:solidFill>
                      <a:srgbClr val="0000CC"/>
                    </a:solidFill>
                    <a:cs typeface="Arial" panose="020B0604020202020204" pitchFamily="34" charset="0"/>
                  </a:rPr>
                  <a:t> </a:t>
                </a:r>
              </a:p>
              <a:p>
                <a:pPr>
                  <a:spcAft>
                    <a:spcPts val="1350"/>
                  </a:spcAft>
                </a:pPr>
                <a14:m>
                  <m:oMathPara xmlns:m="http://schemas.openxmlformats.org/officeDocument/2006/math">
                    <m:oMathParaPr>
                      <m:jc m:val="left"/>
                    </m:oMathParaPr>
                    <m:oMath xmlns:m="http://schemas.openxmlformats.org/officeDocument/2006/math">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𝑆𝑊</m:t>
                          </m:r>
                        </m:e>
                        <m:sub>
                          <m:r>
                            <a:rPr lang="en-US" i="1">
                              <a:solidFill>
                                <a:srgbClr val="0000CC"/>
                              </a:solidFill>
                              <a:latin typeface="Cambria Math" panose="02040503050406030204" pitchFamily="18" charset="0"/>
                              <a:cs typeface="Arial" panose="020B0604020202020204" pitchFamily="34" charset="0"/>
                            </a:rPr>
                            <m:t>−1</m:t>
                          </m:r>
                        </m:sub>
                      </m:sSub>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r>
                        <a:rPr lang="en-US" i="1">
                          <a:solidFill>
                            <a:srgbClr val="0000CC"/>
                          </a:solidFill>
                          <a:latin typeface="Cambria Math" panose="02040503050406030204" pitchFamily="18" charset="0"/>
                          <a:cs typeface="Arial" panose="020B0604020202020204" pitchFamily="34" charset="0"/>
                        </a:rPr>
                        <m:t>=1</m:t>
                      </m:r>
                      <m:r>
                        <a:rPr lang="en-US" b="0"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𝟏</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𝟒𝟗</m:t>
                      </m:r>
                    </m:oMath>
                  </m:oMathPara>
                </a14:m>
                <a:endParaRPr lang="en-US" b="1" dirty="0">
                  <a:solidFill>
                    <a:srgbClr val="0000CC"/>
                  </a:solidFill>
                  <a:cs typeface="Arial" panose="020B0604020202020204" pitchFamily="34" charset="0"/>
                </a:endParaRPr>
              </a:p>
              <a:p>
                <a:pPr>
                  <a:spcAft>
                    <a:spcPts val="1350"/>
                  </a:spcAft>
                </a:pPr>
                <a14:m>
                  <m:oMath xmlns:m="http://schemas.openxmlformats.org/officeDocument/2006/math">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𝑆𝑊</m:t>
                        </m:r>
                      </m:e>
                      <m:sub>
                        <m:r>
                          <a:rPr lang="en-US" i="1">
                            <a:solidFill>
                              <a:srgbClr val="0000CC"/>
                            </a:solidFill>
                            <a:latin typeface="Cambria Math" panose="02040503050406030204" pitchFamily="18" charset="0"/>
                            <a:cs typeface="Arial" panose="020B0604020202020204" pitchFamily="34" charset="0"/>
                          </a:rPr>
                          <m:t>−1</m:t>
                        </m:r>
                      </m:sub>
                    </m:sSub>
                    <m:d>
                      <m:dPr>
                        <m:ctrlPr>
                          <a:rPr lang="en-US" i="1">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m:t>
                            </m:r>
                          </m:sup>
                        </m:sSubSup>
                      </m:e>
                    </m:d>
                    <m:r>
                      <a:rPr lang="en-US" i="1">
                        <a:solidFill>
                          <a:srgbClr val="0000CC"/>
                        </a:solidFill>
                        <a:latin typeface="Cambria Math" panose="02040503050406030204" pitchFamily="18" charset="0"/>
                        <a:cs typeface="Arial" panose="020B0604020202020204" pitchFamily="34" charset="0"/>
                      </a:rPr>
                      <m:t>=0</m:t>
                    </m:r>
                  </m:oMath>
                </a14:m>
                <a:r>
                  <a:rPr lang="en-US" dirty="0">
                    <a:solidFill>
                      <a:srgbClr val="0000CC"/>
                    </a:solidFill>
                    <a:cs typeface="Arial" panose="020B0604020202020204" pitchFamily="34" charset="0"/>
                  </a:rPr>
                  <a:t> </a:t>
                </a:r>
              </a:p>
              <a:p>
                <a:r>
                  <a:rPr lang="en-US" dirty="0">
                    <a:cs typeface="Arial" panose="020B0604020202020204" pitchFamily="34" charset="0"/>
                  </a:rPr>
                  <a:t>Bidder 1 pays</a:t>
                </a:r>
              </a:p>
              <a:p>
                <a:pPr/>
                <a14:m>
                  <m:oMathPara xmlns:m="http://schemas.openxmlformats.org/officeDocument/2006/math">
                    <m:oMathParaPr>
                      <m:jc m:val="centerGroup"/>
                    </m:oMathParaPr>
                    <m:oMath xmlns:m="http://schemas.openxmlformats.org/officeDocument/2006/math">
                      <m:r>
                        <a:rPr lang="en-US" i="1" smtClean="0">
                          <a:solidFill>
                            <a:srgbClr val="0000CC"/>
                          </a:solidFill>
                          <a:latin typeface="Cambria Math" panose="02040503050406030204" pitchFamily="18" charset="0"/>
                          <a:cs typeface="Arial" panose="020B0604020202020204" pitchFamily="34" charset="0"/>
                        </a:rPr>
                        <m:t>1</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𝟏</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𝟒𝟗</m:t>
                      </m:r>
                      <m:r>
                        <a:rPr lang="en-US" i="1" smtClean="0">
                          <a:solidFill>
                            <a:srgbClr val="0000CC"/>
                          </a:solidFill>
                          <a:latin typeface="Cambria Math" panose="02040503050406030204" pitchFamily="18" charset="0"/>
                          <a:cs typeface="Arial" panose="020B0604020202020204" pitchFamily="34" charset="0"/>
                        </a:rPr>
                        <m:t>−0=</m:t>
                      </m:r>
                      <m:r>
                        <a:rPr lang="en-US" b="1" i="1" smtClean="0">
                          <a:solidFill>
                            <a:srgbClr val="C00000"/>
                          </a:solidFill>
                          <a:latin typeface="Cambria Math" panose="02040503050406030204" pitchFamily="18" charset="0"/>
                          <a:cs typeface="Arial" panose="020B0604020202020204" pitchFamily="34" charset="0"/>
                        </a:rPr>
                        <m:t>𝟐</m:t>
                      </m:r>
                      <m:r>
                        <a:rPr lang="en-US" b="1" i="1" smtClean="0">
                          <a:solidFill>
                            <a:srgbClr val="C00000"/>
                          </a:solidFill>
                          <a:latin typeface="Cambria Math" panose="02040503050406030204" pitchFamily="18" charset="0"/>
                          <a:cs typeface="Arial" panose="020B0604020202020204" pitchFamily="34" charset="0"/>
                        </a:rPr>
                        <m:t>.</m:t>
                      </m:r>
                      <m:r>
                        <a:rPr lang="en-US" b="1" i="1" smtClean="0">
                          <a:solidFill>
                            <a:srgbClr val="C00000"/>
                          </a:solidFill>
                          <a:latin typeface="Cambria Math" panose="02040503050406030204" pitchFamily="18" charset="0"/>
                          <a:cs typeface="Arial" panose="020B0604020202020204" pitchFamily="34" charset="0"/>
                        </a:rPr>
                        <m:t>𝟒𝟗</m:t>
                      </m:r>
                    </m:oMath>
                  </m:oMathPara>
                </a14:m>
                <a:endParaRPr lang="en-US" b="1" dirty="0">
                  <a:solidFill>
                    <a:srgbClr val="0000CC"/>
                  </a:solidFill>
                  <a:cs typeface="Arial" panose="020B0604020202020204" pitchFamily="34" charset="0"/>
                </a:endParaRPr>
              </a:p>
            </p:txBody>
          </p:sp>
        </mc:Choice>
        <mc:Fallback xmlns="">
          <p:sp>
            <p:nvSpPr>
              <p:cNvPr id="59" name="TextBox 58">
                <a:extLst>
                  <a:ext uri="{FF2B5EF4-FFF2-40B4-BE49-F238E27FC236}">
                    <a16:creationId xmlns:a16="http://schemas.microsoft.com/office/drawing/2014/main" id="{4562ECBA-099D-435B-8DF0-1A5CBEBBF8A5}"/>
                  </a:ext>
                </a:extLst>
              </p:cNvPr>
              <p:cNvSpPr txBox="1">
                <a:spLocks noRot="1" noChangeAspect="1" noMove="1" noResize="1" noEditPoints="1" noAdjustHandles="1" noChangeArrowheads="1" noChangeShapeType="1" noTextEdit="1"/>
              </p:cNvSpPr>
              <p:nvPr/>
            </p:nvSpPr>
            <p:spPr>
              <a:xfrm>
                <a:off x="5867400" y="2331616"/>
                <a:ext cx="2971800" cy="2478755"/>
              </a:xfrm>
              <a:prstGeom prst="rect">
                <a:avLst/>
              </a:prstGeom>
              <a:blipFill>
                <a:blip r:embed="rId5"/>
                <a:stretch>
                  <a:fillRect l="-1848"/>
                </a:stretch>
              </a:blipFill>
            </p:spPr>
            <p:txBody>
              <a:bodyPr/>
              <a:lstStyle/>
              <a:p>
                <a:r>
                  <a:rPr lang="en-US">
                    <a:noFill/>
                  </a:rPr>
                  <a:t> </a:t>
                </a:r>
              </a:p>
            </p:txBody>
          </p:sp>
        </mc:Fallback>
      </mc:AlternateContent>
      <p:sp>
        <p:nvSpPr>
          <p:cNvPr id="60" name="Double Bracket 59">
            <a:extLst>
              <a:ext uri="{FF2B5EF4-FFF2-40B4-BE49-F238E27FC236}">
                <a16:creationId xmlns:a16="http://schemas.microsoft.com/office/drawing/2014/main" id="{3D47D08C-15FF-4313-9993-F22BF9395DD2}"/>
              </a:ext>
            </a:extLst>
          </p:cNvPr>
          <p:cNvSpPr/>
          <p:nvPr/>
        </p:nvSpPr>
        <p:spPr>
          <a:xfrm>
            <a:off x="7989950" y="242810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Picture 60">
            <a:extLst>
              <a:ext uri="{FF2B5EF4-FFF2-40B4-BE49-F238E27FC236}">
                <a16:creationId xmlns:a16="http://schemas.microsoft.com/office/drawing/2014/main" id="{37A71B70-D234-4486-8E07-A13AB16280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1251" y="2427976"/>
            <a:ext cx="212598" cy="212598"/>
          </a:xfrm>
          <a:prstGeom prst="rect">
            <a:avLst/>
          </a:prstGeom>
        </p:spPr>
      </p:pic>
      <p:sp>
        <p:nvSpPr>
          <p:cNvPr id="62" name="Double Bracket 61">
            <a:extLst>
              <a:ext uri="{FF2B5EF4-FFF2-40B4-BE49-F238E27FC236}">
                <a16:creationId xmlns:a16="http://schemas.microsoft.com/office/drawing/2014/main" id="{3E50B574-5830-4339-95E5-3C3CD5BC86B5}"/>
              </a:ext>
            </a:extLst>
          </p:cNvPr>
          <p:cNvSpPr/>
          <p:nvPr/>
        </p:nvSpPr>
        <p:spPr>
          <a:xfrm>
            <a:off x="7132699" y="242797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3" name="Picture 62">
            <a:extLst>
              <a:ext uri="{FF2B5EF4-FFF2-40B4-BE49-F238E27FC236}">
                <a16:creationId xmlns:a16="http://schemas.microsoft.com/office/drawing/2014/main" id="{00BC8B44-D060-47B2-84DE-1E9F43C107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37350" y="2427976"/>
            <a:ext cx="212598" cy="212598"/>
          </a:xfrm>
          <a:prstGeom prst="rect">
            <a:avLst/>
          </a:prstGeom>
        </p:spPr>
      </p:pic>
      <p:sp>
        <p:nvSpPr>
          <p:cNvPr id="64" name="Double Bracket 63">
            <a:extLst>
              <a:ext uri="{FF2B5EF4-FFF2-40B4-BE49-F238E27FC236}">
                <a16:creationId xmlns:a16="http://schemas.microsoft.com/office/drawing/2014/main" id="{C174A416-753F-4AC4-A2C1-1ABA5E468DF9}"/>
              </a:ext>
            </a:extLst>
          </p:cNvPr>
          <p:cNvSpPr/>
          <p:nvPr/>
        </p:nvSpPr>
        <p:spPr>
          <a:xfrm>
            <a:off x="6998609" y="242797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3781EB1D-685A-4EF0-899E-9B077D3ECD83}"/>
                  </a:ext>
                </a:extLst>
              </p:cNvPr>
              <p:cNvSpPr txBox="1"/>
              <p:nvPr/>
            </p:nvSpPr>
            <p:spPr>
              <a:xfrm>
                <a:off x="8032159" y="240731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5" name="TextBox 64">
                <a:extLst>
                  <a:ext uri="{FF2B5EF4-FFF2-40B4-BE49-F238E27FC236}">
                    <a16:creationId xmlns:a16="http://schemas.microsoft.com/office/drawing/2014/main" id="{3781EB1D-685A-4EF0-899E-9B077D3ECD83}"/>
                  </a:ext>
                </a:extLst>
              </p:cNvPr>
              <p:cNvSpPr txBox="1">
                <a:spLocks noRot="1" noChangeAspect="1" noMove="1" noResize="1" noEditPoints="1" noAdjustHandles="1" noChangeArrowheads="1" noChangeShapeType="1" noTextEdit="1"/>
              </p:cNvSpPr>
              <p:nvPr/>
            </p:nvSpPr>
            <p:spPr>
              <a:xfrm>
                <a:off x="8032159" y="2407317"/>
                <a:ext cx="197170" cy="276999"/>
              </a:xfrm>
              <a:prstGeom prst="rect">
                <a:avLst/>
              </a:prstGeom>
              <a:blipFill>
                <a:blip r:embed="rId9"/>
                <a:stretch>
                  <a:fillRect l="-37500" r="-34375" b="-17778"/>
                </a:stretch>
              </a:blipFill>
            </p:spPr>
            <p:txBody>
              <a:bodyPr/>
              <a:lstStyle/>
              <a:p>
                <a:r>
                  <a:rPr lang="en-US">
                    <a:noFill/>
                  </a:rPr>
                  <a:t> </a:t>
                </a:r>
              </a:p>
            </p:txBody>
          </p:sp>
        </mc:Fallback>
      </mc:AlternateContent>
      <p:sp>
        <p:nvSpPr>
          <p:cNvPr id="66" name="Double Bracket 65">
            <a:extLst>
              <a:ext uri="{FF2B5EF4-FFF2-40B4-BE49-F238E27FC236}">
                <a16:creationId xmlns:a16="http://schemas.microsoft.com/office/drawing/2014/main" id="{16EDF17B-49FA-432E-957A-AFD45236D65C}"/>
              </a:ext>
            </a:extLst>
          </p:cNvPr>
          <p:cNvSpPr/>
          <p:nvPr/>
        </p:nvSpPr>
        <p:spPr>
          <a:xfrm>
            <a:off x="7429240" y="2905461"/>
            <a:ext cx="265960" cy="21234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Double Bracket 66">
            <a:extLst>
              <a:ext uri="{FF2B5EF4-FFF2-40B4-BE49-F238E27FC236}">
                <a16:creationId xmlns:a16="http://schemas.microsoft.com/office/drawing/2014/main" id="{1119D3A1-9EA1-444C-87C6-C57255DF002F}"/>
              </a:ext>
            </a:extLst>
          </p:cNvPr>
          <p:cNvSpPr/>
          <p:nvPr/>
        </p:nvSpPr>
        <p:spPr>
          <a:xfrm>
            <a:off x="7295149" y="2905336"/>
            <a:ext cx="13716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7E3E284F-0ED3-4FA6-B125-600E5CB8AB5C}"/>
                  </a:ext>
                </a:extLst>
              </p:cNvPr>
              <p:cNvSpPr txBox="1"/>
              <p:nvPr/>
            </p:nvSpPr>
            <p:spPr>
              <a:xfrm>
                <a:off x="7471449" y="2884677"/>
                <a:ext cx="19717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68" name="TextBox 67">
                <a:extLst>
                  <a:ext uri="{FF2B5EF4-FFF2-40B4-BE49-F238E27FC236}">
                    <a16:creationId xmlns:a16="http://schemas.microsoft.com/office/drawing/2014/main" id="{7E3E284F-0ED3-4FA6-B125-600E5CB8AB5C}"/>
                  </a:ext>
                </a:extLst>
              </p:cNvPr>
              <p:cNvSpPr txBox="1">
                <a:spLocks noRot="1" noChangeAspect="1" noMove="1" noResize="1" noEditPoints="1" noAdjustHandles="1" noChangeArrowheads="1" noChangeShapeType="1" noTextEdit="1"/>
              </p:cNvSpPr>
              <p:nvPr/>
            </p:nvSpPr>
            <p:spPr>
              <a:xfrm>
                <a:off x="7471449" y="2884677"/>
                <a:ext cx="197170" cy="276999"/>
              </a:xfrm>
              <a:prstGeom prst="rect">
                <a:avLst/>
              </a:prstGeom>
              <a:blipFill>
                <a:blip r:embed="rId10"/>
                <a:stretch>
                  <a:fillRect l="-37500" r="-34375" b="-17391"/>
                </a:stretch>
              </a:blipFill>
            </p:spPr>
            <p:txBody>
              <a:bodyPr/>
              <a:lstStyle/>
              <a:p>
                <a:r>
                  <a:rPr lang="en-US">
                    <a:noFill/>
                  </a:rPr>
                  <a:t> </a:t>
                </a:r>
              </a:p>
            </p:txBody>
          </p:sp>
        </mc:Fallback>
      </mc:AlternateContent>
      <p:pic>
        <p:nvPicPr>
          <p:cNvPr id="69" name="Picture 68">
            <a:extLst>
              <a:ext uri="{FF2B5EF4-FFF2-40B4-BE49-F238E27FC236}">
                <a16:creationId xmlns:a16="http://schemas.microsoft.com/office/drawing/2014/main" id="{23217C21-921D-410A-883A-9EB30933D4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5201" y="2905336"/>
            <a:ext cx="212598" cy="212598"/>
          </a:xfrm>
          <a:prstGeom prst="rect">
            <a:avLst/>
          </a:prstGeom>
        </p:spPr>
      </p:pic>
      <p:sp>
        <p:nvSpPr>
          <p:cNvPr id="70" name="Double Bracket 69">
            <a:extLst>
              <a:ext uri="{FF2B5EF4-FFF2-40B4-BE49-F238E27FC236}">
                <a16:creationId xmlns:a16="http://schemas.microsoft.com/office/drawing/2014/main" id="{7F94DDDC-1D55-43EE-86FD-D54C5379190D}"/>
              </a:ext>
            </a:extLst>
          </p:cNvPr>
          <p:cNvSpPr/>
          <p:nvPr/>
        </p:nvSpPr>
        <p:spPr>
          <a:xfrm>
            <a:off x="7866649" y="2905336"/>
            <a:ext cx="685800" cy="212598"/>
          </a:xfrm>
          <a:prstGeom prst="bracketPair">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1" name="Picture 70">
            <a:extLst>
              <a:ext uri="{FF2B5EF4-FFF2-40B4-BE49-F238E27FC236}">
                <a16:creationId xmlns:a16="http://schemas.microsoft.com/office/drawing/2014/main" id="{D8186AA0-8FF8-48A4-8AC5-ADA4C02318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1300" y="2905336"/>
            <a:ext cx="212598" cy="212598"/>
          </a:xfrm>
          <a:prstGeom prst="rect">
            <a:avLst/>
          </a:prstGeom>
        </p:spPr>
      </p:pic>
      <p:graphicFrame>
        <p:nvGraphicFramePr>
          <p:cNvPr id="72" name="Table 71">
            <a:extLst>
              <a:ext uri="{FF2B5EF4-FFF2-40B4-BE49-F238E27FC236}">
                <a16:creationId xmlns:a16="http://schemas.microsoft.com/office/drawing/2014/main" id="{903C22B4-3BEC-4FF3-96D0-AF5406612CE6}"/>
              </a:ext>
            </a:extLst>
          </p:cNvPr>
          <p:cNvGraphicFramePr>
            <a:graphicFrameLocks noGrp="1"/>
          </p:cNvGraphicFramePr>
          <p:nvPr/>
        </p:nvGraphicFramePr>
        <p:xfrm>
          <a:off x="5981699" y="384573"/>
          <a:ext cx="1776615" cy="1765724"/>
        </p:xfrm>
        <a:graphic>
          <a:graphicData uri="http://schemas.openxmlformats.org/drawingml/2006/table">
            <a:tbl>
              <a:tblPr firstRow="1" bandRow="1">
                <a:tableStyleId>{073A0DAA-6AF3-43AB-8588-CEC1D06C72B9}</a:tableStyleId>
              </a:tblPr>
              <a:tblGrid>
                <a:gridCol w="949445">
                  <a:extLst>
                    <a:ext uri="{9D8B030D-6E8A-4147-A177-3AD203B41FA5}">
                      <a16:colId xmlns:a16="http://schemas.microsoft.com/office/drawing/2014/main" val="3728298014"/>
                    </a:ext>
                  </a:extLst>
                </a:gridCol>
                <a:gridCol w="489920">
                  <a:extLst>
                    <a:ext uri="{9D8B030D-6E8A-4147-A177-3AD203B41FA5}">
                      <a16:colId xmlns:a16="http://schemas.microsoft.com/office/drawing/2014/main" val="3604797427"/>
                    </a:ext>
                  </a:extLst>
                </a:gridCol>
                <a:gridCol w="337250">
                  <a:extLst>
                    <a:ext uri="{9D8B030D-6E8A-4147-A177-3AD203B41FA5}">
                      <a16:colId xmlns:a16="http://schemas.microsoft.com/office/drawing/2014/main" val="312564776"/>
                    </a:ext>
                  </a:extLst>
                </a:gridCol>
              </a:tblGrid>
              <a:tr h="497039">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Bidder</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1</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rgbClr val="0093C6"/>
                          </a:solidFill>
                          <a:latin typeface="+mn-lt"/>
                          <a:ea typeface="Roboto" panose="02000000000000000000" pitchFamily="2" charset="0"/>
                          <a:cs typeface="Arial" panose="020B0604020202020204" pitchFamily="34" charset="0"/>
                        </a:rPr>
                        <a:t>2</a:t>
                      </a:r>
                    </a:p>
                  </a:txBody>
                  <a:tcPr marL="61382" marR="61382" marT="30691" marB="30691"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57303123"/>
                  </a:ext>
                </a:extLst>
              </a:tr>
              <a:tr h="415891">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0</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3304453"/>
                  </a:ext>
                </a:extLst>
              </a:tr>
              <a:tr h="429899">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62498343"/>
                  </a:ext>
                </a:extLst>
              </a:tr>
              <a:tr h="422895">
                <a:tc>
                  <a:txBody>
                    <a:bodyPr/>
                    <a:lstStyle/>
                    <a:p>
                      <a:pPr algn="ct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2.5</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800" dirty="0">
                          <a:solidFill>
                            <a:schemeClr val="tx1"/>
                          </a:solidFill>
                          <a:latin typeface="+mn-lt"/>
                          <a:cs typeface="Arial" panose="020B0604020202020204" pitchFamily="34" charset="0"/>
                        </a:rPr>
                        <a:t>1</a:t>
                      </a:r>
                      <a:endParaRPr lang="en-US" sz="1800" dirty="0">
                        <a:solidFill>
                          <a:schemeClr val="tx1"/>
                        </a:solidFill>
                        <a:latin typeface="+mn-lt"/>
                        <a:ea typeface="Roboto" panose="02000000000000000000" pitchFamily="2" charset="0"/>
                        <a:cs typeface="Arial" panose="020B0604020202020204" pitchFamily="34" charset="0"/>
                      </a:endParaRPr>
                    </a:p>
                  </a:txBody>
                  <a:tcPr marL="61382" marR="61382" marT="30691" marB="30691"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4810640"/>
                  </a:ext>
                </a:extLst>
              </a:tr>
            </a:tbl>
          </a:graphicData>
        </a:graphic>
      </p:graphicFrame>
      <p:pic>
        <p:nvPicPr>
          <p:cNvPr id="74" name="Picture 73">
            <a:extLst>
              <a:ext uri="{FF2B5EF4-FFF2-40B4-BE49-F238E27FC236}">
                <a16:creationId xmlns:a16="http://schemas.microsoft.com/office/drawing/2014/main" id="{293F11DA-3565-4461-B285-49CB7614D7E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2860" y="1369522"/>
            <a:ext cx="266424" cy="266424"/>
          </a:xfrm>
          <a:prstGeom prst="rect">
            <a:avLst/>
          </a:prstGeom>
        </p:spPr>
      </p:pic>
      <p:pic>
        <p:nvPicPr>
          <p:cNvPr id="75" name="Picture 74">
            <a:extLst>
              <a:ext uri="{FF2B5EF4-FFF2-40B4-BE49-F238E27FC236}">
                <a16:creationId xmlns:a16="http://schemas.microsoft.com/office/drawing/2014/main" id="{0F2B88D6-66F1-4BAA-B084-0398D434C02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54122" y="1826722"/>
            <a:ext cx="266424" cy="266424"/>
          </a:xfrm>
          <a:prstGeom prst="rect">
            <a:avLst/>
          </a:prstGeom>
        </p:spPr>
      </p:pic>
      <p:sp>
        <p:nvSpPr>
          <p:cNvPr id="77" name="Rectangle 76">
            <a:extLst>
              <a:ext uri="{FF2B5EF4-FFF2-40B4-BE49-F238E27FC236}">
                <a16:creationId xmlns:a16="http://schemas.microsoft.com/office/drawing/2014/main" id="{2CDADD05-2C1D-44AE-8153-325E9F30F9EF}"/>
              </a:ext>
            </a:extLst>
          </p:cNvPr>
          <p:cNvSpPr/>
          <p:nvPr/>
        </p:nvSpPr>
        <p:spPr>
          <a:xfrm>
            <a:off x="5981699" y="304800"/>
            <a:ext cx="1776616" cy="191308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0" name="Rectangle 29">
                <a:extLst>
                  <a:ext uri="{FF2B5EF4-FFF2-40B4-BE49-F238E27FC236}">
                    <a16:creationId xmlns:a16="http://schemas.microsoft.com/office/drawing/2014/main" id="{2162C8F0-407B-43DA-B2D9-7B2FC7569779}"/>
                  </a:ext>
                </a:extLst>
              </p:cNvPr>
              <p:cNvSpPr/>
              <p:nvPr/>
            </p:nvSpPr>
            <p:spPr>
              <a:xfrm>
                <a:off x="438870" y="1635946"/>
                <a:ext cx="4704631" cy="27836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Arial" panose="020B0604020202020204" pitchFamily="34" charset="0"/>
                  </a:rPr>
                  <a:t>What if we add an </a:t>
                </a:r>
                <a:r>
                  <a:rPr lang="en-US" b="1" dirty="0">
                    <a:solidFill>
                      <a:srgbClr val="0093C6"/>
                    </a:solidFill>
                    <a:cs typeface="Arial" panose="020B0604020202020204" pitchFamily="34" charset="0"/>
                  </a:rPr>
                  <a:t>additive boost </a:t>
                </a:r>
                <a:r>
                  <a:rPr lang="en-US" dirty="0">
                    <a:solidFill>
                      <a:schemeClr val="tx1"/>
                    </a:solidFill>
                    <a:cs typeface="Arial" panose="020B0604020202020204" pitchFamily="34" charset="0"/>
                  </a:rPr>
                  <a:t>to the social welfare of the allocation </a:t>
                </a:r>
                <a14:m>
                  <m:oMath xmlns:m="http://schemas.openxmlformats.org/officeDocument/2006/math">
                    <m:d>
                      <m:dPr>
                        <m:ctrlPr>
                          <a:rPr lang="en-US" i="1" smtClean="0">
                            <a:solidFill>
                              <a:srgbClr val="0000CC"/>
                            </a:solidFill>
                            <a:latin typeface="Cambria Math" panose="02040503050406030204" pitchFamily="18" charset="0"/>
                            <a:cs typeface="Arial" panose="020B0604020202020204" pitchFamily="34" charset="0"/>
                          </a:rPr>
                        </m:ctrlPr>
                      </m:dPr>
                      <m:e>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up>
                            <m:r>
                              <a:rPr lang="en-US" i="1">
                                <a:solidFill>
                                  <a:srgbClr val="0000CC"/>
                                </a:solidFill>
                                <a:latin typeface="Cambria Math" panose="02040503050406030204" pitchFamily="18" charset="0"/>
                                <a:cs typeface="Arial" panose="020B0604020202020204" pitchFamily="34" charset="0"/>
                              </a:rPr>
                              <m:t>−1</m:t>
                            </m:r>
                          </m:sup>
                        </m:sSubSup>
                        <m:r>
                          <a:rPr lang="en-US" i="1">
                            <a:solidFill>
                              <a:srgbClr val="0000CC"/>
                            </a:solidFill>
                            <a:latin typeface="Cambria Math" panose="02040503050406030204" pitchFamily="18" charset="0"/>
                            <a:cs typeface="Arial" panose="020B0604020202020204" pitchFamily="34" charset="0"/>
                          </a:rPr>
                          <m:t>,</m:t>
                        </m:r>
                        <m:sSubSup>
                          <m:sSubSupPr>
                            <m:ctrlPr>
                              <a:rPr lang="en-US" i="1">
                                <a:solidFill>
                                  <a:srgbClr val="0000CC"/>
                                </a:solidFill>
                                <a:latin typeface="Cambria Math" panose="02040503050406030204" pitchFamily="18" charset="0"/>
                                <a:cs typeface="Arial" panose="020B0604020202020204" pitchFamily="34" charset="0"/>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2</m:t>
                            </m:r>
                          </m:sub>
                          <m:sup>
                            <m:r>
                              <a:rPr lang="en-US" i="1">
                                <a:solidFill>
                                  <a:srgbClr val="0000CC"/>
                                </a:solidFill>
                                <a:latin typeface="Cambria Math" panose="02040503050406030204" pitchFamily="18" charset="0"/>
                                <a:cs typeface="Arial" panose="020B0604020202020204" pitchFamily="34" charset="0"/>
                              </a:rPr>
                              <m:t>−1</m:t>
                            </m:r>
                          </m:sup>
                        </m:sSubSup>
                      </m:e>
                    </m:d>
                  </m:oMath>
                </a14:m>
                <a:r>
                  <a:rPr lang="en-US" dirty="0">
                    <a:solidFill>
                      <a:schemeClr val="tx1"/>
                    </a:solidFill>
                    <a:cs typeface="Arial" panose="020B0604020202020204" pitchFamily="34" charset="0"/>
                  </a:rPr>
                  <a:t>?</a:t>
                </a:r>
              </a:p>
            </p:txBody>
          </p:sp>
        </mc:Choice>
        <mc:Fallback xmlns="">
          <p:sp>
            <p:nvSpPr>
              <p:cNvPr id="30" name="Rectangle 29">
                <a:extLst>
                  <a:ext uri="{FF2B5EF4-FFF2-40B4-BE49-F238E27FC236}">
                    <a16:creationId xmlns:a16="http://schemas.microsoft.com/office/drawing/2014/main" id="{2162C8F0-407B-43DA-B2D9-7B2FC7569779}"/>
                  </a:ext>
                </a:extLst>
              </p:cNvPr>
              <p:cNvSpPr>
                <a:spLocks noRot="1" noChangeAspect="1" noMove="1" noResize="1" noEditPoints="1" noAdjustHandles="1" noChangeArrowheads="1" noChangeShapeType="1" noTextEdit="1"/>
              </p:cNvSpPr>
              <p:nvPr/>
            </p:nvSpPr>
            <p:spPr>
              <a:xfrm>
                <a:off x="438870" y="1635946"/>
                <a:ext cx="4704631" cy="2783654"/>
              </a:xfrm>
              <a:prstGeom prst="rect">
                <a:avLst/>
              </a:prstGeom>
              <a:blipFill>
                <a:blip r:embed="rId13"/>
                <a:stretch>
                  <a:fillRect/>
                </a:stretch>
              </a:blipFill>
              <a:ln>
                <a:solidFill>
                  <a:schemeClr val="bg1"/>
                </a:solidFill>
              </a:ln>
            </p:spPr>
            <p:txBody>
              <a:bodyPr/>
              <a:lstStyle/>
              <a:p>
                <a:r>
                  <a:rPr lang="en-US">
                    <a:noFill/>
                  </a:rPr>
                  <a:t> </a:t>
                </a:r>
              </a:p>
            </p:txBody>
          </p:sp>
        </mc:Fallback>
      </mc:AlternateContent>
      <p:pic>
        <p:nvPicPr>
          <p:cNvPr id="27" name="Picture 26">
            <a:extLst>
              <a:ext uri="{FF2B5EF4-FFF2-40B4-BE49-F238E27FC236}">
                <a16:creationId xmlns:a16="http://schemas.microsoft.com/office/drawing/2014/main" id="{8D2E5BF6-DE95-457D-8903-900D0E889AA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72860" y="950146"/>
            <a:ext cx="266424" cy="266424"/>
          </a:xfrm>
          <a:prstGeom prst="rect">
            <a:avLst/>
          </a:prstGeom>
        </p:spPr>
      </p:pic>
      <p:pic>
        <p:nvPicPr>
          <p:cNvPr id="28" name="Picture 27">
            <a:extLst>
              <a:ext uri="{FF2B5EF4-FFF2-40B4-BE49-F238E27FC236}">
                <a16:creationId xmlns:a16="http://schemas.microsoft.com/office/drawing/2014/main" id="{B4A40184-64D8-445A-BC0E-C68576ADDDB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91597" y="1826722"/>
            <a:ext cx="266424" cy="266424"/>
          </a:xfrm>
          <a:prstGeom prst="rect">
            <a:avLst/>
          </a:prstGeom>
        </p:spPr>
      </p:pic>
      <p:cxnSp>
        <p:nvCxnSpPr>
          <p:cNvPr id="29" name="Straight Connector 28">
            <a:extLst>
              <a:ext uri="{FF2B5EF4-FFF2-40B4-BE49-F238E27FC236}">
                <a16:creationId xmlns:a16="http://schemas.microsoft.com/office/drawing/2014/main" id="{6272593D-C082-4F62-AC9F-BE76260841B8}"/>
              </a:ext>
            </a:extLst>
          </p:cNvPr>
          <p:cNvCxnSpPr>
            <a:cxnSpLocks/>
          </p:cNvCxnSpPr>
          <p:nvPr/>
        </p:nvCxnSpPr>
        <p:spPr>
          <a:xfrm>
            <a:off x="5562600" y="0"/>
            <a:ext cx="0" cy="68580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F6B5B56-4C58-417D-898C-6A35663B2470}"/>
              </a:ext>
            </a:extLst>
          </p:cNvPr>
          <p:cNvCxnSpPr/>
          <p:nvPr/>
        </p:nvCxnSpPr>
        <p:spPr>
          <a:xfrm>
            <a:off x="0" y="1417638"/>
            <a:ext cx="55626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574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49D371-0E91-48AE-8EBC-05FB591248E8}"/>
              </a:ext>
            </a:extLst>
          </p:cNvPr>
          <p:cNvSpPr/>
          <p:nvPr/>
        </p:nvSpPr>
        <p:spPr>
          <a:xfrm>
            <a:off x="457200" y="1066800"/>
            <a:ext cx="8246879" cy="41094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schemeClr val="tx1"/>
                </a:solidFill>
                <a:cs typeface="Arial" panose="020B0604020202020204" pitchFamily="34" charset="0"/>
              </a:rPr>
              <a:t>Vickrey</a:t>
            </a:r>
            <a:r>
              <a:rPr lang="en-US" b="1" dirty="0">
                <a:solidFill>
                  <a:schemeClr val="tx1"/>
                </a:solidFill>
                <a:cs typeface="Arial" panose="020B0604020202020204" pitchFamily="34" charset="0"/>
              </a:rPr>
              <a:t>-Clarke-Groves mechanism </a:t>
            </a:r>
            <a:r>
              <a:rPr lang="en-US" dirty="0">
                <a:solidFill>
                  <a:schemeClr val="tx1"/>
                </a:solidFill>
                <a:cs typeface="Arial" panose="020B0604020202020204" pitchFamily="34" charset="0"/>
              </a:rPr>
              <a:t>[</a:t>
            </a:r>
            <a:r>
              <a:rPr lang="en-US" dirty="0" err="1">
                <a:solidFill>
                  <a:schemeClr val="tx1"/>
                </a:solidFill>
              </a:rPr>
              <a:t>Vickrey</a:t>
            </a:r>
            <a:r>
              <a:rPr lang="en-US" dirty="0">
                <a:solidFill>
                  <a:schemeClr val="tx1"/>
                </a:solidFill>
              </a:rPr>
              <a:t>, ‘61; Clarke, ‘71; Groves, ‘73]</a:t>
            </a:r>
            <a:endParaRPr lang="en-US" dirty="0">
              <a:solidFill>
                <a:schemeClr val="tx1"/>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A0F268F-E995-4E5D-8DF6-7AC19DA8C8F9}"/>
                  </a:ext>
                </a:extLst>
              </p:cNvPr>
              <p:cNvSpPr>
                <a:spLocks noGrp="1"/>
              </p:cNvSpPr>
              <p:nvPr>
                <p:ph idx="1"/>
              </p:nvPr>
            </p:nvSpPr>
            <p:spPr>
              <a:xfrm>
                <a:off x="457200" y="1600200"/>
                <a:ext cx="8229600" cy="4525963"/>
              </a:xfrm>
            </p:spPr>
            <p:txBody>
              <a:bodyPr>
                <a:noAutofit/>
              </a:bodyPr>
              <a:lstStyle/>
              <a:p>
                <a:pPr marL="0" indent="0">
                  <a:buNone/>
                </a:pPr>
                <a:r>
                  <a:rPr lang="en-US" sz="1800" dirty="0">
                    <a:cs typeface="Arial" panose="020B0604020202020204" pitchFamily="34" charset="0"/>
                  </a:rPr>
                  <a:t>Boost per allocation </a:t>
                </a:r>
                <a14:m>
                  <m:oMath xmlns:m="http://schemas.openxmlformats.org/officeDocument/2006/math">
                    <m:d>
                      <m:dPr>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𝑏</m:t>
                            </m:r>
                          </m:e>
                          <m:sub>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𝑏</m:t>
                            </m:r>
                          </m:e>
                          <m:sub>
                            <m:r>
                              <a:rPr lang="en-US" sz="1800" i="1">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a:t>
                </a:r>
                <a14:m>
                  <m:oMath xmlns:m="http://schemas.openxmlformats.org/officeDocument/2006/math">
                    <m:r>
                      <a:rPr lang="en-US" sz="1800" b="1" i="1" smtClean="0">
                        <a:solidFill>
                          <a:srgbClr val="0000CC"/>
                        </a:solidFill>
                        <a:latin typeface="Cambria Math" panose="02040503050406030204" pitchFamily="18" charset="0"/>
                        <a:ea typeface="Cambria Math"/>
                      </a:rPr>
                      <m:t>𝝀</m:t>
                    </m:r>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 Weight per 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a:t>
                </a:r>
                <a14:m>
                  <m:oMath xmlns:m="http://schemas.openxmlformats.org/officeDocument/2006/math">
                    <m:sSub>
                      <m:sSubPr>
                        <m:ctrlPr>
                          <a:rPr lang="en-US" sz="1800" b="1" i="1" smtClean="0">
                            <a:solidFill>
                              <a:srgbClr val="0000CC"/>
                            </a:solidFill>
                            <a:latin typeface="Cambria Math" panose="02040503050406030204" pitchFamily="18" charset="0"/>
                          </a:rPr>
                        </m:ctrlPr>
                      </m:sSubPr>
                      <m:e>
                        <m:r>
                          <a:rPr lang="en-US" sz="1800" b="1" i="1">
                            <a:solidFill>
                              <a:srgbClr val="0000CC"/>
                            </a:solidFill>
                            <a:latin typeface="Cambria Math" panose="02040503050406030204" pitchFamily="18" charset="0"/>
                          </a:rPr>
                          <m:t>𝒘</m:t>
                        </m:r>
                      </m:e>
                      <m:sub>
                        <m:r>
                          <a:rPr lang="en-US" sz="1800" b="1" i="1">
                            <a:solidFill>
                              <a:srgbClr val="0000CC"/>
                            </a:solidFill>
                            <a:latin typeface="Cambria Math" panose="02040503050406030204" pitchFamily="18" charset="0"/>
                          </a:rPr>
                          <m:t>𝒊</m:t>
                        </m:r>
                      </m:sub>
                    </m:sSub>
                  </m:oMath>
                </a14:m>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600" b="1" dirty="0">
                  <a:cs typeface="Arial" panose="020B0604020202020204" pitchFamily="34" charset="0"/>
                </a:endParaRPr>
              </a:p>
              <a:p>
                <a:pPr marL="0" indent="0">
                  <a:buNone/>
                </a:pPr>
                <a:endParaRPr lang="en-US" sz="1600" b="1" dirty="0">
                  <a:cs typeface="Arial" panose="020B0604020202020204" pitchFamily="34" charset="0"/>
                </a:endParaRPr>
              </a:p>
            </p:txBody>
          </p:sp>
        </mc:Choice>
        <mc:Fallback xmlns="">
          <p:sp>
            <p:nvSpPr>
              <p:cNvPr id="9" name="Content Placeholder 2">
                <a:extLst>
                  <a:ext uri="{FF2B5EF4-FFF2-40B4-BE49-F238E27FC236}">
                    <a16:creationId xmlns:a16="http://schemas.microsoft.com/office/drawing/2014/main" id="{0A0F268F-E995-4E5D-8DF6-7AC19DA8C8F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593" t="-809"/>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115FB9BA-96A3-43C8-B65E-C26AF8B60F3B}"/>
              </a:ext>
            </a:extLst>
          </p:cNvPr>
          <p:cNvSpPr/>
          <p:nvPr/>
        </p:nvSpPr>
        <p:spPr>
          <a:xfrm>
            <a:off x="457200" y="1066800"/>
            <a:ext cx="8246879" cy="410946"/>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Affine maximizer auction </a:t>
            </a:r>
            <a:r>
              <a:rPr lang="en-US" dirty="0">
                <a:solidFill>
                  <a:schemeClr val="bg1">
                    <a:lumMod val="50000"/>
                  </a:schemeClr>
                </a:solidFill>
                <a:cs typeface="Arial" panose="020B0604020202020204" pitchFamily="34" charset="0"/>
              </a:rPr>
              <a:t>[Roberts </a:t>
            </a:r>
            <a:r>
              <a:rPr lang="en-US" dirty="0">
                <a:solidFill>
                  <a:schemeClr val="bg1">
                    <a:lumMod val="50000"/>
                  </a:schemeClr>
                </a:solidFill>
              </a:rPr>
              <a:t>19</a:t>
            </a:r>
            <a:r>
              <a:rPr lang="en-US" dirty="0">
                <a:solidFill>
                  <a:schemeClr val="bg1">
                    <a:lumMod val="50000"/>
                  </a:schemeClr>
                </a:solidFill>
                <a:cs typeface="Arial" panose="020B0604020202020204" pitchFamily="34" charset="0"/>
              </a:rPr>
              <a:t>79]</a:t>
            </a:r>
            <a:endParaRPr lang="en-US" b="1" dirty="0">
              <a:solidFill>
                <a:schemeClr val="bg1">
                  <a:lumMod val="50000"/>
                </a:schemeClr>
              </a:solidFill>
              <a:cs typeface="Arial" panose="020B0604020202020204" pitchFamily="34" charset="0"/>
            </a:endParaRPr>
          </a:p>
        </p:txBody>
      </p:sp>
      <p:sp>
        <p:nvSpPr>
          <p:cNvPr id="2" name="Title 1">
            <a:extLst>
              <a:ext uri="{FF2B5EF4-FFF2-40B4-BE49-F238E27FC236}">
                <a16:creationId xmlns:a16="http://schemas.microsoft.com/office/drawing/2014/main" id="{6A2ACBD1-F325-4285-89BA-48B026197A0B}"/>
              </a:ext>
            </a:extLst>
          </p:cNvPr>
          <p:cNvSpPr>
            <a:spLocks noGrp="1"/>
          </p:cNvSpPr>
          <p:nvPr>
            <p:ph type="title"/>
          </p:nvPr>
        </p:nvSpPr>
        <p:spPr>
          <a:xfrm>
            <a:off x="457200" y="274638"/>
            <a:ext cx="8229600" cy="565635"/>
          </a:xfrm>
        </p:spPr>
        <p:txBody>
          <a:bodyPr>
            <a:normAutofit fontScale="90000"/>
          </a:bodyPr>
          <a:lstStyle/>
          <a:p>
            <a:r>
              <a:rPr lang="en-US" dirty="0"/>
              <a:t>Affine maximizer auctions</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F03DE37-7D29-4EC8-B3EF-CE6E0818ED4B}"/>
                  </a:ext>
                </a:extLst>
              </p:cNvPr>
              <p:cNvSpPr/>
              <p:nvPr/>
            </p:nvSpPr>
            <p:spPr>
              <a:xfrm>
                <a:off x="457198" y="1468222"/>
                <a:ext cx="8246879" cy="3731727"/>
              </a:xfrm>
              <a:prstGeom prst="rect">
                <a:avLst/>
              </a:prstGeom>
              <a:solidFill>
                <a:srgbClr val="EBF8FF"/>
              </a:solidFill>
              <a:ln w="38100">
                <a:solidFill>
                  <a:schemeClr val="tx1"/>
                </a:solidFill>
              </a:ln>
            </p:spPr>
            <p:txBody>
              <a:bodyPr wrap="square">
                <a:spAutoFit/>
              </a:bodyPr>
              <a:lstStyle/>
              <a:p>
                <a:pPr marL="0" lvl="1" indent="-342900">
                  <a:spcAft>
                    <a:spcPts val="600"/>
                  </a:spcAft>
                  <a:buFont typeface="+mj-lt"/>
                  <a:buAutoNum type="arabicPeriod"/>
                </a:pPr>
                <a:r>
                  <a:rPr lang="en-US" dirty="0">
                    <a:solidFill>
                      <a:schemeClr val="tx1"/>
                    </a:solidFill>
                    <a:cs typeface="Arial" panose="020B0604020202020204" pitchFamily="34" charset="0"/>
                  </a:rPr>
                  <a:t>Compute the social-welfare-maximizing allocation:</a:t>
                </a:r>
              </a:p>
              <a:p>
                <a:pPr marL="0" lvl="1" algn="ctr">
                  <a:spcAft>
                    <a:spcPts val="600"/>
                  </a:spcAft>
                </a:pPr>
                <a14:m>
                  <m:oMath xmlns:m="http://schemas.openxmlformats.org/officeDocument/2006/math">
                    <m:sSup>
                      <m:sSupPr>
                        <m:ctrlPr>
                          <a:rPr lang="en-US" i="1" smtClean="0">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𝒃</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 </m:t>
                    </m:r>
                    <m:d>
                      <m:dPr>
                        <m:ctrlPr>
                          <a:rPr lang="en-US" i="1">
                            <a:solidFill>
                              <a:schemeClr val="tx1"/>
                            </a:solidFill>
                            <a:latin typeface="Cambria Math" panose="02040503050406030204" pitchFamily="18" charset="0"/>
                            <a:cs typeface="Arial" panose="020B0604020202020204" pitchFamily="34" charset="0"/>
                          </a:rPr>
                        </m:ctrlPr>
                      </m:dPr>
                      <m:e>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1</m:t>
                            </m:r>
                          </m:sub>
                          <m:sup>
                            <m:r>
                              <a:rPr lang="en-US" i="1">
                                <a:solidFill>
                                  <a:schemeClr val="tx1"/>
                                </a:solidFill>
                                <a:latin typeface="Cambria Math" panose="02040503050406030204" pitchFamily="18" charset="0"/>
                                <a:cs typeface="Arial" panose="020B0604020202020204" pitchFamily="34" charset="0"/>
                              </a:rPr>
                              <m:t>∗</m:t>
                            </m:r>
                          </m:sup>
                        </m:sSubSup>
                        <m:r>
                          <a:rPr lang="en-US" i="1">
                            <a:solidFill>
                              <a:schemeClr val="tx1"/>
                            </a:solidFill>
                            <a:latin typeface="Cambria Math" panose="02040503050406030204" pitchFamily="18" charset="0"/>
                            <a:cs typeface="Arial" panose="020B0604020202020204" pitchFamily="34" charset="0"/>
                          </a:rPr>
                          <m:t>,…,</m:t>
                        </m:r>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𝑛</m:t>
                            </m:r>
                          </m:sub>
                          <m:sup>
                            <m:r>
                              <a:rPr lang="en-US" i="1">
                                <a:solidFill>
                                  <a:schemeClr val="tx1"/>
                                </a:solidFill>
                                <a:latin typeface="Cambria Math" panose="02040503050406030204" pitchFamily="18" charset="0"/>
                                <a:cs typeface="Arial" panose="020B0604020202020204" pitchFamily="34" charset="0"/>
                              </a:rPr>
                              <m:t>∗</m:t>
                            </m:r>
                          </m:sup>
                        </m:sSubSup>
                      </m:e>
                    </m:d>
                    <m:r>
                      <a:rPr lang="en-US">
                        <a:solidFill>
                          <a:schemeClr val="tx1"/>
                        </a:solidFill>
                        <a:latin typeface="Cambria Math" panose="02040503050406030204" pitchFamily="18" charset="0"/>
                        <a:cs typeface="Arial" panose="020B0604020202020204" pitchFamily="34" charset="0"/>
                      </a:rPr>
                      <m:t>=</m:t>
                    </m:r>
                    <m:r>
                      <m:rPr>
                        <m:sty m:val="p"/>
                      </m:rPr>
                      <a:rPr lang="en-US">
                        <a:solidFill>
                          <a:schemeClr val="tx1"/>
                        </a:solidFill>
                        <a:latin typeface="Cambria Math" panose="02040503050406030204" pitchFamily="18" charset="0"/>
                      </a:rPr>
                      <m:t>argmax</m:t>
                    </m:r>
                    <m:d>
                      <m:dPr>
                        <m:begChr m:val="{"/>
                        <m:endChr m:val="}"/>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sub>
                          <m:sup/>
                          <m:e>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𝑗</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𝑗</m:t>
                                    </m:r>
                                  </m:sub>
                                </m:sSub>
                              </m:e>
                            </m:d>
                          </m:e>
                        </m:nary>
                        <m:r>
                          <a:rPr lang="en-US" b="0" i="1" smtClean="0">
                            <a:solidFill>
                              <a:schemeClr val="tx1"/>
                            </a:solidFill>
                            <a:latin typeface="Cambria Math" panose="02040503050406030204" pitchFamily="18" charset="0"/>
                          </a:rPr>
                          <m:t>+</m:t>
                        </m:r>
                        <m:r>
                          <a:rPr lang="en-US" b="1" i="1" smtClean="0">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e>
                    </m:d>
                  </m:oMath>
                </a14:m>
                <a:r>
                  <a:rPr lang="en-US" dirty="0">
                    <a:solidFill>
                      <a:schemeClr val="tx1"/>
                    </a:solidFill>
                    <a:cs typeface="Arial" panose="020B0604020202020204" pitchFamily="34" charset="0"/>
                  </a:rPr>
                  <a:t> </a:t>
                </a:r>
              </a:p>
              <a:p>
                <a:pPr marL="342900" lvl="1" indent="-342900">
                  <a:spcAft>
                    <a:spcPts val="600"/>
                  </a:spcAft>
                  <a:buFont typeface="+mj-lt"/>
                  <a:buAutoNum type="arabicPeriod" startAt="2"/>
                </a:pPr>
                <a:r>
                  <a:rPr lang="en-US" dirty="0">
                    <a:solidFill>
                      <a:schemeClr val="tx1"/>
                    </a:solidFill>
                    <a:cs typeface="Arial" panose="020B0604020202020204" pitchFamily="34" charset="0"/>
                  </a:rPr>
                  <a:t>For each bidder </a:t>
                </a:r>
                <a14:m>
                  <m:oMath xmlns:m="http://schemas.openxmlformats.org/officeDocument/2006/math">
                    <m:r>
                      <a:rPr lang="en-US" b="0" i="1" smtClean="0">
                        <a:solidFill>
                          <a:schemeClr val="tx1"/>
                        </a:solidFill>
                        <a:latin typeface="Cambria Math" panose="02040503050406030204" pitchFamily="18" charset="0"/>
                        <a:cs typeface="Arial" panose="020B0604020202020204" pitchFamily="34" charset="0"/>
                      </a:rPr>
                      <m:t>𝑖</m:t>
                    </m:r>
                  </m:oMath>
                </a14:m>
                <a:r>
                  <a:rPr lang="en-US" dirty="0">
                    <a:solidFill>
                      <a:schemeClr val="tx1"/>
                    </a:solidFill>
                    <a:cs typeface="Arial" panose="020B0604020202020204" pitchFamily="34" charset="0"/>
                  </a:rPr>
                  <a:t>, </a:t>
                </a:r>
                <a:r>
                  <a:rPr lang="en-US" dirty="0">
                    <a:cs typeface="Arial" panose="020B0604020202020204" pitchFamily="34" charset="0"/>
                  </a:rPr>
                  <a:t>find</a:t>
                </a:r>
                <a:r>
                  <a:rPr lang="en-US" dirty="0">
                    <a:solidFill>
                      <a:schemeClr val="tx1"/>
                    </a:solidFill>
                    <a:cs typeface="Arial" panose="020B0604020202020204" pitchFamily="34" charset="0"/>
                  </a:rPr>
                  <a:t> social-welfare-maximizing allocation w/o his participation:</a:t>
                </a:r>
              </a:p>
              <a:p>
                <a:pPr marL="0" lvl="1" algn="ctr">
                  <a:spcAft>
                    <a:spcPts val="600"/>
                  </a:spcAft>
                </a:pPr>
                <a14:m>
                  <m:oMath xmlns:m="http://schemas.openxmlformats.org/officeDocument/2006/math">
                    <m:sSup>
                      <m:sSupPr>
                        <m:ctrlPr>
                          <a:rPr lang="en-US" i="1" smtClean="0">
                            <a:solidFill>
                              <a:schemeClr val="tx1"/>
                            </a:solidFill>
                            <a:latin typeface="Cambria Math" panose="02040503050406030204" pitchFamily="18" charset="0"/>
                            <a:cs typeface="Arial" panose="020B0604020202020204" pitchFamily="34" charset="0"/>
                          </a:rPr>
                        </m:ctrlPr>
                      </m:sSupPr>
                      <m:e>
                        <m:r>
                          <a:rPr lang="en-US" b="1" i="1">
                            <a:solidFill>
                              <a:schemeClr val="tx1"/>
                            </a:solidFill>
                            <a:latin typeface="Cambria Math" panose="02040503050406030204" pitchFamily="18" charset="0"/>
                            <a:cs typeface="Arial" panose="020B0604020202020204" pitchFamily="34" charset="0"/>
                          </a:rPr>
                          <m:t>𝒃</m:t>
                        </m:r>
                      </m:e>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p>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cs typeface="Arial" panose="020B0604020202020204" pitchFamily="34" charset="0"/>
                          </a:rPr>
                        </m:ctrlPr>
                      </m:dPr>
                      <m:e>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1</m:t>
                            </m:r>
                          </m:sub>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bSup>
                        <m:r>
                          <a:rPr lang="en-US" i="1">
                            <a:solidFill>
                              <a:schemeClr val="tx1"/>
                            </a:solidFill>
                            <a:latin typeface="Cambria Math" panose="02040503050406030204" pitchFamily="18" charset="0"/>
                            <a:cs typeface="Arial" panose="020B0604020202020204" pitchFamily="34" charset="0"/>
                          </a:rPr>
                          <m:t>,…,</m:t>
                        </m:r>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𝑛</m:t>
                            </m:r>
                          </m:sub>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bSup>
                      </m:e>
                    </m:d>
                    <m:r>
                      <a:rPr lang="en-US">
                        <a:solidFill>
                          <a:schemeClr val="tx1"/>
                        </a:solidFill>
                        <a:latin typeface="Cambria Math" panose="02040503050406030204" pitchFamily="18" charset="0"/>
                        <a:cs typeface="Arial" panose="020B0604020202020204" pitchFamily="34" charset="0"/>
                      </a:rPr>
                      <m:t>=</m:t>
                    </m:r>
                    <m:r>
                      <m:rPr>
                        <m:sty m:val="p"/>
                      </m:rPr>
                      <a:rPr lang="en-US">
                        <a:solidFill>
                          <a:schemeClr val="tx1"/>
                        </a:solidFill>
                        <a:latin typeface="Cambria Math" panose="02040503050406030204" pitchFamily="18" charset="0"/>
                      </a:rPr>
                      <m:t>argmax</m:t>
                    </m:r>
                    <m:d>
                      <m:dPr>
                        <m:begChr m:val="{"/>
                        <m:endChr m:val="}"/>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r>
                              <a:rPr lang="en-US" i="1">
                                <a:solidFill>
                                  <a:schemeClr val="tx1"/>
                                </a:solidFill>
                                <a:latin typeface="Cambria Math" panose="02040503050406030204" pitchFamily="18" charset="0"/>
                                <a:ea typeface="Cambria Math"/>
                              </a:rPr>
                              <m:t>𝑖</m:t>
                            </m:r>
                            <m:r>
                              <a:rPr lang="en-US" i="1">
                                <a:solidFill>
                                  <a:schemeClr val="tx1"/>
                                </a:solidFill>
                                <a:latin typeface="Cambria Math" panose="02040503050406030204" pitchFamily="18" charset="0"/>
                                <a:ea typeface="Cambria Math"/>
                              </a:rPr>
                              <m:t>}</m:t>
                            </m:r>
                          </m:sub>
                          <m:sup/>
                          <m:e>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solidFill>
                                      <a:schemeClr val="tx1"/>
                                    </a:solidFill>
                                    <a:latin typeface="Cambria Math" panose="02040503050406030204" pitchFamily="18" charset="0"/>
                                  </a:rPr>
                                </m:ctrlPr>
                              </m:sSubPr>
                              <m:e>
                                <m:r>
                                  <a:rPr lang="en-US" b="0" i="1" smtClean="0">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𝑗</m:t>
                                </m:r>
                              </m:sub>
                            </m:sSub>
                            <m:d>
                              <m:dPr>
                                <m:ctrlPr>
                                  <a:rPr lang="en-US" i="1">
                                    <a:solidFill>
                                      <a:schemeClr val="tx1"/>
                                    </a:solidFill>
                                    <a:latin typeface="Cambria Math" panose="02040503050406030204" pitchFamily="18" charset="0"/>
                                  </a:rPr>
                                </m:ctrlPr>
                              </m:dPr>
                              <m:e>
                                <m:sSub>
                                  <m:sSubPr>
                                    <m:ctrlPr>
                                      <a:rPr lang="en-US" i="1">
                                        <a:solidFill>
                                          <a:schemeClr val="tx1"/>
                                        </a:solidFill>
                                        <a:latin typeface="Cambria Math" panose="02040503050406030204" pitchFamily="18" charset="0"/>
                                        <a:cs typeface="Arial" panose="020B0604020202020204" pitchFamily="34" charset="0"/>
                                      </a:rPr>
                                    </m:ctrlPr>
                                  </m:sSub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𝑗</m:t>
                                    </m:r>
                                  </m:sub>
                                </m:sSub>
                              </m:e>
                            </m:d>
                            <m:r>
                              <a:rPr lang="en-US" b="1" i="1" smtClean="0">
                                <a:solidFill>
                                  <a:schemeClr val="tx1"/>
                                </a:solidFill>
                                <a:latin typeface="Cambria Math" panose="02040503050406030204" pitchFamily="18" charset="0"/>
                                <a:cs typeface="Arial" panose="020B0604020202020204" pitchFamily="34" charset="0"/>
                              </a:rPr>
                              <m:t>+</m:t>
                            </m:r>
                            <m:r>
                              <a:rPr lang="en-US" b="1" i="1" smtClean="0">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e>
                        </m:nary>
                      </m:e>
                    </m:d>
                  </m:oMath>
                </a14:m>
                <a:r>
                  <a:rPr lang="en-US" dirty="0">
                    <a:solidFill>
                      <a:schemeClr val="tx1"/>
                    </a:solidFill>
                    <a:cs typeface="Arial" panose="020B0604020202020204" pitchFamily="34" charset="0"/>
                  </a:rPr>
                  <a:t> </a:t>
                </a:r>
              </a:p>
              <a:p>
                <a:pPr marL="0" lvl="1" indent="-342900">
                  <a:spcAft>
                    <a:spcPts val="600"/>
                  </a:spcAft>
                  <a:buFont typeface="+mj-lt"/>
                  <a:buAutoNum type="arabicPeriod" startAt="3"/>
                </a:pPr>
                <a:r>
                  <a:rPr lang="en-US" dirty="0">
                    <a:solidFill>
                      <a:schemeClr val="tx1"/>
                    </a:solidFill>
                    <a:cs typeface="Arial" panose="020B0604020202020204" pitchFamily="34" charset="0"/>
                  </a:rPr>
                  <a:t>Compute bidder </a:t>
                </a:r>
                <a14:m>
                  <m:oMath xmlns:m="http://schemas.openxmlformats.org/officeDocument/2006/math">
                    <m:r>
                      <a:rPr lang="en-US" i="1">
                        <a:solidFill>
                          <a:schemeClr val="tx1"/>
                        </a:solidFill>
                        <a:latin typeface="Cambria Math" panose="02040503050406030204" pitchFamily="18" charset="0"/>
                      </a:rPr>
                      <m:t>𝑖</m:t>
                    </m:r>
                  </m:oMath>
                </a14:m>
                <a:r>
                  <a:rPr lang="en-US" dirty="0">
                    <a:solidFill>
                      <a:schemeClr val="tx1"/>
                    </a:solidFill>
                    <a:cs typeface="Arial" panose="020B0604020202020204" pitchFamily="34" charset="0"/>
                  </a:rPr>
                  <a:t>’s payment, for all </a:t>
                </a:r>
                <a14:m>
                  <m:oMath xmlns:m="http://schemas.openxmlformats.org/officeDocument/2006/math">
                    <m:r>
                      <a:rPr lang="en-US" i="1">
                        <a:solidFill>
                          <a:schemeClr val="tx1"/>
                        </a:solidFill>
                        <a:latin typeface="Cambria Math" panose="02040503050406030204" pitchFamily="18" charset="0"/>
                        <a:cs typeface="Arial" panose="020B0604020202020204" pitchFamily="34" charset="0"/>
                      </a:rPr>
                      <m:t>𝑖</m:t>
                    </m:r>
                  </m:oMath>
                </a14:m>
                <a:endParaRPr lang="en-US" dirty="0">
                  <a:solidFill>
                    <a:schemeClr val="tx1"/>
                  </a:solidFill>
                  <a:cs typeface="Arial" panose="020B0604020202020204" pitchFamily="34" charset="0"/>
                </a:endParaRPr>
              </a:p>
              <a:p>
                <a:pPr marL="0" lvl="1">
                  <a:spcAft>
                    <a:spcPts val="600"/>
                  </a:spcAft>
                </a:pPr>
                <a:r>
                  <a:rPr lang="en-US" dirty="0">
                    <a:solidFill>
                      <a:schemeClr val="tx1"/>
                    </a:solidFill>
                    <a:cs typeface="Arial" panose="020B0604020202020204" pitchFamily="34" charset="0"/>
                  </a:rPr>
                  <a:t>	(</a:t>
                </a:r>
                <a:r>
                  <a:rPr lang="en-US" i="1" dirty="0">
                    <a:solidFill>
                      <a:schemeClr val="tx1"/>
                    </a:solidFill>
                  </a:rPr>
                  <a:t>How much happier everyone would be if bidder </a:t>
                </a:r>
                <a14:m>
                  <m:oMath xmlns:m="http://schemas.openxmlformats.org/officeDocument/2006/math">
                    <m:r>
                      <a:rPr lang="en-US" i="1">
                        <a:solidFill>
                          <a:schemeClr val="tx1"/>
                        </a:solidFill>
                        <a:latin typeface="Cambria Math" panose="02040503050406030204" pitchFamily="18" charset="0"/>
                      </a:rPr>
                      <m:t>𝑖</m:t>
                    </m:r>
                  </m:oMath>
                </a14:m>
                <a:r>
                  <a:rPr lang="en-US" i="1" dirty="0">
                    <a:solidFill>
                      <a:schemeClr val="tx1"/>
                    </a:solidFill>
                  </a:rPr>
                  <a:t> hadn’t participated</a:t>
                </a:r>
                <a:r>
                  <a:rPr lang="en-US" dirty="0">
                    <a:solidFill>
                      <a:schemeClr val="tx1"/>
                    </a:solidFill>
                  </a:rPr>
                  <a:t>)</a:t>
                </a:r>
                <a:r>
                  <a:rPr lang="en-US" dirty="0">
                    <a:solidFill>
                      <a:schemeClr val="tx1"/>
                    </a:solidFill>
                    <a:cs typeface="Arial" panose="020B0604020202020204" pitchFamily="34" charset="0"/>
                  </a:rPr>
                  <a:t>:</a:t>
                </a:r>
              </a:p>
              <a:p>
                <a:pPr marL="0" lvl="1" algn="ctr">
                  <a:spcAft>
                    <a:spcPts val="600"/>
                  </a:spcAft>
                </a:pPr>
                <a14:m>
                  <m:oMathPara xmlns:m="http://schemas.openxmlformats.org/officeDocument/2006/math">
                    <m:oMathParaPr>
                      <m:jc m:val="centerGroup"/>
                    </m:oMathParaPr>
                    <m:oMath xmlns:m="http://schemas.openxmlformats.org/officeDocument/2006/math">
                      <m:f>
                        <m:fPr>
                          <m:ctrlPr>
                            <a:rPr lang="en-US" b="1" i="1" smtClean="0">
                              <a:solidFill>
                                <a:schemeClr val="tx1"/>
                              </a:solidFill>
                              <a:latin typeface="Cambria Math" panose="02040503050406030204" pitchFamily="18" charset="0"/>
                            </a:rPr>
                          </m:ctrlPr>
                        </m:fPr>
                        <m:num>
                          <m:r>
                            <a:rPr lang="en-US" b="1" i="1">
                              <a:solidFill>
                                <a:schemeClr val="tx1"/>
                              </a:solidFill>
                              <a:latin typeface="Cambria Math" panose="02040503050406030204" pitchFamily="18" charset="0"/>
                            </a:rPr>
                            <m:t>𝟏</m:t>
                          </m:r>
                        </m:num>
                        <m:den>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𝒊</m:t>
                              </m:r>
                            </m:sub>
                          </m:sSub>
                        </m:den>
                      </m:f>
                      <m:d>
                        <m:dPr>
                          <m:begChr m:val="["/>
                          <m:endChr m:val="]"/>
                          <m:ctrlPr>
                            <a:rPr lang="en-US" i="1">
                              <a:solidFill>
                                <a:schemeClr val="tx1"/>
                              </a:solidFill>
                              <a:latin typeface="Cambria Math" panose="02040503050406030204" pitchFamily="18" charset="0"/>
                            </a:rPr>
                          </m:ctrlPr>
                        </m:dPr>
                        <m:e>
                          <m:d>
                            <m:dPr>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r>
                                    <a:rPr lang="en-US" i="1">
                                      <a:solidFill>
                                        <a:schemeClr val="tx1"/>
                                      </a:solidFill>
                                      <a:latin typeface="Cambria Math" panose="02040503050406030204" pitchFamily="18" charset="0"/>
                                      <a:ea typeface="Cambria Math"/>
                                    </a:rPr>
                                    <m:t>𝑖</m:t>
                                  </m:r>
                                  <m:r>
                                    <a:rPr lang="en-US" i="1">
                                      <a:solidFill>
                                        <a:schemeClr val="tx1"/>
                                      </a:solidFill>
                                      <a:latin typeface="Cambria Math" panose="02040503050406030204" pitchFamily="18" charset="0"/>
                                      <a:ea typeface="Cambria Math"/>
                                    </a:rPr>
                                    <m:t>}</m:t>
                                  </m:r>
                                </m:sub>
                                <m:sup/>
                                <m:e>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i="1">
                                      <a:solidFill>
                                        <a:srgbClr val="0000CC"/>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𝑗</m:t>
                                      </m:r>
                                    </m:sub>
                                  </m:sSub>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𝑏</m:t>
                                          </m:r>
                                        </m:e>
                                        <m:sub>
                                          <m:r>
                                            <a:rPr lang="en-US" i="1">
                                              <a:solidFill>
                                                <a:schemeClr val="tx1"/>
                                              </a:solidFill>
                                              <a:latin typeface="Cambria Math" panose="02040503050406030204" pitchFamily="18" charset="0"/>
                                            </a:rPr>
                                            <m:t>𝑗</m:t>
                                          </m:r>
                                        </m:sub>
                                        <m: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𝑖</m:t>
                                          </m:r>
                                        </m:sup>
                                      </m:sSubSup>
                                    </m:e>
                                  </m:d>
                                </m:e>
                              </m:nary>
                              <m:r>
                                <a:rPr lang="en-US" i="1">
                                  <a:solidFill>
                                    <a:schemeClr val="tx1"/>
                                  </a:solidFill>
                                  <a:latin typeface="Cambria Math" panose="02040503050406030204" pitchFamily="18" charset="0"/>
                                </a:rPr>
                                <m:t>+</m:t>
                              </m:r>
                              <m:r>
                                <a:rPr lang="en-US" b="1" i="1" smtClean="0">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ea typeface="Cambria Math"/>
                                    </a:rPr>
                                  </m:ctrlPr>
                                </m:dPr>
                                <m:e>
                                  <m:sSup>
                                    <m:sSupPr>
                                      <m:ctrlPr>
                                        <a:rPr lang="en-US" i="1">
                                          <a:solidFill>
                                            <a:srgbClr val="0000CC"/>
                                          </a:solidFill>
                                          <a:latin typeface="Cambria Math" panose="02040503050406030204" pitchFamily="18" charset="0"/>
                                          <a:cs typeface="Arial" panose="020B0604020202020204" pitchFamily="34" charset="0"/>
                                        </a:rPr>
                                      </m:ctrlPr>
                                    </m:sSupPr>
                                    <m:e>
                                      <m:r>
                                        <a:rPr lang="en-US" b="1" i="1">
                                          <a:solidFill>
                                            <a:srgbClr val="0000CC"/>
                                          </a:solidFill>
                                          <a:latin typeface="Cambria Math" panose="02040503050406030204" pitchFamily="18" charset="0"/>
                                          <a:cs typeface="Arial" panose="020B0604020202020204" pitchFamily="34" charset="0"/>
                                        </a:rPr>
                                        <m:t>𝒃</m:t>
                                      </m:r>
                                    </m:e>
                                    <m:sup>
                                      <m:r>
                                        <a:rPr lang="en-US" i="1">
                                          <a:solidFill>
                                            <a:srgbClr val="0000CC"/>
                                          </a:solidFill>
                                          <a:latin typeface="Cambria Math" panose="02040503050406030204" pitchFamily="18" charset="0"/>
                                          <a:cs typeface="Arial" panose="020B0604020202020204" pitchFamily="34" charset="0"/>
                                        </a:rPr>
                                        <m:t>−</m:t>
                                      </m:r>
                                      <m:r>
                                        <a:rPr lang="en-US" i="1">
                                          <a:solidFill>
                                            <a:srgbClr val="0000CC"/>
                                          </a:solidFill>
                                          <a:latin typeface="Cambria Math" panose="02040503050406030204" pitchFamily="18" charset="0"/>
                                          <a:cs typeface="Arial" panose="020B0604020202020204" pitchFamily="34" charset="0"/>
                                        </a:rPr>
                                        <m:t>𝑖</m:t>
                                      </m:r>
                                    </m:sup>
                                  </m:sSup>
                                </m:e>
                              </m:d>
                            </m:e>
                          </m:d>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r>
                                    <a:rPr lang="en-US" i="1">
                                      <a:solidFill>
                                        <a:schemeClr val="tx1"/>
                                      </a:solidFill>
                                      <a:latin typeface="Cambria Math" panose="02040503050406030204" pitchFamily="18" charset="0"/>
                                      <a:ea typeface="Cambria Math"/>
                                    </a:rPr>
                                    <m:t>𝑖</m:t>
                                  </m:r>
                                  <m:r>
                                    <a:rPr lang="en-US" i="1">
                                      <a:solidFill>
                                        <a:schemeClr val="tx1"/>
                                      </a:solidFill>
                                      <a:latin typeface="Cambria Math" panose="02040503050406030204" pitchFamily="18" charset="0"/>
                                      <a:ea typeface="Cambria Math"/>
                                    </a:rPr>
                                    <m:t>}</m:t>
                                  </m:r>
                                </m:sub>
                                <m:sup/>
                                <m:e>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i="1">
                                      <a:solidFill>
                                        <a:srgbClr val="0000CC"/>
                                      </a:solidFill>
                                      <a:latin typeface="Cambria Math" panose="02040503050406030204" pitchFamily="18" charset="0"/>
                                    </a:rPr>
                                    <m:t> </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𝑗</m:t>
                                      </m:r>
                                    </m:sub>
                                  </m:sSub>
                                  <m:d>
                                    <m:dPr>
                                      <m:ctrlPr>
                                        <a:rPr lang="en-US" i="1">
                                          <a:solidFill>
                                            <a:schemeClr val="tx1"/>
                                          </a:solidFill>
                                          <a:latin typeface="Cambria Math" panose="02040503050406030204" pitchFamily="18" charset="0"/>
                                        </a:rPr>
                                      </m:ctrlPr>
                                    </m:dPr>
                                    <m:e>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𝑗</m:t>
                                          </m:r>
                                        </m:sub>
                                        <m:sup>
                                          <m:r>
                                            <a:rPr lang="en-US" i="1">
                                              <a:solidFill>
                                                <a:schemeClr val="tx1"/>
                                              </a:solidFill>
                                              <a:latin typeface="Cambria Math" panose="02040503050406030204" pitchFamily="18" charset="0"/>
                                              <a:cs typeface="Arial" panose="020B0604020202020204" pitchFamily="34" charset="0"/>
                                            </a:rPr>
                                            <m:t>∗</m:t>
                                          </m:r>
                                        </m:sup>
                                      </m:sSubSup>
                                    </m:e>
                                  </m:d>
                                </m:e>
                              </m:nary>
                              <m:r>
                                <a:rPr lang="en-US" i="1">
                                  <a:solidFill>
                                    <a:schemeClr val="tx1"/>
                                  </a:solidFill>
                                  <a:latin typeface="Cambria Math" panose="02040503050406030204" pitchFamily="18" charset="0"/>
                                </a:rPr>
                                <m:t>+</m:t>
                              </m:r>
                              <m:r>
                                <a:rPr lang="en-US" b="1" i="1" smtClean="0">
                                  <a:solidFill>
                                    <a:srgbClr val="0000CC"/>
                                  </a:solidFill>
                                  <a:latin typeface="Cambria Math" panose="02040503050406030204" pitchFamily="18" charset="0"/>
                                  <a:ea typeface="Cambria Math"/>
                                </a:rPr>
                                <m:t>𝝀</m:t>
                              </m:r>
                              <m:d>
                                <m:dPr>
                                  <m:ctrlPr>
                                    <a:rPr lang="en-US" b="1" i="1">
                                      <a:solidFill>
                                        <a:srgbClr val="0000CC"/>
                                      </a:solidFill>
                                      <a:latin typeface="Cambria Math" panose="02040503050406030204" pitchFamily="18" charset="0"/>
                                      <a:ea typeface="Cambria Math"/>
                                    </a:rPr>
                                  </m:ctrlPr>
                                </m:dPr>
                                <m:e>
                                  <m:sSup>
                                    <m:sSupPr>
                                      <m:ctrlPr>
                                        <a:rPr lang="en-US" b="1" i="1">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𝒃</m:t>
                                      </m:r>
                                    </m:e>
                                    <m:sup>
                                      <m:r>
                                        <a:rPr lang="en-US" b="1" i="1">
                                          <a:solidFill>
                                            <a:srgbClr val="0000CC"/>
                                          </a:solidFill>
                                          <a:latin typeface="Cambria Math" panose="02040503050406030204" pitchFamily="18" charset="0"/>
                                        </a:rPr>
                                        <m:t>∗</m:t>
                                      </m:r>
                                    </m:sup>
                                  </m:sSup>
                                </m:e>
                              </m:d>
                            </m:e>
                          </m:d>
                        </m:e>
                      </m:d>
                    </m:oMath>
                  </m:oMathPara>
                </a14:m>
                <a:endParaRPr lang="en-US" dirty="0">
                  <a:solidFill>
                    <a:schemeClr val="tx1"/>
                  </a:solidFill>
                  <a:cs typeface="Arial" panose="020B0604020202020204" pitchFamily="34" charset="0"/>
                </a:endParaRPr>
              </a:p>
              <a:p>
                <a:pPr marL="0" lvl="1" algn="ctr">
                  <a:spcAft>
                    <a:spcPts val="600"/>
                  </a:spcAft>
                </a:pPr>
                <a:r>
                  <a:rPr lang="en-US" dirty="0">
                    <a:solidFill>
                      <a:schemeClr val="tx1"/>
                    </a:solidFill>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7F03DE37-7D29-4EC8-B3EF-CE6E0818ED4B}"/>
                  </a:ext>
                </a:extLst>
              </p:cNvPr>
              <p:cNvSpPr>
                <a:spLocks noRot="1" noChangeAspect="1" noMove="1" noResize="1" noEditPoints="1" noAdjustHandles="1" noChangeArrowheads="1" noChangeShapeType="1" noTextEdit="1"/>
              </p:cNvSpPr>
              <p:nvPr/>
            </p:nvSpPr>
            <p:spPr>
              <a:xfrm>
                <a:off x="457198" y="1468222"/>
                <a:ext cx="8246879" cy="3731727"/>
              </a:xfrm>
              <a:prstGeom prst="rect">
                <a:avLst/>
              </a:prstGeom>
              <a:blipFill>
                <a:blip r:embed="rId4"/>
                <a:stretch>
                  <a:fillRect l="-368" t="-485"/>
                </a:stretch>
              </a:blipFill>
              <a:ln w="38100">
                <a:solidFill>
                  <a:schemeClr val="tx1"/>
                </a:solidFill>
              </a:ln>
            </p:spPr>
            <p:txBody>
              <a:bodyPr/>
              <a:lstStyle/>
              <a:p>
                <a:r>
                  <a:rPr lang="en-US">
                    <a:noFill/>
                  </a:rPr>
                  <a:t> </a:t>
                </a:r>
              </a:p>
            </p:txBody>
          </p:sp>
        </mc:Fallback>
      </mc:AlternateContent>
      <p:sp>
        <p:nvSpPr>
          <p:cNvPr id="3" name="Rectangle 2">
            <a:extLst>
              <a:ext uri="{FF2B5EF4-FFF2-40B4-BE49-F238E27FC236}">
                <a16:creationId xmlns:a16="http://schemas.microsoft.com/office/drawing/2014/main" id="{74888645-E141-4A3C-B17B-7A6A6B4A6E78}"/>
              </a:ext>
            </a:extLst>
          </p:cNvPr>
          <p:cNvSpPr/>
          <p:nvPr/>
        </p:nvSpPr>
        <p:spPr>
          <a:xfrm>
            <a:off x="838200" y="3810000"/>
            <a:ext cx="304800" cy="609600"/>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C05C77E0-ED01-4EE4-BFC1-CEE9726EBFA1}"/>
              </a:ext>
            </a:extLst>
          </p:cNvPr>
          <p:cNvSpPr/>
          <p:nvPr/>
        </p:nvSpPr>
        <p:spPr>
          <a:xfrm>
            <a:off x="2514600" y="4038600"/>
            <a:ext cx="30480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55494994-7AE6-4FE1-8C3E-FCC9F73FE2F6}"/>
              </a:ext>
            </a:extLst>
          </p:cNvPr>
          <p:cNvSpPr/>
          <p:nvPr/>
        </p:nvSpPr>
        <p:spPr>
          <a:xfrm>
            <a:off x="3657600" y="3962400"/>
            <a:ext cx="91440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026F4E73-5DD5-4CE0-8766-C2EA45B90081}"/>
              </a:ext>
            </a:extLst>
          </p:cNvPr>
          <p:cNvSpPr/>
          <p:nvPr/>
        </p:nvSpPr>
        <p:spPr>
          <a:xfrm>
            <a:off x="6278880" y="3962400"/>
            <a:ext cx="27432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1398837A-2D48-446D-B298-D93D934607DE}"/>
              </a:ext>
            </a:extLst>
          </p:cNvPr>
          <p:cNvSpPr/>
          <p:nvPr/>
        </p:nvSpPr>
        <p:spPr>
          <a:xfrm>
            <a:off x="7239000" y="3962400"/>
            <a:ext cx="813816"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A51B7D7-90E7-4F9F-9945-184E2E9ADBAB}"/>
              </a:ext>
            </a:extLst>
          </p:cNvPr>
          <p:cNvSpPr/>
          <p:nvPr/>
        </p:nvSpPr>
        <p:spPr>
          <a:xfrm>
            <a:off x="5486400" y="2713254"/>
            <a:ext cx="30480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38D45FC0-19EF-4598-9310-90C755A0A24C}"/>
              </a:ext>
            </a:extLst>
          </p:cNvPr>
          <p:cNvSpPr/>
          <p:nvPr/>
        </p:nvSpPr>
        <p:spPr>
          <a:xfrm>
            <a:off x="5257800" y="1875054"/>
            <a:ext cx="30480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0341E7DF-EA2D-4167-801C-44FBA1ECC133}"/>
              </a:ext>
            </a:extLst>
          </p:cNvPr>
          <p:cNvSpPr/>
          <p:nvPr/>
        </p:nvSpPr>
        <p:spPr>
          <a:xfrm>
            <a:off x="6428510" y="2659267"/>
            <a:ext cx="1420090"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515AE9C1-ECEC-4BDC-ABA8-6F3E4449DB0C}"/>
              </a:ext>
            </a:extLst>
          </p:cNvPr>
          <p:cNvSpPr/>
          <p:nvPr/>
        </p:nvSpPr>
        <p:spPr>
          <a:xfrm>
            <a:off x="6172200" y="1798854"/>
            <a:ext cx="1399032" cy="410946"/>
          </a:xfrm>
          <a:prstGeom prst="rect">
            <a:avLst/>
          </a:prstGeom>
          <a:solidFill>
            <a:srgbClr val="EBF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2229E630-EF45-4C7D-B027-167E8EF59655}"/>
              </a:ext>
            </a:extLst>
          </p:cNvPr>
          <p:cNvSpPr/>
          <p:nvPr/>
        </p:nvSpPr>
        <p:spPr>
          <a:xfrm>
            <a:off x="457200" y="5248870"/>
            <a:ext cx="8229599" cy="1200329"/>
          </a:xfrm>
          <a:prstGeom prst="rect">
            <a:avLst/>
          </a:prstGeom>
        </p:spPr>
        <p:txBody>
          <a:bodyPr wrap="square">
            <a:spAutoFit/>
          </a:bodyPr>
          <a:lstStyle/>
          <a:p>
            <a:pPr marL="285750" indent="-285750">
              <a:buFont typeface="Arial" panose="020B0604020202020204" pitchFamily="34" charset="0"/>
              <a:buChar char="•"/>
            </a:pPr>
            <a:r>
              <a:rPr lang="en-US" dirty="0">
                <a:cs typeface="Arial" panose="020B0604020202020204" pitchFamily="34" charset="0"/>
              </a:rPr>
              <a:t>AMAs are ex-post IC and IR </a:t>
            </a:r>
            <a:r>
              <a:rPr lang="en-US" dirty="0">
                <a:solidFill>
                  <a:schemeClr val="bg1">
                    <a:lumMod val="50000"/>
                  </a:schemeClr>
                </a:solidFill>
                <a:cs typeface="Arial" panose="020B0604020202020204" pitchFamily="34" charset="0"/>
              </a:rPr>
              <a:t>[Roberts </a:t>
            </a:r>
            <a:r>
              <a:rPr lang="en-US" dirty="0">
                <a:solidFill>
                  <a:schemeClr val="bg1">
                    <a:lumMod val="50000"/>
                  </a:schemeClr>
                </a:solidFill>
              </a:rPr>
              <a:t>19</a:t>
            </a:r>
            <a:r>
              <a:rPr lang="en-US" dirty="0">
                <a:solidFill>
                  <a:schemeClr val="bg1">
                    <a:lumMod val="50000"/>
                  </a:schemeClr>
                </a:solidFill>
                <a:cs typeface="Arial" panose="020B0604020202020204" pitchFamily="34" charset="0"/>
              </a:rPr>
              <a:t>79]</a:t>
            </a:r>
            <a:endParaRPr lang="en-US" dirty="0">
              <a:cs typeface="Arial" panose="020B0604020202020204" pitchFamily="34" charset="0"/>
            </a:endParaRPr>
          </a:p>
          <a:p>
            <a:pPr marL="285750" indent="-285750">
              <a:buFont typeface="Arial" panose="020B0604020202020204" pitchFamily="34" charset="0"/>
              <a:buChar char="•"/>
            </a:pPr>
            <a:r>
              <a:rPr lang="en-US" dirty="0">
                <a:cs typeface="Arial" panose="020B0604020202020204" pitchFamily="34" charset="0"/>
              </a:rPr>
              <a:t>Every IC multi-item, multi-bidder auction (where each bidder only cares about what she gets and pays) is almost an affine maximizer auction (with some qualifications) </a:t>
            </a:r>
            <a:r>
              <a:rPr lang="en-US" dirty="0">
                <a:solidFill>
                  <a:schemeClr val="bg1">
                    <a:lumMod val="50000"/>
                  </a:schemeClr>
                </a:solidFill>
                <a:cs typeface="Arial" panose="020B0604020202020204" pitchFamily="34" charset="0"/>
              </a:rPr>
              <a:t>[</a:t>
            </a:r>
            <a:r>
              <a:rPr lang="en-US" dirty="0" err="1">
                <a:solidFill>
                  <a:schemeClr val="bg1">
                    <a:lumMod val="50000"/>
                  </a:schemeClr>
                </a:solidFill>
              </a:rPr>
              <a:t>Lavi</a:t>
            </a:r>
            <a:r>
              <a:rPr lang="en-US" dirty="0">
                <a:solidFill>
                  <a:schemeClr val="bg1">
                    <a:lumMod val="50000"/>
                  </a:schemeClr>
                </a:solidFill>
              </a:rPr>
              <a:t>, </a:t>
            </a:r>
            <a:r>
              <a:rPr lang="en-US" dirty="0" err="1">
                <a:solidFill>
                  <a:schemeClr val="bg1">
                    <a:lumMod val="50000"/>
                  </a:schemeClr>
                </a:solidFill>
              </a:rPr>
              <a:t>Mu'Alem</a:t>
            </a:r>
            <a:r>
              <a:rPr lang="en-US" dirty="0">
                <a:solidFill>
                  <a:schemeClr val="bg1">
                    <a:lumMod val="50000"/>
                  </a:schemeClr>
                </a:solidFill>
              </a:rPr>
              <a:t>, and Nisan, FOCS’03</a:t>
            </a:r>
            <a:r>
              <a:rPr lang="en-US" dirty="0">
                <a:solidFill>
                  <a:schemeClr val="bg1">
                    <a:lumMod val="50000"/>
                  </a:schemeClr>
                </a:solidFill>
                <a:cs typeface="Arial" panose="020B0604020202020204" pitchFamily="34" charset="0"/>
              </a:rPr>
              <a:t>]</a:t>
            </a:r>
            <a:r>
              <a:rPr lang="en-US" dirty="0">
                <a:cs typeface="Arial" panose="020B0604020202020204" pitchFamily="34" charset="0"/>
              </a:rPr>
              <a:t>.</a:t>
            </a:r>
          </a:p>
        </p:txBody>
      </p:sp>
    </p:spTree>
    <p:extLst>
      <p:ext uri="{BB962C8B-B14F-4D97-AF65-F5344CB8AC3E}">
        <p14:creationId xmlns:p14="http://schemas.microsoft.com/office/powerpoint/2010/main" val="21554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7" grpId="0" animBg="1"/>
      <p:bldP spid="8" grpId="0" animBg="1"/>
      <p:bldP spid="10" grpId="0" animBg="1"/>
      <p:bldP spid="11" grpId="0" animBg="1"/>
      <p:bldP spid="12" grpId="0" animBg="1"/>
      <p:bldP spid="13" grpId="0" animBg="1"/>
      <p:bldP spid="14" grpId="0" animBg="1"/>
      <p:bldP spid="15"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D0F68AB-2D8D-4B06-BADF-38B44719B35A}"/>
              </a:ext>
            </a:extLst>
          </p:cNvPr>
          <p:cNvSpPr/>
          <p:nvPr/>
        </p:nvSpPr>
        <p:spPr>
          <a:xfrm>
            <a:off x="457199" y="2293738"/>
            <a:ext cx="4191000" cy="242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dirty="0">
                <a:solidFill>
                  <a:schemeClr val="tx1"/>
                </a:solidFill>
                <a:cs typeface="Leelawadee UI Semilight" panose="020B0402040204020203" pitchFamily="34" charset="-34"/>
              </a:rPr>
              <a:t>Amazon’s profit swells to $1.6B</a:t>
            </a:r>
          </a:p>
          <a:p>
            <a:r>
              <a:rPr lang="en-US" sz="2400" dirty="0">
                <a:solidFill>
                  <a:schemeClr val="bg1">
                    <a:lumMod val="50000"/>
                  </a:schemeClr>
                </a:solidFill>
                <a:cs typeface="Arial" panose="020B0604020202020204" pitchFamily="34" charset="0"/>
              </a:rPr>
              <a:t>[NY Times ‘18]</a:t>
            </a:r>
          </a:p>
        </p:txBody>
      </p:sp>
      <p:pic>
        <p:nvPicPr>
          <p:cNvPr id="12" name="Picture 11">
            <a:extLst>
              <a:ext uri="{FF2B5EF4-FFF2-40B4-BE49-F238E27FC236}">
                <a16:creationId xmlns:a16="http://schemas.microsoft.com/office/drawing/2014/main" id="{B5CAAA49-0B9F-42CE-AD47-F0C30E3DB473}"/>
              </a:ext>
            </a:extLst>
          </p:cNvPr>
          <p:cNvPicPr>
            <a:picLocks noChangeAspect="1"/>
          </p:cNvPicPr>
          <p:nvPr/>
        </p:nvPicPr>
        <p:blipFill rotWithShape="1">
          <a:blip r:embed="rId3"/>
          <a:srcRect l="50000" t="7333" r="40181" b="36666"/>
          <a:stretch/>
        </p:blipFill>
        <p:spPr>
          <a:xfrm>
            <a:off x="5289432" y="0"/>
            <a:ext cx="3854567" cy="6869076"/>
          </a:xfrm>
          <a:prstGeom prst="rect">
            <a:avLst/>
          </a:prstGeom>
        </p:spPr>
      </p:pic>
      <p:cxnSp>
        <p:nvCxnSpPr>
          <p:cNvPr id="14" name="Straight Connector 13">
            <a:extLst>
              <a:ext uri="{FF2B5EF4-FFF2-40B4-BE49-F238E27FC236}">
                <a16:creationId xmlns:a16="http://schemas.microsoft.com/office/drawing/2014/main" id="{B16E5319-E0DC-4D71-8777-2A9A567A1C48}"/>
              </a:ext>
            </a:extLst>
          </p:cNvPr>
          <p:cNvCxnSpPr>
            <a:cxnSpLocks/>
          </p:cNvCxnSpPr>
          <p:nvPr/>
        </p:nvCxnSpPr>
        <p:spPr>
          <a:xfrm>
            <a:off x="5257800" y="-6096"/>
            <a:ext cx="0" cy="68640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4662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A0F268F-E995-4E5D-8DF6-7AC19DA8C8F9}"/>
                  </a:ext>
                </a:extLst>
              </p:cNvPr>
              <p:cNvSpPr>
                <a:spLocks noGrp="1"/>
              </p:cNvSpPr>
              <p:nvPr>
                <p:ph idx="1"/>
              </p:nvPr>
            </p:nvSpPr>
            <p:spPr>
              <a:xfrm>
                <a:off x="457200" y="1600200"/>
                <a:ext cx="8229600" cy="4525963"/>
              </a:xfrm>
            </p:spPr>
            <p:txBody>
              <a:bodyPr>
                <a:noAutofit/>
              </a:bodyPr>
              <a:lstStyle/>
              <a:p>
                <a:pPr marL="0" indent="0">
                  <a:buNone/>
                </a:pPr>
                <a:r>
                  <a:rPr lang="en-US" sz="1800" dirty="0">
                    <a:solidFill>
                      <a:schemeClr val="bg1"/>
                    </a:solidFill>
                    <a:cs typeface="Arial" panose="020B0604020202020204" pitchFamily="34" charset="0"/>
                  </a:rPr>
                  <a:t>Boost per allocation </a:t>
                </a:r>
                <a14:m>
                  <m:oMath xmlns:m="http://schemas.openxmlformats.org/officeDocument/2006/math">
                    <m:d>
                      <m:dPr>
                        <m:ctrlPr>
                          <a:rPr lang="en-US" sz="1800" i="1">
                            <a:solidFill>
                              <a:schemeClr val="bg1"/>
                            </a:solidFill>
                            <a:latin typeface="Cambria Math" panose="02040503050406030204" pitchFamily="18" charset="0"/>
                            <a:cs typeface="Arial" panose="020B0604020202020204" pitchFamily="34" charset="0"/>
                          </a:rPr>
                        </m:ctrlPr>
                      </m:dPr>
                      <m:e>
                        <m:sSub>
                          <m:sSubPr>
                            <m:ctrlPr>
                              <a:rPr lang="en-US" sz="1800" i="1">
                                <a:solidFill>
                                  <a:schemeClr val="bg1"/>
                                </a:solidFill>
                                <a:latin typeface="Cambria Math" panose="02040503050406030204" pitchFamily="18" charset="0"/>
                                <a:cs typeface="Arial" panose="020B0604020202020204" pitchFamily="34" charset="0"/>
                              </a:rPr>
                            </m:ctrlPr>
                          </m:sSubPr>
                          <m:e>
                            <m:r>
                              <a:rPr lang="en-US" sz="1800" i="1">
                                <a:solidFill>
                                  <a:schemeClr val="bg1"/>
                                </a:solidFill>
                                <a:latin typeface="Cambria Math" panose="02040503050406030204" pitchFamily="18" charset="0"/>
                                <a:cs typeface="Arial" panose="020B0604020202020204" pitchFamily="34" charset="0"/>
                              </a:rPr>
                              <m:t>𝑏</m:t>
                            </m:r>
                          </m:e>
                          <m:sub>
                            <m:r>
                              <a:rPr lang="en-US" sz="1800" i="1">
                                <a:solidFill>
                                  <a:schemeClr val="bg1"/>
                                </a:solidFill>
                                <a:latin typeface="Cambria Math" panose="02040503050406030204" pitchFamily="18" charset="0"/>
                                <a:cs typeface="Arial" panose="020B0604020202020204" pitchFamily="34" charset="0"/>
                              </a:rPr>
                              <m:t>1</m:t>
                            </m:r>
                          </m:sub>
                        </m:sSub>
                        <m:r>
                          <a:rPr lang="en-US" sz="1800" i="1">
                            <a:solidFill>
                              <a:schemeClr val="bg1"/>
                            </a:solidFill>
                            <a:latin typeface="Cambria Math" panose="02040503050406030204" pitchFamily="18" charset="0"/>
                            <a:cs typeface="Arial" panose="020B0604020202020204" pitchFamily="34" charset="0"/>
                          </a:rPr>
                          <m:t>,…,</m:t>
                        </m:r>
                        <m:sSub>
                          <m:sSubPr>
                            <m:ctrlPr>
                              <a:rPr lang="en-US" sz="1800" i="1">
                                <a:solidFill>
                                  <a:schemeClr val="bg1"/>
                                </a:solidFill>
                                <a:latin typeface="Cambria Math" panose="02040503050406030204" pitchFamily="18" charset="0"/>
                                <a:cs typeface="Arial" panose="020B0604020202020204" pitchFamily="34" charset="0"/>
                              </a:rPr>
                            </m:ctrlPr>
                          </m:sSubPr>
                          <m:e>
                            <m:r>
                              <a:rPr lang="en-US" sz="1800" i="1">
                                <a:solidFill>
                                  <a:schemeClr val="bg1"/>
                                </a:solidFill>
                                <a:latin typeface="Cambria Math" panose="02040503050406030204" pitchFamily="18" charset="0"/>
                                <a:cs typeface="Arial" panose="020B0604020202020204" pitchFamily="34" charset="0"/>
                              </a:rPr>
                              <m:t>𝑏</m:t>
                            </m:r>
                          </m:e>
                          <m:sub>
                            <m:r>
                              <a:rPr lang="en-US" sz="1800" i="1">
                                <a:solidFill>
                                  <a:schemeClr val="bg1"/>
                                </a:solidFill>
                                <a:latin typeface="Cambria Math" panose="02040503050406030204" pitchFamily="18" charset="0"/>
                                <a:cs typeface="Arial" panose="020B0604020202020204" pitchFamily="34" charset="0"/>
                              </a:rPr>
                              <m:t>𝑛</m:t>
                            </m:r>
                          </m:sub>
                        </m:sSub>
                      </m:e>
                    </m:d>
                  </m:oMath>
                </a14:m>
                <a:r>
                  <a:rPr lang="en-US" sz="1800" dirty="0">
                    <a:solidFill>
                      <a:schemeClr val="bg1"/>
                    </a:solidFill>
                    <a:cs typeface="Arial" panose="020B0604020202020204" pitchFamily="34" charset="0"/>
                  </a:rPr>
                  <a:t>: </a:t>
                </a:r>
                <a14:m>
                  <m:oMath xmlns:m="http://schemas.openxmlformats.org/officeDocument/2006/math">
                    <m:r>
                      <a:rPr lang="en-US" sz="1800" b="1" i="1">
                        <a:solidFill>
                          <a:schemeClr val="bg1"/>
                        </a:solidFill>
                        <a:latin typeface="Cambria Math" panose="02040503050406030204" pitchFamily="18" charset="0"/>
                        <a:ea typeface="Cambria Math"/>
                      </a:rPr>
                      <m:t>𝝀</m:t>
                    </m:r>
                    <m:d>
                      <m:dPr>
                        <m:ctrlPr>
                          <a:rPr lang="en-US" sz="1800" i="1">
                            <a:solidFill>
                              <a:schemeClr val="bg1"/>
                            </a:solidFill>
                            <a:latin typeface="Cambria Math" panose="02040503050406030204" pitchFamily="18" charset="0"/>
                            <a:cs typeface="Arial" panose="020B0604020202020204" pitchFamily="34" charset="0"/>
                          </a:rPr>
                        </m:ctrlPr>
                      </m:dPr>
                      <m:e>
                        <m:sSub>
                          <m:sSubPr>
                            <m:ctrlPr>
                              <a:rPr lang="en-US" sz="1800" i="1">
                                <a:solidFill>
                                  <a:schemeClr val="bg1"/>
                                </a:solidFill>
                                <a:latin typeface="Cambria Math" panose="02040503050406030204" pitchFamily="18" charset="0"/>
                                <a:cs typeface="Arial" panose="020B0604020202020204" pitchFamily="34" charset="0"/>
                              </a:rPr>
                            </m:ctrlPr>
                          </m:sSubPr>
                          <m:e>
                            <m:r>
                              <a:rPr lang="en-US" sz="1800" i="1">
                                <a:solidFill>
                                  <a:schemeClr val="bg1"/>
                                </a:solidFill>
                                <a:latin typeface="Cambria Math" panose="02040503050406030204" pitchFamily="18" charset="0"/>
                                <a:cs typeface="Arial" panose="020B0604020202020204" pitchFamily="34" charset="0"/>
                              </a:rPr>
                              <m:t>𝑏</m:t>
                            </m:r>
                          </m:e>
                          <m:sub>
                            <m:r>
                              <a:rPr lang="en-US" sz="1800" i="1">
                                <a:solidFill>
                                  <a:schemeClr val="bg1"/>
                                </a:solidFill>
                                <a:latin typeface="Cambria Math" panose="02040503050406030204" pitchFamily="18" charset="0"/>
                                <a:cs typeface="Arial" panose="020B0604020202020204" pitchFamily="34" charset="0"/>
                              </a:rPr>
                              <m:t>1</m:t>
                            </m:r>
                          </m:sub>
                        </m:sSub>
                        <m:r>
                          <a:rPr lang="en-US" sz="1800" i="1">
                            <a:solidFill>
                              <a:schemeClr val="bg1"/>
                            </a:solidFill>
                            <a:latin typeface="Cambria Math" panose="02040503050406030204" pitchFamily="18" charset="0"/>
                            <a:cs typeface="Arial" panose="020B0604020202020204" pitchFamily="34" charset="0"/>
                          </a:rPr>
                          <m:t>,…,</m:t>
                        </m:r>
                        <m:sSub>
                          <m:sSubPr>
                            <m:ctrlPr>
                              <a:rPr lang="en-US" sz="1800" i="1">
                                <a:solidFill>
                                  <a:schemeClr val="bg1"/>
                                </a:solidFill>
                                <a:latin typeface="Cambria Math" panose="02040503050406030204" pitchFamily="18" charset="0"/>
                                <a:cs typeface="Arial" panose="020B0604020202020204" pitchFamily="34" charset="0"/>
                              </a:rPr>
                            </m:ctrlPr>
                          </m:sSubPr>
                          <m:e>
                            <m:r>
                              <a:rPr lang="en-US" sz="1800" i="1">
                                <a:solidFill>
                                  <a:schemeClr val="bg1"/>
                                </a:solidFill>
                                <a:latin typeface="Cambria Math" panose="02040503050406030204" pitchFamily="18" charset="0"/>
                                <a:cs typeface="Arial" panose="020B0604020202020204" pitchFamily="34" charset="0"/>
                              </a:rPr>
                              <m:t>𝑏</m:t>
                            </m:r>
                          </m:e>
                          <m:sub>
                            <m:r>
                              <a:rPr lang="en-US" sz="1800" i="1">
                                <a:solidFill>
                                  <a:schemeClr val="bg1"/>
                                </a:solidFill>
                                <a:latin typeface="Cambria Math" panose="02040503050406030204" pitchFamily="18" charset="0"/>
                                <a:cs typeface="Arial" panose="020B0604020202020204" pitchFamily="34" charset="0"/>
                              </a:rPr>
                              <m:t>𝑛</m:t>
                            </m:r>
                          </m:sub>
                        </m:sSub>
                      </m:e>
                    </m:d>
                  </m:oMath>
                </a14:m>
                <a:r>
                  <a:rPr lang="en-US" sz="1800" dirty="0">
                    <a:solidFill>
                      <a:schemeClr val="bg1"/>
                    </a:solidFill>
                    <a:cs typeface="Arial" panose="020B0604020202020204" pitchFamily="34" charset="0"/>
                  </a:rPr>
                  <a:t> ; </a:t>
                </a:r>
                <a:r>
                  <a:rPr lang="en-US" sz="1800" dirty="0">
                    <a:cs typeface="Arial" panose="020B0604020202020204" pitchFamily="34" charset="0"/>
                  </a:rPr>
                  <a:t>Weight per 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a:t>
                </a:r>
                <a14:m>
                  <m:oMath xmlns:m="http://schemas.openxmlformats.org/officeDocument/2006/math">
                    <m:sSub>
                      <m:sSubPr>
                        <m:ctrlPr>
                          <a:rPr lang="en-US" sz="1800" b="1" i="1" smtClean="0">
                            <a:solidFill>
                              <a:srgbClr val="0000CC"/>
                            </a:solidFill>
                            <a:latin typeface="Cambria Math" panose="02040503050406030204" pitchFamily="18" charset="0"/>
                          </a:rPr>
                        </m:ctrlPr>
                      </m:sSubPr>
                      <m:e>
                        <m:r>
                          <a:rPr lang="en-US" sz="1800" b="1" i="1">
                            <a:solidFill>
                              <a:srgbClr val="0000CC"/>
                            </a:solidFill>
                            <a:latin typeface="Cambria Math" panose="02040503050406030204" pitchFamily="18" charset="0"/>
                          </a:rPr>
                          <m:t>𝒘</m:t>
                        </m:r>
                      </m:e>
                      <m:sub>
                        <m:r>
                          <a:rPr lang="en-US" sz="1800" b="1" i="1">
                            <a:solidFill>
                              <a:srgbClr val="0000CC"/>
                            </a:solidFill>
                            <a:latin typeface="Cambria Math" panose="02040503050406030204" pitchFamily="18" charset="0"/>
                          </a:rPr>
                          <m:t>𝒊</m:t>
                        </m:r>
                      </m:sub>
                    </m:sSub>
                  </m:oMath>
                </a14:m>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600" b="1" dirty="0">
                  <a:cs typeface="Arial" panose="020B0604020202020204" pitchFamily="34" charset="0"/>
                </a:endParaRPr>
              </a:p>
              <a:p>
                <a:pPr marL="0" indent="0">
                  <a:buNone/>
                </a:pPr>
                <a:endParaRPr lang="en-US" sz="1600" b="1" dirty="0">
                  <a:cs typeface="Arial" panose="020B0604020202020204" pitchFamily="34" charset="0"/>
                </a:endParaRPr>
              </a:p>
            </p:txBody>
          </p:sp>
        </mc:Choice>
        <mc:Fallback xmlns="">
          <p:sp>
            <p:nvSpPr>
              <p:cNvPr id="9" name="Content Placeholder 2">
                <a:extLst>
                  <a:ext uri="{FF2B5EF4-FFF2-40B4-BE49-F238E27FC236}">
                    <a16:creationId xmlns:a16="http://schemas.microsoft.com/office/drawing/2014/main" id="{0A0F268F-E995-4E5D-8DF6-7AC19DA8C8F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593" t="-8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A2ACBD1-F325-4285-89BA-48B026197A0B}"/>
              </a:ext>
            </a:extLst>
          </p:cNvPr>
          <p:cNvSpPr>
            <a:spLocks noGrp="1"/>
          </p:cNvSpPr>
          <p:nvPr>
            <p:ph type="title"/>
          </p:nvPr>
        </p:nvSpPr>
        <p:spPr/>
        <p:txBody>
          <a:bodyPr>
            <a:normAutofit/>
          </a:bodyPr>
          <a:lstStyle/>
          <a:p>
            <a:r>
              <a:rPr lang="en-US" dirty="0"/>
              <a:t>Virtual valuation combinatorial auctions (VVCAs)</a:t>
            </a:r>
          </a:p>
        </p:txBody>
      </p:sp>
      <p:sp>
        <p:nvSpPr>
          <p:cNvPr id="5" name="Rectangle 4">
            <a:extLst>
              <a:ext uri="{FF2B5EF4-FFF2-40B4-BE49-F238E27FC236}">
                <a16:creationId xmlns:a16="http://schemas.microsoft.com/office/drawing/2014/main" id="{2049D371-0E91-48AE-8EBC-05FB591248E8}"/>
              </a:ext>
            </a:extLst>
          </p:cNvPr>
          <p:cNvSpPr/>
          <p:nvPr/>
        </p:nvSpPr>
        <p:spPr>
          <a:xfrm>
            <a:off x="304800" y="2583625"/>
            <a:ext cx="8610600" cy="4109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Virtual valuation combinatorial auctions </a:t>
            </a:r>
            <a:r>
              <a:rPr lang="en-US" dirty="0">
                <a:solidFill>
                  <a:schemeClr val="bg1">
                    <a:lumMod val="50000"/>
                  </a:schemeClr>
                </a:solidFill>
                <a:cs typeface="Arial" panose="020B0604020202020204" pitchFamily="34" charset="0"/>
              </a:rPr>
              <a:t>[</a:t>
            </a:r>
            <a:r>
              <a:rPr lang="en-US" altLang="en-US" dirty="0">
                <a:solidFill>
                  <a:schemeClr val="bg1">
                    <a:lumMod val="50000"/>
                  </a:schemeClr>
                </a:solidFill>
                <a:cs typeface="Arial" panose="020B0604020202020204" pitchFamily="34" charset="0"/>
              </a:rPr>
              <a:t>Likhodedov and Sandholm</a:t>
            </a:r>
            <a:r>
              <a:rPr lang="en-US" dirty="0">
                <a:solidFill>
                  <a:schemeClr val="bg1">
                    <a:lumMod val="50000"/>
                  </a:schemeClr>
                </a:solidFill>
                <a:cs typeface="Arial" panose="020B0604020202020204" pitchFamily="34" charset="0"/>
              </a:rPr>
              <a:t>, AAAI’04, ’05; OR’15]</a:t>
            </a: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F03DE37-7D29-4EC8-B3EF-CE6E0818ED4B}"/>
                  </a:ext>
                </a:extLst>
              </p:cNvPr>
              <p:cNvSpPr/>
              <p:nvPr/>
            </p:nvSpPr>
            <p:spPr>
              <a:xfrm>
                <a:off x="304798" y="2985047"/>
                <a:ext cx="8610602" cy="3403368"/>
              </a:xfrm>
              <a:prstGeom prst="rect">
                <a:avLst/>
              </a:prstGeom>
              <a:solidFill>
                <a:srgbClr val="EBF8FF"/>
              </a:solidFill>
              <a:ln w="38100">
                <a:solidFill>
                  <a:schemeClr val="tx1"/>
                </a:solidFill>
              </a:ln>
            </p:spPr>
            <p:txBody>
              <a:bodyPr wrap="square">
                <a:spAutoFit/>
              </a:bodyPr>
              <a:lstStyle/>
              <a:p>
                <a:pPr marL="0" lvl="1" indent="-342900">
                  <a:buFont typeface="+mj-lt"/>
                  <a:buAutoNum type="arabicPeriod"/>
                </a:pPr>
                <a:r>
                  <a:rPr lang="en-US" dirty="0">
                    <a:solidFill>
                      <a:schemeClr val="tx1"/>
                    </a:solidFill>
                    <a:cs typeface="Arial" panose="020B0604020202020204" pitchFamily="34" charset="0"/>
                  </a:rPr>
                  <a:t>Compute the social-welfare-maximizing allocation:</a:t>
                </a:r>
              </a:p>
              <a:p>
                <a:pPr marL="0" lvl="1" algn="ctr"/>
                <a14:m>
                  <m:oMath xmlns:m="http://schemas.openxmlformats.org/officeDocument/2006/math">
                    <m:sSup>
                      <m:sSupPr>
                        <m:ctrlPr>
                          <a:rPr lang="en-US" i="1">
                            <a:solidFill>
                              <a:schemeClr val="tx1"/>
                            </a:solidFill>
                            <a:latin typeface="Cambria Math" panose="02040503050406030204" pitchFamily="18" charset="0"/>
                          </a:rPr>
                        </m:ctrlPr>
                      </m:sSupPr>
                      <m:e>
                        <m:r>
                          <a:rPr lang="en-US" b="1" i="1">
                            <a:solidFill>
                              <a:schemeClr val="tx1"/>
                            </a:solidFill>
                            <a:latin typeface="Cambria Math" panose="02040503050406030204" pitchFamily="18" charset="0"/>
                          </a:rPr>
                          <m:t>𝒃</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 </m:t>
                    </m:r>
                    <m:d>
                      <m:dPr>
                        <m:ctrlPr>
                          <a:rPr lang="en-US" i="1">
                            <a:solidFill>
                              <a:schemeClr val="tx1"/>
                            </a:solidFill>
                            <a:latin typeface="Cambria Math" panose="02040503050406030204" pitchFamily="18" charset="0"/>
                            <a:cs typeface="Arial" panose="020B0604020202020204" pitchFamily="34" charset="0"/>
                          </a:rPr>
                        </m:ctrlPr>
                      </m:dPr>
                      <m:e>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1</m:t>
                            </m:r>
                          </m:sub>
                          <m:sup>
                            <m:r>
                              <a:rPr lang="en-US" i="1">
                                <a:solidFill>
                                  <a:schemeClr val="tx1"/>
                                </a:solidFill>
                                <a:latin typeface="Cambria Math" panose="02040503050406030204" pitchFamily="18" charset="0"/>
                                <a:cs typeface="Arial" panose="020B0604020202020204" pitchFamily="34" charset="0"/>
                              </a:rPr>
                              <m:t>∗</m:t>
                            </m:r>
                          </m:sup>
                        </m:sSubSup>
                        <m:r>
                          <a:rPr lang="en-US" i="1">
                            <a:solidFill>
                              <a:schemeClr val="tx1"/>
                            </a:solidFill>
                            <a:latin typeface="Cambria Math" panose="02040503050406030204" pitchFamily="18" charset="0"/>
                            <a:cs typeface="Arial" panose="020B0604020202020204" pitchFamily="34" charset="0"/>
                          </a:rPr>
                          <m:t>,…,</m:t>
                        </m:r>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𝑛</m:t>
                            </m:r>
                          </m:sub>
                          <m:sup>
                            <m:r>
                              <a:rPr lang="en-US" i="1">
                                <a:solidFill>
                                  <a:schemeClr val="tx1"/>
                                </a:solidFill>
                                <a:latin typeface="Cambria Math" panose="02040503050406030204" pitchFamily="18" charset="0"/>
                                <a:cs typeface="Arial" panose="020B0604020202020204" pitchFamily="34" charset="0"/>
                              </a:rPr>
                              <m:t>∗</m:t>
                            </m:r>
                          </m:sup>
                        </m:sSubSup>
                      </m:e>
                    </m:d>
                    <m:r>
                      <a:rPr lang="en-US">
                        <a:solidFill>
                          <a:schemeClr val="tx1"/>
                        </a:solidFill>
                        <a:latin typeface="Cambria Math" panose="02040503050406030204" pitchFamily="18" charset="0"/>
                        <a:cs typeface="Arial" panose="020B0604020202020204" pitchFamily="34" charset="0"/>
                      </a:rPr>
                      <m:t>=</m:t>
                    </m:r>
                    <m:r>
                      <m:rPr>
                        <m:sty m:val="p"/>
                      </m:rPr>
                      <a:rPr lang="en-US">
                        <a:solidFill>
                          <a:schemeClr val="tx1"/>
                        </a:solidFill>
                        <a:latin typeface="Cambria Math" panose="02040503050406030204" pitchFamily="18" charset="0"/>
                      </a:rPr>
                      <m:t>argmax</m:t>
                    </m:r>
                    <m:d>
                      <m:dPr>
                        <m:begChr m:val="{"/>
                        <m:endChr m:val="}"/>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sub>
                          <m:sup/>
                          <m:e>
                            <m:d>
                              <m:dPr>
                                <m:begChr m:val="["/>
                                <m:endChr m:val="]"/>
                                <m:ctrlPr>
                                  <a:rPr lang="en-US" i="1" smtClean="0">
                                    <a:solidFill>
                                      <a:schemeClr val="tx1"/>
                                    </a:solidFill>
                                    <a:latin typeface="Cambria Math" panose="02040503050406030204" pitchFamily="18" charset="0"/>
                                    <a:ea typeface="Cambria Math"/>
                                  </a:rPr>
                                </m:ctrlPr>
                              </m:dPr>
                              <m:e>
                                <m:sSub>
                                  <m:sSubPr>
                                    <m:ctrlPr>
                                      <a:rPr lang="en-US" b="1" i="1">
                                        <a:solidFill>
                                          <a:srgbClr val="0000CC"/>
                                        </a:solidFill>
                                        <a:latin typeface="Cambria Math" panose="02040503050406030204" pitchFamily="18" charset="0"/>
                                      </a:rPr>
                                    </m:ctrlPr>
                                  </m:sSubPr>
                                  <m:e>
                                    <m:r>
                                      <a:rPr lang="en-US" b="1" i="1">
                                        <a:latin typeface="Cambria Math" panose="02040503050406030204" pitchFamily="18" charset="0"/>
                                      </a:rPr>
                                      <m:t> </m:t>
                                    </m:r>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Sub>
                                  </m:e>
                                </m:d>
                                <m:r>
                                  <a:rPr lang="en-US" b="1" i="1">
                                    <a:latin typeface="Cambria Math" panose="02040503050406030204" pitchFamily="18" charset="0"/>
                                    <a:cs typeface="Arial" panose="020B0604020202020204" pitchFamily="34" charset="0"/>
                                  </a:rPr>
                                  <m:t>+</m:t>
                                </m:r>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ea typeface="Cambria Math" panose="02040503050406030204" pitchFamily="18" charset="0"/>
                                      </a:rPr>
                                      <m:t>𝝀</m:t>
                                    </m:r>
                                  </m:e>
                                  <m:sub>
                                    <m:r>
                                      <a:rPr lang="en-US" b="1" i="1">
                                        <a:solidFill>
                                          <a:srgbClr val="0000CC"/>
                                        </a:solidFill>
                                        <a:latin typeface="Cambria Math" panose="02040503050406030204" pitchFamily="18" charset="0"/>
                                        <a:ea typeface="Cambria Math"/>
                                      </a:rPr>
                                      <m:t>𝒋</m:t>
                                    </m:r>
                                  </m:sub>
                                </m:sSub>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𝑗</m:t>
                                        </m:r>
                                      </m:sub>
                                    </m:sSub>
                                  </m:e>
                                </m:d>
                              </m:e>
                            </m:d>
                          </m:e>
                        </m:nary>
                      </m:e>
                    </m:d>
                  </m:oMath>
                </a14:m>
                <a:r>
                  <a:rPr lang="en-US" dirty="0">
                    <a:solidFill>
                      <a:schemeClr val="tx1"/>
                    </a:solidFill>
                    <a:cs typeface="Arial" panose="020B0604020202020204" pitchFamily="34" charset="0"/>
                  </a:rPr>
                  <a:t> </a:t>
                </a:r>
              </a:p>
              <a:p>
                <a:pPr marL="0" lvl="1" algn="ctr"/>
                <a:endParaRPr lang="en-US" dirty="0">
                  <a:solidFill>
                    <a:schemeClr val="tx1"/>
                  </a:solidFill>
                  <a:cs typeface="Arial" panose="020B0604020202020204" pitchFamily="34" charset="0"/>
                </a:endParaRPr>
              </a:p>
              <a:p>
                <a:pPr marL="342900" lvl="1" indent="-342900">
                  <a:buFont typeface="+mj-lt"/>
                  <a:buAutoNum type="arabicPeriod" startAt="2"/>
                </a:pPr>
                <a:r>
                  <a:rPr lang="en-US" dirty="0">
                    <a:solidFill>
                      <a:schemeClr val="tx1"/>
                    </a:solidFill>
                    <a:cs typeface="Arial" panose="020B0604020202020204" pitchFamily="34" charset="0"/>
                  </a:rPr>
                  <a:t>For each bidder </a:t>
                </a:r>
                <a14:m>
                  <m:oMath xmlns:m="http://schemas.openxmlformats.org/officeDocument/2006/math">
                    <m:r>
                      <a:rPr lang="en-US" b="0" i="1" smtClean="0">
                        <a:solidFill>
                          <a:schemeClr val="tx1"/>
                        </a:solidFill>
                        <a:latin typeface="Cambria Math" panose="02040503050406030204" pitchFamily="18" charset="0"/>
                        <a:cs typeface="Arial" panose="020B0604020202020204" pitchFamily="34" charset="0"/>
                      </a:rPr>
                      <m:t>𝑖</m:t>
                    </m:r>
                  </m:oMath>
                </a14:m>
                <a:r>
                  <a:rPr lang="en-US" dirty="0">
                    <a:solidFill>
                      <a:schemeClr val="tx1"/>
                    </a:solidFill>
                    <a:cs typeface="Arial" panose="020B0604020202020204" pitchFamily="34" charset="0"/>
                  </a:rPr>
                  <a:t>, compute the social-welfare-maximizing allocation without his participation:</a:t>
                </a:r>
              </a:p>
              <a:p>
                <a:pPr marL="0" lvl="1" algn="ctr"/>
                <a14:m>
                  <m:oMath xmlns:m="http://schemas.openxmlformats.org/officeDocument/2006/math">
                    <m:sSup>
                      <m:sSupPr>
                        <m:ctrlPr>
                          <a:rPr lang="en-US" i="1">
                            <a:solidFill>
                              <a:schemeClr val="tx1"/>
                            </a:solidFill>
                            <a:latin typeface="Cambria Math" panose="02040503050406030204" pitchFamily="18" charset="0"/>
                            <a:cs typeface="Arial" panose="020B0604020202020204" pitchFamily="34" charset="0"/>
                          </a:rPr>
                        </m:ctrlPr>
                      </m:sSupPr>
                      <m:e>
                        <m:r>
                          <a:rPr lang="en-US" b="1" i="1">
                            <a:solidFill>
                              <a:schemeClr val="tx1"/>
                            </a:solidFill>
                            <a:latin typeface="Cambria Math" panose="02040503050406030204" pitchFamily="18" charset="0"/>
                            <a:cs typeface="Arial" panose="020B0604020202020204" pitchFamily="34" charset="0"/>
                          </a:rPr>
                          <m:t>𝒃</m:t>
                        </m:r>
                      </m:e>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p>
                    <m:r>
                      <a:rPr lang="en-US" i="1">
                        <a:solidFill>
                          <a:schemeClr val="tx1"/>
                        </a:solidFill>
                        <a:latin typeface="Cambria Math" panose="02040503050406030204" pitchFamily="18" charset="0"/>
                      </a:rPr>
                      <m:t>=</m:t>
                    </m:r>
                    <m:d>
                      <m:dPr>
                        <m:ctrlPr>
                          <a:rPr lang="en-US" i="1">
                            <a:solidFill>
                              <a:schemeClr val="tx1"/>
                            </a:solidFill>
                            <a:latin typeface="Cambria Math" panose="02040503050406030204" pitchFamily="18" charset="0"/>
                            <a:cs typeface="Arial" panose="020B0604020202020204" pitchFamily="34" charset="0"/>
                          </a:rPr>
                        </m:ctrlPr>
                      </m:dPr>
                      <m:e>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1</m:t>
                            </m:r>
                          </m:sub>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bSup>
                        <m:r>
                          <a:rPr lang="en-US" i="1">
                            <a:solidFill>
                              <a:schemeClr val="tx1"/>
                            </a:solidFill>
                            <a:latin typeface="Cambria Math" panose="02040503050406030204" pitchFamily="18" charset="0"/>
                            <a:cs typeface="Arial" panose="020B0604020202020204" pitchFamily="34" charset="0"/>
                          </a:rPr>
                          <m:t>,…,</m:t>
                        </m:r>
                        <m:sSubSup>
                          <m:sSubSupPr>
                            <m:ctrlPr>
                              <a:rPr lang="en-US" i="1">
                                <a:solidFill>
                                  <a:schemeClr val="tx1"/>
                                </a:solidFill>
                                <a:latin typeface="Cambria Math" panose="02040503050406030204" pitchFamily="18" charset="0"/>
                                <a:cs typeface="Arial" panose="020B0604020202020204" pitchFamily="34" charset="0"/>
                              </a:rPr>
                            </m:ctrlPr>
                          </m:sSubSupPr>
                          <m:e>
                            <m:r>
                              <a:rPr lang="en-US" i="1">
                                <a:solidFill>
                                  <a:schemeClr val="tx1"/>
                                </a:solidFill>
                                <a:latin typeface="Cambria Math" panose="02040503050406030204" pitchFamily="18" charset="0"/>
                                <a:cs typeface="Arial" panose="020B0604020202020204" pitchFamily="34" charset="0"/>
                              </a:rPr>
                              <m:t>𝑏</m:t>
                            </m:r>
                          </m:e>
                          <m:sub>
                            <m:r>
                              <a:rPr lang="en-US" i="1">
                                <a:solidFill>
                                  <a:schemeClr val="tx1"/>
                                </a:solidFill>
                                <a:latin typeface="Cambria Math" panose="02040503050406030204" pitchFamily="18" charset="0"/>
                                <a:cs typeface="Arial" panose="020B0604020202020204" pitchFamily="34" charset="0"/>
                              </a:rPr>
                              <m:t>𝑛</m:t>
                            </m:r>
                          </m:sub>
                          <m:sup>
                            <m:r>
                              <a:rPr lang="en-US" i="1">
                                <a:solidFill>
                                  <a:schemeClr val="tx1"/>
                                </a:solidFill>
                                <a:latin typeface="Cambria Math" panose="02040503050406030204" pitchFamily="18" charset="0"/>
                                <a:cs typeface="Arial" panose="020B0604020202020204" pitchFamily="34" charset="0"/>
                              </a:rPr>
                              <m:t>−</m:t>
                            </m:r>
                            <m:r>
                              <a:rPr lang="en-US" i="1">
                                <a:solidFill>
                                  <a:schemeClr val="tx1"/>
                                </a:solidFill>
                                <a:latin typeface="Cambria Math" panose="02040503050406030204" pitchFamily="18" charset="0"/>
                                <a:cs typeface="Arial" panose="020B0604020202020204" pitchFamily="34" charset="0"/>
                              </a:rPr>
                              <m:t>𝑖</m:t>
                            </m:r>
                          </m:sup>
                        </m:sSubSup>
                      </m:e>
                    </m:d>
                    <m:r>
                      <a:rPr lang="en-US">
                        <a:solidFill>
                          <a:schemeClr val="tx1"/>
                        </a:solidFill>
                        <a:latin typeface="Cambria Math" panose="02040503050406030204" pitchFamily="18" charset="0"/>
                        <a:cs typeface="Arial" panose="020B0604020202020204" pitchFamily="34" charset="0"/>
                      </a:rPr>
                      <m:t>=</m:t>
                    </m:r>
                    <m:r>
                      <m:rPr>
                        <m:sty m:val="p"/>
                      </m:rPr>
                      <a:rPr lang="en-US">
                        <a:solidFill>
                          <a:schemeClr val="tx1"/>
                        </a:solidFill>
                        <a:latin typeface="Cambria Math" panose="02040503050406030204" pitchFamily="18" charset="0"/>
                      </a:rPr>
                      <m:t>argmax</m:t>
                    </m:r>
                    <m:d>
                      <m:dPr>
                        <m:begChr m:val="{"/>
                        <m:endChr m:val="}"/>
                        <m:ctrlPr>
                          <a:rPr lang="en-US" i="1">
                            <a:solidFill>
                              <a:schemeClr val="tx1"/>
                            </a:solidFill>
                            <a:latin typeface="Cambria Math" panose="02040503050406030204" pitchFamily="18" charset="0"/>
                          </a:rPr>
                        </m:ctrlPr>
                      </m:dPr>
                      <m:e>
                        <m:nary>
                          <m:naryPr>
                            <m:chr m:val="∑"/>
                            <m:supHide m:val="on"/>
                            <m:ctrlPr>
                              <a:rPr lang="en-US"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r>
                              <a:rPr lang="en-US" i="1">
                                <a:solidFill>
                                  <a:schemeClr val="tx1"/>
                                </a:solidFill>
                                <a:latin typeface="Cambria Math" panose="02040503050406030204" pitchFamily="18" charset="0"/>
                                <a:ea typeface="Cambria Math"/>
                              </a:rPr>
                              <m:t>𝑖</m:t>
                            </m:r>
                            <m:r>
                              <a:rPr lang="en-US" i="1">
                                <a:solidFill>
                                  <a:schemeClr val="tx1"/>
                                </a:solidFill>
                                <a:latin typeface="Cambria Math" panose="02040503050406030204" pitchFamily="18" charset="0"/>
                                <a:ea typeface="Cambria Math"/>
                              </a:rPr>
                              <m:t>}</m:t>
                            </m:r>
                          </m:sub>
                          <m:sup/>
                          <m:e>
                            <m:d>
                              <m:dPr>
                                <m:begChr m:val="["/>
                                <m:endChr m:val="]"/>
                                <m:ctrlPr>
                                  <a:rPr lang="en-US" i="1">
                                    <a:latin typeface="Cambria Math" panose="02040503050406030204" pitchFamily="18" charset="0"/>
                                    <a:ea typeface="Cambria Math"/>
                                  </a:rPr>
                                </m:ctrlPr>
                              </m:dPr>
                              <m:e>
                                <m:sSub>
                                  <m:sSubPr>
                                    <m:ctrlPr>
                                      <a:rPr lang="en-US" b="1" i="1">
                                        <a:solidFill>
                                          <a:srgbClr val="0000CC"/>
                                        </a:solidFill>
                                        <a:latin typeface="Cambria Math" panose="02040503050406030204" pitchFamily="18" charset="0"/>
                                      </a:rPr>
                                    </m:ctrlPr>
                                  </m:sSubPr>
                                  <m:e>
                                    <m:r>
                                      <a:rPr lang="en-US" b="1" i="1">
                                        <a:latin typeface="Cambria Math" panose="02040503050406030204" pitchFamily="18" charset="0"/>
                                      </a:rPr>
                                      <m:t> </m:t>
                                    </m:r>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Sub>
                                  </m:e>
                                </m:d>
                                <m:r>
                                  <a:rPr lang="en-US" b="1" i="1">
                                    <a:latin typeface="Cambria Math" panose="02040503050406030204" pitchFamily="18" charset="0"/>
                                    <a:cs typeface="Arial" panose="020B0604020202020204" pitchFamily="34" charset="0"/>
                                  </a:rPr>
                                  <m:t>+</m:t>
                                </m:r>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ea typeface="Cambria Math" panose="02040503050406030204" pitchFamily="18" charset="0"/>
                                      </a:rPr>
                                      <m:t>𝝀</m:t>
                                    </m:r>
                                  </m:e>
                                  <m:sub>
                                    <m:r>
                                      <a:rPr lang="en-US" b="1" i="1">
                                        <a:solidFill>
                                          <a:srgbClr val="0000CC"/>
                                        </a:solidFill>
                                        <a:latin typeface="Cambria Math" panose="02040503050406030204" pitchFamily="18" charset="0"/>
                                        <a:ea typeface="Cambria Math"/>
                                      </a:rPr>
                                      <m:t>𝒋</m:t>
                                    </m:r>
                                  </m:sub>
                                </m:sSub>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𝑗</m:t>
                                        </m:r>
                                      </m:sub>
                                    </m:sSub>
                                  </m:e>
                                </m:d>
                              </m:e>
                            </m:d>
                          </m:e>
                        </m:nary>
                      </m:e>
                    </m:d>
                  </m:oMath>
                </a14:m>
                <a:r>
                  <a:rPr lang="en-US" dirty="0">
                    <a:solidFill>
                      <a:schemeClr val="tx1"/>
                    </a:solidFill>
                    <a:cs typeface="Arial" panose="020B0604020202020204" pitchFamily="34" charset="0"/>
                  </a:rPr>
                  <a:t> </a:t>
                </a:r>
              </a:p>
              <a:p>
                <a:pPr marL="0" lvl="1"/>
                <a:endParaRPr lang="en-US" dirty="0">
                  <a:solidFill>
                    <a:schemeClr val="tx1"/>
                  </a:solidFill>
                  <a:cs typeface="Arial" panose="020B0604020202020204" pitchFamily="34" charset="0"/>
                </a:endParaRPr>
              </a:p>
              <a:p>
                <a:pPr marL="0" lvl="1" indent="-342900">
                  <a:buFont typeface="+mj-lt"/>
                  <a:buAutoNum type="arabicPeriod" startAt="3"/>
                </a:pPr>
                <a:r>
                  <a:rPr lang="en-US" dirty="0">
                    <a:solidFill>
                      <a:schemeClr val="tx1"/>
                    </a:solidFill>
                    <a:cs typeface="Arial" panose="020B0604020202020204" pitchFamily="34" charset="0"/>
                  </a:rPr>
                  <a:t>Compute bidder </a:t>
                </a:r>
                <a14:m>
                  <m:oMath xmlns:m="http://schemas.openxmlformats.org/officeDocument/2006/math">
                    <m:r>
                      <a:rPr lang="en-US" i="1">
                        <a:solidFill>
                          <a:schemeClr val="tx1"/>
                        </a:solidFill>
                        <a:latin typeface="Cambria Math" panose="02040503050406030204" pitchFamily="18" charset="0"/>
                      </a:rPr>
                      <m:t>𝑖</m:t>
                    </m:r>
                  </m:oMath>
                </a14:m>
                <a:r>
                  <a:rPr lang="en-US" dirty="0">
                    <a:solidFill>
                      <a:schemeClr val="tx1"/>
                    </a:solidFill>
                    <a:cs typeface="Arial" panose="020B0604020202020204" pitchFamily="34" charset="0"/>
                  </a:rPr>
                  <a:t>’s payment, for all </a:t>
                </a:r>
                <a14:m>
                  <m:oMath xmlns:m="http://schemas.openxmlformats.org/officeDocument/2006/math">
                    <m:r>
                      <a:rPr lang="en-US" i="1">
                        <a:solidFill>
                          <a:schemeClr val="tx1"/>
                        </a:solidFill>
                        <a:latin typeface="Cambria Math" panose="02040503050406030204" pitchFamily="18" charset="0"/>
                        <a:cs typeface="Arial" panose="020B0604020202020204" pitchFamily="34" charset="0"/>
                      </a:rPr>
                      <m:t>𝑖</m:t>
                    </m:r>
                  </m:oMath>
                </a14:m>
                <a:endParaRPr lang="en-US" dirty="0">
                  <a:solidFill>
                    <a:schemeClr val="tx1"/>
                  </a:solidFill>
                  <a:cs typeface="Arial" panose="020B0604020202020204" pitchFamily="34" charset="0"/>
                </a:endParaRPr>
              </a:p>
              <a:p>
                <a:pPr marL="0" lvl="1"/>
                <a:r>
                  <a:rPr lang="en-US" dirty="0">
                    <a:solidFill>
                      <a:schemeClr val="tx1"/>
                    </a:solidFill>
                    <a:cs typeface="Arial" panose="020B0604020202020204" pitchFamily="34" charset="0"/>
                  </a:rPr>
                  <a:t>	(</a:t>
                </a:r>
                <a:r>
                  <a:rPr lang="en-US" i="1" dirty="0">
                    <a:solidFill>
                      <a:schemeClr val="tx1"/>
                    </a:solidFill>
                  </a:rPr>
                  <a:t>How much happier everyone would be if bidder </a:t>
                </a:r>
                <a14:m>
                  <m:oMath xmlns:m="http://schemas.openxmlformats.org/officeDocument/2006/math">
                    <m:r>
                      <a:rPr lang="en-US" i="1">
                        <a:solidFill>
                          <a:schemeClr val="tx1"/>
                        </a:solidFill>
                        <a:latin typeface="Cambria Math" panose="02040503050406030204" pitchFamily="18" charset="0"/>
                      </a:rPr>
                      <m:t>𝑖</m:t>
                    </m:r>
                  </m:oMath>
                </a14:m>
                <a:r>
                  <a:rPr lang="en-US" i="1" dirty="0">
                    <a:solidFill>
                      <a:schemeClr val="tx1"/>
                    </a:solidFill>
                  </a:rPr>
                  <a:t> hadn’t participated</a:t>
                </a:r>
                <a:r>
                  <a:rPr lang="en-US" dirty="0">
                    <a:solidFill>
                      <a:schemeClr val="tx1"/>
                    </a:solidFill>
                  </a:rPr>
                  <a:t>)</a:t>
                </a:r>
                <a:r>
                  <a:rPr lang="en-US" dirty="0">
                    <a:solidFill>
                      <a:schemeClr val="tx1"/>
                    </a:solidFill>
                    <a:cs typeface="Arial" panose="020B0604020202020204" pitchFamily="34" charset="0"/>
                  </a:rPr>
                  <a:t>:</a:t>
                </a:r>
              </a:p>
              <a:p>
                <a:pPr marL="0" lvl="1" algn="ctr"/>
                <a14:m>
                  <m:oMath xmlns:m="http://schemas.openxmlformats.org/officeDocument/2006/math">
                    <m:f>
                      <m:fPr>
                        <m:ctrlPr>
                          <a:rPr lang="en-US" b="1" i="1" smtClean="0">
                            <a:solidFill>
                              <a:schemeClr val="tx1"/>
                            </a:solidFill>
                            <a:latin typeface="Cambria Math" panose="02040503050406030204" pitchFamily="18" charset="0"/>
                          </a:rPr>
                        </m:ctrlPr>
                      </m:fPr>
                      <m:num>
                        <m:r>
                          <a:rPr lang="en-US" b="1" i="1" smtClean="0">
                            <a:solidFill>
                              <a:schemeClr val="tx1"/>
                            </a:solidFill>
                            <a:latin typeface="Cambria Math" panose="02040503050406030204" pitchFamily="18" charset="0"/>
                          </a:rPr>
                          <m:t>𝟏</m:t>
                        </m:r>
                      </m:num>
                      <m:den>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𝒊</m:t>
                            </m:r>
                          </m:sub>
                        </m:sSub>
                      </m:den>
                    </m:f>
                    <m:d>
                      <m:dPr>
                        <m:begChr m:val="["/>
                        <m:endChr m:val="]"/>
                        <m:ctrlPr>
                          <a:rPr lang="en-US" b="1" i="1">
                            <a:solidFill>
                              <a:schemeClr val="tx1"/>
                            </a:solidFill>
                            <a:latin typeface="Cambria Math" panose="02040503050406030204" pitchFamily="18" charset="0"/>
                          </a:rPr>
                        </m:ctrlPr>
                      </m:dPr>
                      <m:e>
                        <m:nary>
                          <m:naryPr>
                            <m:chr m:val="∑"/>
                            <m:supHide m:val="on"/>
                            <m:ctrlPr>
                              <a:rPr lang="en-US" b="1" i="1">
                                <a:solidFill>
                                  <a:schemeClr val="tx1"/>
                                </a:solidFill>
                                <a:latin typeface="Cambria Math" panose="02040503050406030204" pitchFamily="18" charset="0"/>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d>
                              <m:dPr>
                                <m:begChr m:val="{"/>
                                <m:endChr m:val="}"/>
                                <m:ctrlPr>
                                  <a:rPr lang="en-US" i="1">
                                    <a:solidFill>
                                      <a:schemeClr val="tx1"/>
                                    </a:solidFill>
                                    <a:latin typeface="Cambria Math" panose="02040503050406030204" pitchFamily="18" charset="0"/>
                                    <a:ea typeface="Cambria Math"/>
                                  </a:rPr>
                                </m:ctrlPr>
                              </m:dPr>
                              <m:e>
                                <m:r>
                                  <a:rPr lang="en-US" i="1">
                                    <a:solidFill>
                                      <a:schemeClr val="tx1"/>
                                    </a:solidFill>
                                    <a:latin typeface="Cambria Math" panose="02040503050406030204" pitchFamily="18" charset="0"/>
                                    <a:ea typeface="Cambria Math"/>
                                  </a:rPr>
                                  <m:t>𝑖</m:t>
                                </m:r>
                              </m:e>
                            </m:d>
                          </m:sub>
                          <m:sup/>
                          <m:e>
                            <m:d>
                              <m:dPr>
                                <m:begChr m:val="["/>
                                <m:endChr m:val="]"/>
                                <m:ctrlPr>
                                  <a:rPr lang="en-US" i="1" smtClean="0">
                                    <a:solidFill>
                                      <a:schemeClr val="tx1"/>
                                    </a:solidFill>
                                    <a:latin typeface="Cambria Math" panose="02040503050406030204" pitchFamily="18" charset="0"/>
                                    <a:ea typeface="Cambria Math"/>
                                  </a:rPr>
                                </m:ctrlPr>
                              </m:dPr>
                              <m:e>
                                <m:sSub>
                                  <m:sSubPr>
                                    <m:ctrlPr>
                                      <a:rPr lang="en-US" i="1">
                                        <a:solidFill>
                                          <a:schemeClr val="tx1"/>
                                        </a:solidFill>
                                        <a:latin typeface="Cambria Math" panose="02040503050406030204" pitchFamily="18" charset="0"/>
                                        <a:ea typeface="Cambria Math"/>
                                      </a:rPr>
                                    </m:ctrlPr>
                                  </m:sSubPr>
                                  <m:e>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b="0" i="1" smtClean="0">
                                        <a:solidFill>
                                          <a:srgbClr val="0000CC"/>
                                        </a:solidFill>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𝑏</m:t>
                                        </m:r>
                                      </m:e>
                                      <m:sub>
                                        <m:r>
                                          <a:rPr lang="en-US" i="1">
                                            <a:latin typeface="Cambria Math" panose="02040503050406030204" pitchFamily="18" charset="0"/>
                                          </a:rPr>
                                          <m:t>𝑗</m:t>
                                        </m:r>
                                      </m:sub>
                                      <m:sup>
                                        <m:r>
                                          <a:rPr lang="en-US" i="1">
                                            <a:latin typeface="Cambria Math" panose="02040503050406030204" pitchFamily="18" charset="0"/>
                                          </a:rPr>
                                          <m:t>−</m:t>
                                        </m:r>
                                        <m:r>
                                          <a:rPr lang="en-US" i="1">
                                            <a:latin typeface="Cambria Math" panose="02040503050406030204" pitchFamily="18" charset="0"/>
                                          </a:rPr>
                                          <m:t>𝑖</m:t>
                                        </m:r>
                                      </m:sup>
                                    </m:sSubSup>
                                  </m:e>
                                </m:d>
                                <m:r>
                                  <a:rPr lang="en-US" i="1">
                                    <a:latin typeface="Cambria Math" panose="02040503050406030204" pitchFamily="18" charset="0"/>
                                  </a:rPr>
                                  <m:t>+</m:t>
                                </m:r>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ea typeface="Cambria Math"/>
                                      </a:rPr>
                                      <m:t>𝝀</m:t>
                                    </m:r>
                                  </m:e>
                                  <m:sub>
                                    <m:r>
                                      <a:rPr lang="en-US" i="1">
                                        <a:solidFill>
                                          <a:srgbClr val="0000CC"/>
                                        </a:solidFill>
                                        <a:latin typeface="Cambria Math" panose="02040503050406030204" pitchFamily="18" charset="0"/>
                                      </a:rPr>
                                      <m:t>𝑗</m:t>
                                    </m:r>
                                  </m:sub>
                                </m:sSub>
                                <m:d>
                                  <m:dPr>
                                    <m:ctrlPr>
                                      <a:rPr lang="en-US" b="1" i="1">
                                        <a:solidFill>
                                          <a:srgbClr val="0000CC"/>
                                        </a:solidFill>
                                        <a:latin typeface="Cambria Math" panose="02040503050406030204" pitchFamily="18" charset="0"/>
                                        <a:ea typeface="Cambria Math"/>
                                      </a:rPr>
                                    </m:ctrlPr>
                                  </m:dPr>
                                  <m:e>
                                    <m:sSubSup>
                                      <m:sSubSupPr>
                                        <m:ctrlPr>
                                          <a:rPr lang="en-US" b="1" i="1">
                                            <a:solidFill>
                                              <a:srgbClr val="0000CC"/>
                                            </a:solidFill>
                                            <a:latin typeface="Cambria Math" panose="02040503050406030204" pitchFamily="18" charset="0"/>
                                            <a:ea typeface="Cambria Math"/>
                                          </a:rPr>
                                        </m:ctrlPr>
                                      </m:sSubSupPr>
                                      <m:e>
                                        <m:r>
                                          <a:rPr lang="en-US" i="1">
                                            <a:solidFill>
                                              <a:srgbClr val="0000CC"/>
                                            </a:solidFill>
                                            <a:latin typeface="Cambria Math" panose="02040503050406030204" pitchFamily="18" charset="0"/>
                                          </a:rPr>
                                          <m:t>𝑏</m:t>
                                        </m:r>
                                      </m:e>
                                      <m:sub>
                                        <m:r>
                                          <a:rPr lang="en-US" i="1">
                                            <a:solidFill>
                                              <a:srgbClr val="0000CC"/>
                                            </a:solidFill>
                                            <a:latin typeface="Cambria Math" panose="02040503050406030204" pitchFamily="18" charset="0"/>
                                          </a:rPr>
                                          <m:t>𝑗</m:t>
                                        </m:r>
                                      </m:sub>
                                      <m:sup>
                                        <m:r>
                                          <a:rPr lang="en-US" i="1">
                                            <a:solidFill>
                                              <a:srgbClr val="0000CC"/>
                                            </a:solidFill>
                                            <a:latin typeface="Cambria Math" panose="02040503050406030204" pitchFamily="18" charset="0"/>
                                          </a:rPr>
                                          <m:t>−</m:t>
                                        </m:r>
                                        <m:r>
                                          <a:rPr lang="en-US" i="1">
                                            <a:solidFill>
                                              <a:srgbClr val="0000CC"/>
                                            </a:solidFill>
                                            <a:latin typeface="Cambria Math" panose="02040503050406030204" pitchFamily="18" charset="0"/>
                                          </a:rPr>
                                          <m:t>𝑖</m:t>
                                        </m:r>
                                      </m:sup>
                                    </m:sSubSup>
                                  </m:e>
                                </m:d>
                              </m:e>
                            </m:d>
                            <m:r>
                              <a:rPr lang="en-US" i="1">
                                <a:solidFill>
                                  <a:schemeClr val="tx1"/>
                                </a:solidFill>
                                <a:latin typeface="Cambria Math" panose="02040503050406030204" pitchFamily="18" charset="0"/>
                              </a:rPr>
                              <m:t> </m:t>
                            </m:r>
                          </m:e>
                        </m:nary>
                        <m:r>
                          <a:rPr lang="en-US" i="1">
                            <a:solidFill>
                              <a:schemeClr val="tx1"/>
                            </a:solidFill>
                            <a:latin typeface="Cambria Math" panose="02040503050406030204" pitchFamily="18" charset="0"/>
                          </a:rPr>
                          <m:t>−</m:t>
                        </m:r>
                        <m:nary>
                          <m:naryPr>
                            <m:chr m:val="∑"/>
                            <m:supHide m:val="on"/>
                            <m:ctrlPr>
                              <a:rPr lang="en-US" i="1">
                                <a:solidFill>
                                  <a:schemeClr val="tx1"/>
                                </a:solidFill>
                                <a:latin typeface="Cambria Math" panose="02040503050406030204" pitchFamily="18" charset="0"/>
                                <a:ea typeface="Cambria Math"/>
                              </a:rPr>
                            </m:ctrlPr>
                          </m:naryPr>
                          <m:sub>
                            <m:r>
                              <m:rPr>
                                <m:brk m:alnAt="23"/>
                              </m:rPr>
                              <a:rPr lang="en-US" i="1">
                                <a:solidFill>
                                  <a:schemeClr val="tx1"/>
                                </a:solidFill>
                                <a:latin typeface="Cambria Math" panose="02040503050406030204" pitchFamily="18" charset="0"/>
                              </a:rPr>
                              <m:t>𝑗</m:t>
                            </m:r>
                            <m:r>
                              <a:rPr lang="en-US" i="1">
                                <a:solidFill>
                                  <a:schemeClr val="tx1"/>
                                </a:solidFill>
                                <a:latin typeface="Cambria Math" panose="02040503050406030204" pitchFamily="18" charset="0"/>
                                <a:ea typeface="Cambria Math"/>
                              </a:rPr>
                              <m:t>∈</m:t>
                            </m:r>
                            <m:r>
                              <m:rPr>
                                <m:sty m:val="p"/>
                              </m:rPr>
                              <a:rPr lang="en-US">
                                <a:solidFill>
                                  <a:schemeClr val="tx1"/>
                                </a:solidFill>
                                <a:latin typeface="Cambria Math" panose="02040503050406030204" pitchFamily="18" charset="0"/>
                                <a:ea typeface="Cambria Math"/>
                              </a:rPr>
                              <m:t>Bidders</m:t>
                            </m:r>
                            <m:r>
                              <a:rPr lang="en-US" i="1">
                                <a:solidFill>
                                  <a:schemeClr val="tx1"/>
                                </a:solidFill>
                                <a:latin typeface="Cambria Math" panose="02040503050406030204" pitchFamily="18" charset="0"/>
                                <a:ea typeface="Cambria Math"/>
                              </a:rPr>
                              <m:t>−</m:t>
                            </m:r>
                            <m:d>
                              <m:dPr>
                                <m:begChr m:val="{"/>
                                <m:endChr m:val="}"/>
                                <m:ctrlPr>
                                  <a:rPr lang="en-US" i="1">
                                    <a:solidFill>
                                      <a:schemeClr val="tx1"/>
                                    </a:solidFill>
                                    <a:latin typeface="Cambria Math" panose="02040503050406030204" pitchFamily="18" charset="0"/>
                                    <a:ea typeface="Cambria Math"/>
                                  </a:rPr>
                                </m:ctrlPr>
                              </m:dPr>
                              <m:e>
                                <m:r>
                                  <a:rPr lang="en-US" i="1">
                                    <a:solidFill>
                                      <a:schemeClr val="tx1"/>
                                    </a:solidFill>
                                    <a:latin typeface="Cambria Math" panose="02040503050406030204" pitchFamily="18" charset="0"/>
                                    <a:ea typeface="Cambria Math"/>
                                  </a:rPr>
                                  <m:t>𝑖</m:t>
                                </m:r>
                              </m:e>
                            </m:d>
                          </m:sub>
                          <m:sup/>
                          <m:e>
                            <m:d>
                              <m:dPr>
                                <m:begChr m:val="["/>
                                <m:endChr m:val="]"/>
                                <m:ctrlPr>
                                  <a:rPr lang="en-US" i="1" smtClean="0">
                                    <a:solidFill>
                                      <a:schemeClr val="tx1"/>
                                    </a:solidFill>
                                    <a:latin typeface="Cambria Math" panose="02040503050406030204" pitchFamily="18" charset="0"/>
                                    <a:ea typeface="Cambria Math"/>
                                  </a:rPr>
                                </m:ctrlPr>
                              </m:dPr>
                              <m:e>
                                <m:sSub>
                                  <m:sSubPr>
                                    <m:ctrlPr>
                                      <a:rPr lang="en-US" i="1">
                                        <a:solidFill>
                                          <a:schemeClr val="tx1"/>
                                        </a:solidFill>
                                        <a:latin typeface="Cambria Math" panose="02040503050406030204" pitchFamily="18" charset="0"/>
                                        <a:ea typeface="Cambria Math"/>
                                      </a:rPr>
                                    </m:ctrlPr>
                                  </m:sSubPr>
                                  <m:e>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b="0" i="1" smtClean="0">
                                        <a:solidFill>
                                          <a:srgbClr val="0000CC"/>
                                        </a:solidFill>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up>
                                        <m:r>
                                          <a:rPr lang="en-US" i="1">
                                            <a:latin typeface="Cambria Math" panose="02040503050406030204" pitchFamily="18" charset="0"/>
                                            <a:cs typeface="Arial" panose="020B0604020202020204" pitchFamily="34" charset="0"/>
                                          </a:rPr>
                                          <m:t>∗</m:t>
                                        </m:r>
                                      </m:sup>
                                    </m:sSubSup>
                                  </m:e>
                                </m:d>
                                <m:r>
                                  <a:rPr lang="en-US" i="1">
                                    <a:latin typeface="Cambria Math" panose="02040503050406030204" pitchFamily="18" charset="0"/>
                                  </a:rPr>
                                  <m:t>+</m:t>
                                </m:r>
                                <m:sSub>
                                  <m:sSubPr>
                                    <m:ctrlPr>
                                      <a:rPr lang="en-US" b="1" i="1">
                                        <a:solidFill>
                                          <a:srgbClr val="0000CC"/>
                                        </a:solidFill>
                                        <a:latin typeface="Cambria Math" panose="02040503050406030204" pitchFamily="18" charset="0"/>
                                        <a:ea typeface="Cambria Math"/>
                                        <a:cs typeface="Arial" panose="020B0604020202020204" pitchFamily="34" charset="0"/>
                                      </a:rPr>
                                    </m:ctrlPr>
                                  </m:sSubPr>
                                  <m:e>
                                    <m:r>
                                      <a:rPr lang="en-US" b="1" i="1">
                                        <a:solidFill>
                                          <a:srgbClr val="0000CC"/>
                                        </a:solidFill>
                                        <a:latin typeface="Cambria Math" panose="02040503050406030204" pitchFamily="18" charset="0"/>
                                        <a:ea typeface="Cambria Math"/>
                                      </a:rPr>
                                      <m:t>𝝀</m:t>
                                    </m:r>
                                  </m:e>
                                  <m:sub>
                                    <m:r>
                                      <a:rPr lang="en-US" i="1">
                                        <a:solidFill>
                                          <a:srgbClr val="0000CC"/>
                                        </a:solidFill>
                                        <a:latin typeface="Cambria Math" panose="02040503050406030204" pitchFamily="18" charset="0"/>
                                      </a:rPr>
                                      <m:t>𝑗</m:t>
                                    </m:r>
                                  </m:sub>
                                </m:sSub>
                                <m:d>
                                  <m:dPr>
                                    <m:ctrlPr>
                                      <a:rPr lang="en-US" b="1" i="1">
                                        <a:solidFill>
                                          <a:srgbClr val="0000CC"/>
                                        </a:solidFill>
                                        <a:latin typeface="Cambria Math" panose="02040503050406030204" pitchFamily="18" charset="0"/>
                                        <a:ea typeface="Cambria Math"/>
                                      </a:rPr>
                                    </m:ctrlPr>
                                  </m:dPr>
                                  <m:e>
                                    <m:sSubSup>
                                      <m:sSubSupPr>
                                        <m:ctrlPr>
                                          <a:rPr lang="en-US" b="1" i="1">
                                            <a:solidFill>
                                              <a:srgbClr val="0000CC"/>
                                            </a:solidFill>
                                            <a:latin typeface="Cambria Math" panose="02040503050406030204" pitchFamily="18" charset="0"/>
                                            <a:ea typeface="Cambria Math"/>
                                          </a:rPr>
                                        </m:ctrlPr>
                                      </m:sSubSup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𝑗</m:t>
                                        </m:r>
                                      </m:sub>
                                      <m:sup>
                                        <m:r>
                                          <a:rPr lang="en-US" i="1">
                                            <a:solidFill>
                                              <a:srgbClr val="0000CC"/>
                                            </a:solidFill>
                                            <a:latin typeface="Cambria Math" panose="02040503050406030204" pitchFamily="18" charset="0"/>
                                            <a:cs typeface="Arial" panose="020B0604020202020204" pitchFamily="34" charset="0"/>
                                          </a:rPr>
                                          <m:t>∗</m:t>
                                        </m:r>
                                      </m:sup>
                                    </m:sSubSup>
                                  </m:e>
                                </m:d>
                              </m:e>
                            </m:d>
                          </m:e>
                        </m:nary>
                      </m:e>
                    </m:d>
                  </m:oMath>
                </a14:m>
                <a:r>
                  <a:rPr lang="en-US" dirty="0">
                    <a:solidFill>
                      <a:schemeClr val="tx1"/>
                    </a:solidFill>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7F03DE37-7D29-4EC8-B3EF-CE6E0818ED4B}"/>
                  </a:ext>
                </a:extLst>
              </p:cNvPr>
              <p:cNvSpPr>
                <a:spLocks noRot="1" noChangeAspect="1" noMove="1" noResize="1" noEditPoints="1" noAdjustHandles="1" noChangeArrowheads="1" noChangeShapeType="1" noTextEdit="1"/>
              </p:cNvSpPr>
              <p:nvPr/>
            </p:nvSpPr>
            <p:spPr>
              <a:xfrm>
                <a:off x="304798" y="2985047"/>
                <a:ext cx="8610602" cy="3403368"/>
              </a:xfrm>
              <a:prstGeom prst="rect">
                <a:avLst/>
              </a:prstGeom>
              <a:blipFill>
                <a:blip r:embed="rId4"/>
                <a:stretch>
                  <a:fillRect l="-352" t="-2305" b="-12943"/>
                </a:stretch>
              </a:blipFill>
              <a:ln w="3810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3219000-AB89-4AC0-85F6-A7B35DABAA46}"/>
                  </a:ext>
                </a:extLst>
              </p:cNvPr>
              <p:cNvSpPr txBox="1"/>
              <p:nvPr/>
            </p:nvSpPr>
            <p:spPr>
              <a:xfrm>
                <a:off x="457201" y="1600200"/>
                <a:ext cx="4114799" cy="395621"/>
              </a:xfrm>
              <a:prstGeom prst="rect">
                <a:avLst/>
              </a:prstGeom>
              <a:solidFill>
                <a:srgbClr val="F7DC1B"/>
              </a:solidFill>
              <a:ln w="28575">
                <a:solidFill>
                  <a:schemeClr val="tx1"/>
                </a:solidFill>
              </a:ln>
            </p:spPr>
            <p:txBody>
              <a:bodyPr wrap="square" rtlCol="0">
                <a:spAutoFit/>
              </a:bodyPr>
              <a:lstStyle/>
              <a:p>
                <a:r>
                  <a:rPr lang="en-US" dirty="0">
                    <a:cs typeface="Arial" panose="020B0604020202020204" pitchFamily="34" charset="0"/>
                  </a:rPr>
                  <a:t>Boost per bidder-bundle pair </a:t>
                </a:r>
                <a14:m>
                  <m:oMath xmlns:m="http://schemas.openxmlformats.org/officeDocument/2006/math">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𝑗</m:t>
                    </m:r>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𝑏</m:t>
                    </m:r>
                    <m:r>
                      <a:rPr lang="en-US" i="1">
                        <a:latin typeface="Cambria Math" panose="02040503050406030204" pitchFamily="18" charset="0"/>
                        <a:cs typeface="Arial" panose="020B0604020202020204" pitchFamily="34" charset="0"/>
                      </a:rPr>
                      <m:t>)</m:t>
                    </m:r>
                  </m:oMath>
                </a14:m>
                <a:r>
                  <a:rPr lang="en-US" dirty="0">
                    <a:cs typeface="Arial" panose="020B0604020202020204" pitchFamily="34" charset="0"/>
                  </a:rPr>
                  <a:t>: </a:t>
                </a:r>
                <a14:m>
                  <m:oMath xmlns:m="http://schemas.openxmlformats.org/officeDocument/2006/math">
                    <m:sSub>
                      <m:sSubPr>
                        <m:ctrlPr>
                          <a:rPr lang="en-US" b="1" i="1" smtClean="0">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ea typeface="Cambria Math"/>
                          </a:rPr>
                          <m:t>𝝀</m:t>
                        </m:r>
                      </m:e>
                      <m:sub>
                        <m:r>
                          <a:rPr lang="en-US" b="1" i="1">
                            <a:solidFill>
                              <a:srgbClr val="0000CC"/>
                            </a:solidFill>
                            <a:latin typeface="Cambria Math" panose="02040503050406030204" pitchFamily="18" charset="0"/>
                          </a:rPr>
                          <m:t>𝒋</m:t>
                        </m:r>
                      </m:sub>
                    </m:sSub>
                    <m:d>
                      <m:dPr>
                        <m:ctrlPr>
                          <a:rPr lang="en-US" b="1" i="1">
                            <a:solidFill>
                              <a:srgbClr val="0000CC"/>
                            </a:solidFill>
                            <a:latin typeface="Cambria Math" panose="02040503050406030204" pitchFamily="18" charset="0"/>
                            <a:cs typeface="Arial" panose="020B0604020202020204" pitchFamily="34" charset="0"/>
                          </a:rPr>
                        </m:ctrlPr>
                      </m:dPr>
                      <m:e>
                        <m:r>
                          <a:rPr lang="en-US" i="1">
                            <a:solidFill>
                              <a:srgbClr val="0000CC"/>
                            </a:solidFill>
                            <a:latin typeface="Cambria Math" panose="02040503050406030204" pitchFamily="18" charset="0"/>
                            <a:cs typeface="Arial" panose="020B0604020202020204" pitchFamily="34" charset="0"/>
                          </a:rPr>
                          <m:t>𝑏</m:t>
                        </m:r>
                      </m:e>
                    </m:d>
                  </m:oMath>
                </a14:m>
                <a:r>
                  <a:rPr lang="en-US" dirty="0">
                    <a:cs typeface="Arial" panose="020B0604020202020204" pitchFamily="34" charset="0"/>
                  </a:rPr>
                  <a:t>;</a:t>
                </a:r>
              </a:p>
            </p:txBody>
          </p:sp>
        </mc:Choice>
        <mc:Fallback xmlns="">
          <p:sp>
            <p:nvSpPr>
              <p:cNvPr id="11" name="TextBox 10">
                <a:extLst>
                  <a:ext uri="{FF2B5EF4-FFF2-40B4-BE49-F238E27FC236}">
                    <a16:creationId xmlns:a16="http://schemas.microsoft.com/office/drawing/2014/main" id="{E3219000-AB89-4AC0-85F6-A7B35DABAA46}"/>
                  </a:ext>
                </a:extLst>
              </p:cNvPr>
              <p:cNvSpPr txBox="1">
                <a:spLocks noRot="1" noChangeAspect="1" noMove="1" noResize="1" noEditPoints="1" noAdjustHandles="1" noChangeArrowheads="1" noChangeShapeType="1" noTextEdit="1"/>
              </p:cNvSpPr>
              <p:nvPr/>
            </p:nvSpPr>
            <p:spPr>
              <a:xfrm>
                <a:off x="457201" y="1600200"/>
                <a:ext cx="4114799" cy="395621"/>
              </a:xfrm>
              <a:prstGeom prst="rect">
                <a:avLst/>
              </a:prstGeom>
              <a:blipFill>
                <a:blip r:embed="rId5"/>
                <a:stretch>
                  <a:fillRect l="-882" t="-4348" r="-735" b="-13043"/>
                </a:stretch>
              </a:blipFill>
              <a:ln w="28575">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C81DB50-7AB9-4D9A-B5F9-542F3E6B9DF3}"/>
                  </a:ext>
                </a:extLst>
              </p:cNvPr>
              <p:cNvSpPr txBox="1"/>
              <p:nvPr/>
            </p:nvSpPr>
            <p:spPr>
              <a:xfrm>
                <a:off x="457200" y="2057400"/>
                <a:ext cx="4419600" cy="422360"/>
              </a:xfrm>
              <a:prstGeom prst="rect">
                <a:avLst/>
              </a:prstGeom>
              <a:noFill/>
            </p:spPr>
            <p:txBody>
              <a:bodyPr wrap="square" rtlCol="0">
                <a:spAutoFit/>
              </a:bodyPr>
              <a:lstStyle/>
              <a:p>
                <a14:m>
                  <m:oMath xmlns:m="http://schemas.openxmlformats.org/officeDocument/2006/math">
                    <m:r>
                      <a:rPr lang="en-US" b="1" i="1">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oMath>
                </a14:m>
                <a:r>
                  <a:rPr lang="en-US" dirty="0"/>
                  <a:t> replaced with </a:t>
                </a:r>
                <a14:m>
                  <m:oMath xmlns:m="http://schemas.openxmlformats.org/officeDocument/2006/math">
                    <m:nary>
                      <m:naryPr>
                        <m:chr m:val="∑"/>
                        <m:supHide m:val="on"/>
                        <m:ctrlPr>
                          <a:rPr lang="en-US" i="1" smtClean="0">
                            <a:solidFill>
                              <a:srgbClr val="0000CC"/>
                            </a:solidFill>
                            <a:latin typeface="Cambria Math" panose="02040503050406030204" pitchFamily="18" charset="0"/>
                          </a:rPr>
                        </m:ctrlPr>
                      </m:naryPr>
                      <m:sub>
                        <m:r>
                          <m:rPr>
                            <m:brk m:alnAt="23"/>
                          </m:rPr>
                          <a:rPr lang="en-US" i="1">
                            <a:solidFill>
                              <a:srgbClr val="0000CC"/>
                            </a:solidFill>
                            <a:latin typeface="Cambria Math" panose="02040503050406030204" pitchFamily="18" charset="0"/>
                          </a:rPr>
                          <m:t>𝑗</m:t>
                        </m:r>
                        <m:r>
                          <a:rPr lang="en-US" i="1">
                            <a:solidFill>
                              <a:srgbClr val="0000CC"/>
                            </a:solidFill>
                            <a:latin typeface="Cambria Math" panose="02040503050406030204" pitchFamily="18" charset="0"/>
                            <a:ea typeface="Cambria Math"/>
                          </a:rPr>
                          <m:t>∈</m:t>
                        </m:r>
                        <m:r>
                          <m:rPr>
                            <m:sty m:val="p"/>
                          </m:rPr>
                          <a:rPr lang="en-US">
                            <a:solidFill>
                              <a:srgbClr val="0000CC"/>
                            </a:solidFill>
                            <a:latin typeface="Cambria Math" panose="02040503050406030204" pitchFamily="18" charset="0"/>
                            <a:ea typeface="Cambria Math"/>
                          </a:rPr>
                          <m:t>Bidders</m:t>
                        </m:r>
                      </m:sub>
                      <m:sup/>
                      <m:e>
                        <m:sSub>
                          <m:sSubPr>
                            <m:ctrlPr>
                              <a:rPr lang="en-US" b="1" i="1">
                                <a:solidFill>
                                  <a:srgbClr val="0000CC"/>
                                </a:solidFill>
                                <a:latin typeface="Cambria Math" panose="02040503050406030204" pitchFamily="18" charset="0"/>
                                <a:ea typeface="Cambria Math"/>
                              </a:rPr>
                            </m:ctrlPr>
                          </m:sSubPr>
                          <m:e>
                            <m:r>
                              <a:rPr lang="en-US" b="1" i="1">
                                <a:solidFill>
                                  <a:srgbClr val="0000CC"/>
                                </a:solidFill>
                                <a:latin typeface="Cambria Math" panose="02040503050406030204" pitchFamily="18" charset="0"/>
                                <a:ea typeface="Cambria Math" panose="02040503050406030204" pitchFamily="18" charset="0"/>
                              </a:rPr>
                              <m:t>𝝀</m:t>
                            </m:r>
                          </m:e>
                          <m:sub>
                            <m:r>
                              <a:rPr lang="en-US" b="1" i="1">
                                <a:solidFill>
                                  <a:srgbClr val="0000CC"/>
                                </a:solidFill>
                                <a:latin typeface="Cambria Math" panose="02040503050406030204" pitchFamily="18" charset="0"/>
                                <a:ea typeface="Cambria Math"/>
                              </a:rPr>
                              <m:t>𝒋</m:t>
                            </m:r>
                          </m:sub>
                        </m:sSub>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𝑗</m:t>
                                </m:r>
                              </m:sub>
                            </m:sSub>
                          </m:e>
                        </m:d>
                      </m:e>
                    </m:nary>
                  </m:oMath>
                </a14:m>
                <a:endParaRPr lang="en-US" dirty="0"/>
              </a:p>
            </p:txBody>
          </p:sp>
        </mc:Choice>
        <mc:Fallback xmlns="">
          <p:sp>
            <p:nvSpPr>
              <p:cNvPr id="3" name="TextBox 2">
                <a:extLst>
                  <a:ext uri="{FF2B5EF4-FFF2-40B4-BE49-F238E27FC236}">
                    <a16:creationId xmlns:a16="http://schemas.microsoft.com/office/drawing/2014/main" id="{CC81DB50-7AB9-4D9A-B5F9-542F3E6B9DF3}"/>
                  </a:ext>
                </a:extLst>
              </p:cNvPr>
              <p:cNvSpPr txBox="1">
                <a:spLocks noRot="1" noChangeAspect="1" noMove="1" noResize="1" noEditPoints="1" noAdjustHandles="1" noChangeArrowheads="1" noChangeShapeType="1" noTextEdit="1"/>
              </p:cNvSpPr>
              <p:nvPr/>
            </p:nvSpPr>
            <p:spPr>
              <a:xfrm>
                <a:off x="457200" y="2057400"/>
                <a:ext cx="4419600" cy="422360"/>
              </a:xfrm>
              <a:prstGeom prst="rect">
                <a:avLst/>
              </a:prstGeom>
              <a:blipFill>
                <a:blip r:embed="rId6"/>
                <a:stretch>
                  <a:fillRect t="-100000" b="-155072"/>
                </a:stretch>
              </a:blipFill>
            </p:spPr>
            <p:txBody>
              <a:bodyPr/>
              <a:lstStyle/>
              <a:p>
                <a:r>
                  <a:rPr lang="en-US">
                    <a:noFill/>
                  </a:rPr>
                  <a:t> </a:t>
                </a:r>
              </a:p>
            </p:txBody>
          </p:sp>
        </mc:Fallback>
      </mc:AlternateContent>
    </p:spTree>
    <p:extLst>
      <p:ext uri="{BB962C8B-B14F-4D97-AF65-F5344CB8AC3E}">
        <p14:creationId xmlns:p14="http://schemas.microsoft.com/office/powerpoint/2010/main" val="761893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0A0F268F-E995-4E5D-8DF6-7AC19DA8C8F9}"/>
                  </a:ext>
                </a:extLst>
              </p:cNvPr>
              <p:cNvSpPr>
                <a:spLocks noGrp="1"/>
              </p:cNvSpPr>
              <p:nvPr>
                <p:ph idx="1"/>
              </p:nvPr>
            </p:nvSpPr>
            <p:spPr>
              <a:xfrm>
                <a:off x="457200" y="1600200"/>
                <a:ext cx="8229600" cy="4525963"/>
              </a:xfrm>
            </p:spPr>
            <p:txBody>
              <a:bodyPr>
                <a:noAutofit/>
              </a:bodyPr>
              <a:lstStyle/>
              <a:p>
                <a:pPr marL="0" indent="0">
                  <a:buNone/>
                </a:pPr>
                <a:r>
                  <a:rPr lang="en-US" sz="1800" dirty="0">
                    <a:cs typeface="Arial" panose="020B0604020202020204" pitchFamily="34" charset="0"/>
                  </a:rPr>
                  <a:t>Boost per allocation </a:t>
                </a:r>
                <a14:m>
                  <m:oMath xmlns:m="http://schemas.openxmlformats.org/officeDocument/2006/math">
                    <m:d>
                      <m:dPr>
                        <m:ctrlPr>
                          <a:rPr lang="en-US" sz="1800" i="1">
                            <a:latin typeface="Cambria Math" panose="02040503050406030204" pitchFamily="18" charset="0"/>
                            <a:cs typeface="Arial" panose="020B0604020202020204" pitchFamily="34" charset="0"/>
                          </a:rPr>
                        </m:ctrlPr>
                      </m:dPr>
                      <m:e>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𝑏</m:t>
                            </m:r>
                          </m:e>
                          <m:sub>
                            <m:r>
                              <a:rPr lang="en-US" sz="1800" i="1">
                                <a:latin typeface="Cambria Math" panose="02040503050406030204" pitchFamily="18" charset="0"/>
                                <a:cs typeface="Arial" panose="020B0604020202020204" pitchFamily="34" charset="0"/>
                              </a:rPr>
                              <m:t>1</m:t>
                            </m:r>
                          </m:sub>
                        </m:sSub>
                        <m:r>
                          <a:rPr lang="en-US" sz="1800" i="1">
                            <a:latin typeface="Cambria Math" panose="02040503050406030204" pitchFamily="18" charset="0"/>
                            <a:cs typeface="Arial" panose="020B0604020202020204" pitchFamily="34" charset="0"/>
                          </a:rPr>
                          <m:t>,…,</m:t>
                        </m:r>
                        <m:sSub>
                          <m:sSubPr>
                            <m:ctrlPr>
                              <a:rPr lang="en-US" sz="1800" i="1">
                                <a:latin typeface="Cambria Math" panose="02040503050406030204" pitchFamily="18" charset="0"/>
                                <a:cs typeface="Arial" panose="020B0604020202020204" pitchFamily="34" charset="0"/>
                              </a:rPr>
                            </m:ctrlPr>
                          </m:sSubPr>
                          <m:e>
                            <m:r>
                              <a:rPr lang="en-US" sz="1800" i="1">
                                <a:latin typeface="Cambria Math" panose="02040503050406030204" pitchFamily="18" charset="0"/>
                                <a:cs typeface="Arial" panose="020B0604020202020204" pitchFamily="34" charset="0"/>
                              </a:rPr>
                              <m:t>𝑏</m:t>
                            </m:r>
                          </m:e>
                          <m:sub>
                            <m:r>
                              <a:rPr lang="en-US" sz="1800" i="1">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a:t>
                </a:r>
                <a14:m>
                  <m:oMath xmlns:m="http://schemas.openxmlformats.org/officeDocument/2006/math">
                    <m:r>
                      <a:rPr lang="en-US" sz="1800" b="1" i="1" smtClean="0">
                        <a:solidFill>
                          <a:srgbClr val="0000CC"/>
                        </a:solidFill>
                        <a:latin typeface="Cambria Math" panose="02040503050406030204" pitchFamily="18" charset="0"/>
                        <a:ea typeface="Cambria Math"/>
                      </a:rPr>
                      <m:t>𝝀</m:t>
                    </m:r>
                    <m:d>
                      <m:dPr>
                        <m:ctrlPr>
                          <a:rPr lang="en-US" sz="1800" i="1">
                            <a:solidFill>
                              <a:srgbClr val="0000CC"/>
                            </a:solidFill>
                            <a:latin typeface="Cambria Math" panose="02040503050406030204" pitchFamily="18" charset="0"/>
                            <a:cs typeface="Arial" panose="020B0604020202020204" pitchFamily="34" charset="0"/>
                          </a:rPr>
                        </m:ctrlPr>
                      </m:dPr>
                      <m:e>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1</m:t>
                            </m:r>
                          </m:sub>
                        </m:sSub>
                        <m:r>
                          <a:rPr lang="en-US" sz="1800" i="1">
                            <a:solidFill>
                              <a:srgbClr val="0000CC"/>
                            </a:solidFill>
                            <a:latin typeface="Cambria Math" panose="02040503050406030204" pitchFamily="18" charset="0"/>
                            <a:cs typeface="Arial" panose="020B0604020202020204" pitchFamily="34" charset="0"/>
                          </a:rPr>
                          <m:t>,…,</m:t>
                        </m:r>
                        <m:sSub>
                          <m:sSubPr>
                            <m:ctrlPr>
                              <a:rPr lang="en-US" sz="1800" i="1">
                                <a:solidFill>
                                  <a:srgbClr val="0000CC"/>
                                </a:solidFill>
                                <a:latin typeface="Cambria Math" panose="02040503050406030204" pitchFamily="18" charset="0"/>
                                <a:cs typeface="Arial" panose="020B0604020202020204" pitchFamily="34" charset="0"/>
                              </a:rPr>
                            </m:ctrlPr>
                          </m:sSubPr>
                          <m:e>
                            <m:r>
                              <a:rPr lang="en-US" sz="1800" i="1">
                                <a:solidFill>
                                  <a:srgbClr val="0000CC"/>
                                </a:solidFill>
                                <a:latin typeface="Cambria Math" panose="02040503050406030204" pitchFamily="18" charset="0"/>
                                <a:cs typeface="Arial" panose="020B0604020202020204" pitchFamily="34" charset="0"/>
                              </a:rPr>
                              <m:t>𝑏</m:t>
                            </m:r>
                          </m:e>
                          <m:sub>
                            <m:r>
                              <a:rPr lang="en-US" sz="1800" i="1">
                                <a:solidFill>
                                  <a:srgbClr val="0000CC"/>
                                </a:solidFill>
                                <a:latin typeface="Cambria Math" panose="02040503050406030204" pitchFamily="18" charset="0"/>
                                <a:cs typeface="Arial" panose="020B0604020202020204" pitchFamily="34" charset="0"/>
                              </a:rPr>
                              <m:t>𝑛</m:t>
                            </m:r>
                          </m:sub>
                        </m:sSub>
                      </m:e>
                    </m:d>
                  </m:oMath>
                </a14:m>
                <a:r>
                  <a:rPr lang="en-US" sz="1800" dirty="0">
                    <a:cs typeface="Arial" panose="020B0604020202020204" pitchFamily="34" charset="0"/>
                  </a:rPr>
                  <a:t> ; Weight per bidder </a:t>
                </a:r>
                <a14:m>
                  <m:oMath xmlns:m="http://schemas.openxmlformats.org/officeDocument/2006/math">
                    <m:r>
                      <a:rPr lang="en-US" sz="1800" i="1">
                        <a:latin typeface="Cambria Math" panose="02040503050406030204" pitchFamily="18" charset="0"/>
                        <a:cs typeface="Arial" panose="020B0604020202020204" pitchFamily="34" charset="0"/>
                      </a:rPr>
                      <m:t>𝑖</m:t>
                    </m:r>
                  </m:oMath>
                </a14:m>
                <a:r>
                  <a:rPr lang="en-US" sz="1800" dirty="0">
                    <a:cs typeface="Arial" panose="020B0604020202020204" pitchFamily="34" charset="0"/>
                  </a:rPr>
                  <a:t>: </a:t>
                </a:r>
                <a14:m>
                  <m:oMath xmlns:m="http://schemas.openxmlformats.org/officeDocument/2006/math">
                    <m:sSub>
                      <m:sSubPr>
                        <m:ctrlPr>
                          <a:rPr lang="en-US" sz="1800" b="1" i="1" smtClean="0">
                            <a:solidFill>
                              <a:srgbClr val="0000CC"/>
                            </a:solidFill>
                            <a:latin typeface="Cambria Math" panose="02040503050406030204" pitchFamily="18" charset="0"/>
                          </a:rPr>
                        </m:ctrlPr>
                      </m:sSubPr>
                      <m:e>
                        <m:r>
                          <a:rPr lang="en-US" sz="1800" b="1" i="1">
                            <a:solidFill>
                              <a:srgbClr val="0000CC"/>
                            </a:solidFill>
                            <a:latin typeface="Cambria Math" panose="02040503050406030204" pitchFamily="18" charset="0"/>
                          </a:rPr>
                          <m:t>𝒘</m:t>
                        </m:r>
                      </m:e>
                      <m:sub>
                        <m:r>
                          <a:rPr lang="en-US" sz="1800" b="1" i="1">
                            <a:solidFill>
                              <a:srgbClr val="0000CC"/>
                            </a:solidFill>
                            <a:latin typeface="Cambria Math" panose="02040503050406030204" pitchFamily="18" charset="0"/>
                          </a:rPr>
                          <m:t>𝒊</m:t>
                        </m:r>
                      </m:sub>
                    </m:sSub>
                  </m:oMath>
                </a14:m>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800" b="1" dirty="0">
                  <a:cs typeface="Arial" panose="020B0604020202020204" pitchFamily="34" charset="0"/>
                </a:endParaRPr>
              </a:p>
              <a:p>
                <a:pPr marL="0" indent="0">
                  <a:buNone/>
                </a:pPr>
                <a:endParaRPr lang="en-US" sz="1600" b="1" dirty="0">
                  <a:cs typeface="Arial" panose="020B0604020202020204" pitchFamily="34" charset="0"/>
                </a:endParaRPr>
              </a:p>
              <a:p>
                <a:pPr marL="0" indent="0">
                  <a:buNone/>
                </a:pPr>
                <a:endParaRPr lang="en-US" sz="1600" b="1" dirty="0">
                  <a:cs typeface="Arial" panose="020B0604020202020204" pitchFamily="34" charset="0"/>
                </a:endParaRPr>
              </a:p>
            </p:txBody>
          </p:sp>
        </mc:Choice>
        <mc:Fallback xmlns="">
          <p:sp>
            <p:nvSpPr>
              <p:cNvPr id="9" name="Content Placeholder 2">
                <a:extLst>
                  <a:ext uri="{FF2B5EF4-FFF2-40B4-BE49-F238E27FC236}">
                    <a16:creationId xmlns:a16="http://schemas.microsoft.com/office/drawing/2014/main" id="{0A0F268F-E995-4E5D-8DF6-7AC19DA8C8F9}"/>
                  </a:ext>
                </a:extLst>
              </p:cNvPr>
              <p:cNvSpPr>
                <a:spLocks noGrp="1" noRot="1" noChangeAspect="1" noMove="1" noResize="1" noEditPoints="1" noAdjustHandles="1" noChangeArrowheads="1" noChangeShapeType="1" noTextEdit="1"/>
              </p:cNvSpPr>
              <p:nvPr>
                <p:ph idx="1"/>
              </p:nvPr>
            </p:nvSpPr>
            <p:spPr>
              <a:xfrm>
                <a:off x="457200" y="1600200"/>
                <a:ext cx="8229600" cy="4525963"/>
              </a:xfrm>
              <a:blipFill>
                <a:blip r:embed="rId3"/>
                <a:stretch>
                  <a:fillRect l="-593" t="-80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6A2ACBD1-F325-4285-89BA-48B026197A0B}"/>
              </a:ext>
            </a:extLst>
          </p:cNvPr>
          <p:cNvSpPr>
            <a:spLocks noGrp="1"/>
          </p:cNvSpPr>
          <p:nvPr>
            <p:ph type="title"/>
          </p:nvPr>
        </p:nvSpPr>
        <p:spPr/>
        <p:txBody>
          <a:bodyPr/>
          <a:lstStyle/>
          <a:p>
            <a:r>
              <a:rPr lang="en-US" dirty="0"/>
              <a:t>Affine maximizer auctions (AMAs)</a:t>
            </a:r>
          </a:p>
        </p:txBody>
      </p:sp>
      <p:sp>
        <p:nvSpPr>
          <p:cNvPr id="5" name="Rectangle 4">
            <a:extLst>
              <a:ext uri="{FF2B5EF4-FFF2-40B4-BE49-F238E27FC236}">
                <a16:creationId xmlns:a16="http://schemas.microsoft.com/office/drawing/2014/main" id="{2049D371-0E91-48AE-8EBC-05FB591248E8}"/>
              </a:ext>
            </a:extLst>
          </p:cNvPr>
          <p:cNvSpPr/>
          <p:nvPr/>
        </p:nvSpPr>
        <p:spPr>
          <a:xfrm>
            <a:off x="457200" y="2583625"/>
            <a:ext cx="8246879" cy="41094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Affine maximizer auction </a:t>
            </a:r>
            <a:r>
              <a:rPr lang="en-US" dirty="0">
                <a:solidFill>
                  <a:schemeClr val="bg1">
                    <a:lumMod val="50000"/>
                  </a:schemeClr>
                </a:solidFill>
                <a:cs typeface="Arial" panose="020B0604020202020204" pitchFamily="34" charset="0"/>
              </a:rPr>
              <a:t>[Roberts, </a:t>
            </a:r>
            <a:r>
              <a:rPr lang="en-US" dirty="0">
                <a:solidFill>
                  <a:schemeClr val="bg1">
                    <a:lumMod val="50000"/>
                  </a:schemeClr>
                </a:solidFill>
              </a:rPr>
              <a:t>North-Holland Publishing Company ‘</a:t>
            </a:r>
            <a:r>
              <a:rPr lang="en-US" dirty="0">
                <a:solidFill>
                  <a:schemeClr val="bg1">
                    <a:lumMod val="50000"/>
                  </a:schemeClr>
                </a:solidFill>
                <a:cs typeface="Arial" panose="020B0604020202020204" pitchFamily="34" charset="0"/>
              </a:rPr>
              <a:t>79]</a:t>
            </a:r>
            <a:endParaRPr lang="en-US" b="1" dirty="0">
              <a:solidFill>
                <a:schemeClr val="bg1">
                  <a:lumMod val="50000"/>
                </a:schemeClr>
              </a:solidFill>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7F03DE37-7D29-4EC8-B3EF-CE6E0818ED4B}"/>
                  </a:ext>
                </a:extLst>
              </p:cNvPr>
              <p:cNvSpPr/>
              <p:nvPr/>
            </p:nvSpPr>
            <p:spPr>
              <a:xfrm>
                <a:off x="457198" y="2985047"/>
                <a:ext cx="8246879" cy="3141116"/>
              </a:xfrm>
              <a:prstGeom prst="rect">
                <a:avLst/>
              </a:prstGeom>
              <a:solidFill>
                <a:srgbClr val="EBF8FF"/>
              </a:solidFill>
              <a:ln w="38100">
                <a:solidFill>
                  <a:schemeClr val="tx1"/>
                </a:solidFill>
              </a:ln>
            </p:spPr>
            <p:txBody>
              <a:bodyPr wrap="square">
                <a:spAutoFit/>
              </a:bodyPr>
              <a:lstStyle/>
              <a:p>
                <a:pPr marL="0" lvl="1" indent="-342900">
                  <a:buFont typeface="+mj-lt"/>
                  <a:buAutoNum type="arabicPeriod"/>
                </a:pPr>
                <a:r>
                  <a:rPr lang="en-US" dirty="0">
                    <a:cs typeface="Arial" panose="020B0604020202020204" pitchFamily="34" charset="0"/>
                  </a:rPr>
                  <a:t>Compute the social-welfare-maximizing allocation:</a:t>
                </a:r>
              </a:p>
              <a:p>
                <a:pPr marL="0" lvl="1" algn="ctr"/>
                <a14:m>
                  <m:oMath xmlns:m="http://schemas.openxmlformats.org/officeDocument/2006/math">
                    <m:sSup>
                      <m:sSupPr>
                        <m:ctrlPr>
                          <a:rPr lang="en-US" i="1">
                            <a:latin typeface="Cambria Math" panose="02040503050406030204" pitchFamily="18" charset="0"/>
                          </a:rPr>
                        </m:ctrlPr>
                      </m:sSupPr>
                      <m:e>
                        <m:r>
                          <a:rPr lang="en-US" b="1" i="1">
                            <a:latin typeface="Cambria Math" panose="02040503050406030204" pitchFamily="18" charset="0"/>
                          </a:rPr>
                          <m:t>𝒃</m:t>
                        </m:r>
                      </m:e>
                      <m:sup>
                        <m:r>
                          <a:rPr lang="en-US" i="1">
                            <a:latin typeface="Cambria Math" panose="02040503050406030204" pitchFamily="18" charset="0"/>
                          </a:rPr>
                          <m:t>∗</m:t>
                        </m:r>
                      </m:sup>
                    </m:sSup>
                    <m:r>
                      <a:rPr lang="en-US" i="1">
                        <a:latin typeface="Cambria Math" panose="02040503050406030204" pitchFamily="18" charset="0"/>
                      </a:rPr>
                      <m:t>= </m:t>
                    </m:r>
                    <m:d>
                      <m:dPr>
                        <m:ctrlPr>
                          <a:rPr lang="en-US" i="1">
                            <a:latin typeface="Cambria Math" panose="02040503050406030204" pitchFamily="18" charset="0"/>
                            <a:cs typeface="Arial" panose="020B0604020202020204" pitchFamily="34" charset="0"/>
                          </a:rPr>
                        </m:ctrlPr>
                      </m:dPr>
                      <m:e>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up>
                            <m:r>
                              <a:rPr lang="en-US" i="1">
                                <a:latin typeface="Cambria Math" panose="02040503050406030204" pitchFamily="18" charset="0"/>
                                <a:cs typeface="Arial" panose="020B0604020202020204" pitchFamily="34" charset="0"/>
                              </a:rPr>
                              <m:t>∗</m:t>
                            </m:r>
                          </m:sup>
                        </m:sSubSup>
                        <m:r>
                          <a:rPr lang="en-US" i="1">
                            <a:latin typeface="Cambria Math" panose="02040503050406030204" pitchFamily="18" charset="0"/>
                            <a:cs typeface="Arial" panose="020B0604020202020204" pitchFamily="34" charset="0"/>
                          </a:rPr>
                          <m:t>,…,</m:t>
                        </m:r>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𝑛</m:t>
                            </m:r>
                          </m:sub>
                          <m:sup>
                            <m:r>
                              <a:rPr lang="en-US" i="1">
                                <a:latin typeface="Cambria Math" panose="02040503050406030204" pitchFamily="18" charset="0"/>
                                <a:cs typeface="Arial" panose="020B0604020202020204" pitchFamily="34" charset="0"/>
                              </a:rPr>
                              <m:t>∗</m:t>
                            </m:r>
                          </m:sup>
                        </m:sSubSup>
                      </m:e>
                    </m:d>
                    <m:r>
                      <a:rPr lang="en-US">
                        <a:latin typeface="Cambria Math" panose="02040503050406030204" pitchFamily="18" charset="0"/>
                        <a:cs typeface="Arial" panose="020B0604020202020204" pitchFamily="34" charset="0"/>
                      </a:rPr>
                      <m:t>=</m:t>
                    </m:r>
                    <m:r>
                      <m:rPr>
                        <m:sty m:val="p"/>
                      </m:rPr>
                      <a:rPr lang="en-US">
                        <a:latin typeface="Cambria Math" panose="02040503050406030204" pitchFamily="18" charset="0"/>
                      </a:rPr>
                      <m:t>argmax</m:t>
                    </m:r>
                    <m:d>
                      <m:dPr>
                        <m:begChr m:val="{"/>
                        <m:endChr m:val="}"/>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ea typeface="Cambria Math"/>
                              </a:rPr>
                              <m:t>∈</m:t>
                            </m:r>
                            <m:r>
                              <m:rPr>
                                <m:sty m:val="p"/>
                              </m:rPr>
                              <a:rPr lang="en-US">
                                <a:latin typeface="Cambria Math" panose="02040503050406030204" pitchFamily="18" charset="0"/>
                                <a:ea typeface="Cambria Math"/>
                              </a:rPr>
                              <m:t>Bidders</m:t>
                            </m:r>
                          </m:sub>
                          <m:sup/>
                          <m:e>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Sub>
                              </m:e>
                            </m:d>
                          </m:e>
                        </m:nary>
                        <m:r>
                          <a:rPr lang="en-US" i="1">
                            <a:latin typeface="Cambria Math" panose="02040503050406030204" pitchFamily="18" charset="0"/>
                          </a:rPr>
                          <m:t>+</m:t>
                        </m:r>
                        <m:r>
                          <a:rPr lang="en-US" b="1" i="1">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e>
                    </m:d>
                  </m:oMath>
                </a14:m>
                <a:r>
                  <a:rPr lang="en-US" dirty="0">
                    <a:cs typeface="Arial" panose="020B0604020202020204" pitchFamily="34" charset="0"/>
                  </a:rPr>
                  <a:t> </a:t>
                </a:r>
              </a:p>
              <a:p>
                <a:pPr marL="0" lvl="1" algn="ctr"/>
                <a:endParaRPr lang="en-US" dirty="0">
                  <a:cs typeface="Arial" panose="020B0604020202020204" pitchFamily="34" charset="0"/>
                </a:endParaRPr>
              </a:p>
              <a:p>
                <a:pPr marL="342900" lvl="1" indent="-342900">
                  <a:buFont typeface="+mj-lt"/>
                  <a:buAutoNum type="arabicPeriod" startAt="2"/>
                </a:pPr>
                <a:r>
                  <a:rPr lang="en-US" dirty="0">
                    <a:cs typeface="Arial" panose="020B0604020202020204" pitchFamily="34" charset="0"/>
                  </a:rPr>
                  <a:t>For each bidder </a:t>
                </a:r>
                <a14:m>
                  <m:oMath xmlns:m="http://schemas.openxmlformats.org/officeDocument/2006/math">
                    <m:r>
                      <a:rPr lang="en-US" i="1">
                        <a:latin typeface="Cambria Math" panose="02040503050406030204" pitchFamily="18" charset="0"/>
                        <a:cs typeface="Arial" panose="020B0604020202020204" pitchFamily="34" charset="0"/>
                      </a:rPr>
                      <m:t>𝑖</m:t>
                    </m:r>
                  </m:oMath>
                </a14:m>
                <a:r>
                  <a:rPr lang="en-US" dirty="0">
                    <a:cs typeface="Arial" panose="020B0604020202020204" pitchFamily="34" charset="0"/>
                  </a:rPr>
                  <a:t>, compute the social-welfare-maximizing allocation without his participation:</a:t>
                </a:r>
              </a:p>
              <a:p>
                <a:pPr marL="0" lvl="1" algn="ctr"/>
                <a14:m>
                  <m:oMath xmlns:m="http://schemas.openxmlformats.org/officeDocument/2006/math">
                    <m:sSup>
                      <m:sSupPr>
                        <m:ctrlPr>
                          <a:rPr lang="en-US" i="1">
                            <a:latin typeface="Cambria Math" panose="02040503050406030204" pitchFamily="18" charset="0"/>
                            <a:cs typeface="Arial" panose="020B0604020202020204" pitchFamily="34" charset="0"/>
                          </a:rPr>
                        </m:ctrlPr>
                      </m:sSupPr>
                      <m:e>
                        <m:r>
                          <a:rPr lang="en-US" b="1" i="1">
                            <a:latin typeface="Cambria Math" panose="02040503050406030204" pitchFamily="18" charset="0"/>
                            <a:cs typeface="Arial" panose="020B0604020202020204" pitchFamily="34" charset="0"/>
                          </a:rPr>
                          <m:t>𝒃</m:t>
                        </m:r>
                      </m:e>
                      <m:sup>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𝑖</m:t>
                        </m:r>
                      </m:sup>
                    </m:sSup>
                    <m:r>
                      <a:rPr lang="en-US" i="1">
                        <a:latin typeface="Cambria Math" panose="02040503050406030204" pitchFamily="18" charset="0"/>
                      </a:rPr>
                      <m:t>=</m:t>
                    </m:r>
                    <m:d>
                      <m:dPr>
                        <m:ctrlPr>
                          <a:rPr lang="en-US" i="1">
                            <a:latin typeface="Cambria Math" panose="02040503050406030204" pitchFamily="18" charset="0"/>
                            <a:cs typeface="Arial" panose="020B0604020202020204" pitchFamily="34" charset="0"/>
                          </a:rPr>
                        </m:ctrlPr>
                      </m:dPr>
                      <m:e>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1</m:t>
                            </m:r>
                          </m:sub>
                          <m:sup>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𝑖</m:t>
                            </m:r>
                          </m:sup>
                        </m:sSubSup>
                        <m:r>
                          <a:rPr lang="en-US" i="1">
                            <a:latin typeface="Cambria Math" panose="02040503050406030204" pitchFamily="18" charset="0"/>
                            <a:cs typeface="Arial" panose="020B0604020202020204" pitchFamily="34" charset="0"/>
                          </a:rPr>
                          <m:t>,…,</m:t>
                        </m:r>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𝑛</m:t>
                            </m:r>
                          </m:sub>
                          <m:sup>
                            <m:r>
                              <a:rPr lang="en-US" i="1">
                                <a:latin typeface="Cambria Math" panose="02040503050406030204" pitchFamily="18" charset="0"/>
                                <a:cs typeface="Arial" panose="020B0604020202020204" pitchFamily="34" charset="0"/>
                              </a:rPr>
                              <m:t>−</m:t>
                            </m:r>
                            <m:r>
                              <a:rPr lang="en-US" i="1">
                                <a:latin typeface="Cambria Math" panose="02040503050406030204" pitchFamily="18" charset="0"/>
                                <a:cs typeface="Arial" panose="020B0604020202020204" pitchFamily="34" charset="0"/>
                              </a:rPr>
                              <m:t>𝑖</m:t>
                            </m:r>
                          </m:sup>
                        </m:sSubSup>
                      </m:e>
                    </m:d>
                    <m:r>
                      <a:rPr lang="en-US">
                        <a:latin typeface="Cambria Math" panose="02040503050406030204" pitchFamily="18" charset="0"/>
                        <a:cs typeface="Arial" panose="020B0604020202020204" pitchFamily="34" charset="0"/>
                      </a:rPr>
                      <m:t>=</m:t>
                    </m:r>
                    <m:r>
                      <m:rPr>
                        <m:sty m:val="p"/>
                      </m:rPr>
                      <a:rPr lang="en-US">
                        <a:latin typeface="Cambria Math" panose="02040503050406030204" pitchFamily="18" charset="0"/>
                      </a:rPr>
                      <m:t>argmax</m:t>
                    </m:r>
                    <m:d>
                      <m:dPr>
                        <m:begChr m:val="{"/>
                        <m:endChr m:val="}"/>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ea typeface="Cambria Math"/>
                              </a:rPr>
                              <m:t>∈</m:t>
                            </m:r>
                            <m:r>
                              <m:rPr>
                                <m:sty m:val="p"/>
                              </m:rPr>
                              <a:rPr lang="en-US">
                                <a:latin typeface="Cambria Math" panose="02040503050406030204" pitchFamily="18" charset="0"/>
                                <a:ea typeface="Cambria Math"/>
                              </a:rPr>
                              <m:t>Bidders</m:t>
                            </m:r>
                            <m:r>
                              <a:rPr lang="en-US" i="1">
                                <a:latin typeface="Cambria Math" panose="02040503050406030204" pitchFamily="18" charset="0"/>
                                <a:ea typeface="Cambria Math"/>
                              </a:rPr>
                              <m:t>−{</m:t>
                            </m:r>
                            <m:r>
                              <a:rPr lang="en-US" i="1">
                                <a:latin typeface="Cambria Math" panose="02040503050406030204" pitchFamily="18" charset="0"/>
                                <a:ea typeface="Cambria Math"/>
                              </a:rPr>
                              <m:t>𝑖</m:t>
                            </m:r>
                            <m:r>
                              <a:rPr lang="en-US" i="1">
                                <a:latin typeface="Cambria Math" panose="02040503050406030204" pitchFamily="18" charset="0"/>
                                <a:ea typeface="Cambria Math"/>
                              </a:rPr>
                              <m:t>}</m:t>
                            </m:r>
                          </m:sub>
                          <m:sup/>
                          <m:e>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sSub>
                              <m:sSubPr>
                                <m:ctrlPr>
                                  <a:rPr lang="en-US" i="1">
                                    <a:latin typeface="Cambria Math" panose="02040503050406030204" pitchFamily="18" charset="0"/>
                                  </a:rPr>
                                </m:ctrlPr>
                              </m:sSubPr>
                              <m:e>
                                <m:r>
                                  <a:rPr lang="en-US" i="1">
                                    <a:latin typeface="Cambria Math" panose="02040503050406030204" pitchFamily="18" charset="0"/>
                                  </a:rPr>
                                  <m:t> </m:t>
                                </m:r>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Sub>
                              </m:e>
                            </m:d>
                            <m:r>
                              <a:rPr lang="en-US" b="1" i="1">
                                <a:latin typeface="Cambria Math" panose="02040503050406030204" pitchFamily="18" charset="0"/>
                                <a:cs typeface="Arial" panose="020B0604020202020204" pitchFamily="34" charset="0"/>
                              </a:rPr>
                              <m:t>+</m:t>
                            </m:r>
                            <m:r>
                              <a:rPr lang="en-US" b="1" i="1">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cs typeface="Arial" panose="020B0604020202020204" pitchFamily="34" charset="0"/>
                                  </a:rPr>
                                </m:ctrlPr>
                              </m:dPr>
                              <m:e>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1</m:t>
                                    </m:r>
                                  </m:sub>
                                </m:sSub>
                                <m:r>
                                  <a:rPr lang="en-US" i="1">
                                    <a:solidFill>
                                      <a:srgbClr val="0000CC"/>
                                    </a:solidFill>
                                    <a:latin typeface="Cambria Math" panose="02040503050406030204" pitchFamily="18" charset="0"/>
                                    <a:cs typeface="Arial" panose="020B0604020202020204" pitchFamily="34" charset="0"/>
                                  </a:rPr>
                                  <m:t>,…,</m:t>
                                </m:r>
                                <m:sSub>
                                  <m:sSubPr>
                                    <m:ctrlPr>
                                      <a:rPr lang="en-US" i="1">
                                        <a:solidFill>
                                          <a:srgbClr val="0000CC"/>
                                        </a:solidFill>
                                        <a:latin typeface="Cambria Math" panose="02040503050406030204" pitchFamily="18" charset="0"/>
                                        <a:cs typeface="Arial" panose="020B0604020202020204" pitchFamily="34" charset="0"/>
                                      </a:rPr>
                                    </m:ctrlPr>
                                  </m:sSubPr>
                                  <m:e>
                                    <m:r>
                                      <a:rPr lang="en-US" i="1">
                                        <a:solidFill>
                                          <a:srgbClr val="0000CC"/>
                                        </a:solidFill>
                                        <a:latin typeface="Cambria Math" panose="02040503050406030204" pitchFamily="18" charset="0"/>
                                        <a:cs typeface="Arial" panose="020B0604020202020204" pitchFamily="34" charset="0"/>
                                      </a:rPr>
                                      <m:t>𝑏</m:t>
                                    </m:r>
                                  </m:e>
                                  <m:sub>
                                    <m:r>
                                      <a:rPr lang="en-US" i="1">
                                        <a:solidFill>
                                          <a:srgbClr val="0000CC"/>
                                        </a:solidFill>
                                        <a:latin typeface="Cambria Math" panose="02040503050406030204" pitchFamily="18" charset="0"/>
                                        <a:cs typeface="Arial" panose="020B0604020202020204" pitchFamily="34" charset="0"/>
                                      </a:rPr>
                                      <m:t>𝑛</m:t>
                                    </m:r>
                                  </m:sub>
                                </m:sSub>
                              </m:e>
                            </m:d>
                          </m:e>
                        </m:nary>
                      </m:e>
                    </m:d>
                  </m:oMath>
                </a14:m>
                <a:r>
                  <a:rPr lang="en-US" dirty="0">
                    <a:cs typeface="Arial" panose="020B0604020202020204" pitchFamily="34" charset="0"/>
                  </a:rPr>
                  <a:t> </a:t>
                </a:r>
              </a:p>
              <a:p>
                <a:pPr marL="0" lvl="1"/>
                <a:endParaRPr lang="en-US" dirty="0">
                  <a:cs typeface="Arial" panose="020B0604020202020204" pitchFamily="34" charset="0"/>
                </a:endParaRPr>
              </a:p>
              <a:p>
                <a:pPr marL="0" lvl="1" indent="-342900">
                  <a:buFont typeface="+mj-lt"/>
                  <a:buAutoNum type="arabicPeriod" startAt="3"/>
                </a:pPr>
                <a:r>
                  <a:rPr lang="en-US" dirty="0">
                    <a:cs typeface="Arial" panose="020B0604020202020204" pitchFamily="34" charset="0"/>
                  </a:rPr>
                  <a:t>Compute bidder </a:t>
                </a:r>
                <a14:m>
                  <m:oMath xmlns:m="http://schemas.openxmlformats.org/officeDocument/2006/math">
                    <m:r>
                      <a:rPr lang="en-US" i="1">
                        <a:latin typeface="Cambria Math" panose="02040503050406030204" pitchFamily="18" charset="0"/>
                      </a:rPr>
                      <m:t>𝑖</m:t>
                    </m:r>
                  </m:oMath>
                </a14:m>
                <a:r>
                  <a:rPr lang="en-US" dirty="0">
                    <a:cs typeface="Arial" panose="020B0604020202020204" pitchFamily="34" charset="0"/>
                  </a:rPr>
                  <a:t>’s payment, for all </a:t>
                </a:r>
                <a14:m>
                  <m:oMath xmlns:m="http://schemas.openxmlformats.org/officeDocument/2006/math">
                    <m:r>
                      <a:rPr lang="en-US" i="1">
                        <a:latin typeface="Cambria Math" panose="02040503050406030204" pitchFamily="18" charset="0"/>
                        <a:cs typeface="Arial" panose="020B0604020202020204" pitchFamily="34" charset="0"/>
                      </a:rPr>
                      <m:t>𝑖</m:t>
                    </m:r>
                  </m:oMath>
                </a14:m>
                <a:endParaRPr lang="en-US" dirty="0">
                  <a:cs typeface="Arial" panose="020B0604020202020204" pitchFamily="34" charset="0"/>
                </a:endParaRPr>
              </a:p>
              <a:p>
                <a:pPr marL="0" lvl="1"/>
                <a:r>
                  <a:rPr lang="en-US" dirty="0">
                    <a:cs typeface="Arial" panose="020B0604020202020204" pitchFamily="34" charset="0"/>
                  </a:rPr>
                  <a:t>	(</a:t>
                </a:r>
                <a:r>
                  <a:rPr lang="en-US" i="1" dirty="0"/>
                  <a:t>How much happier everyone would be if bidder </a:t>
                </a:r>
                <a14:m>
                  <m:oMath xmlns:m="http://schemas.openxmlformats.org/officeDocument/2006/math">
                    <m:r>
                      <a:rPr lang="en-US" i="1">
                        <a:latin typeface="Cambria Math" panose="02040503050406030204" pitchFamily="18" charset="0"/>
                      </a:rPr>
                      <m:t>𝑖</m:t>
                    </m:r>
                  </m:oMath>
                </a14:m>
                <a:r>
                  <a:rPr lang="en-US" i="1" dirty="0"/>
                  <a:t> hadn’t participated</a:t>
                </a:r>
                <a:r>
                  <a:rPr lang="en-US" dirty="0"/>
                  <a:t>)</a:t>
                </a:r>
                <a:r>
                  <a:rPr lang="en-US" dirty="0">
                    <a:cs typeface="Arial" panose="020B0604020202020204" pitchFamily="34" charset="0"/>
                  </a:rPr>
                  <a:t>:</a:t>
                </a:r>
              </a:p>
              <a:p>
                <a:pPr marL="0" lvl="1" algn="ctr"/>
                <a14:m>
                  <m:oMath xmlns:m="http://schemas.openxmlformats.org/officeDocument/2006/math">
                    <m:f>
                      <m:fPr>
                        <m:ctrlPr>
                          <a:rPr lang="en-US" b="1" i="1">
                            <a:latin typeface="Cambria Math" panose="02040503050406030204" pitchFamily="18" charset="0"/>
                          </a:rPr>
                        </m:ctrlPr>
                      </m:fPr>
                      <m:num>
                        <m:r>
                          <a:rPr lang="en-US" b="1" i="1">
                            <a:latin typeface="Cambria Math" panose="02040503050406030204" pitchFamily="18" charset="0"/>
                          </a:rPr>
                          <m:t>𝟏</m:t>
                        </m:r>
                      </m:num>
                      <m:den>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𝒊</m:t>
                            </m:r>
                          </m:sub>
                        </m:sSub>
                      </m:den>
                    </m:f>
                    <m:d>
                      <m:dPr>
                        <m:begChr m:val="["/>
                        <m:endChr m:val="]"/>
                        <m:ctrlPr>
                          <a:rPr lang="en-US" i="1">
                            <a:latin typeface="Cambria Math" panose="02040503050406030204" pitchFamily="18" charset="0"/>
                          </a:rPr>
                        </m:ctrlPr>
                      </m:dPr>
                      <m:e>
                        <m:d>
                          <m:dPr>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ea typeface="Cambria Math"/>
                                  </a:rPr>
                                  <m:t>∈</m:t>
                                </m:r>
                                <m:r>
                                  <m:rPr>
                                    <m:sty m:val="p"/>
                                  </m:rPr>
                                  <a:rPr lang="en-US">
                                    <a:latin typeface="Cambria Math" panose="02040503050406030204" pitchFamily="18" charset="0"/>
                                    <a:ea typeface="Cambria Math"/>
                                  </a:rPr>
                                  <m:t>Bidders</m:t>
                                </m:r>
                                <m:r>
                                  <a:rPr lang="en-US" i="1">
                                    <a:latin typeface="Cambria Math" panose="02040503050406030204" pitchFamily="18" charset="0"/>
                                    <a:ea typeface="Cambria Math"/>
                                  </a:rPr>
                                  <m:t>−{</m:t>
                                </m:r>
                                <m:r>
                                  <a:rPr lang="en-US" i="1">
                                    <a:latin typeface="Cambria Math" panose="02040503050406030204" pitchFamily="18" charset="0"/>
                                    <a:ea typeface="Cambria Math"/>
                                  </a:rPr>
                                  <m:t>𝑖</m:t>
                                </m:r>
                                <m:r>
                                  <a:rPr lang="en-US" i="1">
                                    <a:latin typeface="Cambria Math" panose="02040503050406030204" pitchFamily="18" charset="0"/>
                                    <a:ea typeface="Cambria Math"/>
                                  </a:rPr>
                                  <m:t>}</m:t>
                                </m:r>
                              </m:sub>
                              <m:sup/>
                              <m:e>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i="1">
                                    <a:solidFill>
                                      <a:srgbClr val="0000CC"/>
                                    </a:solidFill>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Sup>
                                      <m:sSubSupPr>
                                        <m:ctrlPr>
                                          <a:rPr lang="en-US" i="1">
                                            <a:latin typeface="Cambria Math" panose="02040503050406030204" pitchFamily="18" charset="0"/>
                                          </a:rPr>
                                        </m:ctrlPr>
                                      </m:sSubSupPr>
                                      <m:e>
                                        <m:r>
                                          <a:rPr lang="en-US" i="1">
                                            <a:latin typeface="Cambria Math" panose="02040503050406030204" pitchFamily="18" charset="0"/>
                                          </a:rPr>
                                          <m:t>𝑏</m:t>
                                        </m:r>
                                      </m:e>
                                      <m:sub>
                                        <m:r>
                                          <a:rPr lang="en-US" i="1">
                                            <a:latin typeface="Cambria Math" panose="02040503050406030204" pitchFamily="18" charset="0"/>
                                          </a:rPr>
                                          <m:t>𝑗</m:t>
                                        </m:r>
                                      </m:sub>
                                      <m:sup>
                                        <m:r>
                                          <a:rPr lang="en-US" i="1">
                                            <a:latin typeface="Cambria Math" panose="02040503050406030204" pitchFamily="18" charset="0"/>
                                          </a:rPr>
                                          <m:t>−</m:t>
                                        </m:r>
                                        <m:r>
                                          <a:rPr lang="en-US" i="1">
                                            <a:latin typeface="Cambria Math" panose="02040503050406030204" pitchFamily="18" charset="0"/>
                                          </a:rPr>
                                          <m:t>𝑖</m:t>
                                        </m:r>
                                      </m:sup>
                                    </m:sSubSup>
                                  </m:e>
                                </m:d>
                              </m:e>
                            </m:nary>
                            <m:r>
                              <a:rPr lang="en-US" i="1">
                                <a:latin typeface="Cambria Math" panose="02040503050406030204" pitchFamily="18" charset="0"/>
                              </a:rPr>
                              <m:t>+</m:t>
                            </m:r>
                            <m:r>
                              <a:rPr lang="en-US" b="1" i="1">
                                <a:solidFill>
                                  <a:srgbClr val="0000CC"/>
                                </a:solidFill>
                                <a:latin typeface="Cambria Math" panose="02040503050406030204" pitchFamily="18" charset="0"/>
                                <a:ea typeface="Cambria Math"/>
                              </a:rPr>
                              <m:t>𝝀</m:t>
                            </m:r>
                            <m:d>
                              <m:dPr>
                                <m:ctrlPr>
                                  <a:rPr lang="en-US" i="1">
                                    <a:solidFill>
                                      <a:srgbClr val="0000CC"/>
                                    </a:solidFill>
                                    <a:latin typeface="Cambria Math" panose="02040503050406030204" pitchFamily="18" charset="0"/>
                                    <a:ea typeface="Cambria Math"/>
                                  </a:rPr>
                                </m:ctrlPr>
                              </m:dPr>
                              <m:e>
                                <m:sSup>
                                  <m:sSupPr>
                                    <m:ctrlPr>
                                      <a:rPr lang="en-US" i="1">
                                        <a:solidFill>
                                          <a:srgbClr val="0000CC"/>
                                        </a:solidFill>
                                        <a:latin typeface="Cambria Math" panose="02040503050406030204" pitchFamily="18" charset="0"/>
                                        <a:cs typeface="Arial" panose="020B0604020202020204" pitchFamily="34" charset="0"/>
                                      </a:rPr>
                                    </m:ctrlPr>
                                  </m:sSupPr>
                                  <m:e>
                                    <m:r>
                                      <a:rPr lang="en-US" b="1" i="1">
                                        <a:solidFill>
                                          <a:srgbClr val="0000CC"/>
                                        </a:solidFill>
                                        <a:latin typeface="Cambria Math" panose="02040503050406030204" pitchFamily="18" charset="0"/>
                                        <a:cs typeface="Arial" panose="020B0604020202020204" pitchFamily="34" charset="0"/>
                                      </a:rPr>
                                      <m:t>𝒃</m:t>
                                    </m:r>
                                  </m:e>
                                  <m:sup>
                                    <m:r>
                                      <a:rPr lang="en-US" i="1">
                                        <a:solidFill>
                                          <a:srgbClr val="0000CC"/>
                                        </a:solidFill>
                                        <a:latin typeface="Cambria Math" panose="02040503050406030204" pitchFamily="18" charset="0"/>
                                        <a:cs typeface="Arial" panose="020B0604020202020204" pitchFamily="34" charset="0"/>
                                      </a:rPr>
                                      <m:t>−</m:t>
                                    </m:r>
                                    <m:r>
                                      <a:rPr lang="en-US" i="1">
                                        <a:solidFill>
                                          <a:srgbClr val="0000CC"/>
                                        </a:solidFill>
                                        <a:latin typeface="Cambria Math" panose="02040503050406030204" pitchFamily="18" charset="0"/>
                                        <a:cs typeface="Arial" panose="020B0604020202020204" pitchFamily="34" charset="0"/>
                                      </a:rPr>
                                      <m:t>𝑖</m:t>
                                    </m:r>
                                  </m:sup>
                                </m:sSup>
                              </m:e>
                            </m:d>
                          </m:e>
                        </m:d>
                        <m:r>
                          <a:rPr lang="en-US" i="1">
                            <a:latin typeface="Cambria Math" panose="02040503050406030204" pitchFamily="18" charset="0"/>
                          </a:rPr>
                          <m:t>−</m:t>
                        </m:r>
                        <m:d>
                          <m:dPr>
                            <m:ctrlPr>
                              <a:rPr lang="en-US" i="1">
                                <a:latin typeface="Cambria Math" panose="02040503050406030204" pitchFamily="18" charset="0"/>
                              </a:rPr>
                            </m:ctrlPr>
                          </m:dPr>
                          <m:e>
                            <m:nary>
                              <m:naryPr>
                                <m:chr m:val="∑"/>
                                <m:supHide m:val="on"/>
                                <m:ctrlPr>
                                  <a:rPr lang="en-US" i="1">
                                    <a:latin typeface="Cambria Math" panose="02040503050406030204" pitchFamily="18" charset="0"/>
                                  </a:rPr>
                                </m:ctrlPr>
                              </m:naryPr>
                              <m:sub>
                                <m:r>
                                  <m:rPr>
                                    <m:brk m:alnAt="23"/>
                                  </m:rPr>
                                  <a:rPr lang="en-US" i="1">
                                    <a:latin typeface="Cambria Math" panose="02040503050406030204" pitchFamily="18" charset="0"/>
                                  </a:rPr>
                                  <m:t>𝑗</m:t>
                                </m:r>
                                <m:r>
                                  <a:rPr lang="en-US" i="1">
                                    <a:latin typeface="Cambria Math" panose="02040503050406030204" pitchFamily="18" charset="0"/>
                                    <a:ea typeface="Cambria Math"/>
                                  </a:rPr>
                                  <m:t>∈</m:t>
                                </m:r>
                                <m:r>
                                  <m:rPr>
                                    <m:sty m:val="p"/>
                                  </m:rPr>
                                  <a:rPr lang="en-US">
                                    <a:latin typeface="Cambria Math" panose="02040503050406030204" pitchFamily="18" charset="0"/>
                                    <a:ea typeface="Cambria Math"/>
                                  </a:rPr>
                                  <m:t>Bidders</m:t>
                                </m:r>
                                <m:r>
                                  <a:rPr lang="en-US" i="1">
                                    <a:latin typeface="Cambria Math" panose="02040503050406030204" pitchFamily="18" charset="0"/>
                                    <a:ea typeface="Cambria Math"/>
                                  </a:rPr>
                                  <m:t>−{</m:t>
                                </m:r>
                                <m:r>
                                  <a:rPr lang="en-US" i="1">
                                    <a:latin typeface="Cambria Math" panose="02040503050406030204" pitchFamily="18" charset="0"/>
                                    <a:ea typeface="Cambria Math"/>
                                  </a:rPr>
                                  <m:t>𝑖</m:t>
                                </m:r>
                                <m:r>
                                  <a:rPr lang="en-US" i="1">
                                    <a:latin typeface="Cambria Math" panose="02040503050406030204" pitchFamily="18" charset="0"/>
                                    <a:ea typeface="Cambria Math"/>
                                  </a:rPr>
                                  <m:t>}</m:t>
                                </m:r>
                              </m:sub>
                              <m:sup/>
                              <m:e>
                                <m:sSub>
                                  <m:sSubPr>
                                    <m:ctrlPr>
                                      <a:rPr lang="en-US" b="1" i="1">
                                        <a:solidFill>
                                          <a:srgbClr val="0000CC"/>
                                        </a:solidFill>
                                        <a:latin typeface="Cambria Math" panose="02040503050406030204" pitchFamily="18" charset="0"/>
                                      </a:rPr>
                                    </m:ctrlPr>
                                  </m:sSubPr>
                                  <m:e>
                                    <m:r>
                                      <a:rPr lang="en-US" b="1" i="1">
                                        <a:solidFill>
                                          <a:srgbClr val="0000CC"/>
                                        </a:solidFill>
                                        <a:latin typeface="Cambria Math" panose="02040503050406030204" pitchFamily="18" charset="0"/>
                                      </a:rPr>
                                      <m:t>𝒘</m:t>
                                    </m:r>
                                  </m:e>
                                  <m:sub>
                                    <m:r>
                                      <a:rPr lang="en-US" b="1" i="1">
                                        <a:solidFill>
                                          <a:srgbClr val="0000CC"/>
                                        </a:solidFill>
                                        <a:latin typeface="Cambria Math" panose="02040503050406030204" pitchFamily="18" charset="0"/>
                                      </a:rPr>
                                      <m:t>𝒋</m:t>
                                    </m:r>
                                  </m:sub>
                                </m:sSub>
                                <m:r>
                                  <a:rPr lang="en-US" i="1">
                                    <a:solidFill>
                                      <a:srgbClr val="0000CC"/>
                                    </a:solidFill>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𝑗</m:t>
                                    </m:r>
                                  </m:sub>
                                </m:sSub>
                                <m:d>
                                  <m:dPr>
                                    <m:ctrlPr>
                                      <a:rPr lang="en-US" i="1">
                                        <a:latin typeface="Cambria Math" panose="02040503050406030204" pitchFamily="18" charset="0"/>
                                      </a:rPr>
                                    </m:ctrlPr>
                                  </m:dPr>
                                  <m:e>
                                    <m:sSubSup>
                                      <m:sSubSupPr>
                                        <m:ctrlPr>
                                          <a:rPr lang="en-US" i="1">
                                            <a:latin typeface="Cambria Math" panose="02040503050406030204" pitchFamily="18" charset="0"/>
                                            <a:cs typeface="Arial" panose="020B0604020202020204" pitchFamily="34" charset="0"/>
                                          </a:rPr>
                                        </m:ctrlPr>
                                      </m:sSubSupPr>
                                      <m:e>
                                        <m:r>
                                          <a:rPr lang="en-US" i="1">
                                            <a:latin typeface="Cambria Math" panose="02040503050406030204" pitchFamily="18" charset="0"/>
                                            <a:cs typeface="Arial" panose="020B0604020202020204" pitchFamily="34" charset="0"/>
                                          </a:rPr>
                                          <m:t>𝑏</m:t>
                                        </m:r>
                                      </m:e>
                                      <m:sub>
                                        <m:r>
                                          <a:rPr lang="en-US" i="1">
                                            <a:latin typeface="Cambria Math" panose="02040503050406030204" pitchFamily="18" charset="0"/>
                                            <a:cs typeface="Arial" panose="020B0604020202020204" pitchFamily="34" charset="0"/>
                                          </a:rPr>
                                          <m:t>𝑗</m:t>
                                        </m:r>
                                      </m:sub>
                                      <m:sup>
                                        <m:r>
                                          <a:rPr lang="en-US" i="1">
                                            <a:latin typeface="Cambria Math" panose="02040503050406030204" pitchFamily="18" charset="0"/>
                                            <a:cs typeface="Arial" panose="020B0604020202020204" pitchFamily="34" charset="0"/>
                                          </a:rPr>
                                          <m:t>∗</m:t>
                                        </m:r>
                                      </m:sup>
                                    </m:sSubSup>
                                  </m:e>
                                </m:d>
                              </m:e>
                            </m:nary>
                            <m:r>
                              <a:rPr lang="en-US" i="1">
                                <a:latin typeface="Cambria Math" panose="02040503050406030204" pitchFamily="18" charset="0"/>
                              </a:rPr>
                              <m:t>+</m:t>
                            </m:r>
                            <m:r>
                              <a:rPr lang="en-US" b="1" i="1">
                                <a:solidFill>
                                  <a:srgbClr val="0000CC"/>
                                </a:solidFill>
                                <a:latin typeface="Cambria Math" panose="02040503050406030204" pitchFamily="18" charset="0"/>
                                <a:ea typeface="Cambria Math"/>
                              </a:rPr>
                              <m:t>𝝀</m:t>
                            </m:r>
                            <m:d>
                              <m:dPr>
                                <m:ctrlPr>
                                  <a:rPr lang="en-US" b="1" i="1">
                                    <a:solidFill>
                                      <a:srgbClr val="0000CC"/>
                                    </a:solidFill>
                                    <a:latin typeface="Cambria Math" panose="02040503050406030204" pitchFamily="18" charset="0"/>
                                    <a:ea typeface="Cambria Math"/>
                                  </a:rPr>
                                </m:ctrlPr>
                              </m:dPr>
                              <m:e>
                                <m:sSup>
                                  <m:sSupPr>
                                    <m:ctrlPr>
                                      <a:rPr lang="en-US" b="1" i="1">
                                        <a:solidFill>
                                          <a:srgbClr val="0000CC"/>
                                        </a:solidFill>
                                        <a:latin typeface="Cambria Math" panose="02040503050406030204" pitchFamily="18" charset="0"/>
                                      </a:rPr>
                                    </m:ctrlPr>
                                  </m:sSupPr>
                                  <m:e>
                                    <m:r>
                                      <a:rPr lang="en-US" b="1" i="1">
                                        <a:solidFill>
                                          <a:srgbClr val="0000CC"/>
                                        </a:solidFill>
                                        <a:latin typeface="Cambria Math" panose="02040503050406030204" pitchFamily="18" charset="0"/>
                                      </a:rPr>
                                      <m:t>𝒃</m:t>
                                    </m:r>
                                  </m:e>
                                  <m:sup>
                                    <m:r>
                                      <a:rPr lang="en-US" b="1" i="1">
                                        <a:solidFill>
                                          <a:srgbClr val="0000CC"/>
                                        </a:solidFill>
                                        <a:latin typeface="Cambria Math" panose="02040503050406030204" pitchFamily="18" charset="0"/>
                                      </a:rPr>
                                      <m:t>∗</m:t>
                                    </m:r>
                                  </m:sup>
                                </m:sSup>
                              </m:e>
                            </m:d>
                          </m:e>
                        </m:d>
                      </m:e>
                    </m:d>
                  </m:oMath>
                </a14:m>
                <a:r>
                  <a:rPr lang="en-US" dirty="0">
                    <a:cs typeface="Arial" panose="020B0604020202020204" pitchFamily="34" charset="0"/>
                  </a:rPr>
                  <a:t> </a:t>
                </a:r>
              </a:p>
            </p:txBody>
          </p:sp>
        </mc:Choice>
        <mc:Fallback xmlns="">
          <p:sp>
            <p:nvSpPr>
              <p:cNvPr id="6" name="Rectangle 5">
                <a:extLst>
                  <a:ext uri="{FF2B5EF4-FFF2-40B4-BE49-F238E27FC236}">
                    <a16:creationId xmlns:a16="http://schemas.microsoft.com/office/drawing/2014/main" id="{7F03DE37-7D29-4EC8-B3EF-CE6E0818ED4B}"/>
                  </a:ext>
                </a:extLst>
              </p:cNvPr>
              <p:cNvSpPr>
                <a:spLocks noRot="1" noChangeAspect="1" noMove="1" noResize="1" noEditPoints="1" noAdjustHandles="1" noChangeArrowheads="1" noChangeShapeType="1" noTextEdit="1"/>
              </p:cNvSpPr>
              <p:nvPr/>
            </p:nvSpPr>
            <p:spPr>
              <a:xfrm>
                <a:off x="457198" y="2985047"/>
                <a:ext cx="8246879" cy="3141116"/>
              </a:xfrm>
              <a:prstGeom prst="rect">
                <a:avLst/>
              </a:prstGeom>
              <a:blipFill>
                <a:blip r:embed="rId4"/>
                <a:stretch>
                  <a:fillRect l="-368" t="-4031" b="-17274"/>
                </a:stretch>
              </a:blipFill>
              <a:ln w="38100">
                <a:solidFill>
                  <a:schemeClr val="tx1"/>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DC55D05C-D31B-49AA-972F-996EDE9F440E}"/>
              </a:ext>
            </a:extLst>
          </p:cNvPr>
          <p:cNvSpPr txBox="1"/>
          <p:nvPr/>
        </p:nvSpPr>
        <p:spPr>
          <a:xfrm>
            <a:off x="472438" y="2057400"/>
            <a:ext cx="6385562" cy="369332"/>
          </a:xfrm>
          <a:prstGeom prst="rect">
            <a:avLst/>
          </a:prstGeom>
          <a:solidFill>
            <a:srgbClr val="54BAD8"/>
          </a:solidFill>
          <a:ln w="28575">
            <a:solidFill>
              <a:schemeClr val="tx1"/>
            </a:solidFill>
          </a:ln>
        </p:spPr>
        <p:txBody>
          <a:bodyPr wrap="square" rtlCol="0">
            <a:spAutoFit/>
          </a:bodyPr>
          <a:lstStyle/>
          <a:p>
            <a:pPr algn="ctr"/>
            <a:r>
              <a:rPr lang="en-US" dirty="0">
                <a:cs typeface="Arial" panose="020B0604020202020204" pitchFamily="34" charset="0"/>
              </a:rPr>
              <a:t>Many tunable parameters. How can we simplify the search space?</a:t>
            </a:r>
          </a:p>
        </p:txBody>
      </p:sp>
      <p:cxnSp>
        <p:nvCxnSpPr>
          <p:cNvPr id="10" name="Straight Arrow Connector 9">
            <a:extLst>
              <a:ext uri="{FF2B5EF4-FFF2-40B4-BE49-F238E27FC236}">
                <a16:creationId xmlns:a16="http://schemas.microsoft.com/office/drawing/2014/main" id="{A34D0369-738D-4825-9563-1587465FBDCB}"/>
              </a:ext>
            </a:extLst>
          </p:cNvPr>
          <p:cNvCxnSpPr/>
          <p:nvPr/>
        </p:nvCxnSpPr>
        <p:spPr>
          <a:xfrm flipV="1">
            <a:off x="1295400" y="1905000"/>
            <a:ext cx="0" cy="1524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97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2470-5658-4B48-B7A0-67FC1409AD39}"/>
              </a:ext>
            </a:extLst>
          </p:cNvPr>
          <p:cNvSpPr>
            <a:spLocks noGrp="1"/>
          </p:cNvSpPr>
          <p:nvPr>
            <p:ph type="title"/>
          </p:nvPr>
        </p:nvSpPr>
        <p:spPr/>
        <p:txBody>
          <a:bodyPr>
            <a:normAutofit fontScale="90000"/>
          </a:bodyPr>
          <a:lstStyle/>
          <a:p>
            <a:r>
              <a:rPr lang="en-US" dirty="0"/>
              <a:t>Computational considerations</a:t>
            </a:r>
            <a:br>
              <a:rPr lang="en-US" dirty="0"/>
            </a:br>
            <a:r>
              <a:rPr lang="en-US" sz="3600" dirty="0">
                <a:solidFill>
                  <a:schemeClr val="bg1">
                    <a:lumMod val="50000"/>
                  </a:schemeClr>
                </a:solidFill>
                <a:cs typeface="Arial" panose="020B0604020202020204" pitchFamily="34" charset="0"/>
              </a:rPr>
              <a:t>[</a:t>
            </a:r>
            <a:r>
              <a:rPr lang="en-US" altLang="en-US" sz="3600" dirty="0">
                <a:solidFill>
                  <a:schemeClr val="bg1">
                    <a:lumMod val="50000"/>
                  </a:schemeClr>
                </a:solidFill>
                <a:cs typeface="Arial" panose="020B0604020202020204" pitchFamily="34" charset="0"/>
              </a:rPr>
              <a:t>Sandholm &amp; </a:t>
            </a:r>
            <a:r>
              <a:rPr lang="en-US" altLang="en-US" sz="3600" dirty="0" err="1">
                <a:solidFill>
                  <a:schemeClr val="bg1">
                    <a:lumMod val="50000"/>
                  </a:schemeClr>
                </a:solidFill>
                <a:cs typeface="Arial" panose="020B0604020202020204" pitchFamily="34" charset="0"/>
              </a:rPr>
              <a:t>Likhodedov</a:t>
            </a:r>
            <a:r>
              <a:rPr lang="en-US" sz="3600" dirty="0">
                <a:solidFill>
                  <a:schemeClr val="bg1">
                    <a:lumMod val="50000"/>
                  </a:schemeClr>
                </a:solidFill>
                <a:cs typeface="Arial" panose="020B0604020202020204" pitchFamily="34" charset="0"/>
              </a:rPr>
              <a:t>, OR‘15]</a:t>
            </a:r>
            <a:br>
              <a:rPr lang="en-US" sz="3600" dirty="0">
                <a:solidFill>
                  <a:schemeClr val="bg1">
                    <a:lumMod val="50000"/>
                  </a:schemeClr>
                </a:solidFill>
                <a:cs typeface="Arial" panose="020B0604020202020204" pitchFamily="34" charset="0"/>
              </a:rPr>
            </a:br>
            <a:endParaRPr lang="en-US" dirty="0"/>
          </a:p>
        </p:txBody>
      </p:sp>
      <p:cxnSp>
        <p:nvCxnSpPr>
          <p:cNvPr id="4" name="Straight Connector 3">
            <a:extLst>
              <a:ext uri="{FF2B5EF4-FFF2-40B4-BE49-F238E27FC236}">
                <a16:creationId xmlns:a16="http://schemas.microsoft.com/office/drawing/2014/main" id="{246D1B0F-1870-438A-A16E-DE288DEC6785}"/>
              </a:ext>
            </a:extLst>
          </p:cNvPr>
          <p:cNvCxnSpPr/>
          <p:nvPr/>
        </p:nvCxnSpPr>
        <p:spPr>
          <a:xfrm>
            <a:off x="0" y="1295400"/>
            <a:ext cx="9144000" cy="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20B4177-83A6-4184-A3E1-E9C819AA03EA}"/>
              </a:ext>
            </a:extLst>
          </p:cNvPr>
          <p:cNvCxnSpPr>
            <a:cxnSpLocks/>
          </p:cNvCxnSpPr>
          <p:nvPr/>
        </p:nvCxnSpPr>
        <p:spPr>
          <a:xfrm>
            <a:off x="4572000" y="1295400"/>
            <a:ext cx="0" cy="5562600"/>
          </a:xfrm>
          <a:prstGeom prst="line">
            <a:avLst/>
          </a:prstGeom>
          <a:ln w="762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Graphic 7" descr="Thumbs Up Sign">
            <a:extLst>
              <a:ext uri="{FF2B5EF4-FFF2-40B4-BE49-F238E27FC236}">
                <a16:creationId xmlns:a16="http://schemas.microsoft.com/office/drawing/2014/main" id="{E6567004-8BDD-483B-85DD-583ACA6C962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3450" y="1506205"/>
            <a:ext cx="914400" cy="914400"/>
          </a:xfrm>
          <a:prstGeom prst="rect">
            <a:avLst/>
          </a:prstGeom>
        </p:spPr>
      </p:pic>
      <p:pic>
        <p:nvPicPr>
          <p:cNvPr id="9" name="Graphic 8" descr="Thumbs Up Sign">
            <a:extLst>
              <a:ext uri="{FF2B5EF4-FFF2-40B4-BE49-F238E27FC236}">
                <a16:creationId xmlns:a16="http://schemas.microsoft.com/office/drawing/2014/main" id="{4C9E7637-0FDB-4EA9-AB31-CB6F2B3CA7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V="1">
            <a:off x="457200" y="1481507"/>
            <a:ext cx="914400" cy="914400"/>
          </a:xfrm>
          <a:prstGeom prst="rect">
            <a:avLst/>
          </a:prstGeom>
        </p:spPr>
      </p:pic>
      <p:sp>
        <p:nvSpPr>
          <p:cNvPr id="10" name="Rectangle 9">
            <a:extLst>
              <a:ext uri="{FF2B5EF4-FFF2-40B4-BE49-F238E27FC236}">
                <a16:creationId xmlns:a16="http://schemas.microsoft.com/office/drawing/2014/main" id="{8C522219-729F-412E-845E-0ED028D3F1EA}"/>
              </a:ext>
            </a:extLst>
          </p:cNvPr>
          <p:cNvSpPr/>
          <p:nvPr/>
        </p:nvSpPr>
        <p:spPr>
          <a:xfrm>
            <a:off x="439923" y="4648200"/>
            <a:ext cx="3903467" cy="2811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Theorem</a:t>
            </a:r>
            <a:endParaRPr lang="en-US" dirty="0">
              <a:solidFill>
                <a:schemeClr val="bg1">
                  <a:lumMod val="50000"/>
                </a:schemeClr>
              </a:solidFill>
              <a:cs typeface="Arial" panose="020B0604020202020204" pitchFamily="34" charset="0"/>
            </a:endParaRPr>
          </a:p>
        </p:txBody>
      </p:sp>
      <p:sp>
        <p:nvSpPr>
          <p:cNvPr id="11" name="TextBox 10">
            <a:extLst>
              <a:ext uri="{FF2B5EF4-FFF2-40B4-BE49-F238E27FC236}">
                <a16:creationId xmlns:a16="http://schemas.microsoft.com/office/drawing/2014/main" id="{2C07DC5B-568D-49FA-B4DA-8B1119CF07E9}"/>
              </a:ext>
            </a:extLst>
          </p:cNvPr>
          <p:cNvSpPr txBox="1"/>
          <p:nvPr/>
        </p:nvSpPr>
        <p:spPr>
          <a:xfrm>
            <a:off x="439923" y="4929372"/>
            <a:ext cx="3903465" cy="1205843"/>
          </a:xfrm>
          <a:prstGeom prst="rect">
            <a:avLst/>
          </a:prstGeom>
          <a:solidFill>
            <a:srgbClr val="EBF8FF"/>
          </a:solidFill>
          <a:ln w="28575">
            <a:solidFill>
              <a:srgbClr val="192C47"/>
            </a:solidFill>
          </a:ln>
        </p:spPr>
        <p:txBody>
          <a:bodyPr wrap="square" rtlCol="0">
            <a:spAutoFit/>
          </a:bodyPr>
          <a:lstStyle/>
          <a:p>
            <a:pPr indent="-335756">
              <a:lnSpc>
                <a:spcPct val="80000"/>
              </a:lnSpc>
            </a:pPr>
            <a:r>
              <a:rPr lang="en-US" altLang="en-US" dirty="0">
                <a:cs typeface="Arial" panose="020B0604020202020204" pitchFamily="34" charset="0"/>
              </a:rPr>
              <a:t>There is no polynomial-time algorithm capable of determining (for every given set of valuations) whether one parameter vector is better than another (unless </a:t>
            </a:r>
            <a:r>
              <a:rPr lang="en-US" altLang="en-US" i="1" dirty="0">
                <a:cs typeface="Arial" panose="020B0604020202020204" pitchFamily="34" charset="0"/>
              </a:rPr>
              <a:t>P=NP</a:t>
            </a:r>
            <a:r>
              <a:rPr lang="en-US" altLang="en-US" dirty="0">
                <a:cs typeface="Arial" panose="020B0604020202020204" pitchFamily="34" charset="0"/>
              </a:rPr>
              <a:t>).</a:t>
            </a:r>
          </a:p>
        </p:txBody>
      </p:sp>
      <p:pic>
        <p:nvPicPr>
          <p:cNvPr id="13" name="Picture 5" descr="slice">
            <a:extLst>
              <a:ext uri="{FF2B5EF4-FFF2-40B4-BE49-F238E27FC236}">
                <a16:creationId xmlns:a16="http://schemas.microsoft.com/office/drawing/2014/main" id="{6D3F6EB2-CC9B-482B-866E-7F8876A2A7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924" y="3106045"/>
            <a:ext cx="2242097" cy="1083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a:extLst>
              <a:ext uri="{FF2B5EF4-FFF2-40B4-BE49-F238E27FC236}">
                <a16:creationId xmlns:a16="http://schemas.microsoft.com/office/drawing/2014/main" id="{88CB3425-235E-465C-AB1D-97487B2D1960}"/>
              </a:ext>
            </a:extLst>
          </p:cNvPr>
          <p:cNvSpPr txBox="1">
            <a:spLocks noChangeArrowheads="1"/>
          </p:cNvSpPr>
          <p:nvPr/>
        </p:nvSpPr>
        <p:spPr bwMode="auto">
          <a:xfrm>
            <a:off x="2682021" y="2770444"/>
            <a:ext cx="1661755" cy="175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2200">
                <a:solidFill>
                  <a:schemeClr val="bg1"/>
                </a:solidFill>
                <a:latin typeface="Times New Roman" pitchFamily="18" charset="0"/>
              </a:defRPr>
            </a:lvl1pPr>
            <a:lvl2pPr marL="742950" indent="-285750">
              <a:defRPr sz="2200">
                <a:solidFill>
                  <a:schemeClr val="bg1"/>
                </a:solidFill>
                <a:latin typeface="Times New Roman" pitchFamily="18" charset="0"/>
              </a:defRPr>
            </a:lvl2pPr>
            <a:lvl3pPr marL="1143000" indent="-228600">
              <a:defRPr sz="2200">
                <a:solidFill>
                  <a:schemeClr val="bg1"/>
                </a:solidFill>
                <a:latin typeface="Times New Roman" pitchFamily="18" charset="0"/>
              </a:defRPr>
            </a:lvl3pPr>
            <a:lvl4pPr marL="1600200" indent="-228600">
              <a:defRPr sz="2200">
                <a:solidFill>
                  <a:schemeClr val="bg1"/>
                </a:solidFill>
                <a:latin typeface="Times New Roman" pitchFamily="18" charset="0"/>
              </a:defRPr>
            </a:lvl4pPr>
            <a:lvl5pPr marL="2057400" indent="-228600">
              <a:defRPr sz="2200">
                <a:solidFill>
                  <a:schemeClr val="bg1"/>
                </a:solidFill>
                <a:latin typeface="Times New Roman" pitchFamily="18" charset="0"/>
              </a:defRPr>
            </a:lvl5pPr>
            <a:lvl6pPr marL="2514600" indent="-228600" algn="ctr" eaLnBrk="0" fontAlgn="base" hangingPunct="0">
              <a:spcBef>
                <a:spcPct val="0"/>
              </a:spcBef>
              <a:spcAft>
                <a:spcPct val="0"/>
              </a:spcAft>
              <a:defRPr sz="2200">
                <a:solidFill>
                  <a:schemeClr val="bg1"/>
                </a:solidFill>
                <a:latin typeface="Times New Roman" pitchFamily="18" charset="0"/>
              </a:defRPr>
            </a:lvl6pPr>
            <a:lvl7pPr marL="2971800" indent="-228600" algn="ctr" eaLnBrk="0" fontAlgn="base" hangingPunct="0">
              <a:spcBef>
                <a:spcPct val="0"/>
              </a:spcBef>
              <a:spcAft>
                <a:spcPct val="0"/>
              </a:spcAft>
              <a:defRPr sz="2200">
                <a:solidFill>
                  <a:schemeClr val="bg1"/>
                </a:solidFill>
                <a:latin typeface="Times New Roman" pitchFamily="18" charset="0"/>
              </a:defRPr>
            </a:lvl7pPr>
            <a:lvl8pPr marL="3429000" indent="-228600" algn="ctr" eaLnBrk="0" fontAlgn="base" hangingPunct="0">
              <a:spcBef>
                <a:spcPct val="0"/>
              </a:spcBef>
              <a:spcAft>
                <a:spcPct val="0"/>
              </a:spcAft>
              <a:defRPr sz="2200">
                <a:solidFill>
                  <a:schemeClr val="bg1"/>
                </a:solidFill>
                <a:latin typeface="Times New Roman" pitchFamily="18" charset="0"/>
              </a:defRPr>
            </a:lvl8pPr>
            <a:lvl9pPr marL="3886200" indent="-228600" algn="ctr" eaLnBrk="0" fontAlgn="base" hangingPunct="0">
              <a:spcBef>
                <a:spcPct val="0"/>
              </a:spcBef>
              <a:spcAft>
                <a:spcPct val="0"/>
              </a:spcAft>
              <a:defRPr sz="2200">
                <a:solidFill>
                  <a:schemeClr val="bg1"/>
                </a:solidFill>
                <a:latin typeface="Times New Roman" pitchFamily="18" charset="0"/>
              </a:defRPr>
            </a:lvl9pPr>
          </a:lstStyle>
          <a:p>
            <a:pPr algn="l" eaLnBrk="1" hangingPunct="1"/>
            <a:r>
              <a:rPr lang="en-US" altLang="en-US" sz="1800" dirty="0">
                <a:solidFill>
                  <a:schemeClr val="tx1"/>
                </a:solidFill>
                <a:latin typeface="+mn-lt"/>
              </a:rPr>
              <a:t>Projection of </a:t>
            </a:r>
          </a:p>
          <a:p>
            <a:pPr algn="l" eaLnBrk="1" hangingPunct="1"/>
            <a:r>
              <a:rPr lang="en-US" altLang="en-US" sz="1800" dirty="0">
                <a:solidFill>
                  <a:schemeClr val="tx1"/>
                </a:solidFill>
                <a:latin typeface="+mn-lt"/>
              </a:rPr>
              <a:t>expected revenue </a:t>
            </a:r>
          </a:p>
          <a:p>
            <a:pPr algn="l" eaLnBrk="1" hangingPunct="1"/>
            <a:r>
              <a:rPr lang="en-US" altLang="en-US" sz="1800" dirty="0">
                <a:solidFill>
                  <a:schemeClr val="tx1"/>
                </a:solidFill>
                <a:latin typeface="+mn-lt"/>
              </a:rPr>
              <a:t>surface </a:t>
            </a:r>
          </a:p>
          <a:p>
            <a:pPr algn="l" eaLnBrk="1" hangingPunct="1"/>
            <a:r>
              <a:rPr lang="en-US" altLang="en-US" sz="1800" dirty="0">
                <a:solidFill>
                  <a:schemeClr val="tx1"/>
                </a:solidFill>
                <a:latin typeface="+mn-lt"/>
              </a:rPr>
              <a:t>on a 3D subspace</a:t>
            </a:r>
            <a:endParaRPr lang="ru-RU" altLang="en-US" sz="1800" dirty="0">
              <a:solidFill>
                <a:schemeClr val="tx1"/>
              </a:solidFill>
              <a:latin typeface="+mn-lt"/>
            </a:endParaRPr>
          </a:p>
        </p:txBody>
      </p:sp>
      <p:sp>
        <p:nvSpPr>
          <p:cNvPr id="15" name="Rectangle 14">
            <a:extLst>
              <a:ext uri="{FF2B5EF4-FFF2-40B4-BE49-F238E27FC236}">
                <a16:creationId xmlns:a16="http://schemas.microsoft.com/office/drawing/2014/main" id="{51BAE982-2739-4DF9-93DA-5665B8CFBC18}"/>
              </a:ext>
            </a:extLst>
          </p:cNvPr>
          <p:cNvSpPr/>
          <p:nvPr/>
        </p:nvSpPr>
        <p:spPr>
          <a:xfrm>
            <a:off x="1608927" y="1600200"/>
            <a:ext cx="2734473" cy="28116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Fact</a:t>
            </a:r>
            <a:endParaRPr lang="en-US" dirty="0">
              <a:solidFill>
                <a:schemeClr val="tx1"/>
              </a:solidFill>
              <a:cs typeface="Arial" panose="020B0604020202020204" pitchFamily="34" charset="0"/>
            </a:endParaRPr>
          </a:p>
        </p:txBody>
      </p:sp>
      <p:sp>
        <p:nvSpPr>
          <p:cNvPr id="16" name="TextBox 15">
            <a:extLst>
              <a:ext uri="{FF2B5EF4-FFF2-40B4-BE49-F238E27FC236}">
                <a16:creationId xmlns:a16="http://schemas.microsoft.com/office/drawing/2014/main" id="{E4F4379F-79A0-4A7C-89B3-36F359AD36A0}"/>
              </a:ext>
            </a:extLst>
          </p:cNvPr>
          <p:cNvSpPr txBox="1"/>
          <p:nvPr/>
        </p:nvSpPr>
        <p:spPr>
          <a:xfrm>
            <a:off x="1608927" y="1881372"/>
            <a:ext cx="2734473" cy="762645"/>
          </a:xfrm>
          <a:prstGeom prst="rect">
            <a:avLst/>
          </a:prstGeom>
          <a:solidFill>
            <a:srgbClr val="EBF8FF"/>
          </a:solidFill>
          <a:ln w="28575">
            <a:solidFill>
              <a:srgbClr val="192C47"/>
            </a:solidFill>
          </a:ln>
        </p:spPr>
        <p:txBody>
          <a:bodyPr wrap="square" rtlCol="0">
            <a:spAutoFit/>
          </a:bodyPr>
          <a:lstStyle/>
          <a:p>
            <a:pPr indent="-335756">
              <a:lnSpc>
                <a:spcPct val="80000"/>
              </a:lnSpc>
            </a:pPr>
            <a:r>
              <a:rPr lang="en-US" altLang="en-US" dirty="0">
                <a:cs typeface="Arial" panose="020B0604020202020204" pitchFamily="34" charset="0"/>
              </a:rPr>
              <a:t>Expected revenue is not convex in the VVCA or AMA parameters.</a:t>
            </a:r>
          </a:p>
        </p:txBody>
      </p:sp>
      <p:sp>
        <p:nvSpPr>
          <p:cNvPr id="19" name="Rectangle 18">
            <a:extLst>
              <a:ext uri="{FF2B5EF4-FFF2-40B4-BE49-F238E27FC236}">
                <a16:creationId xmlns:a16="http://schemas.microsoft.com/office/drawing/2014/main" id="{0C131E5E-CB9B-4E43-834C-ECC7918138D1}"/>
              </a:ext>
            </a:extLst>
          </p:cNvPr>
          <p:cNvSpPr/>
          <p:nvPr/>
        </p:nvSpPr>
        <p:spPr>
          <a:xfrm>
            <a:off x="4800225" y="3235000"/>
            <a:ext cx="3910600" cy="2811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Theorem</a:t>
            </a:r>
            <a:endParaRPr lang="en-US" dirty="0">
              <a:solidFill>
                <a:schemeClr val="bg1">
                  <a:lumMod val="50000"/>
                </a:schemeClr>
              </a:solidFill>
              <a:cs typeface="Arial" panose="020B0604020202020204" pitchFamily="34" charset="0"/>
            </a:endParaRPr>
          </a:p>
        </p:txBody>
      </p:sp>
      <p:sp>
        <p:nvSpPr>
          <p:cNvPr id="20" name="TextBox 19">
            <a:extLst>
              <a:ext uri="{FF2B5EF4-FFF2-40B4-BE49-F238E27FC236}">
                <a16:creationId xmlns:a16="http://schemas.microsoft.com/office/drawing/2014/main" id="{240F5FBA-751E-4171-AEA6-B9C1FEA98A10}"/>
              </a:ext>
            </a:extLst>
          </p:cNvPr>
          <p:cNvSpPr txBox="1"/>
          <p:nvPr/>
        </p:nvSpPr>
        <p:spPr>
          <a:xfrm>
            <a:off x="4800225" y="3516172"/>
            <a:ext cx="3910600" cy="762645"/>
          </a:xfrm>
          <a:prstGeom prst="rect">
            <a:avLst/>
          </a:prstGeom>
          <a:solidFill>
            <a:srgbClr val="EBF8FF"/>
          </a:solidFill>
          <a:ln w="28575">
            <a:solidFill>
              <a:srgbClr val="192C47"/>
            </a:solidFill>
          </a:ln>
        </p:spPr>
        <p:txBody>
          <a:bodyPr wrap="square" rtlCol="0">
            <a:spAutoFit/>
          </a:bodyPr>
          <a:lstStyle/>
          <a:p>
            <a:pPr indent="-335756">
              <a:lnSpc>
                <a:spcPct val="80000"/>
              </a:lnSpc>
            </a:pPr>
            <a:r>
              <a:rPr lang="en-US" altLang="en-US" dirty="0">
                <a:cs typeface="Arial" panose="020B0604020202020204" pitchFamily="34" charset="0"/>
              </a:rPr>
              <a:t>Expected revenue is continuous and almost everywhere differentiable in parameters.</a:t>
            </a:r>
          </a:p>
        </p:txBody>
      </p:sp>
      <p:sp>
        <p:nvSpPr>
          <p:cNvPr id="22" name="Rectangle 21">
            <a:extLst>
              <a:ext uri="{FF2B5EF4-FFF2-40B4-BE49-F238E27FC236}">
                <a16:creationId xmlns:a16="http://schemas.microsoft.com/office/drawing/2014/main" id="{3F849C7D-97E1-43DE-B8CD-B8B2C38AD84D}"/>
              </a:ext>
            </a:extLst>
          </p:cNvPr>
          <p:cNvSpPr/>
          <p:nvPr/>
        </p:nvSpPr>
        <p:spPr>
          <a:xfrm>
            <a:off x="5967732" y="1600200"/>
            <a:ext cx="2736342" cy="2811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Theorem</a:t>
            </a:r>
            <a:endParaRPr lang="en-US" dirty="0">
              <a:solidFill>
                <a:schemeClr val="tx1"/>
              </a:solidFill>
              <a:cs typeface="Arial" panose="020B0604020202020204" pitchFamily="34" charset="0"/>
            </a:endParaRPr>
          </a:p>
        </p:txBody>
      </p:sp>
      <p:sp>
        <p:nvSpPr>
          <p:cNvPr id="23" name="TextBox 22">
            <a:extLst>
              <a:ext uri="{FF2B5EF4-FFF2-40B4-BE49-F238E27FC236}">
                <a16:creationId xmlns:a16="http://schemas.microsoft.com/office/drawing/2014/main" id="{405D38E3-901F-432B-AFF2-DCD980185A02}"/>
              </a:ext>
            </a:extLst>
          </p:cNvPr>
          <p:cNvSpPr txBox="1"/>
          <p:nvPr/>
        </p:nvSpPr>
        <p:spPr>
          <a:xfrm>
            <a:off x="5967732" y="1881372"/>
            <a:ext cx="2736342" cy="984244"/>
          </a:xfrm>
          <a:prstGeom prst="rect">
            <a:avLst/>
          </a:prstGeom>
          <a:solidFill>
            <a:srgbClr val="EBF8FF"/>
          </a:solidFill>
          <a:ln w="28575">
            <a:solidFill>
              <a:srgbClr val="192C47"/>
            </a:solidFill>
          </a:ln>
        </p:spPr>
        <p:txBody>
          <a:bodyPr wrap="square" rtlCol="0">
            <a:spAutoFit/>
          </a:bodyPr>
          <a:lstStyle/>
          <a:p>
            <a:pPr indent="-335756">
              <a:lnSpc>
                <a:spcPct val="80000"/>
              </a:lnSpc>
            </a:pPr>
            <a:r>
              <a:rPr lang="en-US" altLang="en-US" dirty="0">
                <a:cs typeface="Arial" panose="020B0604020202020204" pitchFamily="34" charset="0"/>
              </a:rPr>
              <a:t>For any given valuation vector, revenue has only one maximum in any parameter.</a:t>
            </a:r>
          </a:p>
        </p:txBody>
      </p:sp>
      <p:sp>
        <p:nvSpPr>
          <p:cNvPr id="26" name="Rectangle 25">
            <a:extLst>
              <a:ext uri="{FF2B5EF4-FFF2-40B4-BE49-F238E27FC236}">
                <a16:creationId xmlns:a16="http://schemas.microsoft.com/office/drawing/2014/main" id="{77A80D96-AD7F-47CC-8B59-6EFF58DB8EB0}"/>
              </a:ext>
            </a:extLst>
          </p:cNvPr>
          <p:cNvSpPr/>
          <p:nvPr/>
        </p:nvSpPr>
        <p:spPr>
          <a:xfrm>
            <a:off x="4800225" y="4648200"/>
            <a:ext cx="3886575" cy="28117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Algorithm possibilities:</a:t>
            </a:r>
            <a:endParaRPr lang="en-US" dirty="0">
              <a:solidFill>
                <a:schemeClr val="tx1"/>
              </a:solidFill>
              <a:cs typeface="Arial" panose="020B0604020202020204" pitchFamily="34" charset="0"/>
            </a:endParaRPr>
          </a:p>
        </p:txBody>
      </p:sp>
      <p:sp>
        <p:nvSpPr>
          <p:cNvPr id="27" name="TextBox 26">
            <a:extLst>
              <a:ext uri="{FF2B5EF4-FFF2-40B4-BE49-F238E27FC236}">
                <a16:creationId xmlns:a16="http://schemas.microsoft.com/office/drawing/2014/main" id="{33C478BC-CA99-4E7B-ADC4-07A224B0DEDE}"/>
              </a:ext>
            </a:extLst>
          </p:cNvPr>
          <p:cNvSpPr txBox="1"/>
          <p:nvPr/>
        </p:nvSpPr>
        <p:spPr>
          <a:xfrm>
            <a:off x="4800225" y="4929372"/>
            <a:ext cx="3886575" cy="1205843"/>
          </a:xfrm>
          <a:prstGeom prst="rect">
            <a:avLst/>
          </a:prstGeom>
          <a:solidFill>
            <a:srgbClr val="EBF8FF"/>
          </a:solidFill>
          <a:ln w="28575">
            <a:solidFill>
              <a:srgbClr val="192C47"/>
            </a:solidFill>
          </a:ln>
        </p:spPr>
        <p:txBody>
          <a:bodyPr wrap="square" rtlCol="0">
            <a:spAutoFit/>
          </a:bodyPr>
          <a:lstStyle/>
          <a:p>
            <a:pPr marL="335756" indent="-335756">
              <a:lnSpc>
                <a:spcPct val="80000"/>
              </a:lnSpc>
              <a:buFont typeface="+mj-lt"/>
              <a:buAutoNum type="arabicPeriod"/>
            </a:pPr>
            <a:r>
              <a:rPr lang="en-US" altLang="en-US" dirty="0">
                <a:cs typeface="Arial" panose="020B0604020202020204" pitchFamily="34" charset="0"/>
              </a:rPr>
              <a:t>Grid search</a:t>
            </a:r>
          </a:p>
          <a:p>
            <a:pPr marL="335756" indent="-335756">
              <a:lnSpc>
                <a:spcPct val="80000"/>
              </a:lnSpc>
              <a:buFont typeface="+mj-lt"/>
              <a:buAutoNum type="arabicPeriod"/>
            </a:pPr>
            <a:r>
              <a:rPr lang="en-US" altLang="en-US" dirty="0">
                <a:cs typeface="Arial" panose="020B0604020202020204" pitchFamily="34" charset="0"/>
              </a:rPr>
              <a:t>Hill climbing in parameter space – starting, e.g., from VCG</a:t>
            </a:r>
          </a:p>
          <a:p>
            <a:pPr>
              <a:lnSpc>
                <a:spcPct val="80000"/>
              </a:lnSpc>
            </a:pPr>
            <a:r>
              <a:rPr lang="en-US" altLang="en-US" dirty="0">
                <a:cs typeface="Arial" panose="020B0604020202020204" pitchFamily="34" charset="0"/>
              </a:rPr>
              <a:t>(In either method, evaluate each step using simulation.)</a:t>
            </a:r>
          </a:p>
        </p:txBody>
      </p:sp>
    </p:spTree>
    <p:extLst>
      <p:ext uri="{BB962C8B-B14F-4D97-AF65-F5344CB8AC3E}">
        <p14:creationId xmlns:p14="http://schemas.microsoft.com/office/powerpoint/2010/main" val="3711380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6A37-835D-45D7-B6C7-C73933E7C52A}"/>
              </a:ext>
            </a:extLst>
          </p:cNvPr>
          <p:cNvSpPr>
            <a:spLocks noGrp="1"/>
          </p:cNvSpPr>
          <p:nvPr>
            <p:ph type="title"/>
          </p:nvPr>
        </p:nvSpPr>
        <p:spPr/>
        <p:txBody>
          <a:bodyPr>
            <a:normAutofit/>
          </a:bodyPr>
          <a:lstStyle/>
          <a:p>
            <a:r>
              <a:rPr lang="en-US" dirty="0">
                <a:cs typeface="Arial" panose="020B0604020202020204" pitchFamily="34" charset="0"/>
              </a:rPr>
              <a:t>Simple search algorithms in parameter space </a:t>
            </a:r>
            <a:br>
              <a:rPr lang="en-US" dirty="0">
                <a:cs typeface="Arial" panose="020B0604020202020204" pitchFamily="34" charset="0"/>
              </a:rPr>
            </a:br>
            <a:r>
              <a:rPr lang="en-US" sz="3100" dirty="0">
                <a:solidFill>
                  <a:schemeClr val="bg1">
                    <a:lumMod val="50000"/>
                  </a:schemeClr>
                </a:solidFill>
                <a:cs typeface="Arial" panose="020B0604020202020204" pitchFamily="34" charset="0"/>
              </a:rPr>
              <a:t>[</a:t>
            </a:r>
            <a:r>
              <a:rPr lang="en-US" altLang="en-US" sz="3100" dirty="0">
                <a:solidFill>
                  <a:schemeClr val="bg1">
                    <a:lumMod val="50000"/>
                  </a:schemeClr>
                </a:solidFill>
                <a:cs typeface="Arial" panose="020B0604020202020204" pitchFamily="34" charset="0"/>
              </a:rPr>
              <a:t>Sandholm and </a:t>
            </a:r>
            <a:r>
              <a:rPr lang="en-US" altLang="en-US" sz="3100" dirty="0" err="1">
                <a:solidFill>
                  <a:schemeClr val="bg1">
                    <a:lumMod val="50000"/>
                  </a:schemeClr>
                </a:solidFill>
                <a:cs typeface="Arial" panose="020B0604020202020204" pitchFamily="34" charset="0"/>
              </a:rPr>
              <a:t>Likhodedov</a:t>
            </a:r>
            <a:r>
              <a:rPr lang="en-US" sz="3100" dirty="0">
                <a:solidFill>
                  <a:schemeClr val="bg1">
                    <a:lumMod val="50000"/>
                  </a:schemeClr>
                </a:solidFill>
                <a:cs typeface="Arial" panose="020B0604020202020204" pitchFamily="34" charset="0"/>
              </a:rPr>
              <a:t>, OR’15]</a:t>
            </a:r>
            <a:endParaRPr lang="en-US" sz="3100" dirty="0"/>
          </a:p>
        </p:txBody>
      </p:sp>
      <p:sp>
        <p:nvSpPr>
          <p:cNvPr id="3" name="Content Placeholder 2">
            <a:extLst>
              <a:ext uri="{FF2B5EF4-FFF2-40B4-BE49-F238E27FC236}">
                <a16:creationId xmlns:a16="http://schemas.microsoft.com/office/drawing/2014/main" id="{16A99FA0-BFC7-40A0-AADA-C691262D5FC7}"/>
              </a:ext>
            </a:extLst>
          </p:cNvPr>
          <p:cNvSpPr>
            <a:spLocks noGrp="1"/>
          </p:cNvSpPr>
          <p:nvPr>
            <p:ph idx="1"/>
          </p:nvPr>
        </p:nvSpPr>
        <p:spPr>
          <a:xfrm>
            <a:off x="457200" y="3962401"/>
            <a:ext cx="8229600" cy="754836"/>
          </a:xfrm>
        </p:spPr>
        <p:txBody>
          <a:bodyPr>
            <a:normAutofit fontScale="85000" lnSpcReduction="10000"/>
          </a:bodyPr>
          <a:lstStyle/>
          <a:p>
            <a:pPr marL="285750" indent="-285750"/>
            <a:r>
              <a:rPr lang="en-US" sz="1800" dirty="0"/>
              <a:t>Grid search not scalable to large problems</a:t>
            </a:r>
          </a:p>
          <a:p>
            <a:pPr marL="285750" indent="-285750"/>
            <a:r>
              <a:rPr lang="en-US" sz="1800" dirty="0"/>
              <a:t>Overfitting already on 3</a:t>
            </a:r>
            <a:r>
              <a:rPr lang="en-US" sz="1800" baseline="30000" dirty="0"/>
              <a:t>rd</a:t>
            </a:r>
            <a:r>
              <a:rPr lang="en-US" sz="1800" dirty="0"/>
              <a:t> iteration (when using 1,000 samples in the training set) </a:t>
            </a:r>
            <a:br>
              <a:rPr lang="en-US" sz="1800" dirty="0"/>
            </a:br>
            <a:r>
              <a:rPr lang="en-US" sz="1800" dirty="0"/>
              <a:t>=&gt; practical motivation for our learning theory</a:t>
            </a:r>
          </a:p>
        </p:txBody>
      </p:sp>
      <p:sp>
        <p:nvSpPr>
          <p:cNvPr id="6" name="Rectangle 5">
            <a:extLst>
              <a:ext uri="{FF2B5EF4-FFF2-40B4-BE49-F238E27FC236}">
                <a16:creationId xmlns:a16="http://schemas.microsoft.com/office/drawing/2014/main" id="{9FA40967-C5CC-4619-B57A-E494D463B143}"/>
              </a:ext>
            </a:extLst>
          </p:cNvPr>
          <p:cNvSpPr/>
          <p:nvPr/>
        </p:nvSpPr>
        <p:spPr>
          <a:xfrm>
            <a:off x="457198" y="2329047"/>
            <a:ext cx="8246879" cy="646331"/>
          </a:xfrm>
          <a:prstGeom prst="rect">
            <a:avLst/>
          </a:prstGeom>
          <a:solidFill>
            <a:srgbClr val="EBF8FF"/>
          </a:solidFill>
          <a:ln w="38100">
            <a:solidFill>
              <a:schemeClr val="tx1"/>
            </a:solidFill>
          </a:ln>
        </p:spPr>
        <p:txBody>
          <a:bodyPr wrap="square">
            <a:spAutoFit/>
          </a:bodyPr>
          <a:lstStyle/>
          <a:p>
            <a:pPr marL="0" lvl="1"/>
            <a:r>
              <a:rPr lang="en-US" dirty="0">
                <a:cs typeface="Arial" panose="020B0604020202020204" pitchFamily="34" charset="0"/>
              </a:rPr>
              <a:t>Iterated grid search of AMA parameter space, with grid tightened and re-centered around best solution from previous iteration.</a:t>
            </a:r>
          </a:p>
        </p:txBody>
      </p:sp>
      <p:sp>
        <p:nvSpPr>
          <p:cNvPr id="7" name="Rectangle 6">
            <a:extLst>
              <a:ext uri="{FF2B5EF4-FFF2-40B4-BE49-F238E27FC236}">
                <a16:creationId xmlns:a16="http://schemas.microsoft.com/office/drawing/2014/main" id="{20DAF8A6-4ADD-4B4C-810E-7BB3BC976F24}"/>
              </a:ext>
            </a:extLst>
          </p:cNvPr>
          <p:cNvSpPr/>
          <p:nvPr/>
        </p:nvSpPr>
        <p:spPr>
          <a:xfrm>
            <a:off x="457200" y="2057400"/>
            <a:ext cx="8246879" cy="28117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Algorithm AMA*</a:t>
            </a: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D5BE2BB8-B9FC-4C56-A3AE-EB0E1A79C3EA}"/>
                  </a:ext>
                </a:extLst>
              </p:cNvPr>
              <p:cNvSpPr/>
              <p:nvPr/>
            </p:nvSpPr>
            <p:spPr>
              <a:xfrm>
                <a:off x="457198" y="5325070"/>
                <a:ext cx="8246879" cy="923330"/>
              </a:xfrm>
              <a:prstGeom prst="rect">
                <a:avLst/>
              </a:prstGeom>
              <a:solidFill>
                <a:srgbClr val="EBF8FF"/>
              </a:solidFill>
              <a:ln w="38100">
                <a:solidFill>
                  <a:srgbClr val="192C47"/>
                </a:solidFill>
              </a:ln>
            </p:spPr>
            <p:txBody>
              <a:bodyPr wrap="square">
                <a:spAutoFit/>
              </a:bodyPr>
              <a:lstStyle/>
              <a:p>
                <a:pPr marL="342900" lvl="1" indent="-342900">
                  <a:buFont typeface="+mj-lt"/>
                  <a:buAutoNum type="arabicPeriod"/>
                </a:pPr>
                <a:r>
                  <a:rPr lang="en-US" altLang="en-US" dirty="0">
                    <a:cs typeface="Arial" panose="020B0604020202020204" pitchFamily="34" charset="0"/>
                  </a:rPr>
                  <a:t>Start at VCG (</a:t>
                </a:r>
                <a14:m>
                  <m:oMath xmlns:m="http://schemas.openxmlformats.org/officeDocument/2006/math">
                    <m:sSub>
                      <m:sSubPr>
                        <m:ctrlPr>
                          <a:rPr lang="en-US" altLang="en-US" i="1" smtClean="0">
                            <a:solidFill>
                              <a:srgbClr val="0000CC"/>
                            </a:solidFill>
                            <a:latin typeface="Cambria Math" panose="02040503050406030204" pitchFamily="18" charset="0"/>
                            <a:cs typeface="Arial" panose="020B0604020202020204" pitchFamily="34" charset="0"/>
                          </a:rPr>
                        </m:ctrlPr>
                      </m:sSubPr>
                      <m:e>
                        <m:r>
                          <a:rPr lang="en-US" altLang="en-US" i="1">
                            <a:solidFill>
                              <a:srgbClr val="0000CC"/>
                            </a:solidFill>
                            <a:latin typeface="Cambria Math" panose="02040503050406030204" pitchFamily="18" charset="0"/>
                            <a:cs typeface="Arial" panose="020B0604020202020204" pitchFamily="34" charset="0"/>
                          </a:rPr>
                          <m:t>𝑤</m:t>
                        </m:r>
                      </m:e>
                      <m:sub>
                        <m:r>
                          <a:rPr lang="en-US" altLang="en-US" i="1">
                            <a:solidFill>
                              <a:srgbClr val="0000CC"/>
                            </a:solidFill>
                            <a:latin typeface="Cambria Math" panose="02040503050406030204" pitchFamily="18" charset="0"/>
                            <a:cs typeface="Arial" panose="020B0604020202020204" pitchFamily="34" charset="0"/>
                          </a:rPr>
                          <m:t>𝑖</m:t>
                        </m:r>
                      </m:sub>
                    </m:sSub>
                    <m:r>
                      <a:rPr lang="en-US" altLang="en-US" i="1">
                        <a:solidFill>
                          <a:srgbClr val="0000CC"/>
                        </a:solidFill>
                        <a:latin typeface="Cambria Math" panose="02040503050406030204" pitchFamily="18" charset="0"/>
                        <a:cs typeface="Arial" panose="020B0604020202020204" pitchFamily="34" charset="0"/>
                      </a:rPr>
                      <m:t>=1</m:t>
                    </m:r>
                  </m:oMath>
                </a14:m>
                <a:r>
                  <a:rPr lang="en-US" altLang="en-US" dirty="0">
                    <a:solidFill>
                      <a:srgbClr val="0000CC"/>
                    </a:solidFill>
                    <a:cs typeface="Arial" panose="020B0604020202020204" pitchFamily="34" charset="0"/>
                  </a:rPr>
                  <a:t> </a:t>
                </a:r>
                <a:r>
                  <a:rPr lang="en-US" altLang="en-US" dirty="0">
                    <a:cs typeface="Arial" panose="020B0604020202020204" pitchFamily="34" charset="0"/>
                  </a:rPr>
                  <a:t>for every bidder </a:t>
                </a:r>
                <a14:m>
                  <m:oMath xmlns:m="http://schemas.openxmlformats.org/officeDocument/2006/math">
                    <m:r>
                      <a:rPr lang="en-US" altLang="en-US" i="1">
                        <a:latin typeface="Cambria Math" panose="02040503050406030204" pitchFamily="18" charset="0"/>
                        <a:cs typeface="Arial" panose="020B0604020202020204" pitchFamily="34" charset="0"/>
                      </a:rPr>
                      <m:t>𝑖</m:t>
                    </m:r>
                  </m:oMath>
                </a14:m>
                <a:r>
                  <a:rPr lang="en-US" altLang="en-US" dirty="0">
                    <a:cs typeface="Arial" panose="020B0604020202020204" pitchFamily="34" charset="0"/>
                  </a:rPr>
                  <a:t> and </a:t>
                </a:r>
                <a14:m>
                  <m:oMath xmlns:m="http://schemas.openxmlformats.org/officeDocument/2006/math">
                    <m:r>
                      <a:rPr lang="en-US" alt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t>𝜆</m:t>
                    </m:r>
                    <m:d>
                      <m:dPr>
                        <m:ctrlP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𝑏</m:t>
                            </m:r>
                          </m:e>
                          <m: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ub>
                        </m:s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𝑏</m:t>
                            </m:r>
                          </m:e>
                          <m: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𝑛</m:t>
                            </m:r>
                          </m:sub>
                        </m:sSub>
                      </m:e>
                    </m:d>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=0</m:t>
                    </m:r>
                  </m:oMath>
                </a14:m>
                <a:r>
                  <a:rPr lang="en-US" altLang="en-US" dirty="0">
                    <a:solidFill>
                      <a:srgbClr val="0000CC"/>
                    </a:solidFill>
                    <a:cs typeface="Arial" panose="020B0604020202020204" pitchFamily="34" charset="0"/>
                  </a:rPr>
                  <a:t> </a:t>
                </a:r>
                <a:r>
                  <a:rPr lang="en-US" altLang="en-US" dirty="0">
                    <a:cs typeface="Arial" panose="020B0604020202020204" pitchFamily="34" charset="0"/>
                  </a:rPr>
                  <a:t>for all allocations </a:t>
                </a:r>
                <a14:m>
                  <m:oMath xmlns:m="http://schemas.openxmlformats.org/officeDocument/2006/math">
                    <m:d>
                      <m:dPr>
                        <m:ctrlPr>
                          <a:rPr lang="en-US" altLang="en-US" i="1" smtClean="0">
                            <a:solidFill>
                              <a:srgbClr val="0000CC"/>
                            </a:solidFill>
                            <a:latin typeface="Cambria Math" panose="02040503050406030204" pitchFamily="18" charset="0"/>
                            <a:ea typeface="Cambria Math" panose="02040503050406030204" pitchFamily="18" charset="0"/>
                            <a:cs typeface="Arial" panose="020B0604020202020204" pitchFamily="34" charset="0"/>
                          </a:rPr>
                        </m:ctrlPr>
                      </m:dPr>
                      <m:e>
                        <m:sSub>
                          <m:sSubPr>
                            <m:ctrlP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𝑏</m:t>
                            </m:r>
                          </m:e>
                          <m: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1</m:t>
                            </m:r>
                          </m:sub>
                        </m:s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m:t>
                        </m:r>
                        <m:sSub>
                          <m:sSubPr>
                            <m:ctrlP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ctrlPr>
                          </m:sSubPr>
                          <m:e>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𝑏</m:t>
                            </m:r>
                          </m:e>
                          <m:sub>
                            <m:r>
                              <a:rPr lang="en-US" altLang="en-US" i="1">
                                <a:solidFill>
                                  <a:srgbClr val="0000CC"/>
                                </a:solidFill>
                                <a:latin typeface="Cambria Math" panose="02040503050406030204" pitchFamily="18" charset="0"/>
                                <a:ea typeface="Cambria Math" panose="02040503050406030204" pitchFamily="18" charset="0"/>
                                <a:cs typeface="Arial" panose="020B0604020202020204" pitchFamily="34" charset="0"/>
                              </a:rPr>
                              <m:t>𝑛</m:t>
                            </m:r>
                          </m:sub>
                        </m:sSub>
                      </m:e>
                    </m:d>
                  </m:oMath>
                </a14:m>
                <a:r>
                  <a:rPr lang="en-US" altLang="en-US" dirty="0">
                    <a:cs typeface="Arial" panose="020B0604020202020204" pitchFamily="34" charset="0"/>
                  </a:rPr>
                  <a:t>).</a:t>
                </a:r>
              </a:p>
              <a:p>
                <a:pPr marL="0" lvl="1" indent="-257175">
                  <a:buFont typeface="+mj-lt"/>
                  <a:buAutoNum type="arabicPeriod"/>
                </a:pPr>
                <a:r>
                  <a:rPr lang="en-US" altLang="en-US" dirty="0">
                    <a:cs typeface="Arial" panose="020B0604020202020204" pitchFamily="34" charset="0"/>
                  </a:rPr>
                  <a:t>Run (Fletcher-Reeves conjugate) gradient ascent in AMA parameter space.</a:t>
                </a:r>
              </a:p>
            </p:txBody>
          </p:sp>
        </mc:Choice>
        <mc:Fallback xmlns="">
          <p:sp>
            <p:nvSpPr>
              <p:cNvPr id="9" name="Rectangle 8">
                <a:extLst>
                  <a:ext uri="{FF2B5EF4-FFF2-40B4-BE49-F238E27FC236}">
                    <a16:creationId xmlns:a16="http://schemas.microsoft.com/office/drawing/2014/main" id="{D5BE2BB8-B9FC-4C56-A3AE-EB0E1A79C3EA}"/>
                  </a:ext>
                </a:extLst>
              </p:cNvPr>
              <p:cNvSpPr>
                <a:spLocks noRot="1" noChangeAspect="1" noMove="1" noResize="1" noEditPoints="1" noAdjustHandles="1" noChangeArrowheads="1" noChangeShapeType="1" noTextEdit="1"/>
              </p:cNvSpPr>
              <p:nvPr/>
            </p:nvSpPr>
            <p:spPr>
              <a:xfrm>
                <a:off x="457198" y="5325070"/>
                <a:ext cx="8246879" cy="923330"/>
              </a:xfrm>
              <a:prstGeom prst="rect">
                <a:avLst/>
              </a:prstGeom>
              <a:blipFill>
                <a:blip r:embed="rId3"/>
                <a:stretch>
                  <a:fillRect l="-368" t="-1911" b="-7643"/>
                </a:stretch>
              </a:blipFill>
              <a:ln w="38100">
                <a:solidFill>
                  <a:srgbClr val="192C47"/>
                </a:solidFill>
              </a:ln>
            </p:spPr>
            <p:txBody>
              <a:bodyPr/>
              <a:lstStyle/>
              <a:p>
                <a:r>
                  <a:rPr lang="en-US">
                    <a:noFill/>
                  </a:rPr>
                  <a:t> </a:t>
                </a:r>
              </a:p>
            </p:txBody>
          </p:sp>
        </mc:Fallback>
      </mc:AlternateContent>
      <p:sp>
        <p:nvSpPr>
          <p:cNvPr id="10" name="Rectangle 9">
            <a:extLst>
              <a:ext uri="{FF2B5EF4-FFF2-40B4-BE49-F238E27FC236}">
                <a16:creationId xmlns:a16="http://schemas.microsoft.com/office/drawing/2014/main" id="{558D457F-2B0F-47D0-9B0D-7660A831B9D2}"/>
              </a:ext>
            </a:extLst>
          </p:cNvPr>
          <p:cNvSpPr/>
          <p:nvPr/>
        </p:nvSpPr>
        <p:spPr>
          <a:xfrm>
            <a:off x="457202" y="5043898"/>
            <a:ext cx="8246878" cy="281172"/>
          </a:xfrm>
          <a:prstGeom prst="rect">
            <a:avLst/>
          </a:prstGeom>
          <a:noFill/>
          <a:ln w="38100">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Algorithm BLAMA </a:t>
            </a:r>
            <a:r>
              <a:rPr lang="en-US" dirty="0">
                <a:solidFill>
                  <a:schemeClr val="tx1"/>
                </a:solidFill>
                <a:cs typeface="Arial" panose="020B0604020202020204" pitchFamily="34" charset="0"/>
              </a:rPr>
              <a:t>(Basic Local AMA search)</a:t>
            </a:r>
            <a:endParaRPr lang="en-US" b="1" dirty="0">
              <a:solidFill>
                <a:schemeClr val="tx1"/>
              </a:solidFill>
              <a:cs typeface="Arial" panose="020B0604020202020204" pitchFamily="34" charset="0"/>
            </a:endParaRPr>
          </a:p>
        </p:txBody>
      </p:sp>
      <p:sp>
        <p:nvSpPr>
          <p:cNvPr id="12" name="Rectangle 11">
            <a:extLst>
              <a:ext uri="{FF2B5EF4-FFF2-40B4-BE49-F238E27FC236}">
                <a16:creationId xmlns:a16="http://schemas.microsoft.com/office/drawing/2014/main" id="{E9FC6A93-2EEF-4DFC-86F6-122D6F5EC13D}"/>
              </a:ext>
            </a:extLst>
          </p:cNvPr>
          <p:cNvSpPr/>
          <p:nvPr/>
        </p:nvSpPr>
        <p:spPr>
          <a:xfrm>
            <a:off x="448560" y="3440668"/>
            <a:ext cx="8246879" cy="369332"/>
          </a:xfrm>
          <a:prstGeom prst="rect">
            <a:avLst/>
          </a:prstGeom>
          <a:solidFill>
            <a:srgbClr val="EBF8FF"/>
          </a:solidFill>
          <a:ln w="38100">
            <a:solidFill>
              <a:schemeClr val="tx1"/>
            </a:solidFill>
          </a:ln>
        </p:spPr>
        <p:txBody>
          <a:bodyPr wrap="square">
            <a:spAutoFit/>
          </a:bodyPr>
          <a:lstStyle/>
          <a:p>
            <a:pPr marL="0" lvl="1"/>
            <a:r>
              <a:rPr lang="en-US" dirty="0">
                <a:cs typeface="Arial" panose="020B0604020202020204" pitchFamily="34" charset="0"/>
              </a:rPr>
              <a:t>Ditto for VVCA parameter space.</a:t>
            </a:r>
          </a:p>
        </p:txBody>
      </p:sp>
      <p:sp>
        <p:nvSpPr>
          <p:cNvPr id="13" name="Rectangle 12">
            <a:extLst>
              <a:ext uri="{FF2B5EF4-FFF2-40B4-BE49-F238E27FC236}">
                <a16:creationId xmlns:a16="http://schemas.microsoft.com/office/drawing/2014/main" id="{069648F5-DF5E-46A5-A491-983F0F219EEF}"/>
              </a:ext>
            </a:extLst>
          </p:cNvPr>
          <p:cNvSpPr/>
          <p:nvPr/>
        </p:nvSpPr>
        <p:spPr>
          <a:xfrm>
            <a:off x="448562" y="3159496"/>
            <a:ext cx="8246879" cy="281172"/>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cs typeface="Arial" panose="020B0604020202020204" pitchFamily="34" charset="0"/>
              </a:rPr>
              <a:t>Algorithm VVCA*</a:t>
            </a:r>
          </a:p>
        </p:txBody>
      </p:sp>
    </p:spTree>
    <p:extLst>
      <p:ext uri="{BB962C8B-B14F-4D97-AF65-F5344CB8AC3E}">
        <p14:creationId xmlns:p14="http://schemas.microsoft.com/office/powerpoint/2010/main" val="168472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6A37-835D-45D7-B6C7-C73933E7C52A}"/>
              </a:ext>
            </a:extLst>
          </p:cNvPr>
          <p:cNvSpPr>
            <a:spLocks noGrp="1"/>
          </p:cNvSpPr>
          <p:nvPr>
            <p:ph type="title"/>
          </p:nvPr>
        </p:nvSpPr>
        <p:spPr>
          <a:xfrm>
            <a:off x="457200" y="838200"/>
            <a:ext cx="8229600" cy="1143000"/>
          </a:xfrm>
        </p:spPr>
        <p:txBody>
          <a:bodyPr>
            <a:normAutofit fontScale="90000"/>
          </a:bodyPr>
          <a:lstStyle/>
          <a:p>
            <a:r>
              <a:rPr lang="en-US" altLang="en-US" dirty="0">
                <a:cs typeface="Arial" panose="020B0604020202020204" pitchFamily="34" charset="0"/>
              </a:rPr>
              <a:t>Reduce complexity by selecting gradient ascent direction using economic insights</a:t>
            </a:r>
            <a:br>
              <a:rPr lang="en-US" altLang="en-US" dirty="0">
                <a:cs typeface="Arial" panose="020B0604020202020204" pitchFamily="34" charset="0"/>
              </a:rPr>
            </a:br>
            <a:r>
              <a:rPr lang="en-US" sz="3600" dirty="0">
                <a:solidFill>
                  <a:schemeClr val="bg1">
                    <a:lumMod val="50000"/>
                  </a:schemeClr>
                </a:solidFill>
                <a:cs typeface="Arial" panose="020B0604020202020204" pitchFamily="34" charset="0"/>
              </a:rPr>
              <a:t>[</a:t>
            </a:r>
            <a:r>
              <a:rPr lang="en-US" altLang="en-US" sz="3600" dirty="0">
                <a:solidFill>
                  <a:schemeClr val="bg1">
                    <a:lumMod val="50000"/>
                  </a:schemeClr>
                </a:solidFill>
                <a:cs typeface="Arial" panose="020B0604020202020204" pitchFamily="34" charset="0"/>
              </a:rPr>
              <a:t>Sandholm and </a:t>
            </a:r>
            <a:r>
              <a:rPr lang="en-US" altLang="en-US" sz="3600" dirty="0" err="1">
                <a:solidFill>
                  <a:schemeClr val="bg1">
                    <a:lumMod val="50000"/>
                  </a:schemeClr>
                </a:solidFill>
                <a:cs typeface="Arial" panose="020B0604020202020204" pitchFamily="34" charset="0"/>
              </a:rPr>
              <a:t>Likhodedov</a:t>
            </a:r>
            <a:r>
              <a:rPr lang="en-US" sz="3600" dirty="0">
                <a:solidFill>
                  <a:schemeClr val="bg1">
                    <a:lumMod val="50000"/>
                  </a:schemeClr>
                </a:solidFill>
                <a:cs typeface="Arial" panose="020B0604020202020204" pitchFamily="34" charset="0"/>
              </a:rPr>
              <a:t>, OR’15]</a:t>
            </a:r>
            <a:endParaRPr lang="en-US" sz="3600" dirty="0"/>
          </a:p>
        </p:txBody>
      </p:sp>
      <p:pic>
        <p:nvPicPr>
          <p:cNvPr id="15" name="Picture 4" descr="Image result for light bulb">
            <a:extLst>
              <a:ext uri="{FF2B5EF4-FFF2-40B4-BE49-F238E27FC236}">
                <a16:creationId xmlns:a16="http://schemas.microsoft.com/office/drawing/2014/main" id="{652BEB18-0206-4C7D-ACF5-C6AB12D477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79" y="2362200"/>
            <a:ext cx="1214521" cy="135399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E66A564A-911A-49D1-8887-324B4B0A98E4}"/>
                  </a:ext>
                </a:extLst>
              </p:cNvPr>
              <p:cNvSpPr/>
              <p:nvPr/>
            </p:nvSpPr>
            <p:spPr>
              <a:xfrm>
                <a:off x="561455" y="4045547"/>
                <a:ext cx="8049145" cy="831253"/>
              </a:xfrm>
              <a:prstGeom prst="rect">
                <a:avLst/>
              </a:prstGeom>
              <a:solidFill>
                <a:srgbClr val="FFFF00"/>
              </a:solidFill>
              <a:ln w="38100">
                <a:noFill/>
              </a:ln>
            </p:spPr>
            <p:txBody>
              <a:bodyPr wrap="square">
                <a:spAutoFit/>
              </a:bodyPr>
              <a:lstStyle/>
              <a:p>
                <a:pPr marL="0" lvl="1"/>
                <a:r>
                  <a:rPr lang="en-US" sz="2400" b="1" dirty="0">
                    <a:solidFill>
                      <a:schemeClr val="tx1"/>
                    </a:solidFill>
                    <a:cs typeface="Arial" panose="020B0604020202020204" pitchFamily="34" charset="0"/>
                  </a:rPr>
                  <a:t>High-level idea: </a:t>
                </a:r>
                <a:r>
                  <a:rPr lang="en-US" sz="2400" dirty="0">
                    <a:solidFill>
                      <a:schemeClr val="tx1"/>
                    </a:solidFill>
                  </a:rPr>
                  <a:t>If bidder </a:t>
                </a:r>
                <a14:m>
                  <m:oMath xmlns:m="http://schemas.openxmlformats.org/officeDocument/2006/math">
                    <m:r>
                      <a:rPr lang="en-US" sz="2400" b="0" i="1" smtClean="0">
                        <a:solidFill>
                          <a:schemeClr val="tx1"/>
                        </a:solidFill>
                        <a:latin typeface="Cambria Math" panose="02040503050406030204" pitchFamily="18" charset="0"/>
                      </a:rPr>
                      <m:t>𝑖</m:t>
                    </m:r>
                  </m:oMath>
                </a14:m>
                <a:r>
                  <a:rPr lang="en-US" sz="2400" dirty="0">
                    <a:solidFill>
                      <a:schemeClr val="tx1"/>
                    </a:solidFill>
                  </a:rPr>
                  <a:t> pays in allocation </a:t>
                </a:r>
                <a14:m>
                  <m:oMath xmlns:m="http://schemas.openxmlformats.org/officeDocument/2006/math">
                    <m:sSup>
                      <m:sSupPr>
                        <m:ctrlPr>
                          <a:rPr lang="en-US" sz="2400" i="1" smtClean="0">
                            <a:solidFill>
                              <a:srgbClr val="0000CC"/>
                            </a:solidFill>
                            <a:latin typeface="Cambria Math" panose="02040503050406030204" pitchFamily="18" charset="0"/>
                          </a:rPr>
                        </m:ctrlPr>
                      </m:sSupPr>
                      <m:e>
                        <m:r>
                          <a:rPr lang="en-US" sz="2400" b="1" i="1">
                            <a:solidFill>
                              <a:srgbClr val="0000CC"/>
                            </a:solidFill>
                            <a:latin typeface="Cambria Math" panose="02040503050406030204" pitchFamily="18" charset="0"/>
                          </a:rPr>
                          <m:t>𝒃</m:t>
                        </m:r>
                      </m:e>
                      <m:sup>
                        <m:r>
                          <a:rPr lang="en-US" sz="2400" i="1">
                            <a:solidFill>
                              <a:srgbClr val="0000CC"/>
                            </a:solidFill>
                            <a:latin typeface="Cambria Math" panose="02040503050406030204" pitchFamily="18" charset="0"/>
                          </a:rPr>
                          <m:t>∗</m:t>
                        </m:r>
                      </m:sup>
                    </m:sSup>
                    <m:r>
                      <a:rPr lang="en-US" sz="2400" i="1">
                        <a:solidFill>
                          <a:srgbClr val="0000CC"/>
                        </a:solidFill>
                        <a:latin typeface="Cambria Math" panose="02040503050406030204" pitchFamily="18" charset="0"/>
                      </a:rPr>
                      <m:t>= </m:t>
                    </m:r>
                    <m:d>
                      <m:dPr>
                        <m:ctrlPr>
                          <a:rPr lang="en-US" sz="2400" i="1">
                            <a:solidFill>
                              <a:srgbClr val="0000CC"/>
                            </a:solidFill>
                            <a:latin typeface="Cambria Math" panose="02040503050406030204" pitchFamily="18" charset="0"/>
                            <a:cs typeface="Arial" panose="020B0604020202020204" pitchFamily="34" charset="0"/>
                          </a:rPr>
                        </m:ctrlPr>
                      </m:dPr>
                      <m:e>
                        <m:sSubSup>
                          <m:sSubSupPr>
                            <m:ctrlPr>
                              <a:rPr lang="en-US" sz="2400" i="1">
                                <a:solidFill>
                                  <a:srgbClr val="0000CC"/>
                                </a:solidFill>
                                <a:latin typeface="Cambria Math" panose="02040503050406030204" pitchFamily="18" charset="0"/>
                                <a:cs typeface="Arial" panose="020B0604020202020204" pitchFamily="34" charset="0"/>
                              </a:rPr>
                            </m:ctrlPr>
                          </m:sSubSupPr>
                          <m:e>
                            <m:r>
                              <a:rPr lang="en-US" sz="2400" i="1">
                                <a:solidFill>
                                  <a:srgbClr val="0000CC"/>
                                </a:solidFill>
                                <a:latin typeface="Cambria Math" panose="02040503050406030204" pitchFamily="18" charset="0"/>
                                <a:cs typeface="Arial" panose="020B0604020202020204" pitchFamily="34" charset="0"/>
                              </a:rPr>
                              <m:t>𝑏</m:t>
                            </m:r>
                          </m:e>
                          <m:sub>
                            <m:r>
                              <a:rPr lang="en-US" sz="2400" i="1">
                                <a:solidFill>
                                  <a:srgbClr val="0000CC"/>
                                </a:solidFill>
                                <a:latin typeface="Cambria Math" panose="02040503050406030204" pitchFamily="18" charset="0"/>
                                <a:cs typeface="Arial" panose="020B0604020202020204" pitchFamily="34" charset="0"/>
                              </a:rPr>
                              <m:t>1</m:t>
                            </m:r>
                          </m:sub>
                          <m:sup>
                            <m:r>
                              <a:rPr lang="en-US" sz="2400" i="1">
                                <a:solidFill>
                                  <a:srgbClr val="0000CC"/>
                                </a:solidFill>
                                <a:latin typeface="Cambria Math" panose="02040503050406030204" pitchFamily="18" charset="0"/>
                                <a:cs typeface="Arial" panose="020B0604020202020204" pitchFamily="34" charset="0"/>
                              </a:rPr>
                              <m:t>∗</m:t>
                            </m:r>
                          </m:sup>
                        </m:sSubSup>
                        <m:r>
                          <a:rPr lang="en-US" sz="2400" i="1">
                            <a:solidFill>
                              <a:srgbClr val="0000CC"/>
                            </a:solidFill>
                            <a:latin typeface="Cambria Math" panose="02040503050406030204" pitchFamily="18" charset="0"/>
                            <a:cs typeface="Arial" panose="020B0604020202020204" pitchFamily="34" charset="0"/>
                          </a:rPr>
                          <m:t>,…,</m:t>
                        </m:r>
                        <m:sSubSup>
                          <m:sSubSupPr>
                            <m:ctrlPr>
                              <a:rPr lang="en-US" sz="2400" i="1">
                                <a:solidFill>
                                  <a:srgbClr val="0000CC"/>
                                </a:solidFill>
                                <a:latin typeface="Cambria Math" panose="02040503050406030204" pitchFamily="18" charset="0"/>
                                <a:cs typeface="Arial" panose="020B0604020202020204" pitchFamily="34" charset="0"/>
                              </a:rPr>
                            </m:ctrlPr>
                          </m:sSubSupPr>
                          <m:e>
                            <m:r>
                              <a:rPr lang="en-US" sz="2400" i="1">
                                <a:solidFill>
                                  <a:srgbClr val="0000CC"/>
                                </a:solidFill>
                                <a:latin typeface="Cambria Math" panose="02040503050406030204" pitchFamily="18" charset="0"/>
                                <a:cs typeface="Arial" panose="020B0604020202020204" pitchFamily="34" charset="0"/>
                              </a:rPr>
                              <m:t>𝑏</m:t>
                            </m:r>
                          </m:e>
                          <m:sub>
                            <m:r>
                              <a:rPr lang="en-US" sz="2400" i="1">
                                <a:solidFill>
                                  <a:srgbClr val="0000CC"/>
                                </a:solidFill>
                                <a:latin typeface="Cambria Math" panose="02040503050406030204" pitchFamily="18" charset="0"/>
                                <a:cs typeface="Arial" panose="020B0604020202020204" pitchFamily="34" charset="0"/>
                              </a:rPr>
                              <m:t>𝑛</m:t>
                            </m:r>
                          </m:sub>
                          <m:sup>
                            <m:r>
                              <a:rPr lang="en-US" sz="2400" i="1">
                                <a:solidFill>
                                  <a:srgbClr val="0000CC"/>
                                </a:solidFill>
                                <a:latin typeface="Cambria Math" panose="02040503050406030204" pitchFamily="18" charset="0"/>
                                <a:cs typeface="Arial" panose="020B0604020202020204" pitchFamily="34" charset="0"/>
                              </a:rPr>
                              <m:t>∗</m:t>
                            </m:r>
                          </m:sup>
                        </m:sSubSup>
                      </m:e>
                    </m:d>
                    <m:r>
                      <a:rPr lang="en-US" sz="2400" i="1">
                        <a:solidFill>
                          <a:schemeClr val="tx1"/>
                        </a:solidFill>
                        <a:latin typeface="Cambria Math" panose="02040503050406030204" pitchFamily="18" charset="0"/>
                        <a:cs typeface="Arial" panose="020B0604020202020204" pitchFamily="34" charset="0"/>
                      </a:rPr>
                      <m:t> </m:t>
                    </m:r>
                  </m:oMath>
                </a14:m>
                <a:r>
                  <a:rPr lang="en-US" sz="2400" dirty="0">
                    <a:solidFill>
                      <a:schemeClr val="tx1"/>
                    </a:solidFill>
                  </a:rPr>
                  <a:t> much less than her value for </a:t>
                </a:r>
                <a14:m>
                  <m:oMath xmlns:m="http://schemas.openxmlformats.org/officeDocument/2006/math">
                    <m:sSubSup>
                      <m:sSubSupPr>
                        <m:ctrlPr>
                          <a:rPr lang="en-US" sz="2400" i="1" smtClean="0">
                            <a:solidFill>
                              <a:srgbClr val="0000CC"/>
                            </a:solidFill>
                            <a:latin typeface="Cambria Math" panose="02040503050406030204" pitchFamily="18" charset="0"/>
                            <a:cs typeface="Arial" panose="020B0604020202020204" pitchFamily="34" charset="0"/>
                          </a:rPr>
                        </m:ctrlPr>
                      </m:sSubSupPr>
                      <m:e>
                        <m:r>
                          <a:rPr lang="en-US" sz="2400" i="1">
                            <a:solidFill>
                              <a:srgbClr val="0000CC"/>
                            </a:solidFill>
                            <a:latin typeface="Cambria Math" panose="02040503050406030204" pitchFamily="18" charset="0"/>
                            <a:cs typeface="Arial" panose="020B0604020202020204" pitchFamily="34" charset="0"/>
                          </a:rPr>
                          <m:t>𝑏</m:t>
                        </m:r>
                      </m:e>
                      <m:sub>
                        <m:r>
                          <a:rPr lang="en-US" sz="2400" b="0" i="1" smtClean="0">
                            <a:solidFill>
                              <a:srgbClr val="0000CC"/>
                            </a:solidFill>
                            <a:latin typeface="Cambria Math" panose="02040503050406030204" pitchFamily="18" charset="0"/>
                            <a:cs typeface="Arial" panose="020B0604020202020204" pitchFamily="34" charset="0"/>
                          </a:rPr>
                          <m:t>𝑖</m:t>
                        </m:r>
                      </m:sub>
                      <m:sup>
                        <m:r>
                          <a:rPr lang="en-US" sz="2400" i="1">
                            <a:solidFill>
                              <a:srgbClr val="0000CC"/>
                            </a:solidFill>
                            <a:latin typeface="Cambria Math" panose="02040503050406030204" pitchFamily="18" charset="0"/>
                            <a:cs typeface="Arial" panose="020B0604020202020204" pitchFamily="34" charset="0"/>
                          </a:rPr>
                          <m:t>∗</m:t>
                        </m:r>
                      </m:sup>
                    </m:sSubSup>
                  </m:oMath>
                </a14:m>
                <a:r>
                  <a:rPr lang="en-US" sz="2400" dirty="0">
                    <a:solidFill>
                      <a:schemeClr val="tx1"/>
                    </a:solidFill>
                  </a:rPr>
                  <a:t>, she should pay more.</a:t>
                </a:r>
              </a:p>
            </p:txBody>
          </p:sp>
        </mc:Choice>
        <mc:Fallback xmlns="">
          <p:sp>
            <p:nvSpPr>
              <p:cNvPr id="19" name="Rectangle 18">
                <a:extLst>
                  <a:ext uri="{FF2B5EF4-FFF2-40B4-BE49-F238E27FC236}">
                    <a16:creationId xmlns:a16="http://schemas.microsoft.com/office/drawing/2014/main" id="{E66A564A-911A-49D1-8887-324B4B0A98E4}"/>
                  </a:ext>
                </a:extLst>
              </p:cNvPr>
              <p:cNvSpPr>
                <a:spLocks noRot="1" noChangeAspect="1" noMove="1" noResize="1" noEditPoints="1" noAdjustHandles="1" noChangeArrowheads="1" noChangeShapeType="1" noTextEdit="1"/>
              </p:cNvSpPr>
              <p:nvPr/>
            </p:nvSpPr>
            <p:spPr>
              <a:xfrm>
                <a:off x="561455" y="4045547"/>
                <a:ext cx="8049145" cy="831253"/>
              </a:xfrm>
              <a:prstGeom prst="rect">
                <a:avLst/>
              </a:prstGeom>
              <a:blipFill>
                <a:blip r:embed="rId4"/>
                <a:stretch>
                  <a:fillRect l="-1136" t="-5882" b="-16176"/>
                </a:stretch>
              </a:blipFill>
              <a:ln w="38100">
                <a:noFill/>
              </a:ln>
            </p:spPr>
            <p:txBody>
              <a:bodyPr/>
              <a:lstStyle/>
              <a:p>
                <a:r>
                  <a:rPr lang="en-US">
                    <a:noFill/>
                  </a:rPr>
                  <a:t> </a:t>
                </a:r>
              </a:p>
            </p:txBody>
          </p:sp>
        </mc:Fallback>
      </mc:AlternateContent>
    </p:spTree>
    <p:extLst>
      <p:ext uri="{BB962C8B-B14F-4D97-AF65-F5344CB8AC3E}">
        <p14:creationId xmlns:p14="http://schemas.microsoft.com/office/powerpoint/2010/main" val="16245198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304800"/>
            <a:ext cx="8229600" cy="1143000"/>
          </a:xfrm>
        </p:spPr>
        <p:txBody>
          <a:bodyPr>
            <a:normAutofit/>
          </a:bodyPr>
          <a:lstStyle/>
          <a:p>
            <a:r>
              <a:rPr lang="en-US" altLang="en-US" b="0" dirty="0"/>
              <a:t>Allocation boosting of AMA (ABAMA)</a:t>
            </a:r>
            <a:br>
              <a:rPr lang="en-US" altLang="en-US" b="0" dirty="0"/>
            </a:br>
            <a:r>
              <a:rPr lang="en-US" sz="3600" dirty="0">
                <a:solidFill>
                  <a:schemeClr val="bg1">
                    <a:lumMod val="50000"/>
                  </a:schemeClr>
                </a:solidFill>
                <a:cs typeface="Arial" panose="020B0604020202020204" pitchFamily="34" charset="0"/>
              </a:rPr>
              <a:t>[</a:t>
            </a:r>
            <a:r>
              <a:rPr lang="en-US" altLang="en-US" sz="3600" dirty="0">
                <a:solidFill>
                  <a:schemeClr val="bg1">
                    <a:lumMod val="50000"/>
                  </a:schemeClr>
                </a:solidFill>
                <a:cs typeface="Arial" panose="020B0604020202020204" pitchFamily="34" charset="0"/>
              </a:rPr>
              <a:t>Sandholm and </a:t>
            </a:r>
            <a:r>
              <a:rPr lang="en-US" altLang="en-US" sz="3600" dirty="0" err="1">
                <a:solidFill>
                  <a:schemeClr val="bg1">
                    <a:lumMod val="50000"/>
                  </a:schemeClr>
                </a:solidFill>
                <a:cs typeface="Arial" panose="020B0604020202020204" pitchFamily="34" charset="0"/>
              </a:rPr>
              <a:t>Likhodedov</a:t>
            </a:r>
            <a:r>
              <a:rPr lang="en-US" sz="3600" dirty="0">
                <a:solidFill>
                  <a:schemeClr val="bg1">
                    <a:lumMod val="50000"/>
                  </a:schemeClr>
                </a:solidFill>
                <a:cs typeface="Arial" panose="020B0604020202020204" pitchFamily="34" charset="0"/>
              </a:rPr>
              <a:t>, OR’15]</a:t>
            </a:r>
            <a:endParaRPr lang="ru-RU" altLang="en-US" sz="3600" b="0" dirty="0"/>
          </a:p>
        </p:txBody>
      </p:sp>
      <p:sp>
        <p:nvSpPr>
          <p:cNvPr id="36867" name="Rectangle 3"/>
          <p:cNvSpPr>
            <a:spLocks noGrp="1" noChangeArrowheads="1"/>
          </p:cNvSpPr>
          <p:nvPr>
            <p:ph type="body" idx="1"/>
          </p:nvPr>
        </p:nvSpPr>
        <p:spPr>
          <a:xfrm>
            <a:off x="457200" y="1752600"/>
            <a:ext cx="8440737" cy="4800600"/>
          </a:xfrm>
        </p:spPr>
        <p:txBody>
          <a:bodyPr>
            <a:normAutofit fontScale="92500" lnSpcReduction="10000"/>
          </a:bodyPr>
          <a:lstStyle/>
          <a:p>
            <a:pPr>
              <a:buFontTx/>
              <a:buAutoNum type="arabicPeriod"/>
            </a:pPr>
            <a:r>
              <a:rPr lang="en-US" altLang="en-US" sz="2000" dirty="0"/>
              <a:t>Sample the valuations from the prior distributions</a:t>
            </a:r>
          </a:p>
          <a:p>
            <a:pPr>
              <a:buFontTx/>
              <a:buAutoNum type="arabicPeriod"/>
            </a:pPr>
            <a:r>
              <a:rPr lang="en-US" altLang="en-US" sz="2000" dirty="0"/>
              <a:t>Start at VCG</a:t>
            </a:r>
          </a:p>
          <a:p>
            <a:pPr>
              <a:buFontTx/>
              <a:buAutoNum type="arabicPeriod"/>
            </a:pPr>
            <a:r>
              <a:rPr lang="en-US" altLang="en-US" sz="2000" dirty="0"/>
              <a:t>For every sample point, compute the </a:t>
            </a:r>
            <a:r>
              <a:rPr lang="en-US" altLang="en-US" sz="2000" i="1" dirty="0"/>
              <a:t>revenue loss</a:t>
            </a:r>
            <a:r>
              <a:rPr lang="en-US" altLang="en-US" sz="2000" dirty="0"/>
              <a:t> on the winning allocation (</a:t>
            </a:r>
            <a:r>
              <a:rPr lang="en-US" altLang="en-US" sz="2000" dirty="0" err="1"/>
              <a:t>ABAMAa</a:t>
            </a:r>
            <a:r>
              <a:rPr lang="en-US" altLang="en-US" sz="2000" dirty="0"/>
              <a:t>) </a:t>
            </a:r>
            <a:r>
              <a:rPr lang="en-US" altLang="en-US" sz="2000" dirty="0">
                <a:solidFill>
                  <a:srgbClr val="0093C6"/>
                </a:solidFill>
              </a:rPr>
              <a:t>or the second-best allocation (</a:t>
            </a:r>
            <a:r>
              <a:rPr lang="en-US" altLang="en-US" sz="2000" dirty="0" err="1">
                <a:solidFill>
                  <a:srgbClr val="0093C6"/>
                </a:solidFill>
              </a:rPr>
              <a:t>ABAMAb</a:t>
            </a:r>
            <a:r>
              <a:rPr lang="en-US" altLang="en-US" sz="2000" dirty="0">
                <a:solidFill>
                  <a:srgbClr val="0093C6"/>
                </a:solidFill>
              </a:rPr>
              <a:t>)</a:t>
            </a:r>
          </a:p>
          <a:p>
            <a:pPr lvl="1">
              <a:buFontTx/>
              <a:buChar char="•"/>
            </a:pPr>
            <a:r>
              <a:rPr lang="en-US" altLang="en-US" sz="1800" dirty="0"/>
              <a:t>The revenue loss from a bidder is the difference between the bidder’s valuation and her payment</a:t>
            </a:r>
          </a:p>
          <a:p>
            <a:pPr lvl="1">
              <a:buFontTx/>
              <a:buChar char="•"/>
            </a:pPr>
            <a:r>
              <a:rPr lang="en-US" altLang="en-US" sz="1800" dirty="0"/>
              <a:t>The revenue loss is the sum of the bidders’ revenue losses</a:t>
            </a:r>
          </a:p>
          <a:p>
            <a:pPr lvl="1">
              <a:buFontTx/>
              <a:buChar char="•"/>
            </a:pPr>
            <a:r>
              <a:rPr lang="en-US" altLang="en-US" sz="1800" dirty="0"/>
              <a:t>The revenue loss of an allocation is the sum of the revenue losses of the samples associated with the allocation</a:t>
            </a:r>
          </a:p>
          <a:p>
            <a:pPr>
              <a:buFontTx/>
              <a:buAutoNum type="arabicPeriod"/>
            </a:pPr>
            <a:r>
              <a:rPr lang="en-US" altLang="en-US" sz="2000" dirty="0"/>
              <a:t>Make a list of allocations in decreasing order of revenue loss</a:t>
            </a:r>
          </a:p>
          <a:p>
            <a:pPr>
              <a:buFontTx/>
              <a:buAutoNum type="arabicPeriod"/>
            </a:pPr>
            <a:r>
              <a:rPr lang="en-US" altLang="en-US" sz="2000" dirty="0"/>
              <a:t>Choose the first allocation, </a:t>
            </a:r>
            <a:r>
              <a:rPr lang="en-US" altLang="en-US" sz="2000" dirty="0">
                <a:solidFill>
                  <a:srgbClr val="FF0000"/>
                </a:solidFill>
              </a:rPr>
              <a:t>a</a:t>
            </a:r>
            <a:r>
              <a:rPr lang="en-US" altLang="en-US" sz="2000" dirty="0"/>
              <a:t>, from the list. If the list is empty, exit.</a:t>
            </a:r>
          </a:p>
          <a:p>
            <a:pPr>
              <a:buFontTx/>
              <a:buAutoNum type="arabicPeriod"/>
            </a:pPr>
            <a:r>
              <a:rPr lang="en-US" altLang="en-US" sz="2000" dirty="0"/>
              <a:t>Run (Fletcher-Reeves conjugate) gradient ascent in the {w, </a:t>
            </a:r>
            <a:r>
              <a:rPr lang="el-GR" altLang="en-US" sz="2000" dirty="0">
                <a:cs typeface="Arial" panose="020B0604020202020204" pitchFamily="34" charset="0"/>
              </a:rPr>
              <a:t>λ</a:t>
            </a:r>
            <a:r>
              <a:rPr lang="en-US" altLang="en-US" sz="2000" dirty="0"/>
              <a:t>(</a:t>
            </a:r>
            <a:r>
              <a:rPr lang="en-US" altLang="en-US" sz="2000" dirty="0">
                <a:solidFill>
                  <a:srgbClr val="FF0000"/>
                </a:solidFill>
              </a:rPr>
              <a:t>a</a:t>
            </a:r>
            <a:r>
              <a:rPr lang="en-US" altLang="en-US" sz="2000" dirty="0"/>
              <a:t>)} subspace of the AMA parameter space. </a:t>
            </a:r>
          </a:p>
          <a:p>
            <a:pPr lvl="1"/>
            <a:r>
              <a:rPr lang="en-US" altLang="en-US" sz="1800" dirty="0"/>
              <a:t>If the values of {w, </a:t>
            </a:r>
            <a:r>
              <a:rPr lang="el-GR" altLang="en-US" sz="1800" dirty="0">
                <a:cs typeface="Arial" panose="020B0604020202020204" pitchFamily="34" charset="0"/>
              </a:rPr>
              <a:t>λ</a:t>
            </a:r>
            <a:r>
              <a:rPr lang="en-US" altLang="en-US" sz="1800" dirty="0"/>
              <a:t>(</a:t>
            </a:r>
            <a:r>
              <a:rPr lang="en-US" altLang="en-US" sz="1800" dirty="0">
                <a:solidFill>
                  <a:srgbClr val="FF0000"/>
                </a:solidFill>
              </a:rPr>
              <a:t>a</a:t>
            </a:r>
            <a:r>
              <a:rPr lang="en-US" altLang="en-US" sz="1800" dirty="0"/>
              <a:t>)} did not change (i.e., we cannot further improve revenue by modifying {w, </a:t>
            </a:r>
            <a:r>
              <a:rPr lang="el-GR" altLang="en-US" sz="1800" dirty="0">
                <a:cs typeface="Arial" panose="020B0604020202020204" pitchFamily="34" charset="0"/>
              </a:rPr>
              <a:t>λ</a:t>
            </a:r>
            <a:r>
              <a:rPr lang="en-US" altLang="en-US" sz="1800" dirty="0"/>
              <a:t>(</a:t>
            </a:r>
            <a:r>
              <a:rPr lang="en-US" altLang="en-US" sz="1800" dirty="0">
                <a:solidFill>
                  <a:srgbClr val="FF0000"/>
                </a:solidFill>
              </a:rPr>
              <a:t>a</a:t>
            </a:r>
            <a:r>
              <a:rPr lang="en-US" altLang="en-US" sz="1800" dirty="0"/>
              <a:t>)}), remove </a:t>
            </a:r>
            <a:r>
              <a:rPr lang="en-US" altLang="en-US" sz="1800" dirty="0">
                <a:solidFill>
                  <a:srgbClr val="FF0000"/>
                </a:solidFill>
              </a:rPr>
              <a:t>a</a:t>
            </a:r>
            <a:r>
              <a:rPr lang="en-US" altLang="en-US" sz="1800" dirty="0"/>
              <a:t> from the list and go to 5. </a:t>
            </a:r>
          </a:p>
          <a:p>
            <a:pPr lvl="1"/>
            <a:r>
              <a:rPr lang="en-US" altLang="en-US" sz="1800" dirty="0"/>
              <a:t>Otherwise go to 3.</a:t>
            </a:r>
          </a:p>
          <a:p>
            <a:pPr lvl="1" algn="just">
              <a:lnSpc>
                <a:spcPct val="90000"/>
              </a:lnSpc>
              <a:buFontTx/>
              <a:buNone/>
            </a:pPr>
            <a:endParaRPr lang="ru-RU" altLang="en-US" sz="2400" dirty="0"/>
          </a:p>
        </p:txBody>
      </p:sp>
    </p:spTree>
    <p:extLst>
      <p:ext uri="{BB962C8B-B14F-4D97-AF65-F5344CB8AC3E}">
        <p14:creationId xmlns:p14="http://schemas.microsoft.com/office/powerpoint/2010/main" val="2222887660"/>
      </p:ext>
    </p:extLst>
  </p:cSld>
  <p:clrMapOvr>
    <a:masterClrMapping/>
  </p:clrMapOvr>
  <mc:AlternateContent xmlns:mc="http://schemas.openxmlformats.org/markup-compatibility/2006" xmlns:p14="http://schemas.microsoft.com/office/powerpoint/2010/main">
    <mc:Choice Requires="p14">
      <p:transition spd="slow" p14:dur="2000" advTm="127000"/>
    </mc:Choice>
    <mc:Fallback xmlns="">
      <p:transition spd="slow" advTm="127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fontScale="90000"/>
          </a:bodyPr>
          <a:lstStyle/>
          <a:p>
            <a:r>
              <a:rPr lang="en-US" altLang="en-US" dirty="0">
                <a:cs typeface="Arial" panose="020B0604020202020204" pitchFamily="34" charset="0"/>
              </a:rPr>
              <a:t>Bidder-Bundle Boosting VVCA (BBBVVCA) algorithm </a:t>
            </a:r>
            <a:br>
              <a:rPr lang="en-US" altLang="en-US" dirty="0">
                <a:cs typeface="Arial" panose="020B0604020202020204" pitchFamily="34" charset="0"/>
              </a:rPr>
            </a:br>
            <a:r>
              <a:rPr lang="en-US" sz="3600" dirty="0">
                <a:solidFill>
                  <a:schemeClr val="bg1">
                    <a:lumMod val="50000"/>
                  </a:schemeClr>
                </a:solidFill>
                <a:cs typeface="Arial" panose="020B0604020202020204" pitchFamily="34" charset="0"/>
              </a:rPr>
              <a:t>[</a:t>
            </a:r>
            <a:r>
              <a:rPr lang="en-US" altLang="en-US" sz="3600" dirty="0">
                <a:solidFill>
                  <a:schemeClr val="bg1">
                    <a:lumMod val="50000"/>
                  </a:schemeClr>
                </a:solidFill>
                <a:cs typeface="Arial" panose="020B0604020202020204" pitchFamily="34" charset="0"/>
              </a:rPr>
              <a:t>Sandholm and </a:t>
            </a:r>
            <a:r>
              <a:rPr lang="en-US" altLang="en-US" sz="3600" dirty="0" err="1">
                <a:solidFill>
                  <a:schemeClr val="bg1">
                    <a:lumMod val="50000"/>
                  </a:schemeClr>
                </a:solidFill>
                <a:cs typeface="Arial" panose="020B0604020202020204" pitchFamily="34" charset="0"/>
              </a:rPr>
              <a:t>Likhodedov</a:t>
            </a:r>
            <a:r>
              <a:rPr lang="en-US" sz="3600" dirty="0">
                <a:solidFill>
                  <a:schemeClr val="bg1">
                    <a:lumMod val="50000"/>
                  </a:schemeClr>
                </a:solidFill>
                <a:cs typeface="Arial" panose="020B0604020202020204" pitchFamily="34" charset="0"/>
              </a:rPr>
              <a:t>, OR’15]</a:t>
            </a:r>
            <a:endParaRPr lang="en-US" sz="3600" dirty="0"/>
          </a:p>
        </p:txBody>
      </p:sp>
      <p:sp>
        <p:nvSpPr>
          <p:cNvPr id="4" name="Content Placeholder 3">
            <a:extLst>
              <a:ext uri="{FF2B5EF4-FFF2-40B4-BE49-F238E27FC236}">
                <a16:creationId xmlns:a16="http://schemas.microsoft.com/office/drawing/2014/main" id="{760EDA9F-F9B3-4550-A4FE-471D6732BE48}"/>
              </a:ext>
            </a:extLst>
          </p:cNvPr>
          <p:cNvSpPr>
            <a:spLocks noGrp="1"/>
          </p:cNvSpPr>
          <p:nvPr>
            <p:ph idx="1"/>
          </p:nvPr>
        </p:nvSpPr>
        <p:spPr>
          <a:xfrm>
            <a:off x="457200" y="2819400"/>
            <a:ext cx="8229600" cy="3306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en-US" dirty="0">
                <a:solidFill>
                  <a:schemeClr val="tx1"/>
                </a:solidFill>
                <a:cs typeface="Arial" panose="020B0604020202020204" pitchFamily="34" charset="0"/>
              </a:rPr>
              <a:t>Similar idea, but optimized for VVCAs</a:t>
            </a:r>
            <a:endParaRPr lang="en-US" dirty="0">
              <a:solidFill>
                <a:schemeClr val="tx1"/>
              </a:solidFill>
            </a:endParaRPr>
          </a:p>
        </p:txBody>
      </p:sp>
    </p:spTree>
    <p:extLst>
      <p:ext uri="{BB962C8B-B14F-4D97-AF65-F5344CB8AC3E}">
        <p14:creationId xmlns:p14="http://schemas.microsoft.com/office/powerpoint/2010/main" val="1001159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05510-3A75-4A1B-AFA9-F6E53D7ACAD5}"/>
              </a:ext>
            </a:extLst>
          </p:cNvPr>
          <p:cNvSpPr>
            <a:spLocks noGrp="1"/>
          </p:cNvSpPr>
          <p:nvPr>
            <p:ph type="title"/>
          </p:nvPr>
        </p:nvSpPr>
        <p:spPr>
          <a:xfrm>
            <a:off x="457200" y="76200"/>
            <a:ext cx="8229600" cy="1143000"/>
          </a:xfrm>
        </p:spPr>
        <p:txBody>
          <a:bodyPr/>
          <a:lstStyle/>
          <a:p>
            <a:r>
              <a:rPr lang="en-US" dirty="0">
                <a:cs typeface="Arial" panose="020B0604020202020204" pitchFamily="34" charset="0"/>
              </a:rPr>
              <a:t>Experiments: 2 items, 2 bidders</a:t>
            </a:r>
            <a:endParaRPr lang="en-US" dirty="0"/>
          </a:p>
        </p:txBody>
      </p:sp>
      <p:sp>
        <p:nvSpPr>
          <p:cNvPr id="3" name="Content Placeholder 2">
            <a:extLst>
              <a:ext uri="{FF2B5EF4-FFF2-40B4-BE49-F238E27FC236}">
                <a16:creationId xmlns:a16="http://schemas.microsoft.com/office/drawing/2014/main" id="{82F7D968-C146-435A-9C91-BF5CB3965558}"/>
              </a:ext>
            </a:extLst>
          </p:cNvPr>
          <p:cNvSpPr>
            <a:spLocks noGrp="1"/>
          </p:cNvSpPr>
          <p:nvPr>
            <p:ph idx="1"/>
          </p:nvPr>
        </p:nvSpPr>
        <p:spPr>
          <a:xfrm>
            <a:off x="457200" y="1271621"/>
            <a:ext cx="8229600" cy="4525963"/>
          </a:xfrm>
        </p:spPr>
        <p:txBody>
          <a:bodyPr/>
          <a:lstStyle/>
          <a:p>
            <a:endParaRPr lang="en-US" dirty="0"/>
          </a:p>
        </p:txBody>
      </p:sp>
      <p:sp>
        <p:nvSpPr>
          <p:cNvPr id="4" name="Content Placeholder 2">
            <a:extLst>
              <a:ext uri="{FF2B5EF4-FFF2-40B4-BE49-F238E27FC236}">
                <a16:creationId xmlns:a16="http://schemas.microsoft.com/office/drawing/2014/main" id="{4569E87A-C2C7-4FC1-B6C7-5C4C2C614A96}"/>
              </a:ext>
            </a:extLst>
          </p:cNvPr>
          <p:cNvSpPr txBox="1">
            <a:spLocks/>
          </p:cNvSpPr>
          <p:nvPr/>
        </p:nvSpPr>
        <p:spPr>
          <a:xfrm>
            <a:off x="6934200" y="2719421"/>
            <a:ext cx="1769877" cy="30896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ltLang="en-US" sz="1800" i="1" dirty="0">
                <a:cs typeface="Arial" panose="020B0604020202020204" pitchFamily="34" charset="0"/>
              </a:rPr>
              <a:t>Table shows the revenue lift of various mechanisms over VCG</a:t>
            </a:r>
            <a:endParaRPr lang="en-US" sz="1800" b="1" dirty="0">
              <a:cs typeface="Arial" panose="020B0604020202020204" pitchFamily="34" charset="0"/>
            </a:endParaRPr>
          </a:p>
          <a:p>
            <a:pPr marL="0" indent="0">
              <a:buFont typeface="Arial" pitchFamily="34" charset="0"/>
              <a:buNone/>
            </a:pPr>
            <a:endParaRPr lang="en-US" sz="1800" b="1" dirty="0">
              <a:cs typeface="Arial" panose="020B0604020202020204" pitchFamily="34" charset="0"/>
            </a:endParaRPr>
          </a:p>
          <a:p>
            <a:pPr marL="0" indent="0">
              <a:buFont typeface="Arial" pitchFamily="34" charset="0"/>
              <a:buNone/>
            </a:pPr>
            <a:endParaRPr lang="en-US" sz="1800" b="1" dirty="0">
              <a:cs typeface="Arial" panose="020B0604020202020204" pitchFamily="34" charset="0"/>
            </a:endParaRPr>
          </a:p>
          <a:p>
            <a:pPr marL="0" indent="0">
              <a:buFont typeface="Arial" pitchFamily="34" charset="0"/>
              <a:buNone/>
            </a:pPr>
            <a:r>
              <a:rPr lang="en-US" sz="1800" dirty="0">
                <a:solidFill>
                  <a:schemeClr val="bg1">
                    <a:lumMod val="50000"/>
                  </a:schemeClr>
                </a:solidFill>
                <a:cs typeface="Arial" panose="020B0604020202020204" pitchFamily="34" charset="0"/>
              </a:rPr>
              <a:t>[</a:t>
            </a:r>
            <a:r>
              <a:rPr lang="en-US" altLang="en-US" sz="1800" dirty="0">
                <a:solidFill>
                  <a:schemeClr val="bg1">
                    <a:lumMod val="50000"/>
                  </a:schemeClr>
                </a:solidFill>
                <a:cs typeface="Arial" panose="020B0604020202020204" pitchFamily="34" charset="0"/>
              </a:rPr>
              <a:t>Sandholm and </a:t>
            </a:r>
            <a:r>
              <a:rPr lang="en-US" altLang="en-US" sz="1800" dirty="0" err="1">
                <a:solidFill>
                  <a:schemeClr val="bg1">
                    <a:lumMod val="50000"/>
                  </a:schemeClr>
                </a:solidFill>
                <a:cs typeface="Arial" panose="020B0604020202020204" pitchFamily="34" charset="0"/>
              </a:rPr>
              <a:t>Likhodedov</a:t>
            </a:r>
            <a:r>
              <a:rPr lang="en-US" sz="1800" dirty="0">
                <a:solidFill>
                  <a:schemeClr val="bg1">
                    <a:lumMod val="50000"/>
                  </a:schemeClr>
                </a:solidFill>
                <a:cs typeface="Arial" panose="020B0604020202020204" pitchFamily="34" charset="0"/>
              </a:rPr>
              <a:t>, OR‘15]</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C5CC3A6-B6B3-46C9-A6EA-5F8B9A0F05E4}"/>
                  </a:ext>
                </a:extLst>
              </p:cNvPr>
              <p:cNvSpPr/>
              <p:nvPr/>
            </p:nvSpPr>
            <p:spPr>
              <a:xfrm>
                <a:off x="1922278" y="1259031"/>
                <a:ext cx="6764522" cy="1025922"/>
              </a:xfrm>
              <a:prstGeom prst="rect">
                <a:avLst/>
              </a:prstGeom>
              <a:solidFill>
                <a:schemeClr val="bg1"/>
              </a:solidFill>
              <a:ln w="28575">
                <a:solidFill>
                  <a:srgbClr val="192C47"/>
                </a:solidFill>
              </a:ln>
            </p:spPr>
            <p:txBody>
              <a:bodyPr wrap="square">
                <a:spAutoFit/>
              </a:bodyPr>
              <a:lstStyle/>
              <a:p>
                <a:pPr marL="214313" indent="-214313">
                  <a:spcBef>
                    <a:spcPts val="375"/>
                  </a:spcBef>
                  <a:buFont typeface="Arial" panose="020B0604020202020204" pitchFamily="34" charset="0"/>
                  <a:buChar char="•"/>
                </a:pPr>
                <a14:m>
                  <m:oMath xmlns:m="http://schemas.openxmlformats.org/officeDocument/2006/math">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𝑣</m:t>
                        </m:r>
                      </m:e>
                      <m:sub>
                        <m:r>
                          <a:rPr lang="en-US" altLang="en-US" i="1">
                            <a:latin typeface="Cambria Math" panose="02040503050406030204" pitchFamily="18" charset="0"/>
                            <a:cs typeface="Arial" panose="020B0604020202020204" pitchFamily="34" charset="0"/>
                          </a:rPr>
                          <m:t>𝑖</m:t>
                        </m:r>
                      </m:sub>
                    </m:sSub>
                    <m:d>
                      <m:dPr>
                        <m:ctrlPr>
                          <a:rPr lang="en-US" altLang="en-US" i="1">
                            <a:latin typeface="Cambria Math" panose="02040503050406030204" pitchFamily="18" charset="0"/>
                            <a:cs typeface="Arial" panose="020B0604020202020204" pitchFamily="34" charset="0"/>
                          </a:rPr>
                        </m:ctrlPr>
                      </m:dPr>
                      <m:e>
                        <m:d>
                          <m:dPr>
                            <m:begChr m:val="{"/>
                            <m:endChr m:val="}"/>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1</m:t>
                            </m:r>
                          </m:e>
                        </m:d>
                      </m:e>
                    </m:d>
                  </m:oMath>
                </a14:m>
                <a:r>
                  <a:rPr lang="en-US" altLang="en-US" i="1" dirty="0">
                    <a:cs typeface="Arial" panose="020B0604020202020204" pitchFamily="34" charset="0"/>
                  </a:rPr>
                  <a:t> </a:t>
                </a:r>
                <a:r>
                  <a:rPr lang="en-US" altLang="en-US" dirty="0">
                    <a:cs typeface="Arial" panose="020B0604020202020204" pitchFamily="34" charset="0"/>
                  </a:rPr>
                  <a:t>and</a:t>
                </a:r>
                <a:r>
                  <a:rPr lang="en-US" altLang="en-US" i="1" dirty="0">
                    <a:cs typeface="Arial" panose="020B0604020202020204" pitchFamily="34" charset="0"/>
                  </a:rPr>
                  <a:t> </a:t>
                </a:r>
                <a14:m>
                  <m:oMath xmlns:m="http://schemas.openxmlformats.org/officeDocument/2006/math">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𝑣</m:t>
                        </m:r>
                      </m:e>
                      <m:sub>
                        <m:r>
                          <a:rPr lang="en-US" altLang="en-US" i="1">
                            <a:latin typeface="Cambria Math" panose="02040503050406030204" pitchFamily="18" charset="0"/>
                            <a:cs typeface="Arial" panose="020B0604020202020204" pitchFamily="34" charset="0"/>
                          </a:rPr>
                          <m:t>𝑖</m:t>
                        </m:r>
                      </m:sub>
                    </m:sSub>
                    <m:d>
                      <m:dPr>
                        <m:ctrlPr>
                          <a:rPr lang="en-US" altLang="en-US" i="1">
                            <a:latin typeface="Cambria Math" panose="02040503050406030204" pitchFamily="18" charset="0"/>
                            <a:cs typeface="Arial" panose="020B0604020202020204" pitchFamily="34" charset="0"/>
                          </a:rPr>
                        </m:ctrlPr>
                      </m:dPr>
                      <m:e>
                        <m:d>
                          <m:dPr>
                            <m:begChr m:val="{"/>
                            <m:endChr m:val="}"/>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2</m:t>
                            </m:r>
                          </m:e>
                        </m:d>
                      </m:e>
                    </m:d>
                  </m:oMath>
                </a14:m>
                <a:r>
                  <a:rPr lang="en-US" altLang="en-US" dirty="0">
                    <a:cs typeface="Arial" panose="020B0604020202020204" pitchFamily="34" charset="0"/>
                  </a:rPr>
                  <a:t> are drawn from a prior distribution with PDF </a:t>
                </a:r>
                <a14:m>
                  <m:oMath xmlns:m="http://schemas.openxmlformats.org/officeDocument/2006/math">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𝑓</m:t>
                        </m:r>
                      </m:e>
                      <m:sub>
                        <m:r>
                          <a:rPr lang="en-US" altLang="en-US" i="1">
                            <a:latin typeface="Cambria Math" panose="02040503050406030204" pitchFamily="18" charset="0"/>
                            <a:cs typeface="Arial" panose="020B0604020202020204" pitchFamily="34" charset="0"/>
                          </a:rPr>
                          <m:t>𝑖</m:t>
                        </m:r>
                      </m:sub>
                    </m:sSub>
                  </m:oMath>
                </a14:m>
                <a:endParaRPr lang="en-US" altLang="en-US" i="1" dirty="0">
                  <a:latin typeface="Cambria Math" panose="02040503050406030204" pitchFamily="18" charset="0"/>
                  <a:cs typeface="Arial" panose="020B0604020202020204" pitchFamily="34" charset="0"/>
                </a:endParaRPr>
              </a:p>
              <a:p>
                <a:pPr marL="214313" indent="-214313">
                  <a:spcBef>
                    <a:spcPts val="375"/>
                  </a:spcBef>
                  <a:buFont typeface="Arial" panose="020B0604020202020204" pitchFamily="34" charset="0"/>
                  <a:buChar char="•"/>
                </a:pPr>
                <a14:m>
                  <m:oMath xmlns:m="http://schemas.openxmlformats.org/officeDocument/2006/math">
                    <m:sSub>
                      <m:sSubPr>
                        <m:ctrlPr>
                          <a:rPr lang="en-US" altLang="en-US" i="1" smtClean="0">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𝑣</m:t>
                        </m:r>
                      </m:e>
                      <m:sub>
                        <m:r>
                          <a:rPr lang="en-US" altLang="en-US" i="1">
                            <a:latin typeface="Cambria Math" panose="02040503050406030204" pitchFamily="18" charset="0"/>
                            <a:cs typeface="Arial" panose="020B0604020202020204" pitchFamily="34" charset="0"/>
                          </a:rPr>
                          <m:t>𝑖</m:t>
                        </m:r>
                      </m:sub>
                    </m:sSub>
                    <m:d>
                      <m:dPr>
                        <m:ctrlPr>
                          <a:rPr lang="en-US" altLang="en-US" i="1">
                            <a:latin typeface="Cambria Math" panose="02040503050406030204" pitchFamily="18" charset="0"/>
                            <a:cs typeface="Arial" panose="020B0604020202020204" pitchFamily="34" charset="0"/>
                          </a:rPr>
                        </m:ctrlPr>
                      </m:dPr>
                      <m:e>
                        <m:d>
                          <m:dPr>
                            <m:begChr m:val="{"/>
                            <m:endChr m:val="}"/>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1,2</m:t>
                            </m:r>
                          </m:e>
                        </m:d>
                      </m:e>
                    </m:d>
                    <m:r>
                      <a:rPr lang="en-US" altLang="en-US" i="1">
                        <a:latin typeface="Cambria Math" panose="02040503050406030204" pitchFamily="18" charset="0"/>
                        <a:cs typeface="Arial" panose="020B0604020202020204" pitchFamily="34" charset="0"/>
                      </a:rPr>
                      <m:t>=</m:t>
                    </m:r>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𝑣</m:t>
                        </m:r>
                      </m:e>
                      <m:sub>
                        <m:r>
                          <a:rPr lang="en-US" altLang="en-US" i="1">
                            <a:latin typeface="Cambria Math" panose="02040503050406030204" pitchFamily="18" charset="0"/>
                            <a:cs typeface="Arial" panose="020B0604020202020204" pitchFamily="34" charset="0"/>
                          </a:rPr>
                          <m:t>𝑖</m:t>
                        </m:r>
                      </m:sub>
                    </m:sSub>
                    <m:d>
                      <m:dPr>
                        <m:ctrlPr>
                          <a:rPr lang="en-US" altLang="en-US" i="1">
                            <a:latin typeface="Cambria Math" panose="02040503050406030204" pitchFamily="18" charset="0"/>
                            <a:cs typeface="Arial" panose="020B0604020202020204" pitchFamily="34" charset="0"/>
                          </a:rPr>
                        </m:ctrlPr>
                      </m:dPr>
                      <m:e>
                        <m:d>
                          <m:dPr>
                            <m:begChr m:val="{"/>
                            <m:endChr m:val="}"/>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1</m:t>
                            </m:r>
                          </m:e>
                        </m:d>
                      </m:e>
                    </m:d>
                    <m:r>
                      <a:rPr lang="en-US" altLang="en-US" i="1">
                        <a:latin typeface="Cambria Math" panose="02040503050406030204" pitchFamily="18" charset="0"/>
                        <a:cs typeface="Arial" panose="020B0604020202020204" pitchFamily="34" charset="0"/>
                      </a:rPr>
                      <m:t>+</m:t>
                    </m:r>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𝑣</m:t>
                        </m:r>
                      </m:e>
                      <m:sub>
                        <m:r>
                          <a:rPr lang="en-US" altLang="en-US" i="1">
                            <a:latin typeface="Cambria Math" panose="02040503050406030204" pitchFamily="18" charset="0"/>
                            <a:cs typeface="Arial" panose="020B0604020202020204" pitchFamily="34" charset="0"/>
                          </a:rPr>
                          <m:t>𝑖</m:t>
                        </m:r>
                      </m:sub>
                    </m:sSub>
                    <m:d>
                      <m:dPr>
                        <m:ctrlPr>
                          <a:rPr lang="en-US" altLang="en-US" i="1">
                            <a:latin typeface="Cambria Math" panose="02040503050406030204" pitchFamily="18" charset="0"/>
                            <a:cs typeface="Arial" panose="020B0604020202020204" pitchFamily="34" charset="0"/>
                          </a:rPr>
                        </m:ctrlPr>
                      </m:dPr>
                      <m:e>
                        <m:d>
                          <m:dPr>
                            <m:begChr m:val="{"/>
                            <m:endChr m:val="}"/>
                            <m:ctrlPr>
                              <a:rPr lang="en-US" altLang="en-US" i="1">
                                <a:latin typeface="Cambria Math" panose="02040503050406030204" pitchFamily="18" charset="0"/>
                                <a:cs typeface="Arial" panose="020B0604020202020204" pitchFamily="34" charset="0"/>
                              </a:rPr>
                            </m:ctrlPr>
                          </m:dPr>
                          <m:e>
                            <m:r>
                              <a:rPr lang="en-US" altLang="en-US" i="1">
                                <a:latin typeface="Cambria Math" panose="02040503050406030204" pitchFamily="18" charset="0"/>
                                <a:cs typeface="Arial" panose="020B0604020202020204" pitchFamily="34" charset="0"/>
                              </a:rPr>
                              <m:t>2</m:t>
                            </m:r>
                          </m:e>
                        </m:d>
                      </m:e>
                    </m:d>
                    <m:r>
                      <a:rPr lang="en-US" altLang="en-US" i="1">
                        <a:latin typeface="Cambria Math" panose="02040503050406030204" pitchFamily="18" charset="0"/>
                        <a:cs typeface="Arial" panose="020B0604020202020204" pitchFamily="34" charset="0"/>
                      </a:rPr>
                      <m:t>+</m:t>
                    </m:r>
                    <m:sSub>
                      <m:sSubPr>
                        <m:ctrlPr>
                          <a:rPr lang="en-US" altLang="en-US" i="1">
                            <a:latin typeface="Cambria Math" panose="02040503050406030204" pitchFamily="18" charset="0"/>
                            <a:cs typeface="Arial" panose="020B0604020202020204" pitchFamily="34" charset="0"/>
                          </a:rPr>
                        </m:ctrlPr>
                      </m:sSubPr>
                      <m:e>
                        <m:r>
                          <a:rPr lang="en-US" altLang="en-US" i="1">
                            <a:latin typeface="Cambria Math" panose="02040503050406030204" pitchFamily="18" charset="0"/>
                            <a:cs typeface="Arial" panose="020B0604020202020204" pitchFamily="34" charset="0"/>
                          </a:rPr>
                          <m:t>𝑐</m:t>
                        </m:r>
                      </m:e>
                      <m:sub>
                        <m:r>
                          <a:rPr lang="en-US" altLang="en-US" i="1">
                            <a:latin typeface="Cambria Math" panose="02040503050406030204" pitchFamily="18" charset="0"/>
                            <a:cs typeface="Arial" panose="020B0604020202020204" pitchFamily="34" charset="0"/>
                          </a:rPr>
                          <m:t>𝑖</m:t>
                        </m:r>
                      </m:sub>
                    </m:sSub>
                  </m:oMath>
                </a14:m>
                <a:endParaRPr lang="en-US" altLang="en-US" dirty="0">
                  <a:cs typeface="Arial" panose="020B0604020202020204" pitchFamily="34" charset="0"/>
                </a:endParaRPr>
              </a:p>
              <a:p>
                <a:pPr marL="214313" indent="-214313">
                  <a:spcBef>
                    <a:spcPts val="375"/>
                  </a:spcBef>
                  <a:buFont typeface="Arial" panose="020B0604020202020204" pitchFamily="34" charset="0"/>
                  <a:buChar char="•"/>
                </a:pPr>
                <a:r>
                  <a:rPr lang="en-US" altLang="en-US" dirty="0">
                    <a:cs typeface="Arial" panose="020B0604020202020204" pitchFamily="34" charset="0"/>
                  </a:rPr>
                  <a:t>Each </a:t>
                </a:r>
                <a14:m>
                  <m:oMath xmlns:m="http://schemas.openxmlformats.org/officeDocument/2006/math">
                    <m:sSub>
                      <m:sSubPr>
                        <m:ctrlPr>
                          <a:rPr lang="en-US" altLang="en-US" i="1" smtClean="0">
                            <a:latin typeface="Cambria Math" panose="02040503050406030204" pitchFamily="18" charset="0"/>
                            <a:cs typeface="Arial" panose="020B0604020202020204" pitchFamily="34" charset="0"/>
                          </a:rPr>
                        </m:ctrlPr>
                      </m:sSubPr>
                      <m:e>
                        <m:r>
                          <a:rPr lang="en-US" altLang="en-US" b="0" i="1" smtClean="0">
                            <a:latin typeface="Cambria Math" panose="02040503050406030204" pitchFamily="18" charset="0"/>
                            <a:cs typeface="Arial" panose="020B0604020202020204" pitchFamily="34" charset="0"/>
                          </a:rPr>
                          <m:t>𝑐</m:t>
                        </m:r>
                      </m:e>
                      <m:sub>
                        <m:r>
                          <a:rPr lang="en-US" altLang="en-US" b="0" i="1" smtClean="0">
                            <a:latin typeface="Cambria Math" panose="02040503050406030204" pitchFamily="18" charset="0"/>
                            <a:cs typeface="Arial" panose="020B0604020202020204" pitchFamily="34" charset="0"/>
                          </a:rPr>
                          <m:t>𝑖</m:t>
                        </m:r>
                      </m:sub>
                    </m:sSub>
                  </m:oMath>
                </a14:m>
                <a:r>
                  <a:rPr lang="en-US" altLang="en-US" dirty="0">
                    <a:cs typeface="Arial" panose="020B0604020202020204" pitchFamily="34" charset="0"/>
                  </a:rPr>
                  <a:t> is drawn from a distribution with PDF </a:t>
                </a:r>
                <a14:m>
                  <m:oMath xmlns:m="http://schemas.openxmlformats.org/officeDocument/2006/math">
                    <m:sSub>
                      <m:sSubPr>
                        <m:ctrlPr>
                          <a:rPr lang="en-US" i="1">
                            <a:latin typeface="Cambria Math" panose="02040503050406030204" pitchFamily="18" charset="0"/>
                            <a:cs typeface="Arial" panose="020B0604020202020204" pitchFamily="34" charset="0"/>
                          </a:rPr>
                        </m:ctrlPr>
                      </m:sSubPr>
                      <m:e>
                        <m:r>
                          <a:rPr lang="en-US" b="0" i="1">
                            <a:latin typeface="Cambria Math" panose="02040503050406030204" pitchFamily="18" charset="0"/>
                            <a:cs typeface="Arial" panose="020B0604020202020204" pitchFamily="34" charset="0"/>
                          </a:rPr>
                          <m:t>𝑓</m:t>
                        </m:r>
                      </m:e>
                      <m:sub>
                        <m:r>
                          <a:rPr lang="en-US" b="0" i="1">
                            <a:latin typeface="Cambria Math" panose="02040503050406030204" pitchFamily="18" charset="0"/>
                            <a:cs typeface="Arial" panose="020B0604020202020204" pitchFamily="34" charset="0"/>
                          </a:rPr>
                          <m:t>𝑐</m:t>
                        </m:r>
                      </m:sub>
                    </m:sSub>
                  </m:oMath>
                </a14:m>
                <a:endParaRPr lang="en-US" altLang="en-US" dirty="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FC5CC3A6-B6B3-46C9-A6EA-5F8B9A0F05E4}"/>
                  </a:ext>
                </a:extLst>
              </p:cNvPr>
              <p:cNvSpPr>
                <a:spLocks noRot="1" noChangeAspect="1" noMove="1" noResize="1" noEditPoints="1" noAdjustHandles="1" noChangeArrowheads="1" noChangeShapeType="1" noTextEdit="1"/>
              </p:cNvSpPr>
              <p:nvPr/>
            </p:nvSpPr>
            <p:spPr>
              <a:xfrm>
                <a:off x="1922278" y="1259031"/>
                <a:ext cx="6764522" cy="1025922"/>
              </a:xfrm>
              <a:prstGeom prst="rect">
                <a:avLst/>
              </a:prstGeom>
              <a:blipFill>
                <a:blip r:embed="rId3"/>
                <a:stretch>
                  <a:fillRect l="-359" t="-2312" b="-6936"/>
                </a:stretch>
              </a:blipFill>
              <a:ln w="28575">
                <a:solidFill>
                  <a:srgbClr val="192C47"/>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6" name="Group 4">
                <a:extLst>
                  <a:ext uri="{FF2B5EF4-FFF2-40B4-BE49-F238E27FC236}">
                    <a16:creationId xmlns:a16="http://schemas.microsoft.com/office/drawing/2014/main" id="{37FCE9CE-44BB-4FBF-8723-3F46B93FDF99}"/>
                  </a:ext>
                </a:extLst>
              </p:cNvPr>
              <p:cNvGraphicFramePr>
                <a:graphicFrameLocks/>
              </p:cNvGraphicFramePr>
              <p:nvPr/>
            </p:nvGraphicFramePr>
            <p:xfrm>
              <a:off x="457200" y="2380096"/>
              <a:ext cx="6387094" cy="3429000"/>
            </p:xfrm>
            <a:graphic>
              <a:graphicData uri="http://schemas.openxmlformats.org/drawingml/2006/table">
                <a:tbl>
                  <a:tblPr/>
                  <a:tblGrid>
                    <a:gridCol w="1597070">
                      <a:extLst>
                        <a:ext uri="{9D8B030D-6E8A-4147-A177-3AD203B41FA5}">
                          <a16:colId xmlns:a16="http://schemas.microsoft.com/office/drawing/2014/main" val="20000"/>
                        </a:ext>
                      </a:extLst>
                    </a:gridCol>
                    <a:gridCol w="1598258">
                      <a:extLst>
                        <a:ext uri="{9D8B030D-6E8A-4147-A177-3AD203B41FA5}">
                          <a16:colId xmlns:a16="http://schemas.microsoft.com/office/drawing/2014/main" val="20001"/>
                        </a:ext>
                      </a:extLst>
                    </a:gridCol>
                    <a:gridCol w="1594696">
                      <a:extLst>
                        <a:ext uri="{9D8B030D-6E8A-4147-A177-3AD203B41FA5}">
                          <a16:colId xmlns:a16="http://schemas.microsoft.com/office/drawing/2014/main" val="20002"/>
                        </a:ext>
                      </a:extLst>
                    </a:gridCol>
                    <a:gridCol w="1597070">
                      <a:extLst>
                        <a:ext uri="{9D8B030D-6E8A-4147-A177-3AD203B41FA5}">
                          <a16:colId xmlns:a16="http://schemas.microsoft.com/office/drawing/2014/main" val="20003"/>
                        </a:ext>
                      </a:extLst>
                    </a:gridCol>
                  </a:tblGrid>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mn-lt"/>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Setting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Setting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Setting 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extLst>
                      <a:ext uri="{0D108BD9-81ED-4DB2-BD59-A6C34878D82A}">
                        <a16:rowId xmlns:a16="http://schemas.microsoft.com/office/drawing/2014/main" val="10000"/>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14:m>
                            <m:oMathPara xmlns:m="http://schemas.openxmlformats.org/officeDocument/2006/math">
                              <m:oMathParaPr>
                                <m:jc m:val="left"/>
                              </m:oMathParaPr>
                              <m:oMath xmlns:m="http://schemas.openxmlformats.org/officeDocument/2006/math">
                                <m:sSub>
                                  <m:sSubPr>
                                    <m:ctrlP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sSubPr>
                                  <m:e>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𝒇</m:t>
                                    </m:r>
                                  </m:e>
                                  <m:sub>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𝟏</m:t>
                                    </m:r>
                                  </m:sub>
                                </m:sSub>
                              </m:oMath>
                            </m:oMathPara>
                          </a14:m>
                          <a:endParaRPr kumimoji="0" lang="en-US" sz="1800" b="1" i="0" u="none" strike="noStrike" cap="none" normalizeH="0" baseline="-25000" dirty="0">
                            <a:ln>
                              <a:noFill/>
                            </a:ln>
                            <a:solidFill>
                              <a:schemeClr val="tx1"/>
                            </a:solidFill>
                            <a:effectLst/>
                            <a:latin typeface="+mn-lt"/>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U[0,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14:m>
                            <m:oMathPara xmlns:m="http://schemas.openxmlformats.org/officeDocument/2006/math">
                              <m:oMathParaPr>
                                <m:jc m:val="left"/>
                              </m:oMathParaPr>
                              <m:oMath xmlns:m="http://schemas.openxmlformats.org/officeDocument/2006/math">
                                <m:sSub>
                                  <m:sSubPr>
                                    <m:ctrlP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sSubPr>
                                  <m:e>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𝒇</m:t>
                                    </m:r>
                                  </m:e>
                                  <m:sub>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𝟐</m:t>
                                    </m:r>
                                  </m:sub>
                                </m:sSub>
                              </m:oMath>
                            </m:oMathPara>
                          </a14:m>
                          <a:endParaRPr kumimoji="0" lang="en-US" sz="1800" b="1" i="0" u="none" strike="noStrike" cap="none" normalizeH="0" baseline="0" dirty="0">
                            <a:ln>
                              <a:noFill/>
                            </a:ln>
                            <a:solidFill>
                              <a:schemeClr val="tx1"/>
                            </a:solidFill>
                            <a:effectLst/>
                            <a:latin typeface="+mn-lt"/>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U[0,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5]</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14:m>
                            <m:oMathPara xmlns:m="http://schemas.openxmlformats.org/officeDocument/2006/math">
                              <m:oMathParaPr>
                                <m:jc m:val="left"/>
                              </m:oMathParaPr>
                              <m:oMath xmlns:m="http://schemas.openxmlformats.org/officeDocument/2006/math">
                                <m:sSub>
                                  <m:sSubPr>
                                    <m:ctrlP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ctrlPr>
                                  </m:sSubPr>
                                  <m:e>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𝒇</m:t>
                                    </m:r>
                                  </m:e>
                                  <m:sub>
                                    <m:r>
                                      <a:rPr kumimoji="0" lang="en-US" sz="1800" b="1" i="1" u="none" strike="noStrike" cap="none" normalizeH="0" baseline="0" smtClean="0">
                                        <a:ln>
                                          <a:noFill/>
                                        </a:ln>
                                        <a:solidFill>
                                          <a:schemeClr val="tx1"/>
                                        </a:solidFill>
                                        <a:effectLst/>
                                        <a:latin typeface="Cambria Math" panose="02040503050406030204" pitchFamily="18" charset="0"/>
                                        <a:cs typeface="Arial" panose="020B0604020202020204" pitchFamily="34" charset="0"/>
                                      </a:rPr>
                                      <m:t>𝒄</m:t>
                                    </m:r>
                                  </m:sub>
                                </m:sSub>
                              </m:oMath>
                            </m:oMathPara>
                          </a14:m>
                          <a:endParaRPr kumimoji="0" lang="en-US" sz="1800" b="1" i="0" u="none" strike="noStrike" cap="none" normalizeH="0" baseline="0" dirty="0">
                            <a:ln>
                              <a:noFill/>
                            </a:ln>
                            <a:solidFill>
                              <a:schemeClr val="tx1"/>
                            </a:solidFill>
                            <a:effectLst/>
                            <a:latin typeface="+mn-lt"/>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VCG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2/3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2.45</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2.85</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+48%</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VVCA*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+47%</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BLAMA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ABAMA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2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BBBVVCA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+18%</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+30%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mc:Choice>
        <mc:Fallback xmlns="">
          <p:graphicFrame>
            <p:nvGraphicFramePr>
              <p:cNvPr id="6" name="Group 4">
                <a:extLst>
                  <a:ext uri="{FF2B5EF4-FFF2-40B4-BE49-F238E27FC236}">
                    <a16:creationId xmlns:a16="http://schemas.microsoft.com/office/drawing/2014/main" id="{37FCE9CE-44BB-4FBF-8723-3F46B93FDF99}"/>
                  </a:ext>
                </a:extLst>
              </p:cNvPr>
              <p:cNvGraphicFramePr>
                <a:graphicFrameLocks/>
              </p:cNvGraphicFramePr>
              <p:nvPr>
                <p:extLst>
                  <p:ext uri="{D42A27DB-BD31-4B8C-83A1-F6EECF244321}">
                    <p14:modId xmlns:p14="http://schemas.microsoft.com/office/powerpoint/2010/main" val="251055618"/>
                  </p:ext>
                </p:extLst>
              </p:nvPr>
            </p:nvGraphicFramePr>
            <p:xfrm>
              <a:off x="457200" y="2380096"/>
              <a:ext cx="6387094" cy="3429000"/>
            </p:xfrm>
            <a:graphic>
              <a:graphicData uri="http://schemas.openxmlformats.org/drawingml/2006/table">
                <a:tbl>
                  <a:tblPr/>
                  <a:tblGrid>
                    <a:gridCol w="1597070">
                      <a:extLst>
                        <a:ext uri="{9D8B030D-6E8A-4147-A177-3AD203B41FA5}">
                          <a16:colId xmlns:a16="http://schemas.microsoft.com/office/drawing/2014/main" val="20000"/>
                        </a:ext>
                      </a:extLst>
                    </a:gridCol>
                    <a:gridCol w="1598258">
                      <a:extLst>
                        <a:ext uri="{9D8B030D-6E8A-4147-A177-3AD203B41FA5}">
                          <a16:colId xmlns:a16="http://schemas.microsoft.com/office/drawing/2014/main" val="20001"/>
                        </a:ext>
                      </a:extLst>
                    </a:gridCol>
                    <a:gridCol w="1594696">
                      <a:extLst>
                        <a:ext uri="{9D8B030D-6E8A-4147-A177-3AD203B41FA5}">
                          <a16:colId xmlns:a16="http://schemas.microsoft.com/office/drawing/2014/main" val="20002"/>
                        </a:ext>
                      </a:extLst>
                    </a:gridCol>
                    <a:gridCol w="159707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1" i="0" u="none" strike="noStrike" cap="none" normalizeH="0" baseline="0" dirty="0">
                            <a:ln>
                              <a:noFill/>
                            </a:ln>
                            <a:solidFill>
                              <a:schemeClr val="tx1"/>
                            </a:solidFill>
                            <a:effectLst/>
                            <a:latin typeface="+mn-lt"/>
                            <a:cs typeface="Arial" panose="020B0604020202020204" pitchFamily="34"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Setting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Setting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Setting 3</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extLst>
                      <a:ext uri="{0D108BD9-81ED-4DB2-BD59-A6C34878D82A}">
                        <a16:rowId xmlns:a16="http://schemas.microsoft.com/office/drawing/2014/main" val="10000"/>
                      </a:ext>
                    </a:extLst>
                  </a:tr>
                  <a:tr h="342900">
                    <a:tc>
                      <a:txBody>
                        <a:bodyPr/>
                        <a:lstStyle/>
                        <a:p>
                          <a:endParaRPr lang="en-US"/>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4580" t="-110526" r="-301908" b="-821053"/>
                          </a:stretch>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U[0,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endParaRPr lang="en-US"/>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4580" t="-214286" r="-301908" b="-735714"/>
                          </a:stretch>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U[0,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5]</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endParaRPr lang="en-US"/>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a:blip r:embed="rId4"/>
                          <a:stretch>
                            <a:fillRect l="-4580" t="-314286" r="-301908" b="-635714"/>
                          </a:stretch>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0</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U[-1, 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VCG</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2/3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2.45</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2.85</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+32%</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+48%</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VVCA*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+31%</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+47%</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BLAMA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+31%</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mn-lt"/>
                              <a:cs typeface="Arial" panose="020B0604020202020204" pitchFamily="34" charset="0"/>
                            </a:rPr>
                            <a:t>ABAMA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+17%</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+13%</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+32%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429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mn-lt"/>
                              <a:cs typeface="Arial" panose="020B0604020202020204" pitchFamily="34" charset="0"/>
                            </a:rPr>
                            <a:t>BBBVVCA</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54BAD8"/>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+18%</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mn-lt"/>
                              <a:cs typeface="Arial" panose="020B0604020202020204" pitchFamily="34" charset="0"/>
                            </a:rPr>
                            <a:t>+14%</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n-lt"/>
                              <a:cs typeface="Arial" panose="020B0604020202020204" pitchFamily="34" charset="0"/>
                            </a:rPr>
                            <a:t>+30%</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mc:Fallback>
      </mc:AlternateContent>
      <p:sp>
        <p:nvSpPr>
          <p:cNvPr id="7" name="Rectangle 6">
            <a:extLst>
              <a:ext uri="{FF2B5EF4-FFF2-40B4-BE49-F238E27FC236}">
                <a16:creationId xmlns:a16="http://schemas.microsoft.com/office/drawing/2014/main" id="{1B67B6A5-87AF-4F40-9520-42C5FF9B7C9F}"/>
              </a:ext>
            </a:extLst>
          </p:cNvPr>
          <p:cNvSpPr/>
          <p:nvPr/>
        </p:nvSpPr>
        <p:spPr>
          <a:xfrm>
            <a:off x="457200" y="1259031"/>
            <a:ext cx="1447800" cy="1025922"/>
          </a:xfrm>
          <a:prstGeom prst="rect">
            <a:avLst/>
          </a:prstGeom>
          <a:solidFill>
            <a:srgbClr val="192C47"/>
          </a:solidFill>
          <a:ln w="28575">
            <a:solidFill>
              <a:srgbClr val="192C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cs typeface="Arial" panose="020B0604020202020204" pitchFamily="34" charset="0"/>
              </a:rPr>
              <a:t>Experimental setup</a:t>
            </a:r>
          </a:p>
        </p:txBody>
      </p:sp>
      <p:sp>
        <p:nvSpPr>
          <p:cNvPr id="8" name="Rectangle 7"/>
          <p:cNvSpPr/>
          <p:nvPr/>
        </p:nvSpPr>
        <p:spPr>
          <a:xfrm>
            <a:off x="457200" y="5830669"/>
            <a:ext cx="8534400" cy="646331"/>
          </a:xfrm>
          <a:prstGeom prst="rect">
            <a:avLst/>
          </a:prstGeom>
        </p:spPr>
        <p:txBody>
          <a:bodyPr wrap="square">
            <a:spAutoFit/>
          </a:bodyPr>
          <a:lstStyle/>
          <a:p>
            <a:r>
              <a:rPr lang="en-US" dirty="0">
                <a:solidFill>
                  <a:srgbClr val="7030A0"/>
                </a:solidFill>
                <a:latin typeface="y7tir"/>
              </a:rPr>
              <a:t>In Setting I, generalizing the mechanism design from MBARPs to VVCAs doesn’t yield additional revenue, but generalizing further to AMAs does.</a:t>
            </a:r>
            <a:endParaRPr lang="en-US" dirty="0">
              <a:solidFill>
                <a:srgbClr val="7030A0"/>
              </a:solidFill>
            </a:endParaRPr>
          </a:p>
        </p:txBody>
      </p:sp>
    </p:spTree>
    <p:extLst>
      <p:ext uri="{BB962C8B-B14F-4D97-AF65-F5344CB8AC3E}">
        <p14:creationId xmlns:p14="http://schemas.microsoft.com/office/powerpoint/2010/main" val="710249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B393AB-E2B5-42E6-A329-C8F20128A15D}"/>
              </a:ext>
            </a:extLst>
          </p:cNvPr>
          <p:cNvPicPr>
            <a:picLocks noChangeAspect="1"/>
          </p:cNvPicPr>
          <p:nvPr/>
        </p:nvPicPr>
        <p:blipFill rotWithShape="1">
          <a:blip r:embed="rId3"/>
          <a:srcRect l="21667" t="26297" r="25833" b="4444"/>
          <a:stretch/>
        </p:blipFill>
        <p:spPr>
          <a:xfrm>
            <a:off x="533400" y="1066800"/>
            <a:ext cx="6629400" cy="4919435"/>
          </a:xfrm>
          <a:prstGeom prst="rect">
            <a:avLst/>
          </a:prstGeom>
        </p:spPr>
      </p:pic>
      <p:sp>
        <p:nvSpPr>
          <p:cNvPr id="4" name="Rectangle 3"/>
          <p:cNvSpPr/>
          <p:nvPr/>
        </p:nvSpPr>
        <p:spPr>
          <a:xfrm>
            <a:off x="990600" y="914400"/>
            <a:ext cx="579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B0E94C-73CD-4CA9-8737-07FF88F980E4}"/>
              </a:ext>
            </a:extLst>
          </p:cNvPr>
          <p:cNvSpPr>
            <a:spLocks noGrp="1"/>
          </p:cNvSpPr>
          <p:nvPr>
            <p:ph type="title"/>
          </p:nvPr>
        </p:nvSpPr>
        <p:spPr/>
        <p:txBody>
          <a:bodyPr>
            <a:normAutofit/>
          </a:bodyPr>
          <a:lstStyle/>
          <a:p>
            <a:r>
              <a:rPr lang="en-US" dirty="0"/>
              <a:t>Scalability experiments </a:t>
            </a:r>
            <a:br>
              <a:rPr lang="en-US" dirty="0"/>
            </a:br>
            <a:r>
              <a:rPr lang="en-US" dirty="0"/>
              <a:t>(3 items, symmetric distribution)</a:t>
            </a:r>
          </a:p>
        </p:txBody>
      </p:sp>
      <p:sp>
        <p:nvSpPr>
          <p:cNvPr id="8" name="Rectangle 7">
            <a:extLst>
              <a:ext uri="{FF2B5EF4-FFF2-40B4-BE49-F238E27FC236}">
                <a16:creationId xmlns:a16="http://schemas.microsoft.com/office/drawing/2014/main" id="{A3F3CD7D-AA7E-4C76-B44B-54BB0845EF9B}"/>
              </a:ext>
            </a:extLst>
          </p:cNvPr>
          <p:cNvSpPr/>
          <p:nvPr/>
        </p:nvSpPr>
        <p:spPr>
          <a:xfrm>
            <a:off x="7162800" y="4114800"/>
            <a:ext cx="1600200" cy="923330"/>
          </a:xfrm>
          <a:prstGeom prst="rect">
            <a:avLst/>
          </a:prstGeom>
        </p:spPr>
        <p:txBody>
          <a:bodyPr wrap="square">
            <a:spAutoFit/>
          </a:bodyPr>
          <a:lstStyle/>
          <a:p>
            <a:r>
              <a:rPr lang="en-US" dirty="0">
                <a:solidFill>
                  <a:schemeClr val="bg1">
                    <a:lumMod val="50000"/>
                  </a:schemeClr>
                </a:solidFill>
                <a:cs typeface="Arial" panose="020B0604020202020204" pitchFamily="34" charset="0"/>
              </a:rPr>
              <a:t>[</a:t>
            </a:r>
            <a:r>
              <a:rPr lang="en-US" altLang="en-US" dirty="0" err="1">
                <a:solidFill>
                  <a:schemeClr val="bg1">
                    <a:lumMod val="50000"/>
                  </a:schemeClr>
                </a:solidFill>
                <a:cs typeface="Arial" panose="020B0604020202020204" pitchFamily="34" charset="0"/>
              </a:rPr>
              <a:t>Sandholm</a:t>
            </a:r>
            <a:r>
              <a:rPr lang="en-US" altLang="en-US" dirty="0">
                <a:solidFill>
                  <a:schemeClr val="bg1">
                    <a:lumMod val="50000"/>
                  </a:schemeClr>
                </a:solidFill>
                <a:cs typeface="Arial" panose="020B0604020202020204" pitchFamily="34" charset="0"/>
              </a:rPr>
              <a:t> and </a:t>
            </a:r>
            <a:r>
              <a:rPr lang="en-US" altLang="en-US" dirty="0" err="1">
                <a:solidFill>
                  <a:schemeClr val="bg1">
                    <a:lumMod val="50000"/>
                  </a:schemeClr>
                </a:solidFill>
                <a:cs typeface="Arial" panose="020B0604020202020204" pitchFamily="34" charset="0"/>
              </a:rPr>
              <a:t>Likhodedov</a:t>
            </a:r>
            <a:r>
              <a:rPr lang="en-US" dirty="0">
                <a:solidFill>
                  <a:schemeClr val="bg1">
                    <a:lumMod val="50000"/>
                  </a:schemeClr>
                </a:solidFill>
                <a:cs typeface="Arial" panose="020B0604020202020204" pitchFamily="34" charset="0"/>
              </a:rPr>
              <a:t>, OR‘15]</a:t>
            </a:r>
          </a:p>
        </p:txBody>
      </p:sp>
    </p:spTree>
    <p:extLst>
      <p:ext uri="{BB962C8B-B14F-4D97-AF65-F5344CB8AC3E}">
        <p14:creationId xmlns:p14="http://schemas.microsoft.com/office/powerpoint/2010/main" val="189804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3BA139D-75C5-4737-A9EF-AB76F8494270}"/>
              </a:ext>
            </a:extLst>
          </p:cNvPr>
          <p:cNvPicPr>
            <a:picLocks noChangeAspect="1"/>
          </p:cNvPicPr>
          <p:nvPr/>
        </p:nvPicPr>
        <p:blipFill rotWithShape="1">
          <a:blip r:embed="rId3"/>
          <a:srcRect l="24167" t="26296" r="26667" b="4074"/>
          <a:stretch/>
        </p:blipFill>
        <p:spPr>
          <a:xfrm>
            <a:off x="533399" y="1286359"/>
            <a:ext cx="6515911" cy="5190641"/>
          </a:xfrm>
          <a:prstGeom prst="rect">
            <a:avLst/>
          </a:prstGeom>
        </p:spPr>
      </p:pic>
      <p:sp>
        <p:nvSpPr>
          <p:cNvPr id="6" name="Rectangle 5">
            <a:extLst>
              <a:ext uri="{FF2B5EF4-FFF2-40B4-BE49-F238E27FC236}">
                <a16:creationId xmlns:a16="http://schemas.microsoft.com/office/drawing/2014/main" id="{BD2FEA8B-678F-4C91-BDAE-845C45DDD652}"/>
              </a:ext>
            </a:extLst>
          </p:cNvPr>
          <p:cNvSpPr/>
          <p:nvPr/>
        </p:nvSpPr>
        <p:spPr>
          <a:xfrm>
            <a:off x="7010400" y="4572000"/>
            <a:ext cx="1600200" cy="923330"/>
          </a:xfrm>
          <a:prstGeom prst="rect">
            <a:avLst/>
          </a:prstGeom>
        </p:spPr>
        <p:txBody>
          <a:bodyPr wrap="square">
            <a:spAutoFit/>
          </a:bodyPr>
          <a:lstStyle/>
          <a:p>
            <a:r>
              <a:rPr lang="en-US" dirty="0">
                <a:solidFill>
                  <a:schemeClr val="bg1">
                    <a:lumMod val="50000"/>
                  </a:schemeClr>
                </a:solidFill>
                <a:cs typeface="Arial" panose="020B0604020202020204" pitchFamily="34" charset="0"/>
              </a:rPr>
              <a:t>[</a:t>
            </a:r>
            <a:r>
              <a:rPr lang="en-US" altLang="en-US" dirty="0" err="1">
                <a:solidFill>
                  <a:schemeClr val="bg1">
                    <a:lumMod val="50000"/>
                  </a:schemeClr>
                </a:solidFill>
                <a:cs typeface="Arial" panose="020B0604020202020204" pitchFamily="34" charset="0"/>
              </a:rPr>
              <a:t>Sandholm</a:t>
            </a:r>
            <a:r>
              <a:rPr lang="en-US" altLang="en-US" dirty="0">
                <a:solidFill>
                  <a:schemeClr val="bg1">
                    <a:lumMod val="50000"/>
                  </a:schemeClr>
                </a:solidFill>
                <a:cs typeface="Arial" panose="020B0604020202020204" pitchFamily="34" charset="0"/>
              </a:rPr>
              <a:t> and </a:t>
            </a:r>
            <a:r>
              <a:rPr lang="en-US" altLang="en-US" dirty="0" err="1">
                <a:solidFill>
                  <a:schemeClr val="bg1">
                    <a:lumMod val="50000"/>
                  </a:schemeClr>
                </a:solidFill>
                <a:cs typeface="Arial" panose="020B0604020202020204" pitchFamily="34" charset="0"/>
              </a:rPr>
              <a:t>Likhodedov</a:t>
            </a:r>
            <a:r>
              <a:rPr lang="en-US" dirty="0">
                <a:solidFill>
                  <a:schemeClr val="bg1">
                    <a:lumMod val="50000"/>
                  </a:schemeClr>
                </a:solidFill>
                <a:cs typeface="Arial" panose="020B0604020202020204" pitchFamily="34" charset="0"/>
              </a:rPr>
              <a:t>, OR‘15]</a:t>
            </a:r>
          </a:p>
        </p:txBody>
      </p:sp>
      <p:sp>
        <p:nvSpPr>
          <p:cNvPr id="7" name="Rectangle 6"/>
          <p:cNvSpPr/>
          <p:nvPr/>
        </p:nvSpPr>
        <p:spPr>
          <a:xfrm>
            <a:off x="990600" y="1219200"/>
            <a:ext cx="579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D66E7-DB99-4F3D-AE2B-74AE8BF915EB}"/>
              </a:ext>
            </a:extLst>
          </p:cNvPr>
          <p:cNvSpPr>
            <a:spLocks noGrp="1"/>
          </p:cNvSpPr>
          <p:nvPr>
            <p:ph type="title"/>
          </p:nvPr>
        </p:nvSpPr>
        <p:spPr/>
        <p:txBody>
          <a:bodyPr>
            <a:normAutofit/>
          </a:bodyPr>
          <a:lstStyle/>
          <a:p>
            <a:r>
              <a:rPr lang="en-US" dirty="0"/>
              <a:t>Scalability experiments </a:t>
            </a:r>
            <a:br>
              <a:rPr lang="en-US" dirty="0"/>
            </a:br>
            <a:r>
              <a:rPr lang="en-US" dirty="0"/>
              <a:t>(3 bidders, symmetric distribution)</a:t>
            </a:r>
          </a:p>
        </p:txBody>
      </p:sp>
    </p:spTree>
    <p:extLst>
      <p:ext uri="{BB962C8B-B14F-4D97-AF65-F5344CB8AC3E}">
        <p14:creationId xmlns:p14="http://schemas.microsoft.com/office/powerpoint/2010/main" val="25321820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4469" t="7177" r="74280" b="27637"/>
          <a:stretch/>
        </p:blipFill>
        <p:spPr>
          <a:xfrm>
            <a:off x="5257800" y="152400"/>
            <a:ext cx="3886200" cy="6705600"/>
          </a:xfrm>
          <a:prstGeom prst="rect">
            <a:avLst/>
          </a:prstGeom>
        </p:spPr>
      </p:pic>
      <p:sp>
        <p:nvSpPr>
          <p:cNvPr id="8" name="Rectangle 7">
            <a:extLst>
              <a:ext uri="{FF2B5EF4-FFF2-40B4-BE49-F238E27FC236}">
                <a16:creationId xmlns:a16="http://schemas.microsoft.com/office/drawing/2014/main" id="{7D0F68AB-2D8D-4B06-BADF-38B44719B35A}"/>
              </a:ext>
            </a:extLst>
          </p:cNvPr>
          <p:cNvSpPr/>
          <p:nvPr/>
        </p:nvSpPr>
        <p:spPr>
          <a:xfrm>
            <a:off x="457199" y="2293738"/>
            <a:ext cx="4832232" cy="2422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cs typeface="Leelawadee UI Semilight" panose="020B0402040204020203" pitchFamily="34" charset="-34"/>
              </a:rPr>
              <a:t>Amazon’s profit swells to $1.6 billion</a:t>
            </a:r>
          </a:p>
          <a:p>
            <a:r>
              <a:rPr lang="en-US" sz="2000" dirty="0">
                <a:solidFill>
                  <a:schemeClr val="bg1">
                    <a:lumMod val="50000"/>
                  </a:schemeClr>
                </a:solidFill>
                <a:cs typeface="Arial" panose="020B0604020202020204" pitchFamily="34" charset="0"/>
              </a:rPr>
              <a:t>[NY Times ‘18]</a:t>
            </a:r>
          </a:p>
        </p:txBody>
      </p:sp>
      <p:sp>
        <p:nvSpPr>
          <p:cNvPr id="11" name="Rectangle 10">
            <a:extLst>
              <a:ext uri="{FF2B5EF4-FFF2-40B4-BE49-F238E27FC236}">
                <a16:creationId xmlns:a16="http://schemas.microsoft.com/office/drawing/2014/main" id="{E93563D5-DB57-40D9-9D88-9476AEF21B98}"/>
              </a:ext>
            </a:extLst>
          </p:cNvPr>
          <p:cNvSpPr/>
          <p:nvPr/>
        </p:nvSpPr>
        <p:spPr>
          <a:xfrm>
            <a:off x="457199" y="2293738"/>
            <a:ext cx="4495799" cy="242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r>
              <a:rPr lang="en-US" sz="2000" b="1" i="1" dirty="0">
                <a:solidFill>
                  <a:schemeClr val="tx1"/>
                </a:solidFill>
              </a:rPr>
              <a:t>Bidding in government auction of airwaves reaches $34 billion</a:t>
            </a:r>
          </a:p>
          <a:p>
            <a:r>
              <a:rPr lang="en-US" sz="2000" dirty="0">
                <a:solidFill>
                  <a:schemeClr val="bg1">
                    <a:lumMod val="50000"/>
                  </a:schemeClr>
                </a:solidFill>
                <a:cs typeface="Arial" panose="020B0604020202020204" pitchFamily="34" charset="0"/>
              </a:rPr>
              <a:t>[</a:t>
            </a:r>
            <a:r>
              <a:rPr lang="en-US" sz="2000" dirty="0" err="1">
                <a:solidFill>
                  <a:schemeClr val="bg1">
                    <a:lumMod val="50000"/>
                  </a:schemeClr>
                </a:solidFill>
                <a:cs typeface="Arial" panose="020B0604020202020204" pitchFamily="34" charset="0"/>
              </a:rPr>
              <a:t>NYTimes</a:t>
            </a:r>
            <a:r>
              <a:rPr lang="en-US" sz="2000" dirty="0">
                <a:solidFill>
                  <a:schemeClr val="bg1">
                    <a:lumMod val="50000"/>
                  </a:schemeClr>
                </a:solidFill>
                <a:cs typeface="Arial" panose="020B0604020202020204" pitchFamily="34" charset="0"/>
              </a:rPr>
              <a:t> ‘14]</a:t>
            </a:r>
          </a:p>
        </p:txBody>
      </p:sp>
      <p:sp>
        <p:nvSpPr>
          <p:cNvPr id="12" name="Rectangle 11">
            <a:extLst>
              <a:ext uri="{FF2B5EF4-FFF2-40B4-BE49-F238E27FC236}">
                <a16:creationId xmlns:a16="http://schemas.microsoft.com/office/drawing/2014/main" id="{EACEB5A3-1B12-4F78-B68A-1F1D7ECE9ECC}"/>
              </a:ext>
            </a:extLst>
          </p:cNvPr>
          <p:cNvSpPr/>
          <p:nvPr/>
        </p:nvSpPr>
        <p:spPr>
          <a:xfrm>
            <a:off x="457199" y="2293738"/>
            <a:ext cx="4495799" cy="2422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a:solidFill>
                  <a:schemeClr val="tx1"/>
                </a:solidFill>
                <a:latin typeface="+mj-lt"/>
              </a:rPr>
              <a:t>Very-large-scale generalized combinatorial multi-attribute auctions: Lessons from conducting $60 billion of sourcing</a:t>
            </a:r>
          </a:p>
          <a:p>
            <a:r>
              <a:rPr lang="en-US" sz="2000" dirty="0">
                <a:solidFill>
                  <a:schemeClr val="bg1">
                    <a:lumMod val="50000"/>
                  </a:schemeClr>
                </a:solidFill>
                <a:cs typeface="Arial" panose="020B0604020202020204" pitchFamily="34" charset="0"/>
              </a:rPr>
              <a:t>[</a:t>
            </a:r>
            <a:r>
              <a:rPr lang="en-US" sz="2000" dirty="0" err="1">
                <a:solidFill>
                  <a:schemeClr val="bg1">
                    <a:lumMod val="50000"/>
                  </a:schemeClr>
                </a:solidFill>
                <a:cs typeface="Arial" panose="020B0604020202020204" pitchFamily="34" charset="0"/>
              </a:rPr>
              <a:t>Sandholm</a:t>
            </a:r>
            <a:r>
              <a:rPr lang="en-US" sz="2000" dirty="0">
                <a:solidFill>
                  <a:schemeClr val="bg1">
                    <a:lumMod val="50000"/>
                  </a:schemeClr>
                </a:solidFill>
                <a:cs typeface="Arial" panose="020B0604020202020204" pitchFamily="34" charset="0"/>
              </a:rPr>
              <a:t> ‘13]</a:t>
            </a:r>
          </a:p>
        </p:txBody>
      </p:sp>
      <p:graphicFrame>
        <p:nvGraphicFramePr>
          <p:cNvPr id="13" name="Table 12">
            <a:extLst>
              <a:ext uri="{FF2B5EF4-FFF2-40B4-BE49-F238E27FC236}">
                <a16:creationId xmlns:a16="http://schemas.microsoft.com/office/drawing/2014/main" id="{47999CD3-E602-4FDE-9252-C97069683C9B}"/>
              </a:ext>
            </a:extLst>
          </p:cNvPr>
          <p:cNvGraphicFramePr>
            <a:graphicFrameLocks noGrp="1"/>
          </p:cNvGraphicFramePr>
          <p:nvPr/>
        </p:nvGraphicFramePr>
        <p:xfrm>
          <a:off x="457199" y="2696678"/>
          <a:ext cx="4495801" cy="1708484"/>
        </p:xfrm>
        <a:graphic>
          <a:graphicData uri="http://schemas.openxmlformats.org/drawingml/2006/table">
            <a:tbl>
              <a:tblPr firstRow="1" bandRow="1">
                <a:tableStyleId>{5C22544A-7EE6-4342-B048-85BDC9FD1C3A}</a:tableStyleId>
              </a:tblPr>
              <a:tblGrid>
                <a:gridCol w="1371601">
                  <a:extLst>
                    <a:ext uri="{9D8B030D-6E8A-4147-A177-3AD203B41FA5}">
                      <a16:colId xmlns:a16="http://schemas.microsoft.com/office/drawing/2014/main" val="1975333629"/>
                    </a:ext>
                  </a:extLst>
                </a:gridCol>
                <a:gridCol w="1387186">
                  <a:extLst>
                    <a:ext uri="{9D8B030D-6E8A-4147-A177-3AD203B41FA5}">
                      <a16:colId xmlns:a16="http://schemas.microsoft.com/office/drawing/2014/main" val="3659657639"/>
                    </a:ext>
                  </a:extLst>
                </a:gridCol>
                <a:gridCol w="1737014">
                  <a:extLst>
                    <a:ext uri="{9D8B030D-6E8A-4147-A177-3AD203B41FA5}">
                      <a16:colId xmlns:a16="http://schemas.microsoft.com/office/drawing/2014/main" val="237680253"/>
                    </a:ext>
                  </a:extLst>
                </a:gridCol>
              </a:tblGrid>
              <a:tr h="708660">
                <a:tc>
                  <a:txBody>
                    <a:bodyPr/>
                    <a:lstStyle/>
                    <a:p>
                      <a:endParaRPr lang="en-US" sz="2400" dirty="0">
                        <a:solidFill>
                          <a:sysClr val="windowText" lastClr="000000"/>
                        </a:solidFill>
                        <a:latin typeface="+mn-lt"/>
                      </a:endParaRPr>
                    </a:p>
                  </a:txBody>
                  <a:tcPr marL="68580" marR="68580" marT="34290" marB="34290">
                    <a:solidFill>
                      <a:schemeClr val="bg1"/>
                    </a:solidFill>
                  </a:tcPr>
                </a:tc>
                <a:tc>
                  <a:txBody>
                    <a:bodyPr/>
                    <a:lstStyle/>
                    <a:p>
                      <a:r>
                        <a:rPr lang="en-US" sz="2400" dirty="0">
                          <a:solidFill>
                            <a:sysClr val="windowText" lastClr="000000"/>
                          </a:solidFill>
                          <a:latin typeface="+mn-lt"/>
                        </a:rPr>
                        <a:t>Ad rev. in 2016</a:t>
                      </a:r>
                    </a:p>
                  </a:txBody>
                  <a:tcPr marL="68580" marR="68580" marT="34290" marB="34290">
                    <a:solidFill>
                      <a:schemeClr val="bg1"/>
                    </a:solidFill>
                  </a:tcPr>
                </a:tc>
                <a:tc>
                  <a:txBody>
                    <a:bodyPr/>
                    <a:lstStyle/>
                    <a:p>
                      <a:r>
                        <a:rPr lang="en-US" sz="2400" dirty="0">
                          <a:solidFill>
                            <a:sysClr val="windowText" lastClr="000000"/>
                          </a:solidFill>
                          <a:latin typeface="+mn-lt"/>
                        </a:rPr>
                        <a:t>Total rev. in 2016</a:t>
                      </a:r>
                    </a:p>
                  </a:txBody>
                  <a:tcPr marL="68580" marR="68580" marT="34290" marB="34290">
                    <a:solidFill>
                      <a:schemeClr val="bg1"/>
                    </a:solidFill>
                  </a:tcPr>
                </a:tc>
                <a:extLst>
                  <a:ext uri="{0D108BD9-81ED-4DB2-BD59-A6C34878D82A}">
                    <a16:rowId xmlns:a16="http://schemas.microsoft.com/office/drawing/2014/main" val="2103363919"/>
                  </a:ext>
                </a:extLst>
              </a:tr>
              <a:tr h="454192">
                <a:tc>
                  <a:txBody>
                    <a:bodyPr/>
                    <a:lstStyle/>
                    <a:p>
                      <a:r>
                        <a:rPr lang="en-US" sz="2400" dirty="0">
                          <a:solidFill>
                            <a:sysClr val="windowText" lastClr="000000"/>
                          </a:solidFill>
                          <a:latin typeface="+mn-lt"/>
                        </a:rPr>
                        <a:t>Google</a:t>
                      </a:r>
                    </a:p>
                  </a:txBody>
                  <a:tcPr marL="68580" marR="68580" marT="34290" marB="34290">
                    <a:solidFill>
                      <a:schemeClr val="bg1"/>
                    </a:solidFill>
                  </a:tcPr>
                </a:tc>
                <a:tc>
                  <a:txBody>
                    <a:bodyPr/>
                    <a:lstStyle/>
                    <a:p>
                      <a:r>
                        <a:rPr lang="en-US" sz="2400" b="0" i="0" kern="1200" dirty="0">
                          <a:solidFill>
                            <a:sysClr val="windowText" lastClr="000000"/>
                          </a:solidFill>
                          <a:effectLst/>
                          <a:latin typeface="+mn-lt"/>
                          <a:ea typeface="+mn-ea"/>
                          <a:cs typeface="+mn-cs"/>
                        </a:rPr>
                        <a:t>$79 B</a:t>
                      </a:r>
                      <a:endParaRPr lang="en-US" sz="2400" dirty="0">
                        <a:solidFill>
                          <a:sysClr val="windowText" lastClr="000000"/>
                        </a:solidFill>
                        <a:latin typeface="+mn-lt"/>
                      </a:endParaRPr>
                    </a:p>
                  </a:txBody>
                  <a:tcPr marL="68580" marR="68580" marT="34290" marB="34290">
                    <a:solidFill>
                      <a:schemeClr val="bg1"/>
                    </a:solidFill>
                  </a:tcPr>
                </a:tc>
                <a:tc>
                  <a:txBody>
                    <a:bodyPr/>
                    <a:lstStyle/>
                    <a:p>
                      <a:r>
                        <a:rPr lang="en-US" sz="2400" b="0" i="0" kern="1200" dirty="0">
                          <a:solidFill>
                            <a:sysClr val="windowText" lastClr="000000"/>
                          </a:solidFill>
                          <a:effectLst/>
                          <a:latin typeface="+mn-lt"/>
                          <a:ea typeface="+mn-ea"/>
                          <a:cs typeface="+mn-cs"/>
                        </a:rPr>
                        <a:t>$89.46 B</a:t>
                      </a:r>
                      <a:endParaRPr lang="en-US" sz="2400" dirty="0">
                        <a:solidFill>
                          <a:sysClr val="windowText" lastClr="000000"/>
                        </a:solidFill>
                        <a:latin typeface="+mn-lt"/>
                      </a:endParaRPr>
                    </a:p>
                  </a:txBody>
                  <a:tcPr marL="68580" marR="68580" marT="34290" marB="34290">
                    <a:solidFill>
                      <a:schemeClr val="bg1"/>
                    </a:solidFill>
                  </a:tcPr>
                </a:tc>
                <a:extLst>
                  <a:ext uri="{0D108BD9-81ED-4DB2-BD59-A6C34878D82A}">
                    <a16:rowId xmlns:a16="http://schemas.microsoft.com/office/drawing/2014/main" val="2043037805"/>
                  </a:ext>
                </a:extLst>
              </a:tr>
              <a:tr h="454192">
                <a:tc>
                  <a:txBody>
                    <a:bodyPr/>
                    <a:lstStyle/>
                    <a:p>
                      <a:r>
                        <a:rPr lang="en-US" sz="2400" dirty="0">
                          <a:solidFill>
                            <a:sysClr val="windowText" lastClr="000000"/>
                          </a:solidFill>
                          <a:latin typeface="+mn-lt"/>
                        </a:rPr>
                        <a:t>Facebook</a:t>
                      </a:r>
                    </a:p>
                  </a:txBody>
                  <a:tcPr marL="68580" marR="68580" marT="34290" marB="34290">
                    <a:solidFill>
                      <a:schemeClr val="bg1"/>
                    </a:solidFill>
                  </a:tcPr>
                </a:tc>
                <a:tc>
                  <a:txBody>
                    <a:bodyPr/>
                    <a:lstStyle/>
                    <a:p>
                      <a:r>
                        <a:rPr lang="en-US" sz="2400" dirty="0">
                          <a:solidFill>
                            <a:sysClr val="windowText" lastClr="000000"/>
                          </a:solidFill>
                          <a:latin typeface="+mn-lt"/>
                        </a:rPr>
                        <a:t>$27 B</a:t>
                      </a:r>
                    </a:p>
                  </a:txBody>
                  <a:tcPr marL="68580" marR="68580" marT="34290" marB="34290">
                    <a:solidFill>
                      <a:schemeClr val="bg1"/>
                    </a:solidFill>
                  </a:tcPr>
                </a:tc>
                <a:tc>
                  <a:txBody>
                    <a:bodyPr/>
                    <a:lstStyle/>
                    <a:p>
                      <a:r>
                        <a:rPr lang="en-US" sz="2400" dirty="0">
                          <a:solidFill>
                            <a:sysClr val="windowText" lastClr="000000"/>
                          </a:solidFill>
                          <a:latin typeface="+mn-lt"/>
                        </a:rPr>
                        <a:t>$</a:t>
                      </a:r>
                      <a:r>
                        <a:rPr lang="en-US" sz="2400" b="0" i="0" kern="1200" dirty="0">
                          <a:solidFill>
                            <a:sysClr val="windowText" lastClr="000000"/>
                          </a:solidFill>
                          <a:effectLst/>
                          <a:latin typeface="+mn-lt"/>
                          <a:ea typeface="+mn-ea"/>
                          <a:cs typeface="+mn-cs"/>
                        </a:rPr>
                        <a:t>27.64 B</a:t>
                      </a:r>
                      <a:endParaRPr lang="en-US" sz="2400" dirty="0">
                        <a:solidFill>
                          <a:sysClr val="windowText" lastClr="000000"/>
                        </a:solidFill>
                        <a:latin typeface="+mn-lt"/>
                      </a:endParaRPr>
                    </a:p>
                  </a:txBody>
                  <a:tcPr marL="68580" marR="68580" marT="34290" marB="34290">
                    <a:solidFill>
                      <a:schemeClr val="bg1"/>
                    </a:solidFill>
                  </a:tcPr>
                </a:tc>
                <a:extLst>
                  <a:ext uri="{0D108BD9-81ED-4DB2-BD59-A6C34878D82A}">
                    <a16:rowId xmlns:a16="http://schemas.microsoft.com/office/drawing/2014/main" val="2721387746"/>
                  </a:ext>
                </a:extLst>
              </a:tr>
            </a:tbl>
          </a:graphicData>
        </a:graphic>
      </p:graphicFrame>
      <p:cxnSp>
        <p:nvCxnSpPr>
          <p:cNvPr id="14" name="Straight Connector 13">
            <a:extLst>
              <a:ext uri="{FF2B5EF4-FFF2-40B4-BE49-F238E27FC236}">
                <a16:creationId xmlns:a16="http://schemas.microsoft.com/office/drawing/2014/main" id="{4AE8DAB1-92AD-4525-928A-CA1AB4E2D366}"/>
              </a:ext>
            </a:extLst>
          </p:cNvPr>
          <p:cNvCxnSpPr>
            <a:cxnSpLocks/>
          </p:cNvCxnSpPr>
          <p:nvPr/>
        </p:nvCxnSpPr>
        <p:spPr>
          <a:xfrm>
            <a:off x="5257800" y="-6096"/>
            <a:ext cx="0" cy="686409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E8DAB1-92AD-4525-928A-CA1AB4E2D366}"/>
              </a:ext>
            </a:extLst>
          </p:cNvPr>
          <p:cNvCxnSpPr>
            <a:cxnSpLocks/>
          </p:cNvCxnSpPr>
          <p:nvPr/>
        </p:nvCxnSpPr>
        <p:spPr>
          <a:xfrm>
            <a:off x="5486400" y="1828800"/>
            <a:ext cx="0" cy="3505200"/>
          </a:xfrm>
          <a:prstGeom prst="line">
            <a:avLst/>
          </a:prstGeom>
          <a:ln w="76200">
            <a:solidFill>
              <a:srgbClr val="0093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35177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863389-F64B-4F7F-8D2B-7D84CD5C013B}"/>
              </a:ext>
            </a:extLst>
          </p:cNvPr>
          <p:cNvPicPr>
            <a:picLocks noChangeAspect="1"/>
          </p:cNvPicPr>
          <p:nvPr/>
        </p:nvPicPr>
        <p:blipFill rotWithShape="1">
          <a:blip r:embed="rId2"/>
          <a:srcRect l="25833" t="27778" r="26667"/>
          <a:stretch/>
        </p:blipFill>
        <p:spPr>
          <a:xfrm>
            <a:off x="404957" y="1208608"/>
            <a:ext cx="6605443" cy="5649392"/>
          </a:xfrm>
          <a:prstGeom prst="rect">
            <a:avLst/>
          </a:prstGeom>
        </p:spPr>
      </p:pic>
      <p:sp>
        <p:nvSpPr>
          <p:cNvPr id="8" name="Rectangle 7"/>
          <p:cNvSpPr/>
          <p:nvPr/>
        </p:nvSpPr>
        <p:spPr>
          <a:xfrm>
            <a:off x="1447800" y="1208608"/>
            <a:ext cx="57912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EDB94E1-B0E3-4E44-8AEC-CCBD6DF1F319}"/>
              </a:ext>
            </a:extLst>
          </p:cNvPr>
          <p:cNvSpPr/>
          <p:nvPr/>
        </p:nvSpPr>
        <p:spPr>
          <a:xfrm>
            <a:off x="6858000" y="4495800"/>
            <a:ext cx="1600200" cy="923330"/>
          </a:xfrm>
          <a:prstGeom prst="rect">
            <a:avLst/>
          </a:prstGeom>
        </p:spPr>
        <p:txBody>
          <a:bodyPr wrap="square">
            <a:spAutoFit/>
          </a:bodyPr>
          <a:lstStyle/>
          <a:p>
            <a:r>
              <a:rPr lang="en-US" dirty="0">
                <a:solidFill>
                  <a:schemeClr val="bg1">
                    <a:lumMod val="50000"/>
                  </a:schemeClr>
                </a:solidFill>
                <a:cs typeface="Arial" panose="020B0604020202020204" pitchFamily="34" charset="0"/>
              </a:rPr>
              <a:t>[</a:t>
            </a:r>
            <a:r>
              <a:rPr lang="en-US" altLang="en-US" dirty="0" err="1">
                <a:solidFill>
                  <a:schemeClr val="bg1">
                    <a:lumMod val="50000"/>
                  </a:schemeClr>
                </a:solidFill>
                <a:cs typeface="Arial" panose="020B0604020202020204" pitchFamily="34" charset="0"/>
              </a:rPr>
              <a:t>Sandholm</a:t>
            </a:r>
            <a:r>
              <a:rPr lang="en-US" altLang="en-US" dirty="0">
                <a:solidFill>
                  <a:schemeClr val="bg1">
                    <a:lumMod val="50000"/>
                  </a:schemeClr>
                </a:solidFill>
                <a:cs typeface="Arial" panose="020B0604020202020204" pitchFamily="34" charset="0"/>
              </a:rPr>
              <a:t> and </a:t>
            </a:r>
            <a:r>
              <a:rPr lang="en-US" altLang="en-US" dirty="0" err="1">
                <a:solidFill>
                  <a:schemeClr val="bg1">
                    <a:lumMod val="50000"/>
                  </a:schemeClr>
                </a:solidFill>
                <a:cs typeface="Arial" panose="020B0604020202020204" pitchFamily="34" charset="0"/>
              </a:rPr>
              <a:t>Likhodedov</a:t>
            </a:r>
            <a:r>
              <a:rPr lang="en-US" dirty="0">
                <a:solidFill>
                  <a:schemeClr val="bg1">
                    <a:lumMod val="50000"/>
                  </a:schemeClr>
                </a:solidFill>
                <a:cs typeface="Arial" panose="020B0604020202020204" pitchFamily="34" charset="0"/>
              </a:rPr>
              <a:t>, OR‘15]</a:t>
            </a:r>
          </a:p>
        </p:txBody>
      </p:sp>
      <p:sp>
        <p:nvSpPr>
          <p:cNvPr id="4" name="TextBox 3"/>
          <p:cNvSpPr txBox="1"/>
          <p:nvPr/>
        </p:nvSpPr>
        <p:spPr>
          <a:xfrm>
            <a:off x="5562600" y="4495800"/>
            <a:ext cx="581313" cy="369332"/>
          </a:xfrm>
          <a:prstGeom prst="rect">
            <a:avLst/>
          </a:prstGeom>
          <a:noFill/>
        </p:spPr>
        <p:txBody>
          <a:bodyPr wrap="none" rtlCol="0">
            <a:spAutoFit/>
          </a:bodyPr>
          <a:lstStyle/>
          <a:p>
            <a:r>
              <a:rPr lang="en-US" dirty="0">
                <a:solidFill>
                  <a:srgbClr val="00B0F0"/>
                </a:solidFill>
              </a:rPr>
              <a:t>VCG</a:t>
            </a:r>
          </a:p>
        </p:txBody>
      </p:sp>
      <p:sp>
        <p:nvSpPr>
          <p:cNvPr id="2" name="Title 1">
            <a:extLst>
              <a:ext uri="{FF2B5EF4-FFF2-40B4-BE49-F238E27FC236}">
                <a16:creationId xmlns:a16="http://schemas.microsoft.com/office/drawing/2014/main" id="{32E29B3C-CD93-456E-9524-D1D919C5FD1A}"/>
              </a:ext>
            </a:extLst>
          </p:cNvPr>
          <p:cNvSpPr>
            <a:spLocks noGrp="1"/>
          </p:cNvSpPr>
          <p:nvPr>
            <p:ph type="title"/>
          </p:nvPr>
        </p:nvSpPr>
        <p:spPr>
          <a:xfrm>
            <a:off x="-76200" y="274638"/>
            <a:ext cx="9220200" cy="1143000"/>
          </a:xfrm>
        </p:spPr>
        <p:txBody>
          <a:bodyPr>
            <a:normAutofit fontScale="90000"/>
          </a:bodyPr>
          <a:lstStyle/>
          <a:p>
            <a:r>
              <a:rPr lang="en-US" dirty="0"/>
              <a:t>Anytime performance </a:t>
            </a:r>
            <a:br>
              <a:rPr lang="en-US" dirty="0"/>
            </a:br>
            <a:r>
              <a:rPr lang="en-US" sz="4000" dirty="0"/>
              <a:t>(7 items, 7 bidders, symmetric distribution) </a:t>
            </a:r>
          </a:p>
        </p:txBody>
      </p:sp>
    </p:spTree>
    <p:extLst>
      <p:ext uri="{BB962C8B-B14F-4D97-AF65-F5344CB8AC3E}">
        <p14:creationId xmlns:p14="http://schemas.microsoft.com/office/powerpoint/2010/main" val="1250901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182D7-F436-463A-9821-B9EB31076DB1}"/>
              </a:ext>
            </a:extLst>
          </p:cNvPr>
          <p:cNvSpPr>
            <a:spLocks noGrp="1"/>
          </p:cNvSpPr>
          <p:nvPr>
            <p:ph type="title"/>
          </p:nvPr>
        </p:nvSpPr>
        <p:spPr/>
        <p:txBody>
          <a:bodyPr/>
          <a:lstStyle/>
          <a:p>
            <a:r>
              <a:rPr lang="en-US" dirty="0"/>
              <a:t>Classes of automated mechanism design</a:t>
            </a:r>
          </a:p>
        </p:txBody>
      </p:sp>
      <p:sp>
        <p:nvSpPr>
          <p:cNvPr id="3" name="Content Placeholder 2">
            <a:extLst>
              <a:ext uri="{FF2B5EF4-FFF2-40B4-BE49-F238E27FC236}">
                <a16:creationId xmlns:a16="http://schemas.microsoft.com/office/drawing/2014/main" id="{2E111890-F11C-46D4-9F2F-533055E48712}"/>
              </a:ext>
            </a:extLst>
          </p:cNvPr>
          <p:cNvSpPr>
            <a:spLocks noGrp="1"/>
          </p:cNvSpPr>
          <p:nvPr>
            <p:ph idx="1"/>
          </p:nvPr>
        </p:nvSpPr>
        <p:spPr>
          <a:xfrm>
            <a:off x="1447800" y="1600202"/>
            <a:ext cx="7239000" cy="4525963"/>
          </a:xfrm>
        </p:spPr>
        <p:txBody>
          <a:bodyPr>
            <a:normAutofit/>
          </a:bodyPr>
          <a:lstStyle/>
          <a:p>
            <a:pPr marL="514350" indent="-514350">
              <a:buFont typeface="+mj-lt"/>
              <a:buAutoNum type="arabicPeriod"/>
            </a:pPr>
            <a:r>
              <a:rPr lang="en-US" sz="2800" dirty="0"/>
              <a:t>“Flat-representation” </a:t>
            </a:r>
            <a:r>
              <a:rPr lang="en-US" sz="2800" i="1" dirty="0"/>
              <a:t>de novo </a:t>
            </a:r>
            <a:r>
              <a:rPr lang="en-US" sz="2800" dirty="0"/>
              <a:t>design</a:t>
            </a:r>
          </a:p>
          <a:p>
            <a:pPr marL="514350" indent="-514350">
              <a:buFont typeface="+mj-lt"/>
              <a:buAutoNum type="arabicPeriod"/>
            </a:pPr>
            <a:r>
              <a:rPr lang="en-US" altLang="en-US" sz="2800" dirty="0"/>
              <a:t>Search in a parametric mechanism class</a:t>
            </a:r>
          </a:p>
          <a:p>
            <a:pPr marL="514350" indent="-514350">
              <a:buFont typeface="+mj-lt"/>
              <a:buAutoNum type="arabicPeriod"/>
            </a:pPr>
            <a:r>
              <a:rPr lang="en-US" sz="2800" dirty="0"/>
              <a:t>Incremental automated mechanism design</a:t>
            </a:r>
          </a:p>
          <a:p>
            <a:pPr marL="514350" indent="-514350">
              <a:buFont typeface="+mj-lt"/>
              <a:buAutoNum type="arabicPeriod"/>
            </a:pPr>
            <a:endParaRPr lang="en-US" sz="2800" dirty="0"/>
          </a:p>
        </p:txBody>
      </p:sp>
      <p:sp>
        <p:nvSpPr>
          <p:cNvPr id="4" name="Arrow: Right 3">
            <a:extLst>
              <a:ext uri="{FF2B5EF4-FFF2-40B4-BE49-F238E27FC236}">
                <a16:creationId xmlns:a16="http://schemas.microsoft.com/office/drawing/2014/main" id="{799A8F17-1D9E-4402-9E46-2D0E1DB3B7A8}"/>
              </a:ext>
            </a:extLst>
          </p:cNvPr>
          <p:cNvSpPr/>
          <p:nvPr/>
        </p:nvSpPr>
        <p:spPr>
          <a:xfrm>
            <a:off x="533400" y="2590800"/>
            <a:ext cx="7620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1089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a:bodyPr>
          <a:lstStyle/>
          <a:p>
            <a:r>
              <a:rPr lang="en-US" dirty="0"/>
              <a:t>Incremental automated mechanism design</a:t>
            </a:r>
            <a:br>
              <a:rPr lang="en-US" dirty="0"/>
            </a:br>
            <a:r>
              <a:rPr lang="en-US" sz="3600" dirty="0">
                <a:solidFill>
                  <a:schemeClr val="tx1">
                    <a:lumMod val="50000"/>
                    <a:lumOff val="50000"/>
                  </a:schemeClr>
                </a:solidFill>
              </a:rPr>
              <a:t>[Conitzer and Sandholm IJCAI`07]</a:t>
            </a:r>
          </a:p>
        </p:txBody>
      </p:sp>
      <p:sp>
        <p:nvSpPr>
          <p:cNvPr id="3" name="Content Placeholder 2"/>
          <p:cNvSpPr>
            <a:spLocks noGrp="1"/>
          </p:cNvSpPr>
          <p:nvPr>
            <p:ph idx="1"/>
          </p:nvPr>
        </p:nvSpPr>
        <p:spPr>
          <a:xfrm>
            <a:off x="457200" y="2133600"/>
            <a:ext cx="8458200" cy="3992563"/>
          </a:xfrm>
        </p:spPr>
        <p:txBody>
          <a:bodyPr>
            <a:normAutofit fontScale="92500" lnSpcReduction="10000"/>
          </a:bodyPr>
          <a:lstStyle/>
          <a:p>
            <a:pPr marL="514350" indent="-514350">
              <a:buFont typeface="+mj-lt"/>
              <a:buAutoNum type="arabicPeriod"/>
            </a:pPr>
            <a:r>
              <a:rPr lang="en-US" dirty="0"/>
              <a:t>Start with some (</a:t>
            </a:r>
            <a:r>
              <a:rPr lang="en-US" dirty="0" err="1"/>
              <a:t>manipulable</a:t>
            </a:r>
            <a:r>
              <a:rPr lang="en-US" dirty="0"/>
              <a:t>) mechanism </a:t>
            </a:r>
            <a:r>
              <a:rPr lang="en-US" i="1" dirty="0"/>
              <a:t>M</a:t>
            </a:r>
            <a:endParaRPr lang="en-US" dirty="0"/>
          </a:p>
          <a:p>
            <a:pPr marL="514350" indent="-514350">
              <a:buFont typeface="+mj-lt"/>
              <a:buAutoNum type="arabicPeriod"/>
            </a:pPr>
            <a:r>
              <a:rPr lang="en-US" dirty="0"/>
              <a:t>Find some set </a:t>
            </a:r>
            <a:r>
              <a:rPr lang="en-US" i="1" dirty="0"/>
              <a:t>F </a:t>
            </a:r>
            <a:r>
              <a:rPr lang="en-US" dirty="0"/>
              <a:t>of manipulations</a:t>
            </a:r>
          </a:p>
          <a:p>
            <a:pPr marL="857250" lvl="1" indent="-457200"/>
            <a:r>
              <a:rPr lang="en-US" dirty="0"/>
              <a:t>Here a manipulation is given by an agent </a:t>
            </a:r>
            <a:r>
              <a:rPr lang="en-US" i="1" dirty="0"/>
              <a:t>i</a:t>
            </a:r>
            <a:r>
              <a:rPr lang="en-US" dirty="0"/>
              <a:t>, a type vector </a:t>
            </a:r>
            <a:br>
              <a:rPr lang="en-US" dirty="0"/>
            </a:br>
            <a:r>
              <a:rPr lang="el-GR" i="1" dirty="0"/>
              <a:t>‹ϑ</a:t>
            </a:r>
            <a:r>
              <a:rPr lang="en-US" i="1" baseline="-25000" dirty="0"/>
              <a:t>1 </a:t>
            </a:r>
            <a:r>
              <a:rPr lang="en-US" i="1" dirty="0"/>
              <a:t>,…,</a:t>
            </a:r>
            <a:r>
              <a:rPr lang="el-GR" i="1" dirty="0"/>
              <a:t> ϑ</a:t>
            </a:r>
            <a:r>
              <a:rPr lang="en-US" i="1" baseline="-25000" dirty="0"/>
              <a:t>n</a:t>
            </a:r>
            <a:r>
              <a:rPr lang="el-GR" i="1" dirty="0"/>
              <a:t>›</a:t>
            </a:r>
            <a:r>
              <a:rPr lang="en-US" dirty="0"/>
              <a:t>, and a better type report </a:t>
            </a:r>
            <a:r>
              <a:rPr lang="el-GR" i="1" dirty="0"/>
              <a:t>ϑ</a:t>
            </a:r>
            <a:r>
              <a:rPr lang="en-US" i="1" dirty="0"/>
              <a:t>’</a:t>
            </a:r>
            <a:r>
              <a:rPr lang="en-US" i="1" baseline="-25000" dirty="0"/>
              <a:t>i </a:t>
            </a:r>
            <a:r>
              <a:rPr lang="en-US" dirty="0"/>
              <a:t>for agent </a:t>
            </a:r>
            <a:r>
              <a:rPr lang="en-US" i="1" dirty="0"/>
              <a:t>i</a:t>
            </a:r>
            <a:endParaRPr lang="en-US" dirty="0"/>
          </a:p>
          <a:p>
            <a:pPr marL="514350" indent="-514350">
              <a:buFont typeface="+mj-lt"/>
              <a:buAutoNum type="arabicPeriod"/>
            </a:pPr>
            <a:r>
              <a:rPr lang="en-US" dirty="0"/>
              <a:t>If possible, change the mechanism </a:t>
            </a:r>
            <a:r>
              <a:rPr lang="en-US" i="1" dirty="0"/>
              <a:t>M </a:t>
            </a:r>
            <a:r>
              <a:rPr lang="en-US" dirty="0"/>
              <a:t>to prevent (many of) these manipulations from being beneficial</a:t>
            </a:r>
          </a:p>
          <a:p>
            <a:pPr marL="800100" lvl="1" indent="-457200">
              <a:buFont typeface="+mj-lt"/>
              <a:buAutoNum type="alphaLcParenR"/>
            </a:pPr>
            <a:r>
              <a:rPr lang="en-US" dirty="0"/>
              <a:t>make the outcome that M selects for </a:t>
            </a:r>
            <a:r>
              <a:rPr lang="el-GR" i="1" dirty="0"/>
              <a:t>ϑ</a:t>
            </a:r>
            <a:r>
              <a:rPr lang="en-US" dirty="0"/>
              <a:t> more desirable for agent i (when he has type </a:t>
            </a:r>
            <a:r>
              <a:rPr lang="el-GR" i="1" dirty="0"/>
              <a:t>ϑ</a:t>
            </a:r>
            <a:r>
              <a:rPr lang="en-US" baseline="-25000" dirty="0"/>
              <a:t>i</a:t>
            </a:r>
            <a:r>
              <a:rPr lang="en-US" dirty="0"/>
              <a:t>), or</a:t>
            </a:r>
          </a:p>
          <a:p>
            <a:pPr marL="800100" lvl="1" indent="-457200">
              <a:buFont typeface="+mj-lt"/>
              <a:buAutoNum type="alphaLcParenR"/>
            </a:pPr>
            <a:r>
              <a:rPr lang="en-US" dirty="0"/>
              <a:t>make the outcome that M selects for </a:t>
            </a:r>
            <a:r>
              <a:rPr lang="el-GR" i="1" dirty="0"/>
              <a:t>ϑ</a:t>
            </a:r>
            <a:r>
              <a:rPr lang="en-US" i="1" dirty="0"/>
              <a:t>’</a:t>
            </a:r>
            <a:r>
              <a:rPr lang="en-US" dirty="0"/>
              <a:t> less desirable for agent i (when he has type </a:t>
            </a:r>
            <a:r>
              <a:rPr lang="el-GR" i="1" dirty="0"/>
              <a:t>ϑ</a:t>
            </a:r>
            <a:r>
              <a:rPr lang="en-US" baseline="-25000" dirty="0"/>
              <a:t>i</a:t>
            </a:r>
            <a:r>
              <a:rPr lang="en-US" dirty="0"/>
              <a:t>), or </a:t>
            </a:r>
          </a:p>
          <a:p>
            <a:pPr marL="800100" lvl="1" indent="-457200">
              <a:buFont typeface="+mj-lt"/>
              <a:buAutoNum type="alphaLcParenR"/>
            </a:pPr>
            <a:r>
              <a:rPr lang="en-US" dirty="0"/>
              <a:t>a combination of (a) and (b)</a:t>
            </a:r>
          </a:p>
          <a:p>
            <a:pPr marL="514350" indent="-514350">
              <a:buFont typeface="+mj-lt"/>
              <a:buAutoNum type="arabicPeriod"/>
            </a:pPr>
            <a:r>
              <a:rPr lang="en-US" dirty="0"/>
              <a:t>Repeat from step 2 until termination</a:t>
            </a:r>
          </a:p>
        </p:txBody>
      </p:sp>
    </p:spTree>
    <p:extLst>
      <p:ext uri="{BB962C8B-B14F-4D97-AF65-F5344CB8AC3E}">
        <p14:creationId xmlns:p14="http://schemas.microsoft.com/office/powerpoint/2010/main" val="1015761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 application of incremental automated mechanism design to a setting with payments</a:t>
            </a:r>
            <a:br>
              <a:rPr lang="en-US" dirty="0"/>
            </a:br>
            <a:r>
              <a:rPr lang="en-US" sz="3200" dirty="0">
                <a:solidFill>
                  <a:schemeClr val="tx1">
                    <a:lumMod val="50000"/>
                    <a:lumOff val="50000"/>
                  </a:schemeClr>
                </a:solidFill>
              </a:rPr>
              <a:t>[Conitzer and Sandholm IJCAI`07]</a:t>
            </a:r>
            <a:endParaRPr lang="en-US" dirty="0"/>
          </a:p>
        </p:txBody>
      </p:sp>
      <p:sp>
        <p:nvSpPr>
          <p:cNvPr id="3" name="Content Placeholder 2"/>
          <p:cNvSpPr>
            <a:spLocks noGrp="1"/>
          </p:cNvSpPr>
          <p:nvPr>
            <p:ph idx="1"/>
          </p:nvPr>
        </p:nvSpPr>
        <p:spPr>
          <a:xfrm>
            <a:off x="304800" y="1798637"/>
            <a:ext cx="8534400" cy="4525963"/>
          </a:xfrm>
        </p:spPr>
        <p:txBody>
          <a:bodyPr>
            <a:normAutofit fontScale="92500" lnSpcReduction="10000"/>
          </a:bodyPr>
          <a:lstStyle/>
          <a:p>
            <a:r>
              <a:rPr lang="en-US" dirty="0"/>
              <a:t>Our objective </a:t>
            </a:r>
            <a:r>
              <a:rPr lang="en-US" i="1" dirty="0"/>
              <a:t>g</a:t>
            </a:r>
            <a:r>
              <a:rPr lang="en-US" dirty="0"/>
              <a:t> is to maximize some (say, linear) combination of allocative social welfare (i.e., social welfare not taking payments into account) and revenue</a:t>
            </a:r>
          </a:p>
          <a:p>
            <a:pPr lvl="1"/>
            <a:r>
              <a:rPr lang="en-US" dirty="0"/>
              <a:t>Doesn’t matter what the combination is</a:t>
            </a:r>
          </a:p>
          <a:p>
            <a:r>
              <a:rPr lang="en-US" dirty="0"/>
              <a:t>The set F of manipulations that we consider is that of all possible misreports (by any single agent at a time)</a:t>
            </a:r>
          </a:p>
          <a:p>
            <a:r>
              <a:rPr lang="en-US" dirty="0"/>
              <a:t>We try to prevent manipulations according to (a) above (for a type vector from which there is a beneficial manipulation, make its outcome desirable enough to the manipulating agents to prevent the manipulation)</a:t>
            </a:r>
          </a:p>
          <a:p>
            <a:pPr lvl="1"/>
            <a:r>
              <a:rPr lang="en-US" dirty="0"/>
              <a:t>Among outcomes that achieve this, we choose one that maximizes the objective </a:t>
            </a:r>
            <a:r>
              <a:rPr lang="en-US" i="1" dirty="0"/>
              <a:t>g</a:t>
            </a:r>
          </a:p>
          <a:p>
            <a:r>
              <a:rPr lang="en-US" i="1" dirty="0"/>
              <a:t>Designs the </a:t>
            </a:r>
            <a:r>
              <a:rPr lang="en-US" b="1" i="1" dirty="0"/>
              <a:t>VCG</a:t>
            </a:r>
            <a:r>
              <a:rPr lang="en-US" i="1" dirty="0"/>
              <a:t> mechanism in a single iteration</a:t>
            </a:r>
          </a:p>
        </p:txBody>
      </p:sp>
    </p:spTree>
    <p:extLst>
      <p:ext uri="{BB962C8B-B14F-4D97-AF65-F5344CB8AC3E}">
        <p14:creationId xmlns:p14="http://schemas.microsoft.com/office/powerpoint/2010/main" val="13850825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fontScale="90000"/>
          </a:bodyPr>
          <a:lstStyle/>
          <a:p>
            <a:r>
              <a:rPr lang="en-US" dirty="0"/>
              <a:t>An application of incremental automated mechanism design to a setting with ordinal preferences</a:t>
            </a:r>
            <a:br>
              <a:rPr lang="en-US" dirty="0"/>
            </a:br>
            <a:r>
              <a:rPr lang="en-US" sz="3200" dirty="0">
                <a:solidFill>
                  <a:schemeClr val="tx1">
                    <a:lumMod val="50000"/>
                    <a:lumOff val="50000"/>
                  </a:schemeClr>
                </a:solidFill>
              </a:rPr>
              <a:t>[Conitzer and Sandholm IJCAI`07]</a:t>
            </a:r>
            <a:endParaRPr lang="en-US" dirty="0"/>
          </a:p>
        </p:txBody>
      </p:sp>
      <p:sp>
        <p:nvSpPr>
          <p:cNvPr id="3" name="Content Placeholder 2"/>
          <p:cNvSpPr>
            <a:spLocks noGrp="1"/>
          </p:cNvSpPr>
          <p:nvPr>
            <p:ph idx="1"/>
          </p:nvPr>
        </p:nvSpPr>
        <p:spPr>
          <a:xfrm>
            <a:off x="381000" y="1798637"/>
            <a:ext cx="8686800" cy="4525963"/>
          </a:xfrm>
        </p:spPr>
        <p:txBody>
          <a:bodyPr>
            <a:normAutofit fontScale="92500"/>
          </a:bodyPr>
          <a:lstStyle/>
          <a:p>
            <a:r>
              <a:rPr lang="en-US" dirty="0"/>
              <a:t>The set </a:t>
            </a:r>
            <a:r>
              <a:rPr lang="en-US" i="1" dirty="0"/>
              <a:t>F</a:t>
            </a:r>
            <a:r>
              <a:rPr lang="en-US" dirty="0"/>
              <a:t> consists of all manipulations in which a voter changes which candidate he ranks first</a:t>
            </a:r>
          </a:p>
          <a:p>
            <a:r>
              <a:rPr lang="en-US" dirty="0"/>
              <a:t>We try to prevent manipulations as follows: </a:t>
            </a:r>
            <a:br>
              <a:rPr lang="en-US" dirty="0"/>
            </a:br>
            <a:r>
              <a:rPr lang="en-US" dirty="0"/>
              <a:t>For a type (vote) vector from which there is a beneficial manipulation, consider all the outcomes that may result from such a manipulation (in addition to the current outcome), and choose as the new outcome the one that minimizes #agents that still have an incentive to manipulate from this vote vector</a:t>
            </a:r>
          </a:p>
          <a:p>
            <a:r>
              <a:rPr lang="en-US" dirty="0"/>
              <a:t>We’ll change the outcome for each vote vector at most once</a:t>
            </a:r>
          </a:p>
          <a:p>
            <a:r>
              <a:rPr lang="en-US" i="1" dirty="0"/>
              <a:t>Designs </a:t>
            </a:r>
            <a:r>
              <a:rPr lang="en-US" b="1" i="1" dirty="0"/>
              <a:t>plurality-with-runoff </a:t>
            </a:r>
            <a:r>
              <a:rPr lang="en-US" i="1" dirty="0"/>
              <a:t>voting rule </a:t>
            </a:r>
          </a:p>
          <a:p>
            <a:pPr lvl="1"/>
            <a:r>
              <a:rPr lang="en-US" dirty="0"/>
              <a:t>In that voting rule, if no candidate gets more than 50% of the vote, simulate a second election between the 2 candidates with the most votes in the first round</a:t>
            </a:r>
          </a:p>
        </p:txBody>
      </p:sp>
    </p:spTree>
    <p:extLst>
      <p:ext uri="{BB962C8B-B14F-4D97-AF65-F5344CB8AC3E}">
        <p14:creationId xmlns:p14="http://schemas.microsoft.com/office/powerpoint/2010/main" val="1028542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836"/>
            <a:ext cx="8229600" cy="830764"/>
          </a:xfrm>
        </p:spPr>
        <p:txBody>
          <a:bodyPr>
            <a:noAutofit/>
          </a:bodyPr>
          <a:lstStyle/>
          <a:p>
            <a:r>
              <a:rPr lang="en-US" dirty="0"/>
              <a:t>Incremental AMD via deep learning</a:t>
            </a:r>
            <a:br>
              <a:rPr lang="en-US" sz="3000" dirty="0"/>
            </a:br>
            <a:r>
              <a:rPr lang="en-US" sz="1800" dirty="0">
                <a:solidFill>
                  <a:schemeClr val="tx1">
                    <a:lumMod val="50000"/>
                    <a:lumOff val="50000"/>
                  </a:schemeClr>
                </a:solidFill>
              </a:rPr>
              <a:t>[</a:t>
            </a:r>
            <a:r>
              <a:rPr lang="en-US" sz="1800" dirty="0" err="1">
                <a:solidFill>
                  <a:schemeClr val="tx1">
                    <a:lumMod val="50000"/>
                    <a:lumOff val="50000"/>
                  </a:schemeClr>
                </a:solidFill>
                <a:cs typeface="Arial" panose="020B0604020202020204" pitchFamily="34" charset="0"/>
              </a:rPr>
              <a:t>D</a:t>
            </a:r>
            <a:r>
              <a:rPr lang="en-US" sz="1800" dirty="0" err="1">
                <a:solidFill>
                  <a:schemeClr val="tx1">
                    <a:lumMod val="50000"/>
                    <a:lumOff val="50000"/>
                  </a:schemeClr>
                </a:solidFill>
                <a:ea typeface="Roboto" panose="02000000000000000000" pitchFamily="2" charset="0"/>
                <a:cs typeface="Arial" panose="020B0604020202020204" pitchFamily="34" charset="0"/>
              </a:rPr>
              <a:t>ü</a:t>
            </a:r>
            <a:r>
              <a:rPr lang="en-US" sz="1800" dirty="0" err="1">
                <a:solidFill>
                  <a:schemeClr val="tx1">
                    <a:lumMod val="50000"/>
                    <a:lumOff val="50000"/>
                  </a:schemeClr>
                </a:solidFill>
                <a:cs typeface="Arial" panose="020B0604020202020204" pitchFamily="34" charset="0"/>
              </a:rPr>
              <a:t>tting</a:t>
            </a:r>
            <a:r>
              <a:rPr lang="en-US" sz="1800" dirty="0">
                <a:solidFill>
                  <a:schemeClr val="tx1">
                    <a:lumMod val="50000"/>
                    <a:lumOff val="50000"/>
                  </a:schemeClr>
                </a:solidFill>
                <a:cs typeface="Arial" panose="020B0604020202020204" pitchFamily="34" charset="0"/>
              </a:rPr>
              <a:t>, </a:t>
            </a:r>
            <a:r>
              <a:rPr lang="en-US" sz="1800" dirty="0">
                <a:solidFill>
                  <a:schemeClr val="tx1">
                    <a:lumMod val="50000"/>
                    <a:lumOff val="50000"/>
                  </a:schemeClr>
                </a:solidFill>
              </a:rPr>
              <a:t>Feng, </a:t>
            </a:r>
            <a:r>
              <a:rPr lang="en-US" sz="1800" dirty="0">
                <a:solidFill>
                  <a:schemeClr val="bg1">
                    <a:lumMod val="50000"/>
                  </a:schemeClr>
                </a:solidFill>
              </a:rPr>
              <a:t>Narasimhan, Parkes, and </a:t>
            </a:r>
            <a:r>
              <a:rPr lang="en-US" sz="1800" dirty="0" err="1">
                <a:solidFill>
                  <a:schemeClr val="bg1">
                    <a:lumMod val="50000"/>
                  </a:schemeClr>
                </a:solidFill>
              </a:rPr>
              <a:t>Ravindranath</a:t>
            </a:r>
            <a:r>
              <a:rPr lang="en-US" sz="1800" dirty="0">
                <a:solidFill>
                  <a:schemeClr val="bg1">
                    <a:lumMod val="50000"/>
                  </a:schemeClr>
                </a:solidFill>
              </a:rPr>
              <a:t>, ICML’19]</a:t>
            </a:r>
            <a:endParaRPr lang="en-US" sz="1800" dirty="0"/>
          </a:p>
        </p:txBody>
      </p:sp>
      <mc:AlternateContent xmlns:mc="http://schemas.openxmlformats.org/markup-compatibility/2006">
        <mc:Choice xmlns:a14="http://schemas.microsoft.com/office/drawing/2010/main" Requires="a14">
          <p:sp>
            <p:nvSpPr>
              <p:cNvPr id="17" name="Content Placeholder 16">
                <a:extLst>
                  <a:ext uri="{FF2B5EF4-FFF2-40B4-BE49-F238E27FC236}">
                    <a16:creationId xmlns:a16="http://schemas.microsoft.com/office/drawing/2014/main" id="{8E1081D3-5B9A-4AEA-8926-B5BFDE5FC76B}"/>
                  </a:ext>
                </a:extLst>
              </p:cNvPr>
              <p:cNvSpPr>
                <a:spLocks noGrp="1"/>
              </p:cNvSpPr>
              <p:nvPr>
                <p:ph idx="1"/>
              </p:nvPr>
            </p:nvSpPr>
            <p:spPr>
              <a:xfrm>
                <a:off x="457200" y="1143001"/>
                <a:ext cx="8229600" cy="1676400"/>
              </a:xfrm>
            </p:spPr>
            <p:txBody>
              <a:bodyPr/>
              <a:lstStyle/>
              <a:p>
                <a:pPr marL="0" indent="0">
                  <a:buNone/>
                </a:pPr>
                <a14:m>
                  <m:oMath xmlns:m="http://schemas.openxmlformats.org/officeDocument/2006/math">
                    <m:r>
                      <a:rPr lang="en-US" sz="1800" i="1" smtClean="0">
                        <a:solidFill>
                          <a:schemeClr val="tx1"/>
                        </a:solidFill>
                        <a:latin typeface="Cambria Math" panose="02040503050406030204" pitchFamily="18" charset="0"/>
                      </a:rPr>
                      <m:t>𝑚</m:t>
                    </m:r>
                  </m:oMath>
                </a14:m>
                <a:r>
                  <a:rPr lang="en-US" sz="1800" dirty="0">
                    <a:solidFill>
                      <a:schemeClr val="tx1"/>
                    </a:solidFill>
                  </a:rPr>
                  <a:t> items, </a:t>
                </a:r>
                <a14:m>
                  <m:oMath xmlns:m="http://schemas.openxmlformats.org/officeDocument/2006/math">
                    <m:r>
                      <a:rPr lang="en-US" sz="1800" i="1">
                        <a:solidFill>
                          <a:schemeClr val="tx1"/>
                        </a:solidFill>
                        <a:latin typeface="Cambria Math" panose="02040503050406030204" pitchFamily="18" charset="0"/>
                      </a:rPr>
                      <m:t>𝑛</m:t>
                    </m:r>
                  </m:oMath>
                </a14:m>
                <a:r>
                  <a:rPr lang="en-US" sz="1800" dirty="0">
                    <a:solidFill>
                      <a:schemeClr val="tx1"/>
                    </a:solidFill>
                  </a:rPr>
                  <a:t> additive bidders</a:t>
                </a:r>
                <a:r>
                  <a:rPr lang="en-US" sz="1800" dirty="0"/>
                  <a:t>	</a:t>
                </a:r>
                <a:r>
                  <a:rPr lang="en-US" sz="1800" dirty="0">
                    <a:solidFill>
                      <a:schemeClr val="tx1"/>
                    </a:solidFill>
                  </a:rPr>
                  <a:t>		</a:t>
                </a:r>
              </a:p>
              <a:p>
                <a:pPr marL="0" indent="0">
                  <a:buNone/>
                </a:pPr>
                <a:r>
                  <a:rPr lang="en-US" sz="1800" dirty="0"/>
                  <a:t>B</a:t>
                </a:r>
                <a:r>
                  <a:rPr lang="en-US" sz="1800" dirty="0">
                    <a:solidFill>
                      <a:schemeClr val="tx1"/>
                    </a:solidFill>
                  </a:rPr>
                  <a:t>id of bidder </a:t>
                </a:r>
                <a14:m>
                  <m:oMath xmlns:m="http://schemas.openxmlformats.org/officeDocument/2006/math">
                    <m:r>
                      <a:rPr lang="en-US" sz="1800" i="1">
                        <a:solidFill>
                          <a:schemeClr val="tx1"/>
                        </a:solidFill>
                        <a:latin typeface="Cambria Math" panose="02040503050406030204" pitchFamily="18" charset="0"/>
                      </a:rPr>
                      <m:t>𝑖</m:t>
                    </m:r>
                  </m:oMath>
                </a14:m>
                <a:r>
                  <a:rPr lang="en-US" sz="1800" dirty="0">
                    <a:solidFill>
                      <a:schemeClr val="tx1"/>
                    </a:solidFill>
                  </a:rPr>
                  <a:t> for item </a:t>
                </a:r>
                <a14:m>
                  <m:oMath xmlns:m="http://schemas.openxmlformats.org/officeDocument/2006/math">
                    <m:r>
                      <a:rPr lang="en-US" sz="1800" i="1">
                        <a:solidFill>
                          <a:schemeClr val="tx1"/>
                        </a:solidFill>
                        <a:latin typeface="Cambria Math" panose="02040503050406030204" pitchFamily="18" charset="0"/>
                      </a:rPr>
                      <m:t>𝑗</m:t>
                    </m:r>
                  </m:oMath>
                </a14:m>
                <a:r>
                  <a:rPr lang="en-US" sz="1800" dirty="0">
                    <a:solidFill>
                      <a:schemeClr val="tx1"/>
                    </a:solidFill>
                  </a:rPr>
                  <a:t>: </a:t>
                </a:r>
                <a14:m>
                  <m:oMath xmlns:m="http://schemas.openxmlformats.org/officeDocument/2006/math">
                    <m:sSub>
                      <m:sSubPr>
                        <m:ctrlPr>
                          <a:rPr lang="en-US" sz="1800" i="1">
                            <a:solidFill>
                              <a:schemeClr val="tx1"/>
                            </a:solidFill>
                            <a:latin typeface="Cambria Math" panose="02040503050406030204" pitchFamily="18" charset="0"/>
                          </a:rPr>
                        </m:ctrlPr>
                      </m:sSubPr>
                      <m:e>
                        <m:r>
                          <a:rPr lang="en-US" sz="1800" i="1">
                            <a:solidFill>
                              <a:schemeClr val="tx1"/>
                            </a:solidFill>
                            <a:latin typeface="Cambria Math" panose="02040503050406030204" pitchFamily="18" charset="0"/>
                          </a:rPr>
                          <m:t>𝑏</m:t>
                        </m:r>
                      </m:e>
                      <m:sub>
                        <m:r>
                          <a:rPr lang="en-US" sz="1800" i="1">
                            <a:solidFill>
                              <a:schemeClr val="tx1"/>
                            </a:solidFill>
                            <a:latin typeface="Cambria Math" panose="02040503050406030204" pitchFamily="18" charset="0"/>
                          </a:rPr>
                          <m:t>𝑖𝑗</m:t>
                        </m:r>
                      </m:sub>
                    </m:sSub>
                  </m:oMath>
                </a14:m>
                <a:endParaRPr lang="en-US" sz="1800" dirty="0">
                  <a:solidFill>
                    <a:schemeClr val="tx1"/>
                  </a:solidFill>
                </a:endParaRPr>
              </a:p>
              <a:p>
                <a:pPr marL="0" indent="0">
                  <a:buNone/>
                </a:pPr>
                <a:r>
                  <a:rPr lang="en-US" sz="1800" dirty="0">
                    <a:solidFill>
                      <a:schemeClr val="tx1"/>
                    </a:solidFill>
                  </a:rPr>
                  <a:t>Parameters </a:t>
                </a:r>
                <a14:m>
                  <m:oMath xmlns:m="http://schemas.openxmlformats.org/officeDocument/2006/math">
                    <m:r>
                      <a:rPr lang="en-US" sz="1800" i="1">
                        <a:solidFill>
                          <a:schemeClr val="tx1"/>
                        </a:solidFill>
                        <a:latin typeface="Cambria Math" panose="02040503050406030204" pitchFamily="18" charset="0"/>
                      </a:rPr>
                      <m:t>𝑤</m:t>
                    </m:r>
                  </m:oMath>
                </a14:m>
                <a:r>
                  <a:rPr lang="en-US" sz="1800" dirty="0">
                    <a:solidFill>
                      <a:schemeClr val="tx1"/>
                    </a:solidFill>
                  </a:rPr>
                  <a:t>	 				</a:t>
                </a:r>
              </a:p>
              <a:p>
                <a:pPr marL="0" indent="0">
                  <a:buNone/>
                </a:pPr>
                <a:r>
                  <a:rPr lang="en-US" sz="1800" dirty="0">
                    <a:cs typeface="Arial" panose="020B0604020202020204" pitchFamily="34" charset="0"/>
                  </a:rPr>
                  <a:t>Feedback: Revenue and bidders’ regret</a:t>
                </a:r>
              </a:p>
              <a:p>
                <a:pPr marL="0" indent="0">
                  <a:buNone/>
                </a:pPr>
                <a:endParaRPr lang="en-US" sz="1800" dirty="0">
                  <a:solidFill>
                    <a:schemeClr val="tx1"/>
                  </a:solidFill>
                </a:endParaRPr>
              </a:p>
              <a:p>
                <a:endParaRPr lang="en-US" sz="1800" dirty="0">
                  <a:solidFill>
                    <a:schemeClr val="tx1"/>
                  </a:solidFill>
                </a:endParaRPr>
              </a:p>
            </p:txBody>
          </p:sp>
        </mc:Choice>
        <mc:Fallback>
          <p:sp>
            <p:nvSpPr>
              <p:cNvPr id="17" name="Content Placeholder 16">
                <a:extLst>
                  <a:ext uri="{FF2B5EF4-FFF2-40B4-BE49-F238E27FC236}">
                    <a16:creationId xmlns:a16="http://schemas.microsoft.com/office/drawing/2014/main" id="{8E1081D3-5B9A-4AEA-8926-B5BFDE5FC76B}"/>
                  </a:ext>
                </a:extLst>
              </p:cNvPr>
              <p:cNvSpPr>
                <a:spLocks noGrp="1" noRot="1" noChangeAspect="1" noMove="1" noResize="1" noEditPoints="1" noAdjustHandles="1" noChangeArrowheads="1" noChangeShapeType="1" noTextEdit="1"/>
              </p:cNvSpPr>
              <p:nvPr>
                <p:ph idx="1"/>
              </p:nvPr>
            </p:nvSpPr>
            <p:spPr>
              <a:xfrm>
                <a:off x="457200" y="1143001"/>
                <a:ext cx="8229600" cy="1676400"/>
              </a:xfrm>
              <a:blipFill>
                <a:blip r:embed="rId2"/>
                <a:stretch>
                  <a:fillRect l="-593" t="-2182"/>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F76654AC-3663-485C-88A3-54D8B7AABB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879" y="3266546"/>
            <a:ext cx="2512539" cy="2161564"/>
          </a:xfrm>
          <a:prstGeom prst="rect">
            <a:avLst/>
          </a:prstGeom>
        </p:spPr>
      </p:pic>
      <p:sp>
        <p:nvSpPr>
          <p:cNvPr id="3" name="TextBox 2">
            <a:extLst>
              <a:ext uri="{FF2B5EF4-FFF2-40B4-BE49-F238E27FC236}">
                <a16:creationId xmlns:a16="http://schemas.microsoft.com/office/drawing/2014/main" id="{04959084-F406-4D35-BAA2-66F071EBBEB8}"/>
              </a:ext>
            </a:extLst>
          </p:cNvPr>
          <p:cNvSpPr txBox="1"/>
          <p:nvPr/>
        </p:nvSpPr>
        <p:spPr>
          <a:xfrm>
            <a:off x="1568992" y="2925177"/>
            <a:ext cx="1516313" cy="369332"/>
          </a:xfrm>
          <a:prstGeom prst="rect">
            <a:avLst/>
          </a:prstGeom>
          <a:noFill/>
        </p:spPr>
        <p:txBody>
          <a:bodyPr wrap="none" rtlCol="0">
            <a:spAutoFit/>
          </a:bodyPr>
          <a:lstStyle/>
          <a:p>
            <a:r>
              <a:rPr lang="en-US" dirty="0"/>
              <a:t>Allocation Net</a:t>
            </a:r>
          </a:p>
        </p:txBody>
      </p:sp>
      <p:sp>
        <p:nvSpPr>
          <p:cNvPr id="6" name="TextBox 5">
            <a:extLst>
              <a:ext uri="{FF2B5EF4-FFF2-40B4-BE49-F238E27FC236}">
                <a16:creationId xmlns:a16="http://schemas.microsoft.com/office/drawing/2014/main" id="{BFE3D750-A819-4411-8C8D-F931263BD9EC}"/>
              </a:ext>
            </a:extLst>
          </p:cNvPr>
          <p:cNvSpPr txBox="1"/>
          <p:nvPr/>
        </p:nvSpPr>
        <p:spPr>
          <a:xfrm>
            <a:off x="5809295" y="2925177"/>
            <a:ext cx="1398396" cy="369332"/>
          </a:xfrm>
          <a:prstGeom prst="rect">
            <a:avLst/>
          </a:prstGeom>
          <a:noFill/>
        </p:spPr>
        <p:txBody>
          <a:bodyPr wrap="none" rtlCol="0">
            <a:spAutoFit/>
          </a:bodyPr>
          <a:lstStyle/>
          <a:p>
            <a:r>
              <a:rPr lang="en-US" dirty="0"/>
              <a:t>Payment Net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0C93AF78-D69D-4C2C-9B69-1C4561EB535E}"/>
                  </a:ext>
                </a:extLst>
              </p:cNvPr>
              <p:cNvSpPr txBox="1"/>
              <p:nvPr/>
            </p:nvSpPr>
            <p:spPr>
              <a:xfrm>
                <a:off x="457200" y="5504309"/>
                <a:ext cx="3739896" cy="646331"/>
              </a:xfrm>
              <a:prstGeom prst="rect">
                <a:avLst/>
              </a:prstGeom>
              <a:noFill/>
            </p:spPr>
            <p:txBody>
              <a:bodyPr wrap="square" rtlCol="0">
                <a:spAutoFit/>
              </a:bodyPr>
              <a:lstStyle/>
              <a:p>
                <a:pPr algn="ctr"/>
                <a:r>
                  <a:rPr lang="en-US" dirty="0"/>
                  <a:t>Allocation: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𝑔</m:t>
                        </m:r>
                      </m:e>
                      <m:sup>
                        <m:r>
                          <a:rPr lang="en-US" b="0" i="1" smtClean="0">
                            <a:latin typeface="Cambria Math" panose="02040503050406030204" pitchFamily="18" charset="0"/>
                          </a:rPr>
                          <m:t>𝑤</m:t>
                        </m:r>
                      </m:sup>
                    </m:sSup>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𝑛𝑚</m:t>
                        </m:r>
                      </m:sup>
                    </m:s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Δ</m:t>
                        </m:r>
                      </m:e>
                      <m:sub>
                        <m:r>
                          <a:rPr lang="en-US" b="0" i="1" smtClean="0">
                            <a:latin typeface="Cambria Math" panose="02040503050406030204" pitchFamily="18" charset="0"/>
                            <a:ea typeface="Cambria Math" panose="02040503050406030204" pitchFamily="18" charset="0"/>
                          </a:rPr>
                          <m:t>1</m:t>
                        </m:r>
                      </m:sub>
                    </m:sSub>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Δ</m:t>
                        </m:r>
                      </m:e>
                      <m:sub>
                        <m:r>
                          <a:rPr lang="en-US" b="0" i="1" smtClean="0">
                            <a:latin typeface="Cambria Math" panose="02040503050406030204" pitchFamily="18" charset="0"/>
                            <a:ea typeface="Cambria Math" panose="02040503050406030204" pitchFamily="18" charset="0"/>
                          </a:rPr>
                          <m:t>𝑚</m:t>
                        </m:r>
                      </m:sub>
                    </m:sSub>
                  </m:oMath>
                </a14:m>
                <a:endParaRPr lang="en-US" dirty="0"/>
              </a:p>
              <a:p>
                <a:pPr algn="ctr"/>
                <a:endParaRPr lang="en-US" dirty="0"/>
              </a:p>
            </p:txBody>
          </p:sp>
        </mc:Choice>
        <mc:Fallback>
          <p:sp>
            <p:nvSpPr>
              <p:cNvPr id="8" name="TextBox 7">
                <a:extLst>
                  <a:ext uri="{FF2B5EF4-FFF2-40B4-BE49-F238E27FC236}">
                    <a16:creationId xmlns:a16="http://schemas.microsoft.com/office/drawing/2014/main" id="{0C93AF78-D69D-4C2C-9B69-1C4561EB535E}"/>
                  </a:ext>
                </a:extLst>
              </p:cNvPr>
              <p:cNvSpPr txBox="1">
                <a:spLocks noRot="1" noChangeAspect="1" noMove="1" noResize="1" noEditPoints="1" noAdjustHandles="1" noChangeArrowheads="1" noChangeShapeType="1" noTextEdit="1"/>
              </p:cNvSpPr>
              <p:nvPr/>
            </p:nvSpPr>
            <p:spPr>
              <a:xfrm>
                <a:off x="457200" y="5504309"/>
                <a:ext cx="3739896" cy="646331"/>
              </a:xfrm>
              <a:prstGeom prst="rect">
                <a:avLst/>
              </a:prstGeom>
              <a:blipFill>
                <a:blip r:embed="rId4"/>
                <a:stretch>
                  <a:fillRect l="-651" t="-566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C324887B-9826-4C51-AC0D-AB722679328F}"/>
                  </a:ext>
                </a:extLst>
              </p:cNvPr>
              <p:cNvSpPr txBox="1"/>
              <p:nvPr/>
            </p:nvSpPr>
            <p:spPr>
              <a:xfrm>
                <a:off x="4638545" y="5504309"/>
                <a:ext cx="3739896" cy="1201291"/>
              </a:xfrm>
              <a:prstGeom prst="rect">
                <a:avLst/>
              </a:prstGeom>
              <a:noFill/>
            </p:spPr>
            <p:txBody>
              <a:bodyPr wrap="square" rtlCol="0">
                <a:spAutoFit/>
              </a:bodyPr>
              <a:lstStyle/>
              <a:p>
                <a:pPr algn="ctr"/>
                <a:r>
                  <a:rPr lang="en-US" dirty="0"/>
                  <a:t>Payment: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𝑝</m:t>
                        </m:r>
                      </m:e>
                      <m:sup>
                        <m:r>
                          <a:rPr lang="en-US" b="0" i="1" smtClean="0">
                            <a:latin typeface="Cambria Math" panose="02040503050406030204" pitchFamily="18" charset="0"/>
                          </a:rPr>
                          <m:t>𝑤</m:t>
                        </m:r>
                      </m:sup>
                    </m:sSup>
                    <m:r>
                      <a:rPr lang="en-US" b="0" i="1" smtClean="0">
                        <a:latin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ℝ</m:t>
                        </m:r>
                      </m:e>
                      <m:sup>
                        <m:r>
                          <a:rPr lang="en-US" b="0" i="1" smtClean="0">
                            <a:latin typeface="Cambria Math" panose="02040503050406030204" pitchFamily="18" charset="0"/>
                            <a:ea typeface="Cambria Math" panose="02040503050406030204" pitchFamily="18" charset="0"/>
                          </a:rPr>
                          <m:t>𝑛𝑚</m:t>
                        </m:r>
                      </m:sup>
                    </m:sSup>
                    <m:r>
                      <a:rPr lang="en-US" b="0" i="1" smtClean="0">
                        <a:latin typeface="Cambria Math" panose="02040503050406030204" pitchFamily="18" charset="0"/>
                        <a:ea typeface="Cambria Math" panose="02040503050406030204" pitchFamily="18" charset="0"/>
                      </a:rPr>
                      <m:t>→</m:t>
                    </m:r>
                    <m:sSubSup>
                      <m:sSubSupPr>
                        <m:ctrlPr>
                          <a:rPr lang="en-US" b="0"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≥0</m:t>
                        </m:r>
                      </m:sub>
                      <m:sup>
                        <m:r>
                          <a:rPr lang="en-US" b="0" i="1" smtClean="0">
                            <a:latin typeface="Cambria Math" panose="02040503050406030204" pitchFamily="18" charset="0"/>
                            <a:ea typeface="Cambria Math" panose="02040503050406030204" pitchFamily="18" charset="0"/>
                          </a:rPr>
                          <m:t>𝑛</m:t>
                        </m:r>
                      </m:sup>
                    </m:sSubSup>
                  </m:oMath>
                </a14:m>
                <a:endParaRPr lang="en-US" dirty="0"/>
              </a:p>
              <a:p>
                <a:pPr algn="ctr"/>
                <a:r>
                  <a:rPr lang="en-US" dirty="0"/>
                  <a:t>Fractional payment: </a:t>
                </a:r>
              </a:p>
              <a:p>
                <a:pPr algn="ctr"/>
                <a14:m>
                  <m:oMathPara xmlns:m="http://schemas.openxmlformats.org/officeDocument/2006/math">
                    <m:oMathParaPr>
                      <m:jc m:val="centerGroup"/>
                    </m:oMathParaPr>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𝑝</m:t>
                          </m:r>
                        </m:e>
                        <m:sub>
                          <m:r>
                            <a:rPr lang="en-US" b="0" i="1" smtClean="0">
                              <a:latin typeface="Cambria Math" panose="02040503050406030204" pitchFamily="18" charset="0"/>
                            </a:rPr>
                            <m:t>𝑖</m:t>
                          </m:r>
                        </m:sub>
                        <m:sup>
                          <m:r>
                            <a:rPr lang="en-US" b="0" i="1" smtClean="0">
                              <a:latin typeface="Cambria Math" panose="02040503050406030204" pitchFamily="18" charset="0"/>
                            </a:rPr>
                            <m:t>𝑤</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e>
                            <m:sub>
                              <m:r>
                                <a:rPr lang="en-US" b="0" i="1" smtClean="0">
                                  <a:latin typeface="Cambria Math" panose="02040503050406030204" pitchFamily="18" charset="0"/>
                                </a:rPr>
                                <m:t>𝑖</m:t>
                              </m:r>
                            </m:sub>
                            <m:sup>
                              <m:r>
                                <a:rPr lang="en-US" b="0" i="1" smtClean="0">
                                  <a:latin typeface="Cambria Math" panose="02040503050406030204" pitchFamily="18" charset="0"/>
                                </a:rPr>
                                <m:t>𝑤</m:t>
                              </m:r>
                            </m:sup>
                          </m:sSub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𝑖</m:t>
                              </m:r>
                            </m:sub>
                          </m:sSub>
                        </m:e>
                      </m:d>
                      <m:r>
                        <a:rPr lang="en-US" b="0" i="0"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𝛼</m:t>
                          </m:r>
                        </m:e>
                        <m:sub>
                          <m:r>
                            <a:rPr lang="en-US" b="0" i="1" smtClean="0">
                              <a:latin typeface="Cambria Math" panose="02040503050406030204" pitchFamily="18" charset="0"/>
                            </a:rPr>
                            <m:t>𝑖</m:t>
                          </m:r>
                        </m:sub>
                      </m:sSub>
                      <m:r>
                        <a:rPr lang="en-US" b="0" i="1" smtClean="0">
                          <a:latin typeface="Cambria Math" panose="02040503050406030204" pitchFamily="18" charset="0"/>
                        </a:rPr>
                        <m:t>∈[0,1]</m:t>
                      </m:r>
                    </m:oMath>
                  </m:oMathPara>
                </a14:m>
                <a:endParaRPr lang="en-US" dirty="0"/>
              </a:p>
              <a:p>
                <a:pPr algn="ctr"/>
                <a:r>
                  <a:rPr lang="en-US" dirty="0"/>
                  <a:t>(Guarantees IR)</a:t>
                </a:r>
              </a:p>
            </p:txBody>
          </p:sp>
        </mc:Choice>
        <mc:Fallback>
          <p:sp>
            <p:nvSpPr>
              <p:cNvPr id="10" name="TextBox 9">
                <a:extLst>
                  <a:ext uri="{FF2B5EF4-FFF2-40B4-BE49-F238E27FC236}">
                    <a16:creationId xmlns:a16="http://schemas.microsoft.com/office/drawing/2014/main" id="{C324887B-9826-4C51-AC0D-AB722679328F}"/>
                  </a:ext>
                </a:extLst>
              </p:cNvPr>
              <p:cNvSpPr txBox="1">
                <a:spLocks noRot="1" noChangeAspect="1" noMove="1" noResize="1" noEditPoints="1" noAdjustHandles="1" noChangeArrowheads="1" noChangeShapeType="1" noTextEdit="1"/>
              </p:cNvSpPr>
              <p:nvPr/>
            </p:nvSpPr>
            <p:spPr>
              <a:xfrm>
                <a:off x="4638545" y="5504309"/>
                <a:ext cx="3739896" cy="1201291"/>
              </a:xfrm>
              <a:prstGeom prst="rect">
                <a:avLst/>
              </a:prstGeom>
              <a:blipFill>
                <a:blip r:embed="rId5"/>
                <a:stretch>
                  <a:fillRect t="-3046" b="-7107"/>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BBE0360-B979-4159-B31B-B8F3112060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8995" y="3266545"/>
            <a:ext cx="2978996" cy="2161564"/>
          </a:xfrm>
          <a:prstGeom prst="rect">
            <a:avLst/>
          </a:prstGeom>
        </p:spPr>
      </p:pic>
    </p:spTree>
    <p:extLst>
      <p:ext uri="{BB962C8B-B14F-4D97-AF65-F5344CB8AC3E}">
        <p14:creationId xmlns:p14="http://schemas.microsoft.com/office/powerpoint/2010/main" val="25339839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45F414A-0250-469D-9B75-71B83C926FCD}"/>
                  </a:ext>
                </a:extLst>
              </p:cNvPr>
              <p:cNvSpPr/>
              <p:nvPr/>
            </p:nvSpPr>
            <p:spPr>
              <a:xfrm>
                <a:off x="457196" y="5029200"/>
                <a:ext cx="8229602" cy="9906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cs typeface="Arial" panose="020B0604020202020204" pitchFamily="34" charset="0"/>
                  </a:rPr>
                  <a:t>Solid regions: Learned allocation probability when single bidder with </a:t>
                </a:r>
                <a14:m>
                  <m:oMath xmlns:m="http://schemas.openxmlformats.org/officeDocument/2006/math">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1</m:t>
                        </m:r>
                      </m:sub>
                    </m:sSub>
                    <m:r>
                      <a:rPr lang="en-US" i="1">
                        <a:solidFill>
                          <a:schemeClr val="tx1"/>
                        </a:solidFill>
                        <a:latin typeface="Cambria Math" panose="02040503050406030204" pitchFamily="18" charset="0"/>
                      </a:rPr>
                      <m:t>,</m:t>
                    </m:r>
                    <m:sSub>
                      <m:sSubPr>
                        <m:ctrlPr>
                          <a:rPr lang="en-US" i="1">
                            <a:solidFill>
                              <a:schemeClr val="tx1"/>
                            </a:solidFill>
                            <a:latin typeface="Cambria Math" panose="02040503050406030204" pitchFamily="18" charset="0"/>
                          </a:rPr>
                        </m:ctrlPr>
                      </m:sSubPr>
                      <m:e>
                        <m:r>
                          <a:rPr lang="en-US" i="1">
                            <a:solidFill>
                              <a:schemeClr val="tx1"/>
                            </a:solidFill>
                            <a:latin typeface="Cambria Math" panose="02040503050406030204" pitchFamily="18" charset="0"/>
                          </a:rPr>
                          <m:t>𝑣</m:t>
                        </m:r>
                      </m:e>
                      <m:sub>
                        <m:r>
                          <a:rPr lang="en-US" i="1">
                            <a:solidFill>
                              <a:schemeClr val="tx1"/>
                            </a:solidFill>
                            <a:latin typeface="Cambria Math" panose="02040503050406030204" pitchFamily="18" charset="0"/>
                          </a:rPr>
                          <m:t>2</m:t>
                        </m:r>
                      </m:sub>
                    </m:sSub>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𝑈</m:t>
                    </m:r>
                    <m:r>
                      <a:rPr lang="en-US" i="1">
                        <a:solidFill>
                          <a:schemeClr val="tx1"/>
                        </a:solidFill>
                        <a:latin typeface="Cambria Math" panose="02040503050406030204" pitchFamily="18" charset="0"/>
                      </a:rPr>
                      <m:t>[0,1]</m:t>
                    </m:r>
                  </m:oMath>
                </a14:m>
                <a:endParaRPr lang="en-US" dirty="0">
                  <a:solidFill>
                    <a:schemeClr val="tx1"/>
                  </a:solidFill>
                  <a:cs typeface="Arial" panose="020B0604020202020204" pitchFamily="34" charset="0"/>
                </a:endParaRPr>
              </a:p>
              <a:p>
                <a:endParaRPr lang="en-US" dirty="0">
                  <a:solidFill>
                    <a:schemeClr val="tx1"/>
                  </a:solidFill>
                  <a:cs typeface="Arial" panose="020B0604020202020204" pitchFamily="34" charset="0"/>
                </a:endParaRPr>
              </a:p>
              <a:p>
                <a:r>
                  <a:rPr lang="en-US" dirty="0">
                    <a:solidFill>
                      <a:schemeClr val="tx1"/>
                    </a:solidFill>
                    <a:cs typeface="Arial" panose="020B0604020202020204" pitchFamily="34" charset="0"/>
                  </a:rPr>
                  <a:t>Optimal mechanism </a:t>
                </a:r>
                <a:r>
                  <a:rPr lang="en-US" dirty="0">
                    <a:solidFill>
                      <a:schemeClr val="bg1">
                        <a:lumMod val="50000"/>
                      </a:schemeClr>
                    </a:solidFill>
                    <a:cs typeface="Arial" panose="020B0604020202020204" pitchFamily="34" charset="0"/>
                  </a:rPr>
                  <a:t>[</a:t>
                </a:r>
                <a:r>
                  <a:rPr lang="en-US" dirty="0" err="1">
                    <a:solidFill>
                      <a:schemeClr val="bg1">
                        <a:lumMod val="50000"/>
                      </a:schemeClr>
                    </a:solidFill>
                  </a:rPr>
                  <a:t>Manelli</a:t>
                </a:r>
                <a:r>
                  <a:rPr lang="en-US" dirty="0">
                    <a:solidFill>
                      <a:schemeClr val="bg1">
                        <a:lumMod val="50000"/>
                      </a:schemeClr>
                    </a:solidFill>
                  </a:rPr>
                  <a:t> and Vincent, JET’06</a:t>
                </a:r>
                <a:r>
                  <a:rPr lang="en-US" dirty="0">
                    <a:solidFill>
                      <a:schemeClr val="bg1">
                        <a:lumMod val="50000"/>
                      </a:schemeClr>
                    </a:solidFill>
                    <a:cs typeface="Arial" panose="020B0604020202020204" pitchFamily="34" charset="0"/>
                  </a:rPr>
                  <a:t>] </a:t>
                </a:r>
                <a:r>
                  <a:rPr lang="en-US" dirty="0">
                    <a:solidFill>
                      <a:schemeClr val="tx1"/>
                    </a:solidFill>
                    <a:cs typeface="Arial" panose="020B0604020202020204" pitchFamily="34" charset="0"/>
                  </a:rPr>
                  <a:t>represented by regions separated by dashed orange lines</a:t>
                </a:r>
              </a:p>
            </p:txBody>
          </p:sp>
        </mc:Choice>
        <mc:Fallback xmlns="">
          <p:sp>
            <p:nvSpPr>
              <p:cNvPr id="9" name="Rectangle 8">
                <a:extLst>
                  <a:ext uri="{FF2B5EF4-FFF2-40B4-BE49-F238E27FC236}">
                    <a16:creationId xmlns:a16="http://schemas.microsoft.com/office/drawing/2014/main" id="{F45F414A-0250-469D-9B75-71B83C926FCD}"/>
                  </a:ext>
                </a:extLst>
              </p:cNvPr>
              <p:cNvSpPr>
                <a:spLocks noRot="1" noChangeAspect="1" noMove="1" noResize="1" noEditPoints="1" noAdjustHandles="1" noChangeArrowheads="1" noChangeShapeType="1" noTextEdit="1"/>
              </p:cNvSpPr>
              <p:nvPr/>
            </p:nvSpPr>
            <p:spPr>
              <a:xfrm>
                <a:off x="457196" y="5029200"/>
                <a:ext cx="8229602" cy="990600"/>
              </a:xfrm>
              <a:prstGeom prst="rect">
                <a:avLst/>
              </a:prstGeom>
              <a:blipFill>
                <a:blip r:embed="rId2"/>
                <a:stretch>
                  <a:fillRect l="-593" t="-13497" b="-19632"/>
                </a:stretch>
              </a:blipFill>
              <a:ln w="28575">
                <a:noFill/>
              </a:ln>
            </p:spPr>
            <p:txBody>
              <a:bodyPr/>
              <a:lstStyle/>
              <a:p>
                <a:r>
                  <a:rPr lang="en-US">
                    <a:noFill/>
                  </a:rPr>
                  <a:t> </a:t>
                </a:r>
              </a:p>
            </p:txBody>
          </p:sp>
        </mc:Fallback>
      </mc:AlternateContent>
      <p:grpSp>
        <p:nvGrpSpPr>
          <p:cNvPr id="5" name="Group 4">
            <a:extLst>
              <a:ext uri="{FF2B5EF4-FFF2-40B4-BE49-F238E27FC236}">
                <a16:creationId xmlns:a16="http://schemas.microsoft.com/office/drawing/2014/main" id="{7CF7AED0-0E20-4A78-97F8-955E1FE9CAE4}"/>
              </a:ext>
            </a:extLst>
          </p:cNvPr>
          <p:cNvGrpSpPr/>
          <p:nvPr/>
        </p:nvGrpSpPr>
        <p:grpSpPr>
          <a:xfrm>
            <a:off x="457199" y="1676400"/>
            <a:ext cx="8229599" cy="3216237"/>
            <a:chOff x="762000" y="2971712"/>
            <a:chExt cx="4021870" cy="1571800"/>
          </a:xfrm>
        </p:grpSpPr>
        <p:pic>
          <p:nvPicPr>
            <p:cNvPr id="16" name="Graphic 15">
              <a:extLst>
                <a:ext uri="{FF2B5EF4-FFF2-40B4-BE49-F238E27FC236}">
                  <a16:creationId xmlns:a16="http://schemas.microsoft.com/office/drawing/2014/main" id="{AF6F5929-EF43-40A1-A644-AA619FD4C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2000" y="2971800"/>
              <a:ext cx="1888060" cy="1571625"/>
            </a:xfrm>
            <a:prstGeom prst="rect">
              <a:avLst/>
            </a:prstGeom>
          </p:spPr>
        </p:pic>
        <p:pic>
          <p:nvPicPr>
            <p:cNvPr id="18" name="Graphic 17">
              <a:extLst>
                <a:ext uri="{FF2B5EF4-FFF2-40B4-BE49-F238E27FC236}">
                  <a16:creationId xmlns:a16="http://schemas.microsoft.com/office/drawing/2014/main" id="{B309EDB8-99E5-46E0-B197-9E36140B58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95600" y="2971712"/>
              <a:ext cx="1888270" cy="1571800"/>
            </a:xfrm>
            <a:prstGeom prst="rect">
              <a:avLst/>
            </a:prstGeom>
          </p:spPr>
        </p:pic>
      </p:grpSp>
      <p:sp>
        <p:nvSpPr>
          <p:cNvPr id="19" name="Title 1">
            <a:extLst>
              <a:ext uri="{FF2B5EF4-FFF2-40B4-BE49-F238E27FC236}">
                <a16:creationId xmlns:a16="http://schemas.microsoft.com/office/drawing/2014/main" id="{56F81196-E87E-471D-885C-74C9A7A59ACF}"/>
              </a:ext>
            </a:extLst>
          </p:cNvPr>
          <p:cNvSpPr>
            <a:spLocks noGrp="1"/>
          </p:cNvSpPr>
          <p:nvPr>
            <p:ph type="title"/>
          </p:nvPr>
        </p:nvSpPr>
        <p:spPr>
          <a:xfrm>
            <a:off x="457200" y="274638"/>
            <a:ext cx="8229600" cy="1143000"/>
          </a:xfrm>
        </p:spPr>
        <p:txBody>
          <a:bodyPr>
            <a:noAutofit/>
          </a:bodyPr>
          <a:lstStyle/>
          <a:p>
            <a:r>
              <a:rPr lang="en-US" dirty="0"/>
              <a:t>Incremental AMD via deep learning</a:t>
            </a:r>
            <a:br>
              <a:rPr lang="en-US" sz="3000" dirty="0"/>
            </a:br>
            <a:r>
              <a:rPr lang="en-US" sz="1800" dirty="0">
                <a:solidFill>
                  <a:schemeClr val="tx1">
                    <a:lumMod val="50000"/>
                    <a:lumOff val="50000"/>
                  </a:schemeClr>
                </a:solidFill>
              </a:rPr>
              <a:t>[</a:t>
            </a:r>
            <a:r>
              <a:rPr lang="en-US" sz="1800" dirty="0" err="1">
                <a:solidFill>
                  <a:schemeClr val="tx1">
                    <a:lumMod val="50000"/>
                    <a:lumOff val="50000"/>
                  </a:schemeClr>
                </a:solidFill>
                <a:cs typeface="Arial" panose="020B0604020202020204" pitchFamily="34" charset="0"/>
              </a:rPr>
              <a:t>D</a:t>
            </a:r>
            <a:r>
              <a:rPr lang="en-US" sz="1800" dirty="0" err="1">
                <a:solidFill>
                  <a:schemeClr val="tx1">
                    <a:lumMod val="50000"/>
                    <a:lumOff val="50000"/>
                  </a:schemeClr>
                </a:solidFill>
                <a:ea typeface="Roboto" panose="02000000000000000000" pitchFamily="2" charset="0"/>
                <a:cs typeface="Arial" panose="020B0604020202020204" pitchFamily="34" charset="0"/>
              </a:rPr>
              <a:t>ü</a:t>
            </a:r>
            <a:r>
              <a:rPr lang="en-US" sz="1800" dirty="0" err="1">
                <a:solidFill>
                  <a:schemeClr val="tx1">
                    <a:lumMod val="50000"/>
                    <a:lumOff val="50000"/>
                  </a:schemeClr>
                </a:solidFill>
                <a:cs typeface="Arial" panose="020B0604020202020204" pitchFamily="34" charset="0"/>
              </a:rPr>
              <a:t>tting</a:t>
            </a:r>
            <a:r>
              <a:rPr lang="en-US" sz="1800" dirty="0">
                <a:solidFill>
                  <a:schemeClr val="tx1">
                    <a:lumMod val="50000"/>
                    <a:lumOff val="50000"/>
                  </a:schemeClr>
                </a:solidFill>
                <a:cs typeface="Arial" panose="020B0604020202020204" pitchFamily="34" charset="0"/>
              </a:rPr>
              <a:t>, </a:t>
            </a:r>
            <a:r>
              <a:rPr lang="en-US" sz="1800" dirty="0">
                <a:solidFill>
                  <a:schemeClr val="tx1">
                    <a:lumMod val="50000"/>
                    <a:lumOff val="50000"/>
                  </a:schemeClr>
                </a:solidFill>
              </a:rPr>
              <a:t>Feng, </a:t>
            </a:r>
            <a:r>
              <a:rPr lang="en-US" sz="1800" dirty="0">
                <a:solidFill>
                  <a:schemeClr val="bg1">
                    <a:lumMod val="50000"/>
                  </a:schemeClr>
                </a:solidFill>
              </a:rPr>
              <a:t>Narasimhan, Parkes, and </a:t>
            </a:r>
            <a:r>
              <a:rPr lang="en-US" sz="1800" dirty="0" err="1">
                <a:solidFill>
                  <a:schemeClr val="bg1">
                    <a:lumMod val="50000"/>
                  </a:schemeClr>
                </a:solidFill>
              </a:rPr>
              <a:t>Ravindranath</a:t>
            </a:r>
            <a:r>
              <a:rPr lang="en-US" sz="1800" dirty="0">
                <a:solidFill>
                  <a:schemeClr val="bg1">
                    <a:lumMod val="50000"/>
                  </a:schemeClr>
                </a:solidFill>
              </a:rPr>
              <a:t>, ICML’19]</a:t>
            </a:r>
          </a:p>
        </p:txBody>
      </p:sp>
    </p:spTree>
    <p:extLst>
      <p:ext uri="{BB962C8B-B14F-4D97-AF65-F5344CB8AC3E}">
        <p14:creationId xmlns:p14="http://schemas.microsoft.com/office/powerpoint/2010/main" val="33511391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ctangle 39"/>
          <p:cNvSpPr/>
          <p:nvPr/>
        </p:nvSpPr>
        <p:spPr>
          <a:xfrm>
            <a:off x="0" y="857250"/>
            <a:ext cx="9144000" cy="5143500"/>
          </a:xfrm>
          <a:prstGeom prst="rect">
            <a:avLst/>
          </a:prstGeom>
          <a:solidFill>
            <a:srgbClr val="FFFFFF"/>
          </a:solidFill>
          <a:ln w="12700">
            <a:miter lim="400000"/>
          </a:ln>
        </p:spPr>
        <p:txBody>
          <a:bodyPr lIns="34289" rIns="34289" anchor="ctr"/>
          <a:lstStyle/>
          <a:p>
            <a:pPr algn="ctr">
              <a:defRPr>
                <a:solidFill>
                  <a:srgbClr val="FFFFFF"/>
                </a:solidFill>
              </a:defRPr>
            </a:pPr>
            <a:endParaRPr sz="1350"/>
          </a:p>
        </p:txBody>
      </p:sp>
      <p:sp>
        <p:nvSpPr>
          <p:cNvPr id="425" name="Title 1"/>
          <p:cNvSpPr txBox="1">
            <a:spLocks noGrp="1"/>
          </p:cNvSpPr>
          <p:nvPr>
            <p:ph type="title"/>
          </p:nvPr>
        </p:nvSpPr>
        <p:spPr>
          <a:xfrm>
            <a:off x="666776" y="592850"/>
            <a:ext cx="7811743" cy="851803"/>
          </a:xfrm>
          <a:prstGeom prst="rect">
            <a:avLst/>
          </a:prstGeom>
        </p:spPr>
        <p:txBody>
          <a:bodyPr>
            <a:normAutofit fontScale="90000"/>
          </a:bodyPr>
          <a:lstStyle>
            <a:lvl1pPr>
              <a:defRPr sz="3600"/>
            </a:lvl1pPr>
          </a:lstStyle>
          <a:p>
            <a:r>
              <a:rPr dirty="0">
                <a:latin typeface="+mn-lt"/>
              </a:rPr>
              <a:t>Our </a:t>
            </a:r>
            <a:r>
              <a:rPr lang="en-US" dirty="0">
                <a:latin typeface="+mn-lt"/>
              </a:rPr>
              <a:t>n</a:t>
            </a:r>
            <a:r>
              <a:rPr dirty="0">
                <a:latin typeface="+mn-lt"/>
              </a:rPr>
              <a:t>ew </a:t>
            </a:r>
            <a:r>
              <a:rPr lang="en-US" dirty="0">
                <a:latin typeface="+mn-lt"/>
              </a:rPr>
              <a:t>a</a:t>
            </a:r>
            <a:r>
              <a:rPr dirty="0">
                <a:latin typeface="+mn-lt"/>
              </a:rPr>
              <a:t>rchitecture</a:t>
            </a:r>
            <a:r>
              <a:rPr lang="en-US" dirty="0">
                <a:latin typeface="+mn-lt"/>
              </a:rPr>
              <a:t>: </a:t>
            </a:r>
            <a:br>
              <a:rPr lang="en-US" dirty="0">
                <a:latin typeface="+mn-lt"/>
              </a:rPr>
            </a:br>
            <a:r>
              <a:rPr lang="en-US" b="1" i="0" dirty="0">
                <a:solidFill>
                  <a:srgbClr val="000000"/>
                </a:solidFill>
                <a:effectLst/>
                <a:latin typeface="+mn-lt"/>
              </a:rPr>
              <a:t>Differentiable economics for randomized affine maximizer auctions</a:t>
            </a:r>
            <a:br>
              <a:rPr lang="en-US" dirty="0">
                <a:latin typeface="+mn-lt"/>
              </a:rPr>
            </a:br>
            <a:r>
              <a:rPr lang="en-US" sz="2000" dirty="0">
                <a:solidFill>
                  <a:schemeClr val="bg1">
                    <a:lumMod val="75000"/>
                  </a:schemeClr>
                </a:solidFill>
              </a:rPr>
              <a:t>[Curry, Sandholm &amp; Dickerson, arXiv-22]</a:t>
            </a:r>
            <a:endParaRPr dirty="0">
              <a:solidFill>
                <a:schemeClr val="bg1">
                  <a:lumMod val="75000"/>
                </a:schemeClr>
              </a:solidFill>
            </a:endParaRPr>
          </a:p>
        </p:txBody>
      </p:sp>
      <p:sp>
        <p:nvSpPr>
          <p:cNvPr id="426" name="Content Placeholder 2"/>
          <p:cNvSpPr txBox="1">
            <a:spLocks noGrp="1"/>
          </p:cNvSpPr>
          <p:nvPr>
            <p:ph type="body" sz="half" idx="1"/>
          </p:nvPr>
        </p:nvSpPr>
        <p:spPr>
          <a:xfrm>
            <a:off x="482602" y="2594533"/>
            <a:ext cx="3555998" cy="3806267"/>
          </a:xfrm>
          <a:prstGeom prst="rect">
            <a:avLst/>
          </a:prstGeom>
        </p:spPr>
        <p:txBody>
          <a:bodyPr>
            <a:normAutofit/>
          </a:bodyPr>
          <a:lstStyle/>
          <a:p>
            <a:pPr>
              <a:defRPr sz="2000"/>
            </a:pPr>
            <a:r>
              <a:rPr dirty="0"/>
              <a:t>A </a:t>
            </a:r>
            <a:r>
              <a:rPr dirty="0" err="1"/>
              <a:t>strategyproof</a:t>
            </a:r>
            <a:r>
              <a:rPr dirty="0"/>
              <a:t> multiagent, multi-item architecture</a:t>
            </a:r>
          </a:p>
          <a:p>
            <a:pPr>
              <a:defRPr sz="2000"/>
            </a:pPr>
            <a:r>
              <a:rPr dirty="0"/>
              <a:t>Modification of affine maximizer auctions</a:t>
            </a:r>
          </a:p>
          <a:p>
            <a:pPr>
              <a:defRPr sz="2000"/>
            </a:pPr>
            <a:r>
              <a:rPr dirty="0"/>
              <a:t>New in our work: learn all parameters, including offered allocations, end-to-end</a:t>
            </a:r>
          </a:p>
          <a:p>
            <a:pPr marL="514350" lvl="1" indent="-171450">
              <a:spcBef>
                <a:spcPts val="375"/>
              </a:spcBef>
              <a:defRPr sz="2000"/>
            </a:pPr>
            <a:r>
              <a:rPr dirty="0"/>
              <a:t>This additionally allows the offered allocations to be </a:t>
            </a:r>
            <a:r>
              <a:rPr i="1" dirty="0"/>
              <a:t>lotteries	</a:t>
            </a:r>
          </a:p>
        </p:txBody>
      </p:sp>
      <p:grpSp>
        <p:nvGrpSpPr>
          <p:cNvPr id="443" name="Group 21"/>
          <p:cNvGrpSpPr/>
          <p:nvPr/>
        </p:nvGrpSpPr>
        <p:grpSpPr>
          <a:xfrm>
            <a:off x="4363948" y="2594535"/>
            <a:ext cx="3904994" cy="3271422"/>
            <a:chOff x="0" y="0"/>
            <a:chExt cx="5206656" cy="4361894"/>
          </a:xfrm>
        </p:grpSpPr>
        <p:sp>
          <p:nvSpPr>
            <p:cNvPr id="433" name="TextBox 25"/>
            <p:cNvSpPr txBox="1"/>
            <p:nvPr/>
          </p:nvSpPr>
          <p:spPr>
            <a:xfrm>
              <a:off x="3301406" y="2901795"/>
              <a:ext cx="1232953" cy="6184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a:bodyPr>
            <a:lstStyle/>
            <a:p>
              <a:pPr algn="ctr">
                <a:lnSpc>
                  <a:spcPct val="90000"/>
                </a:lnSpc>
                <a:spcBef>
                  <a:spcPts val="450"/>
                </a:spcBef>
                <a:defRPr sz="1600">
                  <a:solidFill>
                    <a:schemeClr val="accent2"/>
                  </a:solidFill>
                </a:defRPr>
              </a:pPr>
              <a:r>
                <a:rPr sz="1200"/>
                <a:t>Always</a:t>
              </a:r>
            </a:p>
            <a:p>
              <a:pPr algn="ctr">
                <a:lnSpc>
                  <a:spcPct val="90000"/>
                </a:lnSpc>
                <a:spcBef>
                  <a:spcPts val="450"/>
                </a:spcBef>
                <a:defRPr sz="1600">
                  <a:solidFill>
                    <a:schemeClr val="accent2"/>
                  </a:solidFill>
                </a:defRPr>
              </a:pPr>
              <a:r>
                <a:rPr sz="1200"/>
                <a:t>Strategyproof</a:t>
              </a:r>
            </a:p>
          </p:txBody>
        </p:sp>
        <p:sp>
          <p:nvSpPr>
            <p:cNvPr id="434" name="TextBox 26"/>
            <p:cNvSpPr txBox="1"/>
            <p:nvPr/>
          </p:nvSpPr>
          <p:spPr>
            <a:xfrm>
              <a:off x="873586" y="2817718"/>
              <a:ext cx="800458" cy="6184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a:bodyPr>
            <a:lstStyle/>
            <a:p>
              <a:pPr algn="ctr">
                <a:lnSpc>
                  <a:spcPct val="90000"/>
                </a:lnSpc>
                <a:spcBef>
                  <a:spcPts val="450"/>
                </a:spcBef>
                <a:defRPr sz="1600">
                  <a:solidFill>
                    <a:schemeClr val="accent1"/>
                  </a:solidFill>
                </a:defRPr>
              </a:pPr>
              <a:r>
                <a:rPr sz="1200"/>
                <a:t>Multiple</a:t>
              </a:r>
            </a:p>
            <a:p>
              <a:pPr algn="ctr">
                <a:lnSpc>
                  <a:spcPct val="90000"/>
                </a:lnSpc>
                <a:spcBef>
                  <a:spcPts val="450"/>
                </a:spcBef>
                <a:defRPr sz="1600">
                  <a:solidFill>
                    <a:schemeClr val="accent1"/>
                  </a:solidFill>
                </a:defRPr>
              </a:pPr>
              <a:r>
                <a:rPr sz="1200"/>
                <a:t>Bidders</a:t>
              </a:r>
            </a:p>
          </p:txBody>
        </p:sp>
        <p:sp>
          <p:nvSpPr>
            <p:cNvPr id="435" name="Oval 27"/>
            <p:cNvSpPr/>
            <p:nvPr/>
          </p:nvSpPr>
          <p:spPr>
            <a:xfrm>
              <a:off x="1125872" y="-1"/>
              <a:ext cx="2948789" cy="2828724"/>
            </a:xfrm>
            <a:prstGeom prst="ellipse">
              <a:avLst/>
            </a:prstGeom>
            <a:noFill/>
            <a:ln w="12700" cap="flat">
              <a:solidFill>
                <a:srgbClr val="548235"/>
              </a:solidFill>
              <a:prstDash val="solid"/>
              <a:miter lim="800000"/>
            </a:ln>
            <a:effectLst/>
          </p:spPr>
          <p:txBody>
            <a:bodyPr wrap="square" lIns="34289" tIns="34289" rIns="34289" bIns="34289" numCol="1" anchor="ctr">
              <a:noAutofit/>
            </a:bodyPr>
            <a:lstStyle/>
            <a:p>
              <a:pPr algn="ctr">
                <a:defRPr sz="4300">
                  <a:solidFill>
                    <a:srgbClr val="FFFFFF"/>
                  </a:solidFill>
                </a:defRPr>
              </a:pPr>
              <a:endParaRPr sz="3225"/>
            </a:p>
          </p:txBody>
        </p:sp>
        <p:sp>
          <p:nvSpPr>
            <p:cNvPr id="436" name="TextBox 28"/>
            <p:cNvSpPr txBox="1"/>
            <p:nvPr/>
          </p:nvSpPr>
          <p:spPr>
            <a:xfrm>
              <a:off x="1470478" y="1790552"/>
              <a:ext cx="785823" cy="526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lnSpcReduction="10000"/>
            </a:bodyPr>
            <a:lstStyle/>
            <a:p>
              <a:pPr>
                <a:lnSpc>
                  <a:spcPct val="90000"/>
                </a:lnSpc>
                <a:spcBef>
                  <a:spcPts val="450"/>
                </a:spcBef>
                <a:defRPr sz="1300"/>
              </a:pPr>
              <a:r>
                <a:rPr sz="975"/>
                <a:t>RegretNet</a:t>
              </a:r>
            </a:p>
            <a:p>
              <a:pPr>
                <a:lnSpc>
                  <a:spcPct val="90000"/>
                </a:lnSpc>
                <a:spcBef>
                  <a:spcPts val="450"/>
                </a:spcBef>
                <a:defRPr sz="1300"/>
              </a:pPr>
              <a:r>
                <a:rPr sz="975"/>
                <a:t>ALGNet</a:t>
              </a:r>
            </a:p>
          </p:txBody>
        </p:sp>
        <p:sp>
          <p:nvSpPr>
            <p:cNvPr id="437" name="TextBox 29"/>
            <p:cNvSpPr txBox="1"/>
            <p:nvPr/>
          </p:nvSpPr>
          <p:spPr>
            <a:xfrm>
              <a:off x="2926668" y="1796706"/>
              <a:ext cx="813716" cy="5267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lnSpcReduction="10000"/>
            </a:bodyPr>
            <a:lstStyle/>
            <a:p>
              <a:pPr>
                <a:lnSpc>
                  <a:spcPct val="90000"/>
                </a:lnSpc>
                <a:spcBef>
                  <a:spcPts val="450"/>
                </a:spcBef>
                <a:defRPr sz="1300"/>
              </a:pPr>
              <a:r>
                <a:rPr sz="975"/>
                <a:t>RochetNet</a:t>
              </a:r>
            </a:p>
            <a:p>
              <a:pPr>
                <a:lnSpc>
                  <a:spcPct val="90000"/>
                </a:lnSpc>
                <a:spcBef>
                  <a:spcPts val="450"/>
                </a:spcBef>
                <a:defRPr sz="1300"/>
              </a:pPr>
              <a:r>
                <a:rPr sz="975"/>
                <a:t>MenuNet</a:t>
              </a:r>
            </a:p>
          </p:txBody>
        </p:sp>
        <p:sp>
          <p:nvSpPr>
            <p:cNvPr id="438" name="TextBox 30"/>
            <p:cNvSpPr txBox="1"/>
            <p:nvPr/>
          </p:nvSpPr>
          <p:spPr>
            <a:xfrm>
              <a:off x="2444861" y="2491280"/>
              <a:ext cx="333653" cy="297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a:bodyPr>
            <a:lstStyle>
              <a:lvl1pPr>
                <a:lnSpc>
                  <a:spcPct val="90000"/>
                </a:lnSpc>
                <a:spcBef>
                  <a:spcPts val="600"/>
                </a:spcBef>
                <a:defRPr sz="1300"/>
              </a:lvl1pPr>
            </a:lstStyle>
            <a:p>
              <a:r>
                <a:rPr sz="975"/>
                <a:t>???</a:t>
              </a:r>
            </a:p>
          </p:txBody>
        </p:sp>
        <p:sp>
          <p:nvSpPr>
            <p:cNvPr id="439" name="TextBox 31"/>
            <p:cNvSpPr txBox="1"/>
            <p:nvPr/>
          </p:nvSpPr>
          <p:spPr>
            <a:xfrm>
              <a:off x="1989146" y="820502"/>
              <a:ext cx="1222237" cy="6184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a:bodyPr>
            <a:lstStyle/>
            <a:p>
              <a:pPr algn="ctr">
                <a:lnSpc>
                  <a:spcPct val="90000"/>
                </a:lnSpc>
                <a:spcBef>
                  <a:spcPts val="450"/>
                </a:spcBef>
                <a:defRPr sz="1600">
                  <a:solidFill>
                    <a:srgbClr val="548235"/>
                  </a:solidFill>
                </a:defRPr>
              </a:pPr>
              <a:r>
                <a:rPr sz="1200"/>
                <a:t>Universal</a:t>
              </a:r>
            </a:p>
            <a:p>
              <a:pPr algn="ctr">
                <a:lnSpc>
                  <a:spcPct val="90000"/>
                </a:lnSpc>
                <a:spcBef>
                  <a:spcPts val="450"/>
                </a:spcBef>
                <a:defRPr sz="1600">
                  <a:solidFill>
                    <a:srgbClr val="548235"/>
                  </a:solidFill>
                </a:defRPr>
              </a:pPr>
              <a:r>
                <a:rPr sz="1200"/>
                <a:t>approximator</a:t>
              </a:r>
            </a:p>
          </p:txBody>
        </p:sp>
        <p:sp>
          <p:nvSpPr>
            <p:cNvPr id="440" name="Oval 32"/>
            <p:cNvSpPr/>
            <p:nvPr/>
          </p:nvSpPr>
          <p:spPr>
            <a:xfrm>
              <a:off x="-1" y="1529234"/>
              <a:ext cx="2948789" cy="2828723"/>
            </a:xfrm>
            <a:prstGeom prst="ellipse">
              <a:avLst/>
            </a:prstGeom>
            <a:noFill/>
            <a:ln w="12700" cap="flat">
              <a:solidFill>
                <a:schemeClr val="accent1"/>
              </a:solidFill>
              <a:prstDash val="solid"/>
              <a:miter lim="800000"/>
            </a:ln>
            <a:effectLst/>
          </p:spPr>
          <p:txBody>
            <a:bodyPr wrap="square" lIns="34289" tIns="34289" rIns="34289" bIns="34289" numCol="1" anchor="ctr">
              <a:noAutofit/>
            </a:bodyPr>
            <a:lstStyle/>
            <a:p>
              <a:pPr algn="ctr">
                <a:defRPr sz="4300"/>
              </a:pPr>
              <a:endParaRPr sz="3225"/>
            </a:p>
          </p:txBody>
        </p:sp>
        <p:sp>
          <p:nvSpPr>
            <p:cNvPr id="441" name="Oval 33"/>
            <p:cNvSpPr/>
            <p:nvPr/>
          </p:nvSpPr>
          <p:spPr>
            <a:xfrm>
              <a:off x="2257867" y="1533172"/>
              <a:ext cx="2948790" cy="2828723"/>
            </a:xfrm>
            <a:prstGeom prst="ellipse">
              <a:avLst/>
            </a:prstGeom>
            <a:noFill/>
            <a:ln w="12700" cap="flat">
              <a:solidFill>
                <a:schemeClr val="accent2"/>
              </a:solidFill>
              <a:prstDash val="solid"/>
              <a:miter lim="800000"/>
            </a:ln>
            <a:effectLst/>
          </p:spPr>
          <p:txBody>
            <a:bodyPr wrap="square" lIns="34289" tIns="34289" rIns="34289" bIns="34289" numCol="1" anchor="ctr">
              <a:noAutofit/>
            </a:bodyPr>
            <a:lstStyle/>
            <a:p>
              <a:pPr algn="ctr">
                <a:defRPr sz="4300"/>
              </a:pPr>
              <a:endParaRPr sz="3225"/>
            </a:p>
          </p:txBody>
        </p:sp>
        <p:sp>
          <p:nvSpPr>
            <p:cNvPr id="442" name="TextBox 34"/>
            <p:cNvSpPr txBox="1"/>
            <p:nvPr/>
          </p:nvSpPr>
          <p:spPr>
            <a:xfrm>
              <a:off x="2446752" y="3018627"/>
              <a:ext cx="277786" cy="2977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numCol="1" anchor="t">
              <a:normAutofit/>
            </a:bodyPr>
            <a:lstStyle>
              <a:lvl1pPr>
                <a:lnSpc>
                  <a:spcPct val="90000"/>
                </a:lnSpc>
                <a:spcBef>
                  <a:spcPts val="600"/>
                </a:spcBef>
                <a:defRPr sz="1300" b="1"/>
              </a:lvl1pPr>
            </a:lstStyle>
            <a:p>
              <a:r>
                <a:rPr sz="975"/>
                <a:t>Us</a:t>
              </a:r>
            </a:p>
          </p:txBody>
        </p:sp>
      </p:gr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426">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4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426">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426">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iterate>
                                    <p:tmAbs val="0"/>
                                  </p:iterate>
                                  <p:childTnLst>
                                    <p:set>
                                      <p:cBhvr>
                                        <p:cTn id="17" fill="hold"/>
                                        <p:tgtEl>
                                          <p:spTgt spid="4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build="p"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 name="Title 1"/>
          <p:cNvSpPr txBox="1">
            <a:spLocks noGrp="1"/>
          </p:cNvSpPr>
          <p:nvPr>
            <p:ph type="title"/>
          </p:nvPr>
        </p:nvSpPr>
        <p:spPr>
          <a:prstGeom prst="rect">
            <a:avLst/>
          </a:prstGeom>
        </p:spPr>
        <p:txBody>
          <a:bodyPr/>
          <a:lstStyle/>
          <a:p>
            <a:r>
              <a:rPr dirty="0"/>
              <a:t>Differentiable </a:t>
            </a:r>
            <a:r>
              <a:rPr lang="en-US" dirty="0"/>
              <a:t>e</a:t>
            </a:r>
            <a:r>
              <a:rPr dirty="0"/>
              <a:t>nd-</a:t>
            </a:r>
            <a:r>
              <a:rPr lang="en-US" dirty="0"/>
              <a:t>t</a:t>
            </a:r>
            <a:r>
              <a:rPr dirty="0"/>
              <a:t>o-</a:t>
            </a:r>
            <a:r>
              <a:rPr lang="en-US" dirty="0"/>
              <a:t>e</a:t>
            </a:r>
            <a:r>
              <a:rPr dirty="0"/>
              <a:t>nd</a:t>
            </a:r>
          </a:p>
        </p:txBody>
      </p:sp>
      <p:sp>
        <p:nvSpPr>
          <p:cNvPr id="518" name="Content Placeholder 2"/>
          <p:cNvSpPr txBox="1">
            <a:spLocks noGrp="1"/>
          </p:cNvSpPr>
          <p:nvPr>
            <p:ph type="body" idx="1"/>
          </p:nvPr>
        </p:nvSpPr>
        <p:spPr>
          <a:prstGeom prst="rect">
            <a:avLst/>
          </a:prstGeom>
        </p:spPr>
        <p:txBody>
          <a:bodyPr/>
          <a:lstStyle/>
          <a:p>
            <a:pPr>
              <a:spcBef>
                <a:spcPts val="1800"/>
              </a:spcBef>
            </a:pPr>
            <a:r>
              <a:rPr dirty="0"/>
              <a:t>AMA procedure describes forward pass at </a:t>
            </a:r>
            <a:r>
              <a:rPr i="1" dirty="0"/>
              <a:t>test time</a:t>
            </a:r>
          </a:p>
          <a:p>
            <a:pPr>
              <a:spcBef>
                <a:spcPts val="1800"/>
              </a:spcBef>
            </a:pPr>
            <a:r>
              <a:rPr dirty="0"/>
              <a:t>At </a:t>
            </a:r>
            <a:r>
              <a:rPr i="1" dirty="0"/>
              <a:t>train time</a:t>
            </a:r>
            <a:r>
              <a:rPr dirty="0"/>
              <a:t>, replace max and argmax operations with soft versions</a:t>
            </a:r>
          </a:p>
          <a:p>
            <a:pPr>
              <a:spcBef>
                <a:spcPts val="1800"/>
              </a:spcBef>
            </a:pPr>
            <a:r>
              <a:rPr dirty="0"/>
              <a:t>Compute gradients of </a:t>
            </a:r>
            <a:r>
              <a:rPr dirty="0">
                <a:solidFill>
                  <a:schemeClr val="accent1"/>
                </a:solidFill>
              </a:rPr>
              <a:t>learned parameters </a:t>
            </a:r>
            <a:r>
              <a:rPr b="1" dirty="0">
                <a:solidFill>
                  <a:schemeClr val="accent1"/>
                </a:solidFill>
              </a:rPr>
              <a:t>including the allocations </a:t>
            </a:r>
            <a:r>
              <a:rPr dirty="0"/>
              <a:t>with respect to objective (revenue) and optimize</a:t>
            </a:r>
          </a:p>
          <a:p>
            <a:pPr>
              <a:spcBef>
                <a:spcPts val="1800"/>
              </a:spcBef>
            </a:pPr>
            <a:r>
              <a:rPr dirty="0"/>
              <a:t>Contrast with </a:t>
            </a:r>
            <a:r>
              <a:rPr dirty="0" err="1"/>
              <a:t>RegretNet</a:t>
            </a:r>
            <a:r>
              <a:rPr dirty="0"/>
              <a:t>: objective is simply revenue (no </a:t>
            </a:r>
            <a:r>
              <a:rPr dirty="0" err="1"/>
              <a:t>Lagrangian</a:t>
            </a:r>
            <a:r>
              <a:rPr dirty="0"/>
              <a:t> regret terms)</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1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1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1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 grpId="0" build="p" animBg="1" advAuto="0"/>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8" name="Rounded Rectangle 23"/>
          <p:cNvSpPr/>
          <p:nvPr/>
        </p:nvSpPr>
        <p:spPr>
          <a:xfrm>
            <a:off x="3623481" y="1915203"/>
            <a:ext cx="1257775" cy="1230696"/>
          </a:xfrm>
          <a:prstGeom prst="roundRect">
            <a:avLst>
              <a:gd name="adj" fmla="val 16667"/>
            </a:avLst>
          </a:prstGeom>
          <a:solidFill>
            <a:srgbClr val="FFF2CC">
              <a:alpha val="50195"/>
            </a:srgbClr>
          </a:solidFill>
          <a:ln w="12700">
            <a:solidFill>
              <a:srgbClr val="000000"/>
            </a:solidFill>
            <a:prstDash val="lgDash"/>
            <a:miter/>
          </a:ln>
        </p:spPr>
        <p:txBody>
          <a:bodyPr lIns="34289" rIns="34289" anchor="ctr"/>
          <a:lstStyle/>
          <a:p>
            <a:pPr algn="ctr">
              <a:defRPr sz="700">
                <a:solidFill>
                  <a:srgbClr val="FFFFFF"/>
                </a:solidFill>
              </a:defRPr>
            </a:pPr>
            <a:endParaRPr sz="525"/>
          </a:p>
        </p:txBody>
      </p:sp>
      <p:graphicFrame>
        <p:nvGraphicFramePr>
          <p:cNvPr id="459" name="Table 4"/>
          <p:cNvGraphicFramePr/>
          <p:nvPr>
            <p:extLst>
              <p:ext uri="{D42A27DB-BD31-4B8C-83A1-F6EECF244321}">
                <p14:modId xmlns:p14="http://schemas.microsoft.com/office/powerpoint/2010/main" val="4289785507"/>
              </p:ext>
            </p:extLst>
          </p:nvPr>
        </p:nvGraphicFramePr>
        <p:xfrm>
          <a:off x="477170" y="2853992"/>
          <a:ext cx="612555"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8CBAD"/>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8CBAD"/>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BE5D6"/>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4B183"/>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chemeClr val="accent2"/>
                    </a:solidFill>
                  </a:tcPr>
                </a:tc>
                <a:extLst>
                  <a:ext uri="{0D108BD9-81ED-4DB2-BD59-A6C34878D82A}">
                    <a16:rowId xmlns:a16="http://schemas.microsoft.com/office/drawing/2014/main" val="10002"/>
                  </a:ext>
                </a:extLst>
              </a:tr>
            </a:tbl>
          </a:graphicData>
        </a:graphic>
      </p:graphicFrame>
      <p:sp>
        <p:nvSpPr>
          <p:cNvPr id="460" name="TextBox 4"/>
          <p:cNvSpPr txBox="1"/>
          <p:nvPr/>
        </p:nvSpPr>
        <p:spPr>
          <a:xfrm>
            <a:off x="437176" y="3538501"/>
            <a:ext cx="609460"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1300">
                <a:latin typeface="+mn-lt"/>
                <a:ea typeface="+mn-ea"/>
                <a:cs typeface="+mn-cs"/>
                <a:sym typeface="Helvetica"/>
              </a:defRPr>
            </a:lvl1pPr>
          </a:lstStyle>
          <a:p>
            <a:r>
              <a:rPr sz="975"/>
              <a:t>Agent bids</a:t>
            </a:r>
          </a:p>
        </p:txBody>
      </p:sp>
      <p:pic>
        <p:nvPicPr>
          <p:cNvPr id="461" name="Graphic 5" descr="Graphic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5944" y="2100481"/>
            <a:ext cx="753512" cy="753512"/>
          </a:xfrm>
          <a:prstGeom prst="rect">
            <a:avLst/>
          </a:prstGeom>
          <a:ln w="12700">
            <a:miter lim="400000"/>
          </a:ln>
        </p:spPr>
      </p:pic>
      <p:sp>
        <p:nvSpPr>
          <p:cNvPr id="462" name="TextBox 6"/>
          <p:cNvSpPr txBox="1"/>
          <p:nvPr/>
        </p:nvSpPr>
        <p:spPr>
          <a:xfrm>
            <a:off x="164374" y="2913763"/>
            <a:ext cx="260006" cy="392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2600"/>
            </a:pPr>
            <a:r>
              <a:rPr sz="1950"/>
              <a:t>v</a:t>
            </a:r>
            <a:r>
              <a:rPr sz="1950" baseline="-25000"/>
              <a:t>ij</a:t>
            </a:r>
          </a:p>
        </p:txBody>
      </p:sp>
      <p:sp>
        <p:nvSpPr>
          <p:cNvPr id="463" name="Rounded Rectangle 7"/>
          <p:cNvSpPr/>
          <p:nvPr/>
        </p:nvSpPr>
        <p:spPr>
          <a:xfrm>
            <a:off x="1988399" y="3847797"/>
            <a:ext cx="5821128" cy="1467153"/>
          </a:xfrm>
          <a:prstGeom prst="roundRect">
            <a:avLst>
              <a:gd name="adj" fmla="val 16667"/>
            </a:avLst>
          </a:prstGeom>
          <a:ln w="12700">
            <a:solidFill>
              <a:srgbClr val="000000"/>
            </a:solidFill>
            <a:prstDash val="lgDash"/>
            <a:miter/>
          </a:ln>
        </p:spPr>
        <p:txBody>
          <a:bodyPr lIns="34289" rIns="34289" anchor="ctr"/>
          <a:lstStyle/>
          <a:p>
            <a:pPr algn="ctr">
              <a:defRPr sz="700">
                <a:solidFill>
                  <a:srgbClr val="FFFFFF"/>
                </a:solidFill>
              </a:defRPr>
            </a:pPr>
            <a:endParaRPr sz="525"/>
          </a:p>
        </p:txBody>
      </p:sp>
      <p:sp>
        <p:nvSpPr>
          <p:cNvPr id="464" name="TextBox 8"/>
          <p:cNvSpPr txBox="1"/>
          <p:nvPr/>
        </p:nvSpPr>
        <p:spPr>
          <a:xfrm>
            <a:off x="2047357" y="3592651"/>
            <a:ext cx="1667442"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300"/>
            </a:pPr>
            <a:r>
              <a:rPr sz="975"/>
              <a:t>Agent i</a:t>
            </a:r>
            <a:r>
              <a:rPr sz="975" i="1"/>
              <a:t> </a:t>
            </a:r>
            <a:r>
              <a:rPr sz="975"/>
              <a:t>payment determination</a:t>
            </a:r>
          </a:p>
        </p:txBody>
      </p:sp>
      <p:graphicFrame>
        <p:nvGraphicFramePr>
          <p:cNvPr id="465" name="Table 4"/>
          <p:cNvGraphicFramePr/>
          <p:nvPr/>
        </p:nvGraphicFramePr>
        <p:xfrm>
          <a:off x="2415506" y="2135536"/>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2"/>
                  </a:ext>
                </a:extLst>
              </a:tr>
            </a:tbl>
          </a:graphicData>
        </a:graphic>
      </p:graphicFrame>
      <p:graphicFrame>
        <p:nvGraphicFramePr>
          <p:cNvPr id="466" name="Table 4"/>
          <p:cNvGraphicFramePr/>
          <p:nvPr/>
        </p:nvGraphicFramePr>
        <p:xfrm>
          <a:off x="3843998" y="2122716"/>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2"/>
                  </a:ext>
                </a:extLst>
              </a:tr>
            </a:tbl>
          </a:graphicData>
        </a:graphic>
      </p:graphicFrame>
      <p:graphicFrame>
        <p:nvGraphicFramePr>
          <p:cNvPr id="467" name="Table 4"/>
          <p:cNvGraphicFramePr/>
          <p:nvPr/>
        </p:nvGraphicFramePr>
        <p:xfrm>
          <a:off x="5253956" y="2135535"/>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468" name="TextBox 16"/>
          <p:cNvSpPr txBox="1"/>
          <p:nvPr/>
        </p:nvSpPr>
        <p:spPr>
          <a:xfrm>
            <a:off x="2782633" y="1920995"/>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1</a:t>
            </a:r>
          </a:p>
        </p:txBody>
      </p:sp>
      <p:sp>
        <p:nvSpPr>
          <p:cNvPr id="469" name="TextBox 17"/>
          <p:cNvSpPr txBox="1"/>
          <p:nvPr/>
        </p:nvSpPr>
        <p:spPr>
          <a:xfrm>
            <a:off x="4207461" y="1937826"/>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2</a:t>
            </a:r>
          </a:p>
        </p:txBody>
      </p:sp>
      <p:sp>
        <p:nvSpPr>
          <p:cNvPr id="470" name="TextBox 18"/>
          <p:cNvSpPr txBox="1"/>
          <p:nvPr/>
        </p:nvSpPr>
        <p:spPr>
          <a:xfrm>
            <a:off x="5626328" y="1921482"/>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3</a:t>
            </a:r>
          </a:p>
        </p:txBody>
      </p:sp>
      <p:graphicFrame>
        <p:nvGraphicFramePr>
          <p:cNvPr id="471" name="Table 4"/>
          <p:cNvGraphicFramePr/>
          <p:nvPr/>
        </p:nvGraphicFramePr>
        <p:xfrm>
          <a:off x="3027620" y="2804779"/>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DAE3F3"/>
                    </a:solidFill>
                  </a:tcPr>
                </a:tc>
                <a:extLst>
                  <a:ext uri="{0D108BD9-81ED-4DB2-BD59-A6C34878D82A}">
                    <a16:rowId xmlns:a16="http://schemas.microsoft.com/office/drawing/2014/main" val="10000"/>
                  </a:ext>
                </a:extLst>
              </a:tr>
            </a:tbl>
          </a:graphicData>
        </a:graphic>
      </p:graphicFrame>
      <p:graphicFrame>
        <p:nvGraphicFramePr>
          <p:cNvPr id="472" name="Table 4"/>
          <p:cNvGraphicFramePr/>
          <p:nvPr/>
        </p:nvGraphicFramePr>
        <p:xfrm>
          <a:off x="4461667" y="2804159"/>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DAE3F3"/>
                    </a:solidFill>
                  </a:tcPr>
                </a:tc>
                <a:extLst>
                  <a:ext uri="{0D108BD9-81ED-4DB2-BD59-A6C34878D82A}">
                    <a16:rowId xmlns:a16="http://schemas.microsoft.com/office/drawing/2014/main" val="10000"/>
                  </a:ext>
                </a:extLst>
              </a:tr>
            </a:tbl>
          </a:graphicData>
        </a:graphic>
      </p:graphicFrame>
      <p:graphicFrame>
        <p:nvGraphicFramePr>
          <p:cNvPr id="473" name="Table 4"/>
          <p:cNvGraphicFramePr/>
          <p:nvPr/>
        </p:nvGraphicFramePr>
        <p:xfrm>
          <a:off x="5875507" y="2804159"/>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0"/>
                  </a:ext>
                </a:extLst>
              </a:tr>
            </a:tbl>
          </a:graphicData>
        </a:graphic>
      </p:graphicFrame>
      <p:graphicFrame>
        <p:nvGraphicFramePr>
          <p:cNvPr id="474" name="Table 4"/>
          <p:cNvGraphicFramePr/>
          <p:nvPr/>
        </p:nvGraphicFramePr>
        <p:xfrm>
          <a:off x="2051808" y="4344407"/>
          <a:ext cx="612555"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8CBAD"/>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8CBAD"/>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BE5D6"/>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4B183"/>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no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chemeClr val="accent2"/>
                    </a:solidFill>
                  </a:tcPr>
                </a:tc>
                <a:extLst>
                  <a:ext uri="{0D108BD9-81ED-4DB2-BD59-A6C34878D82A}">
                    <a16:rowId xmlns:a16="http://schemas.microsoft.com/office/drawing/2014/main" val="10002"/>
                  </a:ext>
                </a:extLst>
              </a:tr>
            </a:tbl>
          </a:graphicData>
        </a:graphic>
      </p:graphicFrame>
      <p:sp>
        <p:nvSpPr>
          <p:cNvPr id="475" name="TextBox 35"/>
          <p:cNvSpPr txBox="1"/>
          <p:nvPr/>
        </p:nvSpPr>
        <p:spPr>
          <a:xfrm>
            <a:off x="2162568" y="4973754"/>
            <a:ext cx="687185" cy="3924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lvl1pPr>
              <a:defRPr sz="1300">
                <a:latin typeface="+mn-lt"/>
                <a:ea typeface="+mn-ea"/>
                <a:cs typeface="+mn-cs"/>
                <a:sym typeface="Helvetica"/>
              </a:defRPr>
            </a:lvl1pPr>
          </a:lstStyle>
          <a:p>
            <a:r>
              <a:rPr sz="975"/>
              <a:t>Agent bids without i</a:t>
            </a:r>
          </a:p>
        </p:txBody>
      </p:sp>
      <p:graphicFrame>
        <p:nvGraphicFramePr>
          <p:cNvPr id="476" name="Table 4"/>
          <p:cNvGraphicFramePr/>
          <p:nvPr>
            <p:extLst>
              <p:ext uri="{D42A27DB-BD31-4B8C-83A1-F6EECF244321}">
                <p14:modId xmlns:p14="http://schemas.microsoft.com/office/powerpoint/2010/main" val="2497744124"/>
              </p:ext>
            </p:extLst>
          </p:nvPr>
        </p:nvGraphicFramePr>
        <p:xfrm>
          <a:off x="672411" y="3824490"/>
          <a:ext cx="204185" cy="606033"/>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2"/>
                  </a:ext>
                </a:extLst>
              </a:tr>
            </a:tbl>
          </a:graphicData>
        </a:graphic>
      </p:graphicFrame>
      <p:sp>
        <p:nvSpPr>
          <p:cNvPr id="477" name="TextBox 37"/>
          <p:cNvSpPr txBox="1"/>
          <p:nvPr/>
        </p:nvSpPr>
        <p:spPr>
          <a:xfrm>
            <a:off x="328471" y="4485897"/>
            <a:ext cx="966929"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300"/>
            </a:pPr>
            <a:r>
              <a:rPr sz="975"/>
              <a:t>Bidder weights w</a:t>
            </a:r>
            <a:r>
              <a:rPr sz="975" baseline="-25000"/>
              <a:t>i</a:t>
            </a:r>
          </a:p>
        </p:txBody>
      </p:sp>
      <p:sp>
        <p:nvSpPr>
          <p:cNvPr id="478" name="TextBox 38"/>
          <p:cNvSpPr txBox="1"/>
          <p:nvPr/>
        </p:nvSpPr>
        <p:spPr>
          <a:xfrm>
            <a:off x="2565688" y="2794970"/>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1</a:t>
            </a:r>
          </a:p>
        </p:txBody>
      </p:sp>
      <p:sp>
        <p:nvSpPr>
          <p:cNvPr id="479" name="TextBox 39"/>
          <p:cNvSpPr txBox="1"/>
          <p:nvPr/>
        </p:nvSpPr>
        <p:spPr>
          <a:xfrm>
            <a:off x="4001371" y="2794269"/>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2</a:t>
            </a:r>
          </a:p>
        </p:txBody>
      </p:sp>
      <p:sp>
        <p:nvSpPr>
          <p:cNvPr id="480" name="TextBox 40"/>
          <p:cNvSpPr txBox="1"/>
          <p:nvPr/>
        </p:nvSpPr>
        <p:spPr>
          <a:xfrm>
            <a:off x="5403528" y="2804159"/>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3</a:t>
            </a:r>
          </a:p>
        </p:txBody>
      </p:sp>
      <p:sp>
        <p:nvSpPr>
          <p:cNvPr id="481" name="Rounded Rectangle 42"/>
          <p:cNvSpPr/>
          <p:nvPr/>
        </p:nvSpPr>
        <p:spPr>
          <a:xfrm>
            <a:off x="2013067" y="1862745"/>
            <a:ext cx="4280367" cy="1467153"/>
          </a:xfrm>
          <a:prstGeom prst="roundRect">
            <a:avLst>
              <a:gd name="adj" fmla="val 16667"/>
            </a:avLst>
          </a:prstGeom>
          <a:ln w="12700">
            <a:solidFill>
              <a:srgbClr val="000000"/>
            </a:solidFill>
            <a:prstDash val="lgDash"/>
            <a:miter/>
          </a:ln>
        </p:spPr>
        <p:txBody>
          <a:bodyPr lIns="34289" rIns="34289" anchor="ctr"/>
          <a:lstStyle/>
          <a:p>
            <a:pPr algn="ctr">
              <a:defRPr sz="700">
                <a:solidFill>
                  <a:srgbClr val="FFFFFF"/>
                </a:solidFill>
              </a:defRPr>
            </a:pPr>
            <a:endParaRPr sz="525"/>
          </a:p>
        </p:txBody>
      </p:sp>
      <p:sp>
        <p:nvSpPr>
          <p:cNvPr id="482" name="TextBox 43"/>
          <p:cNvSpPr txBox="1"/>
          <p:nvPr/>
        </p:nvSpPr>
        <p:spPr>
          <a:xfrm>
            <a:off x="3372064" y="3140128"/>
            <a:ext cx="1877435"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300"/>
            </a:pPr>
            <a:r>
              <a:rPr sz="975"/>
              <a:t>a</a:t>
            </a:r>
            <a:r>
              <a:rPr sz="975" baseline="-25000"/>
              <a:t>2 </a:t>
            </a:r>
            <a:r>
              <a:rPr sz="975"/>
              <a:t>maximizes transformed welfare s</a:t>
            </a:r>
          </a:p>
        </p:txBody>
      </p:sp>
      <p:sp>
        <p:nvSpPr>
          <p:cNvPr id="483" name="TextBox 44"/>
          <p:cNvSpPr txBox="1"/>
          <p:nvPr/>
        </p:nvSpPr>
        <p:spPr>
          <a:xfrm>
            <a:off x="4286658" y="3876624"/>
            <a:ext cx="2735042"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300"/>
            </a:pPr>
            <a:r>
              <a:rPr sz="975"/>
              <a:t>a</a:t>
            </a:r>
            <a:r>
              <a:rPr sz="975" baseline="-25000"/>
              <a:t>3</a:t>
            </a:r>
            <a:r>
              <a:rPr sz="975"/>
              <a:t> maximizes transformed welfare s</a:t>
            </a:r>
            <a:r>
              <a:rPr sz="975" baseline="-25000"/>
              <a:t>-i</a:t>
            </a:r>
            <a:r>
              <a:rPr sz="975"/>
              <a:t> without agent i</a:t>
            </a:r>
          </a:p>
        </p:txBody>
      </p:sp>
      <p:sp>
        <p:nvSpPr>
          <p:cNvPr id="484" name="TextBox 45"/>
          <p:cNvSpPr txBox="1"/>
          <p:nvPr/>
        </p:nvSpPr>
        <p:spPr>
          <a:xfrm>
            <a:off x="7040711" y="4485897"/>
            <a:ext cx="801821"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300"/>
            </a:pPr>
            <a:r>
              <a:rPr sz="975"/>
              <a:t>p</a:t>
            </a:r>
            <a:r>
              <a:rPr sz="975" baseline="-25000"/>
              <a:t>i</a:t>
            </a:r>
            <a:r>
              <a:rPr sz="975"/>
              <a:t> =  (s – s</a:t>
            </a:r>
            <a:r>
              <a:rPr sz="975" baseline="-25000"/>
              <a:t>-i</a:t>
            </a:r>
            <a:r>
              <a:rPr sz="975"/>
              <a:t>)/w</a:t>
            </a:r>
            <a:r>
              <a:rPr sz="975" baseline="-25000"/>
              <a:t>i</a:t>
            </a:r>
          </a:p>
        </p:txBody>
      </p:sp>
      <p:sp>
        <p:nvSpPr>
          <p:cNvPr id="485" name="TextBox 46"/>
          <p:cNvSpPr txBox="1"/>
          <p:nvPr/>
        </p:nvSpPr>
        <p:spPr>
          <a:xfrm>
            <a:off x="7772400" y="2209800"/>
            <a:ext cx="1118061"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lgn="ctr">
              <a:defRPr sz="2600"/>
            </a:pPr>
            <a:r>
              <a:rPr sz="1950"/>
              <a:t>allocation </a:t>
            </a:r>
          </a:p>
          <a:p>
            <a:pPr algn="ctr">
              <a:defRPr sz="2600"/>
            </a:pPr>
            <a:r>
              <a:rPr sz="1950"/>
              <a:t>a</a:t>
            </a:r>
            <a:r>
              <a:rPr sz="1950" baseline="-25000"/>
              <a:t>2</a:t>
            </a:r>
          </a:p>
        </p:txBody>
      </p:sp>
      <p:sp>
        <p:nvSpPr>
          <p:cNvPr id="486" name="TextBox 47"/>
          <p:cNvSpPr txBox="1"/>
          <p:nvPr/>
        </p:nvSpPr>
        <p:spPr>
          <a:xfrm>
            <a:off x="7845373" y="4032518"/>
            <a:ext cx="1048173" cy="6924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89" rIns="34289">
            <a:spAutoFit/>
          </a:bodyPr>
          <a:lstStyle/>
          <a:p>
            <a:pPr algn="ctr">
              <a:defRPr sz="2600"/>
            </a:pPr>
            <a:r>
              <a:rPr sz="1950"/>
              <a:t>payment p</a:t>
            </a:r>
            <a:r>
              <a:rPr sz="1950" baseline="-25000"/>
              <a:t>i</a:t>
            </a:r>
          </a:p>
        </p:txBody>
      </p:sp>
      <p:sp>
        <p:nvSpPr>
          <p:cNvPr id="487" name="TextBox 50"/>
          <p:cNvSpPr txBox="1"/>
          <p:nvPr/>
        </p:nvSpPr>
        <p:spPr>
          <a:xfrm>
            <a:off x="2161672" y="1622310"/>
            <a:ext cx="1338826" cy="2423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lvl1pPr>
              <a:defRPr sz="1300"/>
            </a:lvl1pPr>
          </a:lstStyle>
          <a:p>
            <a:r>
              <a:rPr sz="975"/>
              <a:t>Allocation determination</a:t>
            </a:r>
          </a:p>
        </p:txBody>
      </p:sp>
      <p:sp>
        <p:nvSpPr>
          <p:cNvPr id="488" name="Straight Connector 52"/>
          <p:cNvSpPr/>
          <p:nvPr/>
        </p:nvSpPr>
        <p:spPr>
          <a:xfrm>
            <a:off x="2059177" y="4647423"/>
            <a:ext cx="589929" cy="1"/>
          </a:xfrm>
          <a:prstGeom prst="line">
            <a:avLst/>
          </a:prstGeom>
          <a:ln w="101600">
            <a:solidFill>
              <a:srgbClr val="000000"/>
            </a:solidFill>
            <a:miter/>
          </a:ln>
        </p:spPr>
        <p:txBody>
          <a:bodyPr lIns="34289" rIns="34289"/>
          <a:lstStyle/>
          <a:p>
            <a:endParaRPr sz="1350"/>
          </a:p>
        </p:txBody>
      </p:sp>
      <p:sp>
        <p:nvSpPr>
          <p:cNvPr id="489" name="Rounded Rectangle 67"/>
          <p:cNvSpPr/>
          <p:nvPr/>
        </p:nvSpPr>
        <p:spPr>
          <a:xfrm>
            <a:off x="5750532" y="4096511"/>
            <a:ext cx="1257775" cy="1195239"/>
          </a:xfrm>
          <a:prstGeom prst="roundRect">
            <a:avLst>
              <a:gd name="adj" fmla="val 16667"/>
            </a:avLst>
          </a:prstGeom>
          <a:solidFill>
            <a:srgbClr val="FFF2CC">
              <a:alpha val="50195"/>
            </a:srgbClr>
          </a:solidFill>
          <a:ln w="12700">
            <a:solidFill>
              <a:srgbClr val="000000"/>
            </a:solidFill>
            <a:prstDash val="lgDash"/>
            <a:miter/>
          </a:ln>
        </p:spPr>
        <p:txBody>
          <a:bodyPr lIns="34289" rIns="34289" anchor="ctr"/>
          <a:lstStyle/>
          <a:p>
            <a:pPr algn="ctr">
              <a:defRPr sz="700">
                <a:solidFill>
                  <a:srgbClr val="FFFFFF"/>
                </a:solidFill>
              </a:defRPr>
            </a:pPr>
            <a:endParaRPr sz="525"/>
          </a:p>
        </p:txBody>
      </p:sp>
      <p:graphicFrame>
        <p:nvGraphicFramePr>
          <p:cNvPr id="490" name="Table 4"/>
          <p:cNvGraphicFramePr/>
          <p:nvPr/>
        </p:nvGraphicFramePr>
        <p:xfrm>
          <a:off x="3135764" y="4294221"/>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2"/>
                  </a:ext>
                </a:extLst>
              </a:tr>
            </a:tbl>
          </a:graphicData>
        </a:graphic>
      </p:graphicFrame>
      <p:graphicFrame>
        <p:nvGraphicFramePr>
          <p:cNvPr id="491" name="Table 4"/>
          <p:cNvGraphicFramePr/>
          <p:nvPr/>
        </p:nvGraphicFramePr>
        <p:xfrm>
          <a:off x="4564256" y="4281402"/>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2"/>
                  </a:ext>
                </a:extLst>
              </a:tr>
            </a:tbl>
          </a:graphicData>
        </a:graphic>
      </p:graphicFrame>
      <p:graphicFrame>
        <p:nvGraphicFramePr>
          <p:cNvPr id="492" name="Table 4"/>
          <p:cNvGraphicFramePr/>
          <p:nvPr/>
        </p:nvGraphicFramePr>
        <p:xfrm>
          <a:off x="5974214" y="4294221"/>
          <a:ext cx="816740" cy="606033"/>
        </p:xfrm>
        <a:graphic>
          <a:graphicData uri="http://schemas.openxmlformats.org/drawingml/2006/table">
            <a:tbl>
              <a:tblPr/>
              <a:tblGrid>
                <a:gridCol w="204185">
                  <a:extLst>
                    <a:ext uri="{9D8B030D-6E8A-4147-A177-3AD203B41FA5}">
                      <a16:colId xmlns:a16="http://schemas.microsoft.com/office/drawing/2014/main" val="20000"/>
                    </a:ext>
                  </a:extLst>
                </a:gridCol>
                <a:gridCol w="204185">
                  <a:extLst>
                    <a:ext uri="{9D8B030D-6E8A-4147-A177-3AD203B41FA5}">
                      <a16:colId xmlns:a16="http://schemas.microsoft.com/office/drawing/2014/main" val="20001"/>
                    </a:ext>
                  </a:extLst>
                </a:gridCol>
                <a:gridCol w="204185">
                  <a:extLst>
                    <a:ext uri="{9D8B030D-6E8A-4147-A177-3AD203B41FA5}">
                      <a16:colId xmlns:a16="http://schemas.microsoft.com/office/drawing/2014/main" val="20002"/>
                    </a:ext>
                  </a:extLst>
                </a:gridCol>
                <a:gridCol w="204185">
                  <a:extLst>
                    <a:ext uri="{9D8B030D-6E8A-4147-A177-3AD203B41FA5}">
                      <a16:colId xmlns:a16="http://schemas.microsoft.com/office/drawing/2014/main" val="20003"/>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B4C7E7"/>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0"/>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1"/>
                  </a:ext>
                </a:extLst>
              </a:tr>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algn="l">
                        <a:defRPr sz="800"/>
                      </a:pPr>
                      <a:endParaRPr sz="600"/>
                    </a:p>
                  </a:txBody>
                  <a:tcPr marL="14288" marR="14288" marT="14288" marB="14288" horzOverflow="overflow">
                    <a:lnL w="6350">
                      <a:solidFill>
                        <a:srgbClr val="000000"/>
                      </a:solidFill>
                    </a:lnL>
                    <a:lnR w="38100">
                      <a:solidFill>
                        <a:srgbClr val="000000"/>
                      </a:solidFill>
                    </a:lnR>
                    <a:lnT w="6350">
                      <a:solidFill>
                        <a:srgbClr val="000000"/>
                      </a:solidFill>
                    </a:lnT>
                    <a:lnB w="6350">
                      <a:solidFill>
                        <a:srgbClr val="000000"/>
                      </a:solidFill>
                    </a:lnB>
                    <a:solidFill>
                      <a:srgbClr val="2F5597"/>
                    </a:solidFill>
                  </a:tcPr>
                </a:tc>
                <a:tc>
                  <a:txBody>
                    <a:bodyPr/>
                    <a:lstStyle/>
                    <a:p>
                      <a:pPr algn="l">
                        <a:defRPr sz="800"/>
                      </a:pPr>
                      <a:endParaRPr sz="600"/>
                    </a:p>
                  </a:txBody>
                  <a:tcPr marL="14288" marR="14288" marT="14288" marB="14288" horzOverflow="overflow">
                    <a:lnL w="38100">
                      <a:solidFill>
                        <a:srgbClr val="000000"/>
                      </a:solidFill>
                    </a:lnL>
                    <a:lnR w="6350">
                      <a:solidFill>
                        <a:srgbClr val="000000"/>
                      </a:solidFill>
                    </a:lnR>
                    <a:lnT w="6350">
                      <a:solidFill>
                        <a:srgbClr val="000000"/>
                      </a:solidFill>
                    </a:lnT>
                    <a:lnB w="6350">
                      <a:solidFill>
                        <a:srgbClr val="000000"/>
                      </a:solidFill>
                    </a:lnB>
                    <a:solidFill>
                      <a:srgbClr val="FFFFFF"/>
                    </a:solidFill>
                  </a:tcPr>
                </a:tc>
                <a:extLst>
                  <a:ext uri="{0D108BD9-81ED-4DB2-BD59-A6C34878D82A}">
                    <a16:rowId xmlns:a16="http://schemas.microsoft.com/office/drawing/2014/main" val="10002"/>
                  </a:ext>
                </a:extLst>
              </a:tr>
            </a:tbl>
          </a:graphicData>
        </a:graphic>
      </p:graphicFrame>
      <p:sp>
        <p:nvSpPr>
          <p:cNvPr id="493" name="TextBox 71"/>
          <p:cNvSpPr txBox="1"/>
          <p:nvPr/>
        </p:nvSpPr>
        <p:spPr>
          <a:xfrm>
            <a:off x="3502891" y="4079681"/>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1</a:t>
            </a:r>
          </a:p>
        </p:txBody>
      </p:sp>
      <p:sp>
        <p:nvSpPr>
          <p:cNvPr id="494" name="TextBox 72"/>
          <p:cNvSpPr txBox="1"/>
          <p:nvPr/>
        </p:nvSpPr>
        <p:spPr>
          <a:xfrm>
            <a:off x="4927719" y="4096512"/>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2</a:t>
            </a:r>
          </a:p>
        </p:txBody>
      </p:sp>
      <p:sp>
        <p:nvSpPr>
          <p:cNvPr id="495" name="TextBox 73"/>
          <p:cNvSpPr txBox="1"/>
          <p:nvPr/>
        </p:nvSpPr>
        <p:spPr>
          <a:xfrm>
            <a:off x="6346586" y="4080168"/>
            <a:ext cx="147795" cy="2077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000"/>
            </a:pPr>
            <a:r>
              <a:rPr sz="750"/>
              <a:t>a</a:t>
            </a:r>
            <a:r>
              <a:rPr sz="750" baseline="-25000"/>
              <a:t>3</a:t>
            </a:r>
          </a:p>
        </p:txBody>
      </p:sp>
      <p:sp>
        <p:nvSpPr>
          <p:cNvPr id="496" name="Straight Arrow Connector 80"/>
          <p:cNvSpPr/>
          <p:nvPr/>
        </p:nvSpPr>
        <p:spPr>
          <a:xfrm>
            <a:off x="1029920" y="3695961"/>
            <a:ext cx="520232" cy="1"/>
          </a:xfrm>
          <a:prstGeom prst="line">
            <a:avLst/>
          </a:prstGeom>
          <a:ln w="38100">
            <a:solidFill>
              <a:srgbClr val="000000"/>
            </a:solidFill>
            <a:miter/>
          </a:ln>
        </p:spPr>
        <p:txBody>
          <a:bodyPr lIns="34289" rIns="34289"/>
          <a:lstStyle/>
          <a:p>
            <a:endParaRPr sz="1350"/>
          </a:p>
        </p:txBody>
      </p:sp>
      <p:sp>
        <p:nvSpPr>
          <p:cNvPr id="497" name="Straight Connector 81"/>
          <p:cNvSpPr/>
          <p:nvPr/>
        </p:nvSpPr>
        <p:spPr>
          <a:xfrm flipV="1">
            <a:off x="1550151" y="2751269"/>
            <a:ext cx="1" cy="944693"/>
          </a:xfrm>
          <a:prstGeom prst="line">
            <a:avLst/>
          </a:prstGeom>
          <a:ln w="38100">
            <a:solidFill>
              <a:srgbClr val="000000"/>
            </a:solidFill>
            <a:miter/>
          </a:ln>
        </p:spPr>
        <p:txBody>
          <a:bodyPr lIns="34289" rIns="34289"/>
          <a:lstStyle/>
          <a:p>
            <a:endParaRPr sz="1350"/>
          </a:p>
        </p:txBody>
      </p:sp>
      <p:sp>
        <p:nvSpPr>
          <p:cNvPr id="498" name="Straight Connector 82"/>
          <p:cNvSpPr/>
          <p:nvPr/>
        </p:nvSpPr>
        <p:spPr>
          <a:xfrm flipV="1">
            <a:off x="1550151" y="3646876"/>
            <a:ext cx="1" cy="944693"/>
          </a:xfrm>
          <a:prstGeom prst="line">
            <a:avLst/>
          </a:prstGeom>
          <a:ln w="38100">
            <a:solidFill>
              <a:srgbClr val="000000"/>
            </a:solidFill>
            <a:miter/>
          </a:ln>
        </p:spPr>
        <p:txBody>
          <a:bodyPr lIns="34289" rIns="34289"/>
          <a:lstStyle/>
          <a:p>
            <a:endParaRPr sz="1350"/>
          </a:p>
        </p:txBody>
      </p:sp>
      <p:sp>
        <p:nvSpPr>
          <p:cNvPr id="499" name="Straight Arrow Connector 83"/>
          <p:cNvSpPr/>
          <p:nvPr/>
        </p:nvSpPr>
        <p:spPr>
          <a:xfrm>
            <a:off x="1550151" y="2751270"/>
            <a:ext cx="495732" cy="1"/>
          </a:xfrm>
          <a:prstGeom prst="line">
            <a:avLst/>
          </a:prstGeom>
          <a:ln w="38100">
            <a:solidFill>
              <a:srgbClr val="000000"/>
            </a:solidFill>
            <a:miter/>
            <a:tailEnd type="triangle"/>
          </a:ln>
        </p:spPr>
        <p:txBody>
          <a:bodyPr lIns="34289" rIns="34289"/>
          <a:lstStyle/>
          <a:p>
            <a:endParaRPr sz="1350"/>
          </a:p>
        </p:txBody>
      </p:sp>
      <p:sp>
        <p:nvSpPr>
          <p:cNvPr id="500" name="Straight Arrow Connector 84"/>
          <p:cNvSpPr/>
          <p:nvPr/>
        </p:nvSpPr>
        <p:spPr>
          <a:xfrm>
            <a:off x="1550151" y="4591569"/>
            <a:ext cx="436505" cy="1"/>
          </a:xfrm>
          <a:prstGeom prst="line">
            <a:avLst/>
          </a:prstGeom>
          <a:ln w="38100">
            <a:solidFill>
              <a:srgbClr val="000000"/>
            </a:solidFill>
            <a:miter/>
            <a:tailEnd type="triangle"/>
          </a:ln>
        </p:spPr>
        <p:txBody>
          <a:bodyPr lIns="34289" rIns="34289"/>
          <a:lstStyle/>
          <a:p>
            <a:endParaRPr sz="1350"/>
          </a:p>
        </p:txBody>
      </p:sp>
      <p:sp>
        <p:nvSpPr>
          <p:cNvPr id="501" name="Straight Arrow Connector 87"/>
          <p:cNvSpPr/>
          <p:nvPr/>
        </p:nvSpPr>
        <p:spPr>
          <a:xfrm>
            <a:off x="7235369" y="4441683"/>
            <a:ext cx="819633" cy="1"/>
          </a:xfrm>
          <a:prstGeom prst="line">
            <a:avLst/>
          </a:prstGeom>
          <a:ln w="38100">
            <a:solidFill>
              <a:srgbClr val="000000"/>
            </a:solidFill>
            <a:miter/>
            <a:tailEnd type="triangle"/>
          </a:ln>
        </p:spPr>
        <p:txBody>
          <a:bodyPr lIns="34289" rIns="34289"/>
          <a:lstStyle/>
          <a:p>
            <a:endParaRPr sz="1350"/>
          </a:p>
        </p:txBody>
      </p:sp>
      <p:sp>
        <p:nvSpPr>
          <p:cNvPr id="502" name="Straight Arrow Connector 88"/>
          <p:cNvSpPr/>
          <p:nvPr/>
        </p:nvSpPr>
        <p:spPr>
          <a:xfrm>
            <a:off x="6312297" y="2602997"/>
            <a:ext cx="1591551" cy="1"/>
          </a:xfrm>
          <a:prstGeom prst="line">
            <a:avLst/>
          </a:prstGeom>
          <a:ln w="38100">
            <a:solidFill>
              <a:srgbClr val="000000"/>
            </a:solidFill>
            <a:miter/>
            <a:tailEnd type="triangle"/>
          </a:ln>
        </p:spPr>
        <p:txBody>
          <a:bodyPr lIns="34289" rIns="34289"/>
          <a:lstStyle/>
          <a:p>
            <a:endParaRPr sz="1350"/>
          </a:p>
        </p:txBody>
      </p:sp>
      <p:sp>
        <p:nvSpPr>
          <p:cNvPr id="503" name="Straight Connector 97"/>
          <p:cNvSpPr/>
          <p:nvPr/>
        </p:nvSpPr>
        <p:spPr>
          <a:xfrm flipV="1">
            <a:off x="4345194" y="3298572"/>
            <a:ext cx="1" cy="317717"/>
          </a:xfrm>
          <a:prstGeom prst="line">
            <a:avLst/>
          </a:prstGeom>
          <a:ln w="38100">
            <a:solidFill>
              <a:srgbClr val="000000"/>
            </a:solidFill>
            <a:miter/>
          </a:ln>
        </p:spPr>
        <p:txBody>
          <a:bodyPr lIns="34289" rIns="34289"/>
          <a:lstStyle/>
          <a:p>
            <a:endParaRPr sz="1350"/>
          </a:p>
        </p:txBody>
      </p:sp>
      <p:sp>
        <p:nvSpPr>
          <p:cNvPr id="504" name="Straight Arrow Connector 99"/>
          <p:cNvSpPr/>
          <p:nvPr/>
        </p:nvSpPr>
        <p:spPr>
          <a:xfrm>
            <a:off x="4345194" y="3627615"/>
            <a:ext cx="2890176" cy="1"/>
          </a:xfrm>
          <a:prstGeom prst="line">
            <a:avLst/>
          </a:prstGeom>
          <a:ln w="38100">
            <a:solidFill>
              <a:srgbClr val="000000"/>
            </a:solidFill>
            <a:miter/>
          </a:ln>
        </p:spPr>
        <p:txBody>
          <a:bodyPr lIns="34289" rIns="34289"/>
          <a:lstStyle/>
          <a:p>
            <a:endParaRPr sz="1350"/>
          </a:p>
        </p:txBody>
      </p:sp>
      <p:sp>
        <p:nvSpPr>
          <p:cNvPr id="505" name="Straight Connector 101"/>
          <p:cNvSpPr/>
          <p:nvPr/>
        </p:nvSpPr>
        <p:spPr>
          <a:xfrm flipV="1">
            <a:off x="7235370" y="3626662"/>
            <a:ext cx="1" cy="815021"/>
          </a:xfrm>
          <a:prstGeom prst="line">
            <a:avLst/>
          </a:prstGeom>
          <a:ln w="38100">
            <a:solidFill>
              <a:srgbClr val="000000"/>
            </a:solidFill>
            <a:miter/>
          </a:ln>
        </p:spPr>
        <p:txBody>
          <a:bodyPr lIns="34289" rIns="34289"/>
          <a:lstStyle/>
          <a:p>
            <a:endParaRPr sz="1350"/>
          </a:p>
        </p:txBody>
      </p:sp>
      <p:sp>
        <p:nvSpPr>
          <p:cNvPr id="506" name="Straight Arrow Connector 107"/>
          <p:cNvSpPr/>
          <p:nvPr/>
        </p:nvSpPr>
        <p:spPr>
          <a:xfrm flipV="1">
            <a:off x="7038675" y="4438917"/>
            <a:ext cx="210682" cy="588"/>
          </a:xfrm>
          <a:prstGeom prst="line">
            <a:avLst/>
          </a:prstGeom>
          <a:ln w="38100">
            <a:solidFill>
              <a:srgbClr val="000000"/>
            </a:solidFill>
            <a:miter/>
          </a:ln>
        </p:spPr>
        <p:txBody>
          <a:bodyPr lIns="34289" rIns="34289"/>
          <a:lstStyle/>
          <a:p>
            <a:endParaRPr sz="1350"/>
          </a:p>
        </p:txBody>
      </p:sp>
      <p:graphicFrame>
        <p:nvGraphicFramePr>
          <p:cNvPr id="507" name="Table 4"/>
          <p:cNvGraphicFramePr/>
          <p:nvPr/>
        </p:nvGraphicFramePr>
        <p:xfrm>
          <a:off x="3738883" y="4959946"/>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DAE3F3"/>
                    </a:solidFill>
                  </a:tcPr>
                </a:tc>
                <a:extLst>
                  <a:ext uri="{0D108BD9-81ED-4DB2-BD59-A6C34878D82A}">
                    <a16:rowId xmlns:a16="http://schemas.microsoft.com/office/drawing/2014/main" val="10000"/>
                  </a:ext>
                </a:extLst>
              </a:tr>
            </a:tbl>
          </a:graphicData>
        </a:graphic>
      </p:graphicFrame>
      <p:graphicFrame>
        <p:nvGraphicFramePr>
          <p:cNvPr id="508" name="Table 4"/>
          <p:cNvGraphicFramePr/>
          <p:nvPr/>
        </p:nvGraphicFramePr>
        <p:xfrm>
          <a:off x="5172931" y="4959326"/>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DAE3F3"/>
                    </a:solidFill>
                  </a:tcPr>
                </a:tc>
                <a:extLst>
                  <a:ext uri="{0D108BD9-81ED-4DB2-BD59-A6C34878D82A}">
                    <a16:rowId xmlns:a16="http://schemas.microsoft.com/office/drawing/2014/main" val="10000"/>
                  </a:ext>
                </a:extLst>
              </a:tr>
            </a:tbl>
          </a:graphicData>
        </a:graphic>
      </p:graphicFrame>
      <p:graphicFrame>
        <p:nvGraphicFramePr>
          <p:cNvPr id="509" name="Table 4"/>
          <p:cNvGraphicFramePr/>
          <p:nvPr/>
        </p:nvGraphicFramePr>
        <p:xfrm>
          <a:off x="6586771" y="4959326"/>
          <a:ext cx="204185" cy="202011"/>
        </p:xfrm>
        <a:graphic>
          <a:graphicData uri="http://schemas.openxmlformats.org/drawingml/2006/table">
            <a:tbl>
              <a:tblPr/>
              <a:tblGrid>
                <a:gridCol w="204185">
                  <a:extLst>
                    <a:ext uri="{9D8B030D-6E8A-4147-A177-3AD203B41FA5}">
                      <a16:colId xmlns:a16="http://schemas.microsoft.com/office/drawing/2014/main" val="20000"/>
                    </a:ext>
                  </a:extLst>
                </a:gridCol>
              </a:tblGrid>
              <a:tr h="202011">
                <a:tc>
                  <a:txBody>
                    <a:bodyPr/>
                    <a:lstStyle/>
                    <a:p>
                      <a:pPr algn="l">
                        <a:defRPr sz="800"/>
                      </a:pPr>
                      <a:endParaRPr sz="600"/>
                    </a:p>
                  </a:txBody>
                  <a:tcPr marL="14288" marR="14288" marT="14288" marB="14288" horzOverflow="overflow">
                    <a:lnL w="6350">
                      <a:solidFill>
                        <a:srgbClr val="000000"/>
                      </a:solidFill>
                    </a:lnL>
                    <a:lnR w="6350">
                      <a:solidFill>
                        <a:srgbClr val="000000"/>
                      </a:solidFill>
                    </a:lnR>
                    <a:lnT w="6350">
                      <a:solidFill>
                        <a:srgbClr val="000000"/>
                      </a:solidFill>
                    </a:lnT>
                    <a:lnB w="6350">
                      <a:solidFill>
                        <a:srgbClr val="000000"/>
                      </a:solidFill>
                    </a:lnB>
                    <a:solidFill>
                      <a:srgbClr val="2F5597"/>
                    </a:solidFill>
                  </a:tcPr>
                </a:tc>
                <a:extLst>
                  <a:ext uri="{0D108BD9-81ED-4DB2-BD59-A6C34878D82A}">
                    <a16:rowId xmlns:a16="http://schemas.microsoft.com/office/drawing/2014/main" val="10000"/>
                  </a:ext>
                </a:extLst>
              </a:tr>
            </a:tbl>
          </a:graphicData>
        </a:graphic>
      </p:graphicFrame>
      <p:sp>
        <p:nvSpPr>
          <p:cNvPr id="510" name="TextBox 90"/>
          <p:cNvSpPr txBox="1"/>
          <p:nvPr/>
        </p:nvSpPr>
        <p:spPr>
          <a:xfrm>
            <a:off x="3276953" y="4950135"/>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1</a:t>
            </a:r>
          </a:p>
        </p:txBody>
      </p:sp>
      <p:sp>
        <p:nvSpPr>
          <p:cNvPr id="511" name="TextBox 91"/>
          <p:cNvSpPr txBox="1"/>
          <p:nvPr/>
        </p:nvSpPr>
        <p:spPr>
          <a:xfrm>
            <a:off x="4712635" y="4949437"/>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2</a:t>
            </a:r>
          </a:p>
        </p:txBody>
      </p:sp>
      <p:sp>
        <p:nvSpPr>
          <p:cNvPr id="512" name="TextBox 92"/>
          <p:cNvSpPr txBox="1"/>
          <p:nvPr/>
        </p:nvSpPr>
        <p:spPr>
          <a:xfrm>
            <a:off x="6114792" y="4959326"/>
            <a:ext cx="461984" cy="2308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sz="1200"/>
            </a:pPr>
            <a:r>
              <a:rPr sz="900"/>
              <a:t>Boost b</a:t>
            </a:r>
            <a:r>
              <a:rPr sz="900" baseline="-25000"/>
              <a:t>3</a:t>
            </a:r>
          </a:p>
        </p:txBody>
      </p:sp>
      <p:sp>
        <p:nvSpPr>
          <p:cNvPr id="513" name="Title 1"/>
          <p:cNvSpPr txBox="1">
            <a:spLocks noGrp="1"/>
          </p:cNvSpPr>
          <p:nvPr>
            <p:ph type="title"/>
          </p:nvPr>
        </p:nvSpPr>
        <p:spPr>
          <a:xfrm>
            <a:off x="654484" y="210531"/>
            <a:ext cx="7886701" cy="994172"/>
          </a:xfrm>
          <a:prstGeom prst="rect">
            <a:avLst/>
          </a:prstGeom>
        </p:spPr>
        <p:txBody>
          <a:bodyPr/>
          <a:lstStyle/>
          <a:p>
            <a:r>
              <a:rPr dirty="0"/>
              <a:t>Diagram: What an AMA does</a:t>
            </a:r>
          </a:p>
        </p:txBody>
      </p:sp>
      <p:sp>
        <p:nvSpPr>
          <p:cNvPr id="514" name="TextBox 1"/>
          <p:cNvSpPr txBox="1"/>
          <p:nvPr/>
        </p:nvSpPr>
        <p:spPr>
          <a:xfrm>
            <a:off x="152858" y="5419299"/>
            <a:ext cx="1884168" cy="507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a:solidFill>
                  <a:schemeClr val="accent2"/>
                </a:solidFill>
              </a:defRPr>
            </a:pPr>
            <a:r>
              <a:rPr sz="1350"/>
              <a:t>Orange: inputs</a:t>
            </a:r>
          </a:p>
          <a:p>
            <a:pPr>
              <a:defRPr>
                <a:solidFill>
                  <a:schemeClr val="accent1"/>
                </a:solidFill>
              </a:defRPr>
            </a:pPr>
            <a:r>
              <a:rPr sz="1350"/>
              <a:t>Blue: Learned parameters</a:t>
            </a:r>
          </a:p>
        </p:txBody>
      </p:sp>
      <p:sp>
        <p:nvSpPr>
          <p:cNvPr id="515" name="TextBox 2"/>
          <p:cNvSpPr txBox="1"/>
          <p:nvPr/>
        </p:nvSpPr>
        <p:spPr>
          <a:xfrm>
            <a:off x="7146667" y="1541141"/>
            <a:ext cx="1802864" cy="715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rIns="34289">
            <a:spAutoFit/>
          </a:bodyPr>
          <a:lstStyle/>
          <a:p>
            <a:pPr>
              <a:defRPr>
                <a:solidFill>
                  <a:schemeClr val="accent6"/>
                </a:solidFill>
              </a:defRPr>
            </a:pPr>
            <a:r>
              <a:rPr sz="1350"/>
              <a:t>Nice Properties</a:t>
            </a:r>
          </a:p>
          <a:p>
            <a:pPr marL="257175" indent="-257175">
              <a:buSzPct val="100000"/>
              <a:buAutoNum type="arabicPeriod"/>
              <a:defRPr>
                <a:solidFill>
                  <a:schemeClr val="accent6"/>
                </a:solidFill>
              </a:defRPr>
            </a:pPr>
            <a:r>
              <a:rPr sz="1350"/>
              <a:t>Always strategyproof</a:t>
            </a:r>
          </a:p>
          <a:p>
            <a:pPr marL="257175" indent="-257175">
              <a:buSzPct val="100000"/>
              <a:buAutoNum type="arabicPeriod"/>
              <a:defRPr>
                <a:solidFill>
                  <a:schemeClr val="accent6"/>
                </a:solidFill>
              </a:defRPr>
            </a:pPr>
            <a:r>
              <a:rPr sz="1350"/>
              <a:t>Always IR</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A639-8DFB-4F92-BC32-32409E799579}"/>
              </a:ext>
            </a:extLst>
          </p:cNvPr>
          <p:cNvSpPr>
            <a:spLocks noGrp="1"/>
          </p:cNvSpPr>
          <p:nvPr>
            <p:ph type="title"/>
          </p:nvPr>
        </p:nvSpPr>
        <p:spPr/>
        <p:txBody>
          <a:bodyPr>
            <a:normAutofit/>
          </a:bodyPr>
          <a:lstStyle/>
          <a:p>
            <a:r>
              <a:rPr lang="en-US" dirty="0"/>
              <a:t>Automated mechanism design</a:t>
            </a:r>
            <a:br>
              <a:rPr lang="en-US" dirty="0"/>
            </a:br>
            <a:r>
              <a:rPr lang="en-US" altLang="en-US" sz="2400" dirty="0"/>
              <a:t>[Conitzer and Sandholm, UAI’02; Sandholm CP’03]</a:t>
            </a:r>
            <a:endParaRPr lang="en-US" sz="2400" dirty="0"/>
          </a:p>
        </p:txBody>
      </p:sp>
      <p:pic>
        <p:nvPicPr>
          <p:cNvPr id="1028" name="Picture 4" descr="Image result for idea wallpaper">
            <a:extLst>
              <a:ext uri="{FF2B5EF4-FFF2-40B4-BE49-F238E27FC236}">
                <a16:creationId xmlns:a16="http://schemas.microsoft.com/office/drawing/2014/main" id="{3C3D63CB-0595-44D1-9221-7A807DAC14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251" b="28750"/>
          <a:stretch/>
        </p:blipFill>
        <p:spPr bwMode="auto">
          <a:xfrm>
            <a:off x="0" y="2895600"/>
            <a:ext cx="9144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27E12AE-9021-4FF8-9DD3-D8C0B955E833}"/>
              </a:ext>
            </a:extLst>
          </p:cNvPr>
          <p:cNvSpPr>
            <a:spLocks noGrp="1"/>
          </p:cNvSpPr>
          <p:nvPr>
            <p:ph idx="1"/>
          </p:nvPr>
        </p:nvSpPr>
        <p:spPr/>
        <p:txBody>
          <a:bodyPr/>
          <a:lstStyle/>
          <a:p>
            <a:pPr marL="0" indent="0">
              <a:buNone/>
            </a:pPr>
            <a:r>
              <a:rPr lang="en-US" dirty="0"/>
              <a:t>Use optimization, ML, &amp; data to design mechanisms</a:t>
            </a:r>
          </a:p>
          <a:p>
            <a:pPr lvl="1"/>
            <a:r>
              <a:rPr lang="en-US" dirty="0"/>
              <a:t>Helps overcome challenges faced by manual approaches:</a:t>
            </a:r>
          </a:p>
          <a:p>
            <a:pPr marL="42862" indent="0">
              <a:buNone/>
            </a:pPr>
            <a:r>
              <a:rPr lang="en-US" sz="2000" i="1" dirty="0"/>
              <a:t>	2 items for sale: Revenue-maximizing mechanism unknown</a:t>
            </a:r>
            <a:endParaRPr lang="en-US" sz="2000" dirty="0"/>
          </a:p>
          <a:p>
            <a:pPr marL="342900" lvl="1" indent="0">
              <a:buNone/>
            </a:pPr>
            <a:endParaRPr lang="en-US" dirty="0"/>
          </a:p>
        </p:txBody>
      </p:sp>
      <p:cxnSp>
        <p:nvCxnSpPr>
          <p:cNvPr id="8" name="Straight Connector 7">
            <a:extLst>
              <a:ext uri="{FF2B5EF4-FFF2-40B4-BE49-F238E27FC236}">
                <a16:creationId xmlns:a16="http://schemas.microsoft.com/office/drawing/2014/main" id="{BCC47AAF-647D-4E1E-97B9-C7C0915837EF}"/>
              </a:ext>
            </a:extLst>
          </p:cNvPr>
          <p:cNvCxnSpPr>
            <a:cxnSpLocks/>
          </p:cNvCxnSpPr>
          <p:nvPr/>
        </p:nvCxnSpPr>
        <p:spPr>
          <a:xfrm>
            <a:off x="0" y="28956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20223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59E6D-D439-48CB-A19C-3F0B23231933}"/>
              </a:ext>
            </a:extLst>
          </p:cNvPr>
          <p:cNvSpPr>
            <a:spLocks noGrp="1"/>
          </p:cNvSpPr>
          <p:nvPr>
            <p:ph type="title"/>
          </p:nvPr>
        </p:nvSpPr>
        <p:spPr>
          <a:xfrm>
            <a:off x="457200" y="160335"/>
            <a:ext cx="8229600" cy="677865"/>
          </a:xfrm>
        </p:spPr>
        <p:txBody>
          <a:bodyPr/>
          <a:lstStyle/>
          <a:p>
            <a:r>
              <a:rPr lang="en-US" dirty="0"/>
              <a:t>Experimental results</a:t>
            </a:r>
          </a:p>
        </p:txBody>
      </p:sp>
      <p:sp>
        <p:nvSpPr>
          <p:cNvPr id="3" name="Content Placeholder 2">
            <a:extLst>
              <a:ext uri="{FF2B5EF4-FFF2-40B4-BE49-F238E27FC236}">
                <a16:creationId xmlns:a16="http://schemas.microsoft.com/office/drawing/2014/main" id="{3B8D3DE8-0D67-42A6-9FFA-AC48DE50084D}"/>
              </a:ext>
            </a:extLst>
          </p:cNvPr>
          <p:cNvSpPr>
            <a:spLocks noGrp="1"/>
          </p:cNvSpPr>
          <p:nvPr>
            <p:ph idx="1"/>
          </p:nvPr>
        </p:nvSpPr>
        <p:spPr>
          <a:xfrm>
            <a:off x="457200" y="990600"/>
            <a:ext cx="8458200" cy="5707065"/>
          </a:xfrm>
        </p:spPr>
        <p:txBody>
          <a:bodyPr>
            <a:normAutofit/>
          </a:bodyPr>
          <a:lstStyle/>
          <a:p>
            <a:r>
              <a:rPr lang="en-US" dirty="0"/>
              <a:t>2x2 </a:t>
            </a:r>
            <a:r>
              <a:rPr lang="en-US" dirty="0" err="1"/>
              <a:t>iid</a:t>
            </a:r>
            <a:r>
              <a:rPr lang="en-US" dirty="0"/>
              <a:t> uniform auction:</a:t>
            </a:r>
          </a:p>
          <a:p>
            <a:endParaRPr lang="en-US" dirty="0"/>
          </a:p>
          <a:p>
            <a:endParaRPr lang="en-US" dirty="0"/>
          </a:p>
          <a:p>
            <a:endParaRPr lang="en-US" dirty="0"/>
          </a:p>
          <a:p>
            <a:endParaRPr lang="en-US" dirty="0"/>
          </a:p>
          <a:p>
            <a:r>
              <a:rPr lang="en-US" dirty="0"/>
              <a:t>A larger setting (3x10):</a:t>
            </a:r>
          </a:p>
          <a:p>
            <a:endParaRPr lang="en-US" dirty="0"/>
          </a:p>
          <a:p>
            <a:endParaRPr lang="en-US" dirty="0"/>
          </a:p>
          <a:p>
            <a:endParaRPr lang="en-US" dirty="0"/>
          </a:p>
          <a:p>
            <a:r>
              <a:rPr lang="en-US" dirty="0"/>
              <a:t>Learned auctions are sparse (2048 allocations allowed, only 10 used at end)</a:t>
            </a:r>
          </a:p>
          <a:p>
            <a:r>
              <a:rPr lang="en-US" dirty="0"/>
              <a:t>Randomized version yields dramatically better revenue than deterministic version (e.g., 2.158 vs. 1.462)</a:t>
            </a:r>
          </a:p>
          <a:p>
            <a:endParaRPr lang="en-US" dirty="0"/>
          </a:p>
        </p:txBody>
      </p:sp>
      <p:pic>
        <p:nvPicPr>
          <p:cNvPr id="4" name="Picture 3" descr="Picture 5">
            <a:extLst>
              <a:ext uri="{FF2B5EF4-FFF2-40B4-BE49-F238E27FC236}">
                <a16:creationId xmlns:a16="http://schemas.microsoft.com/office/drawing/2014/main" id="{0BD74350-3C1E-48B4-A4B5-DC9A4C07B578}"/>
              </a:ext>
            </a:extLst>
          </p:cNvPr>
          <p:cNvPicPr>
            <a:picLocks noChangeAspect="1"/>
          </p:cNvPicPr>
          <p:nvPr/>
        </p:nvPicPr>
        <p:blipFill>
          <a:blip r:embed="rId2"/>
          <a:stretch>
            <a:fillRect/>
          </a:stretch>
        </p:blipFill>
        <p:spPr>
          <a:xfrm>
            <a:off x="4267200" y="1007533"/>
            <a:ext cx="3364431" cy="1936226"/>
          </a:xfrm>
          <a:prstGeom prst="rect">
            <a:avLst/>
          </a:prstGeom>
          <a:ln w="12700">
            <a:miter lim="400000"/>
          </a:ln>
        </p:spPr>
      </p:pic>
      <p:pic>
        <p:nvPicPr>
          <p:cNvPr id="5" name="Picture 4" descr="Picture 6">
            <a:extLst>
              <a:ext uri="{FF2B5EF4-FFF2-40B4-BE49-F238E27FC236}">
                <a16:creationId xmlns:a16="http://schemas.microsoft.com/office/drawing/2014/main" id="{A48F1E75-7853-44CC-8FDE-862F13BFFFB9}"/>
              </a:ext>
            </a:extLst>
          </p:cNvPr>
          <p:cNvPicPr>
            <a:picLocks noChangeAspect="1"/>
          </p:cNvPicPr>
          <p:nvPr/>
        </p:nvPicPr>
        <p:blipFill>
          <a:blip r:embed="rId3"/>
          <a:stretch>
            <a:fillRect/>
          </a:stretch>
        </p:blipFill>
        <p:spPr>
          <a:xfrm>
            <a:off x="4191000" y="3124200"/>
            <a:ext cx="4206241" cy="1861262"/>
          </a:xfrm>
          <a:prstGeom prst="rect">
            <a:avLst/>
          </a:prstGeom>
          <a:ln w="12700">
            <a:miter lim="400000"/>
          </a:ln>
        </p:spPr>
      </p:pic>
    </p:spTree>
    <p:extLst>
      <p:ext uri="{BB962C8B-B14F-4D97-AF65-F5344CB8AC3E}">
        <p14:creationId xmlns:p14="http://schemas.microsoft.com/office/powerpoint/2010/main" val="6791727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775-6E98-47AF-AA0F-15E9CB988539}"/>
              </a:ext>
            </a:extLst>
          </p:cNvPr>
          <p:cNvSpPr>
            <a:spLocks noGrp="1"/>
          </p:cNvSpPr>
          <p:nvPr>
            <p:ph type="title"/>
          </p:nvPr>
        </p:nvSpPr>
        <p:spPr/>
        <p:txBody>
          <a:bodyPr/>
          <a:lstStyle/>
          <a:p>
            <a:r>
              <a:rPr lang="en-US" dirty="0"/>
              <a:t>Revenue optimization using interim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0E6F06-BA63-4AC8-98A8-332504D98537}"/>
                  </a:ext>
                </a:extLst>
              </p:cNvPr>
              <p:cNvSpPr>
                <a:spLocks noGrp="1"/>
              </p:cNvSpPr>
              <p:nvPr>
                <p:ph idx="1"/>
              </p:nvPr>
            </p:nvSpPr>
            <p:spPr/>
            <p:txBody>
              <a:bodyPr>
                <a:normAutofit fontScale="92500" lnSpcReduction="10000"/>
              </a:bodyPr>
              <a:lstStyle/>
              <a:p>
                <a:pPr marL="0" indent="0">
                  <a:spcAft>
                    <a:spcPts val="1800"/>
                  </a:spcAft>
                  <a:buNone/>
                </a:pPr>
                <a:r>
                  <a:rPr lang="en-US" dirty="0"/>
                  <a:t>Setting:</a:t>
                </a:r>
                <a:r>
                  <a:rPr lang="en-US" b="1" dirty="0"/>
                  <a:t> Single</a:t>
                </a:r>
                <a:r>
                  <a:rPr lang="en-US" dirty="0"/>
                  <a:t> item, known value distribution with finite support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𝑇</m:t>
                        </m:r>
                      </m:e>
                      <m:sup>
                        <m:r>
                          <a:rPr lang="en-US" b="0" i="1" smtClean="0">
                            <a:latin typeface="Cambria Math" panose="02040503050406030204" pitchFamily="18" charset="0"/>
                          </a:rPr>
                          <m:t>𝑛</m:t>
                        </m:r>
                      </m:sup>
                    </m:sSup>
                  </m:oMath>
                </a14:m>
                <a:endParaRPr lang="en-US" dirty="0"/>
              </a:p>
              <a:p>
                <a:pPr marL="0" indent="0">
                  <a:buNone/>
                </a:pPr>
                <a:r>
                  <a:rPr lang="en-US" dirty="0"/>
                  <a:t>Can write single-item revenue maximization problem as LP: Find </a:t>
                </a:r>
              </a:p>
              <a:p>
                <a:pPr marL="457200" indent="-457200">
                  <a:buFont typeface="+mj-lt"/>
                  <a:buAutoNum type="arabicPeriod"/>
                </a:pPr>
                <a:r>
                  <a:rPr lang="en-US" dirty="0"/>
                  <a:t>Allocation function </a:t>
                </a:r>
                <a14:m>
                  <m:oMath xmlns:m="http://schemas.openxmlformats.org/officeDocument/2006/math">
                    <m:r>
                      <a:rPr lang="en-US" b="1" i="1" smtClean="0">
                        <a:latin typeface="Cambria Math" panose="02040503050406030204" pitchFamily="18" charset="0"/>
                      </a:rPr>
                      <m:t>𝑿</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𝑛</m:t>
                        </m:r>
                      </m:sup>
                    </m:sSup>
                    <m:r>
                      <a:rPr lang="en-US" i="1" smtClean="0">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e>
                      <m:sup>
                        <m:r>
                          <a:rPr lang="en-US" b="0" i="1" smtClean="0">
                            <a:latin typeface="Cambria Math" panose="02040503050406030204" pitchFamily="18" charset="0"/>
                            <a:ea typeface="Cambria Math" panose="02040503050406030204" pitchFamily="18" charset="0"/>
                          </a:rPr>
                          <m:t>𝑛</m:t>
                        </m:r>
                      </m:sup>
                    </m:sSup>
                  </m:oMath>
                </a14:m>
                <a:endParaRPr lang="en-US" dirty="0"/>
              </a:p>
              <a:p>
                <a:pPr marL="457200" indent="-457200">
                  <a:buFont typeface="+mj-lt"/>
                  <a:buAutoNum type="arabicPeriod"/>
                </a:pPr>
                <a:r>
                  <a:rPr lang="en-US" dirty="0"/>
                  <a:t>Payment function </a:t>
                </a:r>
                <a14:m>
                  <m:oMath xmlns:m="http://schemas.openxmlformats.org/officeDocument/2006/math">
                    <m:r>
                      <a:rPr lang="en-US" b="1" i="1" smtClean="0">
                        <a:latin typeface="Cambria Math" panose="02040503050406030204" pitchFamily="18" charset="0"/>
                      </a:rPr>
                      <m:t>𝑷</m:t>
                    </m:r>
                    <m:r>
                      <a:rPr lang="en-US" b="0" i="1" smtClean="0">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𝑛</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ℝ</m:t>
                        </m:r>
                      </m:e>
                      <m:sup>
                        <m:r>
                          <a:rPr lang="en-US" i="1">
                            <a:latin typeface="Cambria Math" panose="02040503050406030204" pitchFamily="18" charset="0"/>
                            <a:ea typeface="Cambria Math" panose="02040503050406030204" pitchFamily="18" charset="0"/>
                          </a:rPr>
                          <m:t>𝑛</m:t>
                        </m:r>
                      </m:sup>
                    </m:sSup>
                  </m:oMath>
                </a14:m>
                <a:endParaRPr lang="en-US" dirty="0"/>
              </a:p>
              <a:p>
                <a:pPr marL="0" indent="0">
                  <a:buNone/>
                </a:pPr>
                <a:r>
                  <a:rPr lang="en-US" dirty="0"/>
                  <a:t>with maximum expected revenue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1" i="1" smtClean="0">
                            <a:latin typeface="Cambria Math" panose="02040503050406030204" pitchFamily="18" charset="0"/>
                          </a:rPr>
                          <m:t>𝒗</m:t>
                        </m:r>
                        <m:r>
                          <m:rPr>
                            <m:brk m:alnAt="7"/>
                          </m:rP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𝑇</m:t>
                            </m:r>
                          </m:e>
                          <m:sup>
                            <m:r>
                              <a:rPr lang="en-US" i="1">
                                <a:latin typeface="Cambria Math" panose="02040503050406030204" pitchFamily="18" charset="0"/>
                              </a:rPr>
                              <m:t>𝑛</m:t>
                            </m:r>
                          </m:sup>
                        </m:sSup>
                      </m:sub>
                      <m:sup/>
                      <m:e>
                        <m:r>
                          <a:rPr lang="en-US" i="1" smtClean="0">
                            <a:latin typeface="Cambria Math" panose="02040503050406030204" pitchFamily="18" charset="0"/>
                            <a:ea typeface="Cambria Math" panose="02040503050406030204" pitchFamily="18" charset="0"/>
                          </a:rPr>
                          <m:t>ℙ</m:t>
                        </m:r>
                        <m:d>
                          <m:dPr>
                            <m:begChr m:val="["/>
                            <m:endChr m:val="]"/>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𝒗</m:t>
                            </m:r>
                          </m:e>
                        </m:d>
                        <m:nary>
                          <m:naryPr>
                            <m:chr m:val="∑"/>
                            <m:ctrlPr>
                              <a:rPr lang="en-US" b="0" i="1" smtClean="0">
                                <a:latin typeface="Cambria Math" panose="02040503050406030204" pitchFamily="18" charset="0"/>
                                <a:ea typeface="Cambria Math" panose="02040503050406030204" pitchFamily="18" charset="0"/>
                              </a:rPr>
                            </m:ctrlPr>
                          </m:naryPr>
                          <m:sub>
                            <m:r>
                              <m:rPr>
                                <m:brk m:alnAt="23"/>
                              </m:rP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𝑛</m:t>
                            </m:r>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𝑖</m:t>
                                </m:r>
                              </m:sub>
                            </m:sSub>
                            <m:d>
                              <m:dPr>
                                <m:ctrlPr>
                                  <a:rPr lang="en-US" b="0" i="1" smtClean="0">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ea typeface="Cambria Math" panose="02040503050406030204" pitchFamily="18" charset="0"/>
                                  </a:rPr>
                                  <m:t>𝒗</m:t>
                                </m:r>
                              </m:e>
                            </m:d>
                          </m:e>
                        </m:nary>
                      </m:e>
                    </m:nary>
                  </m:oMath>
                </a14:m>
                <a:r>
                  <a:rPr lang="en-US" dirty="0"/>
                  <a:t> </a:t>
                </a:r>
                <a:r>
                  <a:rPr lang="en-US" dirty="0" err="1"/>
                  <a:t>s.t.</a:t>
                </a:r>
                <a:endParaRPr lang="en-US" dirty="0"/>
              </a:p>
              <a:p>
                <a:pPr marL="457200" indent="-457200">
                  <a:buFont typeface="+mj-lt"/>
                  <a:buAutoNum type="alphaLcPeriod"/>
                </a:pPr>
                <a:r>
                  <a:rPr lang="en-US" dirty="0"/>
                  <a:t>Allocation is always feasible</a:t>
                </a:r>
              </a:p>
              <a:p>
                <a:pPr marL="457200" indent="-457200">
                  <a:buFont typeface="+mj-lt"/>
                  <a:buAutoNum type="alphaLcPeriod"/>
                </a:pPr>
                <a:r>
                  <a:rPr lang="en-US" dirty="0"/>
                  <a:t>Mechanism is Bayes-Nash (i.e., </a:t>
                </a:r>
                <a:r>
                  <a:rPr lang="en-US" i="1" dirty="0"/>
                  <a:t>ex interim</a:t>
                </a:r>
                <a:r>
                  <a:rPr lang="en-US" dirty="0"/>
                  <a:t>) incentive compatible: </a:t>
                </a:r>
                <a14:m>
                  <m:oMath xmlns:m="http://schemas.openxmlformats.org/officeDocument/2006/math">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𝑖</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acc>
                          <m:accPr>
                            <m:chr m:val="̃"/>
                            <m:ctrlPr>
                              <a:rPr lang="en-US"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𝑣</m:t>
                            </m:r>
                          </m:e>
                        </m:acc>
                      </m:e>
                      <m:sub>
                        <m:r>
                          <a:rPr lang="en-US" i="1">
                            <a:latin typeface="Cambria Math" panose="02040503050406030204" pitchFamily="18" charset="0"/>
                          </a:rPr>
                          <m:t>𝑖</m:t>
                        </m:r>
                      </m:sub>
                    </m:sSub>
                  </m:oMath>
                </a14:m>
                <a:r>
                  <a:rPr lang="en-US" dirty="0"/>
                  <a:t>,</a:t>
                </a:r>
              </a:p>
              <a:p>
                <a:pPr marL="0" indent="0">
                  <a:spcAft>
                    <a:spcPts val="1800"/>
                  </a:spcAft>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𝔼</m:t>
                          </m:r>
                        </m:e>
                        <m:sub>
                          <m:sSub>
                            <m:sSubPr>
                              <m:ctrlPr>
                                <a:rPr lang="en-US" sz="2000" i="1" smtClean="0">
                                  <a:latin typeface="Cambria Math" panose="02040503050406030204" pitchFamily="18" charset="0"/>
                                </a:rPr>
                              </m:ctrlPr>
                            </m:sSubPr>
                            <m:e>
                              <m:r>
                                <a:rPr lang="en-US" sz="2000" b="1" i="1" smtClean="0">
                                  <a:latin typeface="Cambria Math" panose="02040503050406030204" pitchFamily="18" charset="0"/>
                                </a:rPr>
                                <m:t>𝒗</m:t>
                              </m:r>
                            </m:e>
                            <m:sub>
                              <m:r>
                                <a:rPr lang="en-US" sz="2000" b="0" i="1" smtClean="0">
                                  <a:latin typeface="Cambria Math" panose="02040503050406030204" pitchFamily="18" charset="0"/>
                                </a:rPr>
                                <m:t>−</m:t>
                              </m:r>
                              <m:r>
                                <a:rPr lang="en-US" sz="2000" b="0" i="1" smtClean="0">
                                  <a:latin typeface="Cambria Math" panose="02040503050406030204" pitchFamily="18" charset="0"/>
                                </a:rPr>
                                <m:t>𝑖</m:t>
                              </m:r>
                            </m:sub>
                          </m:sSub>
                        </m:sub>
                      </m:sSub>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𝑣</m:t>
                              </m:r>
                            </m:e>
                            <m:sub>
                              <m:r>
                                <a:rPr lang="en-US" sz="2000" b="0" i="1" smtClean="0">
                                  <a:latin typeface="Cambria Math" panose="02040503050406030204" pitchFamily="18" charset="0"/>
                                </a:rPr>
                                <m:t>𝑖</m:t>
                              </m:r>
                            </m:sub>
                          </m:sSub>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𝑋</m:t>
                              </m:r>
                            </m:e>
                            <m:sub>
                              <m:r>
                                <a:rPr lang="en-US" sz="2000" b="0" i="1" smtClean="0">
                                  <a:latin typeface="Cambria Math" panose="02040503050406030204" pitchFamily="18" charset="0"/>
                                  <a:ea typeface="Cambria Math" panose="02040503050406030204" pitchFamily="18" charset="0"/>
                                </a:rPr>
                                <m:t>𝑖</m:t>
                              </m:r>
                            </m:sub>
                          </m:sSub>
                          <m:d>
                            <m:dPr>
                              <m:ctrlPr>
                                <a:rPr lang="en-US" sz="2000" b="0" i="1" smtClean="0">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𝒗</m:t>
                                  </m:r>
                                </m:e>
                                <m:sub>
                                  <m:r>
                                    <a:rPr lang="en-US" sz="2000" b="0" i="1" smtClean="0">
                                      <a:latin typeface="Cambria Math" panose="02040503050406030204" pitchFamily="18" charset="0"/>
                                    </a:rPr>
                                    <m:t>−</m:t>
                                  </m:r>
                                  <m:r>
                                    <a:rPr lang="en-US" sz="2000" b="0" i="1" smtClean="0">
                                      <a:latin typeface="Cambria Math" panose="02040503050406030204" pitchFamily="18" charset="0"/>
                                    </a:rPr>
                                    <m:t>𝑖</m:t>
                                  </m:r>
                                </m:sub>
                              </m:sSub>
                            </m:e>
                          </m:d>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𝑖</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𝒗</m:t>
                                  </m:r>
                                </m:e>
                                <m:sub>
                                  <m:r>
                                    <a:rPr lang="en-US" sz="2000" i="1">
                                      <a:latin typeface="Cambria Math" panose="02040503050406030204" pitchFamily="18" charset="0"/>
                                    </a:rPr>
                                    <m:t>−</m:t>
                                  </m:r>
                                  <m:r>
                                    <a:rPr lang="en-US" sz="2000" i="1">
                                      <a:latin typeface="Cambria Math" panose="02040503050406030204" pitchFamily="18" charset="0"/>
                                    </a:rPr>
                                    <m:t>𝑖</m:t>
                                  </m:r>
                                </m:sub>
                              </m:sSub>
                            </m:e>
                          </m:d>
                        </m:e>
                      </m:d>
                      <m:r>
                        <a:rPr lang="en-US" sz="2000" b="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𝔼</m:t>
                          </m:r>
                        </m:e>
                        <m:sub>
                          <m:sSub>
                            <m:sSubPr>
                              <m:ctrlPr>
                                <a:rPr lang="en-US" sz="2000" i="1">
                                  <a:latin typeface="Cambria Math" panose="02040503050406030204" pitchFamily="18" charset="0"/>
                                </a:rPr>
                              </m:ctrlPr>
                            </m:sSubPr>
                            <m:e>
                              <m:r>
                                <a:rPr lang="en-US" sz="2000" b="1" i="1">
                                  <a:latin typeface="Cambria Math" panose="02040503050406030204" pitchFamily="18" charset="0"/>
                                </a:rPr>
                                <m:t>𝒗</m:t>
                              </m:r>
                            </m:e>
                            <m:sub>
                              <m:r>
                                <a:rPr lang="en-US" sz="2000" i="1">
                                  <a:latin typeface="Cambria Math" panose="02040503050406030204" pitchFamily="18" charset="0"/>
                                </a:rPr>
                                <m:t>−</m:t>
                              </m:r>
                              <m:r>
                                <a:rPr lang="en-US" sz="2000" i="1">
                                  <a:latin typeface="Cambria Math" panose="02040503050406030204" pitchFamily="18" charset="0"/>
                                </a:rPr>
                                <m:t>𝑖</m:t>
                              </m:r>
                            </m:sub>
                          </m:sSub>
                        </m:sub>
                      </m:sSub>
                      <m:d>
                        <m:dPr>
                          <m:begChr m:val="["/>
                          <m:endChr m:val="]"/>
                          <m:ctrlPr>
                            <a:rPr lang="en-US" sz="2000" i="1">
                              <a:latin typeface="Cambria Math" panose="02040503050406030204" pitchFamily="18" charset="0"/>
                            </a:rPr>
                          </m:ctrlPr>
                        </m:dPr>
                        <m:e>
                          <m:sSub>
                            <m:sSubPr>
                              <m:ctrlPr>
                                <a:rPr lang="en-US" sz="2000" i="1">
                                  <a:latin typeface="Cambria Math" panose="02040503050406030204" pitchFamily="18" charset="0"/>
                                </a:rPr>
                              </m:ctrlPr>
                            </m:sSubPr>
                            <m:e>
                              <m:r>
                                <a:rPr lang="en-US" sz="2000" i="1">
                                  <a:latin typeface="Cambria Math" panose="02040503050406030204" pitchFamily="18" charset="0"/>
                                </a:rPr>
                                <m:t>𝑣</m:t>
                              </m:r>
                            </m:e>
                            <m:sub>
                              <m:r>
                                <a:rPr lang="en-US" sz="2000" i="1" smtClean="0">
                                  <a:latin typeface="Cambria Math" panose="02040503050406030204" pitchFamily="18" charset="0"/>
                                </a:rPr>
                                <m:t>𝑖</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𝑋</m:t>
                              </m:r>
                            </m:e>
                            <m:sub>
                              <m:r>
                                <a:rPr lang="en-US" sz="2000" i="1">
                                  <a:latin typeface="Cambria Math" panose="02040503050406030204" pitchFamily="18" charset="0"/>
                                  <a:ea typeface="Cambria Math" panose="02040503050406030204" pitchFamily="18" charset="0"/>
                                </a:rPr>
                                <m:t>𝑖</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𝑣</m:t>
                                      </m:r>
                                    </m:e>
                                  </m:acc>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𝒗</m:t>
                                  </m:r>
                                </m:e>
                                <m:sub>
                                  <m:r>
                                    <a:rPr lang="en-US" sz="2000" i="1">
                                      <a:latin typeface="Cambria Math" panose="02040503050406030204" pitchFamily="18" charset="0"/>
                                    </a:rPr>
                                    <m:t>−</m:t>
                                  </m:r>
                                  <m:r>
                                    <a:rPr lang="en-US" sz="2000" i="1">
                                      <a:latin typeface="Cambria Math" panose="02040503050406030204" pitchFamily="18" charset="0"/>
                                    </a:rPr>
                                    <m:t>𝑖</m:t>
                                  </m:r>
                                </m:sub>
                              </m:sSub>
                            </m:e>
                          </m:d>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i="1">
                                  <a:latin typeface="Cambria Math" panose="02040503050406030204" pitchFamily="18" charset="0"/>
                                </a:rPr>
                                <m:t>𝑃</m:t>
                              </m:r>
                            </m:e>
                            <m:sub>
                              <m:r>
                                <a:rPr lang="en-US" sz="2000" i="1">
                                  <a:latin typeface="Cambria Math" panose="02040503050406030204" pitchFamily="18" charset="0"/>
                                </a:rPr>
                                <m:t>𝑖</m:t>
                              </m:r>
                            </m:sub>
                          </m:sSub>
                          <m:d>
                            <m:dPr>
                              <m:ctrlPr>
                                <a:rPr lang="en-US" sz="2000" i="1">
                                  <a:latin typeface="Cambria Math" panose="02040503050406030204" pitchFamily="18" charset="0"/>
                                  <a:ea typeface="Cambria Math" panose="02040503050406030204" pitchFamily="18" charset="0"/>
                                </a:rPr>
                              </m:ctrlPr>
                            </m:dPr>
                            <m:e>
                              <m:sSub>
                                <m:sSubPr>
                                  <m:ctrlPr>
                                    <a:rPr lang="en-US" sz="2000" i="1">
                                      <a:latin typeface="Cambria Math" panose="02040503050406030204" pitchFamily="18" charset="0"/>
                                    </a:rPr>
                                  </m:ctrlPr>
                                </m:sSubPr>
                                <m:e>
                                  <m:acc>
                                    <m:accPr>
                                      <m:chr m:val="̃"/>
                                      <m:ctrlPr>
                                        <a:rPr lang="en-US" sz="2000" i="1">
                                          <a:latin typeface="Cambria Math" panose="02040503050406030204" pitchFamily="18" charset="0"/>
                                          <a:ea typeface="Cambria Math" panose="02040503050406030204" pitchFamily="18" charset="0"/>
                                        </a:rPr>
                                      </m:ctrlPr>
                                    </m:accPr>
                                    <m:e>
                                      <m:r>
                                        <a:rPr lang="en-US" sz="2000" i="1">
                                          <a:latin typeface="Cambria Math" panose="02040503050406030204" pitchFamily="18" charset="0"/>
                                          <a:ea typeface="Cambria Math" panose="02040503050406030204" pitchFamily="18" charset="0"/>
                                        </a:rPr>
                                        <m:t>𝑣</m:t>
                                      </m:r>
                                    </m:e>
                                  </m:acc>
                                </m:e>
                                <m:sub>
                                  <m:r>
                                    <a:rPr lang="en-US" sz="2000" i="1">
                                      <a:latin typeface="Cambria Math" panose="02040503050406030204" pitchFamily="18" charset="0"/>
                                    </a:rPr>
                                    <m:t>𝑖</m:t>
                                  </m:r>
                                </m:sub>
                              </m:sSub>
                              <m:r>
                                <a:rPr lang="en-US" sz="2000" i="1">
                                  <a:latin typeface="Cambria Math" panose="02040503050406030204" pitchFamily="18" charset="0"/>
                                </a:rPr>
                                <m:t>,</m:t>
                              </m:r>
                              <m:sSub>
                                <m:sSubPr>
                                  <m:ctrlPr>
                                    <a:rPr lang="en-US" sz="2000" i="1">
                                      <a:latin typeface="Cambria Math" panose="02040503050406030204" pitchFamily="18" charset="0"/>
                                    </a:rPr>
                                  </m:ctrlPr>
                                </m:sSubPr>
                                <m:e>
                                  <m:r>
                                    <a:rPr lang="en-US" sz="2000" b="1" i="1">
                                      <a:latin typeface="Cambria Math" panose="02040503050406030204" pitchFamily="18" charset="0"/>
                                    </a:rPr>
                                    <m:t>𝒗</m:t>
                                  </m:r>
                                </m:e>
                                <m:sub>
                                  <m:r>
                                    <a:rPr lang="en-US" sz="2000" i="1">
                                      <a:latin typeface="Cambria Math" panose="02040503050406030204" pitchFamily="18" charset="0"/>
                                    </a:rPr>
                                    <m:t>−</m:t>
                                  </m:r>
                                  <m:r>
                                    <a:rPr lang="en-US" sz="2000" i="1">
                                      <a:latin typeface="Cambria Math" panose="02040503050406030204" pitchFamily="18" charset="0"/>
                                    </a:rPr>
                                    <m:t>𝑖</m:t>
                                  </m:r>
                                </m:sub>
                              </m:sSub>
                            </m:e>
                          </m:d>
                        </m:e>
                      </m:d>
                    </m:oMath>
                  </m:oMathPara>
                </a14:m>
                <a:endParaRPr lang="en-US" dirty="0"/>
              </a:p>
              <a:p>
                <a:pPr marL="0" indent="0">
                  <a:spcAft>
                    <a:spcPts val="600"/>
                  </a:spcAft>
                  <a:buNone/>
                </a:pPr>
                <a:r>
                  <a:rPr lang="en-US" dirty="0"/>
                  <a:t>	   There are </a:t>
                </a:r>
                <a14:m>
                  <m:oMath xmlns:m="http://schemas.openxmlformats.org/officeDocument/2006/math">
                    <m:sSup>
                      <m:sSupPr>
                        <m:ctrlPr>
                          <a:rPr lang="en-US" i="1" smtClean="0">
                            <a:latin typeface="Cambria Math" panose="02040503050406030204" pitchFamily="18" charset="0"/>
                          </a:rPr>
                        </m:ctrlPr>
                      </m:sSup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𝑇</m:t>
                            </m:r>
                          </m:e>
                        </m:d>
                      </m:e>
                      <m:sup>
                        <m:r>
                          <a:rPr lang="en-US" b="0" i="1" smtClean="0">
                            <a:latin typeface="Cambria Math" panose="02040503050406030204" pitchFamily="18" charset="0"/>
                          </a:rPr>
                          <m:t>𝑛</m:t>
                        </m:r>
                      </m:sup>
                    </m:sSup>
                  </m:oMath>
                </a14:m>
                <a:r>
                  <a:rPr lang="en-US" dirty="0"/>
                  <a:t> variables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r>
                          <a:rPr lang="en-US" b="1" i="1" smtClean="0">
                            <a:latin typeface="Cambria Math" panose="02040503050406030204" pitchFamily="18" charset="0"/>
                          </a:rPr>
                          <m:t>𝒗</m:t>
                        </m:r>
                      </m:e>
                    </m:d>
                  </m:oMath>
                </a14:m>
                <a:r>
                  <a:rPr lang="en-US" dirty="0"/>
                  <a:t>!</a:t>
                </a:r>
              </a:p>
              <a:p>
                <a:pPr marL="0" indent="0">
                  <a:spcAft>
                    <a:spcPts val="600"/>
                  </a:spcAft>
                  <a:buNone/>
                </a:pPr>
                <a:r>
                  <a:rPr lang="en-US" sz="1900" dirty="0">
                    <a:solidFill>
                      <a:schemeClr val="bg1">
                        <a:lumMod val="50000"/>
                      </a:schemeClr>
                    </a:solidFill>
                  </a:rPr>
                  <a:t> </a:t>
                </a:r>
              </a:p>
            </p:txBody>
          </p:sp>
        </mc:Choice>
        <mc:Fallback xmlns="">
          <p:sp>
            <p:nvSpPr>
              <p:cNvPr id="3" name="Content Placeholder 2">
                <a:extLst>
                  <a:ext uri="{FF2B5EF4-FFF2-40B4-BE49-F238E27FC236}">
                    <a16:creationId xmlns:a16="http://schemas.microsoft.com/office/drawing/2014/main" id="{090E6F06-BA63-4AC8-98A8-332504D98537}"/>
                  </a:ext>
                </a:extLst>
              </p:cNvPr>
              <p:cNvSpPr>
                <a:spLocks noGrp="1" noRot="1" noChangeAspect="1" noMove="1" noResize="1" noEditPoints="1" noAdjustHandles="1" noChangeArrowheads="1" noChangeShapeType="1" noTextEdit="1"/>
              </p:cNvSpPr>
              <p:nvPr>
                <p:ph idx="1"/>
              </p:nvPr>
            </p:nvSpPr>
            <p:spPr>
              <a:blipFill>
                <a:blip r:embed="rId3"/>
                <a:stretch>
                  <a:fillRect l="-963" t="-1617"/>
                </a:stretch>
              </a:blipFill>
            </p:spPr>
            <p:txBody>
              <a:bodyPr/>
              <a:lstStyle/>
              <a:p>
                <a:r>
                  <a:rPr lang="en-US">
                    <a:noFill/>
                  </a:rPr>
                  <a:t> </a:t>
                </a:r>
              </a:p>
            </p:txBody>
          </p:sp>
        </mc:Fallback>
      </mc:AlternateContent>
      <p:pic>
        <p:nvPicPr>
          <p:cNvPr id="7" name="Picture 13" descr="MCj04344070000[1]">
            <a:extLst>
              <a:ext uri="{FF2B5EF4-FFF2-40B4-BE49-F238E27FC236}">
                <a16:creationId xmlns:a16="http://schemas.microsoft.com/office/drawing/2014/main" id="{4EFE1ABD-F8C5-4EE0-BC33-F04BD5A996C8}"/>
              </a:ext>
            </a:extLst>
          </p:cNvPr>
          <p:cNvPicPr>
            <a:picLocks noChangeAspect="1" noChangeArrowheads="1"/>
          </p:cNvPicPr>
          <p:nvPr/>
        </p:nvPicPr>
        <p:blipFill>
          <a:blip r:embed="rId4" cstate="print">
            <a:lum bright="-14000" contrast="6000"/>
            <a:extLst>
              <a:ext uri="{28A0092B-C50C-407E-A947-70E740481C1C}">
                <a14:useLocalDpi xmlns:a14="http://schemas.microsoft.com/office/drawing/2010/main" val="0"/>
              </a:ext>
            </a:extLst>
          </a:blip>
          <a:srcRect/>
          <a:stretch>
            <a:fillRect/>
          </a:stretch>
        </p:blipFill>
        <p:spPr bwMode="auto">
          <a:xfrm>
            <a:off x="457200" y="5301853"/>
            <a:ext cx="685800" cy="7179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735A0CB-9505-427B-A22A-9280AF863C71}"/>
              </a:ext>
            </a:extLst>
          </p:cNvPr>
          <p:cNvSpPr/>
          <p:nvPr/>
        </p:nvSpPr>
        <p:spPr>
          <a:xfrm>
            <a:off x="5038237" y="5638681"/>
            <a:ext cx="3648563" cy="369332"/>
          </a:xfrm>
          <a:prstGeom prst="rect">
            <a:avLst/>
          </a:prstGeom>
        </p:spPr>
        <p:txBody>
          <a:bodyPr wrap="none">
            <a:spAutoFit/>
          </a:bodyPr>
          <a:lstStyle/>
          <a:p>
            <a:pPr algn="r"/>
            <a:r>
              <a:rPr lang="en-US" dirty="0">
                <a:solidFill>
                  <a:schemeClr val="bg1">
                    <a:lumMod val="50000"/>
                  </a:schemeClr>
                </a:solidFill>
              </a:rPr>
              <a:t>[Cai, Daskalakis, and Weinberg, ’12]</a:t>
            </a:r>
          </a:p>
        </p:txBody>
      </p:sp>
    </p:spTree>
    <p:extLst>
      <p:ext uri="{BB962C8B-B14F-4D97-AF65-F5344CB8AC3E}">
        <p14:creationId xmlns:p14="http://schemas.microsoft.com/office/powerpoint/2010/main" val="192112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775-6E98-47AF-AA0F-15E9CB988539}"/>
              </a:ext>
            </a:extLst>
          </p:cNvPr>
          <p:cNvSpPr>
            <a:spLocks noGrp="1"/>
          </p:cNvSpPr>
          <p:nvPr>
            <p:ph type="title"/>
          </p:nvPr>
        </p:nvSpPr>
        <p:spPr/>
        <p:txBody>
          <a:bodyPr/>
          <a:lstStyle/>
          <a:p>
            <a:r>
              <a:rPr lang="en-US" dirty="0"/>
              <a:t>Revenue optimization using interim variables…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90E6F06-BA63-4AC8-98A8-332504D98537}"/>
                  </a:ext>
                </a:extLst>
              </p:cNvPr>
              <p:cNvSpPr>
                <a:spLocks noGrp="1"/>
              </p:cNvSpPr>
              <p:nvPr>
                <p:ph idx="1"/>
              </p:nvPr>
            </p:nvSpPr>
            <p:spPr>
              <a:xfrm>
                <a:off x="457200" y="1600202"/>
                <a:ext cx="8229600" cy="4525963"/>
              </a:xfrm>
            </p:spPr>
            <p:txBody>
              <a:bodyPr>
                <a:normAutofit/>
              </a:bodyPr>
              <a:lstStyle/>
              <a:p>
                <a:pPr marL="0" indent="0">
                  <a:buNone/>
                </a:pPr>
                <a:r>
                  <a:rPr lang="en-US" dirty="0"/>
                  <a:t>Instead, optimize over </a:t>
                </a:r>
                <a:r>
                  <a:rPr lang="en-US" i="1" dirty="0"/>
                  <a:t>interim</a:t>
                </a:r>
                <a:r>
                  <a:rPr lang="en-US" dirty="0"/>
                  <a:t> variables (single-item case):</a:t>
                </a:r>
              </a:p>
              <a:p>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m:t>
                            </m:r>
                            <m:r>
                              <a:rPr lang="en-US" i="1">
                                <a:latin typeface="Cambria Math" panose="02040503050406030204" pitchFamily="18" charset="0"/>
                              </a:rPr>
                              <m:t>𝑖</m:t>
                            </m:r>
                          </m:sub>
                        </m:sSub>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𝑋</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m:t>
                                </m:r>
                                <m:r>
                                  <a:rPr lang="en-US" i="1">
                                    <a:latin typeface="Cambria Math" panose="02040503050406030204" pitchFamily="18" charset="0"/>
                                  </a:rPr>
                                  <m:t>𝑖</m:t>
                                </m:r>
                              </m:sub>
                            </m:sSub>
                          </m:e>
                        </m:d>
                      </m:e>
                    </m:d>
                  </m:oMath>
                </a14:m>
                <a:r>
                  <a:rPr lang="en-US" dirty="0"/>
                  <a:t>	</a:t>
                </a:r>
              </a:p>
              <a:p>
                <a:pPr marL="300038" lvl="1" indent="0">
                  <a:buNone/>
                </a:pPr>
                <a:r>
                  <a:rPr lang="en-US" dirty="0"/>
                  <a:t>Expected probability bidder </a:t>
                </a:r>
                <a14:m>
                  <m:oMath xmlns:m="http://schemas.openxmlformats.org/officeDocument/2006/math">
                    <m:r>
                      <a:rPr lang="en-US" b="0" i="1" smtClean="0">
                        <a:latin typeface="Cambria Math" panose="02040503050406030204" pitchFamily="18" charset="0"/>
                      </a:rPr>
                      <m:t>𝑖</m:t>
                    </m:r>
                  </m:oMath>
                </a14:m>
                <a:r>
                  <a:rPr lang="en-US" dirty="0"/>
                  <a:t> receives item given bid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oMath>
                </a14:m>
                <a:endParaRPr lang="en-US" i="1" dirty="0">
                  <a:latin typeface="Cambria Math" panose="02040503050406030204" pitchFamily="18" charset="0"/>
                </a:endParaRPr>
              </a:p>
              <a:p>
                <a:pPr marL="342900" indent="-342900"/>
                <a14:m>
                  <m:oMath xmlns:m="http://schemas.openxmlformats.org/officeDocument/2006/math">
                    <m:sSub>
                      <m:sSubPr>
                        <m:ctrlPr>
                          <a:rPr lang="en-US" i="1">
                            <a:latin typeface="Cambria Math" panose="02040503050406030204" pitchFamily="18" charset="0"/>
                          </a:rPr>
                        </m:ctrlPr>
                      </m:sSubPr>
                      <m:e>
                        <m:r>
                          <a:rPr lang="en-US" b="0" i="1" smtClean="0">
                            <a:latin typeface="Cambria Math" panose="02040503050406030204" pitchFamily="18" charset="0"/>
                          </a:rPr>
                          <m:t>𝑝</m:t>
                        </m:r>
                      </m:e>
                      <m:sub>
                        <m:r>
                          <a:rPr lang="en-US" i="1">
                            <a:latin typeface="Cambria Math" panose="02040503050406030204" pitchFamily="18" charset="0"/>
                          </a:rPr>
                          <m:t>𝑖</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𝔼</m:t>
                        </m:r>
                      </m:e>
                      <m:sub>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m:t>
                            </m:r>
                            <m:r>
                              <a:rPr lang="en-US" i="1">
                                <a:latin typeface="Cambria Math" panose="02040503050406030204" pitchFamily="18" charset="0"/>
                              </a:rPr>
                              <m:t>𝑖</m:t>
                            </m:r>
                          </m:sub>
                        </m:sSub>
                      </m:sub>
                    </m:sSub>
                    <m:d>
                      <m:dPr>
                        <m:begChr m:val="["/>
                        <m:endChr m:val="]"/>
                        <m:ctrlPr>
                          <a:rPr lang="en-US" i="1">
                            <a:latin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𝑖</m:t>
                            </m:r>
                          </m:sub>
                        </m:sSub>
                        <m:d>
                          <m:dPr>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b="1" i="1">
                                    <a:latin typeface="Cambria Math" panose="02040503050406030204" pitchFamily="18" charset="0"/>
                                  </a:rPr>
                                  <m:t>𝒗</m:t>
                                </m:r>
                              </m:e>
                              <m:sub>
                                <m:r>
                                  <a:rPr lang="en-US" i="1">
                                    <a:latin typeface="Cambria Math" panose="02040503050406030204" pitchFamily="18" charset="0"/>
                                  </a:rPr>
                                  <m:t>−</m:t>
                                </m:r>
                                <m:r>
                                  <a:rPr lang="en-US" i="1">
                                    <a:latin typeface="Cambria Math" panose="02040503050406030204" pitchFamily="18" charset="0"/>
                                  </a:rPr>
                                  <m:t>𝑖</m:t>
                                </m:r>
                              </m:sub>
                            </m:sSub>
                          </m:e>
                        </m:d>
                      </m:e>
                    </m:d>
                  </m:oMath>
                </a14:m>
                <a:endParaRPr lang="en-US" dirty="0"/>
              </a:p>
              <a:p>
                <a:pPr marL="300038" lvl="1" indent="0">
                  <a:buNone/>
                </a:pPr>
                <a:r>
                  <a:rPr lang="en-US" dirty="0"/>
                  <a:t>Bidder </a:t>
                </a:r>
                <a14:m>
                  <m:oMath xmlns:m="http://schemas.openxmlformats.org/officeDocument/2006/math">
                    <m:r>
                      <a:rPr lang="en-US" b="0" i="1" smtClean="0">
                        <a:latin typeface="Cambria Math" panose="02040503050406030204" pitchFamily="18" charset="0"/>
                      </a:rPr>
                      <m:t>𝑖</m:t>
                    </m:r>
                  </m:oMath>
                </a14:m>
                <a:r>
                  <a:rPr lang="en-US" dirty="0"/>
                  <a:t>’s expected payment, given bid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𝑣</m:t>
                        </m:r>
                      </m:e>
                      <m:sub>
                        <m:r>
                          <a:rPr lang="en-US" i="1">
                            <a:latin typeface="Cambria Math" panose="02040503050406030204" pitchFamily="18" charset="0"/>
                          </a:rPr>
                          <m:t>𝑖</m:t>
                        </m:r>
                      </m:sub>
                    </m:sSub>
                  </m:oMath>
                </a14:m>
                <a:endParaRPr lang="en-US" b="1" dirty="0"/>
              </a:p>
              <a:p>
                <a:pPr marL="0" indent="0">
                  <a:spcBef>
                    <a:spcPts val="1200"/>
                  </a:spcBef>
                  <a:buNone/>
                </a:pPr>
                <a:r>
                  <a:rPr lang="en-US" b="1" dirty="0"/>
                  <a:t>1-item </a:t>
                </a:r>
                <a:r>
                  <a:rPr lang="en-US" b="1" dirty="0" err="1"/>
                  <a:t>thm</a:t>
                </a:r>
                <a:r>
                  <a:rPr lang="en-US" b="1" dirty="0"/>
                  <a:t>:</a:t>
                </a:r>
                <a:r>
                  <a:rPr lang="en-US" dirty="0"/>
                  <a:t>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interim variables &amp; </a:t>
                </a:r>
                <a14:m>
                  <m:oMath xmlns:m="http://schemas.openxmlformats.org/officeDocument/2006/math">
                    <m:r>
                      <a:rPr lang="en-US" b="0" i="1" smtClean="0">
                        <a:latin typeface="Cambria Math" panose="02040503050406030204" pitchFamily="18" charset="0"/>
                      </a:rPr>
                      <m:t>𝑛</m:t>
                    </m:r>
                    <m:r>
                      <a:rPr lang="en-US" b="0" i="1" smtClean="0">
                        <a:latin typeface="Cambria Math" panose="02040503050406030204" pitchFamily="18" charset="0"/>
                      </a:rPr>
                      <m:t>|</m:t>
                    </m:r>
                    <m:r>
                      <a:rPr lang="en-US" b="0" i="1" smtClean="0">
                        <a:latin typeface="Cambria Math" panose="02040503050406030204" pitchFamily="18" charset="0"/>
                      </a:rPr>
                      <m:t>𝑇</m:t>
                    </m:r>
                    <m:r>
                      <a:rPr lang="en-US" b="0" i="1" smtClean="0">
                        <a:latin typeface="Cambria Math" panose="02040503050406030204" pitchFamily="18" charset="0"/>
                      </a:rPr>
                      <m:t>|</m:t>
                    </m:r>
                  </m:oMath>
                </a14:m>
                <a:r>
                  <a:rPr lang="en-US" dirty="0"/>
                  <a:t> constraints suffice</a:t>
                </a:r>
              </a:p>
              <a:p>
                <a:pPr marL="0" indent="0">
                  <a:spcBef>
                    <a:spcPts val="1200"/>
                  </a:spcBef>
                  <a:buNone/>
                </a:pPr>
                <a:r>
                  <a:rPr lang="en-US" dirty="0"/>
                  <a:t>Can be generalized to multi-item for additive bidders</a:t>
                </a:r>
              </a:p>
              <a:p>
                <a:pPr lvl="1"/>
                <a:r>
                  <a:rPr lang="en-US" dirty="0"/>
                  <a:t>Runtime remains polynomial in #bidders</a:t>
                </a:r>
              </a:p>
              <a:p>
                <a:pPr lvl="1"/>
                <a:r>
                  <a:rPr lang="en-US" dirty="0"/>
                  <a:t>Polynomial in distribution’s support size: Exponential in #items </a:t>
                </a:r>
              </a:p>
              <a:p>
                <a:endParaRPr lang="en-US" dirty="0">
                  <a:solidFill>
                    <a:schemeClr val="bg1">
                      <a:lumMod val="50000"/>
                    </a:schemeClr>
                  </a:solidFill>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090E6F06-BA63-4AC8-98A8-332504D98537}"/>
                  </a:ext>
                </a:extLst>
              </p:cNvPr>
              <p:cNvSpPr>
                <a:spLocks noGrp="1" noRot="1" noChangeAspect="1" noMove="1" noResize="1" noEditPoints="1" noAdjustHandles="1" noChangeArrowheads="1" noChangeShapeType="1" noTextEdit="1"/>
              </p:cNvSpPr>
              <p:nvPr>
                <p:ph idx="1"/>
              </p:nvPr>
            </p:nvSpPr>
            <p:spPr>
              <a:xfrm>
                <a:off x="457200" y="1600202"/>
                <a:ext cx="8229600" cy="4525963"/>
              </a:xfrm>
              <a:blipFill>
                <a:blip r:embed="rId3"/>
                <a:stretch>
                  <a:fillRect l="-1111" t="-1078"/>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6C06D20D-CA93-4101-9C05-D2181B06B9D8}"/>
              </a:ext>
            </a:extLst>
          </p:cNvPr>
          <p:cNvSpPr/>
          <p:nvPr/>
        </p:nvSpPr>
        <p:spPr>
          <a:xfrm>
            <a:off x="5038237" y="5638681"/>
            <a:ext cx="3648563" cy="369332"/>
          </a:xfrm>
          <a:prstGeom prst="rect">
            <a:avLst/>
          </a:prstGeom>
        </p:spPr>
        <p:txBody>
          <a:bodyPr wrap="none">
            <a:spAutoFit/>
          </a:bodyPr>
          <a:lstStyle/>
          <a:p>
            <a:pPr algn="r"/>
            <a:r>
              <a:rPr lang="en-US" dirty="0">
                <a:solidFill>
                  <a:schemeClr val="bg1">
                    <a:lumMod val="50000"/>
                  </a:schemeClr>
                </a:solidFill>
              </a:rPr>
              <a:t>[Cai, Daskalakis, and Weinberg, ’12]</a:t>
            </a:r>
          </a:p>
        </p:txBody>
      </p:sp>
    </p:spTree>
    <p:extLst>
      <p:ext uri="{BB962C8B-B14F-4D97-AF65-F5344CB8AC3E}">
        <p14:creationId xmlns:p14="http://schemas.microsoft.com/office/powerpoint/2010/main" val="380449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45775-6E98-47AF-AA0F-15E9CB988539}"/>
              </a:ext>
            </a:extLst>
          </p:cNvPr>
          <p:cNvSpPr>
            <a:spLocks noGrp="1"/>
          </p:cNvSpPr>
          <p:nvPr>
            <p:ph type="title"/>
          </p:nvPr>
        </p:nvSpPr>
        <p:spPr/>
        <p:txBody>
          <a:bodyPr/>
          <a:lstStyle/>
          <a:p>
            <a:r>
              <a:rPr lang="en-US" dirty="0"/>
              <a:t>Revenue optimization and optimal transport</a:t>
            </a:r>
          </a:p>
        </p:txBody>
      </p:sp>
      <p:pic>
        <p:nvPicPr>
          <p:cNvPr id="6" name="Picture 5" descr="A close up of a necklace&#10;&#10;Description automatically generated">
            <a:extLst>
              <a:ext uri="{FF2B5EF4-FFF2-40B4-BE49-F238E27FC236}">
                <a16:creationId xmlns:a16="http://schemas.microsoft.com/office/drawing/2014/main" id="{FACCAA85-EC7D-4865-8ABC-F00F6BEAB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05673" y="5486400"/>
            <a:ext cx="1828798" cy="1371599"/>
          </a:xfrm>
          <a:prstGeom prst="rect">
            <a:avLst/>
          </a:prstGeom>
        </p:spPr>
      </p:pic>
      <p:sp>
        <p:nvSpPr>
          <p:cNvPr id="3" name="Content Placeholder 2">
            <a:extLst>
              <a:ext uri="{FF2B5EF4-FFF2-40B4-BE49-F238E27FC236}">
                <a16:creationId xmlns:a16="http://schemas.microsoft.com/office/drawing/2014/main" id="{090E6F06-BA63-4AC8-98A8-332504D98537}"/>
              </a:ext>
            </a:extLst>
          </p:cNvPr>
          <p:cNvSpPr>
            <a:spLocks noGrp="1"/>
          </p:cNvSpPr>
          <p:nvPr>
            <p:ph idx="1"/>
          </p:nvPr>
        </p:nvSpPr>
        <p:spPr>
          <a:xfrm>
            <a:off x="457200" y="1600202"/>
            <a:ext cx="8229600" cy="4525963"/>
          </a:xfrm>
        </p:spPr>
        <p:txBody>
          <a:bodyPr>
            <a:normAutofit fontScale="85000" lnSpcReduction="10000"/>
          </a:bodyPr>
          <a:lstStyle/>
          <a:p>
            <a:pPr marL="0" indent="0">
              <a:buNone/>
            </a:pPr>
            <a:r>
              <a:rPr lang="en-US" dirty="0"/>
              <a:t>Setting:</a:t>
            </a:r>
            <a:r>
              <a:rPr lang="en-US" b="1" dirty="0"/>
              <a:t> Single, additive bidder </a:t>
            </a:r>
            <a:r>
              <a:rPr lang="en-US" dirty="0"/>
              <a:t>with independent values</a:t>
            </a:r>
          </a:p>
          <a:p>
            <a:pPr marL="300038" lvl="1" indent="0">
              <a:buNone/>
            </a:pPr>
            <a:r>
              <a:rPr lang="en-US" sz="2400" dirty="0"/>
              <a:t>Value distribution known</a:t>
            </a:r>
            <a:endParaRPr lang="en-US" b="1" dirty="0"/>
          </a:p>
          <a:p>
            <a:pPr marL="0" indent="0">
              <a:spcBef>
                <a:spcPts val="1800"/>
              </a:spcBef>
              <a:buNone/>
            </a:pPr>
            <a:r>
              <a:rPr lang="en-US" b="1" dirty="0"/>
              <a:t>Main result </a:t>
            </a:r>
            <a:r>
              <a:rPr lang="en-US" dirty="0">
                <a:solidFill>
                  <a:schemeClr val="bg1">
                    <a:lumMod val="50000"/>
                  </a:schemeClr>
                </a:solidFill>
              </a:rPr>
              <a:t>[Daskalakis, </a:t>
            </a:r>
            <a:r>
              <a:rPr lang="en-US" dirty="0" err="1">
                <a:solidFill>
                  <a:schemeClr val="bg1">
                    <a:lumMod val="50000"/>
                  </a:schemeClr>
                </a:solidFill>
              </a:rPr>
              <a:t>Deckelbaum</a:t>
            </a:r>
            <a:r>
              <a:rPr lang="en-US" dirty="0">
                <a:solidFill>
                  <a:schemeClr val="bg1">
                    <a:lumMod val="50000"/>
                  </a:schemeClr>
                </a:solidFill>
              </a:rPr>
              <a:t>, and </a:t>
            </a:r>
            <a:r>
              <a:rPr lang="en-US" dirty="0" err="1">
                <a:solidFill>
                  <a:schemeClr val="bg1">
                    <a:lumMod val="50000"/>
                  </a:schemeClr>
                </a:solidFill>
              </a:rPr>
              <a:t>Tzamos</a:t>
            </a:r>
            <a:r>
              <a:rPr lang="en-US" dirty="0">
                <a:solidFill>
                  <a:schemeClr val="bg1">
                    <a:lumMod val="50000"/>
                  </a:schemeClr>
                </a:solidFill>
              </a:rPr>
              <a:t>, EC’13]</a:t>
            </a:r>
            <a:r>
              <a:rPr lang="en-US" dirty="0"/>
              <a:t>:</a:t>
            </a:r>
          </a:p>
          <a:p>
            <a:pPr marL="0" indent="0">
              <a:buNone/>
            </a:pPr>
            <a:r>
              <a:rPr lang="en-US" dirty="0"/>
              <a:t>Rev. max. has dual that takes the form of optimal transport problem</a:t>
            </a:r>
          </a:p>
          <a:p>
            <a:pPr marL="300038" lvl="1" indent="0">
              <a:buNone/>
            </a:pPr>
            <a:r>
              <a:rPr lang="en-US" dirty="0"/>
              <a:t>(Recall optimal transport problem: Move one mass to another, minimizing cost)</a:t>
            </a:r>
          </a:p>
          <a:p>
            <a:pPr marL="300038" lvl="1" indent="0">
              <a:buNone/>
            </a:pPr>
            <a:r>
              <a:rPr lang="en-US" sz="2400" b="1" dirty="0"/>
              <a:t>Dual is tight</a:t>
            </a:r>
            <a:endParaRPr lang="en-US" sz="1600" dirty="0"/>
          </a:p>
          <a:p>
            <a:pPr marL="0" indent="0">
              <a:spcBef>
                <a:spcPts val="1800"/>
              </a:spcBef>
              <a:buNone/>
            </a:pPr>
            <a:r>
              <a:rPr lang="en-US" dirty="0"/>
              <a:t>Consequences:</a:t>
            </a:r>
          </a:p>
          <a:p>
            <a:pPr lvl="1"/>
            <a:r>
              <a:rPr lang="en-US" dirty="0"/>
              <a:t>In that setting, every optimal auction has a certificate in form of transportation flow</a:t>
            </a:r>
          </a:p>
          <a:p>
            <a:pPr lvl="2"/>
            <a:r>
              <a:rPr lang="en-US" dirty="0"/>
              <a:t>Can help verify whether candidate auction is optimal</a:t>
            </a:r>
          </a:p>
          <a:p>
            <a:pPr lvl="1"/>
            <a:r>
              <a:rPr lang="en-US" dirty="0"/>
              <a:t>Can be a tool for characterizing optimal multi-item auctions in restricted settings</a:t>
            </a:r>
          </a:p>
          <a:p>
            <a:pPr lvl="2"/>
            <a:r>
              <a:rPr lang="en-US" dirty="0"/>
              <a:t>They studied conditions under which a take-it-or-leave-it offer for the grand bundle is optimal</a:t>
            </a:r>
          </a:p>
        </p:txBody>
      </p:sp>
    </p:spTree>
    <p:extLst>
      <p:ext uri="{BB962C8B-B14F-4D97-AF65-F5344CB8AC3E}">
        <p14:creationId xmlns:p14="http://schemas.microsoft.com/office/powerpoint/2010/main" val="2396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Automated mechanism design in sponsored search auctions</a:t>
            </a:r>
          </a:p>
        </p:txBody>
      </p:sp>
      <p:sp>
        <p:nvSpPr>
          <p:cNvPr id="3" name="Content Placeholder 2"/>
          <p:cNvSpPr>
            <a:spLocks noGrp="1"/>
          </p:cNvSpPr>
          <p:nvPr>
            <p:ph idx="1"/>
          </p:nvPr>
        </p:nvSpPr>
        <p:spPr/>
        <p:txBody>
          <a:bodyPr>
            <a:normAutofit fontScale="70000" lnSpcReduction="20000"/>
          </a:bodyPr>
          <a:lstStyle/>
          <a:p>
            <a:pPr>
              <a:buClr>
                <a:schemeClr val="tx1"/>
              </a:buClr>
            </a:pPr>
            <a:r>
              <a:rPr lang="en-US" dirty="0"/>
              <a:t>Generalized second price auction was the basic mechanism used by most companies for sponsored search</a:t>
            </a:r>
          </a:p>
          <a:p>
            <a:pPr lvl="1">
              <a:buClr>
                <a:schemeClr val="tx1"/>
              </a:buClr>
            </a:pPr>
            <a:r>
              <a:rPr lang="en-US" dirty="0"/>
              <a:t>But it has many knobs one can tweak</a:t>
            </a:r>
          </a:p>
          <a:p>
            <a:pPr lvl="1">
              <a:buClr>
                <a:schemeClr val="tx1"/>
              </a:buClr>
            </a:pPr>
            <a:r>
              <a:rPr lang="en-US" dirty="0"/>
              <a:t>Essentially all sponsored search companies nowadays do some forms of automated mechanism design</a:t>
            </a:r>
          </a:p>
          <a:p>
            <a:pPr>
              <a:buClr>
                <a:schemeClr val="tx1"/>
              </a:buClr>
            </a:pPr>
            <a:r>
              <a:rPr lang="en-US" dirty="0"/>
              <a:t>Optimizing mechanisms with different expressiveness – “the premium mechanism” </a:t>
            </a:r>
            <a:r>
              <a:rPr lang="en-US" dirty="0">
                <a:solidFill>
                  <a:schemeClr val="bg1">
                    <a:lumMod val="50000"/>
                  </a:schemeClr>
                </a:solidFill>
              </a:rPr>
              <a:t>[</a:t>
            </a:r>
            <a:r>
              <a:rPr lang="de-DE" dirty="0">
                <a:solidFill>
                  <a:schemeClr val="bg1">
                    <a:lumMod val="50000"/>
                  </a:schemeClr>
                </a:solidFill>
              </a:rPr>
              <a:t>Benisch, Sadeh &amp; Sandholm, Ad Auctions Workshop 2008, IJCAI-09</a:t>
            </a:r>
            <a:r>
              <a:rPr lang="en-US" dirty="0">
                <a:solidFill>
                  <a:schemeClr val="bg1">
                    <a:lumMod val="50000"/>
                  </a:schemeClr>
                </a:solidFill>
              </a:rPr>
              <a:t>]</a:t>
            </a:r>
          </a:p>
          <a:p>
            <a:pPr lvl="1">
              <a:buClr>
                <a:schemeClr val="tx1"/>
              </a:buClr>
            </a:pPr>
            <a:r>
              <a:rPr lang="en-US" dirty="0"/>
              <a:t>First to use computational learning theory tools to characterize expressiveness of a mechanism </a:t>
            </a:r>
            <a:r>
              <a:rPr lang="en-US" dirty="0">
                <a:solidFill>
                  <a:schemeClr val="bg1">
                    <a:lumMod val="50000"/>
                  </a:schemeClr>
                </a:solidFill>
              </a:rPr>
              <a:t>[Benisch, Sandholm &amp; Sadeh AAAI-08] </a:t>
            </a:r>
          </a:p>
          <a:p>
            <a:pPr>
              <a:buClr>
                <a:schemeClr val="tx1"/>
              </a:buClr>
            </a:pPr>
            <a:r>
              <a:rPr lang="en-US" dirty="0"/>
              <a:t>Redoing Baidu’s sponsored search auction </a:t>
            </a:r>
            <a:r>
              <a:rPr lang="en-US" dirty="0">
                <a:solidFill>
                  <a:schemeClr val="bg1">
                    <a:lumMod val="50000"/>
                  </a:schemeClr>
                </a:solidFill>
              </a:rPr>
              <a:t>[Sandholm 2009-13]</a:t>
            </a:r>
          </a:p>
          <a:p>
            <a:pPr>
              <a:buClr>
                <a:schemeClr val="tx1"/>
              </a:buClr>
            </a:pPr>
            <a:r>
              <a:rPr lang="en-US" dirty="0"/>
              <a:t>Optimizing reserve prices in Yahoo!’s sponsored search auction </a:t>
            </a:r>
            <a:r>
              <a:rPr lang="en-US" dirty="0">
                <a:solidFill>
                  <a:schemeClr val="bg1">
                    <a:lumMod val="50000"/>
                  </a:schemeClr>
                </a:solidFill>
              </a:rPr>
              <a:t>[</a:t>
            </a:r>
            <a:r>
              <a:rPr lang="en-US" dirty="0" err="1">
                <a:solidFill>
                  <a:schemeClr val="bg1">
                    <a:lumMod val="50000"/>
                  </a:schemeClr>
                </a:solidFill>
              </a:rPr>
              <a:t>Ostrovsky</a:t>
            </a:r>
            <a:r>
              <a:rPr lang="en-US" dirty="0">
                <a:solidFill>
                  <a:schemeClr val="bg1">
                    <a:lumMod val="50000"/>
                  </a:schemeClr>
                </a:solidFill>
              </a:rPr>
              <a:t> &amp; Schwartz EC-11]</a:t>
            </a:r>
          </a:p>
          <a:p>
            <a:pPr lvl="1">
              <a:buClr>
                <a:schemeClr val="tx1"/>
              </a:buClr>
            </a:pPr>
            <a:r>
              <a:rPr lang="en-US" dirty="0"/>
              <a:t>See also reserve price optimization for overstock liquidation (aka “asset recovery”) </a:t>
            </a:r>
            <a:r>
              <a:rPr lang="en-US" dirty="0">
                <a:solidFill>
                  <a:schemeClr val="bg1">
                    <a:lumMod val="50000"/>
                  </a:schemeClr>
                </a:solidFill>
              </a:rPr>
              <a:t>[Walsh, Parkes, Sandholm &amp; Boutilier AAAI-08]</a:t>
            </a:r>
          </a:p>
          <a:p>
            <a:pPr>
              <a:buClr>
                <a:schemeClr val="tx1"/>
              </a:buClr>
            </a:pPr>
            <a:r>
              <a:rPr lang="en-US" dirty="0"/>
              <a:t>Reinforcement learning for ad auctions: “reinforcement mechanism design” </a:t>
            </a:r>
            <a:r>
              <a:rPr lang="en-US" dirty="0">
                <a:solidFill>
                  <a:schemeClr val="bg1">
                    <a:lumMod val="50000"/>
                  </a:schemeClr>
                </a:solidFill>
              </a:rPr>
              <a:t>[Tang IJCAI-17, …]</a:t>
            </a:r>
          </a:p>
          <a:p>
            <a:pPr>
              <a:buClr>
                <a:schemeClr val="tx1"/>
              </a:buClr>
            </a:pPr>
            <a:r>
              <a:rPr lang="en-US" dirty="0"/>
              <a:t>Boosted second price auction for Google’s display ads </a:t>
            </a:r>
            <a:r>
              <a:rPr lang="en-US" dirty="0">
                <a:solidFill>
                  <a:schemeClr val="bg1">
                    <a:lumMod val="50000"/>
                  </a:schemeClr>
                </a:solidFill>
              </a:rPr>
              <a:t>[</a:t>
            </a:r>
            <a:r>
              <a:rPr lang="en-US" dirty="0" err="1">
                <a:solidFill>
                  <a:schemeClr val="bg1">
                    <a:lumMod val="50000"/>
                  </a:schemeClr>
                </a:solidFill>
              </a:rPr>
              <a:t>Golrezaei</a:t>
            </a:r>
            <a:r>
              <a:rPr lang="en-US" dirty="0">
                <a:solidFill>
                  <a:schemeClr val="bg1">
                    <a:lumMod val="50000"/>
                  </a:schemeClr>
                </a:solidFill>
              </a:rPr>
              <a:t>, Lin, </a:t>
            </a:r>
            <a:r>
              <a:rPr lang="en-US" dirty="0" err="1">
                <a:solidFill>
                  <a:schemeClr val="bg1">
                    <a:lumMod val="50000"/>
                  </a:schemeClr>
                </a:solidFill>
              </a:rPr>
              <a:t>Mirrokni</a:t>
            </a:r>
            <a:r>
              <a:rPr lang="en-US" dirty="0">
                <a:solidFill>
                  <a:schemeClr val="bg1">
                    <a:lumMod val="50000"/>
                  </a:schemeClr>
                </a:solidFill>
              </a:rPr>
              <a:t>, and </a:t>
            </a:r>
            <a:r>
              <a:rPr lang="en-US" dirty="0" err="1">
                <a:solidFill>
                  <a:schemeClr val="bg1">
                    <a:lumMod val="50000"/>
                  </a:schemeClr>
                </a:solidFill>
              </a:rPr>
              <a:t>Nazerzadeh</a:t>
            </a:r>
            <a:r>
              <a:rPr lang="en-US" dirty="0">
                <a:solidFill>
                  <a:schemeClr val="bg1">
                    <a:lumMod val="50000"/>
                  </a:schemeClr>
                </a:solidFill>
              </a:rPr>
              <a:t>, Management Science R&amp;R]</a:t>
            </a:r>
          </a:p>
          <a:p>
            <a:pPr>
              <a:buClr>
                <a:schemeClr val="tx1"/>
              </a:buClr>
            </a:pPr>
            <a:r>
              <a:rPr lang="en-US" dirty="0"/>
              <a:t>…</a:t>
            </a:r>
          </a:p>
        </p:txBody>
      </p:sp>
    </p:spTree>
    <p:extLst>
      <p:ext uri="{BB962C8B-B14F-4D97-AF65-F5344CB8AC3E}">
        <p14:creationId xmlns:p14="http://schemas.microsoft.com/office/powerpoint/2010/main" val="9704052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66174-C7B9-4AFD-8D32-7F519470F792}"/>
              </a:ext>
            </a:extLst>
          </p:cNvPr>
          <p:cNvSpPr>
            <a:spLocks noGrp="1"/>
          </p:cNvSpPr>
          <p:nvPr>
            <p:ph type="title"/>
          </p:nvPr>
        </p:nvSpPr>
        <p:spPr/>
        <p:txBody>
          <a:bodyPr>
            <a:normAutofit/>
          </a:bodyPr>
          <a:lstStyle/>
          <a:p>
            <a:r>
              <a:rPr lang="en-US" dirty="0"/>
              <a:t>Automated mechanism design </a:t>
            </a:r>
            <a:br>
              <a:rPr lang="en-US" dirty="0"/>
            </a:br>
            <a:r>
              <a:rPr lang="en-US" dirty="0"/>
              <a:t>beyond sales mechanisms</a:t>
            </a:r>
          </a:p>
        </p:txBody>
      </p:sp>
      <p:sp>
        <p:nvSpPr>
          <p:cNvPr id="3" name="Content Placeholder 2">
            <a:extLst>
              <a:ext uri="{FF2B5EF4-FFF2-40B4-BE49-F238E27FC236}">
                <a16:creationId xmlns:a16="http://schemas.microsoft.com/office/drawing/2014/main" id="{B81050CB-4511-4025-8D64-0B8CC0BBF132}"/>
              </a:ext>
            </a:extLst>
          </p:cNvPr>
          <p:cNvSpPr>
            <a:spLocks noGrp="1"/>
          </p:cNvSpPr>
          <p:nvPr>
            <p:ph idx="1"/>
          </p:nvPr>
        </p:nvSpPr>
        <p:spPr>
          <a:xfrm>
            <a:off x="1371600" y="1951037"/>
            <a:ext cx="7315200" cy="4525963"/>
          </a:xfrm>
        </p:spPr>
        <p:txBody>
          <a:bodyPr>
            <a:normAutofit fontScale="77500" lnSpcReduction="20000"/>
          </a:bodyPr>
          <a:lstStyle/>
          <a:p>
            <a:pPr>
              <a:spcAft>
                <a:spcPts val="600"/>
              </a:spcAft>
            </a:pPr>
            <a:r>
              <a:rPr lang="en-US" altLang="en-US" dirty="0"/>
              <a:t>Combinatorial public goods problems [</a:t>
            </a:r>
            <a:r>
              <a:rPr lang="en-US" altLang="en-US" dirty="0" err="1"/>
              <a:t>Conitzer</a:t>
            </a:r>
            <a:r>
              <a:rPr lang="en-US" altLang="en-US" dirty="0"/>
              <a:t> and </a:t>
            </a:r>
            <a:r>
              <a:rPr lang="en-US" altLang="en-US" dirty="0" err="1"/>
              <a:t>Sandholm</a:t>
            </a:r>
            <a:r>
              <a:rPr lang="en-US" altLang="en-US" dirty="0"/>
              <a:t>, </a:t>
            </a:r>
            <a:r>
              <a:rPr lang="en-US" dirty="0"/>
              <a:t>UAI’03 Bayesian Modeling Applications Workshop]</a:t>
            </a:r>
            <a:endParaRPr lang="en-US" altLang="en-US" dirty="0"/>
          </a:p>
          <a:p>
            <a:pPr>
              <a:spcAft>
                <a:spcPts val="600"/>
              </a:spcAft>
            </a:pPr>
            <a:r>
              <a:rPr lang="en-US" altLang="en-US" dirty="0"/>
              <a:t>Real-world industrial sourcing mechanisms</a:t>
            </a:r>
          </a:p>
          <a:p>
            <a:pPr>
              <a:spcAft>
                <a:spcPts val="600"/>
              </a:spcAft>
            </a:pPr>
            <a:r>
              <a:rPr lang="en-US" altLang="en-US" dirty="0"/>
              <a:t>Divorce settlement mechanisms [</a:t>
            </a:r>
            <a:r>
              <a:rPr lang="en-US" altLang="en-US" dirty="0" err="1"/>
              <a:t>Conitzer</a:t>
            </a:r>
            <a:r>
              <a:rPr lang="en-US" altLang="en-US" dirty="0"/>
              <a:t> and </a:t>
            </a:r>
            <a:r>
              <a:rPr lang="en-US" altLang="en-US" dirty="0" err="1"/>
              <a:t>Sandholm</a:t>
            </a:r>
            <a:r>
              <a:rPr lang="en-US" altLang="en-US" dirty="0"/>
              <a:t>, </a:t>
            </a:r>
            <a:r>
              <a:rPr lang="en-US" dirty="0"/>
              <a:t>UAI’03 Bayesian Modeling Applications Workshop]</a:t>
            </a:r>
            <a:endParaRPr lang="en-US" altLang="en-US" dirty="0"/>
          </a:p>
          <a:p>
            <a:pPr>
              <a:spcAft>
                <a:spcPts val="600"/>
              </a:spcAft>
            </a:pPr>
            <a:r>
              <a:rPr lang="en-US" altLang="en-US" dirty="0"/>
              <a:t>Reputation/recommendation systems [</a:t>
            </a:r>
            <a:r>
              <a:rPr lang="en-US" altLang="en-US" dirty="0" err="1"/>
              <a:t>Jurca</a:t>
            </a:r>
            <a:r>
              <a:rPr lang="en-US" altLang="en-US" dirty="0"/>
              <a:t> and </a:t>
            </a:r>
            <a:r>
              <a:rPr lang="en-US" altLang="en-US" dirty="0" err="1"/>
              <a:t>Faltings</a:t>
            </a:r>
            <a:r>
              <a:rPr lang="en-US" altLang="en-US" dirty="0"/>
              <a:t>, EC’06, EC’07]</a:t>
            </a:r>
          </a:p>
          <a:p>
            <a:pPr>
              <a:spcAft>
                <a:spcPts val="600"/>
              </a:spcAft>
            </a:pPr>
            <a:r>
              <a:rPr lang="en-US" altLang="en-US" dirty="0"/>
              <a:t>Facility location problems [Sui, </a:t>
            </a:r>
            <a:r>
              <a:rPr lang="en-US" altLang="en-US" dirty="0" err="1"/>
              <a:t>Boutilier</a:t>
            </a:r>
            <a:r>
              <a:rPr lang="en-US" altLang="en-US" dirty="0"/>
              <a:t>, and </a:t>
            </a:r>
            <a:r>
              <a:rPr lang="en-US" altLang="en-US" dirty="0" err="1"/>
              <a:t>Sandholm</a:t>
            </a:r>
            <a:r>
              <a:rPr lang="en-US" altLang="en-US" dirty="0"/>
              <a:t>, IJCAI’13]</a:t>
            </a:r>
          </a:p>
          <a:p>
            <a:pPr>
              <a:spcAft>
                <a:spcPts val="600"/>
              </a:spcAft>
            </a:pPr>
            <a:r>
              <a:rPr lang="en-US" altLang="en-US" dirty="0"/>
              <a:t>Assignment mechanisms [Narasimhan and Parkes, UAI’16]</a:t>
            </a:r>
          </a:p>
          <a:p>
            <a:pPr>
              <a:spcAft>
                <a:spcPts val="600"/>
              </a:spcAft>
            </a:pPr>
            <a:r>
              <a:rPr lang="en-US" altLang="en-US" dirty="0"/>
              <a:t>Mechanism design without money [Narasimhan, Agarwal and Parkes, IJCAI’16]</a:t>
            </a:r>
          </a:p>
          <a:p>
            <a:pPr>
              <a:spcAft>
                <a:spcPts val="600"/>
              </a:spcAft>
            </a:pPr>
            <a:r>
              <a:rPr lang="en-US" altLang="en-US" dirty="0"/>
              <a:t>Redistribution mechanisms [Guo and </a:t>
            </a:r>
            <a:r>
              <a:rPr lang="en-US" altLang="en-US" dirty="0" err="1"/>
              <a:t>Conitzer</a:t>
            </a:r>
            <a:r>
              <a:rPr lang="en-US" altLang="en-US" dirty="0"/>
              <a:t>, EC’07, AAMAS’08, EC’08, EC’09, AI’10, AIJ’14; Nath and </a:t>
            </a:r>
            <a:r>
              <a:rPr lang="en-US" altLang="en-US" dirty="0" err="1"/>
              <a:t>Sandholm</a:t>
            </a:r>
            <a:r>
              <a:rPr lang="en-US" altLang="en-US" dirty="0"/>
              <a:t>, WINE’16, GEB’19…</a:t>
            </a:r>
            <a:r>
              <a:rPr lang="en-US" dirty="0"/>
              <a:t>]</a:t>
            </a:r>
            <a:endParaRPr lang="en-US" altLang="en-US" dirty="0"/>
          </a:p>
          <a:p>
            <a:pPr>
              <a:spcAft>
                <a:spcPts val="600"/>
              </a:spcAft>
            </a:pPr>
            <a:r>
              <a:rPr lang="en-US" altLang="en-US" dirty="0"/>
              <a:t>…</a:t>
            </a:r>
          </a:p>
        </p:txBody>
      </p:sp>
      <p:pic>
        <p:nvPicPr>
          <p:cNvPr id="11" name="Picture 8" descr="Image result for matching">
            <a:extLst>
              <a:ext uri="{FF2B5EF4-FFF2-40B4-BE49-F238E27FC236}">
                <a16:creationId xmlns:a16="http://schemas.microsoft.com/office/drawing/2014/main" id="{30B91179-3D2A-46EF-8792-FE5EAD0453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4465637"/>
            <a:ext cx="1233488" cy="1233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 result for facebook thumbs up">
            <a:extLst>
              <a:ext uri="{FF2B5EF4-FFF2-40B4-BE49-F238E27FC236}">
                <a16:creationId xmlns:a16="http://schemas.microsoft.com/office/drawing/2014/main" id="{0B334B2F-CF3B-4832-AA8E-5AF3EDC710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974" y="3678582"/>
            <a:ext cx="740664" cy="6551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chool">
            <a:extLst>
              <a:ext uri="{FF2B5EF4-FFF2-40B4-BE49-F238E27FC236}">
                <a16:creationId xmlns:a16="http://schemas.microsoft.com/office/drawing/2014/main" id="{84038E1C-42D8-456C-9483-FBAFB34C53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1524000"/>
            <a:ext cx="648459" cy="74066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09574" y="2362200"/>
            <a:ext cx="885826" cy="1205786"/>
            <a:chOff x="485774" y="2469870"/>
            <a:chExt cx="885826" cy="1205786"/>
          </a:xfrm>
        </p:grpSpPr>
        <p:grpSp>
          <p:nvGrpSpPr>
            <p:cNvPr id="13" name="Group 315"/>
            <p:cNvGrpSpPr>
              <a:grpSpLocks/>
            </p:cNvGrpSpPr>
            <p:nvPr/>
          </p:nvGrpSpPr>
          <p:grpSpPr bwMode="auto">
            <a:xfrm>
              <a:off x="533400" y="2469870"/>
              <a:ext cx="757167" cy="632623"/>
              <a:chOff x="4840" y="2182"/>
              <a:chExt cx="238" cy="253"/>
            </a:xfrm>
          </p:grpSpPr>
          <p:sp>
            <p:nvSpPr>
              <p:cNvPr id="14" name="Freeform 316"/>
              <p:cNvSpPr>
                <a:spLocks/>
              </p:cNvSpPr>
              <p:nvPr/>
            </p:nvSpPr>
            <p:spPr bwMode="auto">
              <a:xfrm>
                <a:off x="4840" y="2182"/>
                <a:ext cx="238" cy="252"/>
              </a:xfrm>
              <a:custGeom>
                <a:avLst/>
                <a:gdLst>
                  <a:gd name="T0" fmla="*/ 7 w 338"/>
                  <a:gd name="T1" fmla="*/ 327 h 338"/>
                  <a:gd name="T2" fmla="*/ 4 w 338"/>
                  <a:gd name="T3" fmla="*/ 303 h 338"/>
                  <a:gd name="T4" fmla="*/ 1 w 338"/>
                  <a:gd name="T5" fmla="*/ 280 h 338"/>
                  <a:gd name="T6" fmla="*/ 0 w 338"/>
                  <a:gd name="T7" fmla="*/ 257 h 338"/>
                  <a:gd name="T8" fmla="*/ 2 w 338"/>
                  <a:gd name="T9" fmla="*/ 234 h 338"/>
                  <a:gd name="T10" fmla="*/ 10 w 338"/>
                  <a:gd name="T11" fmla="*/ 210 h 338"/>
                  <a:gd name="T12" fmla="*/ 25 w 338"/>
                  <a:gd name="T13" fmla="*/ 186 h 338"/>
                  <a:gd name="T14" fmla="*/ 50 w 338"/>
                  <a:gd name="T15" fmla="*/ 159 h 338"/>
                  <a:gd name="T16" fmla="*/ 84 w 338"/>
                  <a:gd name="T17" fmla="*/ 132 h 338"/>
                  <a:gd name="T18" fmla="*/ 84 w 338"/>
                  <a:gd name="T19" fmla="*/ 0 h 338"/>
                  <a:gd name="T20" fmla="*/ 148 w 338"/>
                  <a:gd name="T21" fmla="*/ 44 h 338"/>
                  <a:gd name="T22" fmla="*/ 198 w 338"/>
                  <a:gd name="T23" fmla="*/ 132 h 338"/>
                  <a:gd name="T24" fmla="*/ 211 w 338"/>
                  <a:gd name="T25" fmla="*/ 164 h 338"/>
                  <a:gd name="T26" fmla="*/ 211 w 338"/>
                  <a:gd name="T27" fmla="*/ 44 h 338"/>
                  <a:gd name="T28" fmla="*/ 262 w 338"/>
                  <a:gd name="T29" fmla="*/ 120 h 338"/>
                  <a:gd name="T30" fmla="*/ 300 w 338"/>
                  <a:gd name="T31" fmla="*/ 208 h 338"/>
                  <a:gd name="T32" fmla="*/ 338 w 338"/>
                  <a:gd name="T33" fmla="*/ 142 h 338"/>
                  <a:gd name="T34" fmla="*/ 338 w 338"/>
                  <a:gd name="T35" fmla="*/ 251 h 338"/>
                  <a:gd name="T36" fmla="*/ 300 w 338"/>
                  <a:gd name="T37" fmla="*/ 338 h 338"/>
                  <a:gd name="T38" fmla="*/ 7 w 338"/>
                  <a:gd name="T39" fmla="*/ 327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8" h="338">
                    <a:moveTo>
                      <a:pt x="7" y="327"/>
                    </a:moveTo>
                    <a:lnTo>
                      <a:pt x="4" y="303"/>
                    </a:lnTo>
                    <a:lnTo>
                      <a:pt x="1" y="280"/>
                    </a:lnTo>
                    <a:lnTo>
                      <a:pt x="0" y="257"/>
                    </a:lnTo>
                    <a:lnTo>
                      <a:pt x="2" y="234"/>
                    </a:lnTo>
                    <a:lnTo>
                      <a:pt x="10" y="210"/>
                    </a:lnTo>
                    <a:lnTo>
                      <a:pt x="25" y="186"/>
                    </a:lnTo>
                    <a:lnTo>
                      <a:pt x="50" y="159"/>
                    </a:lnTo>
                    <a:lnTo>
                      <a:pt x="84" y="132"/>
                    </a:lnTo>
                    <a:lnTo>
                      <a:pt x="84" y="0"/>
                    </a:lnTo>
                    <a:lnTo>
                      <a:pt x="148" y="44"/>
                    </a:lnTo>
                    <a:lnTo>
                      <a:pt x="198" y="132"/>
                    </a:lnTo>
                    <a:lnTo>
                      <a:pt x="211" y="164"/>
                    </a:lnTo>
                    <a:lnTo>
                      <a:pt x="211" y="44"/>
                    </a:lnTo>
                    <a:lnTo>
                      <a:pt x="262" y="120"/>
                    </a:lnTo>
                    <a:lnTo>
                      <a:pt x="300" y="208"/>
                    </a:lnTo>
                    <a:lnTo>
                      <a:pt x="338" y="142"/>
                    </a:lnTo>
                    <a:lnTo>
                      <a:pt x="338" y="251"/>
                    </a:lnTo>
                    <a:lnTo>
                      <a:pt x="300" y="338"/>
                    </a:lnTo>
                    <a:lnTo>
                      <a:pt x="7" y="327"/>
                    </a:lnTo>
                    <a:close/>
                  </a:path>
                </a:pathLst>
              </a:custGeom>
              <a:solidFill>
                <a:srgbClr val="FF2B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317"/>
              <p:cNvSpPr>
                <a:spLocks/>
              </p:cNvSpPr>
              <p:nvPr/>
            </p:nvSpPr>
            <p:spPr bwMode="auto">
              <a:xfrm>
                <a:off x="4872" y="2242"/>
                <a:ext cx="157" cy="193"/>
              </a:xfrm>
              <a:custGeom>
                <a:avLst/>
                <a:gdLst>
                  <a:gd name="T0" fmla="*/ 0 w 223"/>
                  <a:gd name="T1" fmla="*/ 258 h 258"/>
                  <a:gd name="T2" fmla="*/ 14 w 223"/>
                  <a:gd name="T3" fmla="*/ 168 h 258"/>
                  <a:gd name="T4" fmla="*/ 74 w 223"/>
                  <a:gd name="T5" fmla="*/ 104 h 258"/>
                  <a:gd name="T6" fmla="*/ 74 w 223"/>
                  <a:gd name="T7" fmla="*/ 0 h 258"/>
                  <a:gd name="T8" fmla="*/ 149 w 223"/>
                  <a:gd name="T9" fmla="*/ 104 h 258"/>
                  <a:gd name="T10" fmla="*/ 169 w 223"/>
                  <a:gd name="T11" fmla="*/ 134 h 258"/>
                  <a:gd name="T12" fmla="*/ 198 w 223"/>
                  <a:gd name="T13" fmla="*/ 66 h 258"/>
                  <a:gd name="T14" fmla="*/ 223 w 223"/>
                  <a:gd name="T15" fmla="*/ 155 h 258"/>
                  <a:gd name="T16" fmla="*/ 223 w 223"/>
                  <a:gd name="T17" fmla="*/ 258 h 258"/>
                  <a:gd name="T18" fmla="*/ 0 w 223"/>
                  <a:gd name="T19" fmla="*/ 25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3" h="258">
                    <a:moveTo>
                      <a:pt x="0" y="258"/>
                    </a:moveTo>
                    <a:lnTo>
                      <a:pt x="14" y="168"/>
                    </a:lnTo>
                    <a:lnTo>
                      <a:pt x="74" y="104"/>
                    </a:lnTo>
                    <a:lnTo>
                      <a:pt x="74" y="0"/>
                    </a:lnTo>
                    <a:lnTo>
                      <a:pt x="149" y="104"/>
                    </a:lnTo>
                    <a:lnTo>
                      <a:pt x="169" y="134"/>
                    </a:lnTo>
                    <a:lnTo>
                      <a:pt x="198" y="66"/>
                    </a:lnTo>
                    <a:lnTo>
                      <a:pt x="223" y="155"/>
                    </a:lnTo>
                    <a:lnTo>
                      <a:pt x="223" y="258"/>
                    </a:lnTo>
                    <a:lnTo>
                      <a:pt x="0" y="258"/>
                    </a:ln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318"/>
              <p:cNvSpPr>
                <a:spLocks/>
              </p:cNvSpPr>
              <p:nvPr/>
            </p:nvSpPr>
            <p:spPr bwMode="auto">
              <a:xfrm>
                <a:off x="4902" y="2284"/>
                <a:ext cx="106" cy="151"/>
              </a:xfrm>
              <a:custGeom>
                <a:avLst/>
                <a:gdLst>
                  <a:gd name="T0" fmla="*/ 0 w 150"/>
                  <a:gd name="T1" fmla="*/ 203 h 203"/>
                  <a:gd name="T2" fmla="*/ 20 w 150"/>
                  <a:gd name="T3" fmla="*/ 133 h 203"/>
                  <a:gd name="T4" fmla="*/ 49 w 150"/>
                  <a:gd name="T5" fmla="*/ 82 h 203"/>
                  <a:gd name="T6" fmla="*/ 49 w 150"/>
                  <a:gd name="T7" fmla="*/ 0 h 203"/>
                  <a:gd name="T8" fmla="*/ 100 w 150"/>
                  <a:gd name="T9" fmla="*/ 82 h 203"/>
                  <a:gd name="T10" fmla="*/ 100 w 150"/>
                  <a:gd name="T11" fmla="*/ 152 h 203"/>
                  <a:gd name="T12" fmla="*/ 139 w 150"/>
                  <a:gd name="T13" fmla="*/ 72 h 203"/>
                  <a:gd name="T14" fmla="*/ 150 w 150"/>
                  <a:gd name="T15" fmla="*/ 122 h 203"/>
                  <a:gd name="T16" fmla="*/ 150 w 150"/>
                  <a:gd name="T17" fmla="*/ 203 h 203"/>
                  <a:gd name="T18" fmla="*/ 0 w 150"/>
                  <a:gd name="T19"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203">
                    <a:moveTo>
                      <a:pt x="0" y="203"/>
                    </a:moveTo>
                    <a:lnTo>
                      <a:pt x="20" y="133"/>
                    </a:lnTo>
                    <a:lnTo>
                      <a:pt x="49" y="82"/>
                    </a:lnTo>
                    <a:lnTo>
                      <a:pt x="49" y="0"/>
                    </a:lnTo>
                    <a:lnTo>
                      <a:pt x="100" y="82"/>
                    </a:lnTo>
                    <a:lnTo>
                      <a:pt x="100" y="152"/>
                    </a:lnTo>
                    <a:lnTo>
                      <a:pt x="139" y="72"/>
                    </a:lnTo>
                    <a:lnTo>
                      <a:pt x="150" y="122"/>
                    </a:lnTo>
                    <a:lnTo>
                      <a:pt x="150" y="203"/>
                    </a:lnTo>
                    <a:lnTo>
                      <a:pt x="0" y="203"/>
                    </a:lnTo>
                    <a:close/>
                  </a:path>
                </a:pathLst>
              </a:custGeom>
              <a:solidFill>
                <a:srgbClr val="FFD3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9" name="Group 239"/>
            <p:cNvGrpSpPr>
              <a:grpSpLocks/>
            </p:cNvGrpSpPr>
            <p:nvPr/>
          </p:nvGrpSpPr>
          <p:grpSpPr bwMode="auto">
            <a:xfrm>
              <a:off x="485774" y="2889026"/>
              <a:ext cx="885826" cy="786630"/>
              <a:chOff x="2155" y="934"/>
              <a:chExt cx="1279" cy="1035"/>
            </a:xfrm>
          </p:grpSpPr>
          <p:sp>
            <p:nvSpPr>
              <p:cNvPr id="17" name="Freeform 240"/>
              <p:cNvSpPr>
                <a:spLocks/>
              </p:cNvSpPr>
              <p:nvPr/>
            </p:nvSpPr>
            <p:spPr bwMode="auto">
              <a:xfrm>
                <a:off x="2155" y="934"/>
                <a:ext cx="1279" cy="1035"/>
              </a:xfrm>
              <a:custGeom>
                <a:avLst/>
                <a:gdLst>
                  <a:gd name="T0" fmla="*/ 118 w 2559"/>
                  <a:gd name="T1" fmla="*/ 165 h 2070"/>
                  <a:gd name="T2" fmla="*/ 105 w 2559"/>
                  <a:gd name="T3" fmla="*/ 276 h 2070"/>
                  <a:gd name="T4" fmla="*/ 116 w 2559"/>
                  <a:gd name="T5" fmla="*/ 472 h 2070"/>
                  <a:gd name="T6" fmla="*/ 158 w 2559"/>
                  <a:gd name="T7" fmla="*/ 703 h 2070"/>
                  <a:gd name="T8" fmla="*/ 141 w 2559"/>
                  <a:gd name="T9" fmla="*/ 835 h 2070"/>
                  <a:gd name="T10" fmla="*/ 74 w 2559"/>
                  <a:gd name="T11" fmla="*/ 945 h 2070"/>
                  <a:gd name="T12" fmla="*/ 6 w 2559"/>
                  <a:gd name="T13" fmla="*/ 1133 h 2070"/>
                  <a:gd name="T14" fmla="*/ 15 w 2559"/>
                  <a:gd name="T15" fmla="*/ 1278 h 2070"/>
                  <a:gd name="T16" fmla="*/ 72 w 2559"/>
                  <a:gd name="T17" fmla="*/ 1416 h 2070"/>
                  <a:gd name="T18" fmla="*/ 118 w 2559"/>
                  <a:gd name="T19" fmla="*/ 1637 h 2070"/>
                  <a:gd name="T20" fmla="*/ 99 w 2559"/>
                  <a:gd name="T21" fmla="*/ 1800 h 2070"/>
                  <a:gd name="T22" fmla="*/ 63 w 2559"/>
                  <a:gd name="T23" fmla="*/ 1888 h 2070"/>
                  <a:gd name="T24" fmla="*/ 78 w 2559"/>
                  <a:gd name="T25" fmla="*/ 2004 h 2070"/>
                  <a:gd name="T26" fmla="*/ 183 w 2559"/>
                  <a:gd name="T27" fmla="*/ 2046 h 2070"/>
                  <a:gd name="T28" fmla="*/ 373 w 2559"/>
                  <a:gd name="T29" fmla="*/ 1962 h 2070"/>
                  <a:gd name="T30" fmla="*/ 635 w 2559"/>
                  <a:gd name="T31" fmla="*/ 1905 h 2070"/>
                  <a:gd name="T32" fmla="*/ 873 w 2559"/>
                  <a:gd name="T33" fmla="*/ 1943 h 2070"/>
                  <a:gd name="T34" fmla="*/ 987 w 2559"/>
                  <a:gd name="T35" fmla="*/ 1981 h 2070"/>
                  <a:gd name="T36" fmla="*/ 1146 w 2559"/>
                  <a:gd name="T37" fmla="*/ 2029 h 2070"/>
                  <a:gd name="T38" fmla="*/ 1420 w 2559"/>
                  <a:gd name="T39" fmla="*/ 2070 h 2070"/>
                  <a:gd name="T40" fmla="*/ 1566 w 2559"/>
                  <a:gd name="T41" fmla="*/ 2023 h 2070"/>
                  <a:gd name="T42" fmla="*/ 1717 w 2559"/>
                  <a:gd name="T43" fmla="*/ 1968 h 2070"/>
                  <a:gd name="T44" fmla="*/ 2015 w 2559"/>
                  <a:gd name="T45" fmla="*/ 1998 h 2070"/>
                  <a:gd name="T46" fmla="*/ 2211 w 2559"/>
                  <a:gd name="T47" fmla="*/ 2023 h 2070"/>
                  <a:gd name="T48" fmla="*/ 2298 w 2559"/>
                  <a:gd name="T49" fmla="*/ 2023 h 2070"/>
                  <a:gd name="T50" fmla="*/ 2369 w 2559"/>
                  <a:gd name="T51" fmla="*/ 2008 h 2070"/>
                  <a:gd name="T52" fmla="*/ 2452 w 2559"/>
                  <a:gd name="T53" fmla="*/ 1966 h 2070"/>
                  <a:gd name="T54" fmla="*/ 2503 w 2559"/>
                  <a:gd name="T55" fmla="*/ 1880 h 2070"/>
                  <a:gd name="T56" fmla="*/ 2471 w 2559"/>
                  <a:gd name="T57" fmla="*/ 1726 h 2070"/>
                  <a:gd name="T58" fmla="*/ 2407 w 2559"/>
                  <a:gd name="T59" fmla="*/ 1555 h 2070"/>
                  <a:gd name="T60" fmla="*/ 2399 w 2559"/>
                  <a:gd name="T61" fmla="*/ 1416 h 2070"/>
                  <a:gd name="T62" fmla="*/ 2443 w 2559"/>
                  <a:gd name="T63" fmla="*/ 1261 h 2070"/>
                  <a:gd name="T64" fmla="*/ 2515 w 2559"/>
                  <a:gd name="T65" fmla="*/ 1051 h 2070"/>
                  <a:gd name="T66" fmla="*/ 2559 w 2559"/>
                  <a:gd name="T67" fmla="*/ 800 h 2070"/>
                  <a:gd name="T68" fmla="*/ 2509 w 2559"/>
                  <a:gd name="T69" fmla="*/ 553 h 2070"/>
                  <a:gd name="T70" fmla="*/ 2378 w 2559"/>
                  <a:gd name="T71" fmla="*/ 359 h 2070"/>
                  <a:gd name="T72" fmla="*/ 2424 w 2559"/>
                  <a:gd name="T73" fmla="*/ 268 h 2070"/>
                  <a:gd name="T74" fmla="*/ 2524 w 2559"/>
                  <a:gd name="T75" fmla="*/ 219 h 2070"/>
                  <a:gd name="T76" fmla="*/ 2519 w 2559"/>
                  <a:gd name="T77" fmla="*/ 150 h 2070"/>
                  <a:gd name="T78" fmla="*/ 2321 w 2559"/>
                  <a:gd name="T79" fmla="*/ 78 h 2070"/>
                  <a:gd name="T80" fmla="*/ 2034 w 2559"/>
                  <a:gd name="T81" fmla="*/ 67 h 2070"/>
                  <a:gd name="T82" fmla="*/ 1775 w 2559"/>
                  <a:gd name="T83" fmla="*/ 160 h 2070"/>
                  <a:gd name="T84" fmla="*/ 1585 w 2559"/>
                  <a:gd name="T85" fmla="*/ 245 h 2070"/>
                  <a:gd name="T86" fmla="*/ 1426 w 2559"/>
                  <a:gd name="T87" fmla="*/ 247 h 2070"/>
                  <a:gd name="T88" fmla="*/ 1262 w 2559"/>
                  <a:gd name="T89" fmla="*/ 167 h 2070"/>
                  <a:gd name="T90" fmla="*/ 1108 w 2559"/>
                  <a:gd name="T91" fmla="*/ 53 h 2070"/>
                  <a:gd name="T92" fmla="*/ 979 w 2559"/>
                  <a:gd name="T93" fmla="*/ 0 h 2070"/>
                  <a:gd name="T94" fmla="*/ 814 w 2559"/>
                  <a:gd name="T95" fmla="*/ 48 h 2070"/>
                  <a:gd name="T96" fmla="*/ 608 w 2559"/>
                  <a:gd name="T97" fmla="*/ 150 h 2070"/>
                  <a:gd name="T98" fmla="*/ 449 w 2559"/>
                  <a:gd name="T99" fmla="*/ 164 h 2070"/>
                  <a:gd name="T100" fmla="*/ 346 w 2559"/>
                  <a:gd name="T101" fmla="*/ 105 h 2070"/>
                  <a:gd name="T102" fmla="*/ 283 w 2559"/>
                  <a:gd name="T103" fmla="*/ 30 h 2070"/>
                  <a:gd name="T104" fmla="*/ 205 w 2559"/>
                  <a:gd name="T105" fmla="*/ 61 h 2070"/>
                  <a:gd name="T106" fmla="*/ 141 w 2559"/>
                  <a:gd name="T107" fmla="*/ 124 h 2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59" h="2070">
                    <a:moveTo>
                      <a:pt x="128" y="141"/>
                    </a:moveTo>
                    <a:lnTo>
                      <a:pt x="128" y="141"/>
                    </a:lnTo>
                    <a:lnTo>
                      <a:pt x="126" y="146"/>
                    </a:lnTo>
                    <a:lnTo>
                      <a:pt x="122" y="154"/>
                    </a:lnTo>
                    <a:lnTo>
                      <a:pt x="118" y="165"/>
                    </a:lnTo>
                    <a:lnTo>
                      <a:pt x="114" y="181"/>
                    </a:lnTo>
                    <a:lnTo>
                      <a:pt x="112" y="200"/>
                    </a:lnTo>
                    <a:lnTo>
                      <a:pt x="109" y="221"/>
                    </a:lnTo>
                    <a:lnTo>
                      <a:pt x="107" y="249"/>
                    </a:lnTo>
                    <a:lnTo>
                      <a:pt x="105" y="276"/>
                    </a:lnTo>
                    <a:lnTo>
                      <a:pt x="105" y="308"/>
                    </a:lnTo>
                    <a:lnTo>
                      <a:pt x="105" y="342"/>
                    </a:lnTo>
                    <a:lnTo>
                      <a:pt x="107" y="384"/>
                    </a:lnTo>
                    <a:lnTo>
                      <a:pt x="109" y="426"/>
                    </a:lnTo>
                    <a:lnTo>
                      <a:pt x="116" y="472"/>
                    </a:lnTo>
                    <a:lnTo>
                      <a:pt x="124" y="521"/>
                    </a:lnTo>
                    <a:lnTo>
                      <a:pt x="137" y="574"/>
                    </a:lnTo>
                    <a:lnTo>
                      <a:pt x="147" y="624"/>
                    </a:lnTo>
                    <a:lnTo>
                      <a:pt x="156" y="665"/>
                    </a:lnTo>
                    <a:lnTo>
                      <a:pt x="158" y="703"/>
                    </a:lnTo>
                    <a:lnTo>
                      <a:pt x="160" y="736"/>
                    </a:lnTo>
                    <a:lnTo>
                      <a:pt x="158" y="764"/>
                    </a:lnTo>
                    <a:lnTo>
                      <a:pt x="154" y="789"/>
                    </a:lnTo>
                    <a:lnTo>
                      <a:pt x="147" y="810"/>
                    </a:lnTo>
                    <a:lnTo>
                      <a:pt x="141" y="835"/>
                    </a:lnTo>
                    <a:lnTo>
                      <a:pt x="128" y="854"/>
                    </a:lnTo>
                    <a:lnTo>
                      <a:pt x="118" y="875"/>
                    </a:lnTo>
                    <a:lnTo>
                      <a:pt x="105" y="896"/>
                    </a:lnTo>
                    <a:lnTo>
                      <a:pt x="90" y="918"/>
                    </a:lnTo>
                    <a:lnTo>
                      <a:pt x="74" y="945"/>
                    </a:lnTo>
                    <a:lnTo>
                      <a:pt x="59" y="975"/>
                    </a:lnTo>
                    <a:lnTo>
                      <a:pt x="44" y="1011"/>
                    </a:lnTo>
                    <a:lnTo>
                      <a:pt x="29" y="1053"/>
                    </a:lnTo>
                    <a:lnTo>
                      <a:pt x="13" y="1095"/>
                    </a:lnTo>
                    <a:lnTo>
                      <a:pt x="6" y="1133"/>
                    </a:lnTo>
                    <a:lnTo>
                      <a:pt x="0" y="1167"/>
                    </a:lnTo>
                    <a:lnTo>
                      <a:pt x="0" y="1198"/>
                    </a:lnTo>
                    <a:lnTo>
                      <a:pt x="2" y="1224"/>
                    </a:lnTo>
                    <a:lnTo>
                      <a:pt x="6" y="1251"/>
                    </a:lnTo>
                    <a:lnTo>
                      <a:pt x="15" y="1278"/>
                    </a:lnTo>
                    <a:lnTo>
                      <a:pt x="25" y="1302"/>
                    </a:lnTo>
                    <a:lnTo>
                      <a:pt x="34" y="1327"/>
                    </a:lnTo>
                    <a:lnTo>
                      <a:pt x="48" y="1356"/>
                    </a:lnTo>
                    <a:lnTo>
                      <a:pt x="59" y="1384"/>
                    </a:lnTo>
                    <a:lnTo>
                      <a:pt x="72" y="1416"/>
                    </a:lnTo>
                    <a:lnTo>
                      <a:pt x="84" y="1453"/>
                    </a:lnTo>
                    <a:lnTo>
                      <a:pt x="95" y="1492"/>
                    </a:lnTo>
                    <a:lnTo>
                      <a:pt x="105" y="1536"/>
                    </a:lnTo>
                    <a:lnTo>
                      <a:pt x="114" y="1588"/>
                    </a:lnTo>
                    <a:lnTo>
                      <a:pt x="118" y="1637"/>
                    </a:lnTo>
                    <a:lnTo>
                      <a:pt x="118" y="1681"/>
                    </a:lnTo>
                    <a:lnTo>
                      <a:pt x="116" y="1719"/>
                    </a:lnTo>
                    <a:lnTo>
                      <a:pt x="112" y="1751"/>
                    </a:lnTo>
                    <a:lnTo>
                      <a:pt x="105" y="1776"/>
                    </a:lnTo>
                    <a:lnTo>
                      <a:pt x="99" y="1800"/>
                    </a:lnTo>
                    <a:lnTo>
                      <a:pt x="90" y="1821"/>
                    </a:lnTo>
                    <a:lnTo>
                      <a:pt x="82" y="1840"/>
                    </a:lnTo>
                    <a:lnTo>
                      <a:pt x="74" y="1856"/>
                    </a:lnTo>
                    <a:lnTo>
                      <a:pt x="67" y="1873"/>
                    </a:lnTo>
                    <a:lnTo>
                      <a:pt x="63" y="1888"/>
                    </a:lnTo>
                    <a:lnTo>
                      <a:pt x="59" y="1907"/>
                    </a:lnTo>
                    <a:lnTo>
                      <a:pt x="57" y="1926"/>
                    </a:lnTo>
                    <a:lnTo>
                      <a:pt x="61" y="1949"/>
                    </a:lnTo>
                    <a:lnTo>
                      <a:pt x="67" y="1973"/>
                    </a:lnTo>
                    <a:lnTo>
                      <a:pt x="78" y="2004"/>
                    </a:lnTo>
                    <a:lnTo>
                      <a:pt x="91" y="2027"/>
                    </a:lnTo>
                    <a:lnTo>
                      <a:pt x="109" y="2046"/>
                    </a:lnTo>
                    <a:lnTo>
                      <a:pt x="131" y="2051"/>
                    </a:lnTo>
                    <a:lnTo>
                      <a:pt x="156" y="2051"/>
                    </a:lnTo>
                    <a:lnTo>
                      <a:pt x="183" y="2046"/>
                    </a:lnTo>
                    <a:lnTo>
                      <a:pt x="215" y="2034"/>
                    </a:lnTo>
                    <a:lnTo>
                      <a:pt x="249" y="2019"/>
                    </a:lnTo>
                    <a:lnTo>
                      <a:pt x="289" y="2000"/>
                    </a:lnTo>
                    <a:lnTo>
                      <a:pt x="327" y="1981"/>
                    </a:lnTo>
                    <a:lnTo>
                      <a:pt x="373" y="1962"/>
                    </a:lnTo>
                    <a:lnTo>
                      <a:pt x="420" y="1941"/>
                    </a:lnTo>
                    <a:lnTo>
                      <a:pt x="470" y="1926"/>
                    </a:lnTo>
                    <a:lnTo>
                      <a:pt x="521" y="1913"/>
                    </a:lnTo>
                    <a:lnTo>
                      <a:pt x="578" y="1905"/>
                    </a:lnTo>
                    <a:lnTo>
                      <a:pt x="635" y="1905"/>
                    </a:lnTo>
                    <a:lnTo>
                      <a:pt x="696" y="1911"/>
                    </a:lnTo>
                    <a:lnTo>
                      <a:pt x="751" y="1920"/>
                    </a:lnTo>
                    <a:lnTo>
                      <a:pt x="799" y="1928"/>
                    </a:lnTo>
                    <a:lnTo>
                      <a:pt x="838" y="1935"/>
                    </a:lnTo>
                    <a:lnTo>
                      <a:pt x="873" y="1943"/>
                    </a:lnTo>
                    <a:lnTo>
                      <a:pt x="899" y="1951"/>
                    </a:lnTo>
                    <a:lnTo>
                      <a:pt x="924" y="1958"/>
                    </a:lnTo>
                    <a:lnTo>
                      <a:pt x="945" y="1966"/>
                    </a:lnTo>
                    <a:lnTo>
                      <a:pt x="966" y="1973"/>
                    </a:lnTo>
                    <a:lnTo>
                      <a:pt x="987" y="1981"/>
                    </a:lnTo>
                    <a:lnTo>
                      <a:pt x="1009" y="1989"/>
                    </a:lnTo>
                    <a:lnTo>
                      <a:pt x="1036" y="1996"/>
                    </a:lnTo>
                    <a:lnTo>
                      <a:pt x="1067" y="2008"/>
                    </a:lnTo>
                    <a:lnTo>
                      <a:pt x="1101" y="2017"/>
                    </a:lnTo>
                    <a:lnTo>
                      <a:pt x="1146" y="2029"/>
                    </a:lnTo>
                    <a:lnTo>
                      <a:pt x="1200" y="2042"/>
                    </a:lnTo>
                    <a:lnTo>
                      <a:pt x="1262" y="2055"/>
                    </a:lnTo>
                    <a:lnTo>
                      <a:pt x="1323" y="2065"/>
                    </a:lnTo>
                    <a:lnTo>
                      <a:pt x="1376" y="2070"/>
                    </a:lnTo>
                    <a:lnTo>
                      <a:pt x="1420" y="2070"/>
                    </a:lnTo>
                    <a:lnTo>
                      <a:pt x="1458" y="2065"/>
                    </a:lnTo>
                    <a:lnTo>
                      <a:pt x="1488" y="2057"/>
                    </a:lnTo>
                    <a:lnTo>
                      <a:pt x="1517" y="2046"/>
                    </a:lnTo>
                    <a:lnTo>
                      <a:pt x="1542" y="2034"/>
                    </a:lnTo>
                    <a:lnTo>
                      <a:pt x="1566" y="2023"/>
                    </a:lnTo>
                    <a:lnTo>
                      <a:pt x="1589" y="2008"/>
                    </a:lnTo>
                    <a:lnTo>
                      <a:pt x="1614" y="1994"/>
                    </a:lnTo>
                    <a:lnTo>
                      <a:pt x="1642" y="1983"/>
                    </a:lnTo>
                    <a:lnTo>
                      <a:pt x="1677" y="1975"/>
                    </a:lnTo>
                    <a:lnTo>
                      <a:pt x="1717" y="1968"/>
                    </a:lnTo>
                    <a:lnTo>
                      <a:pt x="1764" y="1966"/>
                    </a:lnTo>
                    <a:lnTo>
                      <a:pt x="1819" y="1972"/>
                    </a:lnTo>
                    <a:lnTo>
                      <a:pt x="1888" y="1981"/>
                    </a:lnTo>
                    <a:lnTo>
                      <a:pt x="1956" y="1989"/>
                    </a:lnTo>
                    <a:lnTo>
                      <a:pt x="2015" y="1998"/>
                    </a:lnTo>
                    <a:lnTo>
                      <a:pt x="2066" y="2004"/>
                    </a:lnTo>
                    <a:lnTo>
                      <a:pt x="2112" y="2011"/>
                    </a:lnTo>
                    <a:lnTo>
                      <a:pt x="2150" y="2015"/>
                    </a:lnTo>
                    <a:lnTo>
                      <a:pt x="2182" y="2019"/>
                    </a:lnTo>
                    <a:lnTo>
                      <a:pt x="2211" y="2023"/>
                    </a:lnTo>
                    <a:lnTo>
                      <a:pt x="2234" y="2025"/>
                    </a:lnTo>
                    <a:lnTo>
                      <a:pt x="2253" y="2025"/>
                    </a:lnTo>
                    <a:lnTo>
                      <a:pt x="2270" y="2025"/>
                    </a:lnTo>
                    <a:lnTo>
                      <a:pt x="2285" y="2023"/>
                    </a:lnTo>
                    <a:lnTo>
                      <a:pt x="2298" y="2023"/>
                    </a:lnTo>
                    <a:lnTo>
                      <a:pt x="2310" y="2019"/>
                    </a:lnTo>
                    <a:lnTo>
                      <a:pt x="2323" y="2017"/>
                    </a:lnTo>
                    <a:lnTo>
                      <a:pt x="2336" y="2013"/>
                    </a:lnTo>
                    <a:lnTo>
                      <a:pt x="2353" y="2013"/>
                    </a:lnTo>
                    <a:lnTo>
                      <a:pt x="2369" y="2008"/>
                    </a:lnTo>
                    <a:lnTo>
                      <a:pt x="2386" y="2002"/>
                    </a:lnTo>
                    <a:lnTo>
                      <a:pt x="2401" y="1994"/>
                    </a:lnTo>
                    <a:lnTo>
                      <a:pt x="2420" y="1989"/>
                    </a:lnTo>
                    <a:lnTo>
                      <a:pt x="2437" y="1977"/>
                    </a:lnTo>
                    <a:lnTo>
                      <a:pt x="2452" y="1966"/>
                    </a:lnTo>
                    <a:lnTo>
                      <a:pt x="2467" y="1953"/>
                    </a:lnTo>
                    <a:lnTo>
                      <a:pt x="2483" y="1939"/>
                    </a:lnTo>
                    <a:lnTo>
                      <a:pt x="2492" y="1922"/>
                    </a:lnTo>
                    <a:lnTo>
                      <a:pt x="2500" y="1901"/>
                    </a:lnTo>
                    <a:lnTo>
                      <a:pt x="2503" y="1880"/>
                    </a:lnTo>
                    <a:lnTo>
                      <a:pt x="2507" y="1856"/>
                    </a:lnTo>
                    <a:lnTo>
                      <a:pt x="2503" y="1827"/>
                    </a:lnTo>
                    <a:lnTo>
                      <a:pt x="2498" y="1797"/>
                    </a:lnTo>
                    <a:lnTo>
                      <a:pt x="2484" y="1762"/>
                    </a:lnTo>
                    <a:lnTo>
                      <a:pt x="2471" y="1726"/>
                    </a:lnTo>
                    <a:lnTo>
                      <a:pt x="2452" y="1686"/>
                    </a:lnTo>
                    <a:lnTo>
                      <a:pt x="2437" y="1650"/>
                    </a:lnTo>
                    <a:lnTo>
                      <a:pt x="2424" y="1616"/>
                    </a:lnTo>
                    <a:lnTo>
                      <a:pt x="2414" y="1586"/>
                    </a:lnTo>
                    <a:lnTo>
                      <a:pt x="2407" y="1555"/>
                    </a:lnTo>
                    <a:lnTo>
                      <a:pt x="2401" y="1527"/>
                    </a:lnTo>
                    <a:lnTo>
                      <a:pt x="2397" y="1498"/>
                    </a:lnTo>
                    <a:lnTo>
                      <a:pt x="2397" y="1472"/>
                    </a:lnTo>
                    <a:lnTo>
                      <a:pt x="2397" y="1443"/>
                    </a:lnTo>
                    <a:lnTo>
                      <a:pt x="2399" y="1416"/>
                    </a:lnTo>
                    <a:lnTo>
                      <a:pt x="2403" y="1386"/>
                    </a:lnTo>
                    <a:lnTo>
                      <a:pt x="2410" y="1359"/>
                    </a:lnTo>
                    <a:lnTo>
                      <a:pt x="2420" y="1327"/>
                    </a:lnTo>
                    <a:lnTo>
                      <a:pt x="2429" y="1297"/>
                    </a:lnTo>
                    <a:lnTo>
                      <a:pt x="2443" y="1261"/>
                    </a:lnTo>
                    <a:lnTo>
                      <a:pt x="2456" y="1226"/>
                    </a:lnTo>
                    <a:lnTo>
                      <a:pt x="2469" y="1184"/>
                    </a:lnTo>
                    <a:lnTo>
                      <a:pt x="2484" y="1143"/>
                    </a:lnTo>
                    <a:lnTo>
                      <a:pt x="2500" y="1097"/>
                    </a:lnTo>
                    <a:lnTo>
                      <a:pt x="2515" y="1051"/>
                    </a:lnTo>
                    <a:lnTo>
                      <a:pt x="2526" y="1002"/>
                    </a:lnTo>
                    <a:lnTo>
                      <a:pt x="2540" y="953"/>
                    </a:lnTo>
                    <a:lnTo>
                      <a:pt x="2549" y="903"/>
                    </a:lnTo>
                    <a:lnTo>
                      <a:pt x="2557" y="854"/>
                    </a:lnTo>
                    <a:lnTo>
                      <a:pt x="2559" y="800"/>
                    </a:lnTo>
                    <a:lnTo>
                      <a:pt x="2559" y="749"/>
                    </a:lnTo>
                    <a:lnTo>
                      <a:pt x="2555" y="700"/>
                    </a:lnTo>
                    <a:lnTo>
                      <a:pt x="2545" y="650"/>
                    </a:lnTo>
                    <a:lnTo>
                      <a:pt x="2530" y="601"/>
                    </a:lnTo>
                    <a:lnTo>
                      <a:pt x="2509" y="553"/>
                    </a:lnTo>
                    <a:lnTo>
                      <a:pt x="2481" y="508"/>
                    </a:lnTo>
                    <a:lnTo>
                      <a:pt x="2446" y="464"/>
                    </a:lnTo>
                    <a:lnTo>
                      <a:pt x="2412" y="422"/>
                    </a:lnTo>
                    <a:lnTo>
                      <a:pt x="2391" y="390"/>
                    </a:lnTo>
                    <a:lnTo>
                      <a:pt x="2378" y="359"/>
                    </a:lnTo>
                    <a:lnTo>
                      <a:pt x="2374" y="335"/>
                    </a:lnTo>
                    <a:lnTo>
                      <a:pt x="2378" y="314"/>
                    </a:lnTo>
                    <a:lnTo>
                      <a:pt x="2389" y="297"/>
                    </a:lnTo>
                    <a:lnTo>
                      <a:pt x="2405" y="280"/>
                    </a:lnTo>
                    <a:lnTo>
                      <a:pt x="2424" y="268"/>
                    </a:lnTo>
                    <a:lnTo>
                      <a:pt x="2443" y="257"/>
                    </a:lnTo>
                    <a:lnTo>
                      <a:pt x="2465" y="247"/>
                    </a:lnTo>
                    <a:lnTo>
                      <a:pt x="2486" y="238"/>
                    </a:lnTo>
                    <a:lnTo>
                      <a:pt x="2507" y="230"/>
                    </a:lnTo>
                    <a:lnTo>
                      <a:pt x="2524" y="219"/>
                    </a:lnTo>
                    <a:lnTo>
                      <a:pt x="2538" y="209"/>
                    </a:lnTo>
                    <a:lnTo>
                      <a:pt x="2545" y="198"/>
                    </a:lnTo>
                    <a:lnTo>
                      <a:pt x="2547" y="184"/>
                    </a:lnTo>
                    <a:lnTo>
                      <a:pt x="2538" y="167"/>
                    </a:lnTo>
                    <a:lnTo>
                      <a:pt x="2519" y="150"/>
                    </a:lnTo>
                    <a:lnTo>
                      <a:pt x="2492" y="133"/>
                    </a:lnTo>
                    <a:lnTo>
                      <a:pt x="2460" y="118"/>
                    </a:lnTo>
                    <a:lnTo>
                      <a:pt x="2418" y="103"/>
                    </a:lnTo>
                    <a:lnTo>
                      <a:pt x="2372" y="89"/>
                    </a:lnTo>
                    <a:lnTo>
                      <a:pt x="2321" y="78"/>
                    </a:lnTo>
                    <a:lnTo>
                      <a:pt x="2270" y="70"/>
                    </a:lnTo>
                    <a:lnTo>
                      <a:pt x="2211" y="63"/>
                    </a:lnTo>
                    <a:lnTo>
                      <a:pt x="2152" y="59"/>
                    </a:lnTo>
                    <a:lnTo>
                      <a:pt x="2093" y="61"/>
                    </a:lnTo>
                    <a:lnTo>
                      <a:pt x="2034" y="67"/>
                    </a:lnTo>
                    <a:lnTo>
                      <a:pt x="1975" y="74"/>
                    </a:lnTo>
                    <a:lnTo>
                      <a:pt x="1922" y="88"/>
                    </a:lnTo>
                    <a:lnTo>
                      <a:pt x="1869" y="108"/>
                    </a:lnTo>
                    <a:lnTo>
                      <a:pt x="1821" y="135"/>
                    </a:lnTo>
                    <a:lnTo>
                      <a:pt x="1775" y="160"/>
                    </a:lnTo>
                    <a:lnTo>
                      <a:pt x="1734" y="184"/>
                    </a:lnTo>
                    <a:lnTo>
                      <a:pt x="1694" y="203"/>
                    </a:lnTo>
                    <a:lnTo>
                      <a:pt x="1656" y="221"/>
                    </a:lnTo>
                    <a:lnTo>
                      <a:pt x="1620" y="234"/>
                    </a:lnTo>
                    <a:lnTo>
                      <a:pt x="1585" y="245"/>
                    </a:lnTo>
                    <a:lnTo>
                      <a:pt x="1553" y="253"/>
                    </a:lnTo>
                    <a:lnTo>
                      <a:pt x="1521" y="259"/>
                    </a:lnTo>
                    <a:lnTo>
                      <a:pt x="1488" y="259"/>
                    </a:lnTo>
                    <a:lnTo>
                      <a:pt x="1458" y="255"/>
                    </a:lnTo>
                    <a:lnTo>
                      <a:pt x="1426" y="247"/>
                    </a:lnTo>
                    <a:lnTo>
                      <a:pt x="1395" y="240"/>
                    </a:lnTo>
                    <a:lnTo>
                      <a:pt x="1361" y="226"/>
                    </a:lnTo>
                    <a:lnTo>
                      <a:pt x="1329" y="209"/>
                    </a:lnTo>
                    <a:lnTo>
                      <a:pt x="1296" y="190"/>
                    </a:lnTo>
                    <a:lnTo>
                      <a:pt x="1262" y="167"/>
                    </a:lnTo>
                    <a:lnTo>
                      <a:pt x="1226" y="141"/>
                    </a:lnTo>
                    <a:lnTo>
                      <a:pt x="1194" y="118"/>
                    </a:lnTo>
                    <a:lnTo>
                      <a:pt x="1163" y="93"/>
                    </a:lnTo>
                    <a:lnTo>
                      <a:pt x="1137" y="72"/>
                    </a:lnTo>
                    <a:lnTo>
                      <a:pt x="1108" y="53"/>
                    </a:lnTo>
                    <a:lnTo>
                      <a:pt x="1082" y="36"/>
                    </a:lnTo>
                    <a:lnTo>
                      <a:pt x="1057" y="21"/>
                    </a:lnTo>
                    <a:lnTo>
                      <a:pt x="1032" y="11"/>
                    </a:lnTo>
                    <a:lnTo>
                      <a:pt x="1006" y="4"/>
                    </a:lnTo>
                    <a:lnTo>
                      <a:pt x="979" y="0"/>
                    </a:lnTo>
                    <a:lnTo>
                      <a:pt x="949" y="0"/>
                    </a:lnTo>
                    <a:lnTo>
                      <a:pt x="920" y="4"/>
                    </a:lnTo>
                    <a:lnTo>
                      <a:pt x="886" y="11"/>
                    </a:lnTo>
                    <a:lnTo>
                      <a:pt x="854" y="27"/>
                    </a:lnTo>
                    <a:lnTo>
                      <a:pt x="814" y="48"/>
                    </a:lnTo>
                    <a:lnTo>
                      <a:pt x="774" y="72"/>
                    </a:lnTo>
                    <a:lnTo>
                      <a:pt x="728" y="99"/>
                    </a:lnTo>
                    <a:lnTo>
                      <a:pt x="686" y="120"/>
                    </a:lnTo>
                    <a:lnTo>
                      <a:pt x="645" y="137"/>
                    </a:lnTo>
                    <a:lnTo>
                      <a:pt x="608" y="150"/>
                    </a:lnTo>
                    <a:lnTo>
                      <a:pt x="572" y="160"/>
                    </a:lnTo>
                    <a:lnTo>
                      <a:pt x="538" y="165"/>
                    </a:lnTo>
                    <a:lnTo>
                      <a:pt x="506" y="169"/>
                    </a:lnTo>
                    <a:lnTo>
                      <a:pt x="477" y="169"/>
                    </a:lnTo>
                    <a:lnTo>
                      <a:pt x="449" y="164"/>
                    </a:lnTo>
                    <a:lnTo>
                      <a:pt x="426" y="156"/>
                    </a:lnTo>
                    <a:lnTo>
                      <a:pt x="401" y="146"/>
                    </a:lnTo>
                    <a:lnTo>
                      <a:pt x="382" y="135"/>
                    </a:lnTo>
                    <a:lnTo>
                      <a:pt x="361" y="120"/>
                    </a:lnTo>
                    <a:lnTo>
                      <a:pt x="346" y="105"/>
                    </a:lnTo>
                    <a:lnTo>
                      <a:pt x="333" y="86"/>
                    </a:lnTo>
                    <a:lnTo>
                      <a:pt x="323" y="67"/>
                    </a:lnTo>
                    <a:lnTo>
                      <a:pt x="310" y="48"/>
                    </a:lnTo>
                    <a:lnTo>
                      <a:pt x="299" y="38"/>
                    </a:lnTo>
                    <a:lnTo>
                      <a:pt x="283" y="30"/>
                    </a:lnTo>
                    <a:lnTo>
                      <a:pt x="270" y="30"/>
                    </a:lnTo>
                    <a:lnTo>
                      <a:pt x="253" y="32"/>
                    </a:lnTo>
                    <a:lnTo>
                      <a:pt x="238" y="38"/>
                    </a:lnTo>
                    <a:lnTo>
                      <a:pt x="221" y="48"/>
                    </a:lnTo>
                    <a:lnTo>
                      <a:pt x="205" y="61"/>
                    </a:lnTo>
                    <a:lnTo>
                      <a:pt x="190" y="72"/>
                    </a:lnTo>
                    <a:lnTo>
                      <a:pt x="175" y="86"/>
                    </a:lnTo>
                    <a:lnTo>
                      <a:pt x="162" y="99"/>
                    </a:lnTo>
                    <a:lnTo>
                      <a:pt x="150" y="112"/>
                    </a:lnTo>
                    <a:lnTo>
                      <a:pt x="141" y="124"/>
                    </a:lnTo>
                    <a:lnTo>
                      <a:pt x="133" y="133"/>
                    </a:lnTo>
                    <a:lnTo>
                      <a:pt x="128" y="137"/>
                    </a:lnTo>
                    <a:lnTo>
                      <a:pt x="128" y="141"/>
                    </a:lnTo>
                    <a:lnTo>
                      <a:pt x="128" y="141"/>
                    </a:lnTo>
                    <a:close/>
                  </a:path>
                </a:pathLst>
              </a:custGeom>
              <a:solidFill>
                <a:srgbClr val="FFF2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41"/>
              <p:cNvSpPr>
                <a:spLocks/>
              </p:cNvSpPr>
              <p:nvPr/>
            </p:nvSpPr>
            <p:spPr bwMode="auto">
              <a:xfrm>
                <a:off x="2378" y="1116"/>
                <a:ext cx="874" cy="688"/>
              </a:xfrm>
              <a:custGeom>
                <a:avLst/>
                <a:gdLst>
                  <a:gd name="T0" fmla="*/ 61 w 1747"/>
                  <a:gd name="T1" fmla="*/ 80 h 1377"/>
                  <a:gd name="T2" fmla="*/ 45 w 1747"/>
                  <a:gd name="T3" fmla="*/ 187 h 1377"/>
                  <a:gd name="T4" fmla="*/ 44 w 1747"/>
                  <a:gd name="T5" fmla="*/ 360 h 1377"/>
                  <a:gd name="T6" fmla="*/ 57 w 1747"/>
                  <a:gd name="T7" fmla="*/ 552 h 1377"/>
                  <a:gd name="T8" fmla="*/ 45 w 1747"/>
                  <a:gd name="T9" fmla="*/ 673 h 1377"/>
                  <a:gd name="T10" fmla="*/ 19 w 1747"/>
                  <a:gd name="T11" fmla="*/ 757 h 1377"/>
                  <a:gd name="T12" fmla="*/ 6 w 1747"/>
                  <a:gd name="T13" fmla="*/ 839 h 1377"/>
                  <a:gd name="T14" fmla="*/ 34 w 1747"/>
                  <a:gd name="T15" fmla="*/ 917 h 1377"/>
                  <a:gd name="T16" fmla="*/ 82 w 1747"/>
                  <a:gd name="T17" fmla="*/ 1010 h 1377"/>
                  <a:gd name="T18" fmla="*/ 101 w 1747"/>
                  <a:gd name="T19" fmla="*/ 1135 h 1377"/>
                  <a:gd name="T20" fmla="*/ 76 w 1747"/>
                  <a:gd name="T21" fmla="*/ 1230 h 1377"/>
                  <a:gd name="T22" fmla="*/ 32 w 1747"/>
                  <a:gd name="T23" fmla="*/ 1280 h 1377"/>
                  <a:gd name="T24" fmla="*/ 0 w 1747"/>
                  <a:gd name="T25" fmla="*/ 1314 h 1377"/>
                  <a:gd name="T26" fmla="*/ 70 w 1747"/>
                  <a:gd name="T27" fmla="*/ 1295 h 1377"/>
                  <a:gd name="T28" fmla="*/ 241 w 1747"/>
                  <a:gd name="T29" fmla="*/ 1238 h 1377"/>
                  <a:gd name="T30" fmla="*/ 403 w 1747"/>
                  <a:gd name="T31" fmla="*/ 1225 h 1377"/>
                  <a:gd name="T32" fmla="*/ 528 w 1747"/>
                  <a:gd name="T33" fmla="*/ 1297 h 1377"/>
                  <a:gd name="T34" fmla="*/ 718 w 1747"/>
                  <a:gd name="T35" fmla="*/ 1363 h 1377"/>
                  <a:gd name="T36" fmla="*/ 901 w 1747"/>
                  <a:gd name="T37" fmla="*/ 1360 h 1377"/>
                  <a:gd name="T38" fmla="*/ 1017 w 1747"/>
                  <a:gd name="T39" fmla="*/ 1255 h 1377"/>
                  <a:gd name="T40" fmla="*/ 1125 w 1747"/>
                  <a:gd name="T41" fmla="*/ 1202 h 1377"/>
                  <a:gd name="T42" fmla="*/ 1243 w 1747"/>
                  <a:gd name="T43" fmla="*/ 1217 h 1377"/>
                  <a:gd name="T44" fmla="*/ 1389 w 1747"/>
                  <a:gd name="T45" fmla="*/ 1299 h 1377"/>
                  <a:gd name="T46" fmla="*/ 1541 w 1747"/>
                  <a:gd name="T47" fmla="*/ 1361 h 1377"/>
                  <a:gd name="T48" fmla="*/ 1663 w 1747"/>
                  <a:gd name="T49" fmla="*/ 1373 h 1377"/>
                  <a:gd name="T50" fmla="*/ 1707 w 1747"/>
                  <a:gd name="T51" fmla="*/ 1301 h 1377"/>
                  <a:gd name="T52" fmla="*/ 1655 w 1747"/>
                  <a:gd name="T53" fmla="*/ 1225 h 1377"/>
                  <a:gd name="T54" fmla="*/ 1591 w 1747"/>
                  <a:gd name="T55" fmla="*/ 1162 h 1377"/>
                  <a:gd name="T56" fmla="*/ 1621 w 1747"/>
                  <a:gd name="T57" fmla="*/ 1080 h 1377"/>
                  <a:gd name="T58" fmla="*/ 1693 w 1747"/>
                  <a:gd name="T59" fmla="*/ 943 h 1377"/>
                  <a:gd name="T60" fmla="*/ 1711 w 1747"/>
                  <a:gd name="T61" fmla="*/ 776 h 1377"/>
                  <a:gd name="T62" fmla="*/ 1695 w 1747"/>
                  <a:gd name="T63" fmla="*/ 620 h 1377"/>
                  <a:gd name="T64" fmla="*/ 1673 w 1747"/>
                  <a:gd name="T65" fmla="*/ 489 h 1377"/>
                  <a:gd name="T66" fmla="*/ 1665 w 1747"/>
                  <a:gd name="T67" fmla="*/ 360 h 1377"/>
                  <a:gd name="T68" fmla="*/ 1688 w 1747"/>
                  <a:gd name="T69" fmla="*/ 257 h 1377"/>
                  <a:gd name="T70" fmla="*/ 1735 w 1747"/>
                  <a:gd name="T71" fmla="*/ 188 h 1377"/>
                  <a:gd name="T72" fmla="*/ 1745 w 1747"/>
                  <a:gd name="T73" fmla="*/ 126 h 1377"/>
                  <a:gd name="T74" fmla="*/ 1709 w 1747"/>
                  <a:gd name="T75" fmla="*/ 76 h 1377"/>
                  <a:gd name="T76" fmla="*/ 1633 w 1747"/>
                  <a:gd name="T77" fmla="*/ 52 h 1377"/>
                  <a:gd name="T78" fmla="*/ 1469 w 1747"/>
                  <a:gd name="T79" fmla="*/ 27 h 1377"/>
                  <a:gd name="T80" fmla="*/ 1277 w 1747"/>
                  <a:gd name="T81" fmla="*/ 17 h 1377"/>
                  <a:gd name="T82" fmla="*/ 1135 w 1747"/>
                  <a:gd name="T83" fmla="*/ 52 h 1377"/>
                  <a:gd name="T84" fmla="*/ 1007 w 1747"/>
                  <a:gd name="T85" fmla="*/ 78 h 1377"/>
                  <a:gd name="T86" fmla="*/ 870 w 1747"/>
                  <a:gd name="T87" fmla="*/ 69 h 1377"/>
                  <a:gd name="T88" fmla="*/ 743 w 1747"/>
                  <a:gd name="T89" fmla="*/ 34 h 1377"/>
                  <a:gd name="T90" fmla="*/ 625 w 1747"/>
                  <a:gd name="T91" fmla="*/ 4 h 1377"/>
                  <a:gd name="T92" fmla="*/ 519 w 1747"/>
                  <a:gd name="T93" fmla="*/ 6 h 1377"/>
                  <a:gd name="T94" fmla="*/ 428 w 1747"/>
                  <a:gd name="T95" fmla="*/ 40 h 1377"/>
                  <a:gd name="T96" fmla="*/ 327 w 1747"/>
                  <a:gd name="T97" fmla="*/ 76 h 1377"/>
                  <a:gd name="T98" fmla="*/ 182 w 1747"/>
                  <a:gd name="T99" fmla="*/ 69 h 1377"/>
                  <a:gd name="T100" fmla="*/ 78 w 1747"/>
                  <a:gd name="T101" fmla="*/ 53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7" h="1377">
                    <a:moveTo>
                      <a:pt x="66" y="52"/>
                    </a:moveTo>
                    <a:lnTo>
                      <a:pt x="66" y="53"/>
                    </a:lnTo>
                    <a:lnTo>
                      <a:pt x="64" y="59"/>
                    </a:lnTo>
                    <a:lnTo>
                      <a:pt x="63" y="67"/>
                    </a:lnTo>
                    <a:lnTo>
                      <a:pt x="61" y="80"/>
                    </a:lnTo>
                    <a:lnTo>
                      <a:pt x="57" y="95"/>
                    </a:lnTo>
                    <a:lnTo>
                      <a:pt x="53" y="114"/>
                    </a:lnTo>
                    <a:lnTo>
                      <a:pt x="51" y="135"/>
                    </a:lnTo>
                    <a:lnTo>
                      <a:pt x="49" y="162"/>
                    </a:lnTo>
                    <a:lnTo>
                      <a:pt x="45" y="187"/>
                    </a:lnTo>
                    <a:lnTo>
                      <a:pt x="44" y="217"/>
                    </a:lnTo>
                    <a:lnTo>
                      <a:pt x="44" y="249"/>
                    </a:lnTo>
                    <a:lnTo>
                      <a:pt x="44" y="283"/>
                    </a:lnTo>
                    <a:lnTo>
                      <a:pt x="44" y="320"/>
                    </a:lnTo>
                    <a:lnTo>
                      <a:pt x="44" y="360"/>
                    </a:lnTo>
                    <a:lnTo>
                      <a:pt x="47" y="398"/>
                    </a:lnTo>
                    <a:lnTo>
                      <a:pt x="53" y="441"/>
                    </a:lnTo>
                    <a:lnTo>
                      <a:pt x="55" y="481"/>
                    </a:lnTo>
                    <a:lnTo>
                      <a:pt x="57" y="517"/>
                    </a:lnTo>
                    <a:lnTo>
                      <a:pt x="57" y="552"/>
                    </a:lnTo>
                    <a:lnTo>
                      <a:pt x="57" y="582"/>
                    </a:lnTo>
                    <a:lnTo>
                      <a:pt x="55" y="607"/>
                    </a:lnTo>
                    <a:lnTo>
                      <a:pt x="53" y="631"/>
                    </a:lnTo>
                    <a:lnTo>
                      <a:pt x="47" y="652"/>
                    </a:lnTo>
                    <a:lnTo>
                      <a:pt x="45" y="673"/>
                    </a:lnTo>
                    <a:lnTo>
                      <a:pt x="40" y="690"/>
                    </a:lnTo>
                    <a:lnTo>
                      <a:pt x="34" y="709"/>
                    </a:lnTo>
                    <a:lnTo>
                      <a:pt x="30" y="725"/>
                    </a:lnTo>
                    <a:lnTo>
                      <a:pt x="25" y="742"/>
                    </a:lnTo>
                    <a:lnTo>
                      <a:pt x="19" y="757"/>
                    </a:lnTo>
                    <a:lnTo>
                      <a:pt x="15" y="770"/>
                    </a:lnTo>
                    <a:lnTo>
                      <a:pt x="11" y="787"/>
                    </a:lnTo>
                    <a:lnTo>
                      <a:pt x="7" y="806"/>
                    </a:lnTo>
                    <a:lnTo>
                      <a:pt x="4" y="821"/>
                    </a:lnTo>
                    <a:lnTo>
                      <a:pt x="6" y="839"/>
                    </a:lnTo>
                    <a:lnTo>
                      <a:pt x="7" y="854"/>
                    </a:lnTo>
                    <a:lnTo>
                      <a:pt x="13" y="869"/>
                    </a:lnTo>
                    <a:lnTo>
                      <a:pt x="19" y="884"/>
                    </a:lnTo>
                    <a:lnTo>
                      <a:pt x="26" y="901"/>
                    </a:lnTo>
                    <a:lnTo>
                      <a:pt x="34" y="917"/>
                    </a:lnTo>
                    <a:lnTo>
                      <a:pt x="44" y="936"/>
                    </a:lnTo>
                    <a:lnTo>
                      <a:pt x="53" y="951"/>
                    </a:lnTo>
                    <a:lnTo>
                      <a:pt x="63" y="968"/>
                    </a:lnTo>
                    <a:lnTo>
                      <a:pt x="72" y="989"/>
                    </a:lnTo>
                    <a:lnTo>
                      <a:pt x="82" y="1010"/>
                    </a:lnTo>
                    <a:lnTo>
                      <a:pt x="87" y="1031"/>
                    </a:lnTo>
                    <a:lnTo>
                      <a:pt x="95" y="1057"/>
                    </a:lnTo>
                    <a:lnTo>
                      <a:pt x="99" y="1080"/>
                    </a:lnTo>
                    <a:lnTo>
                      <a:pt x="103" y="1110"/>
                    </a:lnTo>
                    <a:lnTo>
                      <a:pt x="101" y="1135"/>
                    </a:lnTo>
                    <a:lnTo>
                      <a:pt x="101" y="1160"/>
                    </a:lnTo>
                    <a:lnTo>
                      <a:pt x="95" y="1181"/>
                    </a:lnTo>
                    <a:lnTo>
                      <a:pt x="91" y="1202"/>
                    </a:lnTo>
                    <a:lnTo>
                      <a:pt x="83" y="1215"/>
                    </a:lnTo>
                    <a:lnTo>
                      <a:pt x="76" y="1230"/>
                    </a:lnTo>
                    <a:lnTo>
                      <a:pt x="68" y="1244"/>
                    </a:lnTo>
                    <a:lnTo>
                      <a:pt x="61" y="1255"/>
                    </a:lnTo>
                    <a:lnTo>
                      <a:pt x="49" y="1263"/>
                    </a:lnTo>
                    <a:lnTo>
                      <a:pt x="42" y="1272"/>
                    </a:lnTo>
                    <a:lnTo>
                      <a:pt x="32" y="1280"/>
                    </a:lnTo>
                    <a:lnTo>
                      <a:pt x="25" y="1287"/>
                    </a:lnTo>
                    <a:lnTo>
                      <a:pt x="15" y="1293"/>
                    </a:lnTo>
                    <a:lnTo>
                      <a:pt x="7" y="1299"/>
                    </a:lnTo>
                    <a:lnTo>
                      <a:pt x="2" y="1304"/>
                    </a:lnTo>
                    <a:lnTo>
                      <a:pt x="0" y="1314"/>
                    </a:lnTo>
                    <a:lnTo>
                      <a:pt x="0" y="1316"/>
                    </a:lnTo>
                    <a:lnTo>
                      <a:pt x="7" y="1316"/>
                    </a:lnTo>
                    <a:lnTo>
                      <a:pt x="23" y="1312"/>
                    </a:lnTo>
                    <a:lnTo>
                      <a:pt x="45" y="1304"/>
                    </a:lnTo>
                    <a:lnTo>
                      <a:pt x="70" y="1295"/>
                    </a:lnTo>
                    <a:lnTo>
                      <a:pt x="101" y="1283"/>
                    </a:lnTo>
                    <a:lnTo>
                      <a:pt x="133" y="1272"/>
                    </a:lnTo>
                    <a:lnTo>
                      <a:pt x="169" y="1261"/>
                    </a:lnTo>
                    <a:lnTo>
                      <a:pt x="205" y="1249"/>
                    </a:lnTo>
                    <a:lnTo>
                      <a:pt x="241" y="1238"/>
                    </a:lnTo>
                    <a:lnTo>
                      <a:pt x="277" y="1228"/>
                    </a:lnTo>
                    <a:lnTo>
                      <a:pt x="313" y="1225"/>
                    </a:lnTo>
                    <a:lnTo>
                      <a:pt x="346" y="1219"/>
                    </a:lnTo>
                    <a:lnTo>
                      <a:pt x="376" y="1219"/>
                    </a:lnTo>
                    <a:lnTo>
                      <a:pt x="403" y="1225"/>
                    </a:lnTo>
                    <a:lnTo>
                      <a:pt x="424" y="1236"/>
                    </a:lnTo>
                    <a:lnTo>
                      <a:pt x="443" y="1249"/>
                    </a:lnTo>
                    <a:lnTo>
                      <a:pt x="467" y="1264"/>
                    </a:lnTo>
                    <a:lnTo>
                      <a:pt x="496" y="1280"/>
                    </a:lnTo>
                    <a:lnTo>
                      <a:pt x="528" y="1297"/>
                    </a:lnTo>
                    <a:lnTo>
                      <a:pt x="562" y="1312"/>
                    </a:lnTo>
                    <a:lnTo>
                      <a:pt x="600" y="1327"/>
                    </a:lnTo>
                    <a:lnTo>
                      <a:pt x="640" y="1342"/>
                    </a:lnTo>
                    <a:lnTo>
                      <a:pt x="680" y="1356"/>
                    </a:lnTo>
                    <a:lnTo>
                      <a:pt x="718" y="1363"/>
                    </a:lnTo>
                    <a:lnTo>
                      <a:pt x="758" y="1371"/>
                    </a:lnTo>
                    <a:lnTo>
                      <a:pt x="798" y="1375"/>
                    </a:lnTo>
                    <a:lnTo>
                      <a:pt x="836" y="1375"/>
                    </a:lnTo>
                    <a:lnTo>
                      <a:pt x="869" y="1369"/>
                    </a:lnTo>
                    <a:lnTo>
                      <a:pt x="901" y="1360"/>
                    </a:lnTo>
                    <a:lnTo>
                      <a:pt x="929" y="1342"/>
                    </a:lnTo>
                    <a:lnTo>
                      <a:pt x="956" y="1323"/>
                    </a:lnTo>
                    <a:lnTo>
                      <a:pt x="975" y="1297"/>
                    </a:lnTo>
                    <a:lnTo>
                      <a:pt x="998" y="1276"/>
                    </a:lnTo>
                    <a:lnTo>
                      <a:pt x="1017" y="1255"/>
                    </a:lnTo>
                    <a:lnTo>
                      <a:pt x="1040" y="1240"/>
                    </a:lnTo>
                    <a:lnTo>
                      <a:pt x="1060" y="1225"/>
                    </a:lnTo>
                    <a:lnTo>
                      <a:pt x="1081" y="1215"/>
                    </a:lnTo>
                    <a:lnTo>
                      <a:pt x="1102" y="1206"/>
                    </a:lnTo>
                    <a:lnTo>
                      <a:pt x="1125" y="1202"/>
                    </a:lnTo>
                    <a:lnTo>
                      <a:pt x="1146" y="1198"/>
                    </a:lnTo>
                    <a:lnTo>
                      <a:pt x="1171" y="1200"/>
                    </a:lnTo>
                    <a:lnTo>
                      <a:pt x="1194" y="1202"/>
                    </a:lnTo>
                    <a:lnTo>
                      <a:pt x="1218" y="1209"/>
                    </a:lnTo>
                    <a:lnTo>
                      <a:pt x="1243" y="1217"/>
                    </a:lnTo>
                    <a:lnTo>
                      <a:pt x="1271" y="1228"/>
                    </a:lnTo>
                    <a:lnTo>
                      <a:pt x="1298" y="1244"/>
                    </a:lnTo>
                    <a:lnTo>
                      <a:pt x="1328" y="1263"/>
                    </a:lnTo>
                    <a:lnTo>
                      <a:pt x="1357" y="1282"/>
                    </a:lnTo>
                    <a:lnTo>
                      <a:pt x="1389" y="1299"/>
                    </a:lnTo>
                    <a:lnTo>
                      <a:pt x="1422" y="1314"/>
                    </a:lnTo>
                    <a:lnTo>
                      <a:pt x="1452" y="1329"/>
                    </a:lnTo>
                    <a:lnTo>
                      <a:pt x="1482" y="1342"/>
                    </a:lnTo>
                    <a:lnTo>
                      <a:pt x="1513" y="1354"/>
                    </a:lnTo>
                    <a:lnTo>
                      <a:pt x="1541" y="1361"/>
                    </a:lnTo>
                    <a:lnTo>
                      <a:pt x="1572" y="1369"/>
                    </a:lnTo>
                    <a:lnTo>
                      <a:pt x="1596" y="1375"/>
                    </a:lnTo>
                    <a:lnTo>
                      <a:pt x="1621" y="1377"/>
                    </a:lnTo>
                    <a:lnTo>
                      <a:pt x="1642" y="1375"/>
                    </a:lnTo>
                    <a:lnTo>
                      <a:pt x="1663" y="1373"/>
                    </a:lnTo>
                    <a:lnTo>
                      <a:pt x="1678" y="1365"/>
                    </a:lnTo>
                    <a:lnTo>
                      <a:pt x="1693" y="1354"/>
                    </a:lnTo>
                    <a:lnTo>
                      <a:pt x="1703" y="1340"/>
                    </a:lnTo>
                    <a:lnTo>
                      <a:pt x="1709" y="1323"/>
                    </a:lnTo>
                    <a:lnTo>
                      <a:pt x="1707" y="1301"/>
                    </a:lnTo>
                    <a:lnTo>
                      <a:pt x="1703" y="1283"/>
                    </a:lnTo>
                    <a:lnTo>
                      <a:pt x="1693" y="1266"/>
                    </a:lnTo>
                    <a:lnTo>
                      <a:pt x="1684" y="1253"/>
                    </a:lnTo>
                    <a:lnTo>
                      <a:pt x="1671" y="1238"/>
                    </a:lnTo>
                    <a:lnTo>
                      <a:pt x="1655" y="1225"/>
                    </a:lnTo>
                    <a:lnTo>
                      <a:pt x="1640" y="1213"/>
                    </a:lnTo>
                    <a:lnTo>
                      <a:pt x="1627" y="1202"/>
                    </a:lnTo>
                    <a:lnTo>
                      <a:pt x="1610" y="1187"/>
                    </a:lnTo>
                    <a:lnTo>
                      <a:pt x="1600" y="1175"/>
                    </a:lnTo>
                    <a:lnTo>
                      <a:pt x="1591" y="1162"/>
                    </a:lnTo>
                    <a:lnTo>
                      <a:pt x="1585" y="1148"/>
                    </a:lnTo>
                    <a:lnTo>
                      <a:pt x="1585" y="1131"/>
                    </a:lnTo>
                    <a:lnTo>
                      <a:pt x="1591" y="1118"/>
                    </a:lnTo>
                    <a:lnTo>
                      <a:pt x="1600" y="1099"/>
                    </a:lnTo>
                    <a:lnTo>
                      <a:pt x="1621" y="1080"/>
                    </a:lnTo>
                    <a:lnTo>
                      <a:pt x="1642" y="1057"/>
                    </a:lnTo>
                    <a:lnTo>
                      <a:pt x="1659" y="1033"/>
                    </a:lnTo>
                    <a:lnTo>
                      <a:pt x="1673" y="1004"/>
                    </a:lnTo>
                    <a:lnTo>
                      <a:pt x="1686" y="977"/>
                    </a:lnTo>
                    <a:lnTo>
                      <a:pt x="1693" y="943"/>
                    </a:lnTo>
                    <a:lnTo>
                      <a:pt x="1703" y="913"/>
                    </a:lnTo>
                    <a:lnTo>
                      <a:pt x="1707" y="879"/>
                    </a:lnTo>
                    <a:lnTo>
                      <a:pt x="1711" y="846"/>
                    </a:lnTo>
                    <a:lnTo>
                      <a:pt x="1711" y="812"/>
                    </a:lnTo>
                    <a:lnTo>
                      <a:pt x="1711" y="776"/>
                    </a:lnTo>
                    <a:lnTo>
                      <a:pt x="1707" y="744"/>
                    </a:lnTo>
                    <a:lnTo>
                      <a:pt x="1707" y="709"/>
                    </a:lnTo>
                    <a:lnTo>
                      <a:pt x="1703" y="677"/>
                    </a:lnTo>
                    <a:lnTo>
                      <a:pt x="1699" y="648"/>
                    </a:lnTo>
                    <a:lnTo>
                      <a:pt x="1695" y="620"/>
                    </a:lnTo>
                    <a:lnTo>
                      <a:pt x="1692" y="593"/>
                    </a:lnTo>
                    <a:lnTo>
                      <a:pt x="1686" y="567"/>
                    </a:lnTo>
                    <a:lnTo>
                      <a:pt x="1680" y="542"/>
                    </a:lnTo>
                    <a:lnTo>
                      <a:pt x="1676" y="513"/>
                    </a:lnTo>
                    <a:lnTo>
                      <a:pt x="1673" y="489"/>
                    </a:lnTo>
                    <a:lnTo>
                      <a:pt x="1669" y="462"/>
                    </a:lnTo>
                    <a:lnTo>
                      <a:pt x="1665" y="436"/>
                    </a:lnTo>
                    <a:lnTo>
                      <a:pt x="1665" y="411"/>
                    </a:lnTo>
                    <a:lnTo>
                      <a:pt x="1665" y="386"/>
                    </a:lnTo>
                    <a:lnTo>
                      <a:pt x="1665" y="360"/>
                    </a:lnTo>
                    <a:lnTo>
                      <a:pt x="1665" y="337"/>
                    </a:lnTo>
                    <a:lnTo>
                      <a:pt x="1669" y="314"/>
                    </a:lnTo>
                    <a:lnTo>
                      <a:pt x="1674" y="295"/>
                    </a:lnTo>
                    <a:lnTo>
                      <a:pt x="1678" y="276"/>
                    </a:lnTo>
                    <a:lnTo>
                      <a:pt x="1688" y="257"/>
                    </a:lnTo>
                    <a:lnTo>
                      <a:pt x="1695" y="242"/>
                    </a:lnTo>
                    <a:lnTo>
                      <a:pt x="1709" y="228"/>
                    </a:lnTo>
                    <a:lnTo>
                      <a:pt x="1720" y="215"/>
                    </a:lnTo>
                    <a:lnTo>
                      <a:pt x="1730" y="202"/>
                    </a:lnTo>
                    <a:lnTo>
                      <a:pt x="1735" y="188"/>
                    </a:lnTo>
                    <a:lnTo>
                      <a:pt x="1741" y="177"/>
                    </a:lnTo>
                    <a:lnTo>
                      <a:pt x="1745" y="162"/>
                    </a:lnTo>
                    <a:lnTo>
                      <a:pt x="1747" y="148"/>
                    </a:lnTo>
                    <a:lnTo>
                      <a:pt x="1745" y="137"/>
                    </a:lnTo>
                    <a:lnTo>
                      <a:pt x="1745" y="126"/>
                    </a:lnTo>
                    <a:lnTo>
                      <a:pt x="1739" y="114"/>
                    </a:lnTo>
                    <a:lnTo>
                      <a:pt x="1735" y="103"/>
                    </a:lnTo>
                    <a:lnTo>
                      <a:pt x="1726" y="91"/>
                    </a:lnTo>
                    <a:lnTo>
                      <a:pt x="1720" y="84"/>
                    </a:lnTo>
                    <a:lnTo>
                      <a:pt x="1709" y="76"/>
                    </a:lnTo>
                    <a:lnTo>
                      <a:pt x="1697" y="69"/>
                    </a:lnTo>
                    <a:lnTo>
                      <a:pt x="1686" y="65"/>
                    </a:lnTo>
                    <a:lnTo>
                      <a:pt x="1674" y="61"/>
                    </a:lnTo>
                    <a:lnTo>
                      <a:pt x="1655" y="55"/>
                    </a:lnTo>
                    <a:lnTo>
                      <a:pt x="1633" y="52"/>
                    </a:lnTo>
                    <a:lnTo>
                      <a:pt x="1606" y="46"/>
                    </a:lnTo>
                    <a:lnTo>
                      <a:pt x="1576" y="42"/>
                    </a:lnTo>
                    <a:lnTo>
                      <a:pt x="1541" y="36"/>
                    </a:lnTo>
                    <a:lnTo>
                      <a:pt x="1507" y="31"/>
                    </a:lnTo>
                    <a:lnTo>
                      <a:pt x="1469" y="27"/>
                    </a:lnTo>
                    <a:lnTo>
                      <a:pt x="1431" y="23"/>
                    </a:lnTo>
                    <a:lnTo>
                      <a:pt x="1389" y="19"/>
                    </a:lnTo>
                    <a:lnTo>
                      <a:pt x="1351" y="17"/>
                    </a:lnTo>
                    <a:lnTo>
                      <a:pt x="1313" y="17"/>
                    </a:lnTo>
                    <a:lnTo>
                      <a:pt x="1277" y="17"/>
                    </a:lnTo>
                    <a:lnTo>
                      <a:pt x="1241" y="21"/>
                    </a:lnTo>
                    <a:lnTo>
                      <a:pt x="1211" y="27"/>
                    </a:lnTo>
                    <a:lnTo>
                      <a:pt x="1182" y="33"/>
                    </a:lnTo>
                    <a:lnTo>
                      <a:pt x="1159" y="44"/>
                    </a:lnTo>
                    <a:lnTo>
                      <a:pt x="1135" y="52"/>
                    </a:lnTo>
                    <a:lnTo>
                      <a:pt x="1112" y="59"/>
                    </a:lnTo>
                    <a:lnTo>
                      <a:pt x="1087" y="67"/>
                    </a:lnTo>
                    <a:lnTo>
                      <a:pt x="1060" y="74"/>
                    </a:lnTo>
                    <a:lnTo>
                      <a:pt x="1034" y="76"/>
                    </a:lnTo>
                    <a:lnTo>
                      <a:pt x="1007" y="78"/>
                    </a:lnTo>
                    <a:lnTo>
                      <a:pt x="981" y="78"/>
                    </a:lnTo>
                    <a:lnTo>
                      <a:pt x="954" y="78"/>
                    </a:lnTo>
                    <a:lnTo>
                      <a:pt x="926" y="76"/>
                    </a:lnTo>
                    <a:lnTo>
                      <a:pt x="899" y="74"/>
                    </a:lnTo>
                    <a:lnTo>
                      <a:pt x="870" y="69"/>
                    </a:lnTo>
                    <a:lnTo>
                      <a:pt x="846" y="65"/>
                    </a:lnTo>
                    <a:lnTo>
                      <a:pt x="817" y="57"/>
                    </a:lnTo>
                    <a:lnTo>
                      <a:pt x="792" y="50"/>
                    </a:lnTo>
                    <a:lnTo>
                      <a:pt x="766" y="42"/>
                    </a:lnTo>
                    <a:lnTo>
                      <a:pt x="743" y="34"/>
                    </a:lnTo>
                    <a:lnTo>
                      <a:pt x="718" y="25"/>
                    </a:lnTo>
                    <a:lnTo>
                      <a:pt x="696" y="17"/>
                    </a:lnTo>
                    <a:lnTo>
                      <a:pt x="673" y="12"/>
                    </a:lnTo>
                    <a:lnTo>
                      <a:pt x="650" y="8"/>
                    </a:lnTo>
                    <a:lnTo>
                      <a:pt x="625" y="4"/>
                    </a:lnTo>
                    <a:lnTo>
                      <a:pt x="602" y="2"/>
                    </a:lnTo>
                    <a:lnTo>
                      <a:pt x="580" y="0"/>
                    </a:lnTo>
                    <a:lnTo>
                      <a:pt x="561" y="2"/>
                    </a:lnTo>
                    <a:lnTo>
                      <a:pt x="538" y="2"/>
                    </a:lnTo>
                    <a:lnTo>
                      <a:pt x="519" y="6"/>
                    </a:lnTo>
                    <a:lnTo>
                      <a:pt x="498" y="10"/>
                    </a:lnTo>
                    <a:lnTo>
                      <a:pt x="479" y="17"/>
                    </a:lnTo>
                    <a:lnTo>
                      <a:pt x="460" y="23"/>
                    </a:lnTo>
                    <a:lnTo>
                      <a:pt x="445" y="31"/>
                    </a:lnTo>
                    <a:lnTo>
                      <a:pt x="428" y="40"/>
                    </a:lnTo>
                    <a:lnTo>
                      <a:pt x="414" y="52"/>
                    </a:lnTo>
                    <a:lnTo>
                      <a:pt x="397" y="59"/>
                    </a:lnTo>
                    <a:lnTo>
                      <a:pt x="376" y="69"/>
                    </a:lnTo>
                    <a:lnTo>
                      <a:pt x="352" y="72"/>
                    </a:lnTo>
                    <a:lnTo>
                      <a:pt x="327" y="76"/>
                    </a:lnTo>
                    <a:lnTo>
                      <a:pt x="298" y="76"/>
                    </a:lnTo>
                    <a:lnTo>
                      <a:pt x="270" y="76"/>
                    </a:lnTo>
                    <a:lnTo>
                      <a:pt x="239" y="74"/>
                    </a:lnTo>
                    <a:lnTo>
                      <a:pt x="211" y="74"/>
                    </a:lnTo>
                    <a:lnTo>
                      <a:pt x="182" y="69"/>
                    </a:lnTo>
                    <a:lnTo>
                      <a:pt x="156" y="67"/>
                    </a:lnTo>
                    <a:lnTo>
                      <a:pt x="131" y="63"/>
                    </a:lnTo>
                    <a:lnTo>
                      <a:pt x="110" y="59"/>
                    </a:lnTo>
                    <a:lnTo>
                      <a:pt x="91" y="55"/>
                    </a:lnTo>
                    <a:lnTo>
                      <a:pt x="78" y="53"/>
                    </a:lnTo>
                    <a:lnTo>
                      <a:pt x="70" y="52"/>
                    </a:lnTo>
                    <a:lnTo>
                      <a:pt x="66" y="52"/>
                    </a:lnTo>
                    <a:lnTo>
                      <a:pt x="6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42"/>
              <p:cNvSpPr>
                <a:spLocks/>
              </p:cNvSpPr>
              <p:nvPr/>
            </p:nvSpPr>
            <p:spPr bwMode="auto">
              <a:xfrm>
                <a:off x="2542" y="1190"/>
                <a:ext cx="639" cy="526"/>
              </a:xfrm>
              <a:custGeom>
                <a:avLst/>
                <a:gdLst>
                  <a:gd name="T0" fmla="*/ 391 w 1277"/>
                  <a:gd name="T1" fmla="*/ 103 h 1054"/>
                  <a:gd name="T2" fmla="*/ 294 w 1277"/>
                  <a:gd name="T3" fmla="*/ 61 h 1054"/>
                  <a:gd name="T4" fmla="*/ 196 w 1277"/>
                  <a:gd name="T5" fmla="*/ 18 h 1054"/>
                  <a:gd name="T6" fmla="*/ 106 w 1277"/>
                  <a:gd name="T7" fmla="*/ 0 h 1054"/>
                  <a:gd name="T8" fmla="*/ 36 w 1277"/>
                  <a:gd name="T9" fmla="*/ 48 h 1054"/>
                  <a:gd name="T10" fmla="*/ 0 w 1277"/>
                  <a:gd name="T11" fmla="*/ 177 h 1054"/>
                  <a:gd name="T12" fmla="*/ 82 w 1277"/>
                  <a:gd name="T13" fmla="*/ 282 h 1054"/>
                  <a:gd name="T14" fmla="*/ 239 w 1277"/>
                  <a:gd name="T15" fmla="*/ 346 h 1054"/>
                  <a:gd name="T16" fmla="*/ 399 w 1277"/>
                  <a:gd name="T17" fmla="*/ 404 h 1054"/>
                  <a:gd name="T18" fmla="*/ 488 w 1277"/>
                  <a:gd name="T19" fmla="*/ 485 h 1054"/>
                  <a:gd name="T20" fmla="*/ 435 w 1277"/>
                  <a:gd name="T21" fmla="*/ 626 h 1054"/>
                  <a:gd name="T22" fmla="*/ 281 w 1277"/>
                  <a:gd name="T23" fmla="*/ 757 h 1054"/>
                  <a:gd name="T24" fmla="*/ 146 w 1277"/>
                  <a:gd name="T25" fmla="*/ 818 h 1054"/>
                  <a:gd name="T26" fmla="*/ 45 w 1277"/>
                  <a:gd name="T27" fmla="*/ 843 h 1054"/>
                  <a:gd name="T28" fmla="*/ 9 w 1277"/>
                  <a:gd name="T29" fmla="*/ 862 h 1054"/>
                  <a:gd name="T30" fmla="*/ 59 w 1277"/>
                  <a:gd name="T31" fmla="*/ 913 h 1054"/>
                  <a:gd name="T32" fmla="*/ 215 w 1277"/>
                  <a:gd name="T33" fmla="*/ 1000 h 1054"/>
                  <a:gd name="T34" fmla="*/ 452 w 1277"/>
                  <a:gd name="T35" fmla="*/ 1048 h 1054"/>
                  <a:gd name="T36" fmla="*/ 728 w 1277"/>
                  <a:gd name="T37" fmla="*/ 1052 h 1054"/>
                  <a:gd name="T38" fmla="*/ 988 w 1277"/>
                  <a:gd name="T39" fmla="*/ 1004 h 1054"/>
                  <a:gd name="T40" fmla="*/ 1188 w 1277"/>
                  <a:gd name="T41" fmla="*/ 909 h 1054"/>
                  <a:gd name="T42" fmla="*/ 1277 w 1277"/>
                  <a:gd name="T43" fmla="*/ 772 h 1054"/>
                  <a:gd name="T44" fmla="*/ 1237 w 1277"/>
                  <a:gd name="T45" fmla="*/ 750 h 1054"/>
                  <a:gd name="T46" fmla="*/ 1116 w 1277"/>
                  <a:gd name="T47" fmla="*/ 824 h 1054"/>
                  <a:gd name="T48" fmla="*/ 962 w 1277"/>
                  <a:gd name="T49" fmla="*/ 917 h 1054"/>
                  <a:gd name="T50" fmla="*/ 821 w 1277"/>
                  <a:gd name="T51" fmla="*/ 942 h 1054"/>
                  <a:gd name="T52" fmla="*/ 751 w 1277"/>
                  <a:gd name="T53" fmla="*/ 820 h 1054"/>
                  <a:gd name="T54" fmla="*/ 747 w 1277"/>
                  <a:gd name="T55" fmla="*/ 635 h 1054"/>
                  <a:gd name="T56" fmla="*/ 791 w 1277"/>
                  <a:gd name="T57" fmla="*/ 518 h 1054"/>
                  <a:gd name="T58" fmla="*/ 868 w 1277"/>
                  <a:gd name="T59" fmla="*/ 445 h 1054"/>
                  <a:gd name="T60" fmla="*/ 979 w 1277"/>
                  <a:gd name="T61" fmla="*/ 396 h 1054"/>
                  <a:gd name="T62" fmla="*/ 1114 w 1277"/>
                  <a:gd name="T63" fmla="*/ 346 h 1054"/>
                  <a:gd name="T64" fmla="*/ 1231 w 1277"/>
                  <a:gd name="T65" fmla="*/ 282 h 1054"/>
                  <a:gd name="T66" fmla="*/ 1222 w 1277"/>
                  <a:gd name="T67" fmla="*/ 206 h 1054"/>
                  <a:gd name="T68" fmla="*/ 1133 w 1277"/>
                  <a:gd name="T69" fmla="*/ 137 h 1054"/>
                  <a:gd name="T70" fmla="*/ 1001 w 1277"/>
                  <a:gd name="T71" fmla="*/ 88 h 1054"/>
                  <a:gd name="T72" fmla="*/ 886 w 1277"/>
                  <a:gd name="T73" fmla="*/ 71 h 1054"/>
                  <a:gd name="T74" fmla="*/ 823 w 1277"/>
                  <a:gd name="T75" fmla="*/ 94 h 1054"/>
                  <a:gd name="T76" fmla="*/ 749 w 1277"/>
                  <a:gd name="T77" fmla="*/ 116 h 1054"/>
                  <a:gd name="T78" fmla="*/ 650 w 1277"/>
                  <a:gd name="T79" fmla="*/ 122 h 1054"/>
                  <a:gd name="T80" fmla="*/ 553 w 1277"/>
                  <a:gd name="T81" fmla="*/ 122 h 1054"/>
                  <a:gd name="T82" fmla="*/ 481 w 1277"/>
                  <a:gd name="T83" fmla="*/ 118 h 1054"/>
                  <a:gd name="T84" fmla="*/ 452 w 1277"/>
                  <a:gd name="T85" fmla="*/ 116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7" h="1054">
                    <a:moveTo>
                      <a:pt x="452" y="116"/>
                    </a:moveTo>
                    <a:lnTo>
                      <a:pt x="422" y="113"/>
                    </a:lnTo>
                    <a:lnTo>
                      <a:pt x="391" y="103"/>
                    </a:lnTo>
                    <a:lnTo>
                      <a:pt x="359" y="92"/>
                    </a:lnTo>
                    <a:lnTo>
                      <a:pt x="327" y="78"/>
                    </a:lnTo>
                    <a:lnTo>
                      <a:pt x="294" y="61"/>
                    </a:lnTo>
                    <a:lnTo>
                      <a:pt x="260" y="44"/>
                    </a:lnTo>
                    <a:lnTo>
                      <a:pt x="228" y="29"/>
                    </a:lnTo>
                    <a:lnTo>
                      <a:pt x="196" y="18"/>
                    </a:lnTo>
                    <a:lnTo>
                      <a:pt x="163" y="6"/>
                    </a:lnTo>
                    <a:lnTo>
                      <a:pt x="135" y="0"/>
                    </a:lnTo>
                    <a:lnTo>
                      <a:pt x="106" y="0"/>
                    </a:lnTo>
                    <a:lnTo>
                      <a:pt x="82" y="8"/>
                    </a:lnTo>
                    <a:lnTo>
                      <a:pt x="57" y="23"/>
                    </a:lnTo>
                    <a:lnTo>
                      <a:pt x="36" y="48"/>
                    </a:lnTo>
                    <a:lnTo>
                      <a:pt x="19" y="82"/>
                    </a:lnTo>
                    <a:lnTo>
                      <a:pt x="5" y="132"/>
                    </a:lnTo>
                    <a:lnTo>
                      <a:pt x="0" y="177"/>
                    </a:lnTo>
                    <a:lnTo>
                      <a:pt x="15" y="221"/>
                    </a:lnTo>
                    <a:lnTo>
                      <a:pt x="42" y="253"/>
                    </a:lnTo>
                    <a:lnTo>
                      <a:pt x="82" y="282"/>
                    </a:lnTo>
                    <a:lnTo>
                      <a:pt x="127" y="307"/>
                    </a:lnTo>
                    <a:lnTo>
                      <a:pt x="182" y="327"/>
                    </a:lnTo>
                    <a:lnTo>
                      <a:pt x="239" y="346"/>
                    </a:lnTo>
                    <a:lnTo>
                      <a:pt x="296" y="365"/>
                    </a:lnTo>
                    <a:lnTo>
                      <a:pt x="350" y="385"/>
                    </a:lnTo>
                    <a:lnTo>
                      <a:pt x="399" y="404"/>
                    </a:lnTo>
                    <a:lnTo>
                      <a:pt x="441" y="426"/>
                    </a:lnTo>
                    <a:lnTo>
                      <a:pt x="471" y="455"/>
                    </a:lnTo>
                    <a:lnTo>
                      <a:pt x="488" y="485"/>
                    </a:lnTo>
                    <a:lnTo>
                      <a:pt x="490" y="525"/>
                    </a:lnTo>
                    <a:lnTo>
                      <a:pt x="471" y="571"/>
                    </a:lnTo>
                    <a:lnTo>
                      <a:pt x="435" y="626"/>
                    </a:lnTo>
                    <a:lnTo>
                      <a:pt x="384" y="679"/>
                    </a:lnTo>
                    <a:lnTo>
                      <a:pt x="332" y="723"/>
                    </a:lnTo>
                    <a:lnTo>
                      <a:pt x="281" y="757"/>
                    </a:lnTo>
                    <a:lnTo>
                      <a:pt x="234" y="784"/>
                    </a:lnTo>
                    <a:lnTo>
                      <a:pt x="188" y="803"/>
                    </a:lnTo>
                    <a:lnTo>
                      <a:pt x="146" y="818"/>
                    </a:lnTo>
                    <a:lnTo>
                      <a:pt x="106" y="827"/>
                    </a:lnTo>
                    <a:lnTo>
                      <a:pt x="74" y="837"/>
                    </a:lnTo>
                    <a:lnTo>
                      <a:pt x="45" y="843"/>
                    </a:lnTo>
                    <a:lnTo>
                      <a:pt x="25" y="848"/>
                    </a:lnTo>
                    <a:lnTo>
                      <a:pt x="11" y="852"/>
                    </a:lnTo>
                    <a:lnTo>
                      <a:pt x="9" y="862"/>
                    </a:lnTo>
                    <a:lnTo>
                      <a:pt x="13" y="873"/>
                    </a:lnTo>
                    <a:lnTo>
                      <a:pt x="30" y="890"/>
                    </a:lnTo>
                    <a:lnTo>
                      <a:pt x="59" y="913"/>
                    </a:lnTo>
                    <a:lnTo>
                      <a:pt x="99" y="945"/>
                    </a:lnTo>
                    <a:lnTo>
                      <a:pt x="150" y="974"/>
                    </a:lnTo>
                    <a:lnTo>
                      <a:pt x="215" y="1000"/>
                    </a:lnTo>
                    <a:lnTo>
                      <a:pt x="285" y="1019"/>
                    </a:lnTo>
                    <a:lnTo>
                      <a:pt x="367" y="1039"/>
                    </a:lnTo>
                    <a:lnTo>
                      <a:pt x="452" y="1048"/>
                    </a:lnTo>
                    <a:lnTo>
                      <a:pt x="543" y="1054"/>
                    </a:lnTo>
                    <a:lnTo>
                      <a:pt x="635" y="1054"/>
                    </a:lnTo>
                    <a:lnTo>
                      <a:pt x="728" y="1052"/>
                    </a:lnTo>
                    <a:lnTo>
                      <a:pt x="819" y="1040"/>
                    </a:lnTo>
                    <a:lnTo>
                      <a:pt x="906" y="1025"/>
                    </a:lnTo>
                    <a:lnTo>
                      <a:pt x="988" y="1004"/>
                    </a:lnTo>
                    <a:lnTo>
                      <a:pt x="1066" y="978"/>
                    </a:lnTo>
                    <a:lnTo>
                      <a:pt x="1133" y="945"/>
                    </a:lnTo>
                    <a:lnTo>
                      <a:pt x="1188" y="909"/>
                    </a:lnTo>
                    <a:lnTo>
                      <a:pt x="1233" y="864"/>
                    </a:lnTo>
                    <a:lnTo>
                      <a:pt x="1264" y="814"/>
                    </a:lnTo>
                    <a:lnTo>
                      <a:pt x="1277" y="772"/>
                    </a:lnTo>
                    <a:lnTo>
                      <a:pt x="1277" y="750"/>
                    </a:lnTo>
                    <a:lnTo>
                      <a:pt x="1262" y="742"/>
                    </a:lnTo>
                    <a:lnTo>
                      <a:pt x="1237" y="750"/>
                    </a:lnTo>
                    <a:lnTo>
                      <a:pt x="1203" y="769"/>
                    </a:lnTo>
                    <a:lnTo>
                      <a:pt x="1161" y="793"/>
                    </a:lnTo>
                    <a:lnTo>
                      <a:pt x="1116" y="824"/>
                    </a:lnTo>
                    <a:lnTo>
                      <a:pt x="1066" y="858"/>
                    </a:lnTo>
                    <a:lnTo>
                      <a:pt x="1013" y="890"/>
                    </a:lnTo>
                    <a:lnTo>
                      <a:pt x="962" y="917"/>
                    </a:lnTo>
                    <a:lnTo>
                      <a:pt x="908" y="936"/>
                    </a:lnTo>
                    <a:lnTo>
                      <a:pt x="863" y="945"/>
                    </a:lnTo>
                    <a:lnTo>
                      <a:pt x="821" y="942"/>
                    </a:lnTo>
                    <a:lnTo>
                      <a:pt x="789" y="923"/>
                    </a:lnTo>
                    <a:lnTo>
                      <a:pt x="762" y="881"/>
                    </a:lnTo>
                    <a:lnTo>
                      <a:pt x="751" y="820"/>
                    </a:lnTo>
                    <a:lnTo>
                      <a:pt x="743" y="750"/>
                    </a:lnTo>
                    <a:lnTo>
                      <a:pt x="743" y="689"/>
                    </a:lnTo>
                    <a:lnTo>
                      <a:pt x="747" y="635"/>
                    </a:lnTo>
                    <a:lnTo>
                      <a:pt x="758" y="590"/>
                    </a:lnTo>
                    <a:lnTo>
                      <a:pt x="771" y="550"/>
                    </a:lnTo>
                    <a:lnTo>
                      <a:pt x="791" y="518"/>
                    </a:lnTo>
                    <a:lnTo>
                      <a:pt x="811" y="489"/>
                    </a:lnTo>
                    <a:lnTo>
                      <a:pt x="840" y="466"/>
                    </a:lnTo>
                    <a:lnTo>
                      <a:pt x="868" y="445"/>
                    </a:lnTo>
                    <a:lnTo>
                      <a:pt x="903" y="426"/>
                    </a:lnTo>
                    <a:lnTo>
                      <a:pt x="937" y="411"/>
                    </a:lnTo>
                    <a:lnTo>
                      <a:pt x="979" y="396"/>
                    </a:lnTo>
                    <a:lnTo>
                      <a:pt x="1020" y="379"/>
                    </a:lnTo>
                    <a:lnTo>
                      <a:pt x="1066" y="364"/>
                    </a:lnTo>
                    <a:lnTo>
                      <a:pt x="1114" y="346"/>
                    </a:lnTo>
                    <a:lnTo>
                      <a:pt x="1165" y="327"/>
                    </a:lnTo>
                    <a:lnTo>
                      <a:pt x="1205" y="305"/>
                    </a:lnTo>
                    <a:lnTo>
                      <a:pt x="1231" y="282"/>
                    </a:lnTo>
                    <a:lnTo>
                      <a:pt x="1241" y="255"/>
                    </a:lnTo>
                    <a:lnTo>
                      <a:pt x="1237" y="231"/>
                    </a:lnTo>
                    <a:lnTo>
                      <a:pt x="1222" y="206"/>
                    </a:lnTo>
                    <a:lnTo>
                      <a:pt x="1199" y="183"/>
                    </a:lnTo>
                    <a:lnTo>
                      <a:pt x="1169" y="158"/>
                    </a:lnTo>
                    <a:lnTo>
                      <a:pt x="1133" y="137"/>
                    </a:lnTo>
                    <a:lnTo>
                      <a:pt x="1091" y="118"/>
                    </a:lnTo>
                    <a:lnTo>
                      <a:pt x="1047" y="101"/>
                    </a:lnTo>
                    <a:lnTo>
                      <a:pt x="1001" y="88"/>
                    </a:lnTo>
                    <a:lnTo>
                      <a:pt x="962" y="78"/>
                    </a:lnTo>
                    <a:lnTo>
                      <a:pt x="920" y="71"/>
                    </a:lnTo>
                    <a:lnTo>
                      <a:pt x="886" y="71"/>
                    </a:lnTo>
                    <a:lnTo>
                      <a:pt x="859" y="75"/>
                    </a:lnTo>
                    <a:lnTo>
                      <a:pt x="840" y="84"/>
                    </a:lnTo>
                    <a:lnTo>
                      <a:pt x="823" y="94"/>
                    </a:lnTo>
                    <a:lnTo>
                      <a:pt x="802" y="103"/>
                    </a:lnTo>
                    <a:lnTo>
                      <a:pt x="775" y="109"/>
                    </a:lnTo>
                    <a:lnTo>
                      <a:pt x="749" y="116"/>
                    </a:lnTo>
                    <a:lnTo>
                      <a:pt x="716" y="118"/>
                    </a:lnTo>
                    <a:lnTo>
                      <a:pt x="684" y="122"/>
                    </a:lnTo>
                    <a:lnTo>
                      <a:pt x="650" y="122"/>
                    </a:lnTo>
                    <a:lnTo>
                      <a:pt x="618" y="124"/>
                    </a:lnTo>
                    <a:lnTo>
                      <a:pt x="583" y="122"/>
                    </a:lnTo>
                    <a:lnTo>
                      <a:pt x="553" y="122"/>
                    </a:lnTo>
                    <a:lnTo>
                      <a:pt x="524" y="120"/>
                    </a:lnTo>
                    <a:lnTo>
                      <a:pt x="502" y="120"/>
                    </a:lnTo>
                    <a:lnTo>
                      <a:pt x="481" y="118"/>
                    </a:lnTo>
                    <a:lnTo>
                      <a:pt x="464" y="116"/>
                    </a:lnTo>
                    <a:lnTo>
                      <a:pt x="454" y="116"/>
                    </a:lnTo>
                    <a:lnTo>
                      <a:pt x="452" y="116"/>
                    </a:lnTo>
                    <a:lnTo>
                      <a:pt x="452"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43"/>
              <p:cNvSpPr>
                <a:spLocks/>
              </p:cNvSpPr>
              <p:nvPr/>
            </p:nvSpPr>
            <p:spPr bwMode="auto">
              <a:xfrm>
                <a:off x="2421" y="1001"/>
                <a:ext cx="26" cy="41"/>
              </a:xfrm>
              <a:custGeom>
                <a:avLst/>
                <a:gdLst>
                  <a:gd name="T0" fmla="*/ 12 w 52"/>
                  <a:gd name="T1" fmla="*/ 2 h 84"/>
                  <a:gd name="T2" fmla="*/ 16 w 52"/>
                  <a:gd name="T3" fmla="*/ 0 h 84"/>
                  <a:gd name="T4" fmla="*/ 21 w 52"/>
                  <a:gd name="T5" fmla="*/ 4 h 84"/>
                  <a:gd name="T6" fmla="*/ 29 w 52"/>
                  <a:gd name="T7" fmla="*/ 8 h 84"/>
                  <a:gd name="T8" fmla="*/ 35 w 52"/>
                  <a:gd name="T9" fmla="*/ 17 h 84"/>
                  <a:gd name="T10" fmla="*/ 40 w 52"/>
                  <a:gd name="T11" fmla="*/ 23 h 84"/>
                  <a:gd name="T12" fmla="*/ 46 w 52"/>
                  <a:gd name="T13" fmla="*/ 32 h 84"/>
                  <a:gd name="T14" fmla="*/ 48 w 52"/>
                  <a:gd name="T15" fmla="*/ 42 h 84"/>
                  <a:gd name="T16" fmla="*/ 52 w 52"/>
                  <a:gd name="T17" fmla="*/ 50 h 84"/>
                  <a:gd name="T18" fmla="*/ 52 w 52"/>
                  <a:gd name="T19" fmla="*/ 61 h 84"/>
                  <a:gd name="T20" fmla="*/ 52 w 52"/>
                  <a:gd name="T21" fmla="*/ 72 h 84"/>
                  <a:gd name="T22" fmla="*/ 46 w 52"/>
                  <a:gd name="T23" fmla="*/ 78 h 84"/>
                  <a:gd name="T24" fmla="*/ 38 w 52"/>
                  <a:gd name="T25" fmla="*/ 84 h 84"/>
                  <a:gd name="T26" fmla="*/ 29 w 52"/>
                  <a:gd name="T27" fmla="*/ 84 h 84"/>
                  <a:gd name="T28" fmla="*/ 19 w 52"/>
                  <a:gd name="T29" fmla="*/ 80 h 84"/>
                  <a:gd name="T30" fmla="*/ 10 w 52"/>
                  <a:gd name="T31" fmla="*/ 74 h 84"/>
                  <a:gd name="T32" fmla="*/ 0 w 52"/>
                  <a:gd name="T33" fmla="*/ 65 h 84"/>
                  <a:gd name="T34" fmla="*/ 0 w 52"/>
                  <a:gd name="T35" fmla="*/ 59 h 84"/>
                  <a:gd name="T36" fmla="*/ 0 w 52"/>
                  <a:gd name="T37" fmla="*/ 51 h 84"/>
                  <a:gd name="T38" fmla="*/ 2 w 52"/>
                  <a:gd name="T39" fmla="*/ 40 h 84"/>
                  <a:gd name="T40" fmla="*/ 6 w 52"/>
                  <a:gd name="T41" fmla="*/ 31 h 84"/>
                  <a:gd name="T42" fmla="*/ 6 w 52"/>
                  <a:gd name="T43" fmla="*/ 17 h 84"/>
                  <a:gd name="T44" fmla="*/ 10 w 52"/>
                  <a:gd name="T45" fmla="*/ 10 h 84"/>
                  <a:gd name="T46" fmla="*/ 10 w 52"/>
                  <a:gd name="T47" fmla="*/ 4 h 84"/>
                  <a:gd name="T48" fmla="*/ 12 w 52"/>
                  <a:gd name="T49" fmla="*/ 2 h 84"/>
                  <a:gd name="T50" fmla="*/ 12 w 52"/>
                  <a:gd name="T51" fmla="*/ 2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2" h="84">
                    <a:moveTo>
                      <a:pt x="12" y="2"/>
                    </a:moveTo>
                    <a:lnTo>
                      <a:pt x="16" y="0"/>
                    </a:lnTo>
                    <a:lnTo>
                      <a:pt x="21" y="4"/>
                    </a:lnTo>
                    <a:lnTo>
                      <a:pt x="29" y="8"/>
                    </a:lnTo>
                    <a:lnTo>
                      <a:pt x="35" y="17"/>
                    </a:lnTo>
                    <a:lnTo>
                      <a:pt x="40" y="23"/>
                    </a:lnTo>
                    <a:lnTo>
                      <a:pt x="46" y="32"/>
                    </a:lnTo>
                    <a:lnTo>
                      <a:pt x="48" y="42"/>
                    </a:lnTo>
                    <a:lnTo>
                      <a:pt x="52" y="50"/>
                    </a:lnTo>
                    <a:lnTo>
                      <a:pt x="52" y="61"/>
                    </a:lnTo>
                    <a:lnTo>
                      <a:pt x="52" y="72"/>
                    </a:lnTo>
                    <a:lnTo>
                      <a:pt x="46" y="78"/>
                    </a:lnTo>
                    <a:lnTo>
                      <a:pt x="38" y="84"/>
                    </a:lnTo>
                    <a:lnTo>
                      <a:pt x="29" y="84"/>
                    </a:lnTo>
                    <a:lnTo>
                      <a:pt x="19" y="80"/>
                    </a:lnTo>
                    <a:lnTo>
                      <a:pt x="10" y="74"/>
                    </a:lnTo>
                    <a:lnTo>
                      <a:pt x="0" y="65"/>
                    </a:lnTo>
                    <a:lnTo>
                      <a:pt x="0" y="59"/>
                    </a:lnTo>
                    <a:lnTo>
                      <a:pt x="0" y="51"/>
                    </a:lnTo>
                    <a:lnTo>
                      <a:pt x="2" y="40"/>
                    </a:lnTo>
                    <a:lnTo>
                      <a:pt x="6" y="31"/>
                    </a:lnTo>
                    <a:lnTo>
                      <a:pt x="6" y="17"/>
                    </a:lnTo>
                    <a:lnTo>
                      <a:pt x="10" y="10"/>
                    </a:lnTo>
                    <a:lnTo>
                      <a:pt x="10" y="4"/>
                    </a:lnTo>
                    <a:lnTo>
                      <a:pt x="12" y="2"/>
                    </a:lnTo>
                    <a:lnTo>
                      <a:pt x="12"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44"/>
              <p:cNvSpPr>
                <a:spLocks/>
              </p:cNvSpPr>
              <p:nvPr/>
            </p:nvSpPr>
            <p:spPr bwMode="auto">
              <a:xfrm>
                <a:off x="2399" y="1021"/>
                <a:ext cx="134" cy="58"/>
              </a:xfrm>
              <a:custGeom>
                <a:avLst/>
                <a:gdLst>
                  <a:gd name="T0" fmla="*/ 9 w 268"/>
                  <a:gd name="T1" fmla="*/ 0 h 118"/>
                  <a:gd name="T2" fmla="*/ 21 w 268"/>
                  <a:gd name="T3" fmla="*/ 0 h 118"/>
                  <a:gd name="T4" fmla="*/ 22 w 268"/>
                  <a:gd name="T5" fmla="*/ 15 h 118"/>
                  <a:gd name="T6" fmla="*/ 26 w 268"/>
                  <a:gd name="T7" fmla="*/ 40 h 118"/>
                  <a:gd name="T8" fmla="*/ 41 w 268"/>
                  <a:gd name="T9" fmla="*/ 59 h 118"/>
                  <a:gd name="T10" fmla="*/ 64 w 268"/>
                  <a:gd name="T11" fmla="*/ 70 h 118"/>
                  <a:gd name="T12" fmla="*/ 91 w 268"/>
                  <a:gd name="T13" fmla="*/ 76 h 118"/>
                  <a:gd name="T14" fmla="*/ 121 w 268"/>
                  <a:gd name="T15" fmla="*/ 76 h 118"/>
                  <a:gd name="T16" fmla="*/ 150 w 268"/>
                  <a:gd name="T17" fmla="*/ 72 h 118"/>
                  <a:gd name="T18" fmla="*/ 175 w 268"/>
                  <a:gd name="T19" fmla="*/ 67 h 118"/>
                  <a:gd name="T20" fmla="*/ 194 w 268"/>
                  <a:gd name="T21" fmla="*/ 57 h 118"/>
                  <a:gd name="T22" fmla="*/ 211 w 268"/>
                  <a:gd name="T23" fmla="*/ 48 h 118"/>
                  <a:gd name="T24" fmla="*/ 226 w 268"/>
                  <a:gd name="T25" fmla="*/ 38 h 118"/>
                  <a:gd name="T26" fmla="*/ 243 w 268"/>
                  <a:gd name="T27" fmla="*/ 30 h 118"/>
                  <a:gd name="T28" fmla="*/ 258 w 268"/>
                  <a:gd name="T29" fmla="*/ 34 h 118"/>
                  <a:gd name="T30" fmla="*/ 254 w 268"/>
                  <a:gd name="T31" fmla="*/ 48 h 118"/>
                  <a:gd name="T32" fmla="*/ 232 w 268"/>
                  <a:gd name="T33" fmla="*/ 65 h 118"/>
                  <a:gd name="T34" fmla="*/ 207 w 268"/>
                  <a:gd name="T35" fmla="*/ 78 h 118"/>
                  <a:gd name="T36" fmla="*/ 184 w 268"/>
                  <a:gd name="T37" fmla="*/ 91 h 118"/>
                  <a:gd name="T38" fmla="*/ 156 w 268"/>
                  <a:gd name="T39" fmla="*/ 101 h 118"/>
                  <a:gd name="T40" fmla="*/ 129 w 268"/>
                  <a:gd name="T41" fmla="*/ 108 h 118"/>
                  <a:gd name="T42" fmla="*/ 102 w 268"/>
                  <a:gd name="T43" fmla="*/ 114 h 118"/>
                  <a:gd name="T44" fmla="*/ 76 w 268"/>
                  <a:gd name="T45" fmla="*/ 118 h 118"/>
                  <a:gd name="T46" fmla="*/ 53 w 268"/>
                  <a:gd name="T47" fmla="*/ 118 h 118"/>
                  <a:gd name="T48" fmla="*/ 34 w 268"/>
                  <a:gd name="T49" fmla="*/ 112 h 118"/>
                  <a:gd name="T50" fmla="*/ 21 w 268"/>
                  <a:gd name="T51" fmla="*/ 101 h 118"/>
                  <a:gd name="T52" fmla="*/ 11 w 268"/>
                  <a:gd name="T53" fmla="*/ 86 h 118"/>
                  <a:gd name="T54" fmla="*/ 3 w 268"/>
                  <a:gd name="T55" fmla="*/ 67 h 118"/>
                  <a:gd name="T56" fmla="*/ 0 w 268"/>
                  <a:gd name="T57" fmla="*/ 48 h 118"/>
                  <a:gd name="T58" fmla="*/ 0 w 268"/>
                  <a:gd name="T59" fmla="*/ 27 h 118"/>
                  <a:gd name="T60" fmla="*/ 3 w 268"/>
                  <a:gd name="T61" fmla="*/ 8 h 118"/>
                  <a:gd name="T62" fmla="*/ 7 w 268"/>
                  <a:gd name="T6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8" h="118">
                    <a:moveTo>
                      <a:pt x="7" y="0"/>
                    </a:moveTo>
                    <a:lnTo>
                      <a:pt x="9" y="0"/>
                    </a:lnTo>
                    <a:lnTo>
                      <a:pt x="15" y="0"/>
                    </a:lnTo>
                    <a:lnTo>
                      <a:pt x="21" y="0"/>
                    </a:lnTo>
                    <a:lnTo>
                      <a:pt x="24" y="0"/>
                    </a:lnTo>
                    <a:lnTo>
                      <a:pt x="22" y="15"/>
                    </a:lnTo>
                    <a:lnTo>
                      <a:pt x="24" y="29"/>
                    </a:lnTo>
                    <a:lnTo>
                      <a:pt x="26" y="40"/>
                    </a:lnTo>
                    <a:lnTo>
                      <a:pt x="34" y="51"/>
                    </a:lnTo>
                    <a:lnTo>
                      <a:pt x="41" y="59"/>
                    </a:lnTo>
                    <a:lnTo>
                      <a:pt x="53" y="67"/>
                    </a:lnTo>
                    <a:lnTo>
                      <a:pt x="64" y="70"/>
                    </a:lnTo>
                    <a:lnTo>
                      <a:pt x="80" y="76"/>
                    </a:lnTo>
                    <a:lnTo>
                      <a:pt x="91" y="76"/>
                    </a:lnTo>
                    <a:lnTo>
                      <a:pt x="106" y="78"/>
                    </a:lnTo>
                    <a:lnTo>
                      <a:pt x="121" y="76"/>
                    </a:lnTo>
                    <a:lnTo>
                      <a:pt x="137" y="76"/>
                    </a:lnTo>
                    <a:lnTo>
                      <a:pt x="150" y="72"/>
                    </a:lnTo>
                    <a:lnTo>
                      <a:pt x="163" y="70"/>
                    </a:lnTo>
                    <a:lnTo>
                      <a:pt x="175" y="67"/>
                    </a:lnTo>
                    <a:lnTo>
                      <a:pt x="188" y="63"/>
                    </a:lnTo>
                    <a:lnTo>
                      <a:pt x="194" y="57"/>
                    </a:lnTo>
                    <a:lnTo>
                      <a:pt x="201" y="53"/>
                    </a:lnTo>
                    <a:lnTo>
                      <a:pt x="211" y="48"/>
                    </a:lnTo>
                    <a:lnTo>
                      <a:pt x="218" y="44"/>
                    </a:lnTo>
                    <a:lnTo>
                      <a:pt x="226" y="38"/>
                    </a:lnTo>
                    <a:lnTo>
                      <a:pt x="235" y="34"/>
                    </a:lnTo>
                    <a:lnTo>
                      <a:pt x="243" y="30"/>
                    </a:lnTo>
                    <a:lnTo>
                      <a:pt x="252" y="29"/>
                    </a:lnTo>
                    <a:lnTo>
                      <a:pt x="258" y="34"/>
                    </a:lnTo>
                    <a:lnTo>
                      <a:pt x="268" y="42"/>
                    </a:lnTo>
                    <a:lnTo>
                      <a:pt x="254" y="48"/>
                    </a:lnTo>
                    <a:lnTo>
                      <a:pt x="245" y="57"/>
                    </a:lnTo>
                    <a:lnTo>
                      <a:pt x="232" y="65"/>
                    </a:lnTo>
                    <a:lnTo>
                      <a:pt x="220" y="72"/>
                    </a:lnTo>
                    <a:lnTo>
                      <a:pt x="207" y="78"/>
                    </a:lnTo>
                    <a:lnTo>
                      <a:pt x="195" y="86"/>
                    </a:lnTo>
                    <a:lnTo>
                      <a:pt x="184" y="91"/>
                    </a:lnTo>
                    <a:lnTo>
                      <a:pt x="171" y="97"/>
                    </a:lnTo>
                    <a:lnTo>
                      <a:pt x="156" y="101"/>
                    </a:lnTo>
                    <a:lnTo>
                      <a:pt x="144" y="105"/>
                    </a:lnTo>
                    <a:lnTo>
                      <a:pt x="129" y="108"/>
                    </a:lnTo>
                    <a:lnTo>
                      <a:pt x="118" y="112"/>
                    </a:lnTo>
                    <a:lnTo>
                      <a:pt x="102" y="114"/>
                    </a:lnTo>
                    <a:lnTo>
                      <a:pt x="89" y="116"/>
                    </a:lnTo>
                    <a:lnTo>
                      <a:pt x="76" y="118"/>
                    </a:lnTo>
                    <a:lnTo>
                      <a:pt x="62" y="118"/>
                    </a:lnTo>
                    <a:lnTo>
                      <a:pt x="53" y="118"/>
                    </a:lnTo>
                    <a:lnTo>
                      <a:pt x="43" y="116"/>
                    </a:lnTo>
                    <a:lnTo>
                      <a:pt x="34" y="112"/>
                    </a:lnTo>
                    <a:lnTo>
                      <a:pt x="28" y="108"/>
                    </a:lnTo>
                    <a:lnTo>
                      <a:pt x="21" y="101"/>
                    </a:lnTo>
                    <a:lnTo>
                      <a:pt x="15" y="95"/>
                    </a:lnTo>
                    <a:lnTo>
                      <a:pt x="11" y="86"/>
                    </a:lnTo>
                    <a:lnTo>
                      <a:pt x="7" y="78"/>
                    </a:lnTo>
                    <a:lnTo>
                      <a:pt x="3" y="67"/>
                    </a:lnTo>
                    <a:lnTo>
                      <a:pt x="2" y="57"/>
                    </a:lnTo>
                    <a:lnTo>
                      <a:pt x="0" y="48"/>
                    </a:lnTo>
                    <a:lnTo>
                      <a:pt x="0" y="38"/>
                    </a:lnTo>
                    <a:lnTo>
                      <a:pt x="0" y="27"/>
                    </a:lnTo>
                    <a:lnTo>
                      <a:pt x="2" y="17"/>
                    </a:lnTo>
                    <a:lnTo>
                      <a:pt x="3" y="8"/>
                    </a:lnTo>
                    <a:lnTo>
                      <a:pt x="7" y="0"/>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45"/>
              <p:cNvSpPr>
                <a:spLocks/>
              </p:cNvSpPr>
              <p:nvPr/>
            </p:nvSpPr>
            <p:spPr bwMode="auto">
              <a:xfrm>
                <a:off x="3069" y="974"/>
                <a:ext cx="200" cy="129"/>
              </a:xfrm>
              <a:custGeom>
                <a:avLst/>
                <a:gdLst>
                  <a:gd name="T0" fmla="*/ 296 w 399"/>
                  <a:gd name="T1" fmla="*/ 2 h 258"/>
                  <a:gd name="T2" fmla="*/ 346 w 399"/>
                  <a:gd name="T3" fmla="*/ 23 h 258"/>
                  <a:gd name="T4" fmla="*/ 384 w 399"/>
                  <a:gd name="T5" fmla="*/ 63 h 258"/>
                  <a:gd name="T6" fmla="*/ 399 w 399"/>
                  <a:gd name="T7" fmla="*/ 110 h 258"/>
                  <a:gd name="T8" fmla="*/ 386 w 399"/>
                  <a:gd name="T9" fmla="*/ 160 h 258"/>
                  <a:gd name="T10" fmla="*/ 348 w 399"/>
                  <a:gd name="T11" fmla="*/ 198 h 258"/>
                  <a:gd name="T12" fmla="*/ 325 w 399"/>
                  <a:gd name="T13" fmla="*/ 217 h 258"/>
                  <a:gd name="T14" fmla="*/ 296 w 399"/>
                  <a:gd name="T15" fmla="*/ 234 h 258"/>
                  <a:gd name="T16" fmla="*/ 264 w 399"/>
                  <a:gd name="T17" fmla="*/ 245 h 258"/>
                  <a:gd name="T18" fmla="*/ 232 w 399"/>
                  <a:gd name="T19" fmla="*/ 253 h 258"/>
                  <a:gd name="T20" fmla="*/ 203 w 399"/>
                  <a:gd name="T21" fmla="*/ 258 h 258"/>
                  <a:gd name="T22" fmla="*/ 156 w 399"/>
                  <a:gd name="T23" fmla="*/ 245 h 258"/>
                  <a:gd name="T24" fmla="*/ 110 w 399"/>
                  <a:gd name="T25" fmla="*/ 226 h 258"/>
                  <a:gd name="T26" fmla="*/ 68 w 399"/>
                  <a:gd name="T27" fmla="*/ 196 h 258"/>
                  <a:gd name="T28" fmla="*/ 34 w 399"/>
                  <a:gd name="T29" fmla="*/ 160 h 258"/>
                  <a:gd name="T30" fmla="*/ 5 w 399"/>
                  <a:gd name="T31" fmla="*/ 114 h 258"/>
                  <a:gd name="T32" fmla="*/ 9 w 399"/>
                  <a:gd name="T33" fmla="*/ 82 h 258"/>
                  <a:gd name="T34" fmla="*/ 47 w 399"/>
                  <a:gd name="T35" fmla="*/ 131 h 258"/>
                  <a:gd name="T36" fmla="*/ 97 w 399"/>
                  <a:gd name="T37" fmla="*/ 171 h 258"/>
                  <a:gd name="T38" fmla="*/ 156 w 399"/>
                  <a:gd name="T39" fmla="*/ 198 h 258"/>
                  <a:gd name="T40" fmla="*/ 218 w 399"/>
                  <a:gd name="T41" fmla="*/ 211 h 258"/>
                  <a:gd name="T42" fmla="*/ 283 w 399"/>
                  <a:gd name="T43" fmla="*/ 207 h 258"/>
                  <a:gd name="T44" fmla="*/ 321 w 399"/>
                  <a:gd name="T45" fmla="*/ 188 h 258"/>
                  <a:gd name="T46" fmla="*/ 346 w 399"/>
                  <a:gd name="T47" fmla="*/ 165 h 258"/>
                  <a:gd name="T48" fmla="*/ 367 w 399"/>
                  <a:gd name="T49" fmla="*/ 137 h 258"/>
                  <a:gd name="T50" fmla="*/ 376 w 399"/>
                  <a:gd name="T51" fmla="*/ 104 h 258"/>
                  <a:gd name="T52" fmla="*/ 367 w 399"/>
                  <a:gd name="T53" fmla="*/ 76 h 258"/>
                  <a:gd name="T54" fmla="*/ 340 w 399"/>
                  <a:gd name="T55" fmla="*/ 47 h 258"/>
                  <a:gd name="T56" fmla="*/ 315 w 399"/>
                  <a:gd name="T57" fmla="*/ 30 h 258"/>
                  <a:gd name="T58" fmla="*/ 292 w 399"/>
                  <a:gd name="T59" fmla="*/ 23 h 258"/>
                  <a:gd name="T60" fmla="*/ 268 w 399"/>
                  <a:gd name="T61" fmla="*/ 25 h 258"/>
                  <a:gd name="T62" fmla="*/ 243 w 399"/>
                  <a:gd name="T63" fmla="*/ 38 h 258"/>
                  <a:gd name="T64" fmla="*/ 222 w 399"/>
                  <a:gd name="T65" fmla="*/ 61 h 258"/>
                  <a:gd name="T66" fmla="*/ 218 w 399"/>
                  <a:gd name="T67" fmla="*/ 89 h 258"/>
                  <a:gd name="T68" fmla="*/ 241 w 399"/>
                  <a:gd name="T69" fmla="*/ 104 h 258"/>
                  <a:gd name="T70" fmla="*/ 262 w 399"/>
                  <a:gd name="T71" fmla="*/ 95 h 258"/>
                  <a:gd name="T72" fmla="*/ 289 w 399"/>
                  <a:gd name="T73" fmla="*/ 110 h 258"/>
                  <a:gd name="T74" fmla="*/ 281 w 399"/>
                  <a:gd name="T75" fmla="*/ 137 h 258"/>
                  <a:gd name="T76" fmla="*/ 254 w 399"/>
                  <a:gd name="T77" fmla="*/ 150 h 258"/>
                  <a:gd name="T78" fmla="*/ 222 w 399"/>
                  <a:gd name="T79" fmla="*/ 144 h 258"/>
                  <a:gd name="T80" fmla="*/ 199 w 399"/>
                  <a:gd name="T81" fmla="*/ 116 h 258"/>
                  <a:gd name="T82" fmla="*/ 194 w 399"/>
                  <a:gd name="T83" fmla="*/ 80 h 258"/>
                  <a:gd name="T84" fmla="*/ 203 w 399"/>
                  <a:gd name="T85" fmla="*/ 44 h 258"/>
                  <a:gd name="T86" fmla="*/ 226 w 399"/>
                  <a:gd name="T87" fmla="*/ 15 h 258"/>
                  <a:gd name="T88" fmla="*/ 256 w 399"/>
                  <a:gd name="T89" fmla="*/ 6 h 258"/>
                  <a:gd name="T90" fmla="*/ 262 w 399"/>
                  <a:gd name="T91" fmla="*/ 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258">
                    <a:moveTo>
                      <a:pt x="262" y="6"/>
                    </a:moveTo>
                    <a:lnTo>
                      <a:pt x="279" y="0"/>
                    </a:lnTo>
                    <a:lnTo>
                      <a:pt x="296" y="2"/>
                    </a:lnTo>
                    <a:lnTo>
                      <a:pt x="313" y="6"/>
                    </a:lnTo>
                    <a:lnTo>
                      <a:pt x="330" y="13"/>
                    </a:lnTo>
                    <a:lnTo>
                      <a:pt x="346" y="23"/>
                    </a:lnTo>
                    <a:lnTo>
                      <a:pt x="361" y="34"/>
                    </a:lnTo>
                    <a:lnTo>
                      <a:pt x="372" y="47"/>
                    </a:lnTo>
                    <a:lnTo>
                      <a:pt x="384" y="63"/>
                    </a:lnTo>
                    <a:lnTo>
                      <a:pt x="389" y="78"/>
                    </a:lnTo>
                    <a:lnTo>
                      <a:pt x="395" y="95"/>
                    </a:lnTo>
                    <a:lnTo>
                      <a:pt x="399" y="110"/>
                    </a:lnTo>
                    <a:lnTo>
                      <a:pt x="399" y="127"/>
                    </a:lnTo>
                    <a:lnTo>
                      <a:pt x="393" y="144"/>
                    </a:lnTo>
                    <a:lnTo>
                      <a:pt x="386" y="160"/>
                    </a:lnTo>
                    <a:lnTo>
                      <a:pt x="372" y="175"/>
                    </a:lnTo>
                    <a:lnTo>
                      <a:pt x="357" y="190"/>
                    </a:lnTo>
                    <a:lnTo>
                      <a:pt x="348" y="198"/>
                    </a:lnTo>
                    <a:lnTo>
                      <a:pt x="342" y="203"/>
                    </a:lnTo>
                    <a:lnTo>
                      <a:pt x="334" y="211"/>
                    </a:lnTo>
                    <a:lnTo>
                      <a:pt x="325" y="217"/>
                    </a:lnTo>
                    <a:lnTo>
                      <a:pt x="315" y="222"/>
                    </a:lnTo>
                    <a:lnTo>
                      <a:pt x="306" y="228"/>
                    </a:lnTo>
                    <a:lnTo>
                      <a:pt x="296" y="234"/>
                    </a:lnTo>
                    <a:lnTo>
                      <a:pt x="287" y="239"/>
                    </a:lnTo>
                    <a:lnTo>
                      <a:pt x="273" y="241"/>
                    </a:lnTo>
                    <a:lnTo>
                      <a:pt x="264" y="245"/>
                    </a:lnTo>
                    <a:lnTo>
                      <a:pt x="253" y="249"/>
                    </a:lnTo>
                    <a:lnTo>
                      <a:pt x="243" y="253"/>
                    </a:lnTo>
                    <a:lnTo>
                      <a:pt x="232" y="253"/>
                    </a:lnTo>
                    <a:lnTo>
                      <a:pt x="222" y="255"/>
                    </a:lnTo>
                    <a:lnTo>
                      <a:pt x="213" y="257"/>
                    </a:lnTo>
                    <a:lnTo>
                      <a:pt x="203" y="258"/>
                    </a:lnTo>
                    <a:lnTo>
                      <a:pt x="188" y="253"/>
                    </a:lnTo>
                    <a:lnTo>
                      <a:pt x="171" y="251"/>
                    </a:lnTo>
                    <a:lnTo>
                      <a:pt x="156" y="245"/>
                    </a:lnTo>
                    <a:lnTo>
                      <a:pt x="138" y="239"/>
                    </a:lnTo>
                    <a:lnTo>
                      <a:pt x="123" y="232"/>
                    </a:lnTo>
                    <a:lnTo>
                      <a:pt x="110" y="226"/>
                    </a:lnTo>
                    <a:lnTo>
                      <a:pt x="95" y="217"/>
                    </a:lnTo>
                    <a:lnTo>
                      <a:pt x="83" y="207"/>
                    </a:lnTo>
                    <a:lnTo>
                      <a:pt x="68" y="196"/>
                    </a:lnTo>
                    <a:lnTo>
                      <a:pt x="55" y="184"/>
                    </a:lnTo>
                    <a:lnTo>
                      <a:pt x="43" y="171"/>
                    </a:lnTo>
                    <a:lnTo>
                      <a:pt x="34" y="160"/>
                    </a:lnTo>
                    <a:lnTo>
                      <a:pt x="23" y="144"/>
                    </a:lnTo>
                    <a:lnTo>
                      <a:pt x="15" y="131"/>
                    </a:lnTo>
                    <a:lnTo>
                      <a:pt x="5" y="114"/>
                    </a:lnTo>
                    <a:lnTo>
                      <a:pt x="0" y="99"/>
                    </a:lnTo>
                    <a:lnTo>
                      <a:pt x="4" y="89"/>
                    </a:lnTo>
                    <a:lnTo>
                      <a:pt x="9" y="82"/>
                    </a:lnTo>
                    <a:lnTo>
                      <a:pt x="21" y="99"/>
                    </a:lnTo>
                    <a:lnTo>
                      <a:pt x="32" y="116"/>
                    </a:lnTo>
                    <a:lnTo>
                      <a:pt x="47" y="131"/>
                    </a:lnTo>
                    <a:lnTo>
                      <a:pt x="64" y="146"/>
                    </a:lnTo>
                    <a:lnTo>
                      <a:pt x="80" y="160"/>
                    </a:lnTo>
                    <a:lnTo>
                      <a:pt x="97" y="171"/>
                    </a:lnTo>
                    <a:lnTo>
                      <a:pt x="116" y="182"/>
                    </a:lnTo>
                    <a:lnTo>
                      <a:pt x="137" y="192"/>
                    </a:lnTo>
                    <a:lnTo>
                      <a:pt x="156" y="198"/>
                    </a:lnTo>
                    <a:lnTo>
                      <a:pt x="176" y="203"/>
                    </a:lnTo>
                    <a:lnTo>
                      <a:pt x="197" y="207"/>
                    </a:lnTo>
                    <a:lnTo>
                      <a:pt x="218" y="211"/>
                    </a:lnTo>
                    <a:lnTo>
                      <a:pt x="239" y="211"/>
                    </a:lnTo>
                    <a:lnTo>
                      <a:pt x="260" y="211"/>
                    </a:lnTo>
                    <a:lnTo>
                      <a:pt x="283" y="207"/>
                    </a:lnTo>
                    <a:lnTo>
                      <a:pt x="304" y="201"/>
                    </a:lnTo>
                    <a:lnTo>
                      <a:pt x="311" y="196"/>
                    </a:lnTo>
                    <a:lnTo>
                      <a:pt x="321" y="188"/>
                    </a:lnTo>
                    <a:lnTo>
                      <a:pt x="329" y="181"/>
                    </a:lnTo>
                    <a:lnTo>
                      <a:pt x="338" y="175"/>
                    </a:lnTo>
                    <a:lnTo>
                      <a:pt x="346" y="165"/>
                    </a:lnTo>
                    <a:lnTo>
                      <a:pt x="353" y="156"/>
                    </a:lnTo>
                    <a:lnTo>
                      <a:pt x="361" y="146"/>
                    </a:lnTo>
                    <a:lnTo>
                      <a:pt x="367" y="137"/>
                    </a:lnTo>
                    <a:lnTo>
                      <a:pt x="370" y="127"/>
                    </a:lnTo>
                    <a:lnTo>
                      <a:pt x="374" y="116"/>
                    </a:lnTo>
                    <a:lnTo>
                      <a:pt x="376" y="104"/>
                    </a:lnTo>
                    <a:lnTo>
                      <a:pt x="376" y="95"/>
                    </a:lnTo>
                    <a:lnTo>
                      <a:pt x="372" y="85"/>
                    </a:lnTo>
                    <a:lnTo>
                      <a:pt x="367" y="76"/>
                    </a:lnTo>
                    <a:lnTo>
                      <a:pt x="357" y="66"/>
                    </a:lnTo>
                    <a:lnTo>
                      <a:pt x="348" y="57"/>
                    </a:lnTo>
                    <a:lnTo>
                      <a:pt x="340" y="47"/>
                    </a:lnTo>
                    <a:lnTo>
                      <a:pt x="332" y="42"/>
                    </a:lnTo>
                    <a:lnTo>
                      <a:pt x="325" y="34"/>
                    </a:lnTo>
                    <a:lnTo>
                      <a:pt x="315" y="30"/>
                    </a:lnTo>
                    <a:lnTo>
                      <a:pt x="308" y="27"/>
                    </a:lnTo>
                    <a:lnTo>
                      <a:pt x="300" y="25"/>
                    </a:lnTo>
                    <a:lnTo>
                      <a:pt x="292" y="23"/>
                    </a:lnTo>
                    <a:lnTo>
                      <a:pt x="283" y="25"/>
                    </a:lnTo>
                    <a:lnTo>
                      <a:pt x="275" y="25"/>
                    </a:lnTo>
                    <a:lnTo>
                      <a:pt x="268" y="25"/>
                    </a:lnTo>
                    <a:lnTo>
                      <a:pt x="260" y="28"/>
                    </a:lnTo>
                    <a:lnTo>
                      <a:pt x="251" y="34"/>
                    </a:lnTo>
                    <a:lnTo>
                      <a:pt x="243" y="38"/>
                    </a:lnTo>
                    <a:lnTo>
                      <a:pt x="235" y="44"/>
                    </a:lnTo>
                    <a:lnTo>
                      <a:pt x="228" y="51"/>
                    </a:lnTo>
                    <a:lnTo>
                      <a:pt x="222" y="61"/>
                    </a:lnTo>
                    <a:lnTo>
                      <a:pt x="216" y="70"/>
                    </a:lnTo>
                    <a:lnTo>
                      <a:pt x="216" y="80"/>
                    </a:lnTo>
                    <a:lnTo>
                      <a:pt x="218" y="89"/>
                    </a:lnTo>
                    <a:lnTo>
                      <a:pt x="228" y="99"/>
                    </a:lnTo>
                    <a:lnTo>
                      <a:pt x="233" y="103"/>
                    </a:lnTo>
                    <a:lnTo>
                      <a:pt x="241" y="104"/>
                    </a:lnTo>
                    <a:lnTo>
                      <a:pt x="249" y="99"/>
                    </a:lnTo>
                    <a:lnTo>
                      <a:pt x="256" y="93"/>
                    </a:lnTo>
                    <a:lnTo>
                      <a:pt x="262" y="95"/>
                    </a:lnTo>
                    <a:lnTo>
                      <a:pt x="273" y="101"/>
                    </a:lnTo>
                    <a:lnTo>
                      <a:pt x="283" y="106"/>
                    </a:lnTo>
                    <a:lnTo>
                      <a:pt x="289" y="110"/>
                    </a:lnTo>
                    <a:lnTo>
                      <a:pt x="291" y="122"/>
                    </a:lnTo>
                    <a:lnTo>
                      <a:pt x="289" y="131"/>
                    </a:lnTo>
                    <a:lnTo>
                      <a:pt x="281" y="137"/>
                    </a:lnTo>
                    <a:lnTo>
                      <a:pt x="273" y="144"/>
                    </a:lnTo>
                    <a:lnTo>
                      <a:pt x="264" y="146"/>
                    </a:lnTo>
                    <a:lnTo>
                      <a:pt x="254" y="150"/>
                    </a:lnTo>
                    <a:lnTo>
                      <a:pt x="243" y="150"/>
                    </a:lnTo>
                    <a:lnTo>
                      <a:pt x="235" y="152"/>
                    </a:lnTo>
                    <a:lnTo>
                      <a:pt x="222" y="144"/>
                    </a:lnTo>
                    <a:lnTo>
                      <a:pt x="213" y="137"/>
                    </a:lnTo>
                    <a:lnTo>
                      <a:pt x="203" y="127"/>
                    </a:lnTo>
                    <a:lnTo>
                      <a:pt x="199" y="116"/>
                    </a:lnTo>
                    <a:lnTo>
                      <a:pt x="194" y="104"/>
                    </a:lnTo>
                    <a:lnTo>
                      <a:pt x="194" y="91"/>
                    </a:lnTo>
                    <a:lnTo>
                      <a:pt x="194" y="80"/>
                    </a:lnTo>
                    <a:lnTo>
                      <a:pt x="195" y="68"/>
                    </a:lnTo>
                    <a:lnTo>
                      <a:pt x="199" y="55"/>
                    </a:lnTo>
                    <a:lnTo>
                      <a:pt x="203" y="44"/>
                    </a:lnTo>
                    <a:lnTo>
                      <a:pt x="209" y="32"/>
                    </a:lnTo>
                    <a:lnTo>
                      <a:pt x="218" y="25"/>
                    </a:lnTo>
                    <a:lnTo>
                      <a:pt x="226" y="15"/>
                    </a:lnTo>
                    <a:lnTo>
                      <a:pt x="235" y="9"/>
                    </a:lnTo>
                    <a:lnTo>
                      <a:pt x="245" y="6"/>
                    </a:lnTo>
                    <a:lnTo>
                      <a:pt x="256" y="6"/>
                    </a:lnTo>
                    <a:lnTo>
                      <a:pt x="258" y="6"/>
                    </a:lnTo>
                    <a:lnTo>
                      <a:pt x="262" y="6"/>
                    </a:lnTo>
                    <a:lnTo>
                      <a:pt x="26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46"/>
              <p:cNvSpPr>
                <a:spLocks/>
              </p:cNvSpPr>
              <p:nvPr/>
            </p:nvSpPr>
            <p:spPr bwMode="auto">
              <a:xfrm>
                <a:off x="3107" y="972"/>
                <a:ext cx="34" cy="45"/>
              </a:xfrm>
              <a:custGeom>
                <a:avLst/>
                <a:gdLst>
                  <a:gd name="T0" fmla="*/ 13 w 66"/>
                  <a:gd name="T1" fmla="*/ 0 h 89"/>
                  <a:gd name="T2" fmla="*/ 15 w 66"/>
                  <a:gd name="T3" fmla="*/ 0 h 89"/>
                  <a:gd name="T4" fmla="*/ 21 w 66"/>
                  <a:gd name="T5" fmla="*/ 0 h 89"/>
                  <a:gd name="T6" fmla="*/ 26 w 66"/>
                  <a:gd name="T7" fmla="*/ 0 h 89"/>
                  <a:gd name="T8" fmla="*/ 34 w 66"/>
                  <a:gd name="T9" fmla="*/ 0 h 89"/>
                  <a:gd name="T10" fmla="*/ 32 w 66"/>
                  <a:gd name="T11" fmla="*/ 4 h 89"/>
                  <a:gd name="T12" fmla="*/ 30 w 66"/>
                  <a:gd name="T13" fmla="*/ 13 h 89"/>
                  <a:gd name="T14" fmla="*/ 26 w 66"/>
                  <a:gd name="T15" fmla="*/ 19 h 89"/>
                  <a:gd name="T16" fmla="*/ 24 w 66"/>
                  <a:gd name="T17" fmla="*/ 27 h 89"/>
                  <a:gd name="T18" fmla="*/ 30 w 66"/>
                  <a:gd name="T19" fmla="*/ 25 h 89"/>
                  <a:gd name="T20" fmla="*/ 40 w 66"/>
                  <a:gd name="T21" fmla="*/ 29 h 89"/>
                  <a:gd name="T22" fmla="*/ 49 w 66"/>
                  <a:gd name="T23" fmla="*/ 34 h 89"/>
                  <a:gd name="T24" fmla="*/ 59 w 66"/>
                  <a:gd name="T25" fmla="*/ 44 h 89"/>
                  <a:gd name="T26" fmla="*/ 64 w 66"/>
                  <a:gd name="T27" fmla="*/ 53 h 89"/>
                  <a:gd name="T28" fmla="*/ 66 w 66"/>
                  <a:gd name="T29" fmla="*/ 65 h 89"/>
                  <a:gd name="T30" fmla="*/ 64 w 66"/>
                  <a:gd name="T31" fmla="*/ 70 h 89"/>
                  <a:gd name="T32" fmla="*/ 61 w 66"/>
                  <a:gd name="T33" fmla="*/ 76 h 89"/>
                  <a:gd name="T34" fmla="*/ 53 w 66"/>
                  <a:gd name="T35" fmla="*/ 82 h 89"/>
                  <a:gd name="T36" fmla="*/ 45 w 66"/>
                  <a:gd name="T37" fmla="*/ 89 h 89"/>
                  <a:gd name="T38" fmla="*/ 34 w 66"/>
                  <a:gd name="T39" fmla="*/ 89 h 89"/>
                  <a:gd name="T40" fmla="*/ 21 w 66"/>
                  <a:gd name="T41" fmla="*/ 82 h 89"/>
                  <a:gd name="T42" fmla="*/ 17 w 66"/>
                  <a:gd name="T43" fmla="*/ 76 h 89"/>
                  <a:gd name="T44" fmla="*/ 11 w 66"/>
                  <a:gd name="T45" fmla="*/ 70 h 89"/>
                  <a:gd name="T46" fmla="*/ 7 w 66"/>
                  <a:gd name="T47" fmla="*/ 63 h 89"/>
                  <a:gd name="T48" fmla="*/ 5 w 66"/>
                  <a:gd name="T49" fmla="*/ 57 h 89"/>
                  <a:gd name="T50" fmla="*/ 2 w 66"/>
                  <a:gd name="T51" fmla="*/ 48 h 89"/>
                  <a:gd name="T52" fmla="*/ 2 w 66"/>
                  <a:gd name="T53" fmla="*/ 38 h 89"/>
                  <a:gd name="T54" fmla="*/ 0 w 66"/>
                  <a:gd name="T55" fmla="*/ 31 h 89"/>
                  <a:gd name="T56" fmla="*/ 2 w 66"/>
                  <a:gd name="T57" fmla="*/ 23 h 89"/>
                  <a:gd name="T58" fmla="*/ 4 w 66"/>
                  <a:gd name="T59" fmla="*/ 10 h 89"/>
                  <a:gd name="T60" fmla="*/ 13 w 66"/>
                  <a:gd name="T61" fmla="*/ 0 h 89"/>
                  <a:gd name="T62" fmla="*/ 13 w 66"/>
                  <a:gd name="T63"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89">
                    <a:moveTo>
                      <a:pt x="13" y="0"/>
                    </a:moveTo>
                    <a:lnTo>
                      <a:pt x="15" y="0"/>
                    </a:lnTo>
                    <a:lnTo>
                      <a:pt x="21" y="0"/>
                    </a:lnTo>
                    <a:lnTo>
                      <a:pt x="26" y="0"/>
                    </a:lnTo>
                    <a:lnTo>
                      <a:pt x="34" y="0"/>
                    </a:lnTo>
                    <a:lnTo>
                      <a:pt x="32" y="4"/>
                    </a:lnTo>
                    <a:lnTo>
                      <a:pt x="30" y="13"/>
                    </a:lnTo>
                    <a:lnTo>
                      <a:pt x="26" y="19"/>
                    </a:lnTo>
                    <a:lnTo>
                      <a:pt x="24" y="27"/>
                    </a:lnTo>
                    <a:lnTo>
                      <a:pt x="30" y="25"/>
                    </a:lnTo>
                    <a:lnTo>
                      <a:pt x="40" y="29"/>
                    </a:lnTo>
                    <a:lnTo>
                      <a:pt x="49" y="34"/>
                    </a:lnTo>
                    <a:lnTo>
                      <a:pt x="59" y="44"/>
                    </a:lnTo>
                    <a:lnTo>
                      <a:pt x="64" y="53"/>
                    </a:lnTo>
                    <a:lnTo>
                      <a:pt x="66" y="65"/>
                    </a:lnTo>
                    <a:lnTo>
                      <a:pt x="64" y="70"/>
                    </a:lnTo>
                    <a:lnTo>
                      <a:pt x="61" y="76"/>
                    </a:lnTo>
                    <a:lnTo>
                      <a:pt x="53" y="82"/>
                    </a:lnTo>
                    <a:lnTo>
                      <a:pt x="45" y="89"/>
                    </a:lnTo>
                    <a:lnTo>
                      <a:pt x="34" y="89"/>
                    </a:lnTo>
                    <a:lnTo>
                      <a:pt x="21" y="82"/>
                    </a:lnTo>
                    <a:lnTo>
                      <a:pt x="17" y="76"/>
                    </a:lnTo>
                    <a:lnTo>
                      <a:pt x="11" y="70"/>
                    </a:lnTo>
                    <a:lnTo>
                      <a:pt x="7" y="63"/>
                    </a:lnTo>
                    <a:lnTo>
                      <a:pt x="5" y="57"/>
                    </a:lnTo>
                    <a:lnTo>
                      <a:pt x="2" y="48"/>
                    </a:lnTo>
                    <a:lnTo>
                      <a:pt x="2" y="38"/>
                    </a:lnTo>
                    <a:lnTo>
                      <a:pt x="0" y="31"/>
                    </a:lnTo>
                    <a:lnTo>
                      <a:pt x="2" y="23"/>
                    </a:lnTo>
                    <a:lnTo>
                      <a:pt x="4" y="10"/>
                    </a:lnTo>
                    <a:lnTo>
                      <a:pt x="13"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47"/>
              <p:cNvSpPr>
                <a:spLocks/>
              </p:cNvSpPr>
              <p:nvPr/>
            </p:nvSpPr>
            <p:spPr bwMode="auto">
              <a:xfrm>
                <a:off x="3255" y="996"/>
                <a:ext cx="106" cy="121"/>
              </a:xfrm>
              <a:custGeom>
                <a:avLst/>
                <a:gdLst>
                  <a:gd name="T0" fmla="*/ 196 w 213"/>
                  <a:gd name="T1" fmla="*/ 0 h 241"/>
                  <a:gd name="T2" fmla="*/ 198 w 213"/>
                  <a:gd name="T3" fmla="*/ 0 h 241"/>
                  <a:gd name="T4" fmla="*/ 202 w 213"/>
                  <a:gd name="T5" fmla="*/ 0 h 241"/>
                  <a:gd name="T6" fmla="*/ 208 w 213"/>
                  <a:gd name="T7" fmla="*/ 0 h 241"/>
                  <a:gd name="T8" fmla="*/ 213 w 213"/>
                  <a:gd name="T9" fmla="*/ 0 h 241"/>
                  <a:gd name="T10" fmla="*/ 209 w 213"/>
                  <a:gd name="T11" fmla="*/ 13 h 241"/>
                  <a:gd name="T12" fmla="*/ 202 w 213"/>
                  <a:gd name="T13" fmla="*/ 26 h 241"/>
                  <a:gd name="T14" fmla="*/ 192 w 213"/>
                  <a:gd name="T15" fmla="*/ 36 h 241"/>
                  <a:gd name="T16" fmla="*/ 181 w 213"/>
                  <a:gd name="T17" fmla="*/ 49 h 241"/>
                  <a:gd name="T18" fmla="*/ 170 w 213"/>
                  <a:gd name="T19" fmla="*/ 60 h 241"/>
                  <a:gd name="T20" fmla="*/ 156 w 213"/>
                  <a:gd name="T21" fmla="*/ 70 h 241"/>
                  <a:gd name="T22" fmla="*/ 145 w 213"/>
                  <a:gd name="T23" fmla="*/ 83 h 241"/>
                  <a:gd name="T24" fmla="*/ 137 w 213"/>
                  <a:gd name="T25" fmla="*/ 97 h 241"/>
                  <a:gd name="T26" fmla="*/ 128 w 213"/>
                  <a:gd name="T27" fmla="*/ 102 h 241"/>
                  <a:gd name="T28" fmla="*/ 122 w 213"/>
                  <a:gd name="T29" fmla="*/ 110 h 241"/>
                  <a:gd name="T30" fmla="*/ 112 w 213"/>
                  <a:gd name="T31" fmla="*/ 118 h 241"/>
                  <a:gd name="T32" fmla="*/ 107 w 213"/>
                  <a:gd name="T33" fmla="*/ 131 h 241"/>
                  <a:gd name="T34" fmla="*/ 97 w 213"/>
                  <a:gd name="T35" fmla="*/ 140 h 241"/>
                  <a:gd name="T36" fmla="*/ 90 w 213"/>
                  <a:gd name="T37" fmla="*/ 154 h 241"/>
                  <a:gd name="T38" fmla="*/ 80 w 213"/>
                  <a:gd name="T39" fmla="*/ 167 h 241"/>
                  <a:gd name="T40" fmla="*/ 73 w 213"/>
                  <a:gd name="T41" fmla="*/ 180 h 241"/>
                  <a:gd name="T42" fmla="*/ 63 w 213"/>
                  <a:gd name="T43" fmla="*/ 192 h 241"/>
                  <a:gd name="T44" fmla="*/ 54 w 213"/>
                  <a:gd name="T45" fmla="*/ 203 h 241"/>
                  <a:gd name="T46" fmla="*/ 44 w 213"/>
                  <a:gd name="T47" fmla="*/ 214 h 241"/>
                  <a:gd name="T48" fmla="*/ 36 w 213"/>
                  <a:gd name="T49" fmla="*/ 224 h 241"/>
                  <a:gd name="T50" fmla="*/ 27 w 213"/>
                  <a:gd name="T51" fmla="*/ 230 h 241"/>
                  <a:gd name="T52" fmla="*/ 17 w 213"/>
                  <a:gd name="T53" fmla="*/ 237 h 241"/>
                  <a:gd name="T54" fmla="*/ 10 w 213"/>
                  <a:gd name="T55" fmla="*/ 239 h 241"/>
                  <a:gd name="T56" fmla="*/ 2 w 213"/>
                  <a:gd name="T57" fmla="*/ 241 h 241"/>
                  <a:gd name="T58" fmla="*/ 0 w 213"/>
                  <a:gd name="T59" fmla="*/ 237 h 241"/>
                  <a:gd name="T60" fmla="*/ 2 w 213"/>
                  <a:gd name="T61" fmla="*/ 233 h 241"/>
                  <a:gd name="T62" fmla="*/ 6 w 213"/>
                  <a:gd name="T63" fmla="*/ 224 h 241"/>
                  <a:gd name="T64" fmla="*/ 12 w 213"/>
                  <a:gd name="T65" fmla="*/ 216 h 241"/>
                  <a:gd name="T66" fmla="*/ 16 w 213"/>
                  <a:gd name="T67" fmla="*/ 205 h 241"/>
                  <a:gd name="T68" fmla="*/ 19 w 213"/>
                  <a:gd name="T69" fmla="*/ 197 h 241"/>
                  <a:gd name="T70" fmla="*/ 21 w 213"/>
                  <a:gd name="T71" fmla="*/ 192 h 241"/>
                  <a:gd name="T72" fmla="*/ 21 w 213"/>
                  <a:gd name="T73" fmla="*/ 192 h 241"/>
                  <a:gd name="T74" fmla="*/ 19 w 213"/>
                  <a:gd name="T75" fmla="*/ 178 h 241"/>
                  <a:gd name="T76" fmla="*/ 21 w 213"/>
                  <a:gd name="T77" fmla="*/ 167 h 241"/>
                  <a:gd name="T78" fmla="*/ 23 w 213"/>
                  <a:gd name="T79" fmla="*/ 157 h 241"/>
                  <a:gd name="T80" fmla="*/ 27 w 213"/>
                  <a:gd name="T81" fmla="*/ 150 h 241"/>
                  <a:gd name="T82" fmla="*/ 31 w 213"/>
                  <a:gd name="T83" fmla="*/ 140 h 241"/>
                  <a:gd name="T84" fmla="*/ 35 w 213"/>
                  <a:gd name="T85" fmla="*/ 133 h 241"/>
                  <a:gd name="T86" fmla="*/ 40 w 213"/>
                  <a:gd name="T87" fmla="*/ 125 h 241"/>
                  <a:gd name="T88" fmla="*/ 48 w 213"/>
                  <a:gd name="T89" fmla="*/ 118 h 241"/>
                  <a:gd name="T90" fmla="*/ 59 w 213"/>
                  <a:gd name="T91" fmla="*/ 102 h 241"/>
                  <a:gd name="T92" fmla="*/ 74 w 213"/>
                  <a:gd name="T93" fmla="*/ 89 h 241"/>
                  <a:gd name="T94" fmla="*/ 80 w 213"/>
                  <a:gd name="T95" fmla="*/ 81 h 241"/>
                  <a:gd name="T96" fmla="*/ 88 w 213"/>
                  <a:gd name="T97" fmla="*/ 74 h 241"/>
                  <a:gd name="T98" fmla="*/ 95 w 213"/>
                  <a:gd name="T99" fmla="*/ 64 h 241"/>
                  <a:gd name="T100" fmla="*/ 101 w 213"/>
                  <a:gd name="T101" fmla="*/ 59 h 241"/>
                  <a:gd name="T102" fmla="*/ 109 w 213"/>
                  <a:gd name="T103" fmla="*/ 49 h 241"/>
                  <a:gd name="T104" fmla="*/ 118 w 213"/>
                  <a:gd name="T105" fmla="*/ 41 h 241"/>
                  <a:gd name="T106" fmla="*/ 132 w 213"/>
                  <a:gd name="T107" fmla="*/ 34 h 241"/>
                  <a:gd name="T108" fmla="*/ 145 w 213"/>
                  <a:gd name="T109" fmla="*/ 26 h 241"/>
                  <a:gd name="T110" fmla="*/ 158 w 213"/>
                  <a:gd name="T111" fmla="*/ 19 h 241"/>
                  <a:gd name="T112" fmla="*/ 173 w 213"/>
                  <a:gd name="T113" fmla="*/ 13 h 241"/>
                  <a:gd name="T114" fmla="*/ 183 w 213"/>
                  <a:gd name="T115" fmla="*/ 5 h 241"/>
                  <a:gd name="T116" fmla="*/ 196 w 213"/>
                  <a:gd name="T117" fmla="*/ 0 h 241"/>
                  <a:gd name="T118" fmla="*/ 196 w 213"/>
                  <a:gd name="T119"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13" h="241">
                    <a:moveTo>
                      <a:pt x="196" y="0"/>
                    </a:moveTo>
                    <a:lnTo>
                      <a:pt x="198" y="0"/>
                    </a:lnTo>
                    <a:lnTo>
                      <a:pt x="202" y="0"/>
                    </a:lnTo>
                    <a:lnTo>
                      <a:pt x="208" y="0"/>
                    </a:lnTo>
                    <a:lnTo>
                      <a:pt x="213" y="0"/>
                    </a:lnTo>
                    <a:lnTo>
                      <a:pt x="209" y="13"/>
                    </a:lnTo>
                    <a:lnTo>
                      <a:pt x="202" y="26"/>
                    </a:lnTo>
                    <a:lnTo>
                      <a:pt x="192" y="36"/>
                    </a:lnTo>
                    <a:lnTo>
                      <a:pt x="181" y="49"/>
                    </a:lnTo>
                    <a:lnTo>
                      <a:pt x="170" y="60"/>
                    </a:lnTo>
                    <a:lnTo>
                      <a:pt x="156" y="70"/>
                    </a:lnTo>
                    <a:lnTo>
                      <a:pt x="145" y="83"/>
                    </a:lnTo>
                    <a:lnTo>
                      <a:pt x="137" y="97"/>
                    </a:lnTo>
                    <a:lnTo>
                      <a:pt x="128" y="102"/>
                    </a:lnTo>
                    <a:lnTo>
                      <a:pt x="122" y="110"/>
                    </a:lnTo>
                    <a:lnTo>
                      <a:pt x="112" y="118"/>
                    </a:lnTo>
                    <a:lnTo>
                      <a:pt x="107" y="131"/>
                    </a:lnTo>
                    <a:lnTo>
                      <a:pt x="97" y="140"/>
                    </a:lnTo>
                    <a:lnTo>
                      <a:pt x="90" y="154"/>
                    </a:lnTo>
                    <a:lnTo>
                      <a:pt x="80" y="167"/>
                    </a:lnTo>
                    <a:lnTo>
                      <a:pt x="73" y="180"/>
                    </a:lnTo>
                    <a:lnTo>
                      <a:pt x="63" y="192"/>
                    </a:lnTo>
                    <a:lnTo>
                      <a:pt x="54" y="203"/>
                    </a:lnTo>
                    <a:lnTo>
                      <a:pt x="44" y="214"/>
                    </a:lnTo>
                    <a:lnTo>
                      <a:pt x="36" y="224"/>
                    </a:lnTo>
                    <a:lnTo>
                      <a:pt x="27" y="230"/>
                    </a:lnTo>
                    <a:lnTo>
                      <a:pt x="17" y="237"/>
                    </a:lnTo>
                    <a:lnTo>
                      <a:pt x="10" y="239"/>
                    </a:lnTo>
                    <a:lnTo>
                      <a:pt x="2" y="241"/>
                    </a:lnTo>
                    <a:lnTo>
                      <a:pt x="0" y="237"/>
                    </a:lnTo>
                    <a:lnTo>
                      <a:pt x="2" y="233"/>
                    </a:lnTo>
                    <a:lnTo>
                      <a:pt x="6" y="224"/>
                    </a:lnTo>
                    <a:lnTo>
                      <a:pt x="12" y="216"/>
                    </a:lnTo>
                    <a:lnTo>
                      <a:pt x="16" y="205"/>
                    </a:lnTo>
                    <a:lnTo>
                      <a:pt x="19" y="197"/>
                    </a:lnTo>
                    <a:lnTo>
                      <a:pt x="21" y="192"/>
                    </a:lnTo>
                    <a:lnTo>
                      <a:pt x="21" y="192"/>
                    </a:lnTo>
                    <a:lnTo>
                      <a:pt x="19" y="178"/>
                    </a:lnTo>
                    <a:lnTo>
                      <a:pt x="21" y="167"/>
                    </a:lnTo>
                    <a:lnTo>
                      <a:pt x="23" y="157"/>
                    </a:lnTo>
                    <a:lnTo>
                      <a:pt x="27" y="150"/>
                    </a:lnTo>
                    <a:lnTo>
                      <a:pt x="31" y="140"/>
                    </a:lnTo>
                    <a:lnTo>
                      <a:pt x="35" y="133"/>
                    </a:lnTo>
                    <a:lnTo>
                      <a:pt x="40" y="125"/>
                    </a:lnTo>
                    <a:lnTo>
                      <a:pt x="48" y="118"/>
                    </a:lnTo>
                    <a:lnTo>
                      <a:pt x="59" y="102"/>
                    </a:lnTo>
                    <a:lnTo>
                      <a:pt x="74" y="89"/>
                    </a:lnTo>
                    <a:lnTo>
                      <a:pt x="80" y="81"/>
                    </a:lnTo>
                    <a:lnTo>
                      <a:pt x="88" y="74"/>
                    </a:lnTo>
                    <a:lnTo>
                      <a:pt x="95" y="64"/>
                    </a:lnTo>
                    <a:lnTo>
                      <a:pt x="101" y="59"/>
                    </a:lnTo>
                    <a:lnTo>
                      <a:pt x="109" y="49"/>
                    </a:lnTo>
                    <a:lnTo>
                      <a:pt x="118" y="41"/>
                    </a:lnTo>
                    <a:lnTo>
                      <a:pt x="132" y="34"/>
                    </a:lnTo>
                    <a:lnTo>
                      <a:pt x="145" y="26"/>
                    </a:lnTo>
                    <a:lnTo>
                      <a:pt x="158" y="19"/>
                    </a:lnTo>
                    <a:lnTo>
                      <a:pt x="173" y="13"/>
                    </a:lnTo>
                    <a:lnTo>
                      <a:pt x="183" y="5"/>
                    </a:lnTo>
                    <a:lnTo>
                      <a:pt x="196" y="0"/>
                    </a:lnTo>
                    <a:lnTo>
                      <a:pt x="19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48"/>
              <p:cNvSpPr>
                <a:spLocks/>
              </p:cNvSpPr>
              <p:nvPr/>
            </p:nvSpPr>
            <p:spPr bwMode="auto">
              <a:xfrm>
                <a:off x="3316" y="1122"/>
                <a:ext cx="91" cy="161"/>
              </a:xfrm>
              <a:custGeom>
                <a:avLst/>
                <a:gdLst>
                  <a:gd name="T0" fmla="*/ 6 w 182"/>
                  <a:gd name="T1" fmla="*/ 24 h 321"/>
                  <a:gd name="T2" fmla="*/ 23 w 182"/>
                  <a:gd name="T3" fmla="*/ 3 h 321"/>
                  <a:gd name="T4" fmla="*/ 29 w 182"/>
                  <a:gd name="T5" fmla="*/ 9 h 321"/>
                  <a:gd name="T6" fmla="*/ 30 w 182"/>
                  <a:gd name="T7" fmla="*/ 28 h 321"/>
                  <a:gd name="T8" fmla="*/ 36 w 182"/>
                  <a:gd name="T9" fmla="*/ 51 h 321"/>
                  <a:gd name="T10" fmla="*/ 44 w 182"/>
                  <a:gd name="T11" fmla="*/ 70 h 321"/>
                  <a:gd name="T12" fmla="*/ 57 w 182"/>
                  <a:gd name="T13" fmla="*/ 89 h 321"/>
                  <a:gd name="T14" fmla="*/ 70 w 182"/>
                  <a:gd name="T15" fmla="*/ 104 h 321"/>
                  <a:gd name="T16" fmla="*/ 86 w 182"/>
                  <a:gd name="T17" fmla="*/ 117 h 321"/>
                  <a:gd name="T18" fmla="*/ 103 w 182"/>
                  <a:gd name="T19" fmla="*/ 125 h 321"/>
                  <a:gd name="T20" fmla="*/ 122 w 182"/>
                  <a:gd name="T21" fmla="*/ 138 h 321"/>
                  <a:gd name="T22" fmla="*/ 141 w 182"/>
                  <a:gd name="T23" fmla="*/ 155 h 321"/>
                  <a:gd name="T24" fmla="*/ 156 w 182"/>
                  <a:gd name="T25" fmla="*/ 176 h 321"/>
                  <a:gd name="T26" fmla="*/ 169 w 182"/>
                  <a:gd name="T27" fmla="*/ 201 h 321"/>
                  <a:gd name="T28" fmla="*/ 177 w 182"/>
                  <a:gd name="T29" fmla="*/ 228 h 321"/>
                  <a:gd name="T30" fmla="*/ 181 w 182"/>
                  <a:gd name="T31" fmla="*/ 252 h 321"/>
                  <a:gd name="T32" fmla="*/ 182 w 182"/>
                  <a:gd name="T33" fmla="*/ 279 h 321"/>
                  <a:gd name="T34" fmla="*/ 179 w 182"/>
                  <a:gd name="T35" fmla="*/ 306 h 321"/>
                  <a:gd name="T36" fmla="*/ 169 w 182"/>
                  <a:gd name="T37" fmla="*/ 321 h 321"/>
                  <a:gd name="T38" fmla="*/ 160 w 182"/>
                  <a:gd name="T39" fmla="*/ 304 h 321"/>
                  <a:gd name="T40" fmla="*/ 160 w 182"/>
                  <a:gd name="T41" fmla="*/ 275 h 321"/>
                  <a:gd name="T42" fmla="*/ 156 w 182"/>
                  <a:gd name="T43" fmla="*/ 243 h 321"/>
                  <a:gd name="T44" fmla="*/ 148 w 182"/>
                  <a:gd name="T45" fmla="*/ 214 h 321"/>
                  <a:gd name="T46" fmla="*/ 135 w 182"/>
                  <a:gd name="T47" fmla="*/ 188 h 321"/>
                  <a:gd name="T48" fmla="*/ 116 w 182"/>
                  <a:gd name="T49" fmla="*/ 163 h 321"/>
                  <a:gd name="T50" fmla="*/ 93 w 182"/>
                  <a:gd name="T51" fmla="*/ 146 h 321"/>
                  <a:gd name="T52" fmla="*/ 67 w 182"/>
                  <a:gd name="T53" fmla="*/ 134 h 321"/>
                  <a:gd name="T54" fmla="*/ 38 w 182"/>
                  <a:gd name="T55" fmla="*/ 123 h 321"/>
                  <a:gd name="T56" fmla="*/ 17 w 182"/>
                  <a:gd name="T57" fmla="*/ 98 h 321"/>
                  <a:gd name="T58" fmla="*/ 6 w 182"/>
                  <a:gd name="T59" fmla="*/ 77 h 321"/>
                  <a:gd name="T60" fmla="*/ 0 w 182"/>
                  <a:gd name="T61" fmla="*/ 64 h 321"/>
                  <a:gd name="T62" fmla="*/ 0 w 182"/>
                  <a:gd name="T63" fmla="*/ 41 h 321"/>
                  <a:gd name="T64" fmla="*/ 2 w 182"/>
                  <a:gd name="T65" fmla="*/ 30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2" h="321">
                    <a:moveTo>
                      <a:pt x="2" y="30"/>
                    </a:moveTo>
                    <a:lnTo>
                      <a:pt x="6" y="24"/>
                    </a:lnTo>
                    <a:lnTo>
                      <a:pt x="15" y="15"/>
                    </a:lnTo>
                    <a:lnTo>
                      <a:pt x="23" y="3"/>
                    </a:lnTo>
                    <a:lnTo>
                      <a:pt x="32" y="0"/>
                    </a:lnTo>
                    <a:lnTo>
                      <a:pt x="29" y="9"/>
                    </a:lnTo>
                    <a:lnTo>
                      <a:pt x="30" y="19"/>
                    </a:lnTo>
                    <a:lnTo>
                      <a:pt x="30" y="28"/>
                    </a:lnTo>
                    <a:lnTo>
                      <a:pt x="32" y="41"/>
                    </a:lnTo>
                    <a:lnTo>
                      <a:pt x="36" y="51"/>
                    </a:lnTo>
                    <a:lnTo>
                      <a:pt x="40" y="60"/>
                    </a:lnTo>
                    <a:lnTo>
                      <a:pt x="44" y="70"/>
                    </a:lnTo>
                    <a:lnTo>
                      <a:pt x="51" y="81"/>
                    </a:lnTo>
                    <a:lnTo>
                      <a:pt x="57" y="89"/>
                    </a:lnTo>
                    <a:lnTo>
                      <a:pt x="63" y="96"/>
                    </a:lnTo>
                    <a:lnTo>
                      <a:pt x="70" y="104"/>
                    </a:lnTo>
                    <a:lnTo>
                      <a:pt x="78" y="112"/>
                    </a:lnTo>
                    <a:lnTo>
                      <a:pt x="86" y="117"/>
                    </a:lnTo>
                    <a:lnTo>
                      <a:pt x="93" y="123"/>
                    </a:lnTo>
                    <a:lnTo>
                      <a:pt x="103" y="125"/>
                    </a:lnTo>
                    <a:lnTo>
                      <a:pt x="112" y="131"/>
                    </a:lnTo>
                    <a:lnTo>
                      <a:pt x="122" y="138"/>
                    </a:lnTo>
                    <a:lnTo>
                      <a:pt x="131" y="146"/>
                    </a:lnTo>
                    <a:lnTo>
                      <a:pt x="141" y="155"/>
                    </a:lnTo>
                    <a:lnTo>
                      <a:pt x="150" y="167"/>
                    </a:lnTo>
                    <a:lnTo>
                      <a:pt x="156" y="176"/>
                    </a:lnTo>
                    <a:lnTo>
                      <a:pt x="163" y="190"/>
                    </a:lnTo>
                    <a:lnTo>
                      <a:pt x="169" y="201"/>
                    </a:lnTo>
                    <a:lnTo>
                      <a:pt x="173" y="214"/>
                    </a:lnTo>
                    <a:lnTo>
                      <a:pt x="177" y="228"/>
                    </a:lnTo>
                    <a:lnTo>
                      <a:pt x="179" y="239"/>
                    </a:lnTo>
                    <a:lnTo>
                      <a:pt x="181" y="252"/>
                    </a:lnTo>
                    <a:lnTo>
                      <a:pt x="182" y="266"/>
                    </a:lnTo>
                    <a:lnTo>
                      <a:pt x="182" y="279"/>
                    </a:lnTo>
                    <a:lnTo>
                      <a:pt x="181" y="294"/>
                    </a:lnTo>
                    <a:lnTo>
                      <a:pt x="179" y="306"/>
                    </a:lnTo>
                    <a:lnTo>
                      <a:pt x="177" y="321"/>
                    </a:lnTo>
                    <a:lnTo>
                      <a:pt x="169" y="321"/>
                    </a:lnTo>
                    <a:lnTo>
                      <a:pt x="160" y="321"/>
                    </a:lnTo>
                    <a:lnTo>
                      <a:pt x="160" y="304"/>
                    </a:lnTo>
                    <a:lnTo>
                      <a:pt x="162" y="288"/>
                    </a:lnTo>
                    <a:lnTo>
                      <a:pt x="160" y="275"/>
                    </a:lnTo>
                    <a:lnTo>
                      <a:pt x="160" y="260"/>
                    </a:lnTo>
                    <a:lnTo>
                      <a:pt x="156" y="243"/>
                    </a:lnTo>
                    <a:lnTo>
                      <a:pt x="154" y="228"/>
                    </a:lnTo>
                    <a:lnTo>
                      <a:pt x="148" y="214"/>
                    </a:lnTo>
                    <a:lnTo>
                      <a:pt x="143" y="201"/>
                    </a:lnTo>
                    <a:lnTo>
                      <a:pt x="135" y="188"/>
                    </a:lnTo>
                    <a:lnTo>
                      <a:pt x="125" y="176"/>
                    </a:lnTo>
                    <a:lnTo>
                      <a:pt x="116" y="163"/>
                    </a:lnTo>
                    <a:lnTo>
                      <a:pt x="106" y="155"/>
                    </a:lnTo>
                    <a:lnTo>
                      <a:pt x="93" y="146"/>
                    </a:lnTo>
                    <a:lnTo>
                      <a:pt x="82" y="138"/>
                    </a:lnTo>
                    <a:lnTo>
                      <a:pt x="67" y="134"/>
                    </a:lnTo>
                    <a:lnTo>
                      <a:pt x="53" y="133"/>
                    </a:lnTo>
                    <a:lnTo>
                      <a:pt x="38" y="123"/>
                    </a:lnTo>
                    <a:lnTo>
                      <a:pt x="29" y="112"/>
                    </a:lnTo>
                    <a:lnTo>
                      <a:pt x="17" y="98"/>
                    </a:lnTo>
                    <a:lnTo>
                      <a:pt x="10" y="87"/>
                    </a:lnTo>
                    <a:lnTo>
                      <a:pt x="6" y="77"/>
                    </a:lnTo>
                    <a:lnTo>
                      <a:pt x="4" y="72"/>
                    </a:lnTo>
                    <a:lnTo>
                      <a:pt x="0" y="64"/>
                    </a:lnTo>
                    <a:lnTo>
                      <a:pt x="0" y="57"/>
                    </a:lnTo>
                    <a:lnTo>
                      <a:pt x="0" y="41"/>
                    </a:lnTo>
                    <a:lnTo>
                      <a:pt x="2" y="30"/>
                    </a:lnTo>
                    <a:lnTo>
                      <a:pt x="2"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249"/>
              <p:cNvSpPr>
                <a:spLocks/>
              </p:cNvSpPr>
              <p:nvPr/>
            </p:nvSpPr>
            <p:spPr bwMode="auto">
              <a:xfrm>
                <a:off x="3296" y="1203"/>
                <a:ext cx="86" cy="112"/>
              </a:xfrm>
              <a:custGeom>
                <a:avLst/>
                <a:gdLst>
                  <a:gd name="T0" fmla="*/ 82 w 173"/>
                  <a:gd name="T1" fmla="*/ 0 h 224"/>
                  <a:gd name="T2" fmla="*/ 114 w 173"/>
                  <a:gd name="T3" fmla="*/ 6 h 224"/>
                  <a:gd name="T4" fmla="*/ 139 w 173"/>
                  <a:gd name="T5" fmla="*/ 25 h 224"/>
                  <a:gd name="T6" fmla="*/ 158 w 173"/>
                  <a:gd name="T7" fmla="*/ 53 h 224"/>
                  <a:gd name="T8" fmla="*/ 169 w 173"/>
                  <a:gd name="T9" fmla="*/ 86 h 224"/>
                  <a:gd name="T10" fmla="*/ 171 w 173"/>
                  <a:gd name="T11" fmla="*/ 124 h 224"/>
                  <a:gd name="T12" fmla="*/ 167 w 173"/>
                  <a:gd name="T13" fmla="*/ 158 h 224"/>
                  <a:gd name="T14" fmla="*/ 152 w 173"/>
                  <a:gd name="T15" fmla="*/ 188 h 224"/>
                  <a:gd name="T16" fmla="*/ 135 w 173"/>
                  <a:gd name="T17" fmla="*/ 205 h 224"/>
                  <a:gd name="T18" fmla="*/ 120 w 173"/>
                  <a:gd name="T19" fmla="*/ 219 h 224"/>
                  <a:gd name="T20" fmla="*/ 114 w 173"/>
                  <a:gd name="T21" fmla="*/ 213 h 224"/>
                  <a:gd name="T22" fmla="*/ 118 w 173"/>
                  <a:gd name="T23" fmla="*/ 198 h 224"/>
                  <a:gd name="T24" fmla="*/ 129 w 173"/>
                  <a:gd name="T25" fmla="*/ 175 h 224"/>
                  <a:gd name="T26" fmla="*/ 143 w 173"/>
                  <a:gd name="T27" fmla="*/ 152 h 224"/>
                  <a:gd name="T28" fmla="*/ 150 w 173"/>
                  <a:gd name="T29" fmla="*/ 137 h 224"/>
                  <a:gd name="T30" fmla="*/ 154 w 173"/>
                  <a:gd name="T31" fmla="*/ 120 h 224"/>
                  <a:gd name="T32" fmla="*/ 152 w 173"/>
                  <a:gd name="T33" fmla="*/ 103 h 224"/>
                  <a:gd name="T34" fmla="*/ 148 w 173"/>
                  <a:gd name="T35" fmla="*/ 86 h 224"/>
                  <a:gd name="T36" fmla="*/ 143 w 173"/>
                  <a:gd name="T37" fmla="*/ 69 h 224"/>
                  <a:gd name="T38" fmla="*/ 129 w 173"/>
                  <a:gd name="T39" fmla="*/ 48 h 224"/>
                  <a:gd name="T40" fmla="*/ 105 w 173"/>
                  <a:gd name="T41" fmla="*/ 34 h 224"/>
                  <a:gd name="T42" fmla="*/ 82 w 173"/>
                  <a:gd name="T43" fmla="*/ 40 h 224"/>
                  <a:gd name="T44" fmla="*/ 69 w 173"/>
                  <a:gd name="T45" fmla="*/ 53 h 224"/>
                  <a:gd name="T46" fmla="*/ 59 w 173"/>
                  <a:gd name="T47" fmla="*/ 72 h 224"/>
                  <a:gd name="T48" fmla="*/ 46 w 173"/>
                  <a:gd name="T49" fmla="*/ 86 h 224"/>
                  <a:gd name="T50" fmla="*/ 30 w 173"/>
                  <a:gd name="T51" fmla="*/ 95 h 224"/>
                  <a:gd name="T52" fmla="*/ 13 w 173"/>
                  <a:gd name="T53" fmla="*/ 91 h 224"/>
                  <a:gd name="T54" fmla="*/ 0 w 173"/>
                  <a:gd name="T55" fmla="*/ 74 h 224"/>
                  <a:gd name="T56" fmla="*/ 0 w 173"/>
                  <a:gd name="T57" fmla="*/ 53 h 224"/>
                  <a:gd name="T58" fmla="*/ 4 w 173"/>
                  <a:gd name="T59" fmla="*/ 36 h 224"/>
                  <a:gd name="T60" fmla="*/ 8 w 173"/>
                  <a:gd name="T61" fmla="*/ 25 h 224"/>
                  <a:gd name="T62" fmla="*/ 23 w 173"/>
                  <a:gd name="T63" fmla="*/ 15 h 224"/>
                  <a:gd name="T64" fmla="*/ 40 w 173"/>
                  <a:gd name="T65" fmla="*/ 12 h 224"/>
                  <a:gd name="T66" fmla="*/ 55 w 173"/>
                  <a:gd name="T67" fmla="*/ 6 h 224"/>
                  <a:gd name="T68" fmla="*/ 63 w 173"/>
                  <a:gd name="T69" fmla="*/ 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3" h="224">
                    <a:moveTo>
                      <a:pt x="63" y="4"/>
                    </a:moveTo>
                    <a:lnTo>
                      <a:pt x="82" y="0"/>
                    </a:lnTo>
                    <a:lnTo>
                      <a:pt x="99" y="2"/>
                    </a:lnTo>
                    <a:lnTo>
                      <a:pt x="114" y="6"/>
                    </a:lnTo>
                    <a:lnTo>
                      <a:pt x="129" y="15"/>
                    </a:lnTo>
                    <a:lnTo>
                      <a:pt x="139" y="25"/>
                    </a:lnTo>
                    <a:lnTo>
                      <a:pt x="150" y="38"/>
                    </a:lnTo>
                    <a:lnTo>
                      <a:pt x="158" y="53"/>
                    </a:lnTo>
                    <a:lnTo>
                      <a:pt x="165" y="70"/>
                    </a:lnTo>
                    <a:lnTo>
                      <a:pt x="169" y="86"/>
                    </a:lnTo>
                    <a:lnTo>
                      <a:pt x="173" y="105"/>
                    </a:lnTo>
                    <a:lnTo>
                      <a:pt x="171" y="124"/>
                    </a:lnTo>
                    <a:lnTo>
                      <a:pt x="171" y="141"/>
                    </a:lnTo>
                    <a:lnTo>
                      <a:pt x="167" y="158"/>
                    </a:lnTo>
                    <a:lnTo>
                      <a:pt x="162" y="175"/>
                    </a:lnTo>
                    <a:lnTo>
                      <a:pt x="152" y="188"/>
                    </a:lnTo>
                    <a:lnTo>
                      <a:pt x="143" y="202"/>
                    </a:lnTo>
                    <a:lnTo>
                      <a:pt x="135" y="205"/>
                    </a:lnTo>
                    <a:lnTo>
                      <a:pt x="127" y="213"/>
                    </a:lnTo>
                    <a:lnTo>
                      <a:pt x="120" y="219"/>
                    </a:lnTo>
                    <a:lnTo>
                      <a:pt x="114" y="224"/>
                    </a:lnTo>
                    <a:lnTo>
                      <a:pt x="114" y="213"/>
                    </a:lnTo>
                    <a:lnTo>
                      <a:pt x="116" y="205"/>
                    </a:lnTo>
                    <a:lnTo>
                      <a:pt x="118" y="198"/>
                    </a:lnTo>
                    <a:lnTo>
                      <a:pt x="122" y="188"/>
                    </a:lnTo>
                    <a:lnTo>
                      <a:pt x="129" y="175"/>
                    </a:lnTo>
                    <a:lnTo>
                      <a:pt x="141" y="162"/>
                    </a:lnTo>
                    <a:lnTo>
                      <a:pt x="143" y="152"/>
                    </a:lnTo>
                    <a:lnTo>
                      <a:pt x="148" y="145"/>
                    </a:lnTo>
                    <a:lnTo>
                      <a:pt x="150" y="137"/>
                    </a:lnTo>
                    <a:lnTo>
                      <a:pt x="154" y="129"/>
                    </a:lnTo>
                    <a:lnTo>
                      <a:pt x="154" y="120"/>
                    </a:lnTo>
                    <a:lnTo>
                      <a:pt x="154" y="112"/>
                    </a:lnTo>
                    <a:lnTo>
                      <a:pt x="152" y="103"/>
                    </a:lnTo>
                    <a:lnTo>
                      <a:pt x="148" y="95"/>
                    </a:lnTo>
                    <a:lnTo>
                      <a:pt x="148" y="86"/>
                    </a:lnTo>
                    <a:lnTo>
                      <a:pt x="146" y="76"/>
                    </a:lnTo>
                    <a:lnTo>
                      <a:pt x="143" y="69"/>
                    </a:lnTo>
                    <a:lnTo>
                      <a:pt x="139" y="61"/>
                    </a:lnTo>
                    <a:lnTo>
                      <a:pt x="129" y="48"/>
                    </a:lnTo>
                    <a:lnTo>
                      <a:pt x="120" y="40"/>
                    </a:lnTo>
                    <a:lnTo>
                      <a:pt x="105" y="34"/>
                    </a:lnTo>
                    <a:lnTo>
                      <a:pt x="91" y="36"/>
                    </a:lnTo>
                    <a:lnTo>
                      <a:pt x="82" y="40"/>
                    </a:lnTo>
                    <a:lnTo>
                      <a:pt x="76" y="46"/>
                    </a:lnTo>
                    <a:lnTo>
                      <a:pt x="69" y="53"/>
                    </a:lnTo>
                    <a:lnTo>
                      <a:pt x="63" y="67"/>
                    </a:lnTo>
                    <a:lnTo>
                      <a:pt x="59" y="72"/>
                    </a:lnTo>
                    <a:lnTo>
                      <a:pt x="51" y="82"/>
                    </a:lnTo>
                    <a:lnTo>
                      <a:pt x="46" y="86"/>
                    </a:lnTo>
                    <a:lnTo>
                      <a:pt x="40" y="91"/>
                    </a:lnTo>
                    <a:lnTo>
                      <a:pt x="30" y="95"/>
                    </a:lnTo>
                    <a:lnTo>
                      <a:pt x="25" y="99"/>
                    </a:lnTo>
                    <a:lnTo>
                      <a:pt x="13" y="91"/>
                    </a:lnTo>
                    <a:lnTo>
                      <a:pt x="6" y="86"/>
                    </a:lnTo>
                    <a:lnTo>
                      <a:pt x="0" y="74"/>
                    </a:lnTo>
                    <a:lnTo>
                      <a:pt x="0" y="65"/>
                    </a:lnTo>
                    <a:lnTo>
                      <a:pt x="0" y="53"/>
                    </a:lnTo>
                    <a:lnTo>
                      <a:pt x="2" y="44"/>
                    </a:lnTo>
                    <a:lnTo>
                      <a:pt x="4" y="36"/>
                    </a:lnTo>
                    <a:lnTo>
                      <a:pt x="4" y="34"/>
                    </a:lnTo>
                    <a:lnTo>
                      <a:pt x="8" y="25"/>
                    </a:lnTo>
                    <a:lnTo>
                      <a:pt x="13" y="21"/>
                    </a:lnTo>
                    <a:lnTo>
                      <a:pt x="23" y="15"/>
                    </a:lnTo>
                    <a:lnTo>
                      <a:pt x="30" y="15"/>
                    </a:lnTo>
                    <a:lnTo>
                      <a:pt x="40" y="12"/>
                    </a:lnTo>
                    <a:lnTo>
                      <a:pt x="50" y="10"/>
                    </a:lnTo>
                    <a:lnTo>
                      <a:pt x="55" y="6"/>
                    </a:lnTo>
                    <a:lnTo>
                      <a:pt x="63" y="4"/>
                    </a:lnTo>
                    <a:lnTo>
                      <a:pt x="6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250"/>
              <p:cNvSpPr>
                <a:spLocks/>
              </p:cNvSpPr>
              <p:nvPr/>
            </p:nvSpPr>
            <p:spPr bwMode="auto">
              <a:xfrm>
                <a:off x="3283" y="1129"/>
                <a:ext cx="41" cy="65"/>
              </a:xfrm>
              <a:custGeom>
                <a:avLst/>
                <a:gdLst>
                  <a:gd name="T0" fmla="*/ 6 w 82"/>
                  <a:gd name="T1" fmla="*/ 0 h 131"/>
                  <a:gd name="T2" fmla="*/ 8 w 82"/>
                  <a:gd name="T3" fmla="*/ 0 h 131"/>
                  <a:gd name="T4" fmla="*/ 12 w 82"/>
                  <a:gd name="T5" fmla="*/ 0 h 131"/>
                  <a:gd name="T6" fmla="*/ 17 w 82"/>
                  <a:gd name="T7" fmla="*/ 0 h 131"/>
                  <a:gd name="T8" fmla="*/ 23 w 82"/>
                  <a:gd name="T9" fmla="*/ 0 h 131"/>
                  <a:gd name="T10" fmla="*/ 19 w 82"/>
                  <a:gd name="T11" fmla="*/ 7 h 131"/>
                  <a:gd name="T12" fmla="*/ 19 w 82"/>
                  <a:gd name="T13" fmla="*/ 17 h 131"/>
                  <a:gd name="T14" fmla="*/ 19 w 82"/>
                  <a:gd name="T15" fmla="*/ 25 h 131"/>
                  <a:gd name="T16" fmla="*/ 19 w 82"/>
                  <a:gd name="T17" fmla="*/ 34 h 131"/>
                  <a:gd name="T18" fmla="*/ 19 w 82"/>
                  <a:gd name="T19" fmla="*/ 42 h 131"/>
                  <a:gd name="T20" fmla="*/ 23 w 82"/>
                  <a:gd name="T21" fmla="*/ 51 h 131"/>
                  <a:gd name="T22" fmla="*/ 27 w 82"/>
                  <a:gd name="T23" fmla="*/ 59 h 131"/>
                  <a:gd name="T24" fmla="*/ 31 w 82"/>
                  <a:gd name="T25" fmla="*/ 68 h 131"/>
                  <a:gd name="T26" fmla="*/ 35 w 82"/>
                  <a:gd name="T27" fmla="*/ 74 h 131"/>
                  <a:gd name="T28" fmla="*/ 38 w 82"/>
                  <a:gd name="T29" fmla="*/ 83 h 131"/>
                  <a:gd name="T30" fmla="*/ 44 w 82"/>
                  <a:gd name="T31" fmla="*/ 89 h 131"/>
                  <a:gd name="T32" fmla="*/ 52 w 82"/>
                  <a:gd name="T33" fmla="*/ 97 h 131"/>
                  <a:gd name="T34" fmla="*/ 57 w 82"/>
                  <a:gd name="T35" fmla="*/ 102 h 131"/>
                  <a:gd name="T36" fmla="*/ 65 w 82"/>
                  <a:gd name="T37" fmla="*/ 110 h 131"/>
                  <a:gd name="T38" fmla="*/ 73 w 82"/>
                  <a:gd name="T39" fmla="*/ 116 h 131"/>
                  <a:gd name="T40" fmla="*/ 82 w 82"/>
                  <a:gd name="T41" fmla="*/ 121 h 131"/>
                  <a:gd name="T42" fmla="*/ 75 w 82"/>
                  <a:gd name="T43" fmla="*/ 125 h 131"/>
                  <a:gd name="T44" fmla="*/ 67 w 82"/>
                  <a:gd name="T45" fmla="*/ 131 h 131"/>
                  <a:gd name="T46" fmla="*/ 55 w 82"/>
                  <a:gd name="T47" fmla="*/ 127 h 131"/>
                  <a:gd name="T48" fmla="*/ 46 w 82"/>
                  <a:gd name="T49" fmla="*/ 123 h 131"/>
                  <a:gd name="T50" fmla="*/ 36 w 82"/>
                  <a:gd name="T51" fmla="*/ 118 h 131"/>
                  <a:gd name="T52" fmla="*/ 29 w 82"/>
                  <a:gd name="T53" fmla="*/ 112 h 131"/>
                  <a:gd name="T54" fmla="*/ 21 w 82"/>
                  <a:gd name="T55" fmla="*/ 102 h 131"/>
                  <a:gd name="T56" fmla="*/ 16 w 82"/>
                  <a:gd name="T57" fmla="*/ 97 h 131"/>
                  <a:gd name="T58" fmla="*/ 10 w 82"/>
                  <a:gd name="T59" fmla="*/ 87 h 131"/>
                  <a:gd name="T60" fmla="*/ 8 w 82"/>
                  <a:gd name="T61" fmla="*/ 80 h 131"/>
                  <a:gd name="T62" fmla="*/ 4 w 82"/>
                  <a:gd name="T63" fmla="*/ 68 h 131"/>
                  <a:gd name="T64" fmla="*/ 0 w 82"/>
                  <a:gd name="T65" fmla="*/ 59 h 131"/>
                  <a:gd name="T66" fmla="*/ 0 w 82"/>
                  <a:gd name="T67" fmla="*/ 47 h 131"/>
                  <a:gd name="T68" fmla="*/ 0 w 82"/>
                  <a:gd name="T69" fmla="*/ 38 h 131"/>
                  <a:gd name="T70" fmla="*/ 0 w 82"/>
                  <a:gd name="T71" fmla="*/ 28 h 131"/>
                  <a:gd name="T72" fmla="*/ 0 w 82"/>
                  <a:gd name="T73" fmla="*/ 19 h 131"/>
                  <a:gd name="T74" fmla="*/ 2 w 82"/>
                  <a:gd name="T75" fmla="*/ 7 h 131"/>
                  <a:gd name="T76" fmla="*/ 6 w 82"/>
                  <a:gd name="T77" fmla="*/ 0 h 131"/>
                  <a:gd name="T78" fmla="*/ 6 w 82"/>
                  <a:gd name="T79"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131">
                    <a:moveTo>
                      <a:pt x="6" y="0"/>
                    </a:moveTo>
                    <a:lnTo>
                      <a:pt x="8" y="0"/>
                    </a:lnTo>
                    <a:lnTo>
                      <a:pt x="12" y="0"/>
                    </a:lnTo>
                    <a:lnTo>
                      <a:pt x="17" y="0"/>
                    </a:lnTo>
                    <a:lnTo>
                      <a:pt x="23" y="0"/>
                    </a:lnTo>
                    <a:lnTo>
                      <a:pt x="19" y="7"/>
                    </a:lnTo>
                    <a:lnTo>
                      <a:pt x="19" y="17"/>
                    </a:lnTo>
                    <a:lnTo>
                      <a:pt x="19" y="25"/>
                    </a:lnTo>
                    <a:lnTo>
                      <a:pt x="19" y="34"/>
                    </a:lnTo>
                    <a:lnTo>
                      <a:pt x="19" y="42"/>
                    </a:lnTo>
                    <a:lnTo>
                      <a:pt x="23" y="51"/>
                    </a:lnTo>
                    <a:lnTo>
                      <a:pt x="27" y="59"/>
                    </a:lnTo>
                    <a:lnTo>
                      <a:pt x="31" y="68"/>
                    </a:lnTo>
                    <a:lnTo>
                      <a:pt x="35" y="74"/>
                    </a:lnTo>
                    <a:lnTo>
                      <a:pt x="38" y="83"/>
                    </a:lnTo>
                    <a:lnTo>
                      <a:pt x="44" y="89"/>
                    </a:lnTo>
                    <a:lnTo>
                      <a:pt x="52" y="97"/>
                    </a:lnTo>
                    <a:lnTo>
                      <a:pt x="57" y="102"/>
                    </a:lnTo>
                    <a:lnTo>
                      <a:pt x="65" y="110"/>
                    </a:lnTo>
                    <a:lnTo>
                      <a:pt x="73" y="116"/>
                    </a:lnTo>
                    <a:lnTo>
                      <a:pt x="82" y="121"/>
                    </a:lnTo>
                    <a:lnTo>
                      <a:pt x="75" y="125"/>
                    </a:lnTo>
                    <a:lnTo>
                      <a:pt x="67" y="131"/>
                    </a:lnTo>
                    <a:lnTo>
                      <a:pt x="55" y="127"/>
                    </a:lnTo>
                    <a:lnTo>
                      <a:pt x="46" y="123"/>
                    </a:lnTo>
                    <a:lnTo>
                      <a:pt x="36" y="118"/>
                    </a:lnTo>
                    <a:lnTo>
                      <a:pt x="29" y="112"/>
                    </a:lnTo>
                    <a:lnTo>
                      <a:pt x="21" y="102"/>
                    </a:lnTo>
                    <a:lnTo>
                      <a:pt x="16" y="97"/>
                    </a:lnTo>
                    <a:lnTo>
                      <a:pt x="10" y="87"/>
                    </a:lnTo>
                    <a:lnTo>
                      <a:pt x="8" y="80"/>
                    </a:lnTo>
                    <a:lnTo>
                      <a:pt x="4" y="68"/>
                    </a:lnTo>
                    <a:lnTo>
                      <a:pt x="0" y="59"/>
                    </a:lnTo>
                    <a:lnTo>
                      <a:pt x="0" y="47"/>
                    </a:lnTo>
                    <a:lnTo>
                      <a:pt x="0" y="38"/>
                    </a:lnTo>
                    <a:lnTo>
                      <a:pt x="0" y="28"/>
                    </a:lnTo>
                    <a:lnTo>
                      <a:pt x="0" y="19"/>
                    </a:lnTo>
                    <a:lnTo>
                      <a:pt x="2" y="7"/>
                    </a:lnTo>
                    <a:lnTo>
                      <a:pt x="6"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51"/>
              <p:cNvSpPr>
                <a:spLocks/>
              </p:cNvSpPr>
              <p:nvPr/>
            </p:nvSpPr>
            <p:spPr bwMode="auto">
              <a:xfrm>
                <a:off x="3287" y="1253"/>
                <a:ext cx="61" cy="118"/>
              </a:xfrm>
              <a:custGeom>
                <a:avLst/>
                <a:gdLst>
                  <a:gd name="T0" fmla="*/ 78 w 122"/>
                  <a:gd name="T1" fmla="*/ 0 h 236"/>
                  <a:gd name="T2" fmla="*/ 89 w 122"/>
                  <a:gd name="T3" fmla="*/ 0 h 236"/>
                  <a:gd name="T4" fmla="*/ 99 w 122"/>
                  <a:gd name="T5" fmla="*/ 2 h 236"/>
                  <a:gd name="T6" fmla="*/ 105 w 122"/>
                  <a:gd name="T7" fmla="*/ 4 h 236"/>
                  <a:gd name="T8" fmla="*/ 112 w 122"/>
                  <a:gd name="T9" fmla="*/ 13 h 236"/>
                  <a:gd name="T10" fmla="*/ 114 w 122"/>
                  <a:gd name="T11" fmla="*/ 19 h 236"/>
                  <a:gd name="T12" fmla="*/ 118 w 122"/>
                  <a:gd name="T13" fmla="*/ 28 h 236"/>
                  <a:gd name="T14" fmla="*/ 120 w 122"/>
                  <a:gd name="T15" fmla="*/ 38 h 236"/>
                  <a:gd name="T16" fmla="*/ 122 w 122"/>
                  <a:gd name="T17" fmla="*/ 49 h 236"/>
                  <a:gd name="T18" fmla="*/ 118 w 122"/>
                  <a:gd name="T19" fmla="*/ 61 h 236"/>
                  <a:gd name="T20" fmla="*/ 116 w 122"/>
                  <a:gd name="T21" fmla="*/ 72 h 236"/>
                  <a:gd name="T22" fmla="*/ 112 w 122"/>
                  <a:gd name="T23" fmla="*/ 84 h 236"/>
                  <a:gd name="T24" fmla="*/ 108 w 122"/>
                  <a:gd name="T25" fmla="*/ 95 h 236"/>
                  <a:gd name="T26" fmla="*/ 103 w 122"/>
                  <a:gd name="T27" fmla="*/ 104 h 236"/>
                  <a:gd name="T28" fmla="*/ 97 w 122"/>
                  <a:gd name="T29" fmla="*/ 114 h 236"/>
                  <a:gd name="T30" fmla="*/ 89 w 122"/>
                  <a:gd name="T31" fmla="*/ 122 h 236"/>
                  <a:gd name="T32" fmla="*/ 84 w 122"/>
                  <a:gd name="T33" fmla="*/ 129 h 236"/>
                  <a:gd name="T34" fmla="*/ 72 w 122"/>
                  <a:gd name="T35" fmla="*/ 139 h 236"/>
                  <a:gd name="T36" fmla="*/ 59 w 122"/>
                  <a:gd name="T37" fmla="*/ 152 h 236"/>
                  <a:gd name="T38" fmla="*/ 47 w 122"/>
                  <a:gd name="T39" fmla="*/ 163 h 236"/>
                  <a:gd name="T40" fmla="*/ 40 w 122"/>
                  <a:gd name="T41" fmla="*/ 177 h 236"/>
                  <a:gd name="T42" fmla="*/ 32 w 122"/>
                  <a:gd name="T43" fmla="*/ 190 h 236"/>
                  <a:gd name="T44" fmla="*/ 27 w 122"/>
                  <a:gd name="T45" fmla="*/ 205 h 236"/>
                  <a:gd name="T46" fmla="*/ 25 w 122"/>
                  <a:gd name="T47" fmla="*/ 213 h 236"/>
                  <a:gd name="T48" fmla="*/ 23 w 122"/>
                  <a:gd name="T49" fmla="*/ 220 h 236"/>
                  <a:gd name="T50" fmla="*/ 23 w 122"/>
                  <a:gd name="T51" fmla="*/ 228 h 236"/>
                  <a:gd name="T52" fmla="*/ 25 w 122"/>
                  <a:gd name="T53" fmla="*/ 236 h 236"/>
                  <a:gd name="T54" fmla="*/ 13 w 122"/>
                  <a:gd name="T55" fmla="*/ 232 h 236"/>
                  <a:gd name="T56" fmla="*/ 4 w 122"/>
                  <a:gd name="T57" fmla="*/ 230 h 236"/>
                  <a:gd name="T58" fmla="*/ 0 w 122"/>
                  <a:gd name="T59" fmla="*/ 213 h 236"/>
                  <a:gd name="T60" fmla="*/ 0 w 122"/>
                  <a:gd name="T61" fmla="*/ 198 h 236"/>
                  <a:gd name="T62" fmla="*/ 2 w 122"/>
                  <a:gd name="T63" fmla="*/ 182 h 236"/>
                  <a:gd name="T64" fmla="*/ 9 w 122"/>
                  <a:gd name="T65" fmla="*/ 171 h 236"/>
                  <a:gd name="T66" fmla="*/ 17 w 122"/>
                  <a:gd name="T67" fmla="*/ 158 h 236"/>
                  <a:gd name="T68" fmla="*/ 28 w 122"/>
                  <a:gd name="T69" fmla="*/ 146 h 236"/>
                  <a:gd name="T70" fmla="*/ 40 w 122"/>
                  <a:gd name="T71" fmla="*/ 135 h 236"/>
                  <a:gd name="T72" fmla="*/ 51 w 122"/>
                  <a:gd name="T73" fmla="*/ 125 h 236"/>
                  <a:gd name="T74" fmla="*/ 61 w 122"/>
                  <a:gd name="T75" fmla="*/ 112 h 236"/>
                  <a:gd name="T76" fmla="*/ 72 w 122"/>
                  <a:gd name="T77" fmla="*/ 101 h 236"/>
                  <a:gd name="T78" fmla="*/ 80 w 122"/>
                  <a:gd name="T79" fmla="*/ 89 h 236"/>
                  <a:gd name="T80" fmla="*/ 89 w 122"/>
                  <a:gd name="T81" fmla="*/ 78 h 236"/>
                  <a:gd name="T82" fmla="*/ 93 w 122"/>
                  <a:gd name="T83" fmla="*/ 64 h 236"/>
                  <a:gd name="T84" fmla="*/ 97 w 122"/>
                  <a:gd name="T85" fmla="*/ 53 h 236"/>
                  <a:gd name="T86" fmla="*/ 95 w 122"/>
                  <a:gd name="T87" fmla="*/ 40 h 236"/>
                  <a:gd name="T88" fmla="*/ 91 w 122"/>
                  <a:gd name="T89" fmla="*/ 26 h 236"/>
                  <a:gd name="T90" fmla="*/ 84 w 122"/>
                  <a:gd name="T91" fmla="*/ 26 h 236"/>
                  <a:gd name="T92" fmla="*/ 76 w 122"/>
                  <a:gd name="T93" fmla="*/ 26 h 236"/>
                  <a:gd name="T94" fmla="*/ 70 w 122"/>
                  <a:gd name="T95" fmla="*/ 23 h 236"/>
                  <a:gd name="T96" fmla="*/ 67 w 122"/>
                  <a:gd name="T97" fmla="*/ 17 h 236"/>
                  <a:gd name="T98" fmla="*/ 63 w 122"/>
                  <a:gd name="T99" fmla="*/ 11 h 236"/>
                  <a:gd name="T100" fmla="*/ 65 w 122"/>
                  <a:gd name="T101" fmla="*/ 6 h 236"/>
                  <a:gd name="T102" fmla="*/ 68 w 122"/>
                  <a:gd name="T103" fmla="*/ 0 h 236"/>
                  <a:gd name="T104" fmla="*/ 78 w 122"/>
                  <a:gd name="T105" fmla="*/ 0 h 236"/>
                  <a:gd name="T106" fmla="*/ 78 w 122"/>
                  <a:gd name="T10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2" h="236">
                    <a:moveTo>
                      <a:pt x="78" y="0"/>
                    </a:moveTo>
                    <a:lnTo>
                      <a:pt x="89" y="0"/>
                    </a:lnTo>
                    <a:lnTo>
                      <a:pt x="99" y="2"/>
                    </a:lnTo>
                    <a:lnTo>
                      <a:pt x="105" y="4"/>
                    </a:lnTo>
                    <a:lnTo>
                      <a:pt x="112" y="13"/>
                    </a:lnTo>
                    <a:lnTo>
                      <a:pt x="114" y="19"/>
                    </a:lnTo>
                    <a:lnTo>
                      <a:pt x="118" y="28"/>
                    </a:lnTo>
                    <a:lnTo>
                      <a:pt x="120" y="38"/>
                    </a:lnTo>
                    <a:lnTo>
                      <a:pt x="122" y="49"/>
                    </a:lnTo>
                    <a:lnTo>
                      <a:pt x="118" y="61"/>
                    </a:lnTo>
                    <a:lnTo>
                      <a:pt x="116" y="72"/>
                    </a:lnTo>
                    <a:lnTo>
                      <a:pt x="112" y="84"/>
                    </a:lnTo>
                    <a:lnTo>
                      <a:pt x="108" y="95"/>
                    </a:lnTo>
                    <a:lnTo>
                      <a:pt x="103" y="104"/>
                    </a:lnTo>
                    <a:lnTo>
                      <a:pt x="97" y="114"/>
                    </a:lnTo>
                    <a:lnTo>
                      <a:pt x="89" y="122"/>
                    </a:lnTo>
                    <a:lnTo>
                      <a:pt x="84" y="129"/>
                    </a:lnTo>
                    <a:lnTo>
                      <a:pt x="72" y="139"/>
                    </a:lnTo>
                    <a:lnTo>
                      <a:pt x="59" y="152"/>
                    </a:lnTo>
                    <a:lnTo>
                      <a:pt x="47" y="163"/>
                    </a:lnTo>
                    <a:lnTo>
                      <a:pt x="40" y="177"/>
                    </a:lnTo>
                    <a:lnTo>
                      <a:pt x="32" y="190"/>
                    </a:lnTo>
                    <a:lnTo>
                      <a:pt x="27" y="205"/>
                    </a:lnTo>
                    <a:lnTo>
                      <a:pt x="25" y="213"/>
                    </a:lnTo>
                    <a:lnTo>
                      <a:pt x="23" y="220"/>
                    </a:lnTo>
                    <a:lnTo>
                      <a:pt x="23" y="228"/>
                    </a:lnTo>
                    <a:lnTo>
                      <a:pt x="25" y="236"/>
                    </a:lnTo>
                    <a:lnTo>
                      <a:pt x="13" y="232"/>
                    </a:lnTo>
                    <a:lnTo>
                      <a:pt x="4" y="230"/>
                    </a:lnTo>
                    <a:lnTo>
                      <a:pt x="0" y="213"/>
                    </a:lnTo>
                    <a:lnTo>
                      <a:pt x="0" y="198"/>
                    </a:lnTo>
                    <a:lnTo>
                      <a:pt x="2" y="182"/>
                    </a:lnTo>
                    <a:lnTo>
                      <a:pt x="9" y="171"/>
                    </a:lnTo>
                    <a:lnTo>
                      <a:pt x="17" y="158"/>
                    </a:lnTo>
                    <a:lnTo>
                      <a:pt x="28" y="146"/>
                    </a:lnTo>
                    <a:lnTo>
                      <a:pt x="40" y="135"/>
                    </a:lnTo>
                    <a:lnTo>
                      <a:pt x="51" y="125"/>
                    </a:lnTo>
                    <a:lnTo>
                      <a:pt x="61" y="112"/>
                    </a:lnTo>
                    <a:lnTo>
                      <a:pt x="72" y="101"/>
                    </a:lnTo>
                    <a:lnTo>
                      <a:pt x="80" y="89"/>
                    </a:lnTo>
                    <a:lnTo>
                      <a:pt x="89" y="78"/>
                    </a:lnTo>
                    <a:lnTo>
                      <a:pt x="93" y="64"/>
                    </a:lnTo>
                    <a:lnTo>
                      <a:pt x="97" y="53"/>
                    </a:lnTo>
                    <a:lnTo>
                      <a:pt x="95" y="40"/>
                    </a:lnTo>
                    <a:lnTo>
                      <a:pt x="91" y="26"/>
                    </a:lnTo>
                    <a:lnTo>
                      <a:pt x="84" y="26"/>
                    </a:lnTo>
                    <a:lnTo>
                      <a:pt x="76" y="26"/>
                    </a:lnTo>
                    <a:lnTo>
                      <a:pt x="70" y="23"/>
                    </a:lnTo>
                    <a:lnTo>
                      <a:pt x="67" y="17"/>
                    </a:lnTo>
                    <a:lnTo>
                      <a:pt x="63" y="11"/>
                    </a:lnTo>
                    <a:lnTo>
                      <a:pt x="65" y="6"/>
                    </a:lnTo>
                    <a:lnTo>
                      <a:pt x="68" y="0"/>
                    </a:lnTo>
                    <a:lnTo>
                      <a:pt x="78" y="0"/>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252"/>
              <p:cNvSpPr>
                <a:spLocks/>
              </p:cNvSpPr>
              <p:nvPr/>
            </p:nvSpPr>
            <p:spPr bwMode="auto">
              <a:xfrm>
                <a:off x="3318" y="1322"/>
                <a:ext cx="87" cy="156"/>
              </a:xfrm>
              <a:custGeom>
                <a:avLst/>
                <a:gdLst>
                  <a:gd name="T0" fmla="*/ 66 w 173"/>
                  <a:gd name="T1" fmla="*/ 0 h 312"/>
                  <a:gd name="T2" fmla="*/ 104 w 173"/>
                  <a:gd name="T3" fmla="*/ 9 h 312"/>
                  <a:gd name="T4" fmla="*/ 138 w 173"/>
                  <a:gd name="T5" fmla="*/ 34 h 312"/>
                  <a:gd name="T6" fmla="*/ 163 w 173"/>
                  <a:gd name="T7" fmla="*/ 68 h 312"/>
                  <a:gd name="T8" fmla="*/ 173 w 173"/>
                  <a:gd name="T9" fmla="*/ 110 h 312"/>
                  <a:gd name="T10" fmla="*/ 169 w 173"/>
                  <a:gd name="T11" fmla="*/ 148 h 312"/>
                  <a:gd name="T12" fmla="*/ 163 w 173"/>
                  <a:gd name="T13" fmla="*/ 171 h 312"/>
                  <a:gd name="T14" fmla="*/ 133 w 173"/>
                  <a:gd name="T15" fmla="*/ 211 h 312"/>
                  <a:gd name="T16" fmla="*/ 91 w 173"/>
                  <a:gd name="T17" fmla="*/ 232 h 312"/>
                  <a:gd name="T18" fmla="*/ 87 w 173"/>
                  <a:gd name="T19" fmla="*/ 260 h 312"/>
                  <a:gd name="T20" fmla="*/ 91 w 173"/>
                  <a:gd name="T21" fmla="*/ 291 h 312"/>
                  <a:gd name="T22" fmla="*/ 81 w 173"/>
                  <a:gd name="T23" fmla="*/ 308 h 312"/>
                  <a:gd name="T24" fmla="*/ 62 w 173"/>
                  <a:gd name="T25" fmla="*/ 294 h 312"/>
                  <a:gd name="T26" fmla="*/ 49 w 173"/>
                  <a:gd name="T27" fmla="*/ 272 h 312"/>
                  <a:gd name="T28" fmla="*/ 43 w 173"/>
                  <a:gd name="T29" fmla="*/ 245 h 312"/>
                  <a:gd name="T30" fmla="*/ 40 w 173"/>
                  <a:gd name="T31" fmla="*/ 218 h 312"/>
                  <a:gd name="T32" fmla="*/ 38 w 173"/>
                  <a:gd name="T33" fmla="*/ 199 h 312"/>
                  <a:gd name="T34" fmla="*/ 64 w 173"/>
                  <a:gd name="T35" fmla="*/ 194 h 312"/>
                  <a:gd name="T36" fmla="*/ 74 w 173"/>
                  <a:gd name="T37" fmla="*/ 182 h 312"/>
                  <a:gd name="T38" fmla="*/ 80 w 173"/>
                  <a:gd name="T39" fmla="*/ 159 h 312"/>
                  <a:gd name="T40" fmla="*/ 100 w 173"/>
                  <a:gd name="T41" fmla="*/ 156 h 312"/>
                  <a:gd name="T42" fmla="*/ 100 w 173"/>
                  <a:gd name="T43" fmla="*/ 184 h 312"/>
                  <a:gd name="T44" fmla="*/ 127 w 173"/>
                  <a:gd name="T45" fmla="*/ 178 h 312"/>
                  <a:gd name="T46" fmla="*/ 148 w 173"/>
                  <a:gd name="T47" fmla="*/ 140 h 312"/>
                  <a:gd name="T48" fmla="*/ 152 w 173"/>
                  <a:gd name="T49" fmla="*/ 95 h 312"/>
                  <a:gd name="T50" fmla="*/ 133 w 173"/>
                  <a:gd name="T51" fmla="*/ 53 h 312"/>
                  <a:gd name="T52" fmla="*/ 100 w 173"/>
                  <a:gd name="T53" fmla="*/ 30 h 312"/>
                  <a:gd name="T54" fmla="*/ 61 w 173"/>
                  <a:gd name="T55" fmla="*/ 30 h 312"/>
                  <a:gd name="T56" fmla="*/ 45 w 173"/>
                  <a:gd name="T57" fmla="*/ 40 h 312"/>
                  <a:gd name="T58" fmla="*/ 36 w 173"/>
                  <a:gd name="T59" fmla="*/ 59 h 312"/>
                  <a:gd name="T60" fmla="*/ 42 w 173"/>
                  <a:gd name="T61" fmla="*/ 95 h 312"/>
                  <a:gd name="T62" fmla="*/ 64 w 173"/>
                  <a:gd name="T63" fmla="*/ 120 h 312"/>
                  <a:gd name="T64" fmla="*/ 81 w 173"/>
                  <a:gd name="T65" fmla="*/ 95 h 312"/>
                  <a:gd name="T66" fmla="*/ 93 w 173"/>
                  <a:gd name="T67" fmla="*/ 74 h 312"/>
                  <a:gd name="T68" fmla="*/ 102 w 173"/>
                  <a:gd name="T69" fmla="*/ 89 h 312"/>
                  <a:gd name="T70" fmla="*/ 95 w 173"/>
                  <a:gd name="T71" fmla="*/ 110 h 312"/>
                  <a:gd name="T72" fmla="*/ 78 w 173"/>
                  <a:gd name="T73" fmla="*/ 133 h 312"/>
                  <a:gd name="T74" fmla="*/ 55 w 173"/>
                  <a:gd name="T75" fmla="*/ 148 h 312"/>
                  <a:gd name="T76" fmla="*/ 32 w 173"/>
                  <a:gd name="T77" fmla="*/ 142 h 312"/>
                  <a:gd name="T78" fmla="*/ 13 w 173"/>
                  <a:gd name="T79" fmla="*/ 123 h 312"/>
                  <a:gd name="T80" fmla="*/ 2 w 173"/>
                  <a:gd name="T81" fmla="*/ 95 h 312"/>
                  <a:gd name="T82" fmla="*/ 0 w 173"/>
                  <a:gd name="T83" fmla="*/ 59 h 312"/>
                  <a:gd name="T84" fmla="*/ 9 w 173"/>
                  <a:gd name="T85" fmla="*/ 26 h 312"/>
                  <a:gd name="T86" fmla="*/ 30 w 173"/>
                  <a:gd name="T87" fmla="*/ 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3" h="312">
                    <a:moveTo>
                      <a:pt x="42" y="4"/>
                    </a:moveTo>
                    <a:lnTo>
                      <a:pt x="53" y="0"/>
                    </a:lnTo>
                    <a:lnTo>
                      <a:pt x="66" y="0"/>
                    </a:lnTo>
                    <a:lnTo>
                      <a:pt x="80" y="0"/>
                    </a:lnTo>
                    <a:lnTo>
                      <a:pt x="93" y="5"/>
                    </a:lnTo>
                    <a:lnTo>
                      <a:pt x="104" y="9"/>
                    </a:lnTo>
                    <a:lnTo>
                      <a:pt x="116" y="17"/>
                    </a:lnTo>
                    <a:lnTo>
                      <a:pt x="127" y="24"/>
                    </a:lnTo>
                    <a:lnTo>
                      <a:pt x="138" y="34"/>
                    </a:lnTo>
                    <a:lnTo>
                      <a:pt x="148" y="43"/>
                    </a:lnTo>
                    <a:lnTo>
                      <a:pt x="156" y="57"/>
                    </a:lnTo>
                    <a:lnTo>
                      <a:pt x="163" y="68"/>
                    </a:lnTo>
                    <a:lnTo>
                      <a:pt x="167" y="81"/>
                    </a:lnTo>
                    <a:lnTo>
                      <a:pt x="171" y="95"/>
                    </a:lnTo>
                    <a:lnTo>
                      <a:pt x="173" y="110"/>
                    </a:lnTo>
                    <a:lnTo>
                      <a:pt x="173" y="123"/>
                    </a:lnTo>
                    <a:lnTo>
                      <a:pt x="171" y="140"/>
                    </a:lnTo>
                    <a:lnTo>
                      <a:pt x="169" y="148"/>
                    </a:lnTo>
                    <a:lnTo>
                      <a:pt x="167" y="156"/>
                    </a:lnTo>
                    <a:lnTo>
                      <a:pt x="165" y="163"/>
                    </a:lnTo>
                    <a:lnTo>
                      <a:pt x="163" y="171"/>
                    </a:lnTo>
                    <a:lnTo>
                      <a:pt x="156" y="184"/>
                    </a:lnTo>
                    <a:lnTo>
                      <a:pt x="146" y="199"/>
                    </a:lnTo>
                    <a:lnTo>
                      <a:pt x="133" y="211"/>
                    </a:lnTo>
                    <a:lnTo>
                      <a:pt x="119" y="220"/>
                    </a:lnTo>
                    <a:lnTo>
                      <a:pt x="104" y="226"/>
                    </a:lnTo>
                    <a:lnTo>
                      <a:pt x="91" y="232"/>
                    </a:lnTo>
                    <a:lnTo>
                      <a:pt x="87" y="241"/>
                    </a:lnTo>
                    <a:lnTo>
                      <a:pt x="87" y="251"/>
                    </a:lnTo>
                    <a:lnTo>
                      <a:pt x="87" y="260"/>
                    </a:lnTo>
                    <a:lnTo>
                      <a:pt x="87" y="270"/>
                    </a:lnTo>
                    <a:lnTo>
                      <a:pt x="89" y="279"/>
                    </a:lnTo>
                    <a:lnTo>
                      <a:pt x="91" y="291"/>
                    </a:lnTo>
                    <a:lnTo>
                      <a:pt x="91" y="300"/>
                    </a:lnTo>
                    <a:lnTo>
                      <a:pt x="91" y="312"/>
                    </a:lnTo>
                    <a:lnTo>
                      <a:pt x="81" y="308"/>
                    </a:lnTo>
                    <a:lnTo>
                      <a:pt x="74" y="304"/>
                    </a:lnTo>
                    <a:lnTo>
                      <a:pt x="66" y="298"/>
                    </a:lnTo>
                    <a:lnTo>
                      <a:pt x="62" y="294"/>
                    </a:lnTo>
                    <a:lnTo>
                      <a:pt x="57" y="287"/>
                    </a:lnTo>
                    <a:lnTo>
                      <a:pt x="53" y="279"/>
                    </a:lnTo>
                    <a:lnTo>
                      <a:pt x="49" y="272"/>
                    </a:lnTo>
                    <a:lnTo>
                      <a:pt x="47" y="264"/>
                    </a:lnTo>
                    <a:lnTo>
                      <a:pt x="45" y="254"/>
                    </a:lnTo>
                    <a:lnTo>
                      <a:pt x="43" y="245"/>
                    </a:lnTo>
                    <a:lnTo>
                      <a:pt x="42" y="235"/>
                    </a:lnTo>
                    <a:lnTo>
                      <a:pt x="42" y="228"/>
                    </a:lnTo>
                    <a:lnTo>
                      <a:pt x="40" y="218"/>
                    </a:lnTo>
                    <a:lnTo>
                      <a:pt x="40" y="211"/>
                    </a:lnTo>
                    <a:lnTo>
                      <a:pt x="38" y="203"/>
                    </a:lnTo>
                    <a:lnTo>
                      <a:pt x="38" y="199"/>
                    </a:lnTo>
                    <a:lnTo>
                      <a:pt x="43" y="196"/>
                    </a:lnTo>
                    <a:lnTo>
                      <a:pt x="55" y="194"/>
                    </a:lnTo>
                    <a:lnTo>
                      <a:pt x="64" y="194"/>
                    </a:lnTo>
                    <a:lnTo>
                      <a:pt x="70" y="196"/>
                    </a:lnTo>
                    <a:lnTo>
                      <a:pt x="74" y="190"/>
                    </a:lnTo>
                    <a:lnTo>
                      <a:pt x="74" y="182"/>
                    </a:lnTo>
                    <a:lnTo>
                      <a:pt x="76" y="175"/>
                    </a:lnTo>
                    <a:lnTo>
                      <a:pt x="80" y="167"/>
                    </a:lnTo>
                    <a:lnTo>
                      <a:pt x="80" y="159"/>
                    </a:lnTo>
                    <a:lnTo>
                      <a:pt x="83" y="156"/>
                    </a:lnTo>
                    <a:lnTo>
                      <a:pt x="89" y="152"/>
                    </a:lnTo>
                    <a:lnTo>
                      <a:pt x="100" y="156"/>
                    </a:lnTo>
                    <a:lnTo>
                      <a:pt x="100" y="161"/>
                    </a:lnTo>
                    <a:lnTo>
                      <a:pt x="100" y="173"/>
                    </a:lnTo>
                    <a:lnTo>
                      <a:pt x="100" y="184"/>
                    </a:lnTo>
                    <a:lnTo>
                      <a:pt x="100" y="194"/>
                    </a:lnTo>
                    <a:lnTo>
                      <a:pt x="114" y="186"/>
                    </a:lnTo>
                    <a:lnTo>
                      <a:pt x="127" y="178"/>
                    </a:lnTo>
                    <a:lnTo>
                      <a:pt x="137" y="167"/>
                    </a:lnTo>
                    <a:lnTo>
                      <a:pt x="144" y="156"/>
                    </a:lnTo>
                    <a:lnTo>
                      <a:pt x="148" y="140"/>
                    </a:lnTo>
                    <a:lnTo>
                      <a:pt x="152" y="125"/>
                    </a:lnTo>
                    <a:lnTo>
                      <a:pt x="152" y="110"/>
                    </a:lnTo>
                    <a:lnTo>
                      <a:pt x="152" y="95"/>
                    </a:lnTo>
                    <a:lnTo>
                      <a:pt x="146" y="80"/>
                    </a:lnTo>
                    <a:lnTo>
                      <a:pt x="142" y="66"/>
                    </a:lnTo>
                    <a:lnTo>
                      <a:pt x="133" y="53"/>
                    </a:lnTo>
                    <a:lnTo>
                      <a:pt x="125" y="43"/>
                    </a:lnTo>
                    <a:lnTo>
                      <a:pt x="112" y="34"/>
                    </a:lnTo>
                    <a:lnTo>
                      <a:pt x="100" y="30"/>
                    </a:lnTo>
                    <a:lnTo>
                      <a:pt x="85" y="26"/>
                    </a:lnTo>
                    <a:lnTo>
                      <a:pt x="70" y="30"/>
                    </a:lnTo>
                    <a:lnTo>
                      <a:pt x="61" y="30"/>
                    </a:lnTo>
                    <a:lnTo>
                      <a:pt x="55" y="32"/>
                    </a:lnTo>
                    <a:lnTo>
                      <a:pt x="49" y="34"/>
                    </a:lnTo>
                    <a:lnTo>
                      <a:pt x="45" y="40"/>
                    </a:lnTo>
                    <a:lnTo>
                      <a:pt x="42" y="43"/>
                    </a:lnTo>
                    <a:lnTo>
                      <a:pt x="38" y="51"/>
                    </a:lnTo>
                    <a:lnTo>
                      <a:pt x="36" y="59"/>
                    </a:lnTo>
                    <a:lnTo>
                      <a:pt x="36" y="66"/>
                    </a:lnTo>
                    <a:lnTo>
                      <a:pt x="36" y="80"/>
                    </a:lnTo>
                    <a:lnTo>
                      <a:pt x="42" y="95"/>
                    </a:lnTo>
                    <a:lnTo>
                      <a:pt x="45" y="108"/>
                    </a:lnTo>
                    <a:lnTo>
                      <a:pt x="55" y="120"/>
                    </a:lnTo>
                    <a:lnTo>
                      <a:pt x="64" y="120"/>
                    </a:lnTo>
                    <a:lnTo>
                      <a:pt x="76" y="120"/>
                    </a:lnTo>
                    <a:lnTo>
                      <a:pt x="80" y="110"/>
                    </a:lnTo>
                    <a:lnTo>
                      <a:pt x="81" y="95"/>
                    </a:lnTo>
                    <a:lnTo>
                      <a:pt x="83" y="81"/>
                    </a:lnTo>
                    <a:lnTo>
                      <a:pt x="85" y="76"/>
                    </a:lnTo>
                    <a:lnTo>
                      <a:pt x="93" y="74"/>
                    </a:lnTo>
                    <a:lnTo>
                      <a:pt x="97" y="78"/>
                    </a:lnTo>
                    <a:lnTo>
                      <a:pt x="100" y="81"/>
                    </a:lnTo>
                    <a:lnTo>
                      <a:pt x="102" y="89"/>
                    </a:lnTo>
                    <a:lnTo>
                      <a:pt x="100" y="95"/>
                    </a:lnTo>
                    <a:lnTo>
                      <a:pt x="99" y="102"/>
                    </a:lnTo>
                    <a:lnTo>
                      <a:pt x="95" y="110"/>
                    </a:lnTo>
                    <a:lnTo>
                      <a:pt x="91" y="120"/>
                    </a:lnTo>
                    <a:lnTo>
                      <a:pt x="83" y="125"/>
                    </a:lnTo>
                    <a:lnTo>
                      <a:pt x="78" y="133"/>
                    </a:lnTo>
                    <a:lnTo>
                      <a:pt x="70" y="139"/>
                    </a:lnTo>
                    <a:lnTo>
                      <a:pt x="64" y="144"/>
                    </a:lnTo>
                    <a:lnTo>
                      <a:pt x="55" y="148"/>
                    </a:lnTo>
                    <a:lnTo>
                      <a:pt x="47" y="148"/>
                    </a:lnTo>
                    <a:lnTo>
                      <a:pt x="40" y="146"/>
                    </a:lnTo>
                    <a:lnTo>
                      <a:pt x="32" y="142"/>
                    </a:lnTo>
                    <a:lnTo>
                      <a:pt x="24" y="139"/>
                    </a:lnTo>
                    <a:lnTo>
                      <a:pt x="17" y="133"/>
                    </a:lnTo>
                    <a:lnTo>
                      <a:pt x="13" y="123"/>
                    </a:lnTo>
                    <a:lnTo>
                      <a:pt x="9" y="116"/>
                    </a:lnTo>
                    <a:lnTo>
                      <a:pt x="4" y="104"/>
                    </a:lnTo>
                    <a:lnTo>
                      <a:pt x="2" y="95"/>
                    </a:lnTo>
                    <a:lnTo>
                      <a:pt x="0" y="81"/>
                    </a:lnTo>
                    <a:lnTo>
                      <a:pt x="0" y="72"/>
                    </a:lnTo>
                    <a:lnTo>
                      <a:pt x="0" y="59"/>
                    </a:lnTo>
                    <a:lnTo>
                      <a:pt x="4" y="47"/>
                    </a:lnTo>
                    <a:lnTo>
                      <a:pt x="5" y="36"/>
                    </a:lnTo>
                    <a:lnTo>
                      <a:pt x="9" y="26"/>
                    </a:lnTo>
                    <a:lnTo>
                      <a:pt x="13" y="17"/>
                    </a:lnTo>
                    <a:lnTo>
                      <a:pt x="23" y="11"/>
                    </a:lnTo>
                    <a:lnTo>
                      <a:pt x="30" y="7"/>
                    </a:lnTo>
                    <a:lnTo>
                      <a:pt x="42" y="4"/>
                    </a:lnTo>
                    <a:lnTo>
                      <a:pt x="4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253"/>
              <p:cNvSpPr>
                <a:spLocks/>
              </p:cNvSpPr>
              <p:nvPr/>
            </p:nvSpPr>
            <p:spPr bwMode="auto">
              <a:xfrm>
                <a:off x="3269" y="1387"/>
                <a:ext cx="52" cy="93"/>
              </a:xfrm>
              <a:custGeom>
                <a:avLst/>
                <a:gdLst>
                  <a:gd name="T0" fmla="*/ 66 w 104"/>
                  <a:gd name="T1" fmla="*/ 0 h 184"/>
                  <a:gd name="T2" fmla="*/ 68 w 104"/>
                  <a:gd name="T3" fmla="*/ 0 h 184"/>
                  <a:gd name="T4" fmla="*/ 76 w 104"/>
                  <a:gd name="T5" fmla="*/ 0 h 184"/>
                  <a:gd name="T6" fmla="*/ 80 w 104"/>
                  <a:gd name="T7" fmla="*/ 0 h 184"/>
                  <a:gd name="T8" fmla="*/ 87 w 104"/>
                  <a:gd name="T9" fmla="*/ 0 h 184"/>
                  <a:gd name="T10" fmla="*/ 80 w 104"/>
                  <a:gd name="T11" fmla="*/ 11 h 184"/>
                  <a:gd name="T12" fmla="*/ 70 w 104"/>
                  <a:gd name="T13" fmla="*/ 25 h 184"/>
                  <a:gd name="T14" fmla="*/ 61 w 104"/>
                  <a:gd name="T15" fmla="*/ 40 h 184"/>
                  <a:gd name="T16" fmla="*/ 51 w 104"/>
                  <a:gd name="T17" fmla="*/ 53 h 184"/>
                  <a:gd name="T18" fmla="*/ 44 w 104"/>
                  <a:gd name="T19" fmla="*/ 65 h 184"/>
                  <a:gd name="T20" fmla="*/ 40 w 104"/>
                  <a:gd name="T21" fmla="*/ 80 h 184"/>
                  <a:gd name="T22" fmla="*/ 38 w 104"/>
                  <a:gd name="T23" fmla="*/ 87 h 184"/>
                  <a:gd name="T24" fmla="*/ 38 w 104"/>
                  <a:gd name="T25" fmla="*/ 95 h 184"/>
                  <a:gd name="T26" fmla="*/ 40 w 104"/>
                  <a:gd name="T27" fmla="*/ 104 h 184"/>
                  <a:gd name="T28" fmla="*/ 45 w 104"/>
                  <a:gd name="T29" fmla="*/ 114 h 184"/>
                  <a:gd name="T30" fmla="*/ 47 w 104"/>
                  <a:gd name="T31" fmla="*/ 127 h 184"/>
                  <a:gd name="T32" fmla="*/ 53 w 104"/>
                  <a:gd name="T33" fmla="*/ 137 h 184"/>
                  <a:gd name="T34" fmla="*/ 61 w 104"/>
                  <a:gd name="T35" fmla="*/ 143 h 184"/>
                  <a:gd name="T36" fmla="*/ 72 w 104"/>
                  <a:gd name="T37" fmla="*/ 150 h 184"/>
                  <a:gd name="T38" fmla="*/ 82 w 104"/>
                  <a:gd name="T39" fmla="*/ 156 h 184"/>
                  <a:gd name="T40" fmla="*/ 91 w 104"/>
                  <a:gd name="T41" fmla="*/ 162 h 184"/>
                  <a:gd name="T42" fmla="*/ 99 w 104"/>
                  <a:gd name="T43" fmla="*/ 171 h 184"/>
                  <a:gd name="T44" fmla="*/ 104 w 104"/>
                  <a:gd name="T45" fmla="*/ 182 h 184"/>
                  <a:gd name="T46" fmla="*/ 91 w 104"/>
                  <a:gd name="T47" fmla="*/ 184 h 184"/>
                  <a:gd name="T48" fmla="*/ 78 w 104"/>
                  <a:gd name="T49" fmla="*/ 184 h 184"/>
                  <a:gd name="T50" fmla="*/ 64 w 104"/>
                  <a:gd name="T51" fmla="*/ 179 h 184"/>
                  <a:gd name="T52" fmla="*/ 51 w 104"/>
                  <a:gd name="T53" fmla="*/ 171 h 184"/>
                  <a:gd name="T54" fmla="*/ 40 w 104"/>
                  <a:gd name="T55" fmla="*/ 163 h 184"/>
                  <a:gd name="T56" fmla="*/ 28 w 104"/>
                  <a:gd name="T57" fmla="*/ 156 h 184"/>
                  <a:gd name="T58" fmla="*/ 19 w 104"/>
                  <a:gd name="T59" fmla="*/ 144 h 184"/>
                  <a:gd name="T60" fmla="*/ 11 w 104"/>
                  <a:gd name="T61" fmla="*/ 135 h 184"/>
                  <a:gd name="T62" fmla="*/ 6 w 104"/>
                  <a:gd name="T63" fmla="*/ 123 h 184"/>
                  <a:gd name="T64" fmla="*/ 2 w 104"/>
                  <a:gd name="T65" fmla="*/ 112 h 184"/>
                  <a:gd name="T66" fmla="*/ 0 w 104"/>
                  <a:gd name="T67" fmla="*/ 104 h 184"/>
                  <a:gd name="T68" fmla="*/ 0 w 104"/>
                  <a:gd name="T69" fmla="*/ 95 h 184"/>
                  <a:gd name="T70" fmla="*/ 0 w 104"/>
                  <a:gd name="T71" fmla="*/ 87 h 184"/>
                  <a:gd name="T72" fmla="*/ 4 w 104"/>
                  <a:gd name="T73" fmla="*/ 82 h 184"/>
                  <a:gd name="T74" fmla="*/ 6 w 104"/>
                  <a:gd name="T75" fmla="*/ 72 h 184"/>
                  <a:gd name="T76" fmla="*/ 9 w 104"/>
                  <a:gd name="T77" fmla="*/ 65 h 184"/>
                  <a:gd name="T78" fmla="*/ 13 w 104"/>
                  <a:gd name="T79" fmla="*/ 57 h 184"/>
                  <a:gd name="T80" fmla="*/ 19 w 104"/>
                  <a:gd name="T81" fmla="*/ 49 h 184"/>
                  <a:gd name="T82" fmla="*/ 23 w 104"/>
                  <a:gd name="T83" fmla="*/ 40 h 184"/>
                  <a:gd name="T84" fmla="*/ 28 w 104"/>
                  <a:gd name="T85" fmla="*/ 32 h 184"/>
                  <a:gd name="T86" fmla="*/ 32 w 104"/>
                  <a:gd name="T87" fmla="*/ 25 h 184"/>
                  <a:gd name="T88" fmla="*/ 40 w 104"/>
                  <a:gd name="T89" fmla="*/ 21 h 184"/>
                  <a:gd name="T90" fmla="*/ 51 w 104"/>
                  <a:gd name="T91" fmla="*/ 8 h 184"/>
                  <a:gd name="T92" fmla="*/ 66 w 104"/>
                  <a:gd name="T93" fmla="*/ 0 h 184"/>
                  <a:gd name="T94" fmla="*/ 66 w 104"/>
                  <a:gd name="T9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4" h="184">
                    <a:moveTo>
                      <a:pt x="66" y="0"/>
                    </a:moveTo>
                    <a:lnTo>
                      <a:pt x="68" y="0"/>
                    </a:lnTo>
                    <a:lnTo>
                      <a:pt x="76" y="0"/>
                    </a:lnTo>
                    <a:lnTo>
                      <a:pt x="80" y="0"/>
                    </a:lnTo>
                    <a:lnTo>
                      <a:pt x="87" y="0"/>
                    </a:lnTo>
                    <a:lnTo>
                      <a:pt x="80" y="11"/>
                    </a:lnTo>
                    <a:lnTo>
                      <a:pt x="70" y="25"/>
                    </a:lnTo>
                    <a:lnTo>
                      <a:pt x="61" y="40"/>
                    </a:lnTo>
                    <a:lnTo>
                      <a:pt x="51" y="53"/>
                    </a:lnTo>
                    <a:lnTo>
                      <a:pt x="44" y="65"/>
                    </a:lnTo>
                    <a:lnTo>
                      <a:pt x="40" y="80"/>
                    </a:lnTo>
                    <a:lnTo>
                      <a:pt x="38" y="87"/>
                    </a:lnTo>
                    <a:lnTo>
                      <a:pt x="38" y="95"/>
                    </a:lnTo>
                    <a:lnTo>
                      <a:pt x="40" y="104"/>
                    </a:lnTo>
                    <a:lnTo>
                      <a:pt x="45" y="114"/>
                    </a:lnTo>
                    <a:lnTo>
                      <a:pt x="47" y="127"/>
                    </a:lnTo>
                    <a:lnTo>
                      <a:pt x="53" y="137"/>
                    </a:lnTo>
                    <a:lnTo>
                      <a:pt x="61" y="143"/>
                    </a:lnTo>
                    <a:lnTo>
                      <a:pt x="72" y="150"/>
                    </a:lnTo>
                    <a:lnTo>
                      <a:pt x="82" y="156"/>
                    </a:lnTo>
                    <a:lnTo>
                      <a:pt x="91" y="162"/>
                    </a:lnTo>
                    <a:lnTo>
                      <a:pt x="99" y="171"/>
                    </a:lnTo>
                    <a:lnTo>
                      <a:pt x="104" y="182"/>
                    </a:lnTo>
                    <a:lnTo>
                      <a:pt x="91" y="184"/>
                    </a:lnTo>
                    <a:lnTo>
                      <a:pt x="78" y="184"/>
                    </a:lnTo>
                    <a:lnTo>
                      <a:pt x="64" y="179"/>
                    </a:lnTo>
                    <a:lnTo>
                      <a:pt x="51" y="171"/>
                    </a:lnTo>
                    <a:lnTo>
                      <a:pt x="40" y="163"/>
                    </a:lnTo>
                    <a:lnTo>
                      <a:pt x="28" y="156"/>
                    </a:lnTo>
                    <a:lnTo>
                      <a:pt x="19" y="144"/>
                    </a:lnTo>
                    <a:lnTo>
                      <a:pt x="11" y="135"/>
                    </a:lnTo>
                    <a:lnTo>
                      <a:pt x="6" y="123"/>
                    </a:lnTo>
                    <a:lnTo>
                      <a:pt x="2" y="112"/>
                    </a:lnTo>
                    <a:lnTo>
                      <a:pt x="0" y="104"/>
                    </a:lnTo>
                    <a:lnTo>
                      <a:pt x="0" y="95"/>
                    </a:lnTo>
                    <a:lnTo>
                      <a:pt x="0" y="87"/>
                    </a:lnTo>
                    <a:lnTo>
                      <a:pt x="4" y="82"/>
                    </a:lnTo>
                    <a:lnTo>
                      <a:pt x="6" y="72"/>
                    </a:lnTo>
                    <a:lnTo>
                      <a:pt x="9" y="65"/>
                    </a:lnTo>
                    <a:lnTo>
                      <a:pt x="13" y="57"/>
                    </a:lnTo>
                    <a:lnTo>
                      <a:pt x="19" y="49"/>
                    </a:lnTo>
                    <a:lnTo>
                      <a:pt x="23" y="40"/>
                    </a:lnTo>
                    <a:lnTo>
                      <a:pt x="28" y="32"/>
                    </a:lnTo>
                    <a:lnTo>
                      <a:pt x="32" y="25"/>
                    </a:lnTo>
                    <a:lnTo>
                      <a:pt x="40" y="21"/>
                    </a:lnTo>
                    <a:lnTo>
                      <a:pt x="51" y="8"/>
                    </a:lnTo>
                    <a:lnTo>
                      <a:pt x="66" y="0"/>
                    </a:lnTo>
                    <a:lnTo>
                      <a:pt x="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54"/>
              <p:cNvSpPr>
                <a:spLocks/>
              </p:cNvSpPr>
              <p:nvPr/>
            </p:nvSpPr>
            <p:spPr bwMode="auto">
              <a:xfrm>
                <a:off x="3317" y="1394"/>
                <a:ext cx="22" cy="73"/>
              </a:xfrm>
              <a:custGeom>
                <a:avLst/>
                <a:gdLst>
                  <a:gd name="T0" fmla="*/ 11 w 44"/>
                  <a:gd name="T1" fmla="*/ 12 h 147"/>
                  <a:gd name="T2" fmla="*/ 11 w 44"/>
                  <a:gd name="T3" fmla="*/ 4 h 147"/>
                  <a:gd name="T4" fmla="*/ 15 w 44"/>
                  <a:gd name="T5" fmla="*/ 2 h 147"/>
                  <a:gd name="T6" fmla="*/ 15 w 44"/>
                  <a:gd name="T7" fmla="*/ 0 h 147"/>
                  <a:gd name="T8" fmla="*/ 19 w 44"/>
                  <a:gd name="T9" fmla="*/ 4 h 147"/>
                  <a:gd name="T10" fmla="*/ 23 w 44"/>
                  <a:gd name="T11" fmla="*/ 8 h 147"/>
                  <a:gd name="T12" fmla="*/ 28 w 44"/>
                  <a:gd name="T13" fmla="*/ 12 h 147"/>
                  <a:gd name="T14" fmla="*/ 25 w 44"/>
                  <a:gd name="T15" fmla="*/ 19 h 147"/>
                  <a:gd name="T16" fmla="*/ 25 w 44"/>
                  <a:gd name="T17" fmla="*/ 27 h 147"/>
                  <a:gd name="T18" fmla="*/ 25 w 44"/>
                  <a:gd name="T19" fmla="*/ 36 h 147"/>
                  <a:gd name="T20" fmla="*/ 25 w 44"/>
                  <a:gd name="T21" fmla="*/ 46 h 147"/>
                  <a:gd name="T22" fmla="*/ 25 w 44"/>
                  <a:gd name="T23" fmla="*/ 53 h 147"/>
                  <a:gd name="T24" fmla="*/ 25 w 44"/>
                  <a:gd name="T25" fmla="*/ 61 h 147"/>
                  <a:gd name="T26" fmla="*/ 25 w 44"/>
                  <a:gd name="T27" fmla="*/ 69 h 147"/>
                  <a:gd name="T28" fmla="*/ 26 w 44"/>
                  <a:gd name="T29" fmla="*/ 78 h 147"/>
                  <a:gd name="T30" fmla="*/ 26 w 44"/>
                  <a:gd name="T31" fmla="*/ 88 h 147"/>
                  <a:gd name="T32" fmla="*/ 28 w 44"/>
                  <a:gd name="T33" fmla="*/ 95 h 147"/>
                  <a:gd name="T34" fmla="*/ 28 w 44"/>
                  <a:gd name="T35" fmla="*/ 103 h 147"/>
                  <a:gd name="T36" fmla="*/ 32 w 44"/>
                  <a:gd name="T37" fmla="*/ 112 h 147"/>
                  <a:gd name="T38" fmla="*/ 34 w 44"/>
                  <a:gd name="T39" fmla="*/ 120 h 147"/>
                  <a:gd name="T40" fmla="*/ 36 w 44"/>
                  <a:gd name="T41" fmla="*/ 130 h 147"/>
                  <a:gd name="T42" fmla="*/ 38 w 44"/>
                  <a:gd name="T43" fmla="*/ 137 h 147"/>
                  <a:gd name="T44" fmla="*/ 44 w 44"/>
                  <a:gd name="T45" fmla="*/ 147 h 147"/>
                  <a:gd name="T46" fmla="*/ 28 w 44"/>
                  <a:gd name="T47" fmla="*/ 147 h 147"/>
                  <a:gd name="T48" fmla="*/ 19 w 44"/>
                  <a:gd name="T49" fmla="*/ 147 h 147"/>
                  <a:gd name="T50" fmla="*/ 15 w 44"/>
                  <a:gd name="T51" fmla="*/ 139 h 147"/>
                  <a:gd name="T52" fmla="*/ 11 w 44"/>
                  <a:gd name="T53" fmla="*/ 130 h 147"/>
                  <a:gd name="T54" fmla="*/ 7 w 44"/>
                  <a:gd name="T55" fmla="*/ 122 h 147"/>
                  <a:gd name="T56" fmla="*/ 6 w 44"/>
                  <a:gd name="T57" fmla="*/ 114 h 147"/>
                  <a:gd name="T58" fmla="*/ 4 w 44"/>
                  <a:gd name="T59" fmla="*/ 105 h 147"/>
                  <a:gd name="T60" fmla="*/ 2 w 44"/>
                  <a:gd name="T61" fmla="*/ 97 h 147"/>
                  <a:gd name="T62" fmla="*/ 2 w 44"/>
                  <a:gd name="T63" fmla="*/ 88 h 147"/>
                  <a:gd name="T64" fmla="*/ 2 w 44"/>
                  <a:gd name="T65" fmla="*/ 78 h 147"/>
                  <a:gd name="T66" fmla="*/ 0 w 44"/>
                  <a:gd name="T67" fmla="*/ 69 h 147"/>
                  <a:gd name="T68" fmla="*/ 0 w 44"/>
                  <a:gd name="T69" fmla="*/ 59 h 147"/>
                  <a:gd name="T70" fmla="*/ 0 w 44"/>
                  <a:gd name="T71" fmla="*/ 50 h 147"/>
                  <a:gd name="T72" fmla="*/ 2 w 44"/>
                  <a:gd name="T73" fmla="*/ 42 h 147"/>
                  <a:gd name="T74" fmla="*/ 2 w 44"/>
                  <a:gd name="T75" fmla="*/ 34 h 147"/>
                  <a:gd name="T76" fmla="*/ 6 w 44"/>
                  <a:gd name="T77" fmla="*/ 27 h 147"/>
                  <a:gd name="T78" fmla="*/ 6 w 44"/>
                  <a:gd name="T79" fmla="*/ 17 h 147"/>
                  <a:gd name="T80" fmla="*/ 11 w 44"/>
                  <a:gd name="T81" fmla="*/ 12 h 147"/>
                  <a:gd name="T82" fmla="*/ 11 w 44"/>
                  <a:gd name="T83" fmla="*/ 1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 h="147">
                    <a:moveTo>
                      <a:pt x="11" y="12"/>
                    </a:moveTo>
                    <a:lnTo>
                      <a:pt x="11" y="4"/>
                    </a:lnTo>
                    <a:lnTo>
                      <a:pt x="15" y="2"/>
                    </a:lnTo>
                    <a:lnTo>
                      <a:pt x="15" y="0"/>
                    </a:lnTo>
                    <a:lnTo>
                      <a:pt x="19" y="4"/>
                    </a:lnTo>
                    <a:lnTo>
                      <a:pt x="23" y="8"/>
                    </a:lnTo>
                    <a:lnTo>
                      <a:pt x="28" y="12"/>
                    </a:lnTo>
                    <a:lnTo>
                      <a:pt x="25" y="19"/>
                    </a:lnTo>
                    <a:lnTo>
                      <a:pt x="25" y="27"/>
                    </a:lnTo>
                    <a:lnTo>
                      <a:pt x="25" y="36"/>
                    </a:lnTo>
                    <a:lnTo>
                      <a:pt x="25" y="46"/>
                    </a:lnTo>
                    <a:lnTo>
                      <a:pt x="25" y="53"/>
                    </a:lnTo>
                    <a:lnTo>
                      <a:pt x="25" y="61"/>
                    </a:lnTo>
                    <a:lnTo>
                      <a:pt x="25" y="69"/>
                    </a:lnTo>
                    <a:lnTo>
                      <a:pt x="26" y="78"/>
                    </a:lnTo>
                    <a:lnTo>
                      <a:pt x="26" y="88"/>
                    </a:lnTo>
                    <a:lnTo>
                      <a:pt x="28" y="95"/>
                    </a:lnTo>
                    <a:lnTo>
                      <a:pt x="28" y="103"/>
                    </a:lnTo>
                    <a:lnTo>
                      <a:pt x="32" y="112"/>
                    </a:lnTo>
                    <a:lnTo>
                      <a:pt x="34" y="120"/>
                    </a:lnTo>
                    <a:lnTo>
                      <a:pt x="36" y="130"/>
                    </a:lnTo>
                    <a:lnTo>
                      <a:pt x="38" y="137"/>
                    </a:lnTo>
                    <a:lnTo>
                      <a:pt x="44" y="147"/>
                    </a:lnTo>
                    <a:lnTo>
                      <a:pt x="28" y="147"/>
                    </a:lnTo>
                    <a:lnTo>
                      <a:pt x="19" y="147"/>
                    </a:lnTo>
                    <a:lnTo>
                      <a:pt x="15" y="139"/>
                    </a:lnTo>
                    <a:lnTo>
                      <a:pt x="11" y="130"/>
                    </a:lnTo>
                    <a:lnTo>
                      <a:pt x="7" y="122"/>
                    </a:lnTo>
                    <a:lnTo>
                      <a:pt x="6" y="114"/>
                    </a:lnTo>
                    <a:lnTo>
                      <a:pt x="4" y="105"/>
                    </a:lnTo>
                    <a:lnTo>
                      <a:pt x="2" y="97"/>
                    </a:lnTo>
                    <a:lnTo>
                      <a:pt x="2" y="88"/>
                    </a:lnTo>
                    <a:lnTo>
                      <a:pt x="2" y="78"/>
                    </a:lnTo>
                    <a:lnTo>
                      <a:pt x="0" y="69"/>
                    </a:lnTo>
                    <a:lnTo>
                      <a:pt x="0" y="59"/>
                    </a:lnTo>
                    <a:lnTo>
                      <a:pt x="0" y="50"/>
                    </a:lnTo>
                    <a:lnTo>
                      <a:pt x="2" y="42"/>
                    </a:lnTo>
                    <a:lnTo>
                      <a:pt x="2" y="34"/>
                    </a:lnTo>
                    <a:lnTo>
                      <a:pt x="6" y="27"/>
                    </a:lnTo>
                    <a:lnTo>
                      <a:pt x="6" y="17"/>
                    </a:lnTo>
                    <a:lnTo>
                      <a:pt x="11" y="12"/>
                    </a:lnTo>
                    <a:lnTo>
                      <a:pt x="1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55"/>
              <p:cNvSpPr>
                <a:spLocks/>
              </p:cNvSpPr>
              <p:nvPr/>
            </p:nvSpPr>
            <p:spPr bwMode="auto">
              <a:xfrm>
                <a:off x="3331" y="1443"/>
                <a:ext cx="89" cy="107"/>
              </a:xfrm>
              <a:custGeom>
                <a:avLst/>
                <a:gdLst>
                  <a:gd name="T0" fmla="*/ 37 w 179"/>
                  <a:gd name="T1" fmla="*/ 4 h 215"/>
                  <a:gd name="T2" fmla="*/ 65 w 179"/>
                  <a:gd name="T3" fmla="*/ 0 h 215"/>
                  <a:gd name="T4" fmla="*/ 95 w 179"/>
                  <a:gd name="T5" fmla="*/ 10 h 215"/>
                  <a:gd name="T6" fmla="*/ 128 w 179"/>
                  <a:gd name="T7" fmla="*/ 29 h 215"/>
                  <a:gd name="T8" fmla="*/ 152 w 179"/>
                  <a:gd name="T9" fmla="*/ 57 h 215"/>
                  <a:gd name="T10" fmla="*/ 171 w 179"/>
                  <a:gd name="T11" fmla="*/ 90 h 215"/>
                  <a:gd name="T12" fmla="*/ 179 w 179"/>
                  <a:gd name="T13" fmla="*/ 122 h 215"/>
                  <a:gd name="T14" fmla="*/ 171 w 179"/>
                  <a:gd name="T15" fmla="*/ 154 h 215"/>
                  <a:gd name="T16" fmla="*/ 154 w 179"/>
                  <a:gd name="T17" fmla="*/ 173 h 215"/>
                  <a:gd name="T18" fmla="*/ 143 w 179"/>
                  <a:gd name="T19" fmla="*/ 188 h 215"/>
                  <a:gd name="T20" fmla="*/ 128 w 179"/>
                  <a:gd name="T21" fmla="*/ 206 h 215"/>
                  <a:gd name="T22" fmla="*/ 105 w 179"/>
                  <a:gd name="T23" fmla="*/ 213 h 215"/>
                  <a:gd name="T24" fmla="*/ 78 w 179"/>
                  <a:gd name="T25" fmla="*/ 211 h 215"/>
                  <a:gd name="T26" fmla="*/ 54 w 179"/>
                  <a:gd name="T27" fmla="*/ 202 h 215"/>
                  <a:gd name="T28" fmla="*/ 31 w 179"/>
                  <a:gd name="T29" fmla="*/ 185 h 215"/>
                  <a:gd name="T30" fmla="*/ 12 w 179"/>
                  <a:gd name="T31" fmla="*/ 164 h 215"/>
                  <a:gd name="T32" fmla="*/ 0 w 179"/>
                  <a:gd name="T33" fmla="*/ 137 h 215"/>
                  <a:gd name="T34" fmla="*/ 2 w 179"/>
                  <a:gd name="T35" fmla="*/ 110 h 215"/>
                  <a:gd name="T36" fmla="*/ 16 w 179"/>
                  <a:gd name="T37" fmla="*/ 90 h 215"/>
                  <a:gd name="T38" fmla="*/ 35 w 179"/>
                  <a:gd name="T39" fmla="*/ 84 h 215"/>
                  <a:gd name="T40" fmla="*/ 50 w 179"/>
                  <a:gd name="T41" fmla="*/ 86 h 215"/>
                  <a:gd name="T42" fmla="*/ 65 w 179"/>
                  <a:gd name="T43" fmla="*/ 88 h 215"/>
                  <a:gd name="T44" fmla="*/ 80 w 179"/>
                  <a:gd name="T45" fmla="*/ 91 h 215"/>
                  <a:gd name="T46" fmla="*/ 99 w 179"/>
                  <a:gd name="T47" fmla="*/ 97 h 215"/>
                  <a:gd name="T48" fmla="*/ 113 w 179"/>
                  <a:gd name="T49" fmla="*/ 109 h 215"/>
                  <a:gd name="T50" fmla="*/ 114 w 179"/>
                  <a:gd name="T51" fmla="*/ 131 h 215"/>
                  <a:gd name="T52" fmla="*/ 107 w 179"/>
                  <a:gd name="T53" fmla="*/ 143 h 215"/>
                  <a:gd name="T54" fmla="*/ 95 w 179"/>
                  <a:gd name="T55" fmla="*/ 143 h 215"/>
                  <a:gd name="T56" fmla="*/ 78 w 179"/>
                  <a:gd name="T57" fmla="*/ 129 h 215"/>
                  <a:gd name="T58" fmla="*/ 65 w 179"/>
                  <a:gd name="T59" fmla="*/ 122 h 215"/>
                  <a:gd name="T60" fmla="*/ 61 w 179"/>
                  <a:gd name="T61" fmla="*/ 126 h 215"/>
                  <a:gd name="T62" fmla="*/ 61 w 179"/>
                  <a:gd name="T63" fmla="*/ 145 h 215"/>
                  <a:gd name="T64" fmla="*/ 71 w 179"/>
                  <a:gd name="T65" fmla="*/ 164 h 215"/>
                  <a:gd name="T66" fmla="*/ 88 w 179"/>
                  <a:gd name="T67" fmla="*/ 173 h 215"/>
                  <a:gd name="T68" fmla="*/ 105 w 179"/>
                  <a:gd name="T69" fmla="*/ 173 h 215"/>
                  <a:gd name="T70" fmla="*/ 126 w 179"/>
                  <a:gd name="T71" fmla="*/ 167 h 215"/>
                  <a:gd name="T72" fmla="*/ 143 w 179"/>
                  <a:gd name="T73" fmla="*/ 158 h 215"/>
                  <a:gd name="T74" fmla="*/ 156 w 179"/>
                  <a:gd name="T75" fmla="*/ 141 h 215"/>
                  <a:gd name="T76" fmla="*/ 162 w 179"/>
                  <a:gd name="T77" fmla="*/ 122 h 215"/>
                  <a:gd name="T78" fmla="*/ 158 w 179"/>
                  <a:gd name="T79" fmla="*/ 103 h 215"/>
                  <a:gd name="T80" fmla="*/ 152 w 179"/>
                  <a:gd name="T81" fmla="*/ 88 h 215"/>
                  <a:gd name="T82" fmla="*/ 137 w 179"/>
                  <a:gd name="T83" fmla="*/ 65 h 215"/>
                  <a:gd name="T84" fmla="*/ 114 w 179"/>
                  <a:gd name="T85" fmla="*/ 46 h 215"/>
                  <a:gd name="T86" fmla="*/ 99 w 179"/>
                  <a:gd name="T87" fmla="*/ 38 h 215"/>
                  <a:gd name="T88" fmla="*/ 82 w 179"/>
                  <a:gd name="T89" fmla="*/ 34 h 215"/>
                  <a:gd name="T90" fmla="*/ 67 w 179"/>
                  <a:gd name="T91" fmla="*/ 36 h 215"/>
                  <a:gd name="T92" fmla="*/ 54 w 179"/>
                  <a:gd name="T93" fmla="*/ 34 h 215"/>
                  <a:gd name="T94" fmla="*/ 31 w 179"/>
                  <a:gd name="T95" fmla="*/ 17 h 215"/>
                  <a:gd name="T96" fmla="*/ 27 w 179"/>
                  <a:gd name="T97" fmla="*/ 13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9" h="215">
                    <a:moveTo>
                      <a:pt x="27" y="13"/>
                    </a:moveTo>
                    <a:lnTo>
                      <a:pt x="37" y="4"/>
                    </a:lnTo>
                    <a:lnTo>
                      <a:pt x="52" y="0"/>
                    </a:lnTo>
                    <a:lnTo>
                      <a:pt x="65" y="0"/>
                    </a:lnTo>
                    <a:lnTo>
                      <a:pt x="82" y="4"/>
                    </a:lnTo>
                    <a:lnTo>
                      <a:pt x="95" y="10"/>
                    </a:lnTo>
                    <a:lnTo>
                      <a:pt x="113" y="19"/>
                    </a:lnTo>
                    <a:lnTo>
                      <a:pt x="128" y="29"/>
                    </a:lnTo>
                    <a:lnTo>
                      <a:pt x="143" y="44"/>
                    </a:lnTo>
                    <a:lnTo>
                      <a:pt x="152" y="57"/>
                    </a:lnTo>
                    <a:lnTo>
                      <a:pt x="164" y="74"/>
                    </a:lnTo>
                    <a:lnTo>
                      <a:pt x="171" y="90"/>
                    </a:lnTo>
                    <a:lnTo>
                      <a:pt x="177" y="107"/>
                    </a:lnTo>
                    <a:lnTo>
                      <a:pt x="179" y="122"/>
                    </a:lnTo>
                    <a:lnTo>
                      <a:pt x="177" y="139"/>
                    </a:lnTo>
                    <a:lnTo>
                      <a:pt x="171" y="154"/>
                    </a:lnTo>
                    <a:lnTo>
                      <a:pt x="162" y="167"/>
                    </a:lnTo>
                    <a:lnTo>
                      <a:pt x="154" y="173"/>
                    </a:lnTo>
                    <a:lnTo>
                      <a:pt x="149" y="181"/>
                    </a:lnTo>
                    <a:lnTo>
                      <a:pt x="143" y="188"/>
                    </a:lnTo>
                    <a:lnTo>
                      <a:pt x="139" y="196"/>
                    </a:lnTo>
                    <a:lnTo>
                      <a:pt x="128" y="206"/>
                    </a:lnTo>
                    <a:lnTo>
                      <a:pt x="116" y="211"/>
                    </a:lnTo>
                    <a:lnTo>
                      <a:pt x="105" y="213"/>
                    </a:lnTo>
                    <a:lnTo>
                      <a:pt x="92" y="215"/>
                    </a:lnTo>
                    <a:lnTo>
                      <a:pt x="78" y="211"/>
                    </a:lnTo>
                    <a:lnTo>
                      <a:pt x="67" y="207"/>
                    </a:lnTo>
                    <a:lnTo>
                      <a:pt x="54" y="202"/>
                    </a:lnTo>
                    <a:lnTo>
                      <a:pt x="42" y="196"/>
                    </a:lnTo>
                    <a:lnTo>
                      <a:pt x="31" y="185"/>
                    </a:lnTo>
                    <a:lnTo>
                      <a:pt x="19" y="175"/>
                    </a:lnTo>
                    <a:lnTo>
                      <a:pt x="12" y="164"/>
                    </a:lnTo>
                    <a:lnTo>
                      <a:pt x="6" y="150"/>
                    </a:lnTo>
                    <a:lnTo>
                      <a:pt x="0" y="137"/>
                    </a:lnTo>
                    <a:lnTo>
                      <a:pt x="0" y="124"/>
                    </a:lnTo>
                    <a:lnTo>
                      <a:pt x="2" y="110"/>
                    </a:lnTo>
                    <a:lnTo>
                      <a:pt x="8" y="97"/>
                    </a:lnTo>
                    <a:lnTo>
                      <a:pt x="16" y="90"/>
                    </a:lnTo>
                    <a:lnTo>
                      <a:pt x="27" y="86"/>
                    </a:lnTo>
                    <a:lnTo>
                      <a:pt x="35" y="84"/>
                    </a:lnTo>
                    <a:lnTo>
                      <a:pt x="42" y="84"/>
                    </a:lnTo>
                    <a:lnTo>
                      <a:pt x="50" y="86"/>
                    </a:lnTo>
                    <a:lnTo>
                      <a:pt x="59" y="88"/>
                    </a:lnTo>
                    <a:lnTo>
                      <a:pt x="65" y="88"/>
                    </a:lnTo>
                    <a:lnTo>
                      <a:pt x="73" y="90"/>
                    </a:lnTo>
                    <a:lnTo>
                      <a:pt x="80" y="91"/>
                    </a:lnTo>
                    <a:lnTo>
                      <a:pt x="88" y="93"/>
                    </a:lnTo>
                    <a:lnTo>
                      <a:pt x="99" y="97"/>
                    </a:lnTo>
                    <a:lnTo>
                      <a:pt x="105" y="99"/>
                    </a:lnTo>
                    <a:lnTo>
                      <a:pt x="113" y="109"/>
                    </a:lnTo>
                    <a:lnTo>
                      <a:pt x="120" y="120"/>
                    </a:lnTo>
                    <a:lnTo>
                      <a:pt x="114" y="131"/>
                    </a:lnTo>
                    <a:lnTo>
                      <a:pt x="111" y="139"/>
                    </a:lnTo>
                    <a:lnTo>
                      <a:pt x="107" y="143"/>
                    </a:lnTo>
                    <a:lnTo>
                      <a:pt x="105" y="145"/>
                    </a:lnTo>
                    <a:lnTo>
                      <a:pt x="95" y="143"/>
                    </a:lnTo>
                    <a:lnTo>
                      <a:pt x="88" y="137"/>
                    </a:lnTo>
                    <a:lnTo>
                      <a:pt x="78" y="129"/>
                    </a:lnTo>
                    <a:lnTo>
                      <a:pt x="69" y="124"/>
                    </a:lnTo>
                    <a:lnTo>
                      <a:pt x="65" y="122"/>
                    </a:lnTo>
                    <a:lnTo>
                      <a:pt x="63" y="124"/>
                    </a:lnTo>
                    <a:lnTo>
                      <a:pt x="61" y="126"/>
                    </a:lnTo>
                    <a:lnTo>
                      <a:pt x="61" y="135"/>
                    </a:lnTo>
                    <a:lnTo>
                      <a:pt x="61" y="145"/>
                    </a:lnTo>
                    <a:lnTo>
                      <a:pt x="65" y="156"/>
                    </a:lnTo>
                    <a:lnTo>
                      <a:pt x="71" y="164"/>
                    </a:lnTo>
                    <a:lnTo>
                      <a:pt x="78" y="169"/>
                    </a:lnTo>
                    <a:lnTo>
                      <a:pt x="88" y="173"/>
                    </a:lnTo>
                    <a:lnTo>
                      <a:pt x="95" y="175"/>
                    </a:lnTo>
                    <a:lnTo>
                      <a:pt x="105" y="173"/>
                    </a:lnTo>
                    <a:lnTo>
                      <a:pt x="116" y="173"/>
                    </a:lnTo>
                    <a:lnTo>
                      <a:pt x="126" y="167"/>
                    </a:lnTo>
                    <a:lnTo>
                      <a:pt x="135" y="164"/>
                    </a:lnTo>
                    <a:lnTo>
                      <a:pt x="143" y="158"/>
                    </a:lnTo>
                    <a:lnTo>
                      <a:pt x="151" y="150"/>
                    </a:lnTo>
                    <a:lnTo>
                      <a:pt x="156" y="141"/>
                    </a:lnTo>
                    <a:lnTo>
                      <a:pt x="160" y="131"/>
                    </a:lnTo>
                    <a:lnTo>
                      <a:pt x="162" y="122"/>
                    </a:lnTo>
                    <a:lnTo>
                      <a:pt x="162" y="112"/>
                    </a:lnTo>
                    <a:lnTo>
                      <a:pt x="158" y="103"/>
                    </a:lnTo>
                    <a:lnTo>
                      <a:pt x="156" y="95"/>
                    </a:lnTo>
                    <a:lnTo>
                      <a:pt x="152" y="88"/>
                    </a:lnTo>
                    <a:lnTo>
                      <a:pt x="149" y="80"/>
                    </a:lnTo>
                    <a:lnTo>
                      <a:pt x="137" y="65"/>
                    </a:lnTo>
                    <a:lnTo>
                      <a:pt x="124" y="53"/>
                    </a:lnTo>
                    <a:lnTo>
                      <a:pt x="114" y="46"/>
                    </a:lnTo>
                    <a:lnTo>
                      <a:pt x="107" y="42"/>
                    </a:lnTo>
                    <a:lnTo>
                      <a:pt x="99" y="38"/>
                    </a:lnTo>
                    <a:lnTo>
                      <a:pt x="92" y="36"/>
                    </a:lnTo>
                    <a:lnTo>
                      <a:pt x="82" y="34"/>
                    </a:lnTo>
                    <a:lnTo>
                      <a:pt x="75" y="34"/>
                    </a:lnTo>
                    <a:lnTo>
                      <a:pt x="67" y="36"/>
                    </a:lnTo>
                    <a:lnTo>
                      <a:pt x="61" y="40"/>
                    </a:lnTo>
                    <a:lnTo>
                      <a:pt x="54" y="34"/>
                    </a:lnTo>
                    <a:lnTo>
                      <a:pt x="40" y="25"/>
                    </a:lnTo>
                    <a:lnTo>
                      <a:pt x="31" y="17"/>
                    </a:lnTo>
                    <a:lnTo>
                      <a:pt x="27" y="13"/>
                    </a:lnTo>
                    <a:lnTo>
                      <a:pt x="27"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256"/>
              <p:cNvSpPr>
                <a:spLocks/>
              </p:cNvSpPr>
              <p:nvPr/>
            </p:nvSpPr>
            <p:spPr bwMode="auto">
              <a:xfrm>
                <a:off x="3297" y="1505"/>
                <a:ext cx="43" cy="77"/>
              </a:xfrm>
              <a:custGeom>
                <a:avLst/>
                <a:gdLst>
                  <a:gd name="T0" fmla="*/ 13 w 85"/>
                  <a:gd name="T1" fmla="*/ 0 h 154"/>
                  <a:gd name="T2" fmla="*/ 13 w 85"/>
                  <a:gd name="T3" fmla="*/ 0 h 154"/>
                  <a:gd name="T4" fmla="*/ 19 w 85"/>
                  <a:gd name="T5" fmla="*/ 0 h 154"/>
                  <a:gd name="T6" fmla="*/ 25 w 85"/>
                  <a:gd name="T7" fmla="*/ 0 h 154"/>
                  <a:gd name="T8" fmla="*/ 30 w 85"/>
                  <a:gd name="T9" fmla="*/ 0 h 154"/>
                  <a:gd name="T10" fmla="*/ 25 w 85"/>
                  <a:gd name="T11" fmla="*/ 9 h 154"/>
                  <a:gd name="T12" fmla="*/ 23 w 85"/>
                  <a:gd name="T13" fmla="*/ 19 h 154"/>
                  <a:gd name="T14" fmla="*/ 21 w 85"/>
                  <a:gd name="T15" fmla="*/ 28 h 154"/>
                  <a:gd name="T16" fmla="*/ 21 w 85"/>
                  <a:gd name="T17" fmla="*/ 40 h 154"/>
                  <a:gd name="T18" fmla="*/ 21 w 85"/>
                  <a:gd name="T19" fmla="*/ 49 h 154"/>
                  <a:gd name="T20" fmla="*/ 23 w 85"/>
                  <a:gd name="T21" fmla="*/ 59 h 154"/>
                  <a:gd name="T22" fmla="*/ 25 w 85"/>
                  <a:gd name="T23" fmla="*/ 68 h 154"/>
                  <a:gd name="T24" fmla="*/ 28 w 85"/>
                  <a:gd name="T25" fmla="*/ 80 h 154"/>
                  <a:gd name="T26" fmla="*/ 32 w 85"/>
                  <a:gd name="T27" fmla="*/ 87 h 154"/>
                  <a:gd name="T28" fmla="*/ 36 w 85"/>
                  <a:gd name="T29" fmla="*/ 95 h 154"/>
                  <a:gd name="T30" fmla="*/ 42 w 85"/>
                  <a:gd name="T31" fmla="*/ 102 h 154"/>
                  <a:gd name="T32" fmla="*/ 51 w 85"/>
                  <a:gd name="T33" fmla="*/ 112 h 154"/>
                  <a:gd name="T34" fmla="*/ 57 w 85"/>
                  <a:gd name="T35" fmla="*/ 119 h 154"/>
                  <a:gd name="T36" fmla="*/ 65 w 85"/>
                  <a:gd name="T37" fmla="*/ 127 h 154"/>
                  <a:gd name="T38" fmla="*/ 74 w 85"/>
                  <a:gd name="T39" fmla="*/ 131 h 154"/>
                  <a:gd name="T40" fmla="*/ 85 w 85"/>
                  <a:gd name="T41" fmla="*/ 138 h 154"/>
                  <a:gd name="T42" fmla="*/ 80 w 85"/>
                  <a:gd name="T43" fmla="*/ 146 h 154"/>
                  <a:gd name="T44" fmla="*/ 74 w 85"/>
                  <a:gd name="T45" fmla="*/ 154 h 154"/>
                  <a:gd name="T46" fmla="*/ 63 w 85"/>
                  <a:gd name="T47" fmla="*/ 148 h 154"/>
                  <a:gd name="T48" fmla="*/ 51 w 85"/>
                  <a:gd name="T49" fmla="*/ 144 h 154"/>
                  <a:gd name="T50" fmla="*/ 42 w 85"/>
                  <a:gd name="T51" fmla="*/ 137 h 154"/>
                  <a:gd name="T52" fmla="*/ 32 w 85"/>
                  <a:gd name="T53" fmla="*/ 131 h 154"/>
                  <a:gd name="T54" fmla="*/ 25 w 85"/>
                  <a:gd name="T55" fmla="*/ 121 h 154"/>
                  <a:gd name="T56" fmla="*/ 19 w 85"/>
                  <a:gd name="T57" fmla="*/ 112 h 154"/>
                  <a:gd name="T58" fmla="*/ 11 w 85"/>
                  <a:gd name="T59" fmla="*/ 100 h 154"/>
                  <a:gd name="T60" fmla="*/ 7 w 85"/>
                  <a:gd name="T61" fmla="*/ 91 h 154"/>
                  <a:gd name="T62" fmla="*/ 4 w 85"/>
                  <a:gd name="T63" fmla="*/ 80 h 154"/>
                  <a:gd name="T64" fmla="*/ 0 w 85"/>
                  <a:gd name="T65" fmla="*/ 66 h 154"/>
                  <a:gd name="T66" fmla="*/ 0 w 85"/>
                  <a:gd name="T67" fmla="*/ 55 h 154"/>
                  <a:gd name="T68" fmla="*/ 0 w 85"/>
                  <a:gd name="T69" fmla="*/ 43 h 154"/>
                  <a:gd name="T70" fmla="*/ 0 w 85"/>
                  <a:gd name="T71" fmla="*/ 32 h 154"/>
                  <a:gd name="T72" fmla="*/ 4 w 85"/>
                  <a:gd name="T73" fmla="*/ 19 h 154"/>
                  <a:gd name="T74" fmla="*/ 6 w 85"/>
                  <a:gd name="T75" fmla="*/ 9 h 154"/>
                  <a:gd name="T76" fmla="*/ 13 w 85"/>
                  <a:gd name="T77" fmla="*/ 0 h 154"/>
                  <a:gd name="T78" fmla="*/ 13 w 85"/>
                  <a:gd name="T79"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54">
                    <a:moveTo>
                      <a:pt x="13" y="0"/>
                    </a:moveTo>
                    <a:lnTo>
                      <a:pt x="13" y="0"/>
                    </a:lnTo>
                    <a:lnTo>
                      <a:pt x="19" y="0"/>
                    </a:lnTo>
                    <a:lnTo>
                      <a:pt x="25" y="0"/>
                    </a:lnTo>
                    <a:lnTo>
                      <a:pt x="30" y="0"/>
                    </a:lnTo>
                    <a:lnTo>
                      <a:pt x="25" y="9"/>
                    </a:lnTo>
                    <a:lnTo>
                      <a:pt x="23" y="19"/>
                    </a:lnTo>
                    <a:lnTo>
                      <a:pt x="21" y="28"/>
                    </a:lnTo>
                    <a:lnTo>
                      <a:pt x="21" y="40"/>
                    </a:lnTo>
                    <a:lnTo>
                      <a:pt x="21" y="49"/>
                    </a:lnTo>
                    <a:lnTo>
                      <a:pt x="23" y="59"/>
                    </a:lnTo>
                    <a:lnTo>
                      <a:pt x="25" y="68"/>
                    </a:lnTo>
                    <a:lnTo>
                      <a:pt x="28" y="80"/>
                    </a:lnTo>
                    <a:lnTo>
                      <a:pt x="32" y="87"/>
                    </a:lnTo>
                    <a:lnTo>
                      <a:pt x="36" y="95"/>
                    </a:lnTo>
                    <a:lnTo>
                      <a:pt x="42" y="102"/>
                    </a:lnTo>
                    <a:lnTo>
                      <a:pt x="51" y="112"/>
                    </a:lnTo>
                    <a:lnTo>
                      <a:pt x="57" y="119"/>
                    </a:lnTo>
                    <a:lnTo>
                      <a:pt x="65" y="127"/>
                    </a:lnTo>
                    <a:lnTo>
                      <a:pt x="74" y="131"/>
                    </a:lnTo>
                    <a:lnTo>
                      <a:pt x="85" y="138"/>
                    </a:lnTo>
                    <a:lnTo>
                      <a:pt x="80" y="146"/>
                    </a:lnTo>
                    <a:lnTo>
                      <a:pt x="74" y="154"/>
                    </a:lnTo>
                    <a:lnTo>
                      <a:pt x="63" y="148"/>
                    </a:lnTo>
                    <a:lnTo>
                      <a:pt x="51" y="144"/>
                    </a:lnTo>
                    <a:lnTo>
                      <a:pt x="42" y="137"/>
                    </a:lnTo>
                    <a:lnTo>
                      <a:pt x="32" y="131"/>
                    </a:lnTo>
                    <a:lnTo>
                      <a:pt x="25" y="121"/>
                    </a:lnTo>
                    <a:lnTo>
                      <a:pt x="19" y="112"/>
                    </a:lnTo>
                    <a:lnTo>
                      <a:pt x="11" y="100"/>
                    </a:lnTo>
                    <a:lnTo>
                      <a:pt x="7" y="91"/>
                    </a:lnTo>
                    <a:lnTo>
                      <a:pt x="4" y="80"/>
                    </a:lnTo>
                    <a:lnTo>
                      <a:pt x="0" y="66"/>
                    </a:lnTo>
                    <a:lnTo>
                      <a:pt x="0" y="55"/>
                    </a:lnTo>
                    <a:lnTo>
                      <a:pt x="0" y="43"/>
                    </a:lnTo>
                    <a:lnTo>
                      <a:pt x="0" y="32"/>
                    </a:lnTo>
                    <a:lnTo>
                      <a:pt x="4" y="19"/>
                    </a:lnTo>
                    <a:lnTo>
                      <a:pt x="6" y="9"/>
                    </a:lnTo>
                    <a:lnTo>
                      <a:pt x="13" y="0"/>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57"/>
              <p:cNvSpPr>
                <a:spLocks/>
              </p:cNvSpPr>
              <p:nvPr/>
            </p:nvSpPr>
            <p:spPr bwMode="auto">
              <a:xfrm>
                <a:off x="3293" y="1579"/>
                <a:ext cx="60" cy="41"/>
              </a:xfrm>
              <a:custGeom>
                <a:avLst/>
                <a:gdLst>
                  <a:gd name="T0" fmla="*/ 4 w 120"/>
                  <a:gd name="T1" fmla="*/ 0 h 84"/>
                  <a:gd name="T2" fmla="*/ 6 w 120"/>
                  <a:gd name="T3" fmla="*/ 0 h 84"/>
                  <a:gd name="T4" fmla="*/ 14 w 120"/>
                  <a:gd name="T5" fmla="*/ 0 h 84"/>
                  <a:gd name="T6" fmla="*/ 19 w 120"/>
                  <a:gd name="T7" fmla="*/ 0 h 84"/>
                  <a:gd name="T8" fmla="*/ 25 w 120"/>
                  <a:gd name="T9" fmla="*/ 0 h 84"/>
                  <a:gd name="T10" fmla="*/ 23 w 120"/>
                  <a:gd name="T11" fmla="*/ 13 h 84"/>
                  <a:gd name="T12" fmla="*/ 31 w 120"/>
                  <a:gd name="T13" fmla="*/ 27 h 84"/>
                  <a:gd name="T14" fmla="*/ 35 w 120"/>
                  <a:gd name="T15" fmla="*/ 32 h 84"/>
                  <a:gd name="T16" fmla="*/ 42 w 120"/>
                  <a:gd name="T17" fmla="*/ 36 h 84"/>
                  <a:gd name="T18" fmla="*/ 48 w 120"/>
                  <a:gd name="T19" fmla="*/ 42 h 84"/>
                  <a:gd name="T20" fmla="*/ 56 w 120"/>
                  <a:gd name="T21" fmla="*/ 48 h 84"/>
                  <a:gd name="T22" fmla="*/ 63 w 120"/>
                  <a:gd name="T23" fmla="*/ 51 h 84"/>
                  <a:gd name="T24" fmla="*/ 71 w 120"/>
                  <a:gd name="T25" fmla="*/ 55 h 84"/>
                  <a:gd name="T26" fmla="*/ 78 w 120"/>
                  <a:gd name="T27" fmla="*/ 55 h 84"/>
                  <a:gd name="T28" fmla="*/ 88 w 120"/>
                  <a:gd name="T29" fmla="*/ 59 h 84"/>
                  <a:gd name="T30" fmla="*/ 95 w 120"/>
                  <a:gd name="T31" fmla="*/ 59 h 84"/>
                  <a:gd name="T32" fmla="*/ 103 w 120"/>
                  <a:gd name="T33" fmla="*/ 61 h 84"/>
                  <a:gd name="T34" fmla="*/ 113 w 120"/>
                  <a:gd name="T35" fmla="*/ 61 h 84"/>
                  <a:gd name="T36" fmla="*/ 120 w 120"/>
                  <a:gd name="T37" fmla="*/ 61 h 84"/>
                  <a:gd name="T38" fmla="*/ 118 w 120"/>
                  <a:gd name="T39" fmla="*/ 67 h 84"/>
                  <a:gd name="T40" fmla="*/ 116 w 120"/>
                  <a:gd name="T41" fmla="*/ 72 h 84"/>
                  <a:gd name="T42" fmla="*/ 111 w 120"/>
                  <a:gd name="T43" fmla="*/ 76 h 84"/>
                  <a:gd name="T44" fmla="*/ 105 w 120"/>
                  <a:gd name="T45" fmla="*/ 82 h 84"/>
                  <a:gd name="T46" fmla="*/ 97 w 120"/>
                  <a:gd name="T47" fmla="*/ 84 h 84"/>
                  <a:gd name="T48" fmla="*/ 88 w 120"/>
                  <a:gd name="T49" fmla="*/ 84 h 84"/>
                  <a:gd name="T50" fmla="*/ 78 w 120"/>
                  <a:gd name="T51" fmla="*/ 84 h 84"/>
                  <a:gd name="T52" fmla="*/ 71 w 120"/>
                  <a:gd name="T53" fmla="*/ 84 h 84"/>
                  <a:gd name="T54" fmla="*/ 61 w 120"/>
                  <a:gd name="T55" fmla="*/ 82 h 84"/>
                  <a:gd name="T56" fmla="*/ 52 w 120"/>
                  <a:gd name="T57" fmla="*/ 80 h 84"/>
                  <a:gd name="T58" fmla="*/ 42 w 120"/>
                  <a:gd name="T59" fmla="*/ 78 h 84"/>
                  <a:gd name="T60" fmla="*/ 33 w 120"/>
                  <a:gd name="T61" fmla="*/ 74 h 84"/>
                  <a:gd name="T62" fmla="*/ 19 w 120"/>
                  <a:gd name="T63" fmla="*/ 65 h 84"/>
                  <a:gd name="T64" fmla="*/ 14 w 120"/>
                  <a:gd name="T65" fmla="*/ 57 h 84"/>
                  <a:gd name="T66" fmla="*/ 6 w 120"/>
                  <a:gd name="T67" fmla="*/ 44 h 84"/>
                  <a:gd name="T68" fmla="*/ 2 w 120"/>
                  <a:gd name="T69" fmla="*/ 30 h 84"/>
                  <a:gd name="T70" fmla="*/ 0 w 120"/>
                  <a:gd name="T71" fmla="*/ 23 h 84"/>
                  <a:gd name="T72" fmla="*/ 0 w 120"/>
                  <a:gd name="T73" fmla="*/ 13 h 84"/>
                  <a:gd name="T74" fmla="*/ 0 w 120"/>
                  <a:gd name="T75" fmla="*/ 8 h 84"/>
                  <a:gd name="T76" fmla="*/ 4 w 120"/>
                  <a:gd name="T77" fmla="*/ 0 h 84"/>
                  <a:gd name="T78" fmla="*/ 4 w 120"/>
                  <a:gd name="T7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0" h="84">
                    <a:moveTo>
                      <a:pt x="4" y="0"/>
                    </a:moveTo>
                    <a:lnTo>
                      <a:pt x="6" y="0"/>
                    </a:lnTo>
                    <a:lnTo>
                      <a:pt x="14" y="0"/>
                    </a:lnTo>
                    <a:lnTo>
                      <a:pt x="19" y="0"/>
                    </a:lnTo>
                    <a:lnTo>
                      <a:pt x="25" y="0"/>
                    </a:lnTo>
                    <a:lnTo>
                      <a:pt x="23" y="13"/>
                    </a:lnTo>
                    <a:lnTo>
                      <a:pt x="31" y="27"/>
                    </a:lnTo>
                    <a:lnTo>
                      <a:pt x="35" y="32"/>
                    </a:lnTo>
                    <a:lnTo>
                      <a:pt x="42" y="36"/>
                    </a:lnTo>
                    <a:lnTo>
                      <a:pt x="48" y="42"/>
                    </a:lnTo>
                    <a:lnTo>
                      <a:pt x="56" y="48"/>
                    </a:lnTo>
                    <a:lnTo>
                      <a:pt x="63" y="51"/>
                    </a:lnTo>
                    <a:lnTo>
                      <a:pt x="71" y="55"/>
                    </a:lnTo>
                    <a:lnTo>
                      <a:pt x="78" y="55"/>
                    </a:lnTo>
                    <a:lnTo>
                      <a:pt x="88" y="59"/>
                    </a:lnTo>
                    <a:lnTo>
                      <a:pt x="95" y="59"/>
                    </a:lnTo>
                    <a:lnTo>
                      <a:pt x="103" y="61"/>
                    </a:lnTo>
                    <a:lnTo>
                      <a:pt x="113" y="61"/>
                    </a:lnTo>
                    <a:lnTo>
                      <a:pt x="120" y="61"/>
                    </a:lnTo>
                    <a:lnTo>
                      <a:pt x="118" y="67"/>
                    </a:lnTo>
                    <a:lnTo>
                      <a:pt x="116" y="72"/>
                    </a:lnTo>
                    <a:lnTo>
                      <a:pt x="111" y="76"/>
                    </a:lnTo>
                    <a:lnTo>
                      <a:pt x="105" y="82"/>
                    </a:lnTo>
                    <a:lnTo>
                      <a:pt x="97" y="84"/>
                    </a:lnTo>
                    <a:lnTo>
                      <a:pt x="88" y="84"/>
                    </a:lnTo>
                    <a:lnTo>
                      <a:pt x="78" y="84"/>
                    </a:lnTo>
                    <a:lnTo>
                      <a:pt x="71" y="84"/>
                    </a:lnTo>
                    <a:lnTo>
                      <a:pt x="61" y="82"/>
                    </a:lnTo>
                    <a:lnTo>
                      <a:pt x="52" y="80"/>
                    </a:lnTo>
                    <a:lnTo>
                      <a:pt x="42" y="78"/>
                    </a:lnTo>
                    <a:lnTo>
                      <a:pt x="33" y="74"/>
                    </a:lnTo>
                    <a:lnTo>
                      <a:pt x="19" y="65"/>
                    </a:lnTo>
                    <a:lnTo>
                      <a:pt x="14" y="57"/>
                    </a:lnTo>
                    <a:lnTo>
                      <a:pt x="6" y="44"/>
                    </a:lnTo>
                    <a:lnTo>
                      <a:pt x="2" y="30"/>
                    </a:lnTo>
                    <a:lnTo>
                      <a:pt x="0" y="23"/>
                    </a:lnTo>
                    <a:lnTo>
                      <a:pt x="0" y="13"/>
                    </a:lnTo>
                    <a:lnTo>
                      <a:pt x="0" y="8"/>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58"/>
              <p:cNvSpPr>
                <a:spLocks/>
              </p:cNvSpPr>
              <p:nvPr/>
            </p:nvSpPr>
            <p:spPr bwMode="auto">
              <a:xfrm>
                <a:off x="3282" y="1678"/>
                <a:ext cx="123" cy="167"/>
              </a:xfrm>
              <a:custGeom>
                <a:avLst/>
                <a:gdLst>
                  <a:gd name="T0" fmla="*/ 2 w 246"/>
                  <a:gd name="T1" fmla="*/ 0 h 332"/>
                  <a:gd name="T2" fmla="*/ 16 w 246"/>
                  <a:gd name="T3" fmla="*/ 0 h 332"/>
                  <a:gd name="T4" fmla="*/ 21 w 246"/>
                  <a:gd name="T5" fmla="*/ 13 h 332"/>
                  <a:gd name="T6" fmla="*/ 27 w 246"/>
                  <a:gd name="T7" fmla="*/ 41 h 332"/>
                  <a:gd name="T8" fmla="*/ 38 w 246"/>
                  <a:gd name="T9" fmla="*/ 70 h 332"/>
                  <a:gd name="T10" fmla="*/ 54 w 246"/>
                  <a:gd name="T11" fmla="*/ 93 h 332"/>
                  <a:gd name="T12" fmla="*/ 77 w 246"/>
                  <a:gd name="T13" fmla="*/ 114 h 332"/>
                  <a:gd name="T14" fmla="*/ 101 w 246"/>
                  <a:gd name="T15" fmla="*/ 127 h 332"/>
                  <a:gd name="T16" fmla="*/ 132 w 246"/>
                  <a:gd name="T17" fmla="*/ 133 h 332"/>
                  <a:gd name="T18" fmla="*/ 164 w 246"/>
                  <a:gd name="T19" fmla="*/ 129 h 332"/>
                  <a:gd name="T20" fmla="*/ 192 w 246"/>
                  <a:gd name="T21" fmla="*/ 121 h 332"/>
                  <a:gd name="T22" fmla="*/ 206 w 246"/>
                  <a:gd name="T23" fmla="*/ 131 h 332"/>
                  <a:gd name="T24" fmla="*/ 210 w 246"/>
                  <a:gd name="T25" fmla="*/ 142 h 332"/>
                  <a:gd name="T26" fmla="*/ 208 w 246"/>
                  <a:gd name="T27" fmla="*/ 159 h 332"/>
                  <a:gd name="T28" fmla="*/ 192 w 246"/>
                  <a:gd name="T29" fmla="*/ 173 h 332"/>
                  <a:gd name="T30" fmla="*/ 170 w 246"/>
                  <a:gd name="T31" fmla="*/ 182 h 332"/>
                  <a:gd name="T32" fmla="*/ 154 w 246"/>
                  <a:gd name="T33" fmla="*/ 184 h 332"/>
                  <a:gd name="T34" fmla="*/ 137 w 246"/>
                  <a:gd name="T35" fmla="*/ 186 h 332"/>
                  <a:gd name="T36" fmla="*/ 122 w 246"/>
                  <a:gd name="T37" fmla="*/ 186 h 332"/>
                  <a:gd name="T38" fmla="*/ 107 w 246"/>
                  <a:gd name="T39" fmla="*/ 184 h 332"/>
                  <a:gd name="T40" fmla="*/ 94 w 246"/>
                  <a:gd name="T41" fmla="*/ 180 h 332"/>
                  <a:gd name="T42" fmla="*/ 82 w 246"/>
                  <a:gd name="T43" fmla="*/ 175 h 332"/>
                  <a:gd name="T44" fmla="*/ 69 w 246"/>
                  <a:gd name="T45" fmla="*/ 167 h 332"/>
                  <a:gd name="T46" fmla="*/ 67 w 246"/>
                  <a:gd name="T47" fmla="*/ 169 h 332"/>
                  <a:gd name="T48" fmla="*/ 75 w 246"/>
                  <a:gd name="T49" fmla="*/ 192 h 332"/>
                  <a:gd name="T50" fmla="*/ 82 w 246"/>
                  <a:gd name="T51" fmla="*/ 216 h 332"/>
                  <a:gd name="T52" fmla="*/ 90 w 246"/>
                  <a:gd name="T53" fmla="*/ 239 h 332"/>
                  <a:gd name="T54" fmla="*/ 99 w 246"/>
                  <a:gd name="T55" fmla="*/ 258 h 332"/>
                  <a:gd name="T56" fmla="*/ 115 w 246"/>
                  <a:gd name="T57" fmla="*/ 275 h 332"/>
                  <a:gd name="T58" fmla="*/ 134 w 246"/>
                  <a:gd name="T59" fmla="*/ 287 h 332"/>
                  <a:gd name="T60" fmla="*/ 158 w 246"/>
                  <a:gd name="T61" fmla="*/ 292 h 332"/>
                  <a:gd name="T62" fmla="*/ 185 w 246"/>
                  <a:gd name="T63" fmla="*/ 291 h 332"/>
                  <a:gd name="T64" fmla="*/ 200 w 246"/>
                  <a:gd name="T65" fmla="*/ 281 h 332"/>
                  <a:gd name="T66" fmla="*/ 217 w 246"/>
                  <a:gd name="T67" fmla="*/ 266 h 332"/>
                  <a:gd name="T68" fmla="*/ 236 w 246"/>
                  <a:gd name="T69" fmla="*/ 258 h 332"/>
                  <a:gd name="T70" fmla="*/ 244 w 246"/>
                  <a:gd name="T71" fmla="*/ 270 h 332"/>
                  <a:gd name="T72" fmla="*/ 238 w 246"/>
                  <a:gd name="T73" fmla="*/ 285 h 332"/>
                  <a:gd name="T74" fmla="*/ 223 w 246"/>
                  <a:gd name="T75" fmla="*/ 304 h 332"/>
                  <a:gd name="T76" fmla="*/ 204 w 246"/>
                  <a:gd name="T77" fmla="*/ 319 h 332"/>
                  <a:gd name="T78" fmla="*/ 189 w 246"/>
                  <a:gd name="T79" fmla="*/ 325 h 332"/>
                  <a:gd name="T80" fmla="*/ 175 w 246"/>
                  <a:gd name="T81" fmla="*/ 329 h 332"/>
                  <a:gd name="T82" fmla="*/ 160 w 246"/>
                  <a:gd name="T83" fmla="*/ 330 h 332"/>
                  <a:gd name="T84" fmla="*/ 139 w 246"/>
                  <a:gd name="T85" fmla="*/ 325 h 332"/>
                  <a:gd name="T86" fmla="*/ 115 w 246"/>
                  <a:gd name="T87" fmla="*/ 310 h 332"/>
                  <a:gd name="T88" fmla="*/ 96 w 246"/>
                  <a:gd name="T89" fmla="*/ 289 h 332"/>
                  <a:gd name="T90" fmla="*/ 80 w 246"/>
                  <a:gd name="T91" fmla="*/ 264 h 332"/>
                  <a:gd name="T92" fmla="*/ 65 w 246"/>
                  <a:gd name="T93" fmla="*/ 237 h 332"/>
                  <a:gd name="T94" fmla="*/ 52 w 246"/>
                  <a:gd name="T95" fmla="*/ 211 h 332"/>
                  <a:gd name="T96" fmla="*/ 44 w 246"/>
                  <a:gd name="T97" fmla="*/ 184 h 332"/>
                  <a:gd name="T98" fmla="*/ 35 w 246"/>
                  <a:gd name="T99" fmla="*/ 159 h 332"/>
                  <a:gd name="T100" fmla="*/ 40 w 246"/>
                  <a:gd name="T101" fmla="*/ 146 h 332"/>
                  <a:gd name="T102" fmla="*/ 42 w 246"/>
                  <a:gd name="T103" fmla="*/ 133 h 332"/>
                  <a:gd name="T104" fmla="*/ 31 w 246"/>
                  <a:gd name="T105" fmla="*/ 118 h 332"/>
                  <a:gd name="T106" fmla="*/ 21 w 246"/>
                  <a:gd name="T107" fmla="*/ 99 h 332"/>
                  <a:gd name="T108" fmla="*/ 14 w 246"/>
                  <a:gd name="T109" fmla="*/ 81 h 332"/>
                  <a:gd name="T110" fmla="*/ 6 w 246"/>
                  <a:gd name="T111" fmla="*/ 62 h 332"/>
                  <a:gd name="T112" fmla="*/ 2 w 246"/>
                  <a:gd name="T113" fmla="*/ 43 h 332"/>
                  <a:gd name="T114" fmla="*/ 0 w 246"/>
                  <a:gd name="T115" fmla="*/ 26 h 332"/>
                  <a:gd name="T116" fmla="*/ 0 w 246"/>
                  <a:gd name="T117" fmla="*/ 7 h 332"/>
                  <a:gd name="T118" fmla="*/ 2 w 246"/>
                  <a:gd name="T119" fmla="*/ 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6" h="332">
                    <a:moveTo>
                      <a:pt x="2" y="0"/>
                    </a:moveTo>
                    <a:lnTo>
                      <a:pt x="2" y="0"/>
                    </a:lnTo>
                    <a:lnTo>
                      <a:pt x="10" y="0"/>
                    </a:lnTo>
                    <a:lnTo>
                      <a:pt x="16" y="0"/>
                    </a:lnTo>
                    <a:lnTo>
                      <a:pt x="23" y="0"/>
                    </a:lnTo>
                    <a:lnTo>
                      <a:pt x="21" y="13"/>
                    </a:lnTo>
                    <a:lnTo>
                      <a:pt x="23" y="28"/>
                    </a:lnTo>
                    <a:lnTo>
                      <a:pt x="27" y="41"/>
                    </a:lnTo>
                    <a:lnTo>
                      <a:pt x="33" y="57"/>
                    </a:lnTo>
                    <a:lnTo>
                      <a:pt x="38" y="70"/>
                    </a:lnTo>
                    <a:lnTo>
                      <a:pt x="46" y="83"/>
                    </a:lnTo>
                    <a:lnTo>
                      <a:pt x="54" y="93"/>
                    </a:lnTo>
                    <a:lnTo>
                      <a:pt x="67" y="106"/>
                    </a:lnTo>
                    <a:lnTo>
                      <a:pt x="77" y="114"/>
                    </a:lnTo>
                    <a:lnTo>
                      <a:pt x="90" y="123"/>
                    </a:lnTo>
                    <a:lnTo>
                      <a:pt x="101" y="127"/>
                    </a:lnTo>
                    <a:lnTo>
                      <a:pt x="116" y="133"/>
                    </a:lnTo>
                    <a:lnTo>
                      <a:pt x="132" y="133"/>
                    </a:lnTo>
                    <a:lnTo>
                      <a:pt x="147" y="133"/>
                    </a:lnTo>
                    <a:lnTo>
                      <a:pt x="164" y="129"/>
                    </a:lnTo>
                    <a:lnTo>
                      <a:pt x="181" y="125"/>
                    </a:lnTo>
                    <a:lnTo>
                      <a:pt x="192" y="121"/>
                    </a:lnTo>
                    <a:lnTo>
                      <a:pt x="200" y="127"/>
                    </a:lnTo>
                    <a:lnTo>
                      <a:pt x="206" y="131"/>
                    </a:lnTo>
                    <a:lnTo>
                      <a:pt x="211" y="135"/>
                    </a:lnTo>
                    <a:lnTo>
                      <a:pt x="210" y="142"/>
                    </a:lnTo>
                    <a:lnTo>
                      <a:pt x="210" y="152"/>
                    </a:lnTo>
                    <a:lnTo>
                      <a:pt x="208" y="159"/>
                    </a:lnTo>
                    <a:lnTo>
                      <a:pt x="204" y="165"/>
                    </a:lnTo>
                    <a:lnTo>
                      <a:pt x="192" y="173"/>
                    </a:lnTo>
                    <a:lnTo>
                      <a:pt x="179" y="180"/>
                    </a:lnTo>
                    <a:lnTo>
                      <a:pt x="170" y="182"/>
                    </a:lnTo>
                    <a:lnTo>
                      <a:pt x="162" y="184"/>
                    </a:lnTo>
                    <a:lnTo>
                      <a:pt x="154" y="184"/>
                    </a:lnTo>
                    <a:lnTo>
                      <a:pt x="147" y="186"/>
                    </a:lnTo>
                    <a:lnTo>
                      <a:pt x="137" y="186"/>
                    </a:lnTo>
                    <a:lnTo>
                      <a:pt x="130" y="186"/>
                    </a:lnTo>
                    <a:lnTo>
                      <a:pt x="122" y="186"/>
                    </a:lnTo>
                    <a:lnTo>
                      <a:pt x="116" y="188"/>
                    </a:lnTo>
                    <a:lnTo>
                      <a:pt x="107" y="184"/>
                    </a:lnTo>
                    <a:lnTo>
                      <a:pt x="99" y="184"/>
                    </a:lnTo>
                    <a:lnTo>
                      <a:pt x="94" y="180"/>
                    </a:lnTo>
                    <a:lnTo>
                      <a:pt x="88" y="178"/>
                    </a:lnTo>
                    <a:lnTo>
                      <a:pt x="82" y="175"/>
                    </a:lnTo>
                    <a:lnTo>
                      <a:pt x="77" y="173"/>
                    </a:lnTo>
                    <a:lnTo>
                      <a:pt x="69" y="167"/>
                    </a:lnTo>
                    <a:lnTo>
                      <a:pt x="63" y="159"/>
                    </a:lnTo>
                    <a:lnTo>
                      <a:pt x="67" y="169"/>
                    </a:lnTo>
                    <a:lnTo>
                      <a:pt x="71" y="182"/>
                    </a:lnTo>
                    <a:lnTo>
                      <a:pt x="75" y="192"/>
                    </a:lnTo>
                    <a:lnTo>
                      <a:pt x="78" y="205"/>
                    </a:lnTo>
                    <a:lnTo>
                      <a:pt x="82" y="216"/>
                    </a:lnTo>
                    <a:lnTo>
                      <a:pt x="86" y="228"/>
                    </a:lnTo>
                    <a:lnTo>
                      <a:pt x="90" y="239"/>
                    </a:lnTo>
                    <a:lnTo>
                      <a:pt x="96" y="251"/>
                    </a:lnTo>
                    <a:lnTo>
                      <a:pt x="99" y="258"/>
                    </a:lnTo>
                    <a:lnTo>
                      <a:pt x="107" y="268"/>
                    </a:lnTo>
                    <a:lnTo>
                      <a:pt x="115" y="275"/>
                    </a:lnTo>
                    <a:lnTo>
                      <a:pt x="124" y="283"/>
                    </a:lnTo>
                    <a:lnTo>
                      <a:pt x="134" y="287"/>
                    </a:lnTo>
                    <a:lnTo>
                      <a:pt x="145" y="291"/>
                    </a:lnTo>
                    <a:lnTo>
                      <a:pt x="158" y="292"/>
                    </a:lnTo>
                    <a:lnTo>
                      <a:pt x="175" y="294"/>
                    </a:lnTo>
                    <a:lnTo>
                      <a:pt x="185" y="291"/>
                    </a:lnTo>
                    <a:lnTo>
                      <a:pt x="192" y="287"/>
                    </a:lnTo>
                    <a:lnTo>
                      <a:pt x="200" y="281"/>
                    </a:lnTo>
                    <a:lnTo>
                      <a:pt x="210" y="273"/>
                    </a:lnTo>
                    <a:lnTo>
                      <a:pt x="217" y="266"/>
                    </a:lnTo>
                    <a:lnTo>
                      <a:pt x="227" y="262"/>
                    </a:lnTo>
                    <a:lnTo>
                      <a:pt x="236" y="258"/>
                    </a:lnTo>
                    <a:lnTo>
                      <a:pt x="246" y="262"/>
                    </a:lnTo>
                    <a:lnTo>
                      <a:pt x="244" y="270"/>
                    </a:lnTo>
                    <a:lnTo>
                      <a:pt x="242" y="277"/>
                    </a:lnTo>
                    <a:lnTo>
                      <a:pt x="238" y="285"/>
                    </a:lnTo>
                    <a:lnTo>
                      <a:pt x="236" y="292"/>
                    </a:lnTo>
                    <a:lnTo>
                      <a:pt x="223" y="304"/>
                    </a:lnTo>
                    <a:lnTo>
                      <a:pt x="211" y="315"/>
                    </a:lnTo>
                    <a:lnTo>
                      <a:pt x="204" y="319"/>
                    </a:lnTo>
                    <a:lnTo>
                      <a:pt x="198" y="323"/>
                    </a:lnTo>
                    <a:lnTo>
                      <a:pt x="189" y="325"/>
                    </a:lnTo>
                    <a:lnTo>
                      <a:pt x="183" y="329"/>
                    </a:lnTo>
                    <a:lnTo>
                      <a:pt x="175" y="329"/>
                    </a:lnTo>
                    <a:lnTo>
                      <a:pt x="166" y="330"/>
                    </a:lnTo>
                    <a:lnTo>
                      <a:pt x="160" y="330"/>
                    </a:lnTo>
                    <a:lnTo>
                      <a:pt x="153" y="332"/>
                    </a:lnTo>
                    <a:lnTo>
                      <a:pt x="139" y="325"/>
                    </a:lnTo>
                    <a:lnTo>
                      <a:pt x="128" y="319"/>
                    </a:lnTo>
                    <a:lnTo>
                      <a:pt x="115" y="310"/>
                    </a:lnTo>
                    <a:lnTo>
                      <a:pt x="107" y="300"/>
                    </a:lnTo>
                    <a:lnTo>
                      <a:pt x="96" y="289"/>
                    </a:lnTo>
                    <a:lnTo>
                      <a:pt x="88" y="277"/>
                    </a:lnTo>
                    <a:lnTo>
                      <a:pt x="80" y="264"/>
                    </a:lnTo>
                    <a:lnTo>
                      <a:pt x="73" y="253"/>
                    </a:lnTo>
                    <a:lnTo>
                      <a:pt x="65" y="237"/>
                    </a:lnTo>
                    <a:lnTo>
                      <a:pt x="57" y="224"/>
                    </a:lnTo>
                    <a:lnTo>
                      <a:pt x="52" y="211"/>
                    </a:lnTo>
                    <a:lnTo>
                      <a:pt x="48" y="197"/>
                    </a:lnTo>
                    <a:lnTo>
                      <a:pt x="44" y="184"/>
                    </a:lnTo>
                    <a:lnTo>
                      <a:pt x="40" y="171"/>
                    </a:lnTo>
                    <a:lnTo>
                      <a:pt x="35" y="159"/>
                    </a:lnTo>
                    <a:lnTo>
                      <a:pt x="35" y="150"/>
                    </a:lnTo>
                    <a:lnTo>
                      <a:pt x="40" y="146"/>
                    </a:lnTo>
                    <a:lnTo>
                      <a:pt x="50" y="142"/>
                    </a:lnTo>
                    <a:lnTo>
                      <a:pt x="42" y="133"/>
                    </a:lnTo>
                    <a:lnTo>
                      <a:pt x="37" y="125"/>
                    </a:lnTo>
                    <a:lnTo>
                      <a:pt x="31" y="118"/>
                    </a:lnTo>
                    <a:lnTo>
                      <a:pt x="27" y="108"/>
                    </a:lnTo>
                    <a:lnTo>
                      <a:pt x="21" y="99"/>
                    </a:lnTo>
                    <a:lnTo>
                      <a:pt x="18" y="91"/>
                    </a:lnTo>
                    <a:lnTo>
                      <a:pt x="14" y="81"/>
                    </a:lnTo>
                    <a:lnTo>
                      <a:pt x="12" y="74"/>
                    </a:lnTo>
                    <a:lnTo>
                      <a:pt x="6" y="62"/>
                    </a:lnTo>
                    <a:lnTo>
                      <a:pt x="4" y="55"/>
                    </a:lnTo>
                    <a:lnTo>
                      <a:pt x="2" y="43"/>
                    </a:lnTo>
                    <a:lnTo>
                      <a:pt x="2" y="36"/>
                    </a:lnTo>
                    <a:lnTo>
                      <a:pt x="0" y="26"/>
                    </a:lnTo>
                    <a:lnTo>
                      <a:pt x="0" y="17"/>
                    </a:lnTo>
                    <a:lnTo>
                      <a:pt x="0" y="7"/>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259"/>
              <p:cNvSpPr>
                <a:spLocks/>
              </p:cNvSpPr>
              <p:nvPr/>
            </p:nvSpPr>
            <p:spPr bwMode="auto">
              <a:xfrm>
                <a:off x="3191" y="1722"/>
                <a:ext cx="146" cy="115"/>
              </a:xfrm>
              <a:custGeom>
                <a:avLst/>
                <a:gdLst>
                  <a:gd name="T0" fmla="*/ 8 w 293"/>
                  <a:gd name="T1" fmla="*/ 2 h 230"/>
                  <a:gd name="T2" fmla="*/ 25 w 293"/>
                  <a:gd name="T3" fmla="*/ 12 h 230"/>
                  <a:gd name="T4" fmla="*/ 46 w 293"/>
                  <a:gd name="T5" fmla="*/ 27 h 230"/>
                  <a:gd name="T6" fmla="*/ 70 w 293"/>
                  <a:gd name="T7" fmla="*/ 44 h 230"/>
                  <a:gd name="T8" fmla="*/ 93 w 293"/>
                  <a:gd name="T9" fmla="*/ 65 h 230"/>
                  <a:gd name="T10" fmla="*/ 116 w 293"/>
                  <a:gd name="T11" fmla="*/ 86 h 230"/>
                  <a:gd name="T12" fmla="*/ 137 w 293"/>
                  <a:gd name="T13" fmla="*/ 105 h 230"/>
                  <a:gd name="T14" fmla="*/ 152 w 293"/>
                  <a:gd name="T15" fmla="*/ 120 h 230"/>
                  <a:gd name="T16" fmla="*/ 169 w 293"/>
                  <a:gd name="T17" fmla="*/ 133 h 230"/>
                  <a:gd name="T18" fmla="*/ 184 w 293"/>
                  <a:gd name="T19" fmla="*/ 145 h 230"/>
                  <a:gd name="T20" fmla="*/ 203 w 293"/>
                  <a:gd name="T21" fmla="*/ 156 h 230"/>
                  <a:gd name="T22" fmla="*/ 219 w 293"/>
                  <a:gd name="T23" fmla="*/ 166 h 230"/>
                  <a:gd name="T24" fmla="*/ 236 w 293"/>
                  <a:gd name="T25" fmla="*/ 175 h 230"/>
                  <a:gd name="T26" fmla="*/ 253 w 293"/>
                  <a:gd name="T27" fmla="*/ 185 h 230"/>
                  <a:gd name="T28" fmla="*/ 268 w 293"/>
                  <a:gd name="T29" fmla="*/ 198 h 230"/>
                  <a:gd name="T30" fmla="*/ 285 w 293"/>
                  <a:gd name="T31" fmla="*/ 213 h 230"/>
                  <a:gd name="T32" fmla="*/ 285 w 293"/>
                  <a:gd name="T33" fmla="*/ 224 h 230"/>
                  <a:gd name="T34" fmla="*/ 268 w 293"/>
                  <a:gd name="T35" fmla="*/ 223 h 230"/>
                  <a:gd name="T36" fmla="*/ 241 w 293"/>
                  <a:gd name="T37" fmla="*/ 213 h 230"/>
                  <a:gd name="T38" fmla="*/ 213 w 293"/>
                  <a:gd name="T39" fmla="*/ 204 h 230"/>
                  <a:gd name="T40" fmla="*/ 184 w 293"/>
                  <a:gd name="T41" fmla="*/ 194 h 230"/>
                  <a:gd name="T42" fmla="*/ 152 w 293"/>
                  <a:gd name="T43" fmla="*/ 185 h 230"/>
                  <a:gd name="T44" fmla="*/ 124 w 293"/>
                  <a:gd name="T45" fmla="*/ 169 h 230"/>
                  <a:gd name="T46" fmla="*/ 101 w 293"/>
                  <a:gd name="T47" fmla="*/ 150 h 230"/>
                  <a:gd name="T48" fmla="*/ 86 w 293"/>
                  <a:gd name="T49" fmla="*/ 126 h 230"/>
                  <a:gd name="T50" fmla="*/ 72 w 293"/>
                  <a:gd name="T51" fmla="*/ 101 h 230"/>
                  <a:gd name="T52" fmla="*/ 46 w 293"/>
                  <a:gd name="T53" fmla="*/ 76 h 230"/>
                  <a:gd name="T54" fmla="*/ 25 w 293"/>
                  <a:gd name="T55" fmla="*/ 53 h 230"/>
                  <a:gd name="T56" fmla="*/ 13 w 293"/>
                  <a:gd name="T57" fmla="*/ 38 h 230"/>
                  <a:gd name="T58" fmla="*/ 6 w 293"/>
                  <a:gd name="T59" fmla="*/ 21 h 230"/>
                  <a:gd name="T60" fmla="*/ 0 w 293"/>
                  <a:gd name="T61" fmla="*/ 6 h 230"/>
                  <a:gd name="T62" fmla="*/ 2 w 293"/>
                  <a:gd name="T6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30">
                    <a:moveTo>
                      <a:pt x="2" y="0"/>
                    </a:moveTo>
                    <a:lnTo>
                      <a:pt x="8" y="2"/>
                    </a:lnTo>
                    <a:lnTo>
                      <a:pt x="17" y="6"/>
                    </a:lnTo>
                    <a:lnTo>
                      <a:pt x="25" y="12"/>
                    </a:lnTo>
                    <a:lnTo>
                      <a:pt x="36" y="19"/>
                    </a:lnTo>
                    <a:lnTo>
                      <a:pt x="46" y="27"/>
                    </a:lnTo>
                    <a:lnTo>
                      <a:pt x="59" y="36"/>
                    </a:lnTo>
                    <a:lnTo>
                      <a:pt x="70" y="44"/>
                    </a:lnTo>
                    <a:lnTo>
                      <a:pt x="82" y="55"/>
                    </a:lnTo>
                    <a:lnTo>
                      <a:pt x="93" y="65"/>
                    </a:lnTo>
                    <a:lnTo>
                      <a:pt x="105" y="76"/>
                    </a:lnTo>
                    <a:lnTo>
                      <a:pt x="116" y="86"/>
                    </a:lnTo>
                    <a:lnTo>
                      <a:pt x="127" y="97"/>
                    </a:lnTo>
                    <a:lnTo>
                      <a:pt x="137" y="105"/>
                    </a:lnTo>
                    <a:lnTo>
                      <a:pt x="146" y="114"/>
                    </a:lnTo>
                    <a:lnTo>
                      <a:pt x="152" y="120"/>
                    </a:lnTo>
                    <a:lnTo>
                      <a:pt x="162" y="127"/>
                    </a:lnTo>
                    <a:lnTo>
                      <a:pt x="169" y="133"/>
                    </a:lnTo>
                    <a:lnTo>
                      <a:pt x="177" y="139"/>
                    </a:lnTo>
                    <a:lnTo>
                      <a:pt x="184" y="145"/>
                    </a:lnTo>
                    <a:lnTo>
                      <a:pt x="194" y="152"/>
                    </a:lnTo>
                    <a:lnTo>
                      <a:pt x="203" y="156"/>
                    </a:lnTo>
                    <a:lnTo>
                      <a:pt x="211" y="162"/>
                    </a:lnTo>
                    <a:lnTo>
                      <a:pt x="219" y="166"/>
                    </a:lnTo>
                    <a:lnTo>
                      <a:pt x="228" y="171"/>
                    </a:lnTo>
                    <a:lnTo>
                      <a:pt x="236" y="175"/>
                    </a:lnTo>
                    <a:lnTo>
                      <a:pt x="245" y="181"/>
                    </a:lnTo>
                    <a:lnTo>
                      <a:pt x="253" y="185"/>
                    </a:lnTo>
                    <a:lnTo>
                      <a:pt x="262" y="192"/>
                    </a:lnTo>
                    <a:lnTo>
                      <a:pt x="268" y="198"/>
                    </a:lnTo>
                    <a:lnTo>
                      <a:pt x="278" y="204"/>
                    </a:lnTo>
                    <a:lnTo>
                      <a:pt x="285" y="213"/>
                    </a:lnTo>
                    <a:lnTo>
                      <a:pt x="293" y="221"/>
                    </a:lnTo>
                    <a:lnTo>
                      <a:pt x="285" y="224"/>
                    </a:lnTo>
                    <a:lnTo>
                      <a:pt x="278" y="230"/>
                    </a:lnTo>
                    <a:lnTo>
                      <a:pt x="268" y="223"/>
                    </a:lnTo>
                    <a:lnTo>
                      <a:pt x="255" y="217"/>
                    </a:lnTo>
                    <a:lnTo>
                      <a:pt x="241" y="213"/>
                    </a:lnTo>
                    <a:lnTo>
                      <a:pt x="230" y="209"/>
                    </a:lnTo>
                    <a:lnTo>
                      <a:pt x="213" y="204"/>
                    </a:lnTo>
                    <a:lnTo>
                      <a:pt x="198" y="200"/>
                    </a:lnTo>
                    <a:lnTo>
                      <a:pt x="184" y="194"/>
                    </a:lnTo>
                    <a:lnTo>
                      <a:pt x="169" y="190"/>
                    </a:lnTo>
                    <a:lnTo>
                      <a:pt x="152" y="185"/>
                    </a:lnTo>
                    <a:lnTo>
                      <a:pt x="139" y="177"/>
                    </a:lnTo>
                    <a:lnTo>
                      <a:pt x="124" y="169"/>
                    </a:lnTo>
                    <a:lnTo>
                      <a:pt x="112" y="162"/>
                    </a:lnTo>
                    <a:lnTo>
                      <a:pt x="101" y="150"/>
                    </a:lnTo>
                    <a:lnTo>
                      <a:pt x="93" y="139"/>
                    </a:lnTo>
                    <a:lnTo>
                      <a:pt x="86" y="126"/>
                    </a:lnTo>
                    <a:lnTo>
                      <a:pt x="84" y="112"/>
                    </a:lnTo>
                    <a:lnTo>
                      <a:pt x="72" y="101"/>
                    </a:lnTo>
                    <a:lnTo>
                      <a:pt x="59" y="91"/>
                    </a:lnTo>
                    <a:lnTo>
                      <a:pt x="46" y="76"/>
                    </a:lnTo>
                    <a:lnTo>
                      <a:pt x="32" y="63"/>
                    </a:lnTo>
                    <a:lnTo>
                      <a:pt x="25" y="53"/>
                    </a:lnTo>
                    <a:lnTo>
                      <a:pt x="19" y="46"/>
                    </a:lnTo>
                    <a:lnTo>
                      <a:pt x="13" y="38"/>
                    </a:lnTo>
                    <a:lnTo>
                      <a:pt x="10" y="31"/>
                    </a:lnTo>
                    <a:lnTo>
                      <a:pt x="6" y="21"/>
                    </a:lnTo>
                    <a:lnTo>
                      <a:pt x="2" y="13"/>
                    </a:lnTo>
                    <a:lnTo>
                      <a:pt x="0" y="6"/>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260"/>
              <p:cNvSpPr>
                <a:spLocks/>
              </p:cNvSpPr>
              <p:nvPr/>
            </p:nvSpPr>
            <p:spPr bwMode="auto">
              <a:xfrm>
                <a:off x="3332" y="1013"/>
                <a:ext cx="46" cy="42"/>
              </a:xfrm>
              <a:custGeom>
                <a:avLst/>
                <a:gdLst>
                  <a:gd name="T0" fmla="*/ 74 w 93"/>
                  <a:gd name="T1" fmla="*/ 0 h 84"/>
                  <a:gd name="T2" fmla="*/ 76 w 93"/>
                  <a:gd name="T3" fmla="*/ 0 h 84"/>
                  <a:gd name="T4" fmla="*/ 82 w 93"/>
                  <a:gd name="T5" fmla="*/ 0 h 84"/>
                  <a:gd name="T6" fmla="*/ 88 w 93"/>
                  <a:gd name="T7" fmla="*/ 0 h 84"/>
                  <a:gd name="T8" fmla="*/ 93 w 93"/>
                  <a:gd name="T9" fmla="*/ 0 h 84"/>
                  <a:gd name="T10" fmla="*/ 88 w 93"/>
                  <a:gd name="T11" fmla="*/ 13 h 84"/>
                  <a:gd name="T12" fmla="*/ 80 w 93"/>
                  <a:gd name="T13" fmla="*/ 28 h 84"/>
                  <a:gd name="T14" fmla="*/ 69 w 93"/>
                  <a:gd name="T15" fmla="*/ 40 h 84"/>
                  <a:gd name="T16" fmla="*/ 57 w 93"/>
                  <a:gd name="T17" fmla="*/ 53 h 84"/>
                  <a:gd name="T18" fmla="*/ 50 w 93"/>
                  <a:gd name="T19" fmla="*/ 59 h 84"/>
                  <a:gd name="T20" fmla="*/ 44 w 93"/>
                  <a:gd name="T21" fmla="*/ 65 h 84"/>
                  <a:gd name="T22" fmla="*/ 35 w 93"/>
                  <a:gd name="T23" fmla="*/ 68 h 84"/>
                  <a:gd name="T24" fmla="*/ 29 w 93"/>
                  <a:gd name="T25" fmla="*/ 72 h 84"/>
                  <a:gd name="T26" fmla="*/ 14 w 93"/>
                  <a:gd name="T27" fmla="*/ 80 h 84"/>
                  <a:gd name="T28" fmla="*/ 0 w 93"/>
                  <a:gd name="T29" fmla="*/ 84 h 84"/>
                  <a:gd name="T30" fmla="*/ 0 w 93"/>
                  <a:gd name="T31" fmla="*/ 76 h 84"/>
                  <a:gd name="T32" fmla="*/ 0 w 93"/>
                  <a:gd name="T33" fmla="*/ 68 h 84"/>
                  <a:gd name="T34" fmla="*/ 4 w 93"/>
                  <a:gd name="T35" fmla="*/ 63 h 84"/>
                  <a:gd name="T36" fmla="*/ 10 w 93"/>
                  <a:gd name="T37" fmla="*/ 59 h 84"/>
                  <a:gd name="T38" fmla="*/ 19 w 93"/>
                  <a:gd name="T39" fmla="*/ 47 h 84"/>
                  <a:gd name="T40" fmla="*/ 31 w 93"/>
                  <a:gd name="T41" fmla="*/ 40 h 84"/>
                  <a:gd name="T42" fmla="*/ 44 w 93"/>
                  <a:gd name="T43" fmla="*/ 30 h 84"/>
                  <a:gd name="T44" fmla="*/ 55 w 93"/>
                  <a:gd name="T45" fmla="*/ 21 h 84"/>
                  <a:gd name="T46" fmla="*/ 67 w 93"/>
                  <a:gd name="T47" fmla="*/ 11 h 84"/>
                  <a:gd name="T48" fmla="*/ 74 w 93"/>
                  <a:gd name="T49" fmla="*/ 0 h 84"/>
                  <a:gd name="T50" fmla="*/ 74 w 93"/>
                  <a:gd name="T5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84">
                    <a:moveTo>
                      <a:pt x="74" y="0"/>
                    </a:moveTo>
                    <a:lnTo>
                      <a:pt x="76" y="0"/>
                    </a:lnTo>
                    <a:lnTo>
                      <a:pt x="82" y="0"/>
                    </a:lnTo>
                    <a:lnTo>
                      <a:pt x="88" y="0"/>
                    </a:lnTo>
                    <a:lnTo>
                      <a:pt x="93" y="0"/>
                    </a:lnTo>
                    <a:lnTo>
                      <a:pt x="88" y="13"/>
                    </a:lnTo>
                    <a:lnTo>
                      <a:pt x="80" y="28"/>
                    </a:lnTo>
                    <a:lnTo>
                      <a:pt x="69" y="40"/>
                    </a:lnTo>
                    <a:lnTo>
                      <a:pt x="57" y="53"/>
                    </a:lnTo>
                    <a:lnTo>
                      <a:pt x="50" y="59"/>
                    </a:lnTo>
                    <a:lnTo>
                      <a:pt x="44" y="65"/>
                    </a:lnTo>
                    <a:lnTo>
                      <a:pt x="35" y="68"/>
                    </a:lnTo>
                    <a:lnTo>
                      <a:pt x="29" y="72"/>
                    </a:lnTo>
                    <a:lnTo>
                      <a:pt x="14" y="80"/>
                    </a:lnTo>
                    <a:lnTo>
                      <a:pt x="0" y="84"/>
                    </a:lnTo>
                    <a:lnTo>
                      <a:pt x="0" y="76"/>
                    </a:lnTo>
                    <a:lnTo>
                      <a:pt x="0" y="68"/>
                    </a:lnTo>
                    <a:lnTo>
                      <a:pt x="4" y="63"/>
                    </a:lnTo>
                    <a:lnTo>
                      <a:pt x="10" y="59"/>
                    </a:lnTo>
                    <a:lnTo>
                      <a:pt x="19" y="47"/>
                    </a:lnTo>
                    <a:lnTo>
                      <a:pt x="31" y="40"/>
                    </a:lnTo>
                    <a:lnTo>
                      <a:pt x="44" y="30"/>
                    </a:lnTo>
                    <a:lnTo>
                      <a:pt x="55" y="21"/>
                    </a:lnTo>
                    <a:lnTo>
                      <a:pt x="67" y="11"/>
                    </a:lnTo>
                    <a:lnTo>
                      <a:pt x="74"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61"/>
              <p:cNvSpPr>
                <a:spLocks/>
              </p:cNvSpPr>
              <p:nvPr/>
            </p:nvSpPr>
            <p:spPr bwMode="auto">
              <a:xfrm>
                <a:off x="3082" y="986"/>
                <a:ext cx="80" cy="71"/>
              </a:xfrm>
              <a:custGeom>
                <a:avLst/>
                <a:gdLst>
                  <a:gd name="T0" fmla="*/ 6 w 162"/>
                  <a:gd name="T1" fmla="*/ 0 h 140"/>
                  <a:gd name="T2" fmla="*/ 14 w 162"/>
                  <a:gd name="T3" fmla="*/ 2 h 140"/>
                  <a:gd name="T4" fmla="*/ 21 w 162"/>
                  <a:gd name="T5" fmla="*/ 7 h 140"/>
                  <a:gd name="T6" fmla="*/ 25 w 162"/>
                  <a:gd name="T7" fmla="*/ 13 h 140"/>
                  <a:gd name="T8" fmla="*/ 31 w 162"/>
                  <a:gd name="T9" fmla="*/ 24 h 140"/>
                  <a:gd name="T10" fmla="*/ 35 w 162"/>
                  <a:gd name="T11" fmla="*/ 34 h 140"/>
                  <a:gd name="T12" fmla="*/ 40 w 162"/>
                  <a:gd name="T13" fmla="*/ 43 h 140"/>
                  <a:gd name="T14" fmla="*/ 48 w 162"/>
                  <a:gd name="T15" fmla="*/ 51 h 140"/>
                  <a:gd name="T16" fmla="*/ 59 w 162"/>
                  <a:gd name="T17" fmla="*/ 57 h 140"/>
                  <a:gd name="T18" fmla="*/ 69 w 162"/>
                  <a:gd name="T19" fmla="*/ 64 h 140"/>
                  <a:gd name="T20" fmla="*/ 82 w 162"/>
                  <a:gd name="T21" fmla="*/ 74 h 140"/>
                  <a:gd name="T22" fmla="*/ 92 w 162"/>
                  <a:gd name="T23" fmla="*/ 83 h 140"/>
                  <a:gd name="T24" fmla="*/ 105 w 162"/>
                  <a:gd name="T25" fmla="*/ 95 h 140"/>
                  <a:gd name="T26" fmla="*/ 116 w 162"/>
                  <a:gd name="T27" fmla="*/ 102 h 140"/>
                  <a:gd name="T28" fmla="*/ 128 w 162"/>
                  <a:gd name="T29" fmla="*/ 112 h 140"/>
                  <a:gd name="T30" fmla="*/ 141 w 162"/>
                  <a:gd name="T31" fmla="*/ 116 h 140"/>
                  <a:gd name="T32" fmla="*/ 156 w 162"/>
                  <a:gd name="T33" fmla="*/ 121 h 140"/>
                  <a:gd name="T34" fmla="*/ 156 w 162"/>
                  <a:gd name="T35" fmla="*/ 131 h 140"/>
                  <a:gd name="T36" fmla="*/ 162 w 162"/>
                  <a:gd name="T37" fmla="*/ 140 h 140"/>
                  <a:gd name="T38" fmla="*/ 151 w 162"/>
                  <a:gd name="T39" fmla="*/ 138 h 140"/>
                  <a:gd name="T40" fmla="*/ 137 w 162"/>
                  <a:gd name="T41" fmla="*/ 137 h 140"/>
                  <a:gd name="T42" fmla="*/ 128 w 162"/>
                  <a:gd name="T43" fmla="*/ 135 h 140"/>
                  <a:gd name="T44" fmla="*/ 118 w 162"/>
                  <a:gd name="T45" fmla="*/ 131 h 140"/>
                  <a:gd name="T46" fmla="*/ 107 w 162"/>
                  <a:gd name="T47" fmla="*/ 125 h 140"/>
                  <a:gd name="T48" fmla="*/ 97 w 162"/>
                  <a:gd name="T49" fmla="*/ 121 h 140"/>
                  <a:gd name="T50" fmla="*/ 88 w 162"/>
                  <a:gd name="T51" fmla="*/ 114 h 140"/>
                  <a:gd name="T52" fmla="*/ 80 w 162"/>
                  <a:gd name="T53" fmla="*/ 108 h 140"/>
                  <a:gd name="T54" fmla="*/ 71 w 162"/>
                  <a:gd name="T55" fmla="*/ 100 h 140"/>
                  <a:gd name="T56" fmla="*/ 61 w 162"/>
                  <a:gd name="T57" fmla="*/ 93 h 140"/>
                  <a:gd name="T58" fmla="*/ 52 w 162"/>
                  <a:gd name="T59" fmla="*/ 83 h 140"/>
                  <a:gd name="T60" fmla="*/ 44 w 162"/>
                  <a:gd name="T61" fmla="*/ 76 h 140"/>
                  <a:gd name="T62" fmla="*/ 35 w 162"/>
                  <a:gd name="T63" fmla="*/ 68 h 140"/>
                  <a:gd name="T64" fmla="*/ 27 w 162"/>
                  <a:gd name="T65" fmla="*/ 60 h 140"/>
                  <a:gd name="T66" fmla="*/ 19 w 162"/>
                  <a:gd name="T67" fmla="*/ 51 h 140"/>
                  <a:gd name="T68" fmla="*/ 12 w 162"/>
                  <a:gd name="T69" fmla="*/ 45 h 140"/>
                  <a:gd name="T70" fmla="*/ 10 w 162"/>
                  <a:gd name="T71" fmla="*/ 41 h 140"/>
                  <a:gd name="T72" fmla="*/ 8 w 162"/>
                  <a:gd name="T73" fmla="*/ 32 h 140"/>
                  <a:gd name="T74" fmla="*/ 4 w 162"/>
                  <a:gd name="T75" fmla="*/ 24 h 140"/>
                  <a:gd name="T76" fmla="*/ 0 w 162"/>
                  <a:gd name="T77" fmla="*/ 15 h 140"/>
                  <a:gd name="T78" fmla="*/ 0 w 162"/>
                  <a:gd name="T79" fmla="*/ 7 h 140"/>
                  <a:gd name="T80" fmla="*/ 0 w 162"/>
                  <a:gd name="T81" fmla="*/ 2 h 140"/>
                  <a:gd name="T82" fmla="*/ 6 w 162"/>
                  <a:gd name="T83" fmla="*/ 0 h 140"/>
                  <a:gd name="T84" fmla="*/ 6 w 162"/>
                  <a:gd name="T85"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2" h="140">
                    <a:moveTo>
                      <a:pt x="6" y="0"/>
                    </a:moveTo>
                    <a:lnTo>
                      <a:pt x="14" y="2"/>
                    </a:lnTo>
                    <a:lnTo>
                      <a:pt x="21" y="7"/>
                    </a:lnTo>
                    <a:lnTo>
                      <a:pt x="25" y="13"/>
                    </a:lnTo>
                    <a:lnTo>
                      <a:pt x="31" y="24"/>
                    </a:lnTo>
                    <a:lnTo>
                      <a:pt x="35" y="34"/>
                    </a:lnTo>
                    <a:lnTo>
                      <a:pt x="40" y="43"/>
                    </a:lnTo>
                    <a:lnTo>
                      <a:pt x="48" y="51"/>
                    </a:lnTo>
                    <a:lnTo>
                      <a:pt x="59" y="57"/>
                    </a:lnTo>
                    <a:lnTo>
                      <a:pt x="69" y="64"/>
                    </a:lnTo>
                    <a:lnTo>
                      <a:pt x="82" y="74"/>
                    </a:lnTo>
                    <a:lnTo>
                      <a:pt x="92" y="83"/>
                    </a:lnTo>
                    <a:lnTo>
                      <a:pt x="105" y="95"/>
                    </a:lnTo>
                    <a:lnTo>
                      <a:pt x="116" y="102"/>
                    </a:lnTo>
                    <a:lnTo>
                      <a:pt x="128" y="112"/>
                    </a:lnTo>
                    <a:lnTo>
                      <a:pt x="141" y="116"/>
                    </a:lnTo>
                    <a:lnTo>
                      <a:pt x="156" y="121"/>
                    </a:lnTo>
                    <a:lnTo>
                      <a:pt x="156" y="131"/>
                    </a:lnTo>
                    <a:lnTo>
                      <a:pt x="162" y="140"/>
                    </a:lnTo>
                    <a:lnTo>
                      <a:pt x="151" y="138"/>
                    </a:lnTo>
                    <a:lnTo>
                      <a:pt x="137" y="137"/>
                    </a:lnTo>
                    <a:lnTo>
                      <a:pt x="128" y="135"/>
                    </a:lnTo>
                    <a:lnTo>
                      <a:pt x="118" y="131"/>
                    </a:lnTo>
                    <a:lnTo>
                      <a:pt x="107" y="125"/>
                    </a:lnTo>
                    <a:lnTo>
                      <a:pt x="97" y="121"/>
                    </a:lnTo>
                    <a:lnTo>
                      <a:pt x="88" y="114"/>
                    </a:lnTo>
                    <a:lnTo>
                      <a:pt x="80" y="108"/>
                    </a:lnTo>
                    <a:lnTo>
                      <a:pt x="71" y="100"/>
                    </a:lnTo>
                    <a:lnTo>
                      <a:pt x="61" y="93"/>
                    </a:lnTo>
                    <a:lnTo>
                      <a:pt x="52" y="83"/>
                    </a:lnTo>
                    <a:lnTo>
                      <a:pt x="44" y="76"/>
                    </a:lnTo>
                    <a:lnTo>
                      <a:pt x="35" y="68"/>
                    </a:lnTo>
                    <a:lnTo>
                      <a:pt x="27" y="60"/>
                    </a:lnTo>
                    <a:lnTo>
                      <a:pt x="19" y="51"/>
                    </a:lnTo>
                    <a:lnTo>
                      <a:pt x="12" y="45"/>
                    </a:lnTo>
                    <a:lnTo>
                      <a:pt x="10" y="41"/>
                    </a:lnTo>
                    <a:lnTo>
                      <a:pt x="8" y="32"/>
                    </a:lnTo>
                    <a:lnTo>
                      <a:pt x="4" y="24"/>
                    </a:lnTo>
                    <a:lnTo>
                      <a:pt x="0" y="15"/>
                    </a:lnTo>
                    <a:lnTo>
                      <a:pt x="0" y="7"/>
                    </a:lnTo>
                    <a:lnTo>
                      <a:pt x="0" y="2"/>
                    </a:lnTo>
                    <a:lnTo>
                      <a:pt x="6"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262"/>
              <p:cNvSpPr>
                <a:spLocks/>
              </p:cNvSpPr>
              <p:nvPr/>
            </p:nvSpPr>
            <p:spPr bwMode="auto">
              <a:xfrm>
                <a:off x="3017" y="1035"/>
                <a:ext cx="139" cy="89"/>
              </a:xfrm>
              <a:custGeom>
                <a:avLst/>
                <a:gdLst>
                  <a:gd name="T0" fmla="*/ 0 w 277"/>
                  <a:gd name="T1" fmla="*/ 2 h 176"/>
                  <a:gd name="T2" fmla="*/ 17 w 277"/>
                  <a:gd name="T3" fmla="*/ 0 h 176"/>
                  <a:gd name="T4" fmla="*/ 36 w 277"/>
                  <a:gd name="T5" fmla="*/ 3 h 176"/>
                  <a:gd name="T6" fmla="*/ 53 w 277"/>
                  <a:gd name="T7" fmla="*/ 9 h 176"/>
                  <a:gd name="T8" fmla="*/ 68 w 277"/>
                  <a:gd name="T9" fmla="*/ 19 h 176"/>
                  <a:gd name="T10" fmla="*/ 81 w 277"/>
                  <a:gd name="T11" fmla="*/ 30 h 176"/>
                  <a:gd name="T12" fmla="*/ 96 w 277"/>
                  <a:gd name="T13" fmla="*/ 43 h 176"/>
                  <a:gd name="T14" fmla="*/ 112 w 277"/>
                  <a:gd name="T15" fmla="*/ 57 h 176"/>
                  <a:gd name="T16" fmla="*/ 127 w 277"/>
                  <a:gd name="T17" fmla="*/ 72 h 176"/>
                  <a:gd name="T18" fmla="*/ 138 w 277"/>
                  <a:gd name="T19" fmla="*/ 83 h 176"/>
                  <a:gd name="T20" fmla="*/ 153 w 277"/>
                  <a:gd name="T21" fmla="*/ 97 h 176"/>
                  <a:gd name="T22" fmla="*/ 167 w 277"/>
                  <a:gd name="T23" fmla="*/ 106 h 176"/>
                  <a:gd name="T24" fmla="*/ 184 w 277"/>
                  <a:gd name="T25" fmla="*/ 116 h 176"/>
                  <a:gd name="T26" fmla="*/ 199 w 277"/>
                  <a:gd name="T27" fmla="*/ 121 h 176"/>
                  <a:gd name="T28" fmla="*/ 216 w 277"/>
                  <a:gd name="T29" fmla="*/ 125 h 176"/>
                  <a:gd name="T30" fmla="*/ 235 w 277"/>
                  <a:gd name="T31" fmla="*/ 121 h 176"/>
                  <a:gd name="T32" fmla="*/ 256 w 277"/>
                  <a:gd name="T33" fmla="*/ 116 h 176"/>
                  <a:gd name="T34" fmla="*/ 264 w 277"/>
                  <a:gd name="T35" fmla="*/ 116 h 176"/>
                  <a:gd name="T36" fmla="*/ 277 w 277"/>
                  <a:gd name="T37" fmla="*/ 112 h 176"/>
                  <a:gd name="T38" fmla="*/ 273 w 277"/>
                  <a:gd name="T39" fmla="*/ 125 h 176"/>
                  <a:gd name="T40" fmla="*/ 273 w 277"/>
                  <a:gd name="T41" fmla="*/ 137 h 176"/>
                  <a:gd name="T42" fmla="*/ 262 w 277"/>
                  <a:gd name="T43" fmla="*/ 146 h 176"/>
                  <a:gd name="T44" fmla="*/ 254 w 277"/>
                  <a:gd name="T45" fmla="*/ 159 h 176"/>
                  <a:gd name="T46" fmla="*/ 249 w 277"/>
                  <a:gd name="T47" fmla="*/ 165 h 176"/>
                  <a:gd name="T48" fmla="*/ 245 w 277"/>
                  <a:gd name="T49" fmla="*/ 173 h 176"/>
                  <a:gd name="T50" fmla="*/ 237 w 277"/>
                  <a:gd name="T51" fmla="*/ 175 h 176"/>
                  <a:gd name="T52" fmla="*/ 229 w 277"/>
                  <a:gd name="T53" fmla="*/ 176 h 176"/>
                  <a:gd name="T54" fmla="*/ 212 w 277"/>
                  <a:gd name="T55" fmla="*/ 176 h 176"/>
                  <a:gd name="T56" fmla="*/ 197 w 277"/>
                  <a:gd name="T57" fmla="*/ 173 h 176"/>
                  <a:gd name="T58" fmla="*/ 182 w 277"/>
                  <a:gd name="T59" fmla="*/ 163 h 176"/>
                  <a:gd name="T60" fmla="*/ 169 w 277"/>
                  <a:gd name="T61" fmla="*/ 154 h 176"/>
                  <a:gd name="T62" fmla="*/ 153 w 277"/>
                  <a:gd name="T63" fmla="*/ 140 h 176"/>
                  <a:gd name="T64" fmla="*/ 140 w 277"/>
                  <a:gd name="T65" fmla="*/ 129 h 176"/>
                  <a:gd name="T66" fmla="*/ 125 w 277"/>
                  <a:gd name="T67" fmla="*/ 114 h 176"/>
                  <a:gd name="T68" fmla="*/ 114 w 277"/>
                  <a:gd name="T69" fmla="*/ 100 h 176"/>
                  <a:gd name="T70" fmla="*/ 98 w 277"/>
                  <a:gd name="T71" fmla="*/ 83 h 176"/>
                  <a:gd name="T72" fmla="*/ 85 w 277"/>
                  <a:gd name="T73" fmla="*/ 68 h 176"/>
                  <a:gd name="T74" fmla="*/ 72 w 277"/>
                  <a:gd name="T75" fmla="*/ 55 h 176"/>
                  <a:gd name="T76" fmla="*/ 58 w 277"/>
                  <a:gd name="T77" fmla="*/ 43 h 176"/>
                  <a:gd name="T78" fmla="*/ 43 w 277"/>
                  <a:gd name="T79" fmla="*/ 32 h 176"/>
                  <a:gd name="T80" fmla="*/ 28 w 277"/>
                  <a:gd name="T81" fmla="*/ 24 h 176"/>
                  <a:gd name="T82" fmla="*/ 13 w 277"/>
                  <a:gd name="T83" fmla="*/ 19 h 176"/>
                  <a:gd name="T84" fmla="*/ 0 w 277"/>
                  <a:gd name="T85" fmla="*/ 19 h 176"/>
                  <a:gd name="T86" fmla="*/ 0 w 277"/>
                  <a:gd name="T87" fmla="*/ 13 h 176"/>
                  <a:gd name="T88" fmla="*/ 0 w 277"/>
                  <a:gd name="T89" fmla="*/ 7 h 176"/>
                  <a:gd name="T90" fmla="*/ 0 w 277"/>
                  <a:gd name="T91" fmla="*/ 3 h 176"/>
                  <a:gd name="T92" fmla="*/ 0 w 277"/>
                  <a:gd name="T93" fmla="*/ 2 h 176"/>
                  <a:gd name="T94" fmla="*/ 0 w 277"/>
                  <a:gd name="T95" fmla="*/ 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7" h="176">
                    <a:moveTo>
                      <a:pt x="0" y="2"/>
                    </a:moveTo>
                    <a:lnTo>
                      <a:pt x="17" y="0"/>
                    </a:lnTo>
                    <a:lnTo>
                      <a:pt x="36" y="3"/>
                    </a:lnTo>
                    <a:lnTo>
                      <a:pt x="53" y="9"/>
                    </a:lnTo>
                    <a:lnTo>
                      <a:pt x="68" y="19"/>
                    </a:lnTo>
                    <a:lnTo>
                      <a:pt x="81" y="30"/>
                    </a:lnTo>
                    <a:lnTo>
                      <a:pt x="96" y="43"/>
                    </a:lnTo>
                    <a:lnTo>
                      <a:pt x="112" y="57"/>
                    </a:lnTo>
                    <a:lnTo>
                      <a:pt x="127" y="72"/>
                    </a:lnTo>
                    <a:lnTo>
                      <a:pt x="138" y="83"/>
                    </a:lnTo>
                    <a:lnTo>
                      <a:pt x="153" y="97"/>
                    </a:lnTo>
                    <a:lnTo>
                      <a:pt x="167" y="106"/>
                    </a:lnTo>
                    <a:lnTo>
                      <a:pt x="184" y="116"/>
                    </a:lnTo>
                    <a:lnTo>
                      <a:pt x="199" y="121"/>
                    </a:lnTo>
                    <a:lnTo>
                      <a:pt x="216" y="125"/>
                    </a:lnTo>
                    <a:lnTo>
                      <a:pt x="235" y="121"/>
                    </a:lnTo>
                    <a:lnTo>
                      <a:pt x="256" y="116"/>
                    </a:lnTo>
                    <a:lnTo>
                      <a:pt x="264" y="116"/>
                    </a:lnTo>
                    <a:lnTo>
                      <a:pt x="277" y="112"/>
                    </a:lnTo>
                    <a:lnTo>
                      <a:pt x="273" y="125"/>
                    </a:lnTo>
                    <a:lnTo>
                      <a:pt x="273" y="137"/>
                    </a:lnTo>
                    <a:lnTo>
                      <a:pt x="262" y="146"/>
                    </a:lnTo>
                    <a:lnTo>
                      <a:pt x="254" y="159"/>
                    </a:lnTo>
                    <a:lnTo>
                      <a:pt x="249" y="165"/>
                    </a:lnTo>
                    <a:lnTo>
                      <a:pt x="245" y="173"/>
                    </a:lnTo>
                    <a:lnTo>
                      <a:pt x="237" y="175"/>
                    </a:lnTo>
                    <a:lnTo>
                      <a:pt x="229" y="176"/>
                    </a:lnTo>
                    <a:lnTo>
                      <a:pt x="212" y="176"/>
                    </a:lnTo>
                    <a:lnTo>
                      <a:pt x="197" y="173"/>
                    </a:lnTo>
                    <a:lnTo>
                      <a:pt x="182" y="163"/>
                    </a:lnTo>
                    <a:lnTo>
                      <a:pt x="169" y="154"/>
                    </a:lnTo>
                    <a:lnTo>
                      <a:pt x="153" y="140"/>
                    </a:lnTo>
                    <a:lnTo>
                      <a:pt x="140" y="129"/>
                    </a:lnTo>
                    <a:lnTo>
                      <a:pt x="125" y="114"/>
                    </a:lnTo>
                    <a:lnTo>
                      <a:pt x="114" y="100"/>
                    </a:lnTo>
                    <a:lnTo>
                      <a:pt x="98" y="83"/>
                    </a:lnTo>
                    <a:lnTo>
                      <a:pt x="85" y="68"/>
                    </a:lnTo>
                    <a:lnTo>
                      <a:pt x="72" y="55"/>
                    </a:lnTo>
                    <a:lnTo>
                      <a:pt x="58" y="43"/>
                    </a:lnTo>
                    <a:lnTo>
                      <a:pt x="43" y="32"/>
                    </a:lnTo>
                    <a:lnTo>
                      <a:pt x="28" y="24"/>
                    </a:lnTo>
                    <a:lnTo>
                      <a:pt x="13" y="19"/>
                    </a:lnTo>
                    <a:lnTo>
                      <a:pt x="0" y="19"/>
                    </a:lnTo>
                    <a:lnTo>
                      <a:pt x="0" y="13"/>
                    </a:lnTo>
                    <a:lnTo>
                      <a:pt x="0" y="7"/>
                    </a:lnTo>
                    <a:lnTo>
                      <a:pt x="0" y="3"/>
                    </a:lnTo>
                    <a:lnTo>
                      <a:pt x="0" y="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263"/>
              <p:cNvSpPr>
                <a:spLocks/>
              </p:cNvSpPr>
              <p:nvPr/>
            </p:nvSpPr>
            <p:spPr bwMode="auto">
              <a:xfrm>
                <a:off x="2992" y="1038"/>
                <a:ext cx="38" cy="58"/>
              </a:xfrm>
              <a:custGeom>
                <a:avLst/>
                <a:gdLst>
                  <a:gd name="T0" fmla="*/ 8 w 76"/>
                  <a:gd name="T1" fmla="*/ 2 h 116"/>
                  <a:gd name="T2" fmla="*/ 21 w 76"/>
                  <a:gd name="T3" fmla="*/ 0 h 116"/>
                  <a:gd name="T4" fmla="*/ 34 w 76"/>
                  <a:gd name="T5" fmla="*/ 10 h 116"/>
                  <a:gd name="T6" fmla="*/ 40 w 76"/>
                  <a:gd name="T7" fmla="*/ 14 h 116"/>
                  <a:gd name="T8" fmla="*/ 46 w 76"/>
                  <a:gd name="T9" fmla="*/ 19 h 116"/>
                  <a:gd name="T10" fmla="*/ 53 w 76"/>
                  <a:gd name="T11" fmla="*/ 29 h 116"/>
                  <a:gd name="T12" fmla="*/ 59 w 76"/>
                  <a:gd name="T13" fmla="*/ 36 h 116"/>
                  <a:gd name="T14" fmla="*/ 63 w 76"/>
                  <a:gd name="T15" fmla="*/ 44 h 116"/>
                  <a:gd name="T16" fmla="*/ 67 w 76"/>
                  <a:gd name="T17" fmla="*/ 52 h 116"/>
                  <a:gd name="T18" fmla="*/ 70 w 76"/>
                  <a:gd name="T19" fmla="*/ 61 h 116"/>
                  <a:gd name="T20" fmla="*/ 74 w 76"/>
                  <a:gd name="T21" fmla="*/ 71 h 116"/>
                  <a:gd name="T22" fmla="*/ 74 w 76"/>
                  <a:gd name="T23" fmla="*/ 76 h 116"/>
                  <a:gd name="T24" fmla="*/ 76 w 76"/>
                  <a:gd name="T25" fmla="*/ 84 h 116"/>
                  <a:gd name="T26" fmla="*/ 74 w 76"/>
                  <a:gd name="T27" fmla="*/ 92 h 116"/>
                  <a:gd name="T28" fmla="*/ 72 w 76"/>
                  <a:gd name="T29" fmla="*/ 99 h 116"/>
                  <a:gd name="T30" fmla="*/ 63 w 76"/>
                  <a:gd name="T31" fmla="*/ 109 h 116"/>
                  <a:gd name="T32" fmla="*/ 53 w 76"/>
                  <a:gd name="T33" fmla="*/ 112 h 116"/>
                  <a:gd name="T34" fmla="*/ 46 w 76"/>
                  <a:gd name="T35" fmla="*/ 116 h 116"/>
                  <a:gd name="T36" fmla="*/ 40 w 76"/>
                  <a:gd name="T37" fmla="*/ 116 h 116"/>
                  <a:gd name="T38" fmla="*/ 32 w 76"/>
                  <a:gd name="T39" fmla="*/ 112 h 116"/>
                  <a:gd name="T40" fmla="*/ 29 w 76"/>
                  <a:gd name="T41" fmla="*/ 109 h 116"/>
                  <a:gd name="T42" fmla="*/ 25 w 76"/>
                  <a:gd name="T43" fmla="*/ 101 h 116"/>
                  <a:gd name="T44" fmla="*/ 21 w 76"/>
                  <a:gd name="T45" fmla="*/ 93 h 116"/>
                  <a:gd name="T46" fmla="*/ 17 w 76"/>
                  <a:gd name="T47" fmla="*/ 84 h 116"/>
                  <a:gd name="T48" fmla="*/ 15 w 76"/>
                  <a:gd name="T49" fmla="*/ 76 h 116"/>
                  <a:gd name="T50" fmla="*/ 13 w 76"/>
                  <a:gd name="T51" fmla="*/ 67 h 116"/>
                  <a:gd name="T52" fmla="*/ 13 w 76"/>
                  <a:gd name="T53" fmla="*/ 61 h 116"/>
                  <a:gd name="T54" fmla="*/ 13 w 76"/>
                  <a:gd name="T55" fmla="*/ 52 h 116"/>
                  <a:gd name="T56" fmla="*/ 17 w 76"/>
                  <a:gd name="T57" fmla="*/ 48 h 116"/>
                  <a:gd name="T58" fmla="*/ 19 w 76"/>
                  <a:gd name="T59" fmla="*/ 42 h 116"/>
                  <a:gd name="T60" fmla="*/ 23 w 76"/>
                  <a:gd name="T61" fmla="*/ 42 h 116"/>
                  <a:gd name="T62" fmla="*/ 21 w 76"/>
                  <a:gd name="T63" fmla="*/ 35 h 116"/>
                  <a:gd name="T64" fmla="*/ 21 w 76"/>
                  <a:gd name="T65" fmla="*/ 29 h 116"/>
                  <a:gd name="T66" fmla="*/ 17 w 76"/>
                  <a:gd name="T67" fmla="*/ 25 h 116"/>
                  <a:gd name="T68" fmla="*/ 13 w 76"/>
                  <a:gd name="T69" fmla="*/ 23 h 116"/>
                  <a:gd name="T70" fmla="*/ 6 w 76"/>
                  <a:gd name="T71" fmla="*/ 23 h 116"/>
                  <a:gd name="T72" fmla="*/ 0 w 76"/>
                  <a:gd name="T73" fmla="*/ 23 h 116"/>
                  <a:gd name="T74" fmla="*/ 0 w 76"/>
                  <a:gd name="T75" fmla="*/ 14 h 116"/>
                  <a:gd name="T76" fmla="*/ 2 w 76"/>
                  <a:gd name="T77" fmla="*/ 8 h 116"/>
                  <a:gd name="T78" fmla="*/ 6 w 76"/>
                  <a:gd name="T79" fmla="*/ 4 h 116"/>
                  <a:gd name="T80" fmla="*/ 8 w 76"/>
                  <a:gd name="T81" fmla="*/ 2 h 116"/>
                  <a:gd name="T82" fmla="*/ 8 w 76"/>
                  <a:gd name="T83" fmla="*/ 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116">
                    <a:moveTo>
                      <a:pt x="8" y="2"/>
                    </a:moveTo>
                    <a:lnTo>
                      <a:pt x="21" y="0"/>
                    </a:lnTo>
                    <a:lnTo>
                      <a:pt x="34" y="10"/>
                    </a:lnTo>
                    <a:lnTo>
                      <a:pt x="40" y="14"/>
                    </a:lnTo>
                    <a:lnTo>
                      <a:pt x="46" y="19"/>
                    </a:lnTo>
                    <a:lnTo>
                      <a:pt x="53" y="29"/>
                    </a:lnTo>
                    <a:lnTo>
                      <a:pt x="59" y="36"/>
                    </a:lnTo>
                    <a:lnTo>
                      <a:pt x="63" y="44"/>
                    </a:lnTo>
                    <a:lnTo>
                      <a:pt x="67" y="52"/>
                    </a:lnTo>
                    <a:lnTo>
                      <a:pt x="70" y="61"/>
                    </a:lnTo>
                    <a:lnTo>
                      <a:pt x="74" y="71"/>
                    </a:lnTo>
                    <a:lnTo>
                      <a:pt x="74" y="76"/>
                    </a:lnTo>
                    <a:lnTo>
                      <a:pt x="76" y="84"/>
                    </a:lnTo>
                    <a:lnTo>
                      <a:pt x="74" y="92"/>
                    </a:lnTo>
                    <a:lnTo>
                      <a:pt x="72" y="99"/>
                    </a:lnTo>
                    <a:lnTo>
                      <a:pt x="63" y="109"/>
                    </a:lnTo>
                    <a:lnTo>
                      <a:pt x="53" y="112"/>
                    </a:lnTo>
                    <a:lnTo>
                      <a:pt x="46" y="116"/>
                    </a:lnTo>
                    <a:lnTo>
                      <a:pt x="40" y="116"/>
                    </a:lnTo>
                    <a:lnTo>
                      <a:pt x="32" y="112"/>
                    </a:lnTo>
                    <a:lnTo>
                      <a:pt x="29" y="109"/>
                    </a:lnTo>
                    <a:lnTo>
                      <a:pt x="25" y="101"/>
                    </a:lnTo>
                    <a:lnTo>
                      <a:pt x="21" y="93"/>
                    </a:lnTo>
                    <a:lnTo>
                      <a:pt x="17" y="84"/>
                    </a:lnTo>
                    <a:lnTo>
                      <a:pt x="15" y="76"/>
                    </a:lnTo>
                    <a:lnTo>
                      <a:pt x="13" y="67"/>
                    </a:lnTo>
                    <a:lnTo>
                      <a:pt x="13" y="61"/>
                    </a:lnTo>
                    <a:lnTo>
                      <a:pt x="13" y="52"/>
                    </a:lnTo>
                    <a:lnTo>
                      <a:pt x="17" y="48"/>
                    </a:lnTo>
                    <a:lnTo>
                      <a:pt x="19" y="42"/>
                    </a:lnTo>
                    <a:lnTo>
                      <a:pt x="23" y="42"/>
                    </a:lnTo>
                    <a:lnTo>
                      <a:pt x="21" y="35"/>
                    </a:lnTo>
                    <a:lnTo>
                      <a:pt x="21" y="29"/>
                    </a:lnTo>
                    <a:lnTo>
                      <a:pt x="17" y="25"/>
                    </a:lnTo>
                    <a:lnTo>
                      <a:pt x="13" y="23"/>
                    </a:lnTo>
                    <a:lnTo>
                      <a:pt x="6" y="23"/>
                    </a:lnTo>
                    <a:lnTo>
                      <a:pt x="0" y="23"/>
                    </a:lnTo>
                    <a:lnTo>
                      <a:pt x="0" y="14"/>
                    </a:lnTo>
                    <a:lnTo>
                      <a:pt x="2" y="8"/>
                    </a:lnTo>
                    <a:lnTo>
                      <a:pt x="6" y="4"/>
                    </a:lnTo>
                    <a:lnTo>
                      <a:pt x="8" y="2"/>
                    </a:lnTo>
                    <a:lnTo>
                      <a:pt x="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264"/>
              <p:cNvSpPr>
                <a:spLocks/>
              </p:cNvSpPr>
              <p:nvPr/>
            </p:nvSpPr>
            <p:spPr bwMode="auto">
              <a:xfrm>
                <a:off x="2577" y="958"/>
                <a:ext cx="125" cy="144"/>
              </a:xfrm>
              <a:custGeom>
                <a:avLst/>
                <a:gdLst>
                  <a:gd name="T0" fmla="*/ 67 w 249"/>
                  <a:gd name="T1" fmla="*/ 0 h 289"/>
                  <a:gd name="T2" fmla="*/ 93 w 249"/>
                  <a:gd name="T3" fmla="*/ 0 h 289"/>
                  <a:gd name="T4" fmla="*/ 124 w 249"/>
                  <a:gd name="T5" fmla="*/ 3 h 289"/>
                  <a:gd name="T6" fmla="*/ 154 w 249"/>
                  <a:gd name="T7" fmla="*/ 9 h 289"/>
                  <a:gd name="T8" fmla="*/ 181 w 249"/>
                  <a:gd name="T9" fmla="*/ 19 h 289"/>
                  <a:gd name="T10" fmla="*/ 203 w 249"/>
                  <a:gd name="T11" fmla="*/ 32 h 289"/>
                  <a:gd name="T12" fmla="*/ 223 w 249"/>
                  <a:gd name="T13" fmla="*/ 51 h 289"/>
                  <a:gd name="T14" fmla="*/ 238 w 249"/>
                  <a:gd name="T15" fmla="*/ 76 h 289"/>
                  <a:gd name="T16" fmla="*/ 247 w 249"/>
                  <a:gd name="T17" fmla="*/ 108 h 289"/>
                  <a:gd name="T18" fmla="*/ 249 w 249"/>
                  <a:gd name="T19" fmla="*/ 144 h 289"/>
                  <a:gd name="T20" fmla="*/ 243 w 249"/>
                  <a:gd name="T21" fmla="*/ 180 h 289"/>
                  <a:gd name="T22" fmla="*/ 230 w 249"/>
                  <a:gd name="T23" fmla="*/ 214 h 289"/>
                  <a:gd name="T24" fmla="*/ 211 w 249"/>
                  <a:gd name="T25" fmla="*/ 245 h 289"/>
                  <a:gd name="T26" fmla="*/ 184 w 249"/>
                  <a:gd name="T27" fmla="*/ 270 h 289"/>
                  <a:gd name="T28" fmla="*/ 152 w 249"/>
                  <a:gd name="T29" fmla="*/ 285 h 289"/>
                  <a:gd name="T30" fmla="*/ 116 w 249"/>
                  <a:gd name="T31" fmla="*/ 289 h 289"/>
                  <a:gd name="T32" fmla="*/ 84 w 249"/>
                  <a:gd name="T33" fmla="*/ 285 h 289"/>
                  <a:gd name="T34" fmla="*/ 57 w 249"/>
                  <a:gd name="T35" fmla="*/ 277 h 289"/>
                  <a:gd name="T36" fmla="*/ 34 w 249"/>
                  <a:gd name="T37" fmla="*/ 260 h 289"/>
                  <a:gd name="T38" fmla="*/ 17 w 249"/>
                  <a:gd name="T39" fmla="*/ 241 h 289"/>
                  <a:gd name="T40" fmla="*/ 4 w 249"/>
                  <a:gd name="T41" fmla="*/ 220 h 289"/>
                  <a:gd name="T42" fmla="*/ 0 w 249"/>
                  <a:gd name="T43" fmla="*/ 195 h 289"/>
                  <a:gd name="T44" fmla="*/ 4 w 249"/>
                  <a:gd name="T45" fmla="*/ 173 h 289"/>
                  <a:gd name="T46" fmla="*/ 17 w 249"/>
                  <a:gd name="T47" fmla="*/ 154 h 289"/>
                  <a:gd name="T48" fmla="*/ 36 w 249"/>
                  <a:gd name="T49" fmla="*/ 138 h 289"/>
                  <a:gd name="T50" fmla="*/ 55 w 249"/>
                  <a:gd name="T51" fmla="*/ 129 h 289"/>
                  <a:gd name="T52" fmla="*/ 78 w 249"/>
                  <a:gd name="T53" fmla="*/ 127 h 289"/>
                  <a:gd name="T54" fmla="*/ 103 w 249"/>
                  <a:gd name="T55" fmla="*/ 131 h 289"/>
                  <a:gd name="T56" fmla="*/ 124 w 249"/>
                  <a:gd name="T57" fmla="*/ 140 h 289"/>
                  <a:gd name="T58" fmla="*/ 141 w 249"/>
                  <a:gd name="T59" fmla="*/ 154 h 289"/>
                  <a:gd name="T60" fmla="*/ 154 w 249"/>
                  <a:gd name="T61" fmla="*/ 169 h 289"/>
                  <a:gd name="T62" fmla="*/ 156 w 249"/>
                  <a:gd name="T63" fmla="*/ 190 h 289"/>
                  <a:gd name="T64" fmla="*/ 145 w 249"/>
                  <a:gd name="T65" fmla="*/ 203 h 289"/>
                  <a:gd name="T66" fmla="*/ 135 w 249"/>
                  <a:gd name="T67" fmla="*/ 192 h 289"/>
                  <a:gd name="T68" fmla="*/ 135 w 249"/>
                  <a:gd name="T69" fmla="*/ 176 h 289"/>
                  <a:gd name="T70" fmla="*/ 126 w 249"/>
                  <a:gd name="T71" fmla="*/ 163 h 289"/>
                  <a:gd name="T72" fmla="*/ 107 w 249"/>
                  <a:gd name="T73" fmla="*/ 163 h 289"/>
                  <a:gd name="T74" fmla="*/ 89 w 249"/>
                  <a:gd name="T75" fmla="*/ 178 h 289"/>
                  <a:gd name="T76" fmla="*/ 82 w 249"/>
                  <a:gd name="T77" fmla="*/ 194 h 289"/>
                  <a:gd name="T78" fmla="*/ 76 w 249"/>
                  <a:gd name="T79" fmla="*/ 214 h 289"/>
                  <a:gd name="T80" fmla="*/ 72 w 249"/>
                  <a:gd name="T81" fmla="*/ 233 h 289"/>
                  <a:gd name="T82" fmla="*/ 78 w 249"/>
                  <a:gd name="T83" fmla="*/ 249 h 289"/>
                  <a:gd name="T84" fmla="*/ 89 w 249"/>
                  <a:gd name="T85" fmla="*/ 260 h 289"/>
                  <a:gd name="T86" fmla="*/ 107 w 249"/>
                  <a:gd name="T87" fmla="*/ 268 h 289"/>
                  <a:gd name="T88" fmla="*/ 124 w 249"/>
                  <a:gd name="T89" fmla="*/ 270 h 289"/>
                  <a:gd name="T90" fmla="*/ 143 w 249"/>
                  <a:gd name="T91" fmla="*/ 268 h 289"/>
                  <a:gd name="T92" fmla="*/ 162 w 249"/>
                  <a:gd name="T93" fmla="*/ 258 h 289"/>
                  <a:gd name="T94" fmla="*/ 186 w 249"/>
                  <a:gd name="T95" fmla="*/ 241 h 289"/>
                  <a:gd name="T96" fmla="*/ 209 w 249"/>
                  <a:gd name="T97" fmla="*/ 211 h 289"/>
                  <a:gd name="T98" fmla="*/ 221 w 249"/>
                  <a:gd name="T99" fmla="*/ 176 h 289"/>
                  <a:gd name="T100" fmla="*/ 224 w 249"/>
                  <a:gd name="T101" fmla="*/ 140 h 289"/>
                  <a:gd name="T102" fmla="*/ 221 w 249"/>
                  <a:gd name="T103" fmla="*/ 102 h 289"/>
                  <a:gd name="T104" fmla="*/ 205 w 249"/>
                  <a:gd name="T105" fmla="*/ 70 h 289"/>
                  <a:gd name="T106" fmla="*/ 181 w 249"/>
                  <a:gd name="T107" fmla="*/ 43 h 289"/>
                  <a:gd name="T108" fmla="*/ 148 w 249"/>
                  <a:gd name="T109" fmla="*/ 28 h 289"/>
                  <a:gd name="T110" fmla="*/ 116 w 249"/>
                  <a:gd name="T111" fmla="*/ 24 h 289"/>
                  <a:gd name="T112" fmla="*/ 91 w 249"/>
                  <a:gd name="T113" fmla="*/ 22 h 289"/>
                  <a:gd name="T114" fmla="*/ 67 w 249"/>
                  <a:gd name="T115" fmla="*/ 24 h 289"/>
                  <a:gd name="T116" fmla="*/ 42 w 249"/>
                  <a:gd name="T117" fmla="*/ 24 h 289"/>
                  <a:gd name="T118" fmla="*/ 34 w 249"/>
                  <a:gd name="T119" fmla="*/ 19 h 289"/>
                  <a:gd name="T120" fmla="*/ 48 w 249"/>
                  <a:gd name="T121" fmla="*/ 5 h 289"/>
                  <a:gd name="T122" fmla="*/ 51 w 249"/>
                  <a:gd name="T123"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 h="289">
                    <a:moveTo>
                      <a:pt x="51" y="2"/>
                    </a:moveTo>
                    <a:lnTo>
                      <a:pt x="67" y="0"/>
                    </a:lnTo>
                    <a:lnTo>
                      <a:pt x="80" y="0"/>
                    </a:lnTo>
                    <a:lnTo>
                      <a:pt x="93" y="0"/>
                    </a:lnTo>
                    <a:lnTo>
                      <a:pt x="110" y="2"/>
                    </a:lnTo>
                    <a:lnTo>
                      <a:pt x="124" y="3"/>
                    </a:lnTo>
                    <a:lnTo>
                      <a:pt x="139" y="5"/>
                    </a:lnTo>
                    <a:lnTo>
                      <a:pt x="154" y="9"/>
                    </a:lnTo>
                    <a:lnTo>
                      <a:pt x="169" y="15"/>
                    </a:lnTo>
                    <a:lnTo>
                      <a:pt x="181" y="19"/>
                    </a:lnTo>
                    <a:lnTo>
                      <a:pt x="192" y="24"/>
                    </a:lnTo>
                    <a:lnTo>
                      <a:pt x="203" y="32"/>
                    </a:lnTo>
                    <a:lnTo>
                      <a:pt x="215" y="41"/>
                    </a:lnTo>
                    <a:lnTo>
                      <a:pt x="223" y="51"/>
                    </a:lnTo>
                    <a:lnTo>
                      <a:pt x="230" y="62"/>
                    </a:lnTo>
                    <a:lnTo>
                      <a:pt x="238" y="76"/>
                    </a:lnTo>
                    <a:lnTo>
                      <a:pt x="243" y="93"/>
                    </a:lnTo>
                    <a:lnTo>
                      <a:pt x="247" y="108"/>
                    </a:lnTo>
                    <a:lnTo>
                      <a:pt x="249" y="127"/>
                    </a:lnTo>
                    <a:lnTo>
                      <a:pt x="249" y="144"/>
                    </a:lnTo>
                    <a:lnTo>
                      <a:pt x="247" y="163"/>
                    </a:lnTo>
                    <a:lnTo>
                      <a:pt x="243" y="180"/>
                    </a:lnTo>
                    <a:lnTo>
                      <a:pt x="238" y="197"/>
                    </a:lnTo>
                    <a:lnTo>
                      <a:pt x="230" y="214"/>
                    </a:lnTo>
                    <a:lnTo>
                      <a:pt x="223" y="232"/>
                    </a:lnTo>
                    <a:lnTo>
                      <a:pt x="211" y="245"/>
                    </a:lnTo>
                    <a:lnTo>
                      <a:pt x="198" y="258"/>
                    </a:lnTo>
                    <a:lnTo>
                      <a:pt x="184" y="270"/>
                    </a:lnTo>
                    <a:lnTo>
                      <a:pt x="169" y="279"/>
                    </a:lnTo>
                    <a:lnTo>
                      <a:pt x="152" y="285"/>
                    </a:lnTo>
                    <a:lnTo>
                      <a:pt x="135" y="289"/>
                    </a:lnTo>
                    <a:lnTo>
                      <a:pt x="116" y="289"/>
                    </a:lnTo>
                    <a:lnTo>
                      <a:pt x="97" y="287"/>
                    </a:lnTo>
                    <a:lnTo>
                      <a:pt x="84" y="285"/>
                    </a:lnTo>
                    <a:lnTo>
                      <a:pt x="70" y="281"/>
                    </a:lnTo>
                    <a:lnTo>
                      <a:pt x="57" y="277"/>
                    </a:lnTo>
                    <a:lnTo>
                      <a:pt x="48" y="270"/>
                    </a:lnTo>
                    <a:lnTo>
                      <a:pt x="34" y="260"/>
                    </a:lnTo>
                    <a:lnTo>
                      <a:pt x="25" y="252"/>
                    </a:lnTo>
                    <a:lnTo>
                      <a:pt x="17" y="241"/>
                    </a:lnTo>
                    <a:lnTo>
                      <a:pt x="10" y="232"/>
                    </a:lnTo>
                    <a:lnTo>
                      <a:pt x="4" y="220"/>
                    </a:lnTo>
                    <a:lnTo>
                      <a:pt x="0" y="207"/>
                    </a:lnTo>
                    <a:lnTo>
                      <a:pt x="0" y="195"/>
                    </a:lnTo>
                    <a:lnTo>
                      <a:pt x="0" y="184"/>
                    </a:lnTo>
                    <a:lnTo>
                      <a:pt x="4" y="173"/>
                    </a:lnTo>
                    <a:lnTo>
                      <a:pt x="10" y="163"/>
                    </a:lnTo>
                    <a:lnTo>
                      <a:pt x="17" y="154"/>
                    </a:lnTo>
                    <a:lnTo>
                      <a:pt x="29" y="146"/>
                    </a:lnTo>
                    <a:lnTo>
                      <a:pt x="36" y="138"/>
                    </a:lnTo>
                    <a:lnTo>
                      <a:pt x="46" y="133"/>
                    </a:lnTo>
                    <a:lnTo>
                      <a:pt x="55" y="129"/>
                    </a:lnTo>
                    <a:lnTo>
                      <a:pt x="67" y="127"/>
                    </a:lnTo>
                    <a:lnTo>
                      <a:pt x="78" y="127"/>
                    </a:lnTo>
                    <a:lnTo>
                      <a:pt x="89" y="127"/>
                    </a:lnTo>
                    <a:lnTo>
                      <a:pt x="103" y="131"/>
                    </a:lnTo>
                    <a:lnTo>
                      <a:pt x="114" y="136"/>
                    </a:lnTo>
                    <a:lnTo>
                      <a:pt x="124" y="140"/>
                    </a:lnTo>
                    <a:lnTo>
                      <a:pt x="133" y="146"/>
                    </a:lnTo>
                    <a:lnTo>
                      <a:pt x="141" y="154"/>
                    </a:lnTo>
                    <a:lnTo>
                      <a:pt x="150" y="161"/>
                    </a:lnTo>
                    <a:lnTo>
                      <a:pt x="154" y="169"/>
                    </a:lnTo>
                    <a:lnTo>
                      <a:pt x="156" y="180"/>
                    </a:lnTo>
                    <a:lnTo>
                      <a:pt x="156" y="190"/>
                    </a:lnTo>
                    <a:lnTo>
                      <a:pt x="156" y="201"/>
                    </a:lnTo>
                    <a:lnTo>
                      <a:pt x="145" y="203"/>
                    </a:lnTo>
                    <a:lnTo>
                      <a:pt x="135" y="205"/>
                    </a:lnTo>
                    <a:lnTo>
                      <a:pt x="135" y="192"/>
                    </a:lnTo>
                    <a:lnTo>
                      <a:pt x="135" y="184"/>
                    </a:lnTo>
                    <a:lnTo>
                      <a:pt x="135" y="176"/>
                    </a:lnTo>
                    <a:lnTo>
                      <a:pt x="133" y="171"/>
                    </a:lnTo>
                    <a:lnTo>
                      <a:pt x="126" y="163"/>
                    </a:lnTo>
                    <a:lnTo>
                      <a:pt x="118" y="163"/>
                    </a:lnTo>
                    <a:lnTo>
                      <a:pt x="107" y="163"/>
                    </a:lnTo>
                    <a:lnTo>
                      <a:pt x="95" y="173"/>
                    </a:lnTo>
                    <a:lnTo>
                      <a:pt x="89" y="178"/>
                    </a:lnTo>
                    <a:lnTo>
                      <a:pt x="86" y="186"/>
                    </a:lnTo>
                    <a:lnTo>
                      <a:pt x="82" y="194"/>
                    </a:lnTo>
                    <a:lnTo>
                      <a:pt x="82" y="205"/>
                    </a:lnTo>
                    <a:lnTo>
                      <a:pt x="76" y="214"/>
                    </a:lnTo>
                    <a:lnTo>
                      <a:pt x="74" y="224"/>
                    </a:lnTo>
                    <a:lnTo>
                      <a:pt x="72" y="233"/>
                    </a:lnTo>
                    <a:lnTo>
                      <a:pt x="76" y="243"/>
                    </a:lnTo>
                    <a:lnTo>
                      <a:pt x="78" y="249"/>
                    </a:lnTo>
                    <a:lnTo>
                      <a:pt x="84" y="256"/>
                    </a:lnTo>
                    <a:lnTo>
                      <a:pt x="89" y="260"/>
                    </a:lnTo>
                    <a:lnTo>
                      <a:pt x="99" y="266"/>
                    </a:lnTo>
                    <a:lnTo>
                      <a:pt x="107" y="268"/>
                    </a:lnTo>
                    <a:lnTo>
                      <a:pt x="114" y="270"/>
                    </a:lnTo>
                    <a:lnTo>
                      <a:pt x="124" y="270"/>
                    </a:lnTo>
                    <a:lnTo>
                      <a:pt x="135" y="270"/>
                    </a:lnTo>
                    <a:lnTo>
                      <a:pt x="143" y="268"/>
                    </a:lnTo>
                    <a:lnTo>
                      <a:pt x="152" y="264"/>
                    </a:lnTo>
                    <a:lnTo>
                      <a:pt x="162" y="258"/>
                    </a:lnTo>
                    <a:lnTo>
                      <a:pt x="171" y="254"/>
                    </a:lnTo>
                    <a:lnTo>
                      <a:pt x="186" y="241"/>
                    </a:lnTo>
                    <a:lnTo>
                      <a:pt x="198" y="228"/>
                    </a:lnTo>
                    <a:lnTo>
                      <a:pt x="209" y="211"/>
                    </a:lnTo>
                    <a:lnTo>
                      <a:pt x="217" y="195"/>
                    </a:lnTo>
                    <a:lnTo>
                      <a:pt x="221" y="176"/>
                    </a:lnTo>
                    <a:lnTo>
                      <a:pt x="224" y="159"/>
                    </a:lnTo>
                    <a:lnTo>
                      <a:pt x="224" y="140"/>
                    </a:lnTo>
                    <a:lnTo>
                      <a:pt x="224" y="121"/>
                    </a:lnTo>
                    <a:lnTo>
                      <a:pt x="221" y="102"/>
                    </a:lnTo>
                    <a:lnTo>
                      <a:pt x="215" y="87"/>
                    </a:lnTo>
                    <a:lnTo>
                      <a:pt x="205" y="70"/>
                    </a:lnTo>
                    <a:lnTo>
                      <a:pt x="196" y="57"/>
                    </a:lnTo>
                    <a:lnTo>
                      <a:pt x="181" y="43"/>
                    </a:lnTo>
                    <a:lnTo>
                      <a:pt x="165" y="36"/>
                    </a:lnTo>
                    <a:lnTo>
                      <a:pt x="148" y="28"/>
                    </a:lnTo>
                    <a:lnTo>
                      <a:pt x="129" y="28"/>
                    </a:lnTo>
                    <a:lnTo>
                      <a:pt x="116" y="24"/>
                    </a:lnTo>
                    <a:lnTo>
                      <a:pt x="103" y="22"/>
                    </a:lnTo>
                    <a:lnTo>
                      <a:pt x="91" y="22"/>
                    </a:lnTo>
                    <a:lnTo>
                      <a:pt x="80" y="24"/>
                    </a:lnTo>
                    <a:lnTo>
                      <a:pt x="67" y="24"/>
                    </a:lnTo>
                    <a:lnTo>
                      <a:pt x="55" y="26"/>
                    </a:lnTo>
                    <a:lnTo>
                      <a:pt x="42" y="24"/>
                    </a:lnTo>
                    <a:lnTo>
                      <a:pt x="32" y="24"/>
                    </a:lnTo>
                    <a:lnTo>
                      <a:pt x="34" y="19"/>
                    </a:lnTo>
                    <a:lnTo>
                      <a:pt x="42" y="11"/>
                    </a:lnTo>
                    <a:lnTo>
                      <a:pt x="48" y="5"/>
                    </a:lnTo>
                    <a:lnTo>
                      <a:pt x="51" y="2"/>
                    </a:lnTo>
                    <a:lnTo>
                      <a:pt x="5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265"/>
              <p:cNvSpPr>
                <a:spLocks/>
              </p:cNvSpPr>
              <p:nvPr/>
            </p:nvSpPr>
            <p:spPr bwMode="auto">
              <a:xfrm>
                <a:off x="2479" y="963"/>
                <a:ext cx="101" cy="68"/>
              </a:xfrm>
              <a:custGeom>
                <a:avLst/>
                <a:gdLst>
                  <a:gd name="T0" fmla="*/ 202 w 202"/>
                  <a:gd name="T1" fmla="*/ 0 h 137"/>
                  <a:gd name="T2" fmla="*/ 202 w 202"/>
                  <a:gd name="T3" fmla="*/ 15 h 137"/>
                  <a:gd name="T4" fmla="*/ 202 w 202"/>
                  <a:gd name="T5" fmla="*/ 29 h 137"/>
                  <a:gd name="T6" fmla="*/ 202 w 202"/>
                  <a:gd name="T7" fmla="*/ 38 h 137"/>
                  <a:gd name="T8" fmla="*/ 198 w 202"/>
                  <a:gd name="T9" fmla="*/ 51 h 137"/>
                  <a:gd name="T10" fmla="*/ 192 w 202"/>
                  <a:gd name="T11" fmla="*/ 59 h 137"/>
                  <a:gd name="T12" fmla="*/ 181 w 202"/>
                  <a:gd name="T13" fmla="*/ 67 h 137"/>
                  <a:gd name="T14" fmla="*/ 171 w 202"/>
                  <a:gd name="T15" fmla="*/ 67 h 137"/>
                  <a:gd name="T16" fmla="*/ 164 w 202"/>
                  <a:gd name="T17" fmla="*/ 70 h 137"/>
                  <a:gd name="T18" fmla="*/ 151 w 202"/>
                  <a:gd name="T19" fmla="*/ 70 h 137"/>
                  <a:gd name="T20" fmla="*/ 141 w 202"/>
                  <a:gd name="T21" fmla="*/ 70 h 137"/>
                  <a:gd name="T22" fmla="*/ 130 w 202"/>
                  <a:gd name="T23" fmla="*/ 69 h 137"/>
                  <a:gd name="T24" fmla="*/ 120 w 202"/>
                  <a:gd name="T25" fmla="*/ 70 h 137"/>
                  <a:gd name="T26" fmla="*/ 111 w 202"/>
                  <a:gd name="T27" fmla="*/ 70 h 137"/>
                  <a:gd name="T28" fmla="*/ 103 w 202"/>
                  <a:gd name="T29" fmla="*/ 76 h 137"/>
                  <a:gd name="T30" fmla="*/ 93 w 202"/>
                  <a:gd name="T31" fmla="*/ 78 h 137"/>
                  <a:gd name="T32" fmla="*/ 86 w 202"/>
                  <a:gd name="T33" fmla="*/ 82 h 137"/>
                  <a:gd name="T34" fmla="*/ 76 w 202"/>
                  <a:gd name="T35" fmla="*/ 88 h 137"/>
                  <a:gd name="T36" fmla="*/ 71 w 202"/>
                  <a:gd name="T37" fmla="*/ 93 h 137"/>
                  <a:gd name="T38" fmla="*/ 61 w 202"/>
                  <a:gd name="T39" fmla="*/ 97 h 137"/>
                  <a:gd name="T40" fmla="*/ 54 w 202"/>
                  <a:gd name="T41" fmla="*/ 103 h 137"/>
                  <a:gd name="T42" fmla="*/ 48 w 202"/>
                  <a:gd name="T43" fmla="*/ 108 h 137"/>
                  <a:gd name="T44" fmla="*/ 40 w 202"/>
                  <a:gd name="T45" fmla="*/ 116 h 137"/>
                  <a:gd name="T46" fmla="*/ 27 w 202"/>
                  <a:gd name="T47" fmla="*/ 127 h 137"/>
                  <a:gd name="T48" fmla="*/ 14 w 202"/>
                  <a:gd name="T49" fmla="*/ 137 h 137"/>
                  <a:gd name="T50" fmla="*/ 6 w 202"/>
                  <a:gd name="T51" fmla="*/ 127 h 137"/>
                  <a:gd name="T52" fmla="*/ 0 w 202"/>
                  <a:gd name="T53" fmla="*/ 122 h 137"/>
                  <a:gd name="T54" fmla="*/ 8 w 202"/>
                  <a:gd name="T55" fmla="*/ 112 h 137"/>
                  <a:gd name="T56" fmla="*/ 16 w 202"/>
                  <a:gd name="T57" fmla="*/ 101 h 137"/>
                  <a:gd name="T58" fmla="*/ 23 w 202"/>
                  <a:gd name="T59" fmla="*/ 89 h 137"/>
                  <a:gd name="T60" fmla="*/ 31 w 202"/>
                  <a:gd name="T61" fmla="*/ 80 h 137"/>
                  <a:gd name="T62" fmla="*/ 38 w 202"/>
                  <a:gd name="T63" fmla="*/ 70 h 137"/>
                  <a:gd name="T64" fmla="*/ 48 w 202"/>
                  <a:gd name="T65" fmla="*/ 61 h 137"/>
                  <a:gd name="T66" fmla="*/ 55 w 202"/>
                  <a:gd name="T67" fmla="*/ 51 h 137"/>
                  <a:gd name="T68" fmla="*/ 65 w 202"/>
                  <a:gd name="T69" fmla="*/ 42 h 137"/>
                  <a:gd name="T70" fmla="*/ 73 w 202"/>
                  <a:gd name="T71" fmla="*/ 32 h 137"/>
                  <a:gd name="T72" fmla="*/ 80 w 202"/>
                  <a:gd name="T73" fmla="*/ 25 h 137"/>
                  <a:gd name="T74" fmla="*/ 90 w 202"/>
                  <a:gd name="T75" fmla="*/ 19 h 137"/>
                  <a:gd name="T76" fmla="*/ 103 w 202"/>
                  <a:gd name="T77" fmla="*/ 13 h 137"/>
                  <a:gd name="T78" fmla="*/ 112 w 202"/>
                  <a:gd name="T79" fmla="*/ 8 h 137"/>
                  <a:gd name="T80" fmla="*/ 122 w 202"/>
                  <a:gd name="T81" fmla="*/ 4 h 137"/>
                  <a:gd name="T82" fmla="*/ 135 w 202"/>
                  <a:gd name="T83" fmla="*/ 0 h 137"/>
                  <a:gd name="T84" fmla="*/ 149 w 202"/>
                  <a:gd name="T85" fmla="*/ 0 h 137"/>
                  <a:gd name="T86" fmla="*/ 202 w 202"/>
                  <a:gd name="T87" fmla="*/ 0 h 137"/>
                  <a:gd name="T88" fmla="*/ 202 w 202"/>
                  <a:gd name="T8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2" h="137">
                    <a:moveTo>
                      <a:pt x="202" y="0"/>
                    </a:moveTo>
                    <a:lnTo>
                      <a:pt x="202" y="15"/>
                    </a:lnTo>
                    <a:lnTo>
                      <a:pt x="202" y="29"/>
                    </a:lnTo>
                    <a:lnTo>
                      <a:pt x="202" y="38"/>
                    </a:lnTo>
                    <a:lnTo>
                      <a:pt x="198" y="51"/>
                    </a:lnTo>
                    <a:lnTo>
                      <a:pt x="192" y="59"/>
                    </a:lnTo>
                    <a:lnTo>
                      <a:pt x="181" y="67"/>
                    </a:lnTo>
                    <a:lnTo>
                      <a:pt x="171" y="67"/>
                    </a:lnTo>
                    <a:lnTo>
                      <a:pt x="164" y="70"/>
                    </a:lnTo>
                    <a:lnTo>
                      <a:pt x="151" y="70"/>
                    </a:lnTo>
                    <a:lnTo>
                      <a:pt x="141" y="70"/>
                    </a:lnTo>
                    <a:lnTo>
                      <a:pt x="130" y="69"/>
                    </a:lnTo>
                    <a:lnTo>
                      <a:pt x="120" y="70"/>
                    </a:lnTo>
                    <a:lnTo>
                      <a:pt x="111" y="70"/>
                    </a:lnTo>
                    <a:lnTo>
                      <a:pt x="103" y="76"/>
                    </a:lnTo>
                    <a:lnTo>
                      <a:pt x="93" y="78"/>
                    </a:lnTo>
                    <a:lnTo>
                      <a:pt x="86" y="82"/>
                    </a:lnTo>
                    <a:lnTo>
                      <a:pt x="76" y="88"/>
                    </a:lnTo>
                    <a:lnTo>
                      <a:pt x="71" y="93"/>
                    </a:lnTo>
                    <a:lnTo>
                      <a:pt x="61" y="97"/>
                    </a:lnTo>
                    <a:lnTo>
                      <a:pt x="54" y="103"/>
                    </a:lnTo>
                    <a:lnTo>
                      <a:pt x="48" y="108"/>
                    </a:lnTo>
                    <a:lnTo>
                      <a:pt x="40" y="116"/>
                    </a:lnTo>
                    <a:lnTo>
                      <a:pt x="27" y="127"/>
                    </a:lnTo>
                    <a:lnTo>
                      <a:pt x="14" y="137"/>
                    </a:lnTo>
                    <a:lnTo>
                      <a:pt x="6" y="127"/>
                    </a:lnTo>
                    <a:lnTo>
                      <a:pt x="0" y="122"/>
                    </a:lnTo>
                    <a:lnTo>
                      <a:pt x="8" y="112"/>
                    </a:lnTo>
                    <a:lnTo>
                      <a:pt x="16" y="101"/>
                    </a:lnTo>
                    <a:lnTo>
                      <a:pt x="23" y="89"/>
                    </a:lnTo>
                    <a:lnTo>
                      <a:pt x="31" y="80"/>
                    </a:lnTo>
                    <a:lnTo>
                      <a:pt x="38" y="70"/>
                    </a:lnTo>
                    <a:lnTo>
                      <a:pt x="48" y="61"/>
                    </a:lnTo>
                    <a:lnTo>
                      <a:pt x="55" y="51"/>
                    </a:lnTo>
                    <a:lnTo>
                      <a:pt x="65" y="42"/>
                    </a:lnTo>
                    <a:lnTo>
                      <a:pt x="73" y="32"/>
                    </a:lnTo>
                    <a:lnTo>
                      <a:pt x="80" y="25"/>
                    </a:lnTo>
                    <a:lnTo>
                      <a:pt x="90" y="19"/>
                    </a:lnTo>
                    <a:lnTo>
                      <a:pt x="103" y="13"/>
                    </a:lnTo>
                    <a:lnTo>
                      <a:pt x="112" y="8"/>
                    </a:lnTo>
                    <a:lnTo>
                      <a:pt x="122" y="4"/>
                    </a:lnTo>
                    <a:lnTo>
                      <a:pt x="135" y="0"/>
                    </a:lnTo>
                    <a:lnTo>
                      <a:pt x="149" y="0"/>
                    </a:lnTo>
                    <a:lnTo>
                      <a:pt x="202" y="0"/>
                    </a:lnTo>
                    <a:lnTo>
                      <a:pt x="20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266"/>
              <p:cNvSpPr>
                <a:spLocks/>
              </p:cNvSpPr>
              <p:nvPr/>
            </p:nvSpPr>
            <p:spPr bwMode="auto">
              <a:xfrm>
                <a:off x="2488" y="983"/>
                <a:ext cx="138" cy="115"/>
              </a:xfrm>
              <a:custGeom>
                <a:avLst/>
                <a:gdLst>
                  <a:gd name="T0" fmla="*/ 248 w 278"/>
                  <a:gd name="T1" fmla="*/ 0 h 230"/>
                  <a:gd name="T2" fmla="*/ 268 w 278"/>
                  <a:gd name="T3" fmla="*/ 2 h 230"/>
                  <a:gd name="T4" fmla="*/ 274 w 278"/>
                  <a:gd name="T5" fmla="*/ 11 h 230"/>
                  <a:gd name="T6" fmla="*/ 255 w 278"/>
                  <a:gd name="T7" fmla="*/ 19 h 230"/>
                  <a:gd name="T8" fmla="*/ 229 w 278"/>
                  <a:gd name="T9" fmla="*/ 27 h 230"/>
                  <a:gd name="T10" fmla="*/ 208 w 278"/>
                  <a:gd name="T11" fmla="*/ 42 h 230"/>
                  <a:gd name="T12" fmla="*/ 189 w 278"/>
                  <a:gd name="T13" fmla="*/ 63 h 230"/>
                  <a:gd name="T14" fmla="*/ 173 w 278"/>
                  <a:gd name="T15" fmla="*/ 86 h 230"/>
                  <a:gd name="T16" fmla="*/ 156 w 278"/>
                  <a:gd name="T17" fmla="*/ 110 h 230"/>
                  <a:gd name="T18" fmla="*/ 141 w 278"/>
                  <a:gd name="T19" fmla="*/ 133 h 230"/>
                  <a:gd name="T20" fmla="*/ 124 w 278"/>
                  <a:gd name="T21" fmla="*/ 158 h 230"/>
                  <a:gd name="T22" fmla="*/ 105 w 278"/>
                  <a:gd name="T23" fmla="*/ 177 h 230"/>
                  <a:gd name="T24" fmla="*/ 92 w 278"/>
                  <a:gd name="T25" fmla="*/ 203 h 230"/>
                  <a:gd name="T26" fmla="*/ 78 w 278"/>
                  <a:gd name="T27" fmla="*/ 222 h 230"/>
                  <a:gd name="T28" fmla="*/ 63 w 278"/>
                  <a:gd name="T29" fmla="*/ 228 h 230"/>
                  <a:gd name="T30" fmla="*/ 44 w 278"/>
                  <a:gd name="T31" fmla="*/ 228 h 230"/>
                  <a:gd name="T32" fmla="*/ 18 w 278"/>
                  <a:gd name="T33" fmla="*/ 221 h 230"/>
                  <a:gd name="T34" fmla="*/ 0 w 278"/>
                  <a:gd name="T35" fmla="*/ 203 h 230"/>
                  <a:gd name="T36" fmla="*/ 12 w 278"/>
                  <a:gd name="T37" fmla="*/ 192 h 230"/>
                  <a:gd name="T38" fmla="*/ 29 w 278"/>
                  <a:gd name="T39" fmla="*/ 186 h 230"/>
                  <a:gd name="T40" fmla="*/ 46 w 278"/>
                  <a:gd name="T41" fmla="*/ 181 h 230"/>
                  <a:gd name="T42" fmla="*/ 63 w 278"/>
                  <a:gd name="T43" fmla="*/ 175 h 230"/>
                  <a:gd name="T44" fmla="*/ 82 w 278"/>
                  <a:gd name="T45" fmla="*/ 164 h 230"/>
                  <a:gd name="T46" fmla="*/ 101 w 278"/>
                  <a:gd name="T47" fmla="*/ 145 h 230"/>
                  <a:gd name="T48" fmla="*/ 118 w 278"/>
                  <a:gd name="T49" fmla="*/ 124 h 230"/>
                  <a:gd name="T50" fmla="*/ 135 w 278"/>
                  <a:gd name="T51" fmla="*/ 101 h 230"/>
                  <a:gd name="T52" fmla="*/ 153 w 278"/>
                  <a:gd name="T53" fmla="*/ 78 h 230"/>
                  <a:gd name="T54" fmla="*/ 166 w 278"/>
                  <a:gd name="T55" fmla="*/ 53 h 230"/>
                  <a:gd name="T56" fmla="*/ 183 w 278"/>
                  <a:gd name="T57" fmla="*/ 32 h 230"/>
                  <a:gd name="T58" fmla="*/ 202 w 278"/>
                  <a:gd name="T59" fmla="*/ 17 h 230"/>
                  <a:gd name="T60" fmla="*/ 227 w 278"/>
                  <a:gd name="T61" fmla="*/ 2 h 230"/>
                  <a:gd name="T62" fmla="*/ 240 w 278"/>
                  <a:gd name="T6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8" h="230">
                    <a:moveTo>
                      <a:pt x="240" y="0"/>
                    </a:moveTo>
                    <a:lnTo>
                      <a:pt x="248" y="0"/>
                    </a:lnTo>
                    <a:lnTo>
                      <a:pt x="259" y="2"/>
                    </a:lnTo>
                    <a:lnTo>
                      <a:pt x="268" y="2"/>
                    </a:lnTo>
                    <a:lnTo>
                      <a:pt x="278" y="6"/>
                    </a:lnTo>
                    <a:lnTo>
                      <a:pt x="274" y="11"/>
                    </a:lnTo>
                    <a:lnTo>
                      <a:pt x="270" y="21"/>
                    </a:lnTo>
                    <a:lnTo>
                      <a:pt x="255" y="19"/>
                    </a:lnTo>
                    <a:lnTo>
                      <a:pt x="240" y="23"/>
                    </a:lnTo>
                    <a:lnTo>
                      <a:pt x="229" y="27"/>
                    </a:lnTo>
                    <a:lnTo>
                      <a:pt x="217" y="36"/>
                    </a:lnTo>
                    <a:lnTo>
                      <a:pt x="208" y="42"/>
                    </a:lnTo>
                    <a:lnTo>
                      <a:pt x="198" y="51"/>
                    </a:lnTo>
                    <a:lnTo>
                      <a:pt x="189" y="63"/>
                    </a:lnTo>
                    <a:lnTo>
                      <a:pt x="181" y="74"/>
                    </a:lnTo>
                    <a:lnTo>
                      <a:pt x="173" y="86"/>
                    </a:lnTo>
                    <a:lnTo>
                      <a:pt x="166" y="97"/>
                    </a:lnTo>
                    <a:lnTo>
                      <a:pt x="156" y="110"/>
                    </a:lnTo>
                    <a:lnTo>
                      <a:pt x="149" y="124"/>
                    </a:lnTo>
                    <a:lnTo>
                      <a:pt x="141" y="133"/>
                    </a:lnTo>
                    <a:lnTo>
                      <a:pt x="134" y="146"/>
                    </a:lnTo>
                    <a:lnTo>
                      <a:pt x="124" y="158"/>
                    </a:lnTo>
                    <a:lnTo>
                      <a:pt x="114" y="167"/>
                    </a:lnTo>
                    <a:lnTo>
                      <a:pt x="105" y="177"/>
                    </a:lnTo>
                    <a:lnTo>
                      <a:pt x="99" y="190"/>
                    </a:lnTo>
                    <a:lnTo>
                      <a:pt x="92" y="203"/>
                    </a:lnTo>
                    <a:lnTo>
                      <a:pt x="84" y="219"/>
                    </a:lnTo>
                    <a:lnTo>
                      <a:pt x="78" y="222"/>
                    </a:lnTo>
                    <a:lnTo>
                      <a:pt x="71" y="226"/>
                    </a:lnTo>
                    <a:lnTo>
                      <a:pt x="63" y="228"/>
                    </a:lnTo>
                    <a:lnTo>
                      <a:pt x="54" y="230"/>
                    </a:lnTo>
                    <a:lnTo>
                      <a:pt x="44" y="228"/>
                    </a:lnTo>
                    <a:lnTo>
                      <a:pt x="31" y="226"/>
                    </a:lnTo>
                    <a:lnTo>
                      <a:pt x="18" y="221"/>
                    </a:lnTo>
                    <a:lnTo>
                      <a:pt x="2" y="215"/>
                    </a:lnTo>
                    <a:lnTo>
                      <a:pt x="0" y="203"/>
                    </a:lnTo>
                    <a:lnTo>
                      <a:pt x="8" y="196"/>
                    </a:lnTo>
                    <a:lnTo>
                      <a:pt x="12" y="192"/>
                    </a:lnTo>
                    <a:lnTo>
                      <a:pt x="21" y="190"/>
                    </a:lnTo>
                    <a:lnTo>
                      <a:pt x="29" y="186"/>
                    </a:lnTo>
                    <a:lnTo>
                      <a:pt x="38" y="184"/>
                    </a:lnTo>
                    <a:lnTo>
                      <a:pt x="46" y="181"/>
                    </a:lnTo>
                    <a:lnTo>
                      <a:pt x="54" y="177"/>
                    </a:lnTo>
                    <a:lnTo>
                      <a:pt x="63" y="175"/>
                    </a:lnTo>
                    <a:lnTo>
                      <a:pt x="71" y="171"/>
                    </a:lnTo>
                    <a:lnTo>
                      <a:pt x="82" y="164"/>
                    </a:lnTo>
                    <a:lnTo>
                      <a:pt x="92" y="156"/>
                    </a:lnTo>
                    <a:lnTo>
                      <a:pt x="101" y="145"/>
                    </a:lnTo>
                    <a:lnTo>
                      <a:pt x="111" y="133"/>
                    </a:lnTo>
                    <a:lnTo>
                      <a:pt x="118" y="124"/>
                    </a:lnTo>
                    <a:lnTo>
                      <a:pt x="128" y="112"/>
                    </a:lnTo>
                    <a:lnTo>
                      <a:pt x="135" y="101"/>
                    </a:lnTo>
                    <a:lnTo>
                      <a:pt x="143" y="87"/>
                    </a:lnTo>
                    <a:lnTo>
                      <a:pt x="153" y="78"/>
                    </a:lnTo>
                    <a:lnTo>
                      <a:pt x="160" y="67"/>
                    </a:lnTo>
                    <a:lnTo>
                      <a:pt x="166" y="53"/>
                    </a:lnTo>
                    <a:lnTo>
                      <a:pt x="175" y="44"/>
                    </a:lnTo>
                    <a:lnTo>
                      <a:pt x="183" y="32"/>
                    </a:lnTo>
                    <a:lnTo>
                      <a:pt x="194" y="25"/>
                    </a:lnTo>
                    <a:lnTo>
                      <a:pt x="202" y="17"/>
                    </a:lnTo>
                    <a:lnTo>
                      <a:pt x="213" y="10"/>
                    </a:lnTo>
                    <a:lnTo>
                      <a:pt x="227" y="2"/>
                    </a:lnTo>
                    <a:lnTo>
                      <a:pt x="240" y="0"/>
                    </a:lnTo>
                    <a:lnTo>
                      <a:pt x="2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267"/>
              <p:cNvSpPr>
                <a:spLocks/>
              </p:cNvSpPr>
              <p:nvPr/>
            </p:nvSpPr>
            <p:spPr bwMode="auto">
              <a:xfrm>
                <a:off x="2684" y="993"/>
                <a:ext cx="124" cy="36"/>
              </a:xfrm>
              <a:custGeom>
                <a:avLst/>
                <a:gdLst>
                  <a:gd name="T0" fmla="*/ 2 w 249"/>
                  <a:gd name="T1" fmla="*/ 0 h 72"/>
                  <a:gd name="T2" fmla="*/ 13 w 249"/>
                  <a:gd name="T3" fmla="*/ 2 h 72"/>
                  <a:gd name="T4" fmla="*/ 29 w 249"/>
                  <a:gd name="T5" fmla="*/ 6 h 72"/>
                  <a:gd name="T6" fmla="*/ 42 w 249"/>
                  <a:gd name="T7" fmla="*/ 9 h 72"/>
                  <a:gd name="T8" fmla="*/ 57 w 249"/>
                  <a:gd name="T9" fmla="*/ 13 h 72"/>
                  <a:gd name="T10" fmla="*/ 70 w 249"/>
                  <a:gd name="T11" fmla="*/ 15 h 72"/>
                  <a:gd name="T12" fmla="*/ 86 w 249"/>
                  <a:gd name="T13" fmla="*/ 19 h 72"/>
                  <a:gd name="T14" fmla="*/ 101 w 249"/>
                  <a:gd name="T15" fmla="*/ 19 h 72"/>
                  <a:gd name="T16" fmla="*/ 116 w 249"/>
                  <a:gd name="T17" fmla="*/ 23 h 72"/>
                  <a:gd name="T18" fmla="*/ 131 w 249"/>
                  <a:gd name="T19" fmla="*/ 23 h 72"/>
                  <a:gd name="T20" fmla="*/ 146 w 249"/>
                  <a:gd name="T21" fmla="*/ 23 h 72"/>
                  <a:gd name="T22" fmla="*/ 162 w 249"/>
                  <a:gd name="T23" fmla="*/ 21 h 72"/>
                  <a:gd name="T24" fmla="*/ 175 w 249"/>
                  <a:gd name="T25" fmla="*/ 21 h 72"/>
                  <a:gd name="T26" fmla="*/ 188 w 249"/>
                  <a:gd name="T27" fmla="*/ 19 h 72"/>
                  <a:gd name="T28" fmla="*/ 203 w 249"/>
                  <a:gd name="T29" fmla="*/ 17 h 72"/>
                  <a:gd name="T30" fmla="*/ 219 w 249"/>
                  <a:gd name="T31" fmla="*/ 15 h 72"/>
                  <a:gd name="T32" fmla="*/ 234 w 249"/>
                  <a:gd name="T33" fmla="*/ 11 h 72"/>
                  <a:gd name="T34" fmla="*/ 239 w 249"/>
                  <a:gd name="T35" fmla="*/ 11 h 72"/>
                  <a:gd name="T36" fmla="*/ 249 w 249"/>
                  <a:gd name="T37" fmla="*/ 11 h 72"/>
                  <a:gd name="T38" fmla="*/ 245 w 249"/>
                  <a:gd name="T39" fmla="*/ 23 h 72"/>
                  <a:gd name="T40" fmla="*/ 239 w 249"/>
                  <a:gd name="T41" fmla="*/ 32 h 72"/>
                  <a:gd name="T42" fmla="*/ 228 w 249"/>
                  <a:gd name="T43" fmla="*/ 36 h 72"/>
                  <a:gd name="T44" fmla="*/ 217 w 249"/>
                  <a:gd name="T45" fmla="*/ 38 h 72"/>
                  <a:gd name="T46" fmla="*/ 207 w 249"/>
                  <a:gd name="T47" fmla="*/ 38 h 72"/>
                  <a:gd name="T48" fmla="*/ 201 w 249"/>
                  <a:gd name="T49" fmla="*/ 38 h 72"/>
                  <a:gd name="T50" fmla="*/ 194 w 249"/>
                  <a:gd name="T51" fmla="*/ 38 h 72"/>
                  <a:gd name="T52" fmla="*/ 186 w 249"/>
                  <a:gd name="T53" fmla="*/ 40 h 72"/>
                  <a:gd name="T54" fmla="*/ 171 w 249"/>
                  <a:gd name="T55" fmla="*/ 40 h 72"/>
                  <a:gd name="T56" fmla="*/ 162 w 249"/>
                  <a:gd name="T57" fmla="*/ 44 h 72"/>
                  <a:gd name="T58" fmla="*/ 152 w 249"/>
                  <a:gd name="T59" fmla="*/ 47 h 72"/>
                  <a:gd name="T60" fmla="*/ 141 w 249"/>
                  <a:gd name="T61" fmla="*/ 57 h 72"/>
                  <a:gd name="T62" fmla="*/ 129 w 249"/>
                  <a:gd name="T63" fmla="*/ 66 h 72"/>
                  <a:gd name="T64" fmla="*/ 124 w 249"/>
                  <a:gd name="T65" fmla="*/ 72 h 72"/>
                  <a:gd name="T66" fmla="*/ 114 w 249"/>
                  <a:gd name="T67" fmla="*/ 66 h 72"/>
                  <a:gd name="T68" fmla="*/ 105 w 249"/>
                  <a:gd name="T69" fmla="*/ 57 h 72"/>
                  <a:gd name="T70" fmla="*/ 93 w 249"/>
                  <a:gd name="T71" fmla="*/ 44 h 72"/>
                  <a:gd name="T72" fmla="*/ 86 w 249"/>
                  <a:gd name="T73" fmla="*/ 40 h 72"/>
                  <a:gd name="T74" fmla="*/ 74 w 249"/>
                  <a:gd name="T75" fmla="*/ 38 h 72"/>
                  <a:gd name="T76" fmla="*/ 61 w 249"/>
                  <a:gd name="T77" fmla="*/ 36 h 72"/>
                  <a:gd name="T78" fmla="*/ 53 w 249"/>
                  <a:gd name="T79" fmla="*/ 34 h 72"/>
                  <a:gd name="T80" fmla="*/ 44 w 249"/>
                  <a:gd name="T81" fmla="*/ 34 h 72"/>
                  <a:gd name="T82" fmla="*/ 38 w 249"/>
                  <a:gd name="T83" fmla="*/ 32 h 72"/>
                  <a:gd name="T84" fmla="*/ 30 w 249"/>
                  <a:gd name="T85" fmla="*/ 32 h 72"/>
                  <a:gd name="T86" fmla="*/ 15 w 249"/>
                  <a:gd name="T87" fmla="*/ 27 h 72"/>
                  <a:gd name="T88" fmla="*/ 8 w 249"/>
                  <a:gd name="T89" fmla="*/ 21 h 72"/>
                  <a:gd name="T90" fmla="*/ 0 w 249"/>
                  <a:gd name="T91" fmla="*/ 11 h 72"/>
                  <a:gd name="T92" fmla="*/ 2 w 249"/>
                  <a:gd name="T93" fmla="*/ 0 h 72"/>
                  <a:gd name="T94" fmla="*/ 2 w 249"/>
                  <a:gd name="T95"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9" h="72">
                    <a:moveTo>
                      <a:pt x="2" y="0"/>
                    </a:moveTo>
                    <a:lnTo>
                      <a:pt x="13" y="2"/>
                    </a:lnTo>
                    <a:lnTo>
                      <a:pt x="29" y="6"/>
                    </a:lnTo>
                    <a:lnTo>
                      <a:pt x="42" y="9"/>
                    </a:lnTo>
                    <a:lnTo>
                      <a:pt x="57" y="13"/>
                    </a:lnTo>
                    <a:lnTo>
                      <a:pt x="70" y="15"/>
                    </a:lnTo>
                    <a:lnTo>
                      <a:pt x="86" y="19"/>
                    </a:lnTo>
                    <a:lnTo>
                      <a:pt x="101" y="19"/>
                    </a:lnTo>
                    <a:lnTo>
                      <a:pt x="116" y="23"/>
                    </a:lnTo>
                    <a:lnTo>
                      <a:pt x="131" y="23"/>
                    </a:lnTo>
                    <a:lnTo>
                      <a:pt x="146" y="23"/>
                    </a:lnTo>
                    <a:lnTo>
                      <a:pt x="162" y="21"/>
                    </a:lnTo>
                    <a:lnTo>
                      <a:pt x="175" y="21"/>
                    </a:lnTo>
                    <a:lnTo>
                      <a:pt x="188" y="19"/>
                    </a:lnTo>
                    <a:lnTo>
                      <a:pt x="203" y="17"/>
                    </a:lnTo>
                    <a:lnTo>
                      <a:pt x="219" y="15"/>
                    </a:lnTo>
                    <a:lnTo>
                      <a:pt x="234" y="11"/>
                    </a:lnTo>
                    <a:lnTo>
                      <a:pt x="239" y="11"/>
                    </a:lnTo>
                    <a:lnTo>
                      <a:pt x="249" y="11"/>
                    </a:lnTo>
                    <a:lnTo>
                      <a:pt x="245" y="23"/>
                    </a:lnTo>
                    <a:lnTo>
                      <a:pt x="239" y="32"/>
                    </a:lnTo>
                    <a:lnTo>
                      <a:pt x="228" y="36"/>
                    </a:lnTo>
                    <a:lnTo>
                      <a:pt x="217" y="38"/>
                    </a:lnTo>
                    <a:lnTo>
                      <a:pt x="207" y="38"/>
                    </a:lnTo>
                    <a:lnTo>
                      <a:pt x="201" y="38"/>
                    </a:lnTo>
                    <a:lnTo>
                      <a:pt x="194" y="38"/>
                    </a:lnTo>
                    <a:lnTo>
                      <a:pt x="186" y="40"/>
                    </a:lnTo>
                    <a:lnTo>
                      <a:pt x="171" y="40"/>
                    </a:lnTo>
                    <a:lnTo>
                      <a:pt x="162" y="44"/>
                    </a:lnTo>
                    <a:lnTo>
                      <a:pt x="152" y="47"/>
                    </a:lnTo>
                    <a:lnTo>
                      <a:pt x="141" y="57"/>
                    </a:lnTo>
                    <a:lnTo>
                      <a:pt x="129" y="66"/>
                    </a:lnTo>
                    <a:lnTo>
                      <a:pt x="124" y="72"/>
                    </a:lnTo>
                    <a:lnTo>
                      <a:pt x="114" y="66"/>
                    </a:lnTo>
                    <a:lnTo>
                      <a:pt x="105" y="57"/>
                    </a:lnTo>
                    <a:lnTo>
                      <a:pt x="93" y="44"/>
                    </a:lnTo>
                    <a:lnTo>
                      <a:pt x="86" y="40"/>
                    </a:lnTo>
                    <a:lnTo>
                      <a:pt x="74" y="38"/>
                    </a:lnTo>
                    <a:lnTo>
                      <a:pt x="61" y="36"/>
                    </a:lnTo>
                    <a:lnTo>
                      <a:pt x="53" y="34"/>
                    </a:lnTo>
                    <a:lnTo>
                      <a:pt x="44" y="34"/>
                    </a:lnTo>
                    <a:lnTo>
                      <a:pt x="38" y="32"/>
                    </a:lnTo>
                    <a:lnTo>
                      <a:pt x="30" y="32"/>
                    </a:lnTo>
                    <a:lnTo>
                      <a:pt x="15" y="27"/>
                    </a:lnTo>
                    <a:lnTo>
                      <a:pt x="8" y="21"/>
                    </a:lnTo>
                    <a:lnTo>
                      <a:pt x="0" y="11"/>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268"/>
              <p:cNvSpPr>
                <a:spLocks/>
              </p:cNvSpPr>
              <p:nvPr/>
            </p:nvSpPr>
            <p:spPr bwMode="auto">
              <a:xfrm>
                <a:off x="2692" y="1034"/>
                <a:ext cx="102" cy="43"/>
              </a:xfrm>
              <a:custGeom>
                <a:avLst/>
                <a:gdLst>
                  <a:gd name="T0" fmla="*/ 2 w 203"/>
                  <a:gd name="T1" fmla="*/ 0 h 85"/>
                  <a:gd name="T2" fmla="*/ 13 w 203"/>
                  <a:gd name="T3" fmla="*/ 2 h 85"/>
                  <a:gd name="T4" fmla="*/ 27 w 203"/>
                  <a:gd name="T5" fmla="*/ 5 h 85"/>
                  <a:gd name="T6" fmla="*/ 38 w 203"/>
                  <a:gd name="T7" fmla="*/ 7 h 85"/>
                  <a:gd name="T8" fmla="*/ 51 w 203"/>
                  <a:gd name="T9" fmla="*/ 11 h 85"/>
                  <a:gd name="T10" fmla="*/ 61 w 203"/>
                  <a:gd name="T11" fmla="*/ 11 h 85"/>
                  <a:gd name="T12" fmla="*/ 74 w 203"/>
                  <a:gd name="T13" fmla="*/ 11 h 85"/>
                  <a:gd name="T14" fmla="*/ 86 w 203"/>
                  <a:gd name="T15" fmla="*/ 11 h 85"/>
                  <a:gd name="T16" fmla="*/ 97 w 203"/>
                  <a:gd name="T17" fmla="*/ 13 h 85"/>
                  <a:gd name="T18" fmla="*/ 110 w 203"/>
                  <a:gd name="T19" fmla="*/ 11 h 85"/>
                  <a:gd name="T20" fmla="*/ 122 w 203"/>
                  <a:gd name="T21" fmla="*/ 11 h 85"/>
                  <a:gd name="T22" fmla="*/ 135 w 203"/>
                  <a:gd name="T23" fmla="*/ 11 h 85"/>
                  <a:gd name="T24" fmla="*/ 146 w 203"/>
                  <a:gd name="T25" fmla="*/ 11 h 85"/>
                  <a:gd name="T26" fmla="*/ 158 w 203"/>
                  <a:gd name="T27" fmla="*/ 11 h 85"/>
                  <a:gd name="T28" fmla="*/ 171 w 203"/>
                  <a:gd name="T29" fmla="*/ 11 h 85"/>
                  <a:gd name="T30" fmla="*/ 184 w 203"/>
                  <a:gd name="T31" fmla="*/ 11 h 85"/>
                  <a:gd name="T32" fmla="*/ 200 w 203"/>
                  <a:gd name="T33" fmla="*/ 11 h 85"/>
                  <a:gd name="T34" fmla="*/ 198 w 203"/>
                  <a:gd name="T35" fmla="*/ 15 h 85"/>
                  <a:gd name="T36" fmla="*/ 200 w 203"/>
                  <a:gd name="T37" fmla="*/ 21 h 85"/>
                  <a:gd name="T38" fmla="*/ 202 w 203"/>
                  <a:gd name="T39" fmla="*/ 28 h 85"/>
                  <a:gd name="T40" fmla="*/ 203 w 203"/>
                  <a:gd name="T41" fmla="*/ 36 h 85"/>
                  <a:gd name="T42" fmla="*/ 194 w 203"/>
                  <a:gd name="T43" fmla="*/ 36 h 85"/>
                  <a:gd name="T44" fmla="*/ 186 w 203"/>
                  <a:gd name="T45" fmla="*/ 38 h 85"/>
                  <a:gd name="T46" fmla="*/ 181 w 203"/>
                  <a:gd name="T47" fmla="*/ 40 h 85"/>
                  <a:gd name="T48" fmla="*/ 173 w 203"/>
                  <a:gd name="T49" fmla="*/ 45 h 85"/>
                  <a:gd name="T50" fmla="*/ 158 w 203"/>
                  <a:gd name="T51" fmla="*/ 53 h 85"/>
                  <a:gd name="T52" fmla="*/ 145 w 203"/>
                  <a:gd name="T53" fmla="*/ 62 h 85"/>
                  <a:gd name="T54" fmla="*/ 129 w 203"/>
                  <a:gd name="T55" fmla="*/ 68 h 85"/>
                  <a:gd name="T56" fmla="*/ 116 w 203"/>
                  <a:gd name="T57" fmla="*/ 78 h 85"/>
                  <a:gd name="T58" fmla="*/ 101 w 203"/>
                  <a:gd name="T59" fmla="*/ 81 h 85"/>
                  <a:gd name="T60" fmla="*/ 88 w 203"/>
                  <a:gd name="T61" fmla="*/ 85 h 85"/>
                  <a:gd name="T62" fmla="*/ 74 w 203"/>
                  <a:gd name="T63" fmla="*/ 80 h 85"/>
                  <a:gd name="T64" fmla="*/ 61 w 203"/>
                  <a:gd name="T65" fmla="*/ 74 h 85"/>
                  <a:gd name="T66" fmla="*/ 53 w 203"/>
                  <a:gd name="T67" fmla="*/ 68 h 85"/>
                  <a:gd name="T68" fmla="*/ 46 w 203"/>
                  <a:gd name="T69" fmla="*/ 64 h 85"/>
                  <a:gd name="T70" fmla="*/ 38 w 203"/>
                  <a:gd name="T71" fmla="*/ 59 h 85"/>
                  <a:gd name="T72" fmla="*/ 32 w 203"/>
                  <a:gd name="T73" fmla="*/ 55 h 85"/>
                  <a:gd name="T74" fmla="*/ 19 w 203"/>
                  <a:gd name="T75" fmla="*/ 42 h 85"/>
                  <a:gd name="T76" fmla="*/ 8 w 203"/>
                  <a:gd name="T77" fmla="*/ 30 h 85"/>
                  <a:gd name="T78" fmla="*/ 4 w 203"/>
                  <a:gd name="T79" fmla="*/ 21 h 85"/>
                  <a:gd name="T80" fmla="*/ 2 w 203"/>
                  <a:gd name="T81" fmla="*/ 15 h 85"/>
                  <a:gd name="T82" fmla="*/ 0 w 203"/>
                  <a:gd name="T83" fmla="*/ 7 h 85"/>
                  <a:gd name="T84" fmla="*/ 2 w 203"/>
                  <a:gd name="T85" fmla="*/ 0 h 85"/>
                  <a:gd name="T86" fmla="*/ 2 w 203"/>
                  <a:gd name="T87"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85">
                    <a:moveTo>
                      <a:pt x="2" y="0"/>
                    </a:moveTo>
                    <a:lnTo>
                      <a:pt x="13" y="2"/>
                    </a:lnTo>
                    <a:lnTo>
                      <a:pt x="27" y="5"/>
                    </a:lnTo>
                    <a:lnTo>
                      <a:pt x="38" y="7"/>
                    </a:lnTo>
                    <a:lnTo>
                      <a:pt x="51" y="11"/>
                    </a:lnTo>
                    <a:lnTo>
                      <a:pt x="61" y="11"/>
                    </a:lnTo>
                    <a:lnTo>
                      <a:pt x="74" y="11"/>
                    </a:lnTo>
                    <a:lnTo>
                      <a:pt x="86" y="11"/>
                    </a:lnTo>
                    <a:lnTo>
                      <a:pt x="97" y="13"/>
                    </a:lnTo>
                    <a:lnTo>
                      <a:pt x="110" y="11"/>
                    </a:lnTo>
                    <a:lnTo>
                      <a:pt x="122" y="11"/>
                    </a:lnTo>
                    <a:lnTo>
                      <a:pt x="135" y="11"/>
                    </a:lnTo>
                    <a:lnTo>
                      <a:pt x="146" y="11"/>
                    </a:lnTo>
                    <a:lnTo>
                      <a:pt x="158" y="11"/>
                    </a:lnTo>
                    <a:lnTo>
                      <a:pt x="171" y="11"/>
                    </a:lnTo>
                    <a:lnTo>
                      <a:pt x="184" y="11"/>
                    </a:lnTo>
                    <a:lnTo>
                      <a:pt x="200" y="11"/>
                    </a:lnTo>
                    <a:lnTo>
                      <a:pt x="198" y="15"/>
                    </a:lnTo>
                    <a:lnTo>
                      <a:pt x="200" y="21"/>
                    </a:lnTo>
                    <a:lnTo>
                      <a:pt x="202" y="28"/>
                    </a:lnTo>
                    <a:lnTo>
                      <a:pt x="203" y="36"/>
                    </a:lnTo>
                    <a:lnTo>
                      <a:pt x="194" y="36"/>
                    </a:lnTo>
                    <a:lnTo>
                      <a:pt x="186" y="38"/>
                    </a:lnTo>
                    <a:lnTo>
                      <a:pt x="181" y="40"/>
                    </a:lnTo>
                    <a:lnTo>
                      <a:pt x="173" y="45"/>
                    </a:lnTo>
                    <a:lnTo>
                      <a:pt x="158" y="53"/>
                    </a:lnTo>
                    <a:lnTo>
                      <a:pt x="145" y="62"/>
                    </a:lnTo>
                    <a:lnTo>
                      <a:pt x="129" y="68"/>
                    </a:lnTo>
                    <a:lnTo>
                      <a:pt x="116" y="78"/>
                    </a:lnTo>
                    <a:lnTo>
                      <a:pt x="101" y="81"/>
                    </a:lnTo>
                    <a:lnTo>
                      <a:pt x="88" y="85"/>
                    </a:lnTo>
                    <a:lnTo>
                      <a:pt x="74" y="80"/>
                    </a:lnTo>
                    <a:lnTo>
                      <a:pt x="61" y="74"/>
                    </a:lnTo>
                    <a:lnTo>
                      <a:pt x="53" y="68"/>
                    </a:lnTo>
                    <a:lnTo>
                      <a:pt x="46" y="64"/>
                    </a:lnTo>
                    <a:lnTo>
                      <a:pt x="38" y="59"/>
                    </a:lnTo>
                    <a:lnTo>
                      <a:pt x="32" y="55"/>
                    </a:lnTo>
                    <a:lnTo>
                      <a:pt x="19" y="42"/>
                    </a:lnTo>
                    <a:lnTo>
                      <a:pt x="8" y="30"/>
                    </a:lnTo>
                    <a:lnTo>
                      <a:pt x="4" y="21"/>
                    </a:lnTo>
                    <a:lnTo>
                      <a:pt x="2" y="15"/>
                    </a:lnTo>
                    <a:lnTo>
                      <a:pt x="0" y="7"/>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269"/>
              <p:cNvSpPr>
                <a:spLocks/>
              </p:cNvSpPr>
              <p:nvPr/>
            </p:nvSpPr>
            <p:spPr bwMode="auto">
              <a:xfrm>
                <a:off x="2383" y="1117"/>
                <a:ext cx="28" cy="669"/>
              </a:xfrm>
              <a:custGeom>
                <a:avLst/>
                <a:gdLst>
                  <a:gd name="T0" fmla="*/ 19 w 55"/>
                  <a:gd name="T1" fmla="*/ 4 h 1336"/>
                  <a:gd name="T2" fmla="*/ 25 w 55"/>
                  <a:gd name="T3" fmla="*/ 23 h 1336"/>
                  <a:gd name="T4" fmla="*/ 23 w 55"/>
                  <a:gd name="T5" fmla="*/ 48 h 1336"/>
                  <a:gd name="T6" fmla="*/ 21 w 55"/>
                  <a:gd name="T7" fmla="*/ 70 h 1336"/>
                  <a:gd name="T8" fmla="*/ 21 w 55"/>
                  <a:gd name="T9" fmla="*/ 120 h 1336"/>
                  <a:gd name="T10" fmla="*/ 23 w 55"/>
                  <a:gd name="T11" fmla="*/ 198 h 1336"/>
                  <a:gd name="T12" fmla="*/ 27 w 55"/>
                  <a:gd name="T13" fmla="*/ 276 h 1336"/>
                  <a:gd name="T14" fmla="*/ 33 w 55"/>
                  <a:gd name="T15" fmla="*/ 352 h 1336"/>
                  <a:gd name="T16" fmla="*/ 38 w 55"/>
                  <a:gd name="T17" fmla="*/ 430 h 1336"/>
                  <a:gd name="T18" fmla="*/ 44 w 55"/>
                  <a:gd name="T19" fmla="*/ 506 h 1336"/>
                  <a:gd name="T20" fmla="*/ 48 w 55"/>
                  <a:gd name="T21" fmla="*/ 584 h 1336"/>
                  <a:gd name="T22" fmla="*/ 48 w 55"/>
                  <a:gd name="T23" fmla="*/ 660 h 1336"/>
                  <a:gd name="T24" fmla="*/ 48 w 55"/>
                  <a:gd name="T25" fmla="*/ 730 h 1336"/>
                  <a:gd name="T26" fmla="*/ 48 w 55"/>
                  <a:gd name="T27" fmla="*/ 787 h 1336"/>
                  <a:gd name="T28" fmla="*/ 46 w 55"/>
                  <a:gd name="T29" fmla="*/ 844 h 1336"/>
                  <a:gd name="T30" fmla="*/ 44 w 55"/>
                  <a:gd name="T31" fmla="*/ 901 h 1336"/>
                  <a:gd name="T32" fmla="*/ 42 w 55"/>
                  <a:gd name="T33" fmla="*/ 958 h 1336"/>
                  <a:gd name="T34" fmla="*/ 42 w 55"/>
                  <a:gd name="T35" fmla="*/ 1017 h 1336"/>
                  <a:gd name="T36" fmla="*/ 44 w 55"/>
                  <a:gd name="T37" fmla="*/ 1080 h 1336"/>
                  <a:gd name="T38" fmla="*/ 50 w 55"/>
                  <a:gd name="T39" fmla="*/ 1150 h 1336"/>
                  <a:gd name="T40" fmla="*/ 55 w 55"/>
                  <a:gd name="T41" fmla="*/ 1198 h 1336"/>
                  <a:gd name="T42" fmla="*/ 54 w 55"/>
                  <a:gd name="T43" fmla="*/ 1215 h 1336"/>
                  <a:gd name="T44" fmla="*/ 50 w 55"/>
                  <a:gd name="T45" fmla="*/ 1234 h 1336"/>
                  <a:gd name="T46" fmla="*/ 44 w 55"/>
                  <a:gd name="T47" fmla="*/ 1253 h 1336"/>
                  <a:gd name="T48" fmla="*/ 38 w 55"/>
                  <a:gd name="T49" fmla="*/ 1270 h 1336"/>
                  <a:gd name="T50" fmla="*/ 33 w 55"/>
                  <a:gd name="T51" fmla="*/ 1289 h 1336"/>
                  <a:gd name="T52" fmla="*/ 25 w 55"/>
                  <a:gd name="T53" fmla="*/ 1306 h 1336"/>
                  <a:gd name="T54" fmla="*/ 21 w 55"/>
                  <a:gd name="T55" fmla="*/ 1325 h 1336"/>
                  <a:gd name="T56" fmla="*/ 12 w 55"/>
                  <a:gd name="T57" fmla="*/ 1336 h 1336"/>
                  <a:gd name="T58" fmla="*/ 6 w 55"/>
                  <a:gd name="T59" fmla="*/ 1300 h 1336"/>
                  <a:gd name="T60" fmla="*/ 6 w 55"/>
                  <a:gd name="T61" fmla="*/ 1234 h 1336"/>
                  <a:gd name="T62" fmla="*/ 8 w 55"/>
                  <a:gd name="T63" fmla="*/ 1167 h 1336"/>
                  <a:gd name="T64" fmla="*/ 12 w 55"/>
                  <a:gd name="T65" fmla="*/ 1099 h 1336"/>
                  <a:gd name="T66" fmla="*/ 16 w 55"/>
                  <a:gd name="T67" fmla="*/ 1034 h 1336"/>
                  <a:gd name="T68" fmla="*/ 16 w 55"/>
                  <a:gd name="T69" fmla="*/ 968 h 1336"/>
                  <a:gd name="T70" fmla="*/ 12 w 55"/>
                  <a:gd name="T71" fmla="*/ 901 h 1336"/>
                  <a:gd name="T72" fmla="*/ 8 w 55"/>
                  <a:gd name="T73" fmla="*/ 835 h 1336"/>
                  <a:gd name="T74" fmla="*/ 4 w 55"/>
                  <a:gd name="T75" fmla="*/ 770 h 1336"/>
                  <a:gd name="T76" fmla="*/ 4 w 55"/>
                  <a:gd name="T77" fmla="*/ 709 h 1336"/>
                  <a:gd name="T78" fmla="*/ 4 w 55"/>
                  <a:gd name="T79" fmla="*/ 646 h 1336"/>
                  <a:gd name="T80" fmla="*/ 4 w 55"/>
                  <a:gd name="T81" fmla="*/ 586 h 1336"/>
                  <a:gd name="T82" fmla="*/ 6 w 55"/>
                  <a:gd name="T83" fmla="*/ 525 h 1336"/>
                  <a:gd name="T84" fmla="*/ 6 w 55"/>
                  <a:gd name="T85" fmla="*/ 462 h 1336"/>
                  <a:gd name="T86" fmla="*/ 6 w 55"/>
                  <a:gd name="T87" fmla="*/ 401 h 1336"/>
                  <a:gd name="T88" fmla="*/ 6 w 55"/>
                  <a:gd name="T89" fmla="*/ 340 h 1336"/>
                  <a:gd name="T90" fmla="*/ 4 w 55"/>
                  <a:gd name="T91" fmla="*/ 289 h 1336"/>
                  <a:gd name="T92" fmla="*/ 2 w 55"/>
                  <a:gd name="T93" fmla="*/ 251 h 1336"/>
                  <a:gd name="T94" fmla="*/ 2 w 55"/>
                  <a:gd name="T95" fmla="*/ 211 h 1336"/>
                  <a:gd name="T96" fmla="*/ 2 w 55"/>
                  <a:gd name="T97" fmla="*/ 173 h 1336"/>
                  <a:gd name="T98" fmla="*/ 0 w 55"/>
                  <a:gd name="T99" fmla="*/ 133 h 1336"/>
                  <a:gd name="T100" fmla="*/ 0 w 55"/>
                  <a:gd name="T101" fmla="*/ 93 h 1336"/>
                  <a:gd name="T102" fmla="*/ 2 w 55"/>
                  <a:gd name="T103" fmla="*/ 55 h 1336"/>
                  <a:gd name="T104" fmla="*/ 6 w 55"/>
                  <a:gd name="T105" fmla="*/ 19 h 1336"/>
                  <a:gd name="T106" fmla="*/ 12 w 55"/>
                  <a:gd name="T107" fmla="*/ 0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 h="1336">
                    <a:moveTo>
                      <a:pt x="12" y="0"/>
                    </a:moveTo>
                    <a:lnTo>
                      <a:pt x="19" y="4"/>
                    </a:lnTo>
                    <a:lnTo>
                      <a:pt x="25" y="11"/>
                    </a:lnTo>
                    <a:lnTo>
                      <a:pt x="25" y="23"/>
                    </a:lnTo>
                    <a:lnTo>
                      <a:pt x="25" y="36"/>
                    </a:lnTo>
                    <a:lnTo>
                      <a:pt x="23" y="48"/>
                    </a:lnTo>
                    <a:lnTo>
                      <a:pt x="21" y="61"/>
                    </a:lnTo>
                    <a:lnTo>
                      <a:pt x="21" y="70"/>
                    </a:lnTo>
                    <a:lnTo>
                      <a:pt x="23" y="84"/>
                    </a:lnTo>
                    <a:lnTo>
                      <a:pt x="21" y="120"/>
                    </a:lnTo>
                    <a:lnTo>
                      <a:pt x="21" y="160"/>
                    </a:lnTo>
                    <a:lnTo>
                      <a:pt x="23" y="198"/>
                    </a:lnTo>
                    <a:lnTo>
                      <a:pt x="25" y="238"/>
                    </a:lnTo>
                    <a:lnTo>
                      <a:pt x="27" y="276"/>
                    </a:lnTo>
                    <a:lnTo>
                      <a:pt x="31" y="314"/>
                    </a:lnTo>
                    <a:lnTo>
                      <a:pt x="33" y="352"/>
                    </a:lnTo>
                    <a:lnTo>
                      <a:pt x="36" y="392"/>
                    </a:lnTo>
                    <a:lnTo>
                      <a:pt x="38" y="430"/>
                    </a:lnTo>
                    <a:lnTo>
                      <a:pt x="40" y="468"/>
                    </a:lnTo>
                    <a:lnTo>
                      <a:pt x="44" y="506"/>
                    </a:lnTo>
                    <a:lnTo>
                      <a:pt x="46" y="546"/>
                    </a:lnTo>
                    <a:lnTo>
                      <a:pt x="48" y="584"/>
                    </a:lnTo>
                    <a:lnTo>
                      <a:pt x="48" y="622"/>
                    </a:lnTo>
                    <a:lnTo>
                      <a:pt x="48" y="660"/>
                    </a:lnTo>
                    <a:lnTo>
                      <a:pt x="48" y="700"/>
                    </a:lnTo>
                    <a:lnTo>
                      <a:pt x="48" y="730"/>
                    </a:lnTo>
                    <a:lnTo>
                      <a:pt x="48" y="759"/>
                    </a:lnTo>
                    <a:lnTo>
                      <a:pt x="48" y="787"/>
                    </a:lnTo>
                    <a:lnTo>
                      <a:pt x="48" y="816"/>
                    </a:lnTo>
                    <a:lnTo>
                      <a:pt x="46" y="844"/>
                    </a:lnTo>
                    <a:lnTo>
                      <a:pt x="44" y="873"/>
                    </a:lnTo>
                    <a:lnTo>
                      <a:pt x="44" y="901"/>
                    </a:lnTo>
                    <a:lnTo>
                      <a:pt x="44" y="930"/>
                    </a:lnTo>
                    <a:lnTo>
                      <a:pt x="42" y="958"/>
                    </a:lnTo>
                    <a:lnTo>
                      <a:pt x="42" y="987"/>
                    </a:lnTo>
                    <a:lnTo>
                      <a:pt x="42" y="1017"/>
                    </a:lnTo>
                    <a:lnTo>
                      <a:pt x="44" y="1049"/>
                    </a:lnTo>
                    <a:lnTo>
                      <a:pt x="44" y="1080"/>
                    </a:lnTo>
                    <a:lnTo>
                      <a:pt x="48" y="1114"/>
                    </a:lnTo>
                    <a:lnTo>
                      <a:pt x="50" y="1150"/>
                    </a:lnTo>
                    <a:lnTo>
                      <a:pt x="55" y="1188"/>
                    </a:lnTo>
                    <a:lnTo>
                      <a:pt x="55" y="1198"/>
                    </a:lnTo>
                    <a:lnTo>
                      <a:pt x="55" y="1207"/>
                    </a:lnTo>
                    <a:lnTo>
                      <a:pt x="54" y="1215"/>
                    </a:lnTo>
                    <a:lnTo>
                      <a:pt x="54" y="1224"/>
                    </a:lnTo>
                    <a:lnTo>
                      <a:pt x="50" y="1234"/>
                    </a:lnTo>
                    <a:lnTo>
                      <a:pt x="48" y="1243"/>
                    </a:lnTo>
                    <a:lnTo>
                      <a:pt x="44" y="1253"/>
                    </a:lnTo>
                    <a:lnTo>
                      <a:pt x="44" y="1262"/>
                    </a:lnTo>
                    <a:lnTo>
                      <a:pt x="38" y="1270"/>
                    </a:lnTo>
                    <a:lnTo>
                      <a:pt x="36" y="1279"/>
                    </a:lnTo>
                    <a:lnTo>
                      <a:pt x="33" y="1289"/>
                    </a:lnTo>
                    <a:lnTo>
                      <a:pt x="31" y="1298"/>
                    </a:lnTo>
                    <a:lnTo>
                      <a:pt x="25" y="1306"/>
                    </a:lnTo>
                    <a:lnTo>
                      <a:pt x="25" y="1316"/>
                    </a:lnTo>
                    <a:lnTo>
                      <a:pt x="21" y="1325"/>
                    </a:lnTo>
                    <a:lnTo>
                      <a:pt x="21" y="1336"/>
                    </a:lnTo>
                    <a:lnTo>
                      <a:pt x="12" y="1336"/>
                    </a:lnTo>
                    <a:lnTo>
                      <a:pt x="6" y="1336"/>
                    </a:lnTo>
                    <a:lnTo>
                      <a:pt x="6" y="1300"/>
                    </a:lnTo>
                    <a:lnTo>
                      <a:pt x="6" y="1268"/>
                    </a:lnTo>
                    <a:lnTo>
                      <a:pt x="6" y="1234"/>
                    </a:lnTo>
                    <a:lnTo>
                      <a:pt x="8" y="1202"/>
                    </a:lnTo>
                    <a:lnTo>
                      <a:pt x="8" y="1167"/>
                    </a:lnTo>
                    <a:lnTo>
                      <a:pt x="12" y="1133"/>
                    </a:lnTo>
                    <a:lnTo>
                      <a:pt x="12" y="1099"/>
                    </a:lnTo>
                    <a:lnTo>
                      <a:pt x="16" y="1067"/>
                    </a:lnTo>
                    <a:lnTo>
                      <a:pt x="16" y="1034"/>
                    </a:lnTo>
                    <a:lnTo>
                      <a:pt x="16" y="1000"/>
                    </a:lnTo>
                    <a:lnTo>
                      <a:pt x="16" y="968"/>
                    </a:lnTo>
                    <a:lnTo>
                      <a:pt x="16" y="935"/>
                    </a:lnTo>
                    <a:lnTo>
                      <a:pt x="12" y="901"/>
                    </a:lnTo>
                    <a:lnTo>
                      <a:pt x="12" y="867"/>
                    </a:lnTo>
                    <a:lnTo>
                      <a:pt x="8" y="835"/>
                    </a:lnTo>
                    <a:lnTo>
                      <a:pt x="6" y="802"/>
                    </a:lnTo>
                    <a:lnTo>
                      <a:pt x="4" y="770"/>
                    </a:lnTo>
                    <a:lnTo>
                      <a:pt x="4" y="740"/>
                    </a:lnTo>
                    <a:lnTo>
                      <a:pt x="4" y="709"/>
                    </a:lnTo>
                    <a:lnTo>
                      <a:pt x="4" y="679"/>
                    </a:lnTo>
                    <a:lnTo>
                      <a:pt x="4" y="646"/>
                    </a:lnTo>
                    <a:lnTo>
                      <a:pt x="4" y="618"/>
                    </a:lnTo>
                    <a:lnTo>
                      <a:pt x="4" y="586"/>
                    </a:lnTo>
                    <a:lnTo>
                      <a:pt x="6" y="557"/>
                    </a:lnTo>
                    <a:lnTo>
                      <a:pt x="6" y="525"/>
                    </a:lnTo>
                    <a:lnTo>
                      <a:pt x="6" y="494"/>
                    </a:lnTo>
                    <a:lnTo>
                      <a:pt x="6" y="462"/>
                    </a:lnTo>
                    <a:lnTo>
                      <a:pt x="6" y="433"/>
                    </a:lnTo>
                    <a:lnTo>
                      <a:pt x="6" y="401"/>
                    </a:lnTo>
                    <a:lnTo>
                      <a:pt x="6" y="371"/>
                    </a:lnTo>
                    <a:lnTo>
                      <a:pt x="6" y="340"/>
                    </a:lnTo>
                    <a:lnTo>
                      <a:pt x="6" y="310"/>
                    </a:lnTo>
                    <a:lnTo>
                      <a:pt x="4" y="289"/>
                    </a:lnTo>
                    <a:lnTo>
                      <a:pt x="4" y="272"/>
                    </a:lnTo>
                    <a:lnTo>
                      <a:pt x="2" y="251"/>
                    </a:lnTo>
                    <a:lnTo>
                      <a:pt x="2" y="232"/>
                    </a:lnTo>
                    <a:lnTo>
                      <a:pt x="2" y="211"/>
                    </a:lnTo>
                    <a:lnTo>
                      <a:pt x="2" y="192"/>
                    </a:lnTo>
                    <a:lnTo>
                      <a:pt x="2" y="173"/>
                    </a:lnTo>
                    <a:lnTo>
                      <a:pt x="2" y="154"/>
                    </a:lnTo>
                    <a:lnTo>
                      <a:pt x="0" y="133"/>
                    </a:lnTo>
                    <a:lnTo>
                      <a:pt x="0" y="112"/>
                    </a:lnTo>
                    <a:lnTo>
                      <a:pt x="0" y="93"/>
                    </a:lnTo>
                    <a:lnTo>
                      <a:pt x="2" y="74"/>
                    </a:lnTo>
                    <a:lnTo>
                      <a:pt x="2" y="55"/>
                    </a:lnTo>
                    <a:lnTo>
                      <a:pt x="4" y="36"/>
                    </a:lnTo>
                    <a:lnTo>
                      <a:pt x="6" y="19"/>
                    </a:lnTo>
                    <a:lnTo>
                      <a:pt x="12" y="0"/>
                    </a:lnTo>
                    <a:lnTo>
                      <a:pt x="1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270"/>
              <p:cNvSpPr>
                <a:spLocks/>
              </p:cNvSpPr>
              <p:nvPr/>
            </p:nvSpPr>
            <p:spPr bwMode="auto">
              <a:xfrm>
                <a:off x="2419" y="1162"/>
                <a:ext cx="35" cy="566"/>
              </a:xfrm>
              <a:custGeom>
                <a:avLst/>
                <a:gdLst>
                  <a:gd name="T0" fmla="*/ 51 w 68"/>
                  <a:gd name="T1" fmla="*/ 0 h 1132"/>
                  <a:gd name="T2" fmla="*/ 62 w 68"/>
                  <a:gd name="T3" fmla="*/ 0 h 1132"/>
                  <a:gd name="T4" fmla="*/ 64 w 68"/>
                  <a:gd name="T5" fmla="*/ 16 h 1132"/>
                  <a:gd name="T6" fmla="*/ 60 w 68"/>
                  <a:gd name="T7" fmla="*/ 46 h 1132"/>
                  <a:gd name="T8" fmla="*/ 57 w 68"/>
                  <a:gd name="T9" fmla="*/ 78 h 1132"/>
                  <a:gd name="T10" fmla="*/ 55 w 68"/>
                  <a:gd name="T11" fmla="*/ 113 h 1132"/>
                  <a:gd name="T12" fmla="*/ 51 w 68"/>
                  <a:gd name="T13" fmla="*/ 143 h 1132"/>
                  <a:gd name="T14" fmla="*/ 51 w 68"/>
                  <a:gd name="T15" fmla="*/ 175 h 1132"/>
                  <a:gd name="T16" fmla="*/ 49 w 68"/>
                  <a:gd name="T17" fmla="*/ 208 h 1132"/>
                  <a:gd name="T18" fmla="*/ 49 w 68"/>
                  <a:gd name="T19" fmla="*/ 242 h 1132"/>
                  <a:gd name="T20" fmla="*/ 45 w 68"/>
                  <a:gd name="T21" fmla="*/ 308 h 1132"/>
                  <a:gd name="T22" fmla="*/ 40 w 68"/>
                  <a:gd name="T23" fmla="*/ 407 h 1132"/>
                  <a:gd name="T24" fmla="*/ 36 w 68"/>
                  <a:gd name="T25" fmla="*/ 508 h 1132"/>
                  <a:gd name="T26" fmla="*/ 34 w 68"/>
                  <a:gd name="T27" fmla="*/ 609 h 1132"/>
                  <a:gd name="T28" fmla="*/ 34 w 68"/>
                  <a:gd name="T29" fmla="*/ 709 h 1132"/>
                  <a:gd name="T30" fmla="*/ 36 w 68"/>
                  <a:gd name="T31" fmla="*/ 810 h 1132"/>
                  <a:gd name="T32" fmla="*/ 40 w 68"/>
                  <a:gd name="T33" fmla="*/ 911 h 1132"/>
                  <a:gd name="T34" fmla="*/ 45 w 68"/>
                  <a:gd name="T35" fmla="*/ 1014 h 1132"/>
                  <a:gd name="T36" fmla="*/ 45 w 68"/>
                  <a:gd name="T37" fmla="*/ 1071 h 1132"/>
                  <a:gd name="T38" fmla="*/ 45 w 68"/>
                  <a:gd name="T39" fmla="*/ 1092 h 1132"/>
                  <a:gd name="T40" fmla="*/ 47 w 68"/>
                  <a:gd name="T41" fmla="*/ 1118 h 1132"/>
                  <a:gd name="T42" fmla="*/ 40 w 68"/>
                  <a:gd name="T43" fmla="*/ 1132 h 1132"/>
                  <a:gd name="T44" fmla="*/ 26 w 68"/>
                  <a:gd name="T45" fmla="*/ 1076 h 1132"/>
                  <a:gd name="T46" fmla="*/ 21 w 68"/>
                  <a:gd name="T47" fmla="*/ 968 h 1132"/>
                  <a:gd name="T48" fmla="*/ 13 w 68"/>
                  <a:gd name="T49" fmla="*/ 862 h 1132"/>
                  <a:gd name="T50" fmla="*/ 7 w 68"/>
                  <a:gd name="T51" fmla="*/ 753 h 1132"/>
                  <a:gd name="T52" fmla="*/ 3 w 68"/>
                  <a:gd name="T53" fmla="*/ 647 h 1132"/>
                  <a:gd name="T54" fmla="*/ 0 w 68"/>
                  <a:gd name="T55" fmla="*/ 540 h 1132"/>
                  <a:gd name="T56" fmla="*/ 1 w 68"/>
                  <a:gd name="T57" fmla="*/ 434 h 1132"/>
                  <a:gd name="T58" fmla="*/ 7 w 68"/>
                  <a:gd name="T59" fmla="*/ 327 h 1132"/>
                  <a:gd name="T60" fmla="*/ 13 w 68"/>
                  <a:gd name="T61" fmla="*/ 255 h 1132"/>
                  <a:gd name="T62" fmla="*/ 13 w 68"/>
                  <a:gd name="T63" fmla="*/ 219 h 1132"/>
                  <a:gd name="T64" fmla="*/ 15 w 68"/>
                  <a:gd name="T65" fmla="*/ 187 h 1132"/>
                  <a:gd name="T66" fmla="*/ 21 w 68"/>
                  <a:gd name="T67" fmla="*/ 151 h 1132"/>
                  <a:gd name="T68" fmla="*/ 26 w 68"/>
                  <a:gd name="T69" fmla="*/ 116 h 1132"/>
                  <a:gd name="T70" fmla="*/ 32 w 68"/>
                  <a:gd name="T71" fmla="*/ 82 h 1132"/>
                  <a:gd name="T72" fmla="*/ 38 w 68"/>
                  <a:gd name="T73" fmla="*/ 48 h 1132"/>
                  <a:gd name="T74" fmla="*/ 45 w 68"/>
                  <a:gd name="T75" fmla="*/ 16 h 1132"/>
                  <a:gd name="T76" fmla="*/ 51 w 68"/>
                  <a:gd name="T77" fmla="*/ 0 h 1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1132">
                    <a:moveTo>
                      <a:pt x="51" y="0"/>
                    </a:moveTo>
                    <a:lnTo>
                      <a:pt x="51" y="0"/>
                    </a:lnTo>
                    <a:lnTo>
                      <a:pt x="57" y="0"/>
                    </a:lnTo>
                    <a:lnTo>
                      <a:pt x="62" y="0"/>
                    </a:lnTo>
                    <a:lnTo>
                      <a:pt x="68" y="0"/>
                    </a:lnTo>
                    <a:lnTo>
                      <a:pt x="64" y="16"/>
                    </a:lnTo>
                    <a:lnTo>
                      <a:pt x="64" y="31"/>
                    </a:lnTo>
                    <a:lnTo>
                      <a:pt x="60" y="46"/>
                    </a:lnTo>
                    <a:lnTo>
                      <a:pt x="59" y="63"/>
                    </a:lnTo>
                    <a:lnTo>
                      <a:pt x="57" y="78"/>
                    </a:lnTo>
                    <a:lnTo>
                      <a:pt x="55" y="95"/>
                    </a:lnTo>
                    <a:lnTo>
                      <a:pt x="55" y="113"/>
                    </a:lnTo>
                    <a:lnTo>
                      <a:pt x="55" y="128"/>
                    </a:lnTo>
                    <a:lnTo>
                      <a:pt x="51" y="143"/>
                    </a:lnTo>
                    <a:lnTo>
                      <a:pt x="51" y="158"/>
                    </a:lnTo>
                    <a:lnTo>
                      <a:pt x="51" y="175"/>
                    </a:lnTo>
                    <a:lnTo>
                      <a:pt x="51" y="190"/>
                    </a:lnTo>
                    <a:lnTo>
                      <a:pt x="49" y="208"/>
                    </a:lnTo>
                    <a:lnTo>
                      <a:pt x="49" y="223"/>
                    </a:lnTo>
                    <a:lnTo>
                      <a:pt x="49" y="242"/>
                    </a:lnTo>
                    <a:lnTo>
                      <a:pt x="51" y="259"/>
                    </a:lnTo>
                    <a:lnTo>
                      <a:pt x="45" y="308"/>
                    </a:lnTo>
                    <a:lnTo>
                      <a:pt x="41" y="358"/>
                    </a:lnTo>
                    <a:lnTo>
                      <a:pt x="40" y="407"/>
                    </a:lnTo>
                    <a:lnTo>
                      <a:pt x="38" y="459"/>
                    </a:lnTo>
                    <a:lnTo>
                      <a:pt x="36" y="508"/>
                    </a:lnTo>
                    <a:lnTo>
                      <a:pt x="34" y="559"/>
                    </a:lnTo>
                    <a:lnTo>
                      <a:pt x="34" y="609"/>
                    </a:lnTo>
                    <a:lnTo>
                      <a:pt x="34" y="660"/>
                    </a:lnTo>
                    <a:lnTo>
                      <a:pt x="34" y="709"/>
                    </a:lnTo>
                    <a:lnTo>
                      <a:pt x="34" y="761"/>
                    </a:lnTo>
                    <a:lnTo>
                      <a:pt x="36" y="810"/>
                    </a:lnTo>
                    <a:lnTo>
                      <a:pt x="38" y="862"/>
                    </a:lnTo>
                    <a:lnTo>
                      <a:pt x="40" y="911"/>
                    </a:lnTo>
                    <a:lnTo>
                      <a:pt x="41" y="964"/>
                    </a:lnTo>
                    <a:lnTo>
                      <a:pt x="45" y="1014"/>
                    </a:lnTo>
                    <a:lnTo>
                      <a:pt x="51" y="1065"/>
                    </a:lnTo>
                    <a:lnTo>
                      <a:pt x="45" y="1071"/>
                    </a:lnTo>
                    <a:lnTo>
                      <a:pt x="45" y="1080"/>
                    </a:lnTo>
                    <a:lnTo>
                      <a:pt x="45" y="1092"/>
                    </a:lnTo>
                    <a:lnTo>
                      <a:pt x="49" y="1107"/>
                    </a:lnTo>
                    <a:lnTo>
                      <a:pt x="47" y="1118"/>
                    </a:lnTo>
                    <a:lnTo>
                      <a:pt x="45" y="1126"/>
                    </a:lnTo>
                    <a:lnTo>
                      <a:pt x="40" y="1132"/>
                    </a:lnTo>
                    <a:lnTo>
                      <a:pt x="30" y="1132"/>
                    </a:lnTo>
                    <a:lnTo>
                      <a:pt x="26" y="1076"/>
                    </a:lnTo>
                    <a:lnTo>
                      <a:pt x="22" y="1023"/>
                    </a:lnTo>
                    <a:lnTo>
                      <a:pt x="21" y="968"/>
                    </a:lnTo>
                    <a:lnTo>
                      <a:pt x="19" y="917"/>
                    </a:lnTo>
                    <a:lnTo>
                      <a:pt x="13" y="862"/>
                    </a:lnTo>
                    <a:lnTo>
                      <a:pt x="9" y="808"/>
                    </a:lnTo>
                    <a:lnTo>
                      <a:pt x="7" y="753"/>
                    </a:lnTo>
                    <a:lnTo>
                      <a:pt x="5" y="702"/>
                    </a:lnTo>
                    <a:lnTo>
                      <a:pt x="3" y="647"/>
                    </a:lnTo>
                    <a:lnTo>
                      <a:pt x="1" y="594"/>
                    </a:lnTo>
                    <a:lnTo>
                      <a:pt x="0" y="540"/>
                    </a:lnTo>
                    <a:lnTo>
                      <a:pt x="1" y="487"/>
                    </a:lnTo>
                    <a:lnTo>
                      <a:pt x="1" y="434"/>
                    </a:lnTo>
                    <a:lnTo>
                      <a:pt x="3" y="381"/>
                    </a:lnTo>
                    <a:lnTo>
                      <a:pt x="7" y="327"/>
                    </a:lnTo>
                    <a:lnTo>
                      <a:pt x="13" y="274"/>
                    </a:lnTo>
                    <a:lnTo>
                      <a:pt x="13" y="255"/>
                    </a:lnTo>
                    <a:lnTo>
                      <a:pt x="13" y="238"/>
                    </a:lnTo>
                    <a:lnTo>
                      <a:pt x="13" y="219"/>
                    </a:lnTo>
                    <a:lnTo>
                      <a:pt x="15" y="204"/>
                    </a:lnTo>
                    <a:lnTo>
                      <a:pt x="15" y="187"/>
                    </a:lnTo>
                    <a:lnTo>
                      <a:pt x="19" y="168"/>
                    </a:lnTo>
                    <a:lnTo>
                      <a:pt x="21" y="151"/>
                    </a:lnTo>
                    <a:lnTo>
                      <a:pt x="24" y="135"/>
                    </a:lnTo>
                    <a:lnTo>
                      <a:pt x="26" y="116"/>
                    </a:lnTo>
                    <a:lnTo>
                      <a:pt x="28" y="99"/>
                    </a:lnTo>
                    <a:lnTo>
                      <a:pt x="32" y="82"/>
                    </a:lnTo>
                    <a:lnTo>
                      <a:pt x="36" y="65"/>
                    </a:lnTo>
                    <a:lnTo>
                      <a:pt x="38" y="48"/>
                    </a:lnTo>
                    <a:lnTo>
                      <a:pt x="41" y="31"/>
                    </a:lnTo>
                    <a:lnTo>
                      <a:pt x="45" y="16"/>
                    </a:lnTo>
                    <a:lnTo>
                      <a:pt x="51" y="0"/>
                    </a:lnTo>
                    <a:lnTo>
                      <a:pt x="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271"/>
              <p:cNvSpPr>
                <a:spLocks/>
              </p:cNvSpPr>
              <p:nvPr/>
            </p:nvSpPr>
            <p:spPr bwMode="auto">
              <a:xfrm>
                <a:off x="2443" y="1155"/>
                <a:ext cx="642" cy="26"/>
              </a:xfrm>
              <a:custGeom>
                <a:avLst/>
                <a:gdLst>
                  <a:gd name="T0" fmla="*/ 97 w 1283"/>
                  <a:gd name="T1" fmla="*/ 10 h 53"/>
                  <a:gd name="T2" fmla="*/ 249 w 1283"/>
                  <a:gd name="T3" fmla="*/ 10 h 53"/>
                  <a:gd name="T4" fmla="*/ 403 w 1283"/>
                  <a:gd name="T5" fmla="*/ 8 h 53"/>
                  <a:gd name="T6" fmla="*/ 555 w 1283"/>
                  <a:gd name="T7" fmla="*/ 2 h 53"/>
                  <a:gd name="T8" fmla="*/ 707 w 1283"/>
                  <a:gd name="T9" fmla="*/ 0 h 53"/>
                  <a:gd name="T10" fmla="*/ 823 w 1283"/>
                  <a:gd name="T11" fmla="*/ 0 h 53"/>
                  <a:gd name="T12" fmla="*/ 882 w 1283"/>
                  <a:gd name="T13" fmla="*/ 6 h 53"/>
                  <a:gd name="T14" fmla="*/ 939 w 1283"/>
                  <a:gd name="T15" fmla="*/ 12 h 53"/>
                  <a:gd name="T16" fmla="*/ 996 w 1283"/>
                  <a:gd name="T17" fmla="*/ 19 h 53"/>
                  <a:gd name="T18" fmla="*/ 1055 w 1283"/>
                  <a:gd name="T19" fmla="*/ 27 h 53"/>
                  <a:gd name="T20" fmla="*/ 1116 w 1283"/>
                  <a:gd name="T21" fmla="*/ 31 h 53"/>
                  <a:gd name="T22" fmla="*/ 1144 w 1283"/>
                  <a:gd name="T23" fmla="*/ 31 h 53"/>
                  <a:gd name="T24" fmla="*/ 1177 w 1283"/>
                  <a:gd name="T25" fmla="*/ 31 h 53"/>
                  <a:gd name="T26" fmla="*/ 1207 w 1283"/>
                  <a:gd name="T27" fmla="*/ 32 h 53"/>
                  <a:gd name="T28" fmla="*/ 1238 w 1283"/>
                  <a:gd name="T29" fmla="*/ 32 h 53"/>
                  <a:gd name="T30" fmla="*/ 1270 w 1283"/>
                  <a:gd name="T31" fmla="*/ 32 h 53"/>
                  <a:gd name="T32" fmla="*/ 1264 w 1283"/>
                  <a:gd name="T33" fmla="*/ 53 h 53"/>
                  <a:gd name="T34" fmla="*/ 1239 w 1283"/>
                  <a:gd name="T35" fmla="*/ 53 h 53"/>
                  <a:gd name="T36" fmla="*/ 1218 w 1283"/>
                  <a:gd name="T37" fmla="*/ 53 h 53"/>
                  <a:gd name="T38" fmla="*/ 1198 w 1283"/>
                  <a:gd name="T39" fmla="*/ 53 h 53"/>
                  <a:gd name="T40" fmla="*/ 1173 w 1283"/>
                  <a:gd name="T41" fmla="*/ 50 h 53"/>
                  <a:gd name="T42" fmla="*/ 1141 w 1283"/>
                  <a:gd name="T43" fmla="*/ 46 h 53"/>
                  <a:gd name="T44" fmla="*/ 1110 w 1283"/>
                  <a:gd name="T45" fmla="*/ 46 h 53"/>
                  <a:gd name="T46" fmla="*/ 1011 w 1283"/>
                  <a:gd name="T47" fmla="*/ 42 h 53"/>
                  <a:gd name="T48" fmla="*/ 899 w 1283"/>
                  <a:gd name="T49" fmla="*/ 38 h 53"/>
                  <a:gd name="T50" fmla="*/ 804 w 1283"/>
                  <a:gd name="T51" fmla="*/ 36 h 53"/>
                  <a:gd name="T52" fmla="*/ 707 w 1283"/>
                  <a:gd name="T53" fmla="*/ 34 h 53"/>
                  <a:gd name="T54" fmla="*/ 601 w 1283"/>
                  <a:gd name="T55" fmla="*/ 32 h 53"/>
                  <a:gd name="T56" fmla="*/ 502 w 1283"/>
                  <a:gd name="T57" fmla="*/ 29 h 53"/>
                  <a:gd name="T58" fmla="*/ 462 w 1283"/>
                  <a:gd name="T59" fmla="*/ 29 h 53"/>
                  <a:gd name="T60" fmla="*/ 422 w 1283"/>
                  <a:gd name="T61" fmla="*/ 31 h 53"/>
                  <a:gd name="T62" fmla="*/ 384 w 1283"/>
                  <a:gd name="T63" fmla="*/ 36 h 53"/>
                  <a:gd name="T64" fmla="*/ 344 w 1283"/>
                  <a:gd name="T65" fmla="*/ 40 h 53"/>
                  <a:gd name="T66" fmla="*/ 302 w 1283"/>
                  <a:gd name="T67" fmla="*/ 44 h 53"/>
                  <a:gd name="T68" fmla="*/ 274 w 1283"/>
                  <a:gd name="T69" fmla="*/ 42 h 53"/>
                  <a:gd name="T70" fmla="*/ 245 w 1283"/>
                  <a:gd name="T71" fmla="*/ 40 h 53"/>
                  <a:gd name="T72" fmla="*/ 219 w 1283"/>
                  <a:gd name="T73" fmla="*/ 38 h 53"/>
                  <a:gd name="T74" fmla="*/ 198 w 1283"/>
                  <a:gd name="T75" fmla="*/ 36 h 53"/>
                  <a:gd name="T76" fmla="*/ 171 w 1283"/>
                  <a:gd name="T77" fmla="*/ 34 h 53"/>
                  <a:gd name="T78" fmla="*/ 135 w 1283"/>
                  <a:gd name="T79" fmla="*/ 36 h 53"/>
                  <a:gd name="T80" fmla="*/ 89 w 1283"/>
                  <a:gd name="T81" fmla="*/ 36 h 53"/>
                  <a:gd name="T82" fmla="*/ 46 w 1283"/>
                  <a:gd name="T83" fmla="*/ 32 h 53"/>
                  <a:gd name="T84" fmla="*/ 12 w 1283"/>
                  <a:gd name="T85" fmla="*/ 23 h 53"/>
                  <a:gd name="T86" fmla="*/ 0 w 1283"/>
                  <a:gd name="T87" fmla="*/ 1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83" h="53">
                    <a:moveTo>
                      <a:pt x="0" y="10"/>
                    </a:moveTo>
                    <a:lnTo>
                      <a:pt x="50" y="10"/>
                    </a:lnTo>
                    <a:lnTo>
                      <a:pt x="97" y="10"/>
                    </a:lnTo>
                    <a:lnTo>
                      <a:pt x="148" y="10"/>
                    </a:lnTo>
                    <a:lnTo>
                      <a:pt x="200" y="10"/>
                    </a:lnTo>
                    <a:lnTo>
                      <a:pt x="249" y="10"/>
                    </a:lnTo>
                    <a:lnTo>
                      <a:pt x="300" y="10"/>
                    </a:lnTo>
                    <a:lnTo>
                      <a:pt x="350" y="8"/>
                    </a:lnTo>
                    <a:lnTo>
                      <a:pt x="403" y="8"/>
                    </a:lnTo>
                    <a:lnTo>
                      <a:pt x="452" y="6"/>
                    </a:lnTo>
                    <a:lnTo>
                      <a:pt x="504" y="6"/>
                    </a:lnTo>
                    <a:lnTo>
                      <a:pt x="555" y="2"/>
                    </a:lnTo>
                    <a:lnTo>
                      <a:pt x="606" y="2"/>
                    </a:lnTo>
                    <a:lnTo>
                      <a:pt x="656" y="0"/>
                    </a:lnTo>
                    <a:lnTo>
                      <a:pt x="707" y="0"/>
                    </a:lnTo>
                    <a:lnTo>
                      <a:pt x="757" y="0"/>
                    </a:lnTo>
                    <a:lnTo>
                      <a:pt x="806" y="0"/>
                    </a:lnTo>
                    <a:lnTo>
                      <a:pt x="823" y="0"/>
                    </a:lnTo>
                    <a:lnTo>
                      <a:pt x="844" y="2"/>
                    </a:lnTo>
                    <a:lnTo>
                      <a:pt x="861" y="4"/>
                    </a:lnTo>
                    <a:lnTo>
                      <a:pt x="882" y="6"/>
                    </a:lnTo>
                    <a:lnTo>
                      <a:pt x="901" y="8"/>
                    </a:lnTo>
                    <a:lnTo>
                      <a:pt x="920" y="10"/>
                    </a:lnTo>
                    <a:lnTo>
                      <a:pt x="939" y="12"/>
                    </a:lnTo>
                    <a:lnTo>
                      <a:pt x="958" y="15"/>
                    </a:lnTo>
                    <a:lnTo>
                      <a:pt x="977" y="17"/>
                    </a:lnTo>
                    <a:lnTo>
                      <a:pt x="996" y="19"/>
                    </a:lnTo>
                    <a:lnTo>
                      <a:pt x="1015" y="23"/>
                    </a:lnTo>
                    <a:lnTo>
                      <a:pt x="1036" y="25"/>
                    </a:lnTo>
                    <a:lnTo>
                      <a:pt x="1055" y="27"/>
                    </a:lnTo>
                    <a:lnTo>
                      <a:pt x="1074" y="29"/>
                    </a:lnTo>
                    <a:lnTo>
                      <a:pt x="1095" y="29"/>
                    </a:lnTo>
                    <a:lnTo>
                      <a:pt x="1116" y="31"/>
                    </a:lnTo>
                    <a:lnTo>
                      <a:pt x="1125" y="31"/>
                    </a:lnTo>
                    <a:lnTo>
                      <a:pt x="1135" y="31"/>
                    </a:lnTo>
                    <a:lnTo>
                      <a:pt x="1144" y="31"/>
                    </a:lnTo>
                    <a:lnTo>
                      <a:pt x="1156" y="31"/>
                    </a:lnTo>
                    <a:lnTo>
                      <a:pt x="1165" y="31"/>
                    </a:lnTo>
                    <a:lnTo>
                      <a:pt x="1177" y="31"/>
                    </a:lnTo>
                    <a:lnTo>
                      <a:pt x="1186" y="31"/>
                    </a:lnTo>
                    <a:lnTo>
                      <a:pt x="1198" y="32"/>
                    </a:lnTo>
                    <a:lnTo>
                      <a:pt x="1207" y="32"/>
                    </a:lnTo>
                    <a:lnTo>
                      <a:pt x="1218" y="32"/>
                    </a:lnTo>
                    <a:lnTo>
                      <a:pt x="1228" y="32"/>
                    </a:lnTo>
                    <a:lnTo>
                      <a:pt x="1238" y="32"/>
                    </a:lnTo>
                    <a:lnTo>
                      <a:pt x="1249" y="32"/>
                    </a:lnTo>
                    <a:lnTo>
                      <a:pt x="1260" y="32"/>
                    </a:lnTo>
                    <a:lnTo>
                      <a:pt x="1270" y="32"/>
                    </a:lnTo>
                    <a:lnTo>
                      <a:pt x="1283" y="32"/>
                    </a:lnTo>
                    <a:lnTo>
                      <a:pt x="1270" y="53"/>
                    </a:lnTo>
                    <a:lnTo>
                      <a:pt x="1264" y="53"/>
                    </a:lnTo>
                    <a:lnTo>
                      <a:pt x="1255" y="53"/>
                    </a:lnTo>
                    <a:lnTo>
                      <a:pt x="1247" y="53"/>
                    </a:lnTo>
                    <a:lnTo>
                      <a:pt x="1239" y="53"/>
                    </a:lnTo>
                    <a:lnTo>
                      <a:pt x="1234" y="53"/>
                    </a:lnTo>
                    <a:lnTo>
                      <a:pt x="1226" y="53"/>
                    </a:lnTo>
                    <a:lnTo>
                      <a:pt x="1218" y="53"/>
                    </a:lnTo>
                    <a:lnTo>
                      <a:pt x="1209" y="53"/>
                    </a:lnTo>
                    <a:lnTo>
                      <a:pt x="1203" y="53"/>
                    </a:lnTo>
                    <a:lnTo>
                      <a:pt x="1198" y="53"/>
                    </a:lnTo>
                    <a:lnTo>
                      <a:pt x="1186" y="53"/>
                    </a:lnTo>
                    <a:lnTo>
                      <a:pt x="1182" y="53"/>
                    </a:lnTo>
                    <a:lnTo>
                      <a:pt x="1173" y="50"/>
                    </a:lnTo>
                    <a:lnTo>
                      <a:pt x="1161" y="48"/>
                    </a:lnTo>
                    <a:lnTo>
                      <a:pt x="1150" y="46"/>
                    </a:lnTo>
                    <a:lnTo>
                      <a:pt x="1141" y="46"/>
                    </a:lnTo>
                    <a:lnTo>
                      <a:pt x="1131" y="46"/>
                    </a:lnTo>
                    <a:lnTo>
                      <a:pt x="1122" y="46"/>
                    </a:lnTo>
                    <a:lnTo>
                      <a:pt x="1110" y="46"/>
                    </a:lnTo>
                    <a:lnTo>
                      <a:pt x="1101" y="48"/>
                    </a:lnTo>
                    <a:lnTo>
                      <a:pt x="1053" y="44"/>
                    </a:lnTo>
                    <a:lnTo>
                      <a:pt x="1011" y="42"/>
                    </a:lnTo>
                    <a:lnTo>
                      <a:pt x="971" y="38"/>
                    </a:lnTo>
                    <a:lnTo>
                      <a:pt x="935" y="38"/>
                    </a:lnTo>
                    <a:lnTo>
                      <a:pt x="899" y="38"/>
                    </a:lnTo>
                    <a:lnTo>
                      <a:pt x="867" y="36"/>
                    </a:lnTo>
                    <a:lnTo>
                      <a:pt x="835" y="36"/>
                    </a:lnTo>
                    <a:lnTo>
                      <a:pt x="804" y="36"/>
                    </a:lnTo>
                    <a:lnTo>
                      <a:pt x="772" y="34"/>
                    </a:lnTo>
                    <a:lnTo>
                      <a:pt x="741" y="34"/>
                    </a:lnTo>
                    <a:lnTo>
                      <a:pt x="707" y="34"/>
                    </a:lnTo>
                    <a:lnTo>
                      <a:pt x="675" y="34"/>
                    </a:lnTo>
                    <a:lnTo>
                      <a:pt x="639" y="32"/>
                    </a:lnTo>
                    <a:lnTo>
                      <a:pt x="601" y="32"/>
                    </a:lnTo>
                    <a:lnTo>
                      <a:pt x="561" y="32"/>
                    </a:lnTo>
                    <a:lnTo>
                      <a:pt x="517" y="31"/>
                    </a:lnTo>
                    <a:lnTo>
                      <a:pt x="502" y="29"/>
                    </a:lnTo>
                    <a:lnTo>
                      <a:pt x="489" y="27"/>
                    </a:lnTo>
                    <a:lnTo>
                      <a:pt x="473" y="27"/>
                    </a:lnTo>
                    <a:lnTo>
                      <a:pt x="462" y="29"/>
                    </a:lnTo>
                    <a:lnTo>
                      <a:pt x="449" y="29"/>
                    </a:lnTo>
                    <a:lnTo>
                      <a:pt x="437" y="29"/>
                    </a:lnTo>
                    <a:lnTo>
                      <a:pt x="422" y="31"/>
                    </a:lnTo>
                    <a:lnTo>
                      <a:pt x="411" y="32"/>
                    </a:lnTo>
                    <a:lnTo>
                      <a:pt x="397" y="32"/>
                    </a:lnTo>
                    <a:lnTo>
                      <a:pt x="384" y="36"/>
                    </a:lnTo>
                    <a:lnTo>
                      <a:pt x="371" y="38"/>
                    </a:lnTo>
                    <a:lnTo>
                      <a:pt x="357" y="40"/>
                    </a:lnTo>
                    <a:lnTo>
                      <a:pt x="344" y="40"/>
                    </a:lnTo>
                    <a:lnTo>
                      <a:pt x="329" y="42"/>
                    </a:lnTo>
                    <a:lnTo>
                      <a:pt x="316" y="42"/>
                    </a:lnTo>
                    <a:lnTo>
                      <a:pt x="302" y="44"/>
                    </a:lnTo>
                    <a:lnTo>
                      <a:pt x="293" y="42"/>
                    </a:lnTo>
                    <a:lnTo>
                      <a:pt x="283" y="42"/>
                    </a:lnTo>
                    <a:lnTo>
                      <a:pt x="274" y="42"/>
                    </a:lnTo>
                    <a:lnTo>
                      <a:pt x="266" y="42"/>
                    </a:lnTo>
                    <a:lnTo>
                      <a:pt x="255" y="40"/>
                    </a:lnTo>
                    <a:lnTo>
                      <a:pt x="245" y="40"/>
                    </a:lnTo>
                    <a:lnTo>
                      <a:pt x="236" y="40"/>
                    </a:lnTo>
                    <a:lnTo>
                      <a:pt x="228" y="40"/>
                    </a:lnTo>
                    <a:lnTo>
                      <a:pt x="219" y="38"/>
                    </a:lnTo>
                    <a:lnTo>
                      <a:pt x="211" y="38"/>
                    </a:lnTo>
                    <a:lnTo>
                      <a:pt x="203" y="36"/>
                    </a:lnTo>
                    <a:lnTo>
                      <a:pt x="198" y="36"/>
                    </a:lnTo>
                    <a:lnTo>
                      <a:pt x="186" y="36"/>
                    </a:lnTo>
                    <a:lnTo>
                      <a:pt x="183" y="36"/>
                    </a:lnTo>
                    <a:lnTo>
                      <a:pt x="171" y="34"/>
                    </a:lnTo>
                    <a:lnTo>
                      <a:pt x="162" y="34"/>
                    </a:lnTo>
                    <a:lnTo>
                      <a:pt x="148" y="34"/>
                    </a:lnTo>
                    <a:lnTo>
                      <a:pt x="135" y="36"/>
                    </a:lnTo>
                    <a:lnTo>
                      <a:pt x="120" y="36"/>
                    </a:lnTo>
                    <a:lnTo>
                      <a:pt x="105" y="36"/>
                    </a:lnTo>
                    <a:lnTo>
                      <a:pt x="89" y="36"/>
                    </a:lnTo>
                    <a:lnTo>
                      <a:pt x="74" y="36"/>
                    </a:lnTo>
                    <a:lnTo>
                      <a:pt x="59" y="34"/>
                    </a:lnTo>
                    <a:lnTo>
                      <a:pt x="46" y="32"/>
                    </a:lnTo>
                    <a:lnTo>
                      <a:pt x="31" y="31"/>
                    </a:lnTo>
                    <a:lnTo>
                      <a:pt x="21" y="29"/>
                    </a:lnTo>
                    <a:lnTo>
                      <a:pt x="12" y="23"/>
                    </a:lnTo>
                    <a:lnTo>
                      <a:pt x="4" y="19"/>
                    </a:lnTo>
                    <a:lnTo>
                      <a:pt x="0" y="13"/>
                    </a:lnTo>
                    <a:lnTo>
                      <a:pt x="0"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272"/>
              <p:cNvSpPr>
                <a:spLocks/>
              </p:cNvSpPr>
              <p:nvPr/>
            </p:nvSpPr>
            <p:spPr bwMode="auto">
              <a:xfrm>
                <a:off x="2403" y="1115"/>
                <a:ext cx="524" cy="29"/>
              </a:xfrm>
              <a:custGeom>
                <a:avLst/>
                <a:gdLst>
                  <a:gd name="T0" fmla="*/ 67 w 1048"/>
                  <a:gd name="T1" fmla="*/ 2 h 59"/>
                  <a:gd name="T2" fmla="*/ 194 w 1048"/>
                  <a:gd name="T3" fmla="*/ 6 h 59"/>
                  <a:gd name="T4" fmla="*/ 323 w 1048"/>
                  <a:gd name="T5" fmla="*/ 8 h 59"/>
                  <a:gd name="T6" fmla="*/ 453 w 1048"/>
                  <a:gd name="T7" fmla="*/ 10 h 59"/>
                  <a:gd name="T8" fmla="*/ 582 w 1048"/>
                  <a:gd name="T9" fmla="*/ 12 h 59"/>
                  <a:gd name="T10" fmla="*/ 709 w 1048"/>
                  <a:gd name="T11" fmla="*/ 14 h 59"/>
                  <a:gd name="T12" fmla="*/ 839 w 1048"/>
                  <a:gd name="T13" fmla="*/ 16 h 59"/>
                  <a:gd name="T14" fmla="*/ 966 w 1048"/>
                  <a:gd name="T15" fmla="*/ 23 h 59"/>
                  <a:gd name="T16" fmla="*/ 1036 w 1048"/>
                  <a:gd name="T17" fmla="*/ 31 h 59"/>
                  <a:gd name="T18" fmla="*/ 1046 w 1048"/>
                  <a:gd name="T19" fmla="*/ 42 h 59"/>
                  <a:gd name="T20" fmla="*/ 1038 w 1048"/>
                  <a:gd name="T21" fmla="*/ 48 h 59"/>
                  <a:gd name="T22" fmla="*/ 1017 w 1048"/>
                  <a:gd name="T23" fmla="*/ 46 h 59"/>
                  <a:gd name="T24" fmla="*/ 1000 w 1048"/>
                  <a:gd name="T25" fmla="*/ 44 h 59"/>
                  <a:gd name="T26" fmla="*/ 981 w 1048"/>
                  <a:gd name="T27" fmla="*/ 44 h 59"/>
                  <a:gd name="T28" fmla="*/ 964 w 1048"/>
                  <a:gd name="T29" fmla="*/ 42 h 59"/>
                  <a:gd name="T30" fmla="*/ 945 w 1048"/>
                  <a:gd name="T31" fmla="*/ 42 h 59"/>
                  <a:gd name="T32" fmla="*/ 926 w 1048"/>
                  <a:gd name="T33" fmla="*/ 42 h 59"/>
                  <a:gd name="T34" fmla="*/ 909 w 1048"/>
                  <a:gd name="T35" fmla="*/ 42 h 59"/>
                  <a:gd name="T36" fmla="*/ 888 w 1048"/>
                  <a:gd name="T37" fmla="*/ 42 h 59"/>
                  <a:gd name="T38" fmla="*/ 869 w 1048"/>
                  <a:gd name="T39" fmla="*/ 42 h 59"/>
                  <a:gd name="T40" fmla="*/ 850 w 1048"/>
                  <a:gd name="T41" fmla="*/ 48 h 59"/>
                  <a:gd name="T42" fmla="*/ 831 w 1048"/>
                  <a:gd name="T43" fmla="*/ 55 h 59"/>
                  <a:gd name="T44" fmla="*/ 816 w 1048"/>
                  <a:gd name="T45" fmla="*/ 57 h 59"/>
                  <a:gd name="T46" fmla="*/ 793 w 1048"/>
                  <a:gd name="T47" fmla="*/ 59 h 59"/>
                  <a:gd name="T48" fmla="*/ 762 w 1048"/>
                  <a:gd name="T49" fmla="*/ 59 h 59"/>
                  <a:gd name="T50" fmla="*/ 736 w 1048"/>
                  <a:gd name="T51" fmla="*/ 57 h 59"/>
                  <a:gd name="T52" fmla="*/ 715 w 1048"/>
                  <a:gd name="T53" fmla="*/ 54 h 59"/>
                  <a:gd name="T54" fmla="*/ 690 w 1048"/>
                  <a:gd name="T55" fmla="*/ 50 h 59"/>
                  <a:gd name="T56" fmla="*/ 666 w 1048"/>
                  <a:gd name="T57" fmla="*/ 44 h 59"/>
                  <a:gd name="T58" fmla="*/ 639 w 1048"/>
                  <a:gd name="T59" fmla="*/ 38 h 59"/>
                  <a:gd name="T60" fmla="*/ 614 w 1048"/>
                  <a:gd name="T61" fmla="*/ 35 h 59"/>
                  <a:gd name="T62" fmla="*/ 591 w 1048"/>
                  <a:gd name="T63" fmla="*/ 33 h 59"/>
                  <a:gd name="T64" fmla="*/ 576 w 1048"/>
                  <a:gd name="T65" fmla="*/ 31 h 59"/>
                  <a:gd name="T66" fmla="*/ 550 w 1048"/>
                  <a:gd name="T67" fmla="*/ 29 h 59"/>
                  <a:gd name="T68" fmla="*/ 508 w 1048"/>
                  <a:gd name="T69" fmla="*/ 27 h 59"/>
                  <a:gd name="T70" fmla="*/ 472 w 1048"/>
                  <a:gd name="T71" fmla="*/ 27 h 59"/>
                  <a:gd name="T72" fmla="*/ 437 w 1048"/>
                  <a:gd name="T73" fmla="*/ 27 h 59"/>
                  <a:gd name="T74" fmla="*/ 405 w 1048"/>
                  <a:gd name="T75" fmla="*/ 29 h 59"/>
                  <a:gd name="T76" fmla="*/ 369 w 1048"/>
                  <a:gd name="T77" fmla="*/ 29 h 59"/>
                  <a:gd name="T78" fmla="*/ 331 w 1048"/>
                  <a:gd name="T79" fmla="*/ 29 h 59"/>
                  <a:gd name="T80" fmla="*/ 291 w 1048"/>
                  <a:gd name="T81" fmla="*/ 29 h 59"/>
                  <a:gd name="T82" fmla="*/ 251 w 1048"/>
                  <a:gd name="T83" fmla="*/ 29 h 59"/>
                  <a:gd name="T84" fmla="*/ 215 w 1048"/>
                  <a:gd name="T85" fmla="*/ 29 h 59"/>
                  <a:gd name="T86" fmla="*/ 183 w 1048"/>
                  <a:gd name="T87" fmla="*/ 27 h 59"/>
                  <a:gd name="T88" fmla="*/ 150 w 1048"/>
                  <a:gd name="T89" fmla="*/ 25 h 59"/>
                  <a:gd name="T90" fmla="*/ 118 w 1048"/>
                  <a:gd name="T91" fmla="*/ 23 h 59"/>
                  <a:gd name="T92" fmla="*/ 86 w 1048"/>
                  <a:gd name="T93" fmla="*/ 19 h 59"/>
                  <a:gd name="T94" fmla="*/ 52 w 1048"/>
                  <a:gd name="T95" fmla="*/ 19 h 59"/>
                  <a:gd name="T96" fmla="*/ 17 w 1048"/>
                  <a:gd name="T97" fmla="*/ 19 h 59"/>
                  <a:gd name="T98" fmla="*/ 0 w 1048"/>
                  <a:gd name="T99" fmla="*/ 14 h 59"/>
                  <a:gd name="T100" fmla="*/ 2 w 1048"/>
                  <a:gd name="T101" fmla="*/ 2 h 59"/>
                  <a:gd name="T102" fmla="*/ 4 w 1048"/>
                  <a:gd name="T103"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48" h="59">
                    <a:moveTo>
                      <a:pt x="4" y="0"/>
                    </a:moveTo>
                    <a:lnTo>
                      <a:pt x="67" y="2"/>
                    </a:lnTo>
                    <a:lnTo>
                      <a:pt x="130" y="6"/>
                    </a:lnTo>
                    <a:lnTo>
                      <a:pt x="194" y="6"/>
                    </a:lnTo>
                    <a:lnTo>
                      <a:pt x="261" y="8"/>
                    </a:lnTo>
                    <a:lnTo>
                      <a:pt x="323" y="8"/>
                    </a:lnTo>
                    <a:lnTo>
                      <a:pt x="388" y="10"/>
                    </a:lnTo>
                    <a:lnTo>
                      <a:pt x="453" y="10"/>
                    </a:lnTo>
                    <a:lnTo>
                      <a:pt x="517" y="12"/>
                    </a:lnTo>
                    <a:lnTo>
                      <a:pt x="582" y="12"/>
                    </a:lnTo>
                    <a:lnTo>
                      <a:pt x="647" y="12"/>
                    </a:lnTo>
                    <a:lnTo>
                      <a:pt x="709" y="14"/>
                    </a:lnTo>
                    <a:lnTo>
                      <a:pt x="774" y="16"/>
                    </a:lnTo>
                    <a:lnTo>
                      <a:pt x="839" y="16"/>
                    </a:lnTo>
                    <a:lnTo>
                      <a:pt x="903" y="19"/>
                    </a:lnTo>
                    <a:lnTo>
                      <a:pt x="966" y="23"/>
                    </a:lnTo>
                    <a:lnTo>
                      <a:pt x="1030" y="29"/>
                    </a:lnTo>
                    <a:lnTo>
                      <a:pt x="1036" y="31"/>
                    </a:lnTo>
                    <a:lnTo>
                      <a:pt x="1042" y="36"/>
                    </a:lnTo>
                    <a:lnTo>
                      <a:pt x="1046" y="42"/>
                    </a:lnTo>
                    <a:lnTo>
                      <a:pt x="1048" y="48"/>
                    </a:lnTo>
                    <a:lnTo>
                      <a:pt x="1038" y="48"/>
                    </a:lnTo>
                    <a:lnTo>
                      <a:pt x="1029" y="48"/>
                    </a:lnTo>
                    <a:lnTo>
                      <a:pt x="1017" y="46"/>
                    </a:lnTo>
                    <a:lnTo>
                      <a:pt x="1010" y="46"/>
                    </a:lnTo>
                    <a:lnTo>
                      <a:pt x="1000" y="44"/>
                    </a:lnTo>
                    <a:lnTo>
                      <a:pt x="991" y="44"/>
                    </a:lnTo>
                    <a:lnTo>
                      <a:pt x="981" y="44"/>
                    </a:lnTo>
                    <a:lnTo>
                      <a:pt x="973" y="44"/>
                    </a:lnTo>
                    <a:lnTo>
                      <a:pt x="964" y="42"/>
                    </a:lnTo>
                    <a:lnTo>
                      <a:pt x="954" y="42"/>
                    </a:lnTo>
                    <a:lnTo>
                      <a:pt x="945" y="42"/>
                    </a:lnTo>
                    <a:lnTo>
                      <a:pt x="935" y="42"/>
                    </a:lnTo>
                    <a:lnTo>
                      <a:pt x="926" y="42"/>
                    </a:lnTo>
                    <a:lnTo>
                      <a:pt x="918" y="42"/>
                    </a:lnTo>
                    <a:lnTo>
                      <a:pt x="909" y="42"/>
                    </a:lnTo>
                    <a:lnTo>
                      <a:pt x="901" y="42"/>
                    </a:lnTo>
                    <a:lnTo>
                      <a:pt x="888" y="42"/>
                    </a:lnTo>
                    <a:lnTo>
                      <a:pt x="878" y="42"/>
                    </a:lnTo>
                    <a:lnTo>
                      <a:pt x="869" y="42"/>
                    </a:lnTo>
                    <a:lnTo>
                      <a:pt x="861" y="46"/>
                    </a:lnTo>
                    <a:lnTo>
                      <a:pt x="850" y="48"/>
                    </a:lnTo>
                    <a:lnTo>
                      <a:pt x="839" y="54"/>
                    </a:lnTo>
                    <a:lnTo>
                      <a:pt x="831" y="55"/>
                    </a:lnTo>
                    <a:lnTo>
                      <a:pt x="823" y="57"/>
                    </a:lnTo>
                    <a:lnTo>
                      <a:pt x="816" y="57"/>
                    </a:lnTo>
                    <a:lnTo>
                      <a:pt x="806" y="59"/>
                    </a:lnTo>
                    <a:lnTo>
                      <a:pt x="793" y="59"/>
                    </a:lnTo>
                    <a:lnTo>
                      <a:pt x="780" y="59"/>
                    </a:lnTo>
                    <a:lnTo>
                      <a:pt x="762" y="59"/>
                    </a:lnTo>
                    <a:lnTo>
                      <a:pt x="745" y="59"/>
                    </a:lnTo>
                    <a:lnTo>
                      <a:pt x="736" y="57"/>
                    </a:lnTo>
                    <a:lnTo>
                      <a:pt x="726" y="55"/>
                    </a:lnTo>
                    <a:lnTo>
                      <a:pt x="715" y="54"/>
                    </a:lnTo>
                    <a:lnTo>
                      <a:pt x="704" y="52"/>
                    </a:lnTo>
                    <a:lnTo>
                      <a:pt x="690" y="50"/>
                    </a:lnTo>
                    <a:lnTo>
                      <a:pt x="679" y="48"/>
                    </a:lnTo>
                    <a:lnTo>
                      <a:pt x="666" y="44"/>
                    </a:lnTo>
                    <a:lnTo>
                      <a:pt x="652" y="42"/>
                    </a:lnTo>
                    <a:lnTo>
                      <a:pt x="639" y="38"/>
                    </a:lnTo>
                    <a:lnTo>
                      <a:pt x="626" y="38"/>
                    </a:lnTo>
                    <a:lnTo>
                      <a:pt x="614" y="35"/>
                    </a:lnTo>
                    <a:lnTo>
                      <a:pt x="603" y="33"/>
                    </a:lnTo>
                    <a:lnTo>
                      <a:pt x="591" y="33"/>
                    </a:lnTo>
                    <a:lnTo>
                      <a:pt x="584" y="31"/>
                    </a:lnTo>
                    <a:lnTo>
                      <a:pt x="576" y="31"/>
                    </a:lnTo>
                    <a:lnTo>
                      <a:pt x="572" y="31"/>
                    </a:lnTo>
                    <a:lnTo>
                      <a:pt x="550" y="29"/>
                    </a:lnTo>
                    <a:lnTo>
                      <a:pt x="529" y="29"/>
                    </a:lnTo>
                    <a:lnTo>
                      <a:pt x="508" y="27"/>
                    </a:lnTo>
                    <a:lnTo>
                      <a:pt x="491" y="27"/>
                    </a:lnTo>
                    <a:lnTo>
                      <a:pt x="472" y="27"/>
                    </a:lnTo>
                    <a:lnTo>
                      <a:pt x="456" y="27"/>
                    </a:lnTo>
                    <a:lnTo>
                      <a:pt x="437" y="27"/>
                    </a:lnTo>
                    <a:lnTo>
                      <a:pt x="422" y="29"/>
                    </a:lnTo>
                    <a:lnTo>
                      <a:pt x="405" y="29"/>
                    </a:lnTo>
                    <a:lnTo>
                      <a:pt x="386" y="29"/>
                    </a:lnTo>
                    <a:lnTo>
                      <a:pt x="369" y="29"/>
                    </a:lnTo>
                    <a:lnTo>
                      <a:pt x="352" y="29"/>
                    </a:lnTo>
                    <a:lnTo>
                      <a:pt x="331" y="29"/>
                    </a:lnTo>
                    <a:lnTo>
                      <a:pt x="312" y="29"/>
                    </a:lnTo>
                    <a:lnTo>
                      <a:pt x="291" y="29"/>
                    </a:lnTo>
                    <a:lnTo>
                      <a:pt x="270" y="31"/>
                    </a:lnTo>
                    <a:lnTo>
                      <a:pt x="251" y="29"/>
                    </a:lnTo>
                    <a:lnTo>
                      <a:pt x="232" y="29"/>
                    </a:lnTo>
                    <a:lnTo>
                      <a:pt x="215" y="29"/>
                    </a:lnTo>
                    <a:lnTo>
                      <a:pt x="200" y="29"/>
                    </a:lnTo>
                    <a:lnTo>
                      <a:pt x="183" y="27"/>
                    </a:lnTo>
                    <a:lnTo>
                      <a:pt x="168" y="25"/>
                    </a:lnTo>
                    <a:lnTo>
                      <a:pt x="150" y="25"/>
                    </a:lnTo>
                    <a:lnTo>
                      <a:pt x="135" y="25"/>
                    </a:lnTo>
                    <a:lnTo>
                      <a:pt x="118" y="23"/>
                    </a:lnTo>
                    <a:lnTo>
                      <a:pt x="101" y="21"/>
                    </a:lnTo>
                    <a:lnTo>
                      <a:pt x="86" y="19"/>
                    </a:lnTo>
                    <a:lnTo>
                      <a:pt x="69" y="19"/>
                    </a:lnTo>
                    <a:lnTo>
                      <a:pt x="52" y="19"/>
                    </a:lnTo>
                    <a:lnTo>
                      <a:pt x="34" y="19"/>
                    </a:lnTo>
                    <a:lnTo>
                      <a:pt x="17" y="19"/>
                    </a:lnTo>
                    <a:lnTo>
                      <a:pt x="0" y="19"/>
                    </a:lnTo>
                    <a:lnTo>
                      <a:pt x="0" y="14"/>
                    </a:lnTo>
                    <a:lnTo>
                      <a:pt x="2" y="8"/>
                    </a:lnTo>
                    <a:lnTo>
                      <a:pt x="2" y="2"/>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273"/>
              <p:cNvSpPr>
                <a:spLocks/>
              </p:cNvSpPr>
              <p:nvPr/>
            </p:nvSpPr>
            <p:spPr bwMode="auto">
              <a:xfrm>
                <a:off x="2277" y="1033"/>
                <a:ext cx="102" cy="108"/>
              </a:xfrm>
              <a:custGeom>
                <a:avLst/>
                <a:gdLst>
                  <a:gd name="T0" fmla="*/ 19 w 206"/>
                  <a:gd name="T1" fmla="*/ 0 h 217"/>
                  <a:gd name="T2" fmla="*/ 16 w 206"/>
                  <a:gd name="T3" fmla="*/ 0 h 217"/>
                  <a:gd name="T4" fmla="*/ 10 w 206"/>
                  <a:gd name="T5" fmla="*/ 0 h 217"/>
                  <a:gd name="T6" fmla="*/ 6 w 206"/>
                  <a:gd name="T7" fmla="*/ 0 h 217"/>
                  <a:gd name="T8" fmla="*/ 0 w 206"/>
                  <a:gd name="T9" fmla="*/ 0 h 217"/>
                  <a:gd name="T10" fmla="*/ 2 w 206"/>
                  <a:gd name="T11" fmla="*/ 11 h 217"/>
                  <a:gd name="T12" fmla="*/ 10 w 206"/>
                  <a:gd name="T13" fmla="*/ 25 h 217"/>
                  <a:gd name="T14" fmla="*/ 19 w 206"/>
                  <a:gd name="T15" fmla="*/ 36 h 217"/>
                  <a:gd name="T16" fmla="*/ 33 w 206"/>
                  <a:gd name="T17" fmla="*/ 47 h 217"/>
                  <a:gd name="T18" fmla="*/ 42 w 206"/>
                  <a:gd name="T19" fmla="*/ 59 h 217"/>
                  <a:gd name="T20" fmla="*/ 56 w 206"/>
                  <a:gd name="T21" fmla="*/ 70 h 217"/>
                  <a:gd name="T22" fmla="*/ 65 w 206"/>
                  <a:gd name="T23" fmla="*/ 82 h 217"/>
                  <a:gd name="T24" fmla="*/ 77 w 206"/>
                  <a:gd name="T25" fmla="*/ 93 h 217"/>
                  <a:gd name="T26" fmla="*/ 88 w 206"/>
                  <a:gd name="T27" fmla="*/ 102 h 217"/>
                  <a:gd name="T28" fmla="*/ 99 w 206"/>
                  <a:gd name="T29" fmla="*/ 116 h 217"/>
                  <a:gd name="T30" fmla="*/ 103 w 206"/>
                  <a:gd name="T31" fmla="*/ 121 h 217"/>
                  <a:gd name="T32" fmla="*/ 109 w 206"/>
                  <a:gd name="T33" fmla="*/ 129 h 217"/>
                  <a:gd name="T34" fmla="*/ 113 w 206"/>
                  <a:gd name="T35" fmla="*/ 137 h 217"/>
                  <a:gd name="T36" fmla="*/ 118 w 206"/>
                  <a:gd name="T37" fmla="*/ 144 h 217"/>
                  <a:gd name="T38" fmla="*/ 122 w 206"/>
                  <a:gd name="T39" fmla="*/ 152 h 217"/>
                  <a:gd name="T40" fmla="*/ 126 w 206"/>
                  <a:gd name="T41" fmla="*/ 159 h 217"/>
                  <a:gd name="T42" fmla="*/ 132 w 206"/>
                  <a:gd name="T43" fmla="*/ 169 h 217"/>
                  <a:gd name="T44" fmla="*/ 135 w 206"/>
                  <a:gd name="T45" fmla="*/ 177 h 217"/>
                  <a:gd name="T46" fmla="*/ 139 w 206"/>
                  <a:gd name="T47" fmla="*/ 184 h 217"/>
                  <a:gd name="T48" fmla="*/ 143 w 206"/>
                  <a:gd name="T49" fmla="*/ 192 h 217"/>
                  <a:gd name="T50" fmla="*/ 147 w 206"/>
                  <a:gd name="T51" fmla="*/ 201 h 217"/>
                  <a:gd name="T52" fmla="*/ 151 w 206"/>
                  <a:gd name="T53" fmla="*/ 209 h 217"/>
                  <a:gd name="T54" fmla="*/ 158 w 206"/>
                  <a:gd name="T55" fmla="*/ 211 h 217"/>
                  <a:gd name="T56" fmla="*/ 173 w 206"/>
                  <a:gd name="T57" fmla="*/ 213 h 217"/>
                  <a:gd name="T58" fmla="*/ 185 w 206"/>
                  <a:gd name="T59" fmla="*/ 215 h 217"/>
                  <a:gd name="T60" fmla="*/ 194 w 206"/>
                  <a:gd name="T61" fmla="*/ 217 h 217"/>
                  <a:gd name="T62" fmla="*/ 202 w 206"/>
                  <a:gd name="T63" fmla="*/ 201 h 217"/>
                  <a:gd name="T64" fmla="*/ 206 w 206"/>
                  <a:gd name="T65" fmla="*/ 188 h 217"/>
                  <a:gd name="T66" fmla="*/ 206 w 206"/>
                  <a:gd name="T67" fmla="*/ 175 h 217"/>
                  <a:gd name="T68" fmla="*/ 204 w 206"/>
                  <a:gd name="T69" fmla="*/ 163 h 217"/>
                  <a:gd name="T70" fmla="*/ 196 w 206"/>
                  <a:gd name="T71" fmla="*/ 152 h 217"/>
                  <a:gd name="T72" fmla="*/ 189 w 206"/>
                  <a:gd name="T73" fmla="*/ 140 h 217"/>
                  <a:gd name="T74" fmla="*/ 177 w 206"/>
                  <a:gd name="T75" fmla="*/ 131 h 217"/>
                  <a:gd name="T76" fmla="*/ 166 w 206"/>
                  <a:gd name="T77" fmla="*/ 123 h 217"/>
                  <a:gd name="T78" fmla="*/ 151 w 206"/>
                  <a:gd name="T79" fmla="*/ 112 h 217"/>
                  <a:gd name="T80" fmla="*/ 137 w 206"/>
                  <a:gd name="T81" fmla="*/ 104 h 217"/>
                  <a:gd name="T82" fmla="*/ 122 w 206"/>
                  <a:gd name="T83" fmla="*/ 95 h 217"/>
                  <a:gd name="T84" fmla="*/ 109 w 206"/>
                  <a:gd name="T85" fmla="*/ 87 h 217"/>
                  <a:gd name="T86" fmla="*/ 96 w 206"/>
                  <a:gd name="T87" fmla="*/ 80 h 217"/>
                  <a:gd name="T88" fmla="*/ 84 w 206"/>
                  <a:gd name="T89" fmla="*/ 70 h 217"/>
                  <a:gd name="T90" fmla="*/ 75 w 206"/>
                  <a:gd name="T91" fmla="*/ 63 h 217"/>
                  <a:gd name="T92" fmla="*/ 69 w 206"/>
                  <a:gd name="T93" fmla="*/ 55 h 217"/>
                  <a:gd name="T94" fmla="*/ 61 w 206"/>
                  <a:gd name="T95" fmla="*/ 47 h 217"/>
                  <a:gd name="T96" fmla="*/ 56 w 206"/>
                  <a:gd name="T97" fmla="*/ 38 h 217"/>
                  <a:gd name="T98" fmla="*/ 50 w 206"/>
                  <a:gd name="T99" fmla="*/ 32 h 217"/>
                  <a:gd name="T100" fmla="*/ 46 w 206"/>
                  <a:gd name="T101" fmla="*/ 25 h 217"/>
                  <a:gd name="T102" fmla="*/ 38 w 206"/>
                  <a:gd name="T103" fmla="*/ 19 h 217"/>
                  <a:gd name="T104" fmla="*/ 33 w 206"/>
                  <a:gd name="T105" fmla="*/ 11 h 217"/>
                  <a:gd name="T106" fmla="*/ 25 w 206"/>
                  <a:gd name="T107" fmla="*/ 4 h 217"/>
                  <a:gd name="T108" fmla="*/ 19 w 206"/>
                  <a:gd name="T109" fmla="*/ 0 h 217"/>
                  <a:gd name="T110" fmla="*/ 19 w 206"/>
                  <a:gd name="T11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217">
                    <a:moveTo>
                      <a:pt x="19" y="0"/>
                    </a:moveTo>
                    <a:lnTo>
                      <a:pt x="16" y="0"/>
                    </a:lnTo>
                    <a:lnTo>
                      <a:pt x="10" y="0"/>
                    </a:lnTo>
                    <a:lnTo>
                      <a:pt x="6" y="0"/>
                    </a:lnTo>
                    <a:lnTo>
                      <a:pt x="0" y="0"/>
                    </a:lnTo>
                    <a:lnTo>
                      <a:pt x="2" y="11"/>
                    </a:lnTo>
                    <a:lnTo>
                      <a:pt x="10" y="25"/>
                    </a:lnTo>
                    <a:lnTo>
                      <a:pt x="19" y="36"/>
                    </a:lnTo>
                    <a:lnTo>
                      <a:pt x="33" y="47"/>
                    </a:lnTo>
                    <a:lnTo>
                      <a:pt x="42" y="59"/>
                    </a:lnTo>
                    <a:lnTo>
                      <a:pt x="56" y="70"/>
                    </a:lnTo>
                    <a:lnTo>
                      <a:pt x="65" y="82"/>
                    </a:lnTo>
                    <a:lnTo>
                      <a:pt x="77" y="93"/>
                    </a:lnTo>
                    <a:lnTo>
                      <a:pt x="88" y="102"/>
                    </a:lnTo>
                    <a:lnTo>
                      <a:pt x="99" y="116"/>
                    </a:lnTo>
                    <a:lnTo>
                      <a:pt x="103" y="121"/>
                    </a:lnTo>
                    <a:lnTo>
                      <a:pt x="109" y="129"/>
                    </a:lnTo>
                    <a:lnTo>
                      <a:pt x="113" y="137"/>
                    </a:lnTo>
                    <a:lnTo>
                      <a:pt x="118" y="144"/>
                    </a:lnTo>
                    <a:lnTo>
                      <a:pt x="122" y="152"/>
                    </a:lnTo>
                    <a:lnTo>
                      <a:pt x="126" y="159"/>
                    </a:lnTo>
                    <a:lnTo>
                      <a:pt x="132" y="169"/>
                    </a:lnTo>
                    <a:lnTo>
                      <a:pt x="135" y="177"/>
                    </a:lnTo>
                    <a:lnTo>
                      <a:pt x="139" y="184"/>
                    </a:lnTo>
                    <a:lnTo>
                      <a:pt x="143" y="192"/>
                    </a:lnTo>
                    <a:lnTo>
                      <a:pt x="147" y="201"/>
                    </a:lnTo>
                    <a:lnTo>
                      <a:pt x="151" y="209"/>
                    </a:lnTo>
                    <a:lnTo>
                      <a:pt x="158" y="211"/>
                    </a:lnTo>
                    <a:lnTo>
                      <a:pt x="173" y="213"/>
                    </a:lnTo>
                    <a:lnTo>
                      <a:pt x="185" y="215"/>
                    </a:lnTo>
                    <a:lnTo>
                      <a:pt x="194" y="217"/>
                    </a:lnTo>
                    <a:lnTo>
                      <a:pt x="202" y="201"/>
                    </a:lnTo>
                    <a:lnTo>
                      <a:pt x="206" y="188"/>
                    </a:lnTo>
                    <a:lnTo>
                      <a:pt x="206" y="175"/>
                    </a:lnTo>
                    <a:lnTo>
                      <a:pt x="204" y="163"/>
                    </a:lnTo>
                    <a:lnTo>
                      <a:pt x="196" y="152"/>
                    </a:lnTo>
                    <a:lnTo>
                      <a:pt x="189" y="140"/>
                    </a:lnTo>
                    <a:lnTo>
                      <a:pt x="177" y="131"/>
                    </a:lnTo>
                    <a:lnTo>
                      <a:pt x="166" y="123"/>
                    </a:lnTo>
                    <a:lnTo>
                      <a:pt x="151" y="112"/>
                    </a:lnTo>
                    <a:lnTo>
                      <a:pt x="137" y="104"/>
                    </a:lnTo>
                    <a:lnTo>
                      <a:pt x="122" y="95"/>
                    </a:lnTo>
                    <a:lnTo>
                      <a:pt x="109" y="87"/>
                    </a:lnTo>
                    <a:lnTo>
                      <a:pt x="96" y="80"/>
                    </a:lnTo>
                    <a:lnTo>
                      <a:pt x="84" y="70"/>
                    </a:lnTo>
                    <a:lnTo>
                      <a:pt x="75" y="63"/>
                    </a:lnTo>
                    <a:lnTo>
                      <a:pt x="69" y="55"/>
                    </a:lnTo>
                    <a:lnTo>
                      <a:pt x="61" y="47"/>
                    </a:lnTo>
                    <a:lnTo>
                      <a:pt x="56" y="38"/>
                    </a:lnTo>
                    <a:lnTo>
                      <a:pt x="50" y="32"/>
                    </a:lnTo>
                    <a:lnTo>
                      <a:pt x="46" y="25"/>
                    </a:lnTo>
                    <a:lnTo>
                      <a:pt x="38" y="19"/>
                    </a:lnTo>
                    <a:lnTo>
                      <a:pt x="33" y="11"/>
                    </a:lnTo>
                    <a:lnTo>
                      <a:pt x="25" y="4"/>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Freeform 274"/>
              <p:cNvSpPr>
                <a:spLocks/>
              </p:cNvSpPr>
              <p:nvPr/>
            </p:nvSpPr>
            <p:spPr bwMode="auto">
              <a:xfrm>
                <a:off x="2213" y="1098"/>
                <a:ext cx="118" cy="64"/>
              </a:xfrm>
              <a:custGeom>
                <a:avLst/>
                <a:gdLst>
                  <a:gd name="T0" fmla="*/ 154 w 236"/>
                  <a:gd name="T1" fmla="*/ 2 h 129"/>
                  <a:gd name="T2" fmla="*/ 124 w 236"/>
                  <a:gd name="T3" fmla="*/ 0 h 129"/>
                  <a:gd name="T4" fmla="*/ 93 w 236"/>
                  <a:gd name="T5" fmla="*/ 2 h 129"/>
                  <a:gd name="T6" fmla="*/ 63 w 236"/>
                  <a:gd name="T7" fmla="*/ 11 h 129"/>
                  <a:gd name="T8" fmla="*/ 34 w 236"/>
                  <a:gd name="T9" fmla="*/ 23 h 129"/>
                  <a:gd name="T10" fmla="*/ 15 w 236"/>
                  <a:gd name="T11" fmla="*/ 40 h 129"/>
                  <a:gd name="T12" fmla="*/ 2 w 236"/>
                  <a:gd name="T13" fmla="*/ 59 h 129"/>
                  <a:gd name="T14" fmla="*/ 0 w 236"/>
                  <a:gd name="T15" fmla="*/ 84 h 129"/>
                  <a:gd name="T16" fmla="*/ 12 w 236"/>
                  <a:gd name="T17" fmla="*/ 110 h 129"/>
                  <a:gd name="T18" fmla="*/ 34 w 236"/>
                  <a:gd name="T19" fmla="*/ 124 h 129"/>
                  <a:gd name="T20" fmla="*/ 63 w 236"/>
                  <a:gd name="T21" fmla="*/ 129 h 129"/>
                  <a:gd name="T22" fmla="*/ 89 w 236"/>
                  <a:gd name="T23" fmla="*/ 127 h 129"/>
                  <a:gd name="T24" fmla="*/ 116 w 236"/>
                  <a:gd name="T25" fmla="*/ 120 h 129"/>
                  <a:gd name="T26" fmla="*/ 137 w 236"/>
                  <a:gd name="T27" fmla="*/ 105 h 129"/>
                  <a:gd name="T28" fmla="*/ 146 w 236"/>
                  <a:gd name="T29" fmla="*/ 89 h 129"/>
                  <a:gd name="T30" fmla="*/ 145 w 236"/>
                  <a:gd name="T31" fmla="*/ 69 h 129"/>
                  <a:gd name="T32" fmla="*/ 127 w 236"/>
                  <a:gd name="T33" fmla="*/ 55 h 129"/>
                  <a:gd name="T34" fmla="*/ 122 w 236"/>
                  <a:gd name="T35" fmla="*/ 63 h 129"/>
                  <a:gd name="T36" fmla="*/ 124 w 236"/>
                  <a:gd name="T37" fmla="*/ 86 h 129"/>
                  <a:gd name="T38" fmla="*/ 116 w 236"/>
                  <a:gd name="T39" fmla="*/ 105 h 129"/>
                  <a:gd name="T40" fmla="*/ 103 w 236"/>
                  <a:gd name="T41" fmla="*/ 112 h 129"/>
                  <a:gd name="T42" fmla="*/ 89 w 236"/>
                  <a:gd name="T43" fmla="*/ 114 h 129"/>
                  <a:gd name="T44" fmla="*/ 72 w 236"/>
                  <a:gd name="T45" fmla="*/ 110 h 129"/>
                  <a:gd name="T46" fmla="*/ 57 w 236"/>
                  <a:gd name="T47" fmla="*/ 97 h 129"/>
                  <a:gd name="T48" fmla="*/ 53 w 236"/>
                  <a:gd name="T49" fmla="*/ 84 h 129"/>
                  <a:gd name="T50" fmla="*/ 57 w 236"/>
                  <a:gd name="T51" fmla="*/ 69 h 129"/>
                  <a:gd name="T52" fmla="*/ 67 w 236"/>
                  <a:gd name="T53" fmla="*/ 53 h 129"/>
                  <a:gd name="T54" fmla="*/ 82 w 236"/>
                  <a:gd name="T55" fmla="*/ 40 h 129"/>
                  <a:gd name="T56" fmla="*/ 99 w 236"/>
                  <a:gd name="T57" fmla="*/ 30 h 129"/>
                  <a:gd name="T58" fmla="*/ 118 w 236"/>
                  <a:gd name="T59" fmla="*/ 29 h 129"/>
                  <a:gd name="T60" fmla="*/ 141 w 236"/>
                  <a:gd name="T61" fmla="*/ 25 h 129"/>
                  <a:gd name="T62" fmla="*/ 169 w 236"/>
                  <a:gd name="T63" fmla="*/ 25 h 129"/>
                  <a:gd name="T64" fmla="*/ 194 w 236"/>
                  <a:gd name="T65" fmla="*/ 34 h 129"/>
                  <a:gd name="T66" fmla="*/ 221 w 236"/>
                  <a:gd name="T67" fmla="*/ 40 h 129"/>
                  <a:gd name="T68" fmla="*/ 236 w 236"/>
                  <a:gd name="T69" fmla="*/ 32 h 129"/>
                  <a:gd name="T70" fmla="*/ 226 w 236"/>
                  <a:gd name="T71" fmla="*/ 17 h 129"/>
                  <a:gd name="T72" fmla="*/ 209 w 236"/>
                  <a:gd name="T73" fmla="*/ 11 h 129"/>
                  <a:gd name="T74" fmla="*/ 192 w 236"/>
                  <a:gd name="T75" fmla="*/ 10 h 129"/>
                  <a:gd name="T76" fmla="*/ 175 w 236"/>
                  <a:gd name="T77" fmla="*/ 6 h 129"/>
                  <a:gd name="T78" fmla="*/ 169 w 236"/>
                  <a:gd name="T79" fmla="*/ 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129">
                    <a:moveTo>
                      <a:pt x="169" y="6"/>
                    </a:moveTo>
                    <a:lnTo>
                      <a:pt x="154" y="2"/>
                    </a:lnTo>
                    <a:lnTo>
                      <a:pt x="139" y="2"/>
                    </a:lnTo>
                    <a:lnTo>
                      <a:pt x="124" y="0"/>
                    </a:lnTo>
                    <a:lnTo>
                      <a:pt x="108" y="2"/>
                    </a:lnTo>
                    <a:lnTo>
                      <a:pt x="93" y="2"/>
                    </a:lnTo>
                    <a:lnTo>
                      <a:pt x="76" y="6"/>
                    </a:lnTo>
                    <a:lnTo>
                      <a:pt x="63" y="11"/>
                    </a:lnTo>
                    <a:lnTo>
                      <a:pt x="50" y="17"/>
                    </a:lnTo>
                    <a:lnTo>
                      <a:pt x="34" y="23"/>
                    </a:lnTo>
                    <a:lnTo>
                      <a:pt x="25" y="30"/>
                    </a:lnTo>
                    <a:lnTo>
                      <a:pt x="15" y="40"/>
                    </a:lnTo>
                    <a:lnTo>
                      <a:pt x="8" y="50"/>
                    </a:lnTo>
                    <a:lnTo>
                      <a:pt x="2" y="59"/>
                    </a:lnTo>
                    <a:lnTo>
                      <a:pt x="0" y="72"/>
                    </a:lnTo>
                    <a:lnTo>
                      <a:pt x="0" y="84"/>
                    </a:lnTo>
                    <a:lnTo>
                      <a:pt x="4" y="101"/>
                    </a:lnTo>
                    <a:lnTo>
                      <a:pt x="12" y="110"/>
                    </a:lnTo>
                    <a:lnTo>
                      <a:pt x="21" y="118"/>
                    </a:lnTo>
                    <a:lnTo>
                      <a:pt x="34" y="124"/>
                    </a:lnTo>
                    <a:lnTo>
                      <a:pt x="50" y="127"/>
                    </a:lnTo>
                    <a:lnTo>
                      <a:pt x="63" y="129"/>
                    </a:lnTo>
                    <a:lnTo>
                      <a:pt x="76" y="129"/>
                    </a:lnTo>
                    <a:lnTo>
                      <a:pt x="89" y="127"/>
                    </a:lnTo>
                    <a:lnTo>
                      <a:pt x="105" y="126"/>
                    </a:lnTo>
                    <a:lnTo>
                      <a:pt x="116" y="120"/>
                    </a:lnTo>
                    <a:lnTo>
                      <a:pt x="127" y="114"/>
                    </a:lnTo>
                    <a:lnTo>
                      <a:pt x="137" y="105"/>
                    </a:lnTo>
                    <a:lnTo>
                      <a:pt x="145" y="99"/>
                    </a:lnTo>
                    <a:lnTo>
                      <a:pt x="146" y="89"/>
                    </a:lnTo>
                    <a:lnTo>
                      <a:pt x="148" y="80"/>
                    </a:lnTo>
                    <a:lnTo>
                      <a:pt x="145" y="69"/>
                    </a:lnTo>
                    <a:lnTo>
                      <a:pt x="139" y="59"/>
                    </a:lnTo>
                    <a:lnTo>
                      <a:pt x="127" y="55"/>
                    </a:lnTo>
                    <a:lnTo>
                      <a:pt x="118" y="53"/>
                    </a:lnTo>
                    <a:lnTo>
                      <a:pt x="122" y="63"/>
                    </a:lnTo>
                    <a:lnTo>
                      <a:pt x="124" y="74"/>
                    </a:lnTo>
                    <a:lnTo>
                      <a:pt x="124" y="86"/>
                    </a:lnTo>
                    <a:lnTo>
                      <a:pt x="122" y="95"/>
                    </a:lnTo>
                    <a:lnTo>
                      <a:pt x="116" y="105"/>
                    </a:lnTo>
                    <a:lnTo>
                      <a:pt x="108" y="110"/>
                    </a:lnTo>
                    <a:lnTo>
                      <a:pt x="103" y="112"/>
                    </a:lnTo>
                    <a:lnTo>
                      <a:pt x="97" y="114"/>
                    </a:lnTo>
                    <a:lnTo>
                      <a:pt x="89" y="114"/>
                    </a:lnTo>
                    <a:lnTo>
                      <a:pt x="84" y="114"/>
                    </a:lnTo>
                    <a:lnTo>
                      <a:pt x="72" y="110"/>
                    </a:lnTo>
                    <a:lnTo>
                      <a:pt x="63" y="105"/>
                    </a:lnTo>
                    <a:lnTo>
                      <a:pt x="57" y="97"/>
                    </a:lnTo>
                    <a:lnTo>
                      <a:pt x="53" y="91"/>
                    </a:lnTo>
                    <a:lnTo>
                      <a:pt x="53" y="84"/>
                    </a:lnTo>
                    <a:lnTo>
                      <a:pt x="53" y="76"/>
                    </a:lnTo>
                    <a:lnTo>
                      <a:pt x="57" y="69"/>
                    </a:lnTo>
                    <a:lnTo>
                      <a:pt x="63" y="63"/>
                    </a:lnTo>
                    <a:lnTo>
                      <a:pt x="67" y="53"/>
                    </a:lnTo>
                    <a:lnTo>
                      <a:pt x="74" y="46"/>
                    </a:lnTo>
                    <a:lnTo>
                      <a:pt x="82" y="40"/>
                    </a:lnTo>
                    <a:lnTo>
                      <a:pt x="89" y="34"/>
                    </a:lnTo>
                    <a:lnTo>
                      <a:pt x="99" y="30"/>
                    </a:lnTo>
                    <a:lnTo>
                      <a:pt x="108" y="29"/>
                    </a:lnTo>
                    <a:lnTo>
                      <a:pt x="118" y="29"/>
                    </a:lnTo>
                    <a:lnTo>
                      <a:pt x="127" y="30"/>
                    </a:lnTo>
                    <a:lnTo>
                      <a:pt x="141" y="25"/>
                    </a:lnTo>
                    <a:lnTo>
                      <a:pt x="156" y="25"/>
                    </a:lnTo>
                    <a:lnTo>
                      <a:pt x="169" y="25"/>
                    </a:lnTo>
                    <a:lnTo>
                      <a:pt x="183" y="30"/>
                    </a:lnTo>
                    <a:lnTo>
                      <a:pt x="194" y="34"/>
                    </a:lnTo>
                    <a:lnTo>
                      <a:pt x="207" y="38"/>
                    </a:lnTo>
                    <a:lnTo>
                      <a:pt x="221" y="40"/>
                    </a:lnTo>
                    <a:lnTo>
                      <a:pt x="236" y="44"/>
                    </a:lnTo>
                    <a:lnTo>
                      <a:pt x="236" y="32"/>
                    </a:lnTo>
                    <a:lnTo>
                      <a:pt x="234" y="23"/>
                    </a:lnTo>
                    <a:lnTo>
                      <a:pt x="226" y="17"/>
                    </a:lnTo>
                    <a:lnTo>
                      <a:pt x="217" y="15"/>
                    </a:lnTo>
                    <a:lnTo>
                      <a:pt x="209" y="11"/>
                    </a:lnTo>
                    <a:lnTo>
                      <a:pt x="202" y="11"/>
                    </a:lnTo>
                    <a:lnTo>
                      <a:pt x="192" y="10"/>
                    </a:lnTo>
                    <a:lnTo>
                      <a:pt x="183" y="8"/>
                    </a:lnTo>
                    <a:lnTo>
                      <a:pt x="175" y="6"/>
                    </a:lnTo>
                    <a:lnTo>
                      <a:pt x="169" y="6"/>
                    </a:lnTo>
                    <a:lnTo>
                      <a:pt x="169"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Freeform 275"/>
              <p:cNvSpPr>
                <a:spLocks/>
              </p:cNvSpPr>
              <p:nvPr/>
            </p:nvSpPr>
            <p:spPr bwMode="auto">
              <a:xfrm>
                <a:off x="2226" y="1164"/>
                <a:ext cx="91" cy="147"/>
              </a:xfrm>
              <a:custGeom>
                <a:avLst/>
                <a:gdLst>
                  <a:gd name="T0" fmla="*/ 177 w 180"/>
                  <a:gd name="T1" fmla="*/ 0 h 295"/>
                  <a:gd name="T2" fmla="*/ 165 w 180"/>
                  <a:gd name="T3" fmla="*/ 0 h 295"/>
                  <a:gd name="T4" fmla="*/ 159 w 180"/>
                  <a:gd name="T5" fmla="*/ 10 h 295"/>
                  <a:gd name="T6" fmla="*/ 156 w 180"/>
                  <a:gd name="T7" fmla="*/ 27 h 295"/>
                  <a:gd name="T8" fmla="*/ 150 w 180"/>
                  <a:gd name="T9" fmla="*/ 44 h 295"/>
                  <a:gd name="T10" fmla="*/ 140 w 180"/>
                  <a:gd name="T11" fmla="*/ 59 h 295"/>
                  <a:gd name="T12" fmla="*/ 127 w 180"/>
                  <a:gd name="T13" fmla="*/ 72 h 295"/>
                  <a:gd name="T14" fmla="*/ 110 w 180"/>
                  <a:gd name="T15" fmla="*/ 82 h 295"/>
                  <a:gd name="T16" fmla="*/ 97 w 180"/>
                  <a:gd name="T17" fmla="*/ 91 h 295"/>
                  <a:gd name="T18" fmla="*/ 80 w 180"/>
                  <a:gd name="T19" fmla="*/ 99 h 295"/>
                  <a:gd name="T20" fmla="*/ 59 w 180"/>
                  <a:gd name="T21" fmla="*/ 110 h 295"/>
                  <a:gd name="T22" fmla="*/ 40 w 180"/>
                  <a:gd name="T23" fmla="*/ 128 h 295"/>
                  <a:gd name="T24" fmla="*/ 23 w 180"/>
                  <a:gd name="T25" fmla="*/ 150 h 295"/>
                  <a:gd name="T26" fmla="*/ 13 w 180"/>
                  <a:gd name="T27" fmla="*/ 173 h 295"/>
                  <a:gd name="T28" fmla="*/ 4 w 180"/>
                  <a:gd name="T29" fmla="*/ 200 h 295"/>
                  <a:gd name="T30" fmla="*/ 0 w 180"/>
                  <a:gd name="T31" fmla="*/ 224 h 295"/>
                  <a:gd name="T32" fmla="*/ 0 w 180"/>
                  <a:gd name="T33" fmla="*/ 253 h 295"/>
                  <a:gd name="T34" fmla="*/ 4 w 180"/>
                  <a:gd name="T35" fmla="*/ 280 h 295"/>
                  <a:gd name="T36" fmla="*/ 15 w 180"/>
                  <a:gd name="T37" fmla="*/ 295 h 295"/>
                  <a:gd name="T38" fmla="*/ 21 w 180"/>
                  <a:gd name="T39" fmla="*/ 278 h 295"/>
                  <a:gd name="T40" fmla="*/ 17 w 180"/>
                  <a:gd name="T41" fmla="*/ 247 h 295"/>
                  <a:gd name="T42" fmla="*/ 23 w 180"/>
                  <a:gd name="T43" fmla="*/ 215 h 295"/>
                  <a:gd name="T44" fmla="*/ 30 w 180"/>
                  <a:gd name="T45" fmla="*/ 186 h 295"/>
                  <a:gd name="T46" fmla="*/ 45 w 180"/>
                  <a:gd name="T47" fmla="*/ 160 h 295"/>
                  <a:gd name="T48" fmla="*/ 62 w 180"/>
                  <a:gd name="T49" fmla="*/ 135 h 295"/>
                  <a:gd name="T50" fmla="*/ 87 w 180"/>
                  <a:gd name="T51" fmla="*/ 118 h 295"/>
                  <a:gd name="T52" fmla="*/ 116 w 180"/>
                  <a:gd name="T53" fmla="*/ 109 h 295"/>
                  <a:gd name="T54" fmla="*/ 142 w 180"/>
                  <a:gd name="T55" fmla="*/ 95 h 295"/>
                  <a:gd name="T56" fmla="*/ 165 w 180"/>
                  <a:gd name="T57" fmla="*/ 70 h 295"/>
                  <a:gd name="T58" fmla="*/ 175 w 180"/>
                  <a:gd name="T59" fmla="*/ 50 h 295"/>
                  <a:gd name="T60" fmla="*/ 178 w 180"/>
                  <a:gd name="T61" fmla="*/ 34 h 295"/>
                  <a:gd name="T62" fmla="*/ 180 w 180"/>
                  <a:gd name="T63" fmla="*/ 13 h 295"/>
                  <a:gd name="T64" fmla="*/ 180 w 180"/>
                  <a:gd name="T6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0" h="295">
                    <a:moveTo>
                      <a:pt x="180" y="0"/>
                    </a:moveTo>
                    <a:lnTo>
                      <a:pt x="177" y="0"/>
                    </a:lnTo>
                    <a:lnTo>
                      <a:pt x="173" y="0"/>
                    </a:lnTo>
                    <a:lnTo>
                      <a:pt x="165" y="0"/>
                    </a:lnTo>
                    <a:lnTo>
                      <a:pt x="159" y="0"/>
                    </a:lnTo>
                    <a:lnTo>
                      <a:pt x="159" y="10"/>
                    </a:lnTo>
                    <a:lnTo>
                      <a:pt x="159" y="19"/>
                    </a:lnTo>
                    <a:lnTo>
                      <a:pt x="156" y="27"/>
                    </a:lnTo>
                    <a:lnTo>
                      <a:pt x="156" y="36"/>
                    </a:lnTo>
                    <a:lnTo>
                      <a:pt x="150" y="44"/>
                    </a:lnTo>
                    <a:lnTo>
                      <a:pt x="146" y="51"/>
                    </a:lnTo>
                    <a:lnTo>
                      <a:pt x="140" y="59"/>
                    </a:lnTo>
                    <a:lnTo>
                      <a:pt x="135" y="67"/>
                    </a:lnTo>
                    <a:lnTo>
                      <a:pt x="127" y="72"/>
                    </a:lnTo>
                    <a:lnTo>
                      <a:pt x="119" y="78"/>
                    </a:lnTo>
                    <a:lnTo>
                      <a:pt x="110" y="82"/>
                    </a:lnTo>
                    <a:lnTo>
                      <a:pt x="104" y="88"/>
                    </a:lnTo>
                    <a:lnTo>
                      <a:pt x="97" y="91"/>
                    </a:lnTo>
                    <a:lnTo>
                      <a:pt x="87" y="95"/>
                    </a:lnTo>
                    <a:lnTo>
                      <a:pt x="80" y="99"/>
                    </a:lnTo>
                    <a:lnTo>
                      <a:pt x="72" y="103"/>
                    </a:lnTo>
                    <a:lnTo>
                      <a:pt x="59" y="110"/>
                    </a:lnTo>
                    <a:lnTo>
                      <a:pt x="49" y="118"/>
                    </a:lnTo>
                    <a:lnTo>
                      <a:pt x="40" y="128"/>
                    </a:lnTo>
                    <a:lnTo>
                      <a:pt x="30" y="141"/>
                    </a:lnTo>
                    <a:lnTo>
                      <a:pt x="23" y="150"/>
                    </a:lnTo>
                    <a:lnTo>
                      <a:pt x="17" y="162"/>
                    </a:lnTo>
                    <a:lnTo>
                      <a:pt x="13" y="173"/>
                    </a:lnTo>
                    <a:lnTo>
                      <a:pt x="7" y="186"/>
                    </a:lnTo>
                    <a:lnTo>
                      <a:pt x="4" y="200"/>
                    </a:lnTo>
                    <a:lnTo>
                      <a:pt x="2" y="211"/>
                    </a:lnTo>
                    <a:lnTo>
                      <a:pt x="0" y="224"/>
                    </a:lnTo>
                    <a:lnTo>
                      <a:pt x="0" y="240"/>
                    </a:lnTo>
                    <a:lnTo>
                      <a:pt x="0" y="253"/>
                    </a:lnTo>
                    <a:lnTo>
                      <a:pt x="2" y="266"/>
                    </a:lnTo>
                    <a:lnTo>
                      <a:pt x="4" y="280"/>
                    </a:lnTo>
                    <a:lnTo>
                      <a:pt x="7" y="295"/>
                    </a:lnTo>
                    <a:lnTo>
                      <a:pt x="15" y="295"/>
                    </a:lnTo>
                    <a:lnTo>
                      <a:pt x="24" y="295"/>
                    </a:lnTo>
                    <a:lnTo>
                      <a:pt x="21" y="278"/>
                    </a:lnTo>
                    <a:lnTo>
                      <a:pt x="19" y="263"/>
                    </a:lnTo>
                    <a:lnTo>
                      <a:pt x="17" y="247"/>
                    </a:lnTo>
                    <a:lnTo>
                      <a:pt x="21" y="232"/>
                    </a:lnTo>
                    <a:lnTo>
                      <a:pt x="23" y="215"/>
                    </a:lnTo>
                    <a:lnTo>
                      <a:pt x="26" y="202"/>
                    </a:lnTo>
                    <a:lnTo>
                      <a:pt x="30" y="186"/>
                    </a:lnTo>
                    <a:lnTo>
                      <a:pt x="40" y="175"/>
                    </a:lnTo>
                    <a:lnTo>
                      <a:pt x="45" y="160"/>
                    </a:lnTo>
                    <a:lnTo>
                      <a:pt x="55" y="148"/>
                    </a:lnTo>
                    <a:lnTo>
                      <a:pt x="62" y="135"/>
                    </a:lnTo>
                    <a:lnTo>
                      <a:pt x="76" y="128"/>
                    </a:lnTo>
                    <a:lnTo>
                      <a:pt x="87" y="118"/>
                    </a:lnTo>
                    <a:lnTo>
                      <a:pt x="100" y="112"/>
                    </a:lnTo>
                    <a:lnTo>
                      <a:pt x="116" y="109"/>
                    </a:lnTo>
                    <a:lnTo>
                      <a:pt x="133" y="105"/>
                    </a:lnTo>
                    <a:lnTo>
                      <a:pt x="142" y="95"/>
                    </a:lnTo>
                    <a:lnTo>
                      <a:pt x="156" y="84"/>
                    </a:lnTo>
                    <a:lnTo>
                      <a:pt x="165" y="70"/>
                    </a:lnTo>
                    <a:lnTo>
                      <a:pt x="173" y="57"/>
                    </a:lnTo>
                    <a:lnTo>
                      <a:pt x="175" y="50"/>
                    </a:lnTo>
                    <a:lnTo>
                      <a:pt x="177" y="42"/>
                    </a:lnTo>
                    <a:lnTo>
                      <a:pt x="178" y="34"/>
                    </a:lnTo>
                    <a:lnTo>
                      <a:pt x="180" y="27"/>
                    </a:lnTo>
                    <a:lnTo>
                      <a:pt x="180" y="13"/>
                    </a:lnTo>
                    <a:lnTo>
                      <a:pt x="180" y="0"/>
                    </a:lnTo>
                    <a:lnTo>
                      <a:pt x="18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Freeform 276"/>
              <p:cNvSpPr>
                <a:spLocks/>
              </p:cNvSpPr>
              <p:nvPr/>
            </p:nvSpPr>
            <p:spPr bwMode="auto">
              <a:xfrm>
                <a:off x="2245" y="1231"/>
                <a:ext cx="82" cy="113"/>
              </a:xfrm>
              <a:custGeom>
                <a:avLst/>
                <a:gdLst>
                  <a:gd name="T0" fmla="*/ 93 w 163"/>
                  <a:gd name="T1" fmla="*/ 0 h 226"/>
                  <a:gd name="T2" fmla="*/ 59 w 163"/>
                  <a:gd name="T3" fmla="*/ 8 h 226"/>
                  <a:gd name="T4" fmla="*/ 32 w 163"/>
                  <a:gd name="T5" fmla="*/ 25 h 226"/>
                  <a:gd name="T6" fmla="*/ 13 w 163"/>
                  <a:gd name="T7" fmla="*/ 53 h 226"/>
                  <a:gd name="T8" fmla="*/ 2 w 163"/>
                  <a:gd name="T9" fmla="*/ 88 h 226"/>
                  <a:gd name="T10" fmla="*/ 0 w 163"/>
                  <a:gd name="T11" fmla="*/ 124 h 226"/>
                  <a:gd name="T12" fmla="*/ 5 w 163"/>
                  <a:gd name="T13" fmla="*/ 158 h 226"/>
                  <a:gd name="T14" fmla="*/ 21 w 163"/>
                  <a:gd name="T15" fmla="*/ 188 h 226"/>
                  <a:gd name="T16" fmla="*/ 38 w 163"/>
                  <a:gd name="T17" fmla="*/ 207 h 226"/>
                  <a:gd name="T18" fmla="*/ 55 w 163"/>
                  <a:gd name="T19" fmla="*/ 221 h 226"/>
                  <a:gd name="T20" fmla="*/ 61 w 163"/>
                  <a:gd name="T21" fmla="*/ 215 h 226"/>
                  <a:gd name="T22" fmla="*/ 53 w 163"/>
                  <a:gd name="T23" fmla="*/ 200 h 226"/>
                  <a:gd name="T24" fmla="*/ 45 w 163"/>
                  <a:gd name="T25" fmla="*/ 183 h 226"/>
                  <a:gd name="T26" fmla="*/ 38 w 163"/>
                  <a:gd name="T27" fmla="*/ 168 h 226"/>
                  <a:gd name="T28" fmla="*/ 28 w 163"/>
                  <a:gd name="T29" fmla="*/ 152 h 226"/>
                  <a:gd name="T30" fmla="*/ 21 w 163"/>
                  <a:gd name="T31" fmla="*/ 137 h 226"/>
                  <a:gd name="T32" fmla="*/ 17 w 163"/>
                  <a:gd name="T33" fmla="*/ 122 h 226"/>
                  <a:gd name="T34" fmla="*/ 19 w 163"/>
                  <a:gd name="T35" fmla="*/ 105 h 226"/>
                  <a:gd name="T36" fmla="*/ 24 w 163"/>
                  <a:gd name="T37" fmla="*/ 86 h 226"/>
                  <a:gd name="T38" fmla="*/ 30 w 163"/>
                  <a:gd name="T39" fmla="*/ 69 h 226"/>
                  <a:gd name="T40" fmla="*/ 43 w 163"/>
                  <a:gd name="T41" fmla="*/ 48 h 226"/>
                  <a:gd name="T42" fmla="*/ 66 w 163"/>
                  <a:gd name="T43" fmla="*/ 34 h 226"/>
                  <a:gd name="T44" fmla="*/ 81 w 163"/>
                  <a:gd name="T45" fmla="*/ 33 h 226"/>
                  <a:gd name="T46" fmla="*/ 95 w 163"/>
                  <a:gd name="T47" fmla="*/ 38 h 226"/>
                  <a:gd name="T48" fmla="*/ 110 w 163"/>
                  <a:gd name="T49" fmla="*/ 52 h 226"/>
                  <a:gd name="T50" fmla="*/ 120 w 163"/>
                  <a:gd name="T51" fmla="*/ 67 h 226"/>
                  <a:gd name="T52" fmla="*/ 135 w 163"/>
                  <a:gd name="T53" fmla="*/ 72 h 226"/>
                  <a:gd name="T54" fmla="*/ 156 w 163"/>
                  <a:gd name="T55" fmla="*/ 61 h 226"/>
                  <a:gd name="T56" fmla="*/ 161 w 163"/>
                  <a:gd name="T57" fmla="*/ 40 h 226"/>
                  <a:gd name="T58" fmla="*/ 159 w 163"/>
                  <a:gd name="T59" fmla="*/ 25 h 226"/>
                  <a:gd name="T60" fmla="*/ 146 w 163"/>
                  <a:gd name="T61" fmla="*/ 17 h 226"/>
                  <a:gd name="T62" fmla="*/ 131 w 163"/>
                  <a:gd name="T63" fmla="*/ 12 h 226"/>
                  <a:gd name="T64" fmla="*/ 116 w 163"/>
                  <a:gd name="T65" fmla="*/ 8 h 226"/>
                  <a:gd name="T66" fmla="*/ 114 w 163"/>
                  <a:gd name="T67" fmla="*/ 4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3" h="226">
                    <a:moveTo>
                      <a:pt x="114" y="4"/>
                    </a:moveTo>
                    <a:lnTo>
                      <a:pt x="93" y="0"/>
                    </a:lnTo>
                    <a:lnTo>
                      <a:pt x="76" y="2"/>
                    </a:lnTo>
                    <a:lnTo>
                      <a:pt x="59" y="8"/>
                    </a:lnTo>
                    <a:lnTo>
                      <a:pt x="45" y="17"/>
                    </a:lnTo>
                    <a:lnTo>
                      <a:pt x="32" y="25"/>
                    </a:lnTo>
                    <a:lnTo>
                      <a:pt x="23" y="40"/>
                    </a:lnTo>
                    <a:lnTo>
                      <a:pt x="13" y="53"/>
                    </a:lnTo>
                    <a:lnTo>
                      <a:pt x="7" y="72"/>
                    </a:lnTo>
                    <a:lnTo>
                      <a:pt x="2" y="88"/>
                    </a:lnTo>
                    <a:lnTo>
                      <a:pt x="2" y="107"/>
                    </a:lnTo>
                    <a:lnTo>
                      <a:pt x="0" y="124"/>
                    </a:lnTo>
                    <a:lnTo>
                      <a:pt x="2" y="143"/>
                    </a:lnTo>
                    <a:lnTo>
                      <a:pt x="5" y="158"/>
                    </a:lnTo>
                    <a:lnTo>
                      <a:pt x="13" y="175"/>
                    </a:lnTo>
                    <a:lnTo>
                      <a:pt x="21" y="188"/>
                    </a:lnTo>
                    <a:lnTo>
                      <a:pt x="34" y="202"/>
                    </a:lnTo>
                    <a:lnTo>
                      <a:pt x="38" y="207"/>
                    </a:lnTo>
                    <a:lnTo>
                      <a:pt x="45" y="215"/>
                    </a:lnTo>
                    <a:lnTo>
                      <a:pt x="55" y="221"/>
                    </a:lnTo>
                    <a:lnTo>
                      <a:pt x="62" y="226"/>
                    </a:lnTo>
                    <a:lnTo>
                      <a:pt x="61" y="215"/>
                    </a:lnTo>
                    <a:lnTo>
                      <a:pt x="59" y="207"/>
                    </a:lnTo>
                    <a:lnTo>
                      <a:pt x="53" y="200"/>
                    </a:lnTo>
                    <a:lnTo>
                      <a:pt x="51" y="190"/>
                    </a:lnTo>
                    <a:lnTo>
                      <a:pt x="45" y="183"/>
                    </a:lnTo>
                    <a:lnTo>
                      <a:pt x="42" y="175"/>
                    </a:lnTo>
                    <a:lnTo>
                      <a:pt x="38" y="168"/>
                    </a:lnTo>
                    <a:lnTo>
                      <a:pt x="34" y="162"/>
                    </a:lnTo>
                    <a:lnTo>
                      <a:pt x="28" y="152"/>
                    </a:lnTo>
                    <a:lnTo>
                      <a:pt x="24" y="145"/>
                    </a:lnTo>
                    <a:lnTo>
                      <a:pt x="21" y="137"/>
                    </a:lnTo>
                    <a:lnTo>
                      <a:pt x="19" y="130"/>
                    </a:lnTo>
                    <a:lnTo>
                      <a:pt x="17" y="122"/>
                    </a:lnTo>
                    <a:lnTo>
                      <a:pt x="17" y="114"/>
                    </a:lnTo>
                    <a:lnTo>
                      <a:pt x="19" y="105"/>
                    </a:lnTo>
                    <a:lnTo>
                      <a:pt x="24" y="95"/>
                    </a:lnTo>
                    <a:lnTo>
                      <a:pt x="24" y="86"/>
                    </a:lnTo>
                    <a:lnTo>
                      <a:pt x="26" y="78"/>
                    </a:lnTo>
                    <a:lnTo>
                      <a:pt x="30" y="69"/>
                    </a:lnTo>
                    <a:lnTo>
                      <a:pt x="34" y="61"/>
                    </a:lnTo>
                    <a:lnTo>
                      <a:pt x="43" y="48"/>
                    </a:lnTo>
                    <a:lnTo>
                      <a:pt x="59" y="38"/>
                    </a:lnTo>
                    <a:lnTo>
                      <a:pt x="66" y="34"/>
                    </a:lnTo>
                    <a:lnTo>
                      <a:pt x="72" y="33"/>
                    </a:lnTo>
                    <a:lnTo>
                      <a:pt x="81" y="33"/>
                    </a:lnTo>
                    <a:lnTo>
                      <a:pt x="89" y="36"/>
                    </a:lnTo>
                    <a:lnTo>
                      <a:pt x="95" y="38"/>
                    </a:lnTo>
                    <a:lnTo>
                      <a:pt x="102" y="46"/>
                    </a:lnTo>
                    <a:lnTo>
                      <a:pt x="110" y="52"/>
                    </a:lnTo>
                    <a:lnTo>
                      <a:pt x="116" y="63"/>
                    </a:lnTo>
                    <a:lnTo>
                      <a:pt x="120" y="67"/>
                    </a:lnTo>
                    <a:lnTo>
                      <a:pt x="127" y="72"/>
                    </a:lnTo>
                    <a:lnTo>
                      <a:pt x="135" y="72"/>
                    </a:lnTo>
                    <a:lnTo>
                      <a:pt x="148" y="72"/>
                    </a:lnTo>
                    <a:lnTo>
                      <a:pt x="156" y="61"/>
                    </a:lnTo>
                    <a:lnTo>
                      <a:pt x="161" y="52"/>
                    </a:lnTo>
                    <a:lnTo>
                      <a:pt x="161" y="40"/>
                    </a:lnTo>
                    <a:lnTo>
                      <a:pt x="163" y="34"/>
                    </a:lnTo>
                    <a:lnTo>
                      <a:pt x="159" y="25"/>
                    </a:lnTo>
                    <a:lnTo>
                      <a:pt x="154" y="21"/>
                    </a:lnTo>
                    <a:lnTo>
                      <a:pt x="146" y="17"/>
                    </a:lnTo>
                    <a:lnTo>
                      <a:pt x="139" y="15"/>
                    </a:lnTo>
                    <a:lnTo>
                      <a:pt x="131" y="12"/>
                    </a:lnTo>
                    <a:lnTo>
                      <a:pt x="123" y="10"/>
                    </a:lnTo>
                    <a:lnTo>
                      <a:pt x="116" y="8"/>
                    </a:lnTo>
                    <a:lnTo>
                      <a:pt x="114" y="4"/>
                    </a:lnTo>
                    <a:lnTo>
                      <a:pt x="11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4" name="Freeform 277"/>
              <p:cNvSpPr>
                <a:spLocks/>
              </p:cNvSpPr>
              <p:nvPr/>
            </p:nvSpPr>
            <p:spPr bwMode="auto">
              <a:xfrm>
                <a:off x="2307" y="1140"/>
                <a:ext cx="42" cy="84"/>
              </a:xfrm>
              <a:custGeom>
                <a:avLst/>
                <a:gdLst>
                  <a:gd name="T0" fmla="*/ 78 w 84"/>
                  <a:gd name="T1" fmla="*/ 0 h 167"/>
                  <a:gd name="T2" fmla="*/ 74 w 84"/>
                  <a:gd name="T3" fmla="*/ 0 h 167"/>
                  <a:gd name="T4" fmla="*/ 71 w 84"/>
                  <a:gd name="T5" fmla="*/ 0 h 167"/>
                  <a:gd name="T6" fmla="*/ 63 w 84"/>
                  <a:gd name="T7" fmla="*/ 0 h 167"/>
                  <a:gd name="T8" fmla="*/ 57 w 84"/>
                  <a:gd name="T9" fmla="*/ 0 h 167"/>
                  <a:gd name="T10" fmla="*/ 59 w 84"/>
                  <a:gd name="T11" fmla="*/ 7 h 167"/>
                  <a:gd name="T12" fmla="*/ 61 w 84"/>
                  <a:gd name="T13" fmla="*/ 17 h 167"/>
                  <a:gd name="T14" fmla="*/ 61 w 84"/>
                  <a:gd name="T15" fmla="*/ 26 h 167"/>
                  <a:gd name="T16" fmla="*/ 61 w 84"/>
                  <a:gd name="T17" fmla="*/ 36 h 167"/>
                  <a:gd name="T18" fmla="*/ 57 w 84"/>
                  <a:gd name="T19" fmla="*/ 43 h 167"/>
                  <a:gd name="T20" fmla="*/ 57 w 84"/>
                  <a:gd name="T21" fmla="*/ 53 h 167"/>
                  <a:gd name="T22" fmla="*/ 54 w 84"/>
                  <a:gd name="T23" fmla="*/ 60 h 167"/>
                  <a:gd name="T24" fmla="*/ 52 w 84"/>
                  <a:gd name="T25" fmla="*/ 70 h 167"/>
                  <a:gd name="T26" fmla="*/ 42 w 84"/>
                  <a:gd name="T27" fmla="*/ 85 h 167"/>
                  <a:gd name="T28" fmla="*/ 31 w 84"/>
                  <a:gd name="T29" fmla="*/ 98 h 167"/>
                  <a:gd name="T30" fmla="*/ 23 w 84"/>
                  <a:gd name="T31" fmla="*/ 102 h 167"/>
                  <a:gd name="T32" fmla="*/ 16 w 84"/>
                  <a:gd name="T33" fmla="*/ 110 h 167"/>
                  <a:gd name="T34" fmla="*/ 8 w 84"/>
                  <a:gd name="T35" fmla="*/ 116 h 167"/>
                  <a:gd name="T36" fmla="*/ 0 w 84"/>
                  <a:gd name="T37" fmla="*/ 121 h 167"/>
                  <a:gd name="T38" fmla="*/ 0 w 84"/>
                  <a:gd name="T39" fmla="*/ 123 h 167"/>
                  <a:gd name="T40" fmla="*/ 4 w 84"/>
                  <a:gd name="T41" fmla="*/ 129 h 167"/>
                  <a:gd name="T42" fmla="*/ 6 w 84"/>
                  <a:gd name="T43" fmla="*/ 135 h 167"/>
                  <a:gd name="T44" fmla="*/ 10 w 84"/>
                  <a:gd name="T45" fmla="*/ 144 h 167"/>
                  <a:gd name="T46" fmla="*/ 14 w 84"/>
                  <a:gd name="T47" fmla="*/ 150 h 167"/>
                  <a:gd name="T48" fmla="*/ 16 w 84"/>
                  <a:gd name="T49" fmla="*/ 159 h 167"/>
                  <a:gd name="T50" fmla="*/ 19 w 84"/>
                  <a:gd name="T51" fmla="*/ 163 h 167"/>
                  <a:gd name="T52" fmla="*/ 21 w 84"/>
                  <a:gd name="T53" fmla="*/ 167 h 167"/>
                  <a:gd name="T54" fmla="*/ 31 w 84"/>
                  <a:gd name="T55" fmla="*/ 161 h 167"/>
                  <a:gd name="T56" fmla="*/ 40 w 84"/>
                  <a:gd name="T57" fmla="*/ 157 h 167"/>
                  <a:gd name="T58" fmla="*/ 48 w 84"/>
                  <a:gd name="T59" fmla="*/ 150 h 167"/>
                  <a:gd name="T60" fmla="*/ 57 w 84"/>
                  <a:gd name="T61" fmla="*/ 142 h 167"/>
                  <a:gd name="T62" fmla="*/ 61 w 84"/>
                  <a:gd name="T63" fmla="*/ 131 h 167"/>
                  <a:gd name="T64" fmla="*/ 69 w 84"/>
                  <a:gd name="T65" fmla="*/ 121 h 167"/>
                  <a:gd name="T66" fmla="*/ 73 w 84"/>
                  <a:gd name="T67" fmla="*/ 108 h 167"/>
                  <a:gd name="T68" fmla="*/ 76 w 84"/>
                  <a:gd name="T69" fmla="*/ 98 h 167"/>
                  <a:gd name="T70" fmla="*/ 78 w 84"/>
                  <a:gd name="T71" fmla="*/ 85 h 167"/>
                  <a:gd name="T72" fmla="*/ 80 w 84"/>
                  <a:gd name="T73" fmla="*/ 70 h 167"/>
                  <a:gd name="T74" fmla="*/ 82 w 84"/>
                  <a:gd name="T75" fmla="*/ 57 h 167"/>
                  <a:gd name="T76" fmla="*/ 84 w 84"/>
                  <a:gd name="T77" fmla="*/ 45 h 167"/>
                  <a:gd name="T78" fmla="*/ 82 w 84"/>
                  <a:gd name="T79" fmla="*/ 32 h 167"/>
                  <a:gd name="T80" fmla="*/ 80 w 84"/>
                  <a:gd name="T81" fmla="*/ 19 h 167"/>
                  <a:gd name="T82" fmla="*/ 80 w 84"/>
                  <a:gd name="T83" fmla="*/ 7 h 167"/>
                  <a:gd name="T84" fmla="*/ 78 w 84"/>
                  <a:gd name="T85" fmla="*/ 0 h 167"/>
                  <a:gd name="T86" fmla="*/ 78 w 84"/>
                  <a:gd name="T87" fmla="*/ 0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 h="167">
                    <a:moveTo>
                      <a:pt x="78" y="0"/>
                    </a:moveTo>
                    <a:lnTo>
                      <a:pt x="74" y="0"/>
                    </a:lnTo>
                    <a:lnTo>
                      <a:pt x="71" y="0"/>
                    </a:lnTo>
                    <a:lnTo>
                      <a:pt x="63" y="0"/>
                    </a:lnTo>
                    <a:lnTo>
                      <a:pt x="57" y="0"/>
                    </a:lnTo>
                    <a:lnTo>
                      <a:pt x="59" y="7"/>
                    </a:lnTo>
                    <a:lnTo>
                      <a:pt x="61" y="17"/>
                    </a:lnTo>
                    <a:lnTo>
                      <a:pt x="61" y="26"/>
                    </a:lnTo>
                    <a:lnTo>
                      <a:pt x="61" y="36"/>
                    </a:lnTo>
                    <a:lnTo>
                      <a:pt x="57" y="43"/>
                    </a:lnTo>
                    <a:lnTo>
                      <a:pt x="57" y="53"/>
                    </a:lnTo>
                    <a:lnTo>
                      <a:pt x="54" y="60"/>
                    </a:lnTo>
                    <a:lnTo>
                      <a:pt x="52" y="70"/>
                    </a:lnTo>
                    <a:lnTo>
                      <a:pt x="42" y="85"/>
                    </a:lnTo>
                    <a:lnTo>
                      <a:pt x="31" y="98"/>
                    </a:lnTo>
                    <a:lnTo>
                      <a:pt x="23" y="102"/>
                    </a:lnTo>
                    <a:lnTo>
                      <a:pt x="16" y="110"/>
                    </a:lnTo>
                    <a:lnTo>
                      <a:pt x="8" y="116"/>
                    </a:lnTo>
                    <a:lnTo>
                      <a:pt x="0" y="121"/>
                    </a:lnTo>
                    <a:lnTo>
                      <a:pt x="0" y="123"/>
                    </a:lnTo>
                    <a:lnTo>
                      <a:pt x="4" y="129"/>
                    </a:lnTo>
                    <a:lnTo>
                      <a:pt x="6" y="135"/>
                    </a:lnTo>
                    <a:lnTo>
                      <a:pt x="10" y="144"/>
                    </a:lnTo>
                    <a:lnTo>
                      <a:pt x="14" y="150"/>
                    </a:lnTo>
                    <a:lnTo>
                      <a:pt x="16" y="159"/>
                    </a:lnTo>
                    <a:lnTo>
                      <a:pt x="19" y="163"/>
                    </a:lnTo>
                    <a:lnTo>
                      <a:pt x="21" y="167"/>
                    </a:lnTo>
                    <a:lnTo>
                      <a:pt x="31" y="161"/>
                    </a:lnTo>
                    <a:lnTo>
                      <a:pt x="40" y="157"/>
                    </a:lnTo>
                    <a:lnTo>
                      <a:pt x="48" y="150"/>
                    </a:lnTo>
                    <a:lnTo>
                      <a:pt x="57" y="142"/>
                    </a:lnTo>
                    <a:lnTo>
                      <a:pt x="61" y="131"/>
                    </a:lnTo>
                    <a:lnTo>
                      <a:pt x="69" y="121"/>
                    </a:lnTo>
                    <a:lnTo>
                      <a:pt x="73" y="108"/>
                    </a:lnTo>
                    <a:lnTo>
                      <a:pt x="76" y="98"/>
                    </a:lnTo>
                    <a:lnTo>
                      <a:pt x="78" y="85"/>
                    </a:lnTo>
                    <a:lnTo>
                      <a:pt x="80" y="70"/>
                    </a:lnTo>
                    <a:lnTo>
                      <a:pt x="82" y="57"/>
                    </a:lnTo>
                    <a:lnTo>
                      <a:pt x="84" y="45"/>
                    </a:lnTo>
                    <a:lnTo>
                      <a:pt x="82" y="32"/>
                    </a:lnTo>
                    <a:lnTo>
                      <a:pt x="80" y="19"/>
                    </a:lnTo>
                    <a:lnTo>
                      <a:pt x="80" y="7"/>
                    </a:lnTo>
                    <a:lnTo>
                      <a:pt x="78" y="0"/>
                    </a:lnTo>
                    <a:lnTo>
                      <a:pt x="7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5" name="Freeform 278"/>
              <p:cNvSpPr>
                <a:spLocks/>
              </p:cNvSpPr>
              <p:nvPr/>
            </p:nvSpPr>
            <p:spPr bwMode="auto">
              <a:xfrm>
                <a:off x="2288" y="1271"/>
                <a:ext cx="61" cy="125"/>
              </a:xfrm>
              <a:custGeom>
                <a:avLst/>
                <a:gdLst>
                  <a:gd name="T0" fmla="*/ 48 w 122"/>
                  <a:gd name="T1" fmla="*/ 2 h 251"/>
                  <a:gd name="T2" fmla="*/ 35 w 122"/>
                  <a:gd name="T3" fmla="*/ 0 h 251"/>
                  <a:gd name="T4" fmla="*/ 25 w 122"/>
                  <a:gd name="T5" fmla="*/ 4 h 251"/>
                  <a:gd name="T6" fmla="*/ 17 w 122"/>
                  <a:gd name="T7" fmla="*/ 10 h 251"/>
                  <a:gd name="T8" fmla="*/ 12 w 122"/>
                  <a:gd name="T9" fmla="*/ 19 h 251"/>
                  <a:gd name="T10" fmla="*/ 6 w 122"/>
                  <a:gd name="T11" fmla="*/ 27 h 251"/>
                  <a:gd name="T12" fmla="*/ 2 w 122"/>
                  <a:gd name="T13" fmla="*/ 38 h 251"/>
                  <a:gd name="T14" fmla="*/ 0 w 122"/>
                  <a:gd name="T15" fmla="*/ 50 h 251"/>
                  <a:gd name="T16" fmla="*/ 2 w 122"/>
                  <a:gd name="T17" fmla="*/ 63 h 251"/>
                  <a:gd name="T18" fmla="*/ 2 w 122"/>
                  <a:gd name="T19" fmla="*/ 76 h 251"/>
                  <a:gd name="T20" fmla="*/ 6 w 122"/>
                  <a:gd name="T21" fmla="*/ 88 h 251"/>
                  <a:gd name="T22" fmla="*/ 8 w 122"/>
                  <a:gd name="T23" fmla="*/ 101 h 251"/>
                  <a:gd name="T24" fmla="*/ 14 w 122"/>
                  <a:gd name="T25" fmla="*/ 114 h 251"/>
                  <a:gd name="T26" fmla="*/ 17 w 122"/>
                  <a:gd name="T27" fmla="*/ 124 h 251"/>
                  <a:gd name="T28" fmla="*/ 25 w 122"/>
                  <a:gd name="T29" fmla="*/ 135 h 251"/>
                  <a:gd name="T30" fmla="*/ 31 w 122"/>
                  <a:gd name="T31" fmla="*/ 143 h 251"/>
                  <a:gd name="T32" fmla="*/ 38 w 122"/>
                  <a:gd name="T33" fmla="*/ 152 h 251"/>
                  <a:gd name="T34" fmla="*/ 50 w 122"/>
                  <a:gd name="T35" fmla="*/ 162 h 251"/>
                  <a:gd name="T36" fmla="*/ 61 w 122"/>
                  <a:gd name="T37" fmla="*/ 171 h 251"/>
                  <a:gd name="T38" fmla="*/ 73 w 122"/>
                  <a:gd name="T39" fmla="*/ 183 h 251"/>
                  <a:gd name="T40" fmla="*/ 82 w 122"/>
                  <a:gd name="T41" fmla="*/ 194 h 251"/>
                  <a:gd name="T42" fmla="*/ 90 w 122"/>
                  <a:gd name="T43" fmla="*/ 207 h 251"/>
                  <a:gd name="T44" fmla="*/ 95 w 122"/>
                  <a:gd name="T45" fmla="*/ 219 h 251"/>
                  <a:gd name="T46" fmla="*/ 97 w 122"/>
                  <a:gd name="T47" fmla="*/ 226 h 251"/>
                  <a:gd name="T48" fmla="*/ 99 w 122"/>
                  <a:gd name="T49" fmla="*/ 232 h 251"/>
                  <a:gd name="T50" fmla="*/ 99 w 122"/>
                  <a:gd name="T51" fmla="*/ 242 h 251"/>
                  <a:gd name="T52" fmla="*/ 101 w 122"/>
                  <a:gd name="T53" fmla="*/ 249 h 251"/>
                  <a:gd name="T54" fmla="*/ 109 w 122"/>
                  <a:gd name="T55" fmla="*/ 249 h 251"/>
                  <a:gd name="T56" fmla="*/ 118 w 122"/>
                  <a:gd name="T57" fmla="*/ 251 h 251"/>
                  <a:gd name="T58" fmla="*/ 122 w 122"/>
                  <a:gd name="T59" fmla="*/ 234 h 251"/>
                  <a:gd name="T60" fmla="*/ 122 w 122"/>
                  <a:gd name="T61" fmla="*/ 221 h 251"/>
                  <a:gd name="T62" fmla="*/ 118 w 122"/>
                  <a:gd name="T63" fmla="*/ 207 h 251"/>
                  <a:gd name="T64" fmla="*/ 112 w 122"/>
                  <a:gd name="T65" fmla="*/ 196 h 251"/>
                  <a:gd name="T66" fmla="*/ 105 w 122"/>
                  <a:gd name="T67" fmla="*/ 184 h 251"/>
                  <a:gd name="T68" fmla="*/ 97 w 122"/>
                  <a:gd name="T69" fmla="*/ 175 h 251"/>
                  <a:gd name="T70" fmla="*/ 88 w 122"/>
                  <a:gd name="T71" fmla="*/ 165 h 251"/>
                  <a:gd name="T72" fmla="*/ 80 w 122"/>
                  <a:gd name="T73" fmla="*/ 158 h 251"/>
                  <a:gd name="T74" fmla="*/ 69 w 122"/>
                  <a:gd name="T75" fmla="*/ 148 h 251"/>
                  <a:gd name="T76" fmla="*/ 61 w 122"/>
                  <a:gd name="T77" fmla="*/ 139 h 251"/>
                  <a:gd name="T78" fmla="*/ 52 w 122"/>
                  <a:gd name="T79" fmla="*/ 127 h 251"/>
                  <a:gd name="T80" fmla="*/ 46 w 122"/>
                  <a:gd name="T81" fmla="*/ 120 h 251"/>
                  <a:gd name="T82" fmla="*/ 40 w 122"/>
                  <a:gd name="T83" fmla="*/ 107 h 251"/>
                  <a:gd name="T84" fmla="*/ 40 w 122"/>
                  <a:gd name="T85" fmla="*/ 95 h 251"/>
                  <a:gd name="T86" fmla="*/ 42 w 122"/>
                  <a:gd name="T87" fmla="*/ 82 h 251"/>
                  <a:gd name="T88" fmla="*/ 48 w 122"/>
                  <a:gd name="T89" fmla="*/ 69 h 251"/>
                  <a:gd name="T90" fmla="*/ 59 w 122"/>
                  <a:gd name="T91" fmla="*/ 67 h 251"/>
                  <a:gd name="T92" fmla="*/ 69 w 122"/>
                  <a:gd name="T93" fmla="*/ 67 h 251"/>
                  <a:gd name="T94" fmla="*/ 76 w 122"/>
                  <a:gd name="T95" fmla="*/ 63 h 251"/>
                  <a:gd name="T96" fmla="*/ 82 w 122"/>
                  <a:gd name="T97" fmla="*/ 59 h 251"/>
                  <a:gd name="T98" fmla="*/ 86 w 122"/>
                  <a:gd name="T99" fmla="*/ 48 h 251"/>
                  <a:gd name="T100" fmla="*/ 84 w 122"/>
                  <a:gd name="T101" fmla="*/ 36 h 251"/>
                  <a:gd name="T102" fmla="*/ 76 w 122"/>
                  <a:gd name="T103" fmla="*/ 23 h 251"/>
                  <a:gd name="T104" fmla="*/ 67 w 122"/>
                  <a:gd name="T105" fmla="*/ 11 h 251"/>
                  <a:gd name="T106" fmla="*/ 57 w 122"/>
                  <a:gd name="T107" fmla="*/ 4 h 251"/>
                  <a:gd name="T108" fmla="*/ 48 w 122"/>
                  <a:gd name="T109" fmla="*/ 2 h 251"/>
                  <a:gd name="T110" fmla="*/ 48 w 122"/>
                  <a:gd name="T111" fmla="*/ 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2" h="251">
                    <a:moveTo>
                      <a:pt x="48" y="2"/>
                    </a:moveTo>
                    <a:lnTo>
                      <a:pt x="35" y="0"/>
                    </a:lnTo>
                    <a:lnTo>
                      <a:pt x="25" y="4"/>
                    </a:lnTo>
                    <a:lnTo>
                      <a:pt x="17" y="10"/>
                    </a:lnTo>
                    <a:lnTo>
                      <a:pt x="12" y="19"/>
                    </a:lnTo>
                    <a:lnTo>
                      <a:pt x="6" y="27"/>
                    </a:lnTo>
                    <a:lnTo>
                      <a:pt x="2" y="38"/>
                    </a:lnTo>
                    <a:lnTo>
                      <a:pt x="0" y="50"/>
                    </a:lnTo>
                    <a:lnTo>
                      <a:pt x="2" y="63"/>
                    </a:lnTo>
                    <a:lnTo>
                      <a:pt x="2" y="76"/>
                    </a:lnTo>
                    <a:lnTo>
                      <a:pt x="6" y="88"/>
                    </a:lnTo>
                    <a:lnTo>
                      <a:pt x="8" y="101"/>
                    </a:lnTo>
                    <a:lnTo>
                      <a:pt x="14" y="114"/>
                    </a:lnTo>
                    <a:lnTo>
                      <a:pt x="17" y="124"/>
                    </a:lnTo>
                    <a:lnTo>
                      <a:pt x="25" y="135"/>
                    </a:lnTo>
                    <a:lnTo>
                      <a:pt x="31" y="143"/>
                    </a:lnTo>
                    <a:lnTo>
                      <a:pt x="38" y="152"/>
                    </a:lnTo>
                    <a:lnTo>
                      <a:pt x="50" y="162"/>
                    </a:lnTo>
                    <a:lnTo>
                      <a:pt x="61" y="171"/>
                    </a:lnTo>
                    <a:lnTo>
                      <a:pt x="73" y="183"/>
                    </a:lnTo>
                    <a:lnTo>
                      <a:pt x="82" y="194"/>
                    </a:lnTo>
                    <a:lnTo>
                      <a:pt x="90" y="207"/>
                    </a:lnTo>
                    <a:lnTo>
                      <a:pt x="95" y="219"/>
                    </a:lnTo>
                    <a:lnTo>
                      <a:pt x="97" y="226"/>
                    </a:lnTo>
                    <a:lnTo>
                      <a:pt x="99" y="232"/>
                    </a:lnTo>
                    <a:lnTo>
                      <a:pt x="99" y="242"/>
                    </a:lnTo>
                    <a:lnTo>
                      <a:pt x="101" y="249"/>
                    </a:lnTo>
                    <a:lnTo>
                      <a:pt x="109" y="249"/>
                    </a:lnTo>
                    <a:lnTo>
                      <a:pt x="118" y="251"/>
                    </a:lnTo>
                    <a:lnTo>
                      <a:pt x="122" y="234"/>
                    </a:lnTo>
                    <a:lnTo>
                      <a:pt x="122" y="221"/>
                    </a:lnTo>
                    <a:lnTo>
                      <a:pt x="118" y="207"/>
                    </a:lnTo>
                    <a:lnTo>
                      <a:pt x="112" y="196"/>
                    </a:lnTo>
                    <a:lnTo>
                      <a:pt x="105" y="184"/>
                    </a:lnTo>
                    <a:lnTo>
                      <a:pt x="97" y="175"/>
                    </a:lnTo>
                    <a:lnTo>
                      <a:pt x="88" y="165"/>
                    </a:lnTo>
                    <a:lnTo>
                      <a:pt x="80" y="158"/>
                    </a:lnTo>
                    <a:lnTo>
                      <a:pt x="69" y="148"/>
                    </a:lnTo>
                    <a:lnTo>
                      <a:pt x="61" y="139"/>
                    </a:lnTo>
                    <a:lnTo>
                      <a:pt x="52" y="127"/>
                    </a:lnTo>
                    <a:lnTo>
                      <a:pt x="46" y="120"/>
                    </a:lnTo>
                    <a:lnTo>
                      <a:pt x="40" y="107"/>
                    </a:lnTo>
                    <a:lnTo>
                      <a:pt x="40" y="95"/>
                    </a:lnTo>
                    <a:lnTo>
                      <a:pt x="42" y="82"/>
                    </a:lnTo>
                    <a:lnTo>
                      <a:pt x="48" y="69"/>
                    </a:lnTo>
                    <a:lnTo>
                      <a:pt x="59" y="67"/>
                    </a:lnTo>
                    <a:lnTo>
                      <a:pt x="69" y="67"/>
                    </a:lnTo>
                    <a:lnTo>
                      <a:pt x="76" y="63"/>
                    </a:lnTo>
                    <a:lnTo>
                      <a:pt x="82" y="59"/>
                    </a:lnTo>
                    <a:lnTo>
                      <a:pt x="86" y="48"/>
                    </a:lnTo>
                    <a:lnTo>
                      <a:pt x="84" y="36"/>
                    </a:lnTo>
                    <a:lnTo>
                      <a:pt x="76" y="23"/>
                    </a:lnTo>
                    <a:lnTo>
                      <a:pt x="67" y="11"/>
                    </a:lnTo>
                    <a:lnTo>
                      <a:pt x="57" y="4"/>
                    </a:lnTo>
                    <a:lnTo>
                      <a:pt x="48" y="2"/>
                    </a:lnTo>
                    <a:lnTo>
                      <a:pt x="4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 name="Freeform 279"/>
              <p:cNvSpPr>
                <a:spLocks/>
              </p:cNvSpPr>
              <p:nvPr/>
            </p:nvSpPr>
            <p:spPr bwMode="auto">
              <a:xfrm>
                <a:off x="2217" y="1346"/>
                <a:ext cx="95" cy="156"/>
              </a:xfrm>
              <a:custGeom>
                <a:avLst/>
                <a:gdLst>
                  <a:gd name="T0" fmla="*/ 89 w 190"/>
                  <a:gd name="T1" fmla="*/ 0 h 314"/>
                  <a:gd name="T2" fmla="*/ 49 w 190"/>
                  <a:gd name="T3" fmla="*/ 10 h 314"/>
                  <a:gd name="T4" fmla="*/ 23 w 190"/>
                  <a:gd name="T5" fmla="*/ 36 h 314"/>
                  <a:gd name="T6" fmla="*/ 4 w 190"/>
                  <a:gd name="T7" fmla="*/ 73 h 314"/>
                  <a:gd name="T8" fmla="*/ 0 w 190"/>
                  <a:gd name="T9" fmla="*/ 118 h 314"/>
                  <a:gd name="T10" fmla="*/ 4 w 190"/>
                  <a:gd name="T11" fmla="*/ 158 h 314"/>
                  <a:gd name="T12" fmla="*/ 15 w 190"/>
                  <a:gd name="T13" fmla="*/ 183 h 314"/>
                  <a:gd name="T14" fmla="*/ 43 w 190"/>
                  <a:gd name="T15" fmla="*/ 213 h 314"/>
                  <a:gd name="T16" fmla="*/ 68 w 190"/>
                  <a:gd name="T17" fmla="*/ 225 h 314"/>
                  <a:gd name="T18" fmla="*/ 95 w 190"/>
                  <a:gd name="T19" fmla="*/ 230 h 314"/>
                  <a:gd name="T20" fmla="*/ 110 w 190"/>
                  <a:gd name="T21" fmla="*/ 255 h 314"/>
                  <a:gd name="T22" fmla="*/ 100 w 190"/>
                  <a:gd name="T23" fmla="*/ 284 h 314"/>
                  <a:gd name="T24" fmla="*/ 97 w 190"/>
                  <a:gd name="T25" fmla="*/ 314 h 314"/>
                  <a:gd name="T26" fmla="*/ 125 w 190"/>
                  <a:gd name="T27" fmla="*/ 308 h 314"/>
                  <a:gd name="T28" fmla="*/ 150 w 190"/>
                  <a:gd name="T29" fmla="*/ 293 h 314"/>
                  <a:gd name="T30" fmla="*/ 144 w 190"/>
                  <a:gd name="T31" fmla="*/ 263 h 314"/>
                  <a:gd name="T32" fmla="*/ 131 w 190"/>
                  <a:gd name="T33" fmla="*/ 236 h 314"/>
                  <a:gd name="T34" fmla="*/ 142 w 190"/>
                  <a:gd name="T35" fmla="*/ 213 h 314"/>
                  <a:gd name="T36" fmla="*/ 142 w 190"/>
                  <a:gd name="T37" fmla="*/ 181 h 314"/>
                  <a:gd name="T38" fmla="*/ 125 w 190"/>
                  <a:gd name="T39" fmla="*/ 166 h 314"/>
                  <a:gd name="T40" fmla="*/ 93 w 190"/>
                  <a:gd name="T41" fmla="*/ 166 h 314"/>
                  <a:gd name="T42" fmla="*/ 93 w 190"/>
                  <a:gd name="T43" fmla="*/ 196 h 314"/>
                  <a:gd name="T44" fmla="*/ 59 w 190"/>
                  <a:gd name="T45" fmla="*/ 190 h 314"/>
                  <a:gd name="T46" fmla="*/ 30 w 190"/>
                  <a:gd name="T47" fmla="*/ 156 h 314"/>
                  <a:gd name="T48" fmla="*/ 32 w 190"/>
                  <a:gd name="T49" fmla="*/ 112 h 314"/>
                  <a:gd name="T50" fmla="*/ 55 w 190"/>
                  <a:gd name="T51" fmla="*/ 73 h 314"/>
                  <a:gd name="T52" fmla="*/ 100 w 190"/>
                  <a:gd name="T53" fmla="*/ 52 h 314"/>
                  <a:gd name="T54" fmla="*/ 150 w 190"/>
                  <a:gd name="T55" fmla="*/ 53 h 314"/>
                  <a:gd name="T56" fmla="*/ 169 w 190"/>
                  <a:gd name="T57" fmla="*/ 63 h 314"/>
                  <a:gd name="T58" fmla="*/ 163 w 190"/>
                  <a:gd name="T59" fmla="*/ 95 h 314"/>
                  <a:gd name="T60" fmla="*/ 137 w 190"/>
                  <a:gd name="T61" fmla="*/ 114 h 314"/>
                  <a:gd name="T62" fmla="*/ 110 w 190"/>
                  <a:gd name="T63" fmla="*/ 109 h 314"/>
                  <a:gd name="T64" fmla="*/ 100 w 190"/>
                  <a:gd name="T65" fmla="*/ 86 h 314"/>
                  <a:gd name="T66" fmla="*/ 76 w 190"/>
                  <a:gd name="T67" fmla="*/ 92 h 314"/>
                  <a:gd name="T68" fmla="*/ 76 w 190"/>
                  <a:gd name="T69" fmla="*/ 112 h 314"/>
                  <a:gd name="T70" fmla="*/ 91 w 190"/>
                  <a:gd name="T71" fmla="*/ 135 h 314"/>
                  <a:gd name="T72" fmla="*/ 119 w 190"/>
                  <a:gd name="T73" fmla="*/ 152 h 314"/>
                  <a:gd name="T74" fmla="*/ 150 w 190"/>
                  <a:gd name="T75" fmla="*/ 152 h 314"/>
                  <a:gd name="T76" fmla="*/ 177 w 190"/>
                  <a:gd name="T77" fmla="*/ 137 h 314"/>
                  <a:gd name="T78" fmla="*/ 190 w 190"/>
                  <a:gd name="T79" fmla="*/ 109 h 314"/>
                  <a:gd name="T80" fmla="*/ 188 w 190"/>
                  <a:gd name="T81" fmla="*/ 74 h 314"/>
                  <a:gd name="T82" fmla="*/ 171 w 190"/>
                  <a:gd name="T83" fmla="*/ 38 h 314"/>
                  <a:gd name="T84" fmla="*/ 146 w 190"/>
                  <a:gd name="T85" fmla="*/ 12 h 314"/>
                  <a:gd name="T86" fmla="*/ 123 w 190"/>
                  <a:gd name="T87" fmla="*/ 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0" h="314">
                    <a:moveTo>
                      <a:pt x="123" y="4"/>
                    </a:moveTo>
                    <a:lnTo>
                      <a:pt x="104" y="0"/>
                    </a:lnTo>
                    <a:lnTo>
                      <a:pt x="89" y="0"/>
                    </a:lnTo>
                    <a:lnTo>
                      <a:pt x="74" y="0"/>
                    </a:lnTo>
                    <a:lnTo>
                      <a:pt x="62" y="6"/>
                    </a:lnTo>
                    <a:lnTo>
                      <a:pt x="49" y="10"/>
                    </a:lnTo>
                    <a:lnTo>
                      <a:pt x="40" y="15"/>
                    </a:lnTo>
                    <a:lnTo>
                      <a:pt x="30" y="25"/>
                    </a:lnTo>
                    <a:lnTo>
                      <a:pt x="23" y="36"/>
                    </a:lnTo>
                    <a:lnTo>
                      <a:pt x="15" y="46"/>
                    </a:lnTo>
                    <a:lnTo>
                      <a:pt x="9" y="59"/>
                    </a:lnTo>
                    <a:lnTo>
                      <a:pt x="4" y="73"/>
                    </a:lnTo>
                    <a:lnTo>
                      <a:pt x="4" y="88"/>
                    </a:lnTo>
                    <a:lnTo>
                      <a:pt x="0" y="101"/>
                    </a:lnTo>
                    <a:lnTo>
                      <a:pt x="0" y="118"/>
                    </a:lnTo>
                    <a:lnTo>
                      <a:pt x="0" y="133"/>
                    </a:lnTo>
                    <a:lnTo>
                      <a:pt x="4" y="152"/>
                    </a:lnTo>
                    <a:lnTo>
                      <a:pt x="4" y="158"/>
                    </a:lnTo>
                    <a:lnTo>
                      <a:pt x="7" y="166"/>
                    </a:lnTo>
                    <a:lnTo>
                      <a:pt x="9" y="175"/>
                    </a:lnTo>
                    <a:lnTo>
                      <a:pt x="15" y="183"/>
                    </a:lnTo>
                    <a:lnTo>
                      <a:pt x="24" y="194"/>
                    </a:lnTo>
                    <a:lnTo>
                      <a:pt x="38" y="207"/>
                    </a:lnTo>
                    <a:lnTo>
                      <a:pt x="43" y="213"/>
                    </a:lnTo>
                    <a:lnTo>
                      <a:pt x="51" y="217"/>
                    </a:lnTo>
                    <a:lnTo>
                      <a:pt x="59" y="221"/>
                    </a:lnTo>
                    <a:lnTo>
                      <a:pt x="68" y="225"/>
                    </a:lnTo>
                    <a:lnTo>
                      <a:pt x="76" y="227"/>
                    </a:lnTo>
                    <a:lnTo>
                      <a:pt x="85" y="230"/>
                    </a:lnTo>
                    <a:lnTo>
                      <a:pt x="95" y="230"/>
                    </a:lnTo>
                    <a:lnTo>
                      <a:pt x="106" y="234"/>
                    </a:lnTo>
                    <a:lnTo>
                      <a:pt x="108" y="244"/>
                    </a:lnTo>
                    <a:lnTo>
                      <a:pt x="110" y="255"/>
                    </a:lnTo>
                    <a:lnTo>
                      <a:pt x="106" y="265"/>
                    </a:lnTo>
                    <a:lnTo>
                      <a:pt x="104" y="274"/>
                    </a:lnTo>
                    <a:lnTo>
                      <a:pt x="100" y="284"/>
                    </a:lnTo>
                    <a:lnTo>
                      <a:pt x="97" y="293"/>
                    </a:lnTo>
                    <a:lnTo>
                      <a:pt x="95" y="303"/>
                    </a:lnTo>
                    <a:lnTo>
                      <a:pt x="97" y="314"/>
                    </a:lnTo>
                    <a:lnTo>
                      <a:pt x="106" y="312"/>
                    </a:lnTo>
                    <a:lnTo>
                      <a:pt x="116" y="310"/>
                    </a:lnTo>
                    <a:lnTo>
                      <a:pt x="125" y="308"/>
                    </a:lnTo>
                    <a:lnTo>
                      <a:pt x="133" y="306"/>
                    </a:lnTo>
                    <a:lnTo>
                      <a:pt x="142" y="301"/>
                    </a:lnTo>
                    <a:lnTo>
                      <a:pt x="150" y="293"/>
                    </a:lnTo>
                    <a:lnTo>
                      <a:pt x="152" y="284"/>
                    </a:lnTo>
                    <a:lnTo>
                      <a:pt x="148" y="270"/>
                    </a:lnTo>
                    <a:lnTo>
                      <a:pt x="144" y="263"/>
                    </a:lnTo>
                    <a:lnTo>
                      <a:pt x="142" y="255"/>
                    </a:lnTo>
                    <a:lnTo>
                      <a:pt x="137" y="246"/>
                    </a:lnTo>
                    <a:lnTo>
                      <a:pt x="131" y="236"/>
                    </a:lnTo>
                    <a:lnTo>
                      <a:pt x="133" y="230"/>
                    </a:lnTo>
                    <a:lnTo>
                      <a:pt x="138" y="223"/>
                    </a:lnTo>
                    <a:lnTo>
                      <a:pt x="142" y="213"/>
                    </a:lnTo>
                    <a:lnTo>
                      <a:pt x="146" y="198"/>
                    </a:lnTo>
                    <a:lnTo>
                      <a:pt x="144" y="188"/>
                    </a:lnTo>
                    <a:lnTo>
                      <a:pt x="142" y="181"/>
                    </a:lnTo>
                    <a:lnTo>
                      <a:pt x="138" y="173"/>
                    </a:lnTo>
                    <a:lnTo>
                      <a:pt x="135" y="169"/>
                    </a:lnTo>
                    <a:lnTo>
                      <a:pt x="125" y="166"/>
                    </a:lnTo>
                    <a:lnTo>
                      <a:pt x="118" y="164"/>
                    </a:lnTo>
                    <a:lnTo>
                      <a:pt x="106" y="164"/>
                    </a:lnTo>
                    <a:lnTo>
                      <a:pt x="93" y="166"/>
                    </a:lnTo>
                    <a:lnTo>
                      <a:pt x="93" y="173"/>
                    </a:lnTo>
                    <a:lnTo>
                      <a:pt x="93" y="185"/>
                    </a:lnTo>
                    <a:lnTo>
                      <a:pt x="93" y="196"/>
                    </a:lnTo>
                    <a:lnTo>
                      <a:pt x="97" y="206"/>
                    </a:lnTo>
                    <a:lnTo>
                      <a:pt x="74" y="198"/>
                    </a:lnTo>
                    <a:lnTo>
                      <a:pt x="59" y="190"/>
                    </a:lnTo>
                    <a:lnTo>
                      <a:pt x="45" y="179"/>
                    </a:lnTo>
                    <a:lnTo>
                      <a:pt x="36" y="169"/>
                    </a:lnTo>
                    <a:lnTo>
                      <a:pt x="30" y="156"/>
                    </a:lnTo>
                    <a:lnTo>
                      <a:pt x="26" y="141"/>
                    </a:lnTo>
                    <a:lnTo>
                      <a:pt x="26" y="126"/>
                    </a:lnTo>
                    <a:lnTo>
                      <a:pt x="32" y="112"/>
                    </a:lnTo>
                    <a:lnTo>
                      <a:pt x="36" y="97"/>
                    </a:lnTo>
                    <a:lnTo>
                      <a:pt x="45" y="84"/>
                    </a:lnTo>
                    <a:lnTo>
                      <a:pt x="55" y="73"/>
                    </a:lnTo>
                    <a:lnTo>
                      <a:pt x="68" y="63"/>
                    </a:lnTo>
                    <a:lnTo>
                      <a:pt x="81" y="55"/>
                    </a:lnTo>
                    <a:lnTo>
                      <a:pt x="100" y="52"/>
                    </a:lnTo>
                    <a:lnTo>
                      <a:pt x="119" y="50"/>
                    </a:lnTo>
                    <a:lnTo>
                      <a:pt x="140" y="53"/>
                    </a:lnTo>
                    <a:lnTo>
                      <a:pt x="150" y="53"/>
                    </a:lnTo>
                    <a:lnTo>
                      <a:pt x="157" y="55"/>
                    </a:lnTo>
                    <a:lnTo>
                      <a:pt x="163" y="57"/>
                    </a:lnTo>
                    <a:lnTo>
                      <a:pt x="169" y="63"/>
                    </a:lnTo>
                    <a:lnTo>
                      <a:pt x="173" y="73"/>
                    </a:lnTo>
                    <a:lnTo>
                      <a:pt x="171" y="84"/>
                    </a:lnTo>
                    <a:lnTo>
                      <a:pt x="163" y="95"/>
                    </a:lnTo>
                    <a:lnTo>
                      <a:pt x="152" y="107"/>
                    </a:lnTo>
                    <a:lnTo>
                      <a:pt x="142" y="111"/>
                    </a:lnTo>
                    <a:lnTo>
                      <a:pt x="137" y="114"/>
                    </a:lnTo>
                    <a:lnTo>
                      <a:pt x="127" y="116"/>
                    </a:lnTo>
                    <a:lnTo>
                      <a:pt x="119" y="118"/>
                    </a:lnTo>
                    <a:lnTo>
                      <a:pt x="110" y="109"/>
                    </a:lnTo>
                    <a:lnTo>
                      <a:pt x="106" y="101"/>
                    </a:lnTo>
                    <a:lnTo>
                      <a:pt x="100" y="93"/>
                    </a:lnTo>
                    <a:lnTo>
                      <a:pt x="100" y="86"/>
                    </a:lnTo>
                    <a:lnTo>
                      <a:pt x="89" y="86"/>
                    </a:lnTo>
                    <a:lnTo>
                      <a:pt x="81" y="88"/>
                    </a:lnTo>
                    <a:lnTo>
                      <a:pt x="76" y="92"/>
                    </a:lnTo>
                    <a:lnTo>
                      <a:pt x="74" y="99"/>
                    </a:lnTo>
                    <a:lnTo>
                      <a:pt x="74" y="105"/>
                    </a:lnTo>
                    <a:lnTo>
                      <a:pt x="76" y="112"/>
                    </a:lnTo>
                    <a:lnTo>
                      <a:pt x="80" y="120"/>
                    </a:lnTo>
                    <a:lnTo>
                      <a:pt x="87" y="128"/>
                    </a:lnTo>
                    <a:lnTo>
                      <a:pt x="91" y="135"/>
                    </a:lnTo>
                    <a:lnTo>
                      <a:pt x="100" y="143"/>
                    </a:lnTo>
                    <a:lnTo>
                      <a:pt x="110" y="147"/>
                    </a:lnTo>
                    <a:lnTo>
                      <a:pt x="119" y="152"/>
                    </a:lnTo>
                    <a:lnTo>
                      <a:pt x="129" y="154"/>
                    </a:lnTo>
                    <a:lnTo>
                      <a:pt x="140" y="154"/>
                    </a:lnTo>
                    <a:lnTo>
                      <a:pt x="150" y="152"/>
                    </a:lnTo>
                    <a:lnTo>
                      <a:pt x="161" y="149"/>
                    </a:lnTo>
                    <a:lnTo>
                      <a:pt x="169" y="143"/>
                    </a:lnTo>
                    <a:lnTo>
                      <a:pt x="177" y="137"/>
                    </a:lnTo>
                    <a:lnTo>
                      <a:pt x="180" y="128"/>
                    </a:lnTo>
                    <a:lnTo>
                      <a:pt x="186" y="120"/>
                    </a:lnTo>
                    <a:lnTo>
                      <a:pt x="190" y="109"/>
                    </a:lnTo>
                    <a:lnTo>
                      <a:pt x="190" y="97"/>
                    </a:lnTo>
                    <a:lnTo>
                      <a:pt x="190" y="86"/>
                    </a:lnTo>
                    <a:lnTo>
                      <a:pt x="188" y="74"/>
                    </a:lnTo>
                    <a:lnTo>
                      <a:pt x="182" y="63"/>
                    </a:lnTo>
                    <a:lnTo>
                      <a:pt x="178" y="50"/>
                    </a:lnTo>
                    <a:lnTo>
                      <a:pt x="171" y="38"/>
                    </a:lnTo>
                    <a:lnTo>
                      <a:pt x="165" y="29"/>
                    </a:lnTo>
                    <a:lnTo>
                      <a:pt x="156" y="19"/>
                    </a:lnTo>
                    <a:lnTo>
                      <a:pt x="146" y="12"/>
                    </a:lnTo>
                    <a:lnTo>
                      <a:pt x="135" y="6"/>
                    </a:lnTo>
                    <a:lnTo>
                      <a:pt x="123" y="4"/>
                    </a:lnTo>
                    <a:lnTo>
                      <a:pt x="1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280"/>
              <p:cNvSpPr>
                <a:spLocks/>
              </p:cNvSpPr>
              <p:nvPr/>
            </p:nvSpPr>
            <p:spPr bwMode="auto">
              <a:xfrm>
                <a:off x="2322" y="1422"/>
                <a:ext cx="54" cy="99"/>
              </a:xfrm>
              <a:custGeom>
                <a:avLst/>
                <a:gdLst>
                  <a:gd name="T0" fmla="*/ 47 w 106"/>
                  <a:gd name="T1" fmla="*/ 0 h 200"/>
                  <a:gd name="T2" fmla="*/ 43 w 106"/>
                  <a:gd name="T3" fmla="*/ 0 h 200"/>
                  <a:gd name="T4" fmla="*/ 38 w 106"/>
                  <a:gd name="T5" fmla="*/ 0 h 200"/>
                  <a:gd name="T6" fmla="*/ 30 w 106"/>
                  <a:gd name="T7" fmla="*/ 0 h 200"/>
                  <a:gd name="T8" fmla="*/ 23 w 106"/>
                  <a:gd name="T9" fmla="*/ 0 h 200"/>
                  <a:gd name="T10" fmla="*/ 30 w 106"/>
                  <a:gd name="T11" fmla="*/ 14 h 200"/>
                  <a:gd name="T12" fmla="*/ 40 w 106"/>
                  <a:gd name="T13" fmla="*/ 27 h 200"/>
                  <a:gd name="T14" fmla="*/ 51 w 106"/>
                  <a:gd name="T15" fmla="*/ 42 h 200"/>
                  <a:gd name="T16" fmla="*/ 62 w 106"/>
                  <a:gd name="T17" fmla="*/ 55 h 200"/>
                  <a:gd name="T18" fmla="*/ 66 w 106"/>
                  <a:gd name="T19" fmla="*/ 61 h 200"/>
                  <a:gd name="T20" fmla="*/ 72 w 106"/>
                  <a:gd name="T21" fmla="*/ 69 h 200"/>
                  <a:gd name="T22" fmla="*/ 74 w 106"/>
                  <a:gd name="T23" fmla="*/ 76 h 200"/>
                  <a:gd name="T24" fmla="*/ 78 w 106"/>
                  <a:gd name="T25" fmla="*/ 84 h 200"/>
                  <a:gd name="T26" fmla="*/ 78 w 106"/>
                  <a:gd name="T27" fmla="*/ 94 h 200"/>
                  <a:gd name="T28" fmla="*/ 80 w 106"/>
                  <a:gd name="T29" fmla="*/ 103 h 200"/>
                  <a:gd name="T30" fmla="*/ 78 w 106"/>
                  <a:gd name="T31" fmla="*/ 113 h 200"/>
                  <a:gd name="T32" fmla="*/ 76 w 106"/>
                  <a:gd name="T33" fmla="*/ 124 h 200"/>
                  <a:gd name="T34" fmla="*/ 68 w 106"/>
                  <a:gd name="T35" fmla="*/ 135 h 200"/>
                  <a:gd name="T36" fmla="*/ 59 w 106"/>
                  <a:gd name="T37" fmla="*/ 147 h 200"/>
                  <a:gd name="T38" fmla="*/ 47 w 106"/>
                  <a:gd name="T39" fmla="*/ 154 h 200"/>
                  <a:gd name="T40" fmla="*/ 36 w 106"/>
                  <a:gd name="T41" fmla="*/ 164 h 200"/>
                  <a:gd name="T42" fmla="*/ 24 w 106"/>
                  <a:gd name="T43" fmla="*/ 168 h 200"/>
                  <a:gd name="T44" fmla="*/ 13 w 106"/>
                  <a:gd name="T45" fmla="*/ 177 h 200"/>
                  <a:gd name="T46" fmla="*/ 5 w 106"/>
                  <a:gd name="T47" fmla="*/ 185 h 200"/>
                  <a:gd name="T48" fmla="*/ 0 w 106"/>
                  <a:gd name="T49" fmla="*/ 196 h 200"/>
                  <a:gd name="T50" fmla="*/ 7 w 106"/>
                  <a:gd name="T51" fmla="*/ 196 h 200"/>
                  <a:gd name="T52" fmla="*/ 17 w 106"/>
                  <a:gd name="T53" fmla="*/ 198 h 200"/>
                  <a:gd name="T54" fmla="*/ 26 w 106"/>
                  <a:gd name="T55" fmla="*/ 198 h 200"/>
                  <a:gd name="T56" fmla="*/ 34 w 106"/>
                  <a:gd name="T57" fmla="*/ 200 h 200"/>
                  <a:gd name="T58" fmla="*/ 49 w 106"/>
                  <a:gd name="T59" fmla="*/ 190 h 200"/>
                  <a:gd name="T60" fmla="*/ 62 w 106"/>
                  <a:gd name="T61" fmla="*/ 183 h 200"/>
                  <a:gd name="T62" fmla="*/ 76 w 106"/>
                  <a:gd name="T63" fmla="*/ 170 h 200"/>
                  <a:gd name="T64" fmla="*/ 85 w 106"/>
                  <a:gd name="T65" fmla="*/ 158 h 200"/>
                  <a:gd name="T66" fmla="*/ 93 w 106"/>
                  <a:gd name="T67" fmla="*/ 145 h 200"/>
                  <a:gd name="T68" fmla="*/ 100 w 106"/>
                  <a:gd name="T69" fmla="*/ 132 h 200"/>
                  <a:gd name="T70" fmla="*/ 104 w 106"/>
                  <a:gd name="T71" fmla="*/ 116 h 200"/>
                  <a:gd name="T72" fmla="*/ 106 w 106"/>
                  <a:gd name="T73" fmla="*/ 103 h 200"/>
                  <a:gd name="T74" fmla="*/ 104 w 106"/>
                  <a:gd name="T75" fmla="*/ 86 h 200"/>
                  <a:gd name="T76" fmla="*/ 104 w 106"/>
                  <a:gd name="T77" fmla="*/ 71 h 200"/>
                  <a:gd name="T78" fmla="*/ 99 w 106"/>
                  <a:gd name="T79" fmla="*/ 55 h 200"/>
                  <a:gd name="T80" fmla="*/ 93 w 106"/>
                  <a:gd name="T81" fmla="*/ 44 h 200"/>
                  <a:gd name="T82" fmla="*/ 83 w 106"/>
                  <a:gd name="T83" fmla="*/ 29 h 200"/>
                  <a:gd name="T84" fmla="*/ 74 w 106"/>
                  <a:gd name="T85" fmla="*/ 17 h 200"/>
                  <a:gd name="T86" fmla="*/ 61 w 106"/>
                  <a:gd name="T87" fmla="*/ 8 h 200"/>
                  <a:gd name="T88" fmla="*/ 47 w 106"/>
                  <a:gd name="T89" fmla="*/ 0 h 200"/>
                  <a:gd name="T90" fmla="*/ 47 w 106"/>
                  <a:gd name="T9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200">
                    <a:moveTo>
                      <a:pt x="47" y="0"/>
                    </a:moveTo>
                    <a:lnTo>
                      <a:pt x="43" y="0"/>
                    </a:lnTo>
                    <a:lnTo>
                      <a:pt x="38" y="0"/>
                    </a:lnTo>
                    <a:lnTo>
                      <a:pt x="30" y="0"/>
                    </a:lnTo>
                    <a:lnTo>
                      <a:pt x="23" y="0"/>
                    </a:lnTo>
                    <a:lnTo>
                      <a:pt x="30" y="14"/>
                    </a:lnTo>
                    <a:lnTo>
                      <a:pt x="40" y="27"/>
                    </a:lnTo>
                    <a:lnTo>
                      <a:pt x="51" y="42"/>
                    </a:lnTo>
                    <a:lnTo>
                      <a:pt x="62" y="55"/>
                    </a:lnTo>
                    <a:lnTo>
                      <a:pt x="66" y="61"/>
                    </a:lnTo>
                    <a:lnTo>
                      <a:pt x="72" y="69"/>
                    </a:lnTo>
                    <a:lnTo>
                      <a:pt x="74" y="76"/>
                    </a:lnTo>
                    <a:lnTo>
                      <a:pt x="78" y="84"/>
                    </a:lnTo>
                    <a:lnTo>
                      <a:pt x="78" y="94"/>
                    </a:lnTo>
                    <a:lnTo>
                      <a:pt x="80" y="103"/>
                    </a:lnTo>
                    <a:lnTo>
                      <a:pt x="78" y="113"/>
                    </a:lnTo>
                    <a:lnTo>
                      <a:pt x="76" y="124"/>
                    </a:lnTo>
                    <a:lnTo>
                      <a:pt x="68" y="135"/>
                    </a:lnTo>
                    <a:lnTo>
                      <a:pt x="59" y="147"/>
                    </a:lnTo>
                    <a:lnTo>
                      <a:pt x="47" y="154"/>
                    </a:lnTo>
                    <a:lnTo>
                      <a:pt x="36" y="164"/>
                    </a:lnTo>
                    <a:lnTo>
                      <a:pt x="24" y="168"/>
                    </a:lnTo>
                    <a:lnTo>
                      <a:pt x="13" y="177"/>
                    </a:lnTo>
                    <a:lnTo>
                      <a:pt x="5" y="185"/>
                    </a:lnTo>
                    <a:lnTo>
                      <a:pt x="0" y="196"/>
                    </a:lnTo>
                    <a:lnTo>
                      <a:pt x="7" y="196"/>
                    </a:lnTo>
                    <a:lnTo>
                      <a:pt x="17" y="198"/>
                    </a:lnTo>
                    <a:lnTo>
                      <a:pt x="26" y="198"/>
                    </a:lnTo>
                    <a:lnTo>
                      <a:pt x="34" y="200"/>
                    </a:lnTo>
                    <a:lnTo>
                      <a:pt x="49" y="190"/>
                    </a:lnTo>
                    <a:lnTo>
                      <a:pt x="62" y="183"/>
                    </a:lnTo>
                    <a:lnTo>
                      <a:pt x="76" y="170"/>
                    </a:lnTo>
                    <a:lnTo>
                      <a:pt x="85" y="158"/>
                    </a:lnTo>
                    <a:lnTo>
                      <a:pt x="93" y="145"/>
                    </a:lnTo>
                    <a:lnTo>
                      <a:pt x="100" y="132"/>
                    </a:lnTo>
                    <a:lnTo>
                      <a:pt x="104" y="116"/>
                    </a:lnTo>
                    <a:lnTo>
                      <a:pt x="106" y="103"/>
                    </a:lnTo>
                    <a:lnTo>
                      <a:pt x="104" y="86"/>
                    </a:lnTo>
                    <a:lnTo>
                      <a:pt x="104" y="71"/>
                    </a:lnTo>
                    <a:lnTo>
                      <a:pt x="99" y="55"/>
                    </a:lnTo>
                    <a:lnTo>
                      <a:pt x="93" y="44"/>
                    </a:lnTo>
                    <a:lnTo>
                      <a:pt x="83" y="29"/>
                    </a:lnTo>
                    <a:lnTo>
                      <a:pt x="74" y="17"/>
                    </a:lnTo>
                    <a:lnTo>
                      <a:pt x="61" y="8"/>
                    </a:lnTo>
                    <a:lnTo>
                      <a:pt x="47" y="0"/>
                    </a:lnTo>
                    <a:lnTo>
                      <a:pt x="4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281"/>
              <p:cNvSpPr>
                <a:spLocks/>
              </p:cNvSpPr>
              <p:nvPr/>
            </p:nvSpPr>
            <p:spPr bwMode="auto">
              <a:xfrm>
                <a:off x="2302" y="1435"/>
                <a:ext cx="35" cy="73"/>
              </a:xfrm>
              <a:custGeom>
                <a:avLst/>
                <a:gdLst>
                  <a:gd name="T0" fmla="*/ 51 w 68"/>
                  <a:gd name="T1" fmla="*/ 15 h 146"/>
                  <a:gd name="T2" fmla="*/ 44 w 68"/>
                  <a:gd name="T3" fmla="*/ 9 h 146"/>
                  <a:gd name="T4" fmla="*/ 34 w 68"/>
                  <a:gd name="T5" fmla="*/ 6 h 146"/>
                  <a:gd name="T6" fmla="*/ 23 w 68"/>
                  <a:gd name="T7" fmla="*/ 0 h 146"/>
                  <a:gd name="T8" fmla="*/ 17 w 68"/>
                  <a:gd name="T9" fmla="*/ 0 h 146"/>
                  <a:gd name="T10" fmla="*/ 19 w 68"/>
                  <a:gd name="T11" fmla="*/ 8 h 146"/>
                  <a:gd name="T12" fmla="*/ 19 w 68"/>
                  <a:gd name="T13" fmla="*/ 19 h 146"/>
                  <a:gd name="T14" fmla="*/ 19 w 68"/>
                  <a:gd name="T15" fmla="*/ 27 h 146"/>
                  <a:gd name="T16" fmla="*/ 21 w 68"/>
                  <a:gd name="T17" fmla="*/ 38 h 146"/>
                  <a:gd name="T18" fmla="*/ 19 w 68"/>
                  <a:gd name="T19" fmla="*/ 46 h 146"/>
                  <a:gd name="T20" fmla="*/ 19 w 68"/>
                  <a:gd name="T21" fmla="*/ 57 h 146"/>
                  <a:gd name="T22" fmla="*/ 19 w 68"/>
                  <a:gd name="T23" fmla="*/ 65 h 146"/>
                  <a:gd name="T24" fmla="*/ 19 w 68"/>
                  <a:gd name="T25" fmla="*/ 76 h 146"/>
                  <a:gd name="T26" fmla="*/ 15 w 68"/>
                  <a:gd name="T27" fmla="*/ 84 h 146"/>
                  <a:gd name="T28" fmla="*/ 13 w 68"/>
                  <a:gd name="T29" fmla="*/ 93 h 146"/>
                  <a:gd name="T30" fmla="*/ 11 w 68"/>
                  <a:gd name="T31" fmla="*/ 101 h 146"/>
                  <a:gd name="T32" fmla="*/ 9 w 68"/>
                  <a:gd name="T33" fmla="*/ 110 h 146"/>
                  <a:gd name="T34" fmla="*/ 6 w 68"/>
                  <a:gd name="T35" fmla="*/ 118 h 146"/>
                  <a:gd name="T36" fmla="*/ 4 w 68"/>
                  <a:gd name="T37" fmla="*/ 127 h 146"/>
                  <a:gd name="T38" fmla="*/ 0 w 68"/>
                  <a:gd name="T39" fmla="*/ 137 h 146"/>
                  <a:gd name="T40" fmla="*/ 0 w 68"/>
                  <a:gd name="T41" fmla="*/ 146 h 146"/>
                  <a:gd name="T42" fmla="*/ 7 w 68"/>
                  <a:gd name="T43" fmla="*/ 146 h 146"/>
                  <a:gd name="T44" fmla="*/ 15 w 68"/>
                  <a:gd name="T45" fmla="*/ 146 h 146"/>
                  <a:gd name="T46" fmla="*/ 23 w 68"/>
                  <a:gd name="T47" fmla="*/ 146 h 146"/>
                  <a:gd name="T48" fmla="*/ 30 w 68"/>
                  <a:gd name="T49" fmla="*/ 146 h 146"/>
                  <a:gd name="T50" fmla="*/ 34 w 68"/>
                  <a:gd name="T51" fmla="*/ 137 h 146"/>
                  <a:gd name="T52" fmla="*/ 38 w 68"/>
                  <a:gd name="T53" fmla="*/ 129 h 146"/>
                  <a:gd name="T54" fmla="*/ 44 w 68"/>
                  <a:gd name="T55" fmla="*/ 120 h 146"/>
                  <a:gd name="T56" fmla="*/ 49 w 68"/>
                  <a:gd name="T57" fmla="*/ 112 h 146"/>
                  <a:gd name="T58" fmla="*/ 53 w 68"/>
                  <a:gd name="T59" fmla="*/ 103 h 146"/>
                  <a:gd name="T60" fmla="*/ 57 w 68"/>
                  <a:gd name="T61" fmla="*/ 93 h 146"/>
                  <a:gd name="T62" fmla="*/ 61 w 68"/>
                  <a:gd name="T63" fmla="*/ 84 h 146"/>
                  <a:gd name="T64" fmla="*/ 66 w 68"/>
                  <a:gd name="T65" fmla="*/ 76 h 146"/>
                  <a:gd name="T66" fmla="*/ 66 w 68"/>
                  <a:gd name="T67" fmla="*/ 67 h 146"/>
                  <a:gd name="T68" fmla="*/ 68 w 68"/>
                  <a:gd name="T69" fmla="*/ 57 h 146"/>
                  <a:gd name="T70" fmla="*/ 68 w 68"/>
                  <a:gd name="T71" fmla="*/ 48 h 146"/>
                  <a:gd name="T72" fmla="*/ 68 w 68"/>
                  <a:gd name="T73" fmla="*/ 40 h 146"/>
                  <a:gd name="T74" fmla="*/ 63 w 68"/>
                  <a:gd name="T75" fmla="*/ 25 h 146"/>
                  <a:gd name="T76" fmla="*/ 51 w 68"/>
                  <a:gd name="T77" fmla="*/ 15 h 146"/>
                  <a:gd name="T78" fmla="*/ 51 w 68"/>
                  <a:gd name="T79" fmla="*/ 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 h="146">
                    <a:moveTo>
                      <a:pt x="51" y="15"/>
                    </a:moveTo>
                    <a:lnTo>
                      <a:pt x="44" y="9"/>
                    </a:lnTo>
                    <a:lnTo>
                      <a:pt x="34" y="6"/>
                    </a:lnTo>
                    <a:lnTo>
                      <a:pt x="23" y="0"/>
                    </a:lnTo>
                    <a:lnTo>
                      <a:pt x="17" y="0"/>
                    </a:lnTo>
                    <a:lnTo>
                      <a:pt x="19" y="8"/>
                    </a:lnTo>
                    <a:lnTo>
                      <a:pt x="19" y="19"/>
                    </a:lnTo>
                    <a:lnTo>
                      <a:pt x="19" y="27"/>
                    </a:lnTo>
                    <a:lnTo>
                      <a:pt x="21" y="38"/>
                    </a:lnTo>
                    <a:lnTo>
                      <a:pt x="19" y="46"/>
                    </a:lnTo>
                    <a:lnTo>
                      <a:pt x="19" y="57"/>
                    </a:lnTo>
                    <a:lnTo>
                      <a:pt x="19" y="65"/>
                    </a:lnTo>
                    <a:lnTo>
                      <a:pt x="19" y="76"/>
                    </a:lnTo>
                    <a:lnTo>
                      <a:pt x="15" y="84"/>
                    </a:lnTo>
                    <a:lnTo>
                      <a:pt x="13" y="93"/>
                    </a:lnTo>
                    <a:lnTo>
                      <a:pt x="11" y="101"/>
                    </a:lnTo>
                    <a:lnTo>
                      <a:pt x="9" y="110"/>
                    </a:lnTo>
                    <a:lnTo>
                      <a:pt x="6" y="118"/>
                    </a:lnTo>
                    <a:lnTo>
                      <a:pt x="4" y="127"/>
                    </a:lnTo>
                    <a:lnTo>
                      <a:pt x="0" y="137"/>
                    </a:lnTo>
                    <a:lnTo>
                      <a:pt x="0" y="146"/>
                    </a:lnTo>
                    <a:lnTo>
                      <a:pt x="7" y="146"/>
                    </a:lnTo>
                    <a:lnTo>
                      <a:pt x="15" y="146"/>
                    </a:lnTo>
                    <a:lnTo>
                      <a:pt x="23" y="146"/>
                    </a:lnTo>
                    <a:lnTo>
                      <a:pt x="30" y="146"/>
                    </a:lnTo>
                    <a:lnTo>
                      <a:pt x="34" y="137"/>
                    </a:lnTo>
                    <a:lnTo>
                      <a:pt x="38" y="129"/>
                    </a:lnTo>
                    <a:lnTo>
                      <a:pt x="44" y="120"/>
                    </a:lnTo>
                    <a:lnTo>
                      <a:pt x="49" y="112"/>
                    </a:lnTo>
                    <a:lnTo>
                      <a:pt x="53" y="103"/>
                    </a:lnTo>
                    <a:lnTo>
                      <a:pt x="57" y="93"/>
                    </a:lnTo>
                    <a:lnTo>
                      <a:pt x="61" y="84"/>
                    </a:lnTo>
                    <a:lnTo>
                      <a:pt x="66" y="76"/>
                    </a:lnTo>
                    <a:lnTo>
                      <a:pt x="66" y="67"/>
                    </a:lnTo>
                    <a:lnTo>
                      <a:pt x="68" y="57"/>
                    </a:lnTo>
                    <a:lnTo>
                      <a:pt x="68" y="48"/>
                    </a:lnTo>
                    <a:lnTo>
                      <a:pt x="68" y="40"/>
                    </a:lnTo>
                    <a:lnTo>
                      <a:pt x="63" y="25"/>
                    </a:lnTo>
                    <a:lnTo>
                      <a:pt x="51" y="15"/>
                    </a:lnTo>
                    <a:lnTo>
                      <a:pt x="51"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282"/>
              <p:cNvSpPr>
                <a:spLocks/>
              </p:cNvSpPr>
              <p:nvPr/>
            </p:nvSpPr>
            <p:spPr bwMode="auto">
              <a:xfrm>
                <a:off x="2201" y="1475"/>
                <a:ext cx="104" cy="120"/>
              </a:xfrm>
              <a:custGeom>
                <a:avLst/>
                <a:gdLst>
                  <a:gd name="T0" fmla="*/ 130 w 210"/>
                  <a:gd name="T1" fmla="*/ 0 h 239"/>
                  <a:gd name="T2" fmla="*/ 92 w 210"/>
                  <a:gd name="T3" fmla="*/ 4 h 239"/>
                  <a:gd name="T4" fmla="*/ 57 w 210"/>
                  <a:gd name="T5" fmla="*/ 25 h 239"/>
                  <a:gd name="T6" fmla="*/ 29 w 210"/>
                  <a:gd name="T7" fmla="*/ 57 h 239"/>
                  <a:gd name="T8" fmla="*/ 8 w 210"/>
                  <a:gd name="T9" fmla="*/ 95 h 239"/>
                  <a:gd name="T10" fmla="*/ 0 w 210"/>
                  <a:gd name="T11" fmla="*/ 137 h 239"/>
                  <a:gd name="T12" fmla="*/ 6 w 210"/>
                  <a:gd name="T13" fmla="*/ 173 h 239"/>
                  <a:gd name="T14" fmla="*/ 27 w 210"/>
                  <a:gd name="T15" fmla="*/ 205 h 239"/>
                  <a:gd name="T16" fmla="*/ 56 w 210"/>
                  <a:gd name="T17" fmla="*/ 220 h 239"/>
                  <a:gd name="T18" fmla="*/ 82 w 210"/>
                  <a:gd name="T19" fmla="*/ 232 h 239"/>
                  <a:gd name="T20" fmla="*/ 113 w 210"/>
                  <a:gd name="T21" fmla="*/ 239 h 239"/>
                  <a:gd name="T22" fmla="*/ 145 w 210"/>
                  <a:gd name="T23" fmla="*/ 230 h 239"/>
                  <a:gd name="T24" fmla="*/ 171 w 210"/>
                  <a:gd name="T25" fmla="*/ 213 h 239"/>
                  <a:gd name="T26" fmla="*/ 194 w 210"/>
                  <a:gd name="T27" fmla="*/ 188 h 239"/>
                  <a:gd name="T28" fmla="*/ 208 w 210"/>
                  <a:gd name="T29" fmla="*/ 158 h 239"/>
                  <a:gd name="T30" fmla="*/ 210 w 210"/>
                  <a:gd name="T31" fmla="*/ 125 h 239"/>
                  <a:gd name="T32" fmla="*/ 202 w 210"/>
                  <a:gd name="T33" fmla="*/ 97 h 239"/>
                  <a:gd name="T34" fmla="*/ 181 w 210"/>
                  <a:gd name="T35" fmla="*/ 76 h 239"/>
                  <a:gd name="T36" fmla="*/ 158 w 210"/>
                  <a:gd name="T37" fmla="*/ 68 h 239"/>
                  <a:gd name="T38" fmla="*/ 139 w 210"/>
                  <a:gd name="T39" fmla="*/ 66 h 239"/>
                  <a:gd name="T40" fmla="*/ 114 w 210"/>
                  <a:gd name="T41" fmla="*/ 66 h 239"/>
                  <a:gd name="T42" fmla="*/ 95 w 210"/>
                  <a:gd name="T43" fmla="*/ 66 h 239"/>
                  <a:gd name="T44" fmla="*/ 84 w 210"/>
                  <a:gd name="T45" fmla="*/ 76 h 239"/>
                  <a:gd name="T46" fmla="*/ 76 w 210"/>
                  <a:gd name="T47" fmla="*/ 87 h 239"/>
                  <a:gd name="T48" fmla="*/ 82 w 210"/>
                  <a:gd name="T49" fmla="*/ 99 h 239"/>
                  <a:gd name="T50" fmla="*/ 101 w 210"/>
                  <a:gd name="T51" fmla="*/ 108 h 239"/>
                  <a:gd name="T52" fmla="*/ 122 w 210"/>
                  <a:gd name="T53" fmla="*/ 112 h 239"/>
                  <a:gd name="T54" fmla="*/ 141 w 210"/>
                  <a:gd name="T55" fmla="*/ 112 h 239"/>
                  <a:gd name="T56" fmla="*/ 158 w 210"/>
                  <a:gd name="T57" fmla="*/ 125 h 239"/>
                  <a:gd name="T58" fmla="*/ 168 w 210"/>
                  <a:gd name="T59" fmla="*/ 150 h 239"/>
                  <a:gd name="T60" fmla="*/ 160 w 210"/>
                  <a:gd name="T61" fmla="*/ 169 h 239"/>
                  <a:gd name="T62" fmla="*/ 143 w 210"/>
                  <a:gd name="T63" fmla="*/ 179 h 239"/>
                  <a:gd name="T64" fmla="*/ 120 w 210"/>
                  <a:gd name="T65" fmla="*/ 179 h 239"/>
                  <a:gd name="T66" fmla="*/ 92 w 210"/>
                  <a:gd name="T67" fmla="*/ 173 h 239"/>
                  <a:gd name="T68" fmla="*/ 69 w 210"/>
                  <a:gd name="T69" fmla="*/ 158 h 239"/>
                  <a:gd name="T70" fmla="*/ 46 w 210"/>
                  <a:gd name="T71" fmla="*/ 141 h 239"/>
                  <a:gd name="T72" fmla="*/ 35 w 210"/>
                  <a:gd name="T73" fmla="*/ 118 h 239"/>
                  <a:gd name="T74" fmla="*/ 33 w 210"/>
                  <a:gd name="T75" fmla="*/ 99 h 239"/>
                  <a:gd name="T76" fmla="*/ 37 w 210"/>
                  <a:gd name="T77" fmla="*/ 82 h 239"/>
                  <a:gd name="T78" fmla="*/ 42 w 210"/>
                  <a:gd name="T79" fmla="*/ 66 h 239"/>
                  <a:gd name="T80" fmla="*/ 54 w 210"/>
                  <a:gd name="T81" fmla="*/ 51 h 239"/>
                  <a:gd name="T82" fmla="*/ 69 w 210"/>
                  <a:gd name="T83" fmla="*/ 40 h 239"/>
                  <a:gd name="T84" fmla="*/ 86 w 210"/>
                  <a:gd name="T85" fmla="*/ 30 h 239"/>
                  <a:gd name="T86" fmla="*/ 103 w 210"/>
                  <a:gd name="T87" fmla="*/ 25 h 239"/>
                  <a:gd name="T88" fmla="*/ 124 w 210"/>
                  <a:gd name="T89" fmla="*/ 23 h 239"/>
                  <a:gd name="T90" fmla="*/ 139 w 210"/>
                  <a:gd name="T91" fmla="*/ 19 h 239"/>
                  <a:gd name="T92" fmla="*/ 147 w 210"/>
                  <a:gd name="T93" fmla="*/ 9 h 239"/>
                  <a:gd name="T94" fmla="*/ 149 w 210"/>
                  <a:gd name="T95" fmla="*/ 7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10" h="239">
                    <a:moveTo>
                      <a:pt x="149" y="7"/>
                    </a:moveTo>
                    <a:lnTo>
                      <a:pt x="130" y="0"/>
                    </a:lnTo>
                    <a:lnTo>
                      <a:pt x="111" y="0"/>
                    </a:lnTo>
                    <a:lnTo>
                      <a:pt x="92" y="4"/>
                    </a:lnTo>
                    <a:lnTo>
                      <a:pt x="75" y="13"/>
                    </a:lnTo>
                    <a:lnTo>
                      <a:pt x="57" y="25"/>
                    </a:lnTo>
                    <a:lnTo>
                      <a:pt x="42" y="38"/>
                    </a:lnTo>
                    <a:lnTo>
                      <a:pt x="29" y="57"/>
                    </a:lnTo>
                    <a:lnTo>
                      <a:pt x="18" y="76"/>
                    </a:lnTo>
                    <a:lnTo>
                      <a:pt x="8" y="95"/>
                    </a:lnTo>
                    <a:lnTo>
                      <a:pt x="4" y="116"/>
                    </a:lnTo>
                    <a:lnTo>
                      <a:pt x="0" y="137"/>
                    </a:lnTo>
                    <a:lnTo>
                      <a:pt x="2" y="156"/>
                    </a:lnTo>
                    <a:lnTo>
                      <a:pt x="6" y="173"/>
                    </a:lnTo>
                    <a:lnTo>
                      <a:pt x="14" y="192"/>
                    </a:lnTo>
                    <a:lnTo>
                      <a:pt x="27" y="205"/>
                    </a:lnTo>
                    <a:lnTo>
                      <a:pt x="46" y="217"/>
                    </a:lnTo>
                    <a:lnTo>
                      <a:pt x="56" y="220"/>
                    </a:lnTo>
                    <a:lnTo>
                      <a:pt x="69" y="226"/>
                    </a:lnTo>
                    <a:lnTo>
                      <a:pt x="82" y="232"/>
                    </a:lnTo>
                    <a:lnTo>
                      <a:pt x="97" y="237"/>
                    </a:lnTo>
                    <a:lnTo>
                      <a:pt x="113" y="239"/>
                    </a:lnTo>
                    <a:lnTo>
                      <a:pt x="130" y="236"/>
                    </a:lnTo>
                    <a:lnTo>
                      <a:pt x="145" y="230"/>
                    </a:lnTo>
                    <a:lnTo>
                      <a:pt x="160" y="224"/>
                    </a:lnTo>
                    <a:lnTo>
                      <a:pt x="171" y="213"/>
                    </a:lnTo>
                    <a:lnTo>
                      <a:pt x="185" y="201"/>
                    </a:lnTo>
                    <a:lnTo>
                      <a:pt x="194" y="188"/>
                    </a:lnTo>
                    <a:lnTo>
                      <a:pt x="204" y="173"/>
                    </a:lnTo>
                    <a:lnTo>
                      <a:pt x="208" y="158"/>
                    </a:lnTo>
                    <a:lnTo>
                      <a:pt x="210" y="141"/>
                    </a:lnTo>
                    <a:lnTo>
                      <a:pt x="210" y="125"/>
                    </a:lnTo>
                    <a:lnTo>
                      <a:pt x="208" y="112"/>
                    </a:lnTo>
                    <a:lnTo>
                      <a:pt x="202" y="97"/>
                    </a:lnTo>
                    <a:lnTo>
                      <a:pt x="192" y="85"/>
                    </a:lnTo>
                    <a:lnTo>
                      <a:pt x="181" y="76"/>
                    </a:lnTo>
                    <a:lnTo>
                      <a:pt x="164" y="70"/>
                    </a:lnTo>
                    <a:lnTo>
                      <a:pt x="158" y="68"/>
                    </a:lnTo>
                    <a:lnTo>
                      <a:pt x="149" y="66"/>
                    </a:lnTo>
                    <a:lnTo>
                      <a:pt x="139" y="66"/>
                    </a:lnTo>
                    <a:lnTo>
                      <a:pt x="128" y="66"/>
                    </a:lnTo>
                    <a:lnTo>
                      <a:pt x="114" y="66"/>
                    </a:lnTo>
                    <a:lnTo>
                      <a:pt x="105" y="66"/>
                    </a:lnTo>
                    <a:lnTo>
                      <a:pt x="95" y="66"/>
                    </a:lnTo>
                    <a:lnTo>
                      <a:pt x="92" y="70"/>
                    </a:lnTo>
                    <a:lnTo>
                      <a:pt x="84" y="76"/>
                    </a:lnTo>
                    <a:lnTo>
                      <a:pt x="78" y="83"/>
                    </a:lnTo>
                    <a:lnTo>
                      <a:pt x="76" y="87"/>
                    </a:lnTo>
                    <a:lnTo>
                      <a:pt x="78" y="93"/>
                    </a:lnTo>
                    <a:lnTo>
                      <a:pt x="82" y="99"/>
                    </a:lnTo>
                    <a:lnTo>
                      <a:pt x="92" y="108"/>
                    </a:lnTo>
                    <a:lnTo>
                      <a:pt x="101" y="108"/>
                    </a:lnTo>
                    <a:lnTo>
                      <a:pt x="113" y="112"/>
                    </a:lnTo>
                    <a:lnTo>
                      <a:pt x="122" y="112"/>
                    </a:lnTo>
                    <a:lnTo>
                      <a:pt x="133" y="112"/>
                    </a:lnTo>
                    <a:lnTo>
                      <a:pt x="141" y="112"/>
                    </a:lnTo>
                    <a:lnTo>
                      <a:pt x="149" y="118"/>
                    </a:lnTo>
                    <a:lnTo>
                      <a:pt x="158" y="125"/>
                    </a:lnTo>
                    <a:lnTo>
                      <a:pt x="168" y="137"/>
                    </a:lnTo>
                    <a:lnTo>
                      <a:pt x="168" y="150"/>
                    </a:lnTo>
                    <a:lnTo>
                      <a:pt x="166" y="160"/>
                    </a:lnTo>
                    <a:lnTo>
                      <a:pt x="160" y="169"/>
                    </a:lnTo>
                    <a:lnTo>
                      <a:pt x="152" y="175"/>
                    </a:lnTo>
                    <a:lnTo>
                      <a:pt x="143" y="179"/>
                    </a:lnTo>
                    <a:lnTo>
                      <a:pt x="132" y="179"/>
                    </a:lnTo>
                    <a:lnTo>
                      <a:pt x="120" y="179"/>
                    </a:lnTo>
                    <a:lnTo>
                      <a:pt x="107" y="179"/>
                    </a:lnTo>
                    <a:lnTo>
                      <a:pt x="92" y="173"/>
                    </a:lnTo>
                    <a:lnTo>
                      <a:pt x="80" y="165"/>
                    </a:lnTo>
                    <a:lnTo>
                      <a:pt x="69" y="158"/>
                    </a:lnTo>
                    <a:lnTo>
                      <a:pt x="57" y="150"/>
                    </a:lnTo>
                    <a:lnTo>
                      <a:pt x="46" y="141"/>
                    </a:lnTo>
                    <a:lnTo>
                      <a:pt x="40" y="131"/>
                    </a:lnTo>
                    <a:lnTo>
                      <a:pt x="35" y="118"/>
                    </a:lnTo>
                    <a:lnTo>
                      <a:pt x="35" y="108"/>
                    </a:lnTo>
                    <a:lnTo>
                      <a:pt x="33" y="99"/>
                    </a:lnTo>
                    <a:lnTo>
                      <a:pt x="35" y="89"/>
                    </a:lnTo>
                    <a:lnTo>
                      <a:pt x="37" y="82"/>
                    </a:lnTo>
                    <a:lnTo>
                      <a:pt x="40" y="76"/>
                    </a:lnTo>
                    <a:lnTo>
                      <a:pt x="42" y="66"/>
                    </a:lnTo>
                    <a:lnTo>
                      <a:pt x="48" y="59"/>
                    </a:lnTo>
                    <a:lnTo>
                      <a:pt x="54" y="51"/>
                    </a:lnTo>
                    <a:lnTo>
                      <a:pt x="61" y="47"/>
                    </a:lnTo>
                    <a:lnTo>
                      <a:pt x="69" y="40"/>
                    </a:lnTo>
                    <a:lnTo>
                      <a:pt x="76" y="34"/>
                    </a:lnTo>
                    <a:lnTo>
                      <a:pt x="86" y="30"/>
                    </a:lnTo>
                    <a:lnTo>
                      <a:pt x="95" y="28"/>
                    </a:lnTo>
                    <a:lnTo>
                      <a:pt x="103" y="25"/>
                    </a:lnTo>
                    <a:lnTo>
                      <a:pt x="114" y="25"/>
                    </a:lnTo>
                    <a:lnTo>
                      <a:pt x="124" y="23"/>
                    </a:lnTo>
                    <a:lnTo>
                      <a:pt x="133" y="25"/>
                    </a:lnTo>
                    <a:lnTo>
                      <a:pt x="139" y="19"/>
                    </a:lnTo>
                    <a:lnTo>
                      <a:pt x="143" y="15"/>
                    </a:lnTo>
                    <a:lnTo>
                      <a:pt x="147" y="9"/>
                    </a:lnTo>
                    <a:lnTo>
                      <a:pt x="149" y="7"/>
                    </a:lnTo>
                    <a:lnTo>
                      <a:pt x="149"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283"/>
              <p:cNvSpPr>
                <a:spLocks/>
              </p:cNvSpPr>
              <p:nvPr/>
            </p:nvSpPr>
            <p:spPr bwMode="auto">
              <a:xfrm>
                <a:off x="2293" y="1534"/>
                <a:ext cx="43" cy="76"/>
              </a:xfrm>
              <a:custGeom>
                <a:avLst/>
                <a:gdLst>
                  <a:gd name="T0" fmla="*/ 74 w 85"/>
                  <a:gd name="T1" fmla="*/ 0 h 152"/>
                  <a:gd name="T2" fmla="*/ 70 w 85"/>
                  <a:gd name="T3" fmla="*/ 0 h 152"/>
                  <a:gd name="T4" fmla="*/ 66 w 85"/>
                  <a:gd name="T5" fmla="*/ 0 h 152"/>
                  <a:gd name="T6" fmla="*/ 61 w 85"/>
                  <a:gd name="T7" fmla="*/ 0 h 152"/>
                  <a:gd name="T8" fmla="*/ 57 w 85"/>
                  <a:gd name="T9" fmla="*/ 0 h 152"/>
                  <a:gd name="T10" fmla="*/ 59 w 85"/>
                  <a:gd name="T11" fmla="*/ 7 h 152"/>
                  <a:gd name="T12" fmla="*/ 61 w 85"/>
                  <a:gd name="T13" fmla="*/ 17 h 152"/>
                  <a:gd name="T14" fmla="*/ 63 w 85"/>
                  <a:gd name="T15" fmla="*/ 26 h 152"/>
                  <a:gd name="T16" fmla="*/ 64 w 85"/>
                  <a:gd name="T17" fmla="*/ 36 h 152"/>
                  <a:gd name="T18" fmla="*/ 63 w 85"/>
                  <a:gd name="T19" fmla="*/ 45 h 152"/>
                  <a:gd name="T20" fmla="*/ 61 w 85"/>
                  <a:gd name="T21" fmla="*/ 55 h 152"/>
                  <a:gd name="T22" fmla="*/ 59 w 85"/>
                  <a:gd name="T23" fmla="*/ 64 h 152"/>
                  <a:gd name="T24" fmla="*/ 57 w 85"/>
                  <a:gd name="T25" fmla="*/ 76 h 152"/>
                  <a:gd name="T26" fmla="*/ 51 w 85"/>
                  <a:gd name="T27" fmla="*/ 83 h 152"/>
                  <a:gd name="T28" fmla="*/ 45 w 85"/>
                  <a:gd name="T29" fmla="*/ 93 h 152"/>
                  <a:gd name="T30" fmla="*/ 38 w 85"/>
                  <a:gd name="T31" fmla="*/ 102 h 152"/>
                  <a:gd name="T32" fmla="*/ 32 w 85"/>
                  <a:gd name="T33" fmla="*/ 110 h 152"/>
                  <a:gd name="T34" fmla="*/ 25 w 85"/>
                  <a:gd name="T35" fmla="*/ 116 h 152"/>
                  <a:gd name="T36" fmla="*/ 17 w 85"/>
                  <a:gd name="T37" fmla="*/ 125 h 152"/>
                  <a:gd name="T38" fmla="*/ 7 w 85"/>
                  <a:gd name="T39" fmla="*/ 131 h 152"/>
                  <a:gd name="T40" fmla="*/ 0 w 85"/>
                  <a:gd name="T41" fmla="*/ 137 h 152"/>
                  <a:gd name="T42" fmla="*/ 5 w 85"/>
                  <a:gd name="T43" fmla="*/ 144 h 152"/>
                  <a:gd name="T44" fmla="*/ 11 w 85"/>
                  <a:gd name="T45" fmla="*/ 152 h 152"/>
                  <a:gd name="T46" fmla="*/ 21 w 85"/>
                  <a:gd name="T47" fmla="*/ 146 h 152"/>
                  <a:gd name="T48" fmla="*/ 32 w 85"/>
                  <a:gd name="T49" fmla="*/ 142 h 152"/>
                  <a:gd name="T50" fmla="*/ 42 w 85"/>
                  <a:gd name="T51" fmla="*/ 135 h 152"/>
                  <a:gd name="T52" fmla="*/ 51 w 85"/>
                  <a:gd name="T53" fmla="*/ 129 h 152"/>
                  <a:gd name="T54" fmla="*/ 57 w 85"/>
                  <a:gd name="T55" fmla="*/ 119 h 152"/>
                  <a:gd name="T56" fmla="*/ 66 w 85"/>
                  <a:gd name="T57" fmla="*/ 110 h 152"/>
                  <a:gd name="T58" fmla="*/ 70 w 85"/>
                  <a:gd name="T59" fmla="*/ 99 h 152"/>
                  <a:gd name="T60" fmla="*/ 78 w 85"/>
                  <a:gd name="T61" fmla="*/ 89 h 152"/>
                  <a:gd name="T62" fmla="*/ 80 w 85"/>
                  <a:gd name="T63" fmla="*/ 78 h 152"/>
                  <a:gd name="T64" fmla="*/ 83 w 85"/>
                  <a:gd name="T65" fmla="*/ 64 h 152"/>
                  <a:gd name="T66" fmla="*/ 85 w 85"/>
                  <a:gd name="T67" fmla="*/ 53 h 152"/>
                  <a:gd name="T68" fmla="*/ 85 w 85"/>
                  <a:gd name="T69" fmla="*/ 42 h 152"/>
                  <a:gd name="T70" fmla="*/ 85 w 85"/>
                  <a:gd name="T71" fmla="*/ 30 h 152"/>
                  <a:gd name="T72" fmla="*/ 82 w 85"/>
                  <a:gd name="T73" fmla="*/ 19 h 152"/>
                  <a:gd name="T74" fmla="*/ 78 w 85"/>
                  <a:gd name="T75" fmla="*/ 7 h 152"/>
                  <a:gd name="T76" fmla="*/ 74 w 85"/>
                  <a:gd name="T77" fmla="*/ 0 h 152"/>
                  <a:gd name="T78" fmla="*/ 74 w 85"/>
                  <a:gd name="T7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5" h="152">
                    <a:moveTo>
                      <a:pt x="74" y="0"/>
                    </a:moveTo>
                    <a:lnTo>
                      <a:pt x="70" y="0"/>
                    </a:lnTo>
                    <a:lnTo>
                      <a:pt x="66" y="0"/>
                    </a:lnTo>
                    <a:lnTo>
                      <a:pt x="61" y="0"/>
                    </a:lnTo>
                    <a:lnTo>
                      <a:pt x="57" y="0"/>
                    </a:lnTo>
                    <a:lnTo>
                      <a:pt x="59" y="7"/>
                    </a:lnTo>
                    <a:lnTo>
                      <a:pt x="61" y="17"/>
                    </a:lnTo>
                    <a:lnTo>
                      <a:pt x="63" y="26"/>
                    </a:lnTo>
                    <a:lnTo>
                      <a:pt x="64" y="36"/>
                    </a:lnTo>
                    <a:lnTo>
                      <a:pt x="63" y="45"/>
                    </a:lnTo>
                    <a:lnTo>
                      <a:pt x="61" y="55"/>
                    </a:lnTo>
                    <a:lnTo>
                      <a:pt x="59" y="64"/>
                    </a:lnTo>
                    <a:lnTo>
                      <a:pt x="57" y="76"/>
                    </a:lnTo>
                    <a:lnTo>
                      <a:pt x="51" y="83"/>
                    </a:lnTo>
                    <a:lnTo>
                      <a:pt x="45" y="93"/>
                    </a:lnTo>
                    <a:lnTo>
                      <a:pt x="38" y="102"/>
                    </a:lnTo>
                    <a:lnTo>
                      <a:pt x="32" y="110"/>
                    </a:lnTo>
                    <a:lnTo>
                      <a:pt x="25" y="116"/>
                    </a:lnTo>
                    <a:lnTo>
                      <a:pt x="17" y="125"/>
                    </a:lnTo>
                    <a:lnTo>
                      <a:pt x="7" y="131"/>
                    </a:lnTo>
                    <a:lnTo>
                      <a:pt x="0" y="137"/>
                    </a:lnTo>
                    <a:lnTo>
                      <a:pt x="5" y="144"/>
                    </a:lnTo>
                    <a:lnTo>
                      <a:pt x="11" y="152"/>
                    </a:lnTo>
                    <a:lnTo>
                      <a:pt x="21" y="146"/>
                    </a:lnTo>
                    <a:lnTo>
                      <a:pt x="32" y="142"/>
                    </a:lnTo>
                    <a:lnTo>
                      <a:pt x="42" y="135"/>
                    </a:lnTo>
                    <a:lnTo>
                      <a:pt x="51" y="129"/>
                    </a:lnTo>
                    <a:lnTo>
                      <a:pt x="57" y="119"/>
                    </a:lnTo>
                    <a:lnTo>
                      <a:pt x="66" y="110"/>
                    </a:lnTo>
                    <a:lnTo>
                      <a:pt x="70" y="99"/>
                    </a:lnTo>
                    <a:lnTo>
                      <a:pt x="78" y="89"/>
                    </a:lnTo>
                    <a:lnTo>
                      <a:pt x="80" y="78"/>
                    </a:lnTo>
                    <a:lnTo>
                      <a:pt x="83" y="64"/>
                    </a:lnTo>
                    <a:lnTo>
                      <a:pt x="85" y="53"/>
                    </a:lnTo>
                    <a:lnTo>
                      <a:pt x="85" y="42"/>
                    </a:lnTo>
                    <a:lnTo>
                      <a:pt x="85" y="30"/>
                    </a:lnTo>
                    <a:lnTo>
                      <a:pt x="82" y="19"/>
                    </a:lnTo>
                    <a:lnTo>
                      <a:pt x="78" y="7"/>
                    </a:lnTo>
                    <a:lnTo>
                      <a:pt x="74" y="0"/>
                    </a:lnTo>
                    <a:lnTo>
                      <a:pt x="7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1" name="Freeform 284"/>
              <p:cNvSpPr>
                <a:spLocks/>
              </p:cNvSpPr>
              <p:nvPr/>
            </p:nvSpPr>
            <p:spPr bwMode="auto">
              <a:xfrm>
                <a:off x="2231" y="1580"/>
                <a:ext cx="100" cy="136"/>
              </a:xfrm>
              <a:custGeom>
                <a:avLst/>
                <a:gdLst>
                  <a:gd name="T0" fmla="*/ 82 w 200"/>
                  <a:gd name="T1" fmla="*/ 0 h 272"/>
                  <a:gd name="T2" fmla="*/ 46 w 200"/>
                  <a:gd name="T3" fmla="*/ 9 h 272"/>
                  <a:gd name="T4" fmla="*/ 21 w 200"/>
                  <a:gd name="T5" fmla="*/ 30 h 272"/>
                  <a:gd name="T6" fmla="*/ 6 w 200"/>
                  <a:gd name="T7" fmla="*/ 63 h 272"/>
                  <a:gd name="T8" fmla="*/ 0 w 200"/>
                  <a:gd name="T9" fmla="*/ 101 h 272"/>
                  <a:gd name="T10" fmla="*/ 4 w 200"/>
                  <a:gd name="T11" fmla="*/ 139 h 272"/>
                  <a:gd name="T12" fmla="*/ 19 w 200"/>
                  <a:gd name="T13" fmla="*/ 171 h 272"/>
                  <a:gd name="T14" fmla="*/ 46 w 200"/>
                  <a:gd name="T15" fmla="*/ 198 h 272"/>
                  <a:gd name="T16" fmla="*/ 69 w 200"/>
                  <a:gd name="T17" fmla="*/ 205 h 272"/>
                  <a:gd name="T18" fmla="*/ 82 w 200"/>
                  <a:gd name="T19" fmla="*/ 215 h 272"/>
                  <a:gd name="T20" fmla="*/ 99 w 200"/>
                  <a:gd name="T21" fmla="*/ 224 h 272"/>
                  <a:gd name="T22" fmla="*/ 114 w 200"/>
                  <a:gd name="T23" fmla="*/ 234 h 272"/>
                  <a:gd name="T24" fmla="*/ 131 w 200"/>
                  <a:gd name="T25" fmla="*/ 245 h 272"/>
                  <a:gd name="T26" fmla="*/ 147 w 200"/>
                  <a:gd name="T27" fmla="*/ 257 h 272"/>
                  <a:gd name="T28" fmla="*/ 164 w 200"/>
                  <a:gd name="T29" fmla="*/ 264 h 272"/>
                  <a:gd name="T30" fmla="*/ 181 w 200"/>
                  <a:gd name="T31" fmla="*/ 270 h 272"/>
                  <a:gd name="T32" fmla="*/ 194 w 200"/>
                  <a:gd name="T33" fmla="*/ 253 h 272"/>
                  <a:gd name="T34" fmla="*/ 200 w 200"/>
                  <a:gd name="T35" fmla="*/ 226 h 272"/>
                  <a:gd name="T36" fmla="*/ 194 w 200"/>
                  <a:gd name="T37" fmla="*/ 211 h 272"/>
                  <a:gd name="T38" fmla="*/ 177 w 200"/>
                  <a:gd name="T39" fmla="*/ 203 h 272"/>
                  <a:gd name="T40" fmla="*/ 158 w 200"/>
                  <a:gd name="T41" fmla="*/ 201 h 272"/>
                  <a:gd name="T42" fmla="*/ 135 w 200"/>
                  <a:gd name="T43" fmla="*/ 201 h 272"/>
                  <a:gd name="T44" fmla="*/ 116 w 200"/>
                  <a:gd name="T45" fmla="*/ 201 h 272"/>
                  <a:gd name="T46" fmla="*/ 103 w 200"/>
                  <a:gd name="T47" fmla="*/ 201 h 272"/>
                  <a:gd name="T48" fmla="*/ 90 w 200"/>
                  <a:gd name="T49" fmla="*/ 196 h 272"/>
                  <a:gd name="T50" fmla="*/ 72 w 200"/>
                  <a:gd name="T51" fmla="*/ 188 h 272"/>
                  <a:gd name="T52" fmla="*/ 57 w 200"/>
                  <a:gd name="T53" fmla="*/ 177 h 272"/>
                  <a:gd name="T54" fmla="*/ 42 w 200"/>
                  <a:gd name="T55" fmla="*/ 163 h 272"/>
                  <a:gd name="T56" fmla="*/ 33 w 200"/>
                  <a:gd name="T57" fmla="*/ 150 h 272"/>
                  <a:gd name="T58" fmla="*/ 25 w 200"/>
                  <a:gd name="T59" fmla="*/ 131 h 272"/>
                  <a:gd name="T60" fmla="*/ 21 w 200"/>
                  <a:gd name="T61" fmla="*/ 114 h 272"/>
                  <a:gd name="T62" fmla="*/ 21 w 200"/>
                  <a:gd name="T63" fmla="*/ 95 h 272"/>
                  <a:gd name="T64" fmla="*/ 27 w 200"/>
                  <a:gd name="T65" fmla="*/ 72 h 272"/>
                  <a:gd name="T66" fmla="*/ 38 w 200"/>
                  <a:gd name="T67" fmla="*/ 49 h 272"/>
                  <a:gd name="T68" fmla="*/ 53 w 200"/>
                  <a:gd name="T69" fmla="*/ 32 h 272"/>
                  <a:gd name="T70" fmla="*/ 78 w 200"/>
                  <a:gd name="T71" fmla="*/ 23 h 272"/>
                  <a:gd name="T72" fmla="*/ 95 w 200"/>
                  <a:gd name="T73" fmla="*/ 17 h 272"/>
                  <a:gd name="T74" fmla="*/ 101 w 200"/>
                  <a:gd name="T75" fmla="*/ 6 h 272"/>
                  <a:gd name="T76" fmla="*/ 103 w 200"/>
                  <a:gd name="T77" fmla="*/ 4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0" h="272">
                    <a:moveTo>
                      <a:pt x="103" y="4"/>
                    </a:moveTo>
                    <a:lnTo>
                      <a:pt x="82" y="0"/>
                    </a:lnTo>
                    <a:lnTo>
                      <a:pt x="63" y="4"/>
                    </a:lnTo>
                    <a:lnTo>
                      <a:pt x="46" y="9"/>
                    </a:lnTo>
                    <a:lnTo>
                      <a:pt x="33" y="19"/>
                    </a:lnTo>
                    <a:lnTo>
                      <a:pt x="21" y="30"/>
                    </a:lnTo>
                    <a:lnTo>
                      <a:pt x="14" y="47"/>
                    </a:lnTo>
                    <a:lnTo>
                      <a:pt x="6" y="63"/>
                    </a:lnTo>
                    <a:lnTo>
                      <a:pt x="4" y="83"/>
                    </a:lnTo>
                    <a:lnTo>
                      <a:pt x="0" y="101"/>
                    </a:lnTo>
                    <a:lnTo>
                      <a:pt x="2" y="120"/>
                    </a:lnTo>
                    <a:lnTo>
                      <a:pt x="4" y="139"/>
                    </a:lnTo>
                    <a:lnTo>
                      <a:pt x="12" y="156"/>
                    </a:lnTo>
                    <a:lnTo>
                      <a:pt x="19" y="171"/>
                    </a:lnTo>
                    <a:lnTo>
                      <a:pt x="31" y="186"/>
                    </a:lnTo>
                    <a:lnTo>
                      <a:pt x="46" y="198"/>
                    </a:lnTo>
                    <a:lnTo>
                      <a:pt x="63" y="205"/>
                    </a:lnTo>
                    <a:lnTo>
                      <a:pt x="69" y="205"/>
                    </a:lnTo>
                    <a:lnTo>
                      <a:pt x="74" y="211"/>
                    </a:lnTo>
                    <a:lnTo>
                      <a:pt x="82" y="215"/>
                    </a:lnTo>
                    <a:lnTo>
                      <a:pt x="91" y="220"/>
                    </a:lnTo>
                    <a:lnTo>
                      <a:pt x="99" y="224"/>
                    </a:lnTo>
                    <a:lnTo>
                      <a:pt x="107" y="228"/>
                    </a:lnTo>
                    <a:lnTo>
                      <a:pt x="114" y="234"/>
                    </a:lnTo>
                    <a:lnTo>
                      <a:pt x="124" y="241"/>
                    </a:lnTo>
                    <a:lnTo>
                      <a:pt x="131" y="245"/>
                    </a:lnTo>
                    <a:lnTo>
                      <a:pt x="139" y="251"/>
                    </a:lnTo>
                    <a:lnTo>
                      <a:pt x="147" y="257"/>
                    </a:lnTo>
                    <a:lnTo>
                      <a:pt x="156" y="262"/>
                    </a:lnTo>
                    <a:lnTo>
                      <a:pt x="164" y="264"/>
                    </a:lnTo>
                    <a:lnTo>
                      <a:pt x="171" y="268"/>
                    </a:lnTo>
                    <a:lnTo>
                      <a:pt x="181" y="270"/>
                    </a:lnTo>
                    <a:lnTo>
                      <a:pt x="188" y="272"/>
                    </a:lnTo>
                    <a:lnTo>
                      <a:pt x="194" y="253"/>
                    </a:lnTo>
                    <a:lnTo>
                      <a:pt x="200" y="237"/>
                    </a:lnTo>
                    <a:lnTo>
                      <a:pt x="200" y="226"/>
                    </a:lnTo>
                    <a:lnTo>
                      <a:pt x="200" y="218"/>
                    </a:lnTo>
                    <a:lnTo>
                      <a:pt x="194" y="211"/>
                    </a:lnTo>
                    <a:lnTo>
                      <a:pt x="187" y="207"/>
                    </a:lnTo>
                    <a:lnTo>
                      <a:pt x="177" y="203"/>
                    </a:lnTo>
                    <a:lnTo>
                      <a:pt x="169" y="203"/>
                    </a:lnTo>
                    <a:lnTo>
                      <a:pt x="158" y="201"/>
                    </a:lnTo>
                    <a:lnTo>
                      <a:pt x="147" y="201"/>
                    </a:lnTo>
                    <a:lnTo>
                      <a:pt x="135" y="201"/>
                    </a:lnTo>
                    <a:lnTo>
                      <a:pt x="126" y="203"/>
                    </a:lnTo>
                    <a:lnTo>
                      <a:pt x="116" y="201"/>
                    </a:lnTo>
                    <a:lnTo>
                      <a:pt x="109" y="201"/>
                    </a:lnTo>
                    <a:lnTo>
                      <a:pt x="103" y="201"/>
                    </a:lnTo>
                    <a:lnTo>
                      <a:pt x="101" y="201"/>
                    </a:lnTo>
                    <a:lnTo>
                      <a:pt x="90" y="196"/>
                    </a:lnTo>
                    <a:lnTo>
                      <a:pt x="80" y="192"/>
                    </a:lnTo>
                    <a:lnTo>
                      <a:pt x="72" y="188"/>
                    </a:lnTo>
                    <a:lnTo>
                      <a:pt x="65" y="182"/>
                    </a:lnTo>
                    <a:lnTo>
                      <a:pt x="57" y="177"/>
                    </a:lnTo>
                    <a:lnTo>
                      <a:pt x="50" y="171"/>
                    </a:lnTo>
                    <a:lnTo>
                      <a:pt x="42" y="163"/>
                    </a:lnTo>
                    <a:lnTo>
                      <a:pt x="38" y="158"/>
                    </a:lnTo>
                    <a:lnTo>
                      <a:pt x="33" y="150"/>
                    </a:lnTo>
                    <a:lnTo>
                      <a:pt x="29" y="141"/>
                    </a:lnTo>
                    <a:lnTo>
                      <a:pt x="25" y="131"/>
                    </a:lnTo>
                    <a:lnTo>
                      <a:pt x="23" y="123"/>
                    </a:lnTo>
                    <a:lnTo>
                      <a:pt x="21" y="114"/>
                    </a:lnTo>
                    <a:lnTo>
                      <a:pt x="21" y="104"/>
                    </a:lnTo>
                    <a:lnTo>
                      <a:pt x="21" y="95"/>
                    </a:lnTo>
                    <a:lnTo>
                      <a:pt x="23" y="85"/>
                    </a:lnTo>
                    <a:lnTo>
                      <a:pt x="27" y="72"/>
                    </a:lnTo>
                    <a:lnTo>
                      <a:pt x="31" y="61"/>
                    </a:lnTo>
                    <a:lnTo>
                      <a:pt x="38" y="49"/>
                    </a:lnTo>
                    <a:lnTo>
                      <a:pt x="46" y="42"/>
                    </a:lnTo>
                    <a:lnTo>
                      <a:pt x="53" y="32"/>
                    </a:lnTo>
                    <a:lnTo>
                      <a:pt x="67" y="26"/>
                    </a:lnTo>
                    <a:lnTo>
                      <a:pt x="78" y="23"/>
                    </a:lnTo>
                    <a:lnTo>
                      <a:pt x="91" y="21"/>
                    </a:lnTo>
                    <a:lnTo>
                      <a:pt x="95" y="17"/>
                    </a:lnTo>
                    <a:lnTo>
                      <a:pt x="99" y="11"/>
                    </a:lnTo>
                    <a:lnTo>
                      <a:pt x="101" y="6"/>
                    </a:lnTo>
                    <a:lnTo>
                      <a:pt x="103" y="4"/>
                    </a:lnTo>
                    <a:lnTo>
                      <a:pt x="10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2" name="Freeform 285"/>
              <p:cNvSpPr>
                <a:spLocks/>
              </p:cNvSpPr>
              <p:nvPr/>
            </p:nvSpPr>
            <p:spPr bwMode="auto">
              <a:xfrm>
                <a:off x="2297" y="1597"/>
                <a:ext cx="80" cy="59"/>
              </a:xfrm>
              <a:custGeom>
                <a:avLst/>
                <a:gdLst>
                  <a:gd name="T0" fmla="*/ 149 w 162"/>
                  <a:gd name="T1" fmla="*/ 19 h 118"/>
                  <a:gd name="T2" fmla="*/ 132 w 162"/>
                  <a:gd name="T3" fmla="*/ 8 h 118"/>
                  <a:gd name="T4" fmla="*/ 118 w 162"/>
                  <a:gd name="T5" fmla="*/ 2 h 118"/>
                  <a:gd name="T6" fmla="*/ 105 w 162"/>
                  <a:gd name="T7" fmla="*/ 0 h 118"/>
                  <a:gd name="T8" fmla="*/ 97 w 162"/>
                  <a:gd name="T9" fmla="*/ 4 h 118"/>
                  <a:gd name="T10" fmla="*/ 90 w 162"/>
                  <a:gd name="T11" fmla="*/ 6 h 118"/>
                  <a:gd name="T12" fmla="*/ 82 w 162"/>
                  <a:gd name="T13" fmla="*/ 15 h 118"/>
                  <a:gd name="T14" fmla="*/ 76 w 162"/>
                  <a:gd name="T15" fmla="*/ 23 h 118"/>
                  <a:gd name="T16" fmla="*/ 73 w 162"/>
                  <a:gd name="T17" fmla="*/ 34 h 118"/>
                  <a:gd name="T18" fmla="*/ 65 w 162"/>
                  <a:gd name="T19" fmla="*/ 42 h 118"/>
                  <a:gd name="T20" fmla="*/ 59 w 162"/>
                  <a:gd name="T21" fmla="*/ 53 h 118"/>
                  <a:gd name="T22" fmla="*/ 54 w 162"/>
                  <a:gd name="T23" fmla="*/ 63 h 118"/>
                  <a:gd name="T24" fmla="*/ 46 w 162"/>
                  <a:gd name="T25" fmla="*/ 72 h 118"/>
                  <a:gd name="T26" fmla="*/ 37 w 162"/>
                  <a:gd name="T27" fmla="*/ 80 h 118"/>
                  <a:gd name="T28" fmla="*/ 27 w 162"/>
                  <a:gd name="T29" fmla="*/ 86 h 118"/>
                  <a:gd name="T30" fmla="*/ 14 w 162"/>
                  <a:gd name="T31" fmla="*/ 90 h 118"/>
                  <a:gd name="T32" fmla="*/ 2 w 162"/>
                  <a:gd name="T33" fmla="*/ 90 h 118"/>
                  <a:gd name="T34" fmla="*/ 0 w 162"/>
                  <a:gd name="T35" fmla="*/ 95 h 118"/>
                  <a:gd name="T36" fmla="*/ 4 w 162"/>
                  <a:gd name="T37" fmla="*/ 103 h 118"/>
                  <a:gd name="T38" fmla="*/ 8 w 162"/>
                  <a:gd name="T39" fmla="*/ 107 h 118"/>
                  <a:gd name="T40" fmla="*/ 16 w 162"/>
                  <a:gd name="T41" fmla="*/ 112 h 118"/>
                  <a:gd name="T42" fmla="*/ 21 w 162"/>
                  <a:gd name="T43" fmla="*/ 112 h 118"/>
                  <a:gd name="T44" fmla="*/ 31 w 162"/>
                  <a:gd name="T45" fmla="*/ 116 h 118"/>
                  <a:gd name="T46" fmla="*/ 38 w 162"/>
                  <a:gd name="T47" fmla="*/ 118 h 118"/>
                  <a:gd name="T48" fmla="*/ 50 w 162"/>
                  <a:gd name="T49" fmla="*/ 118 h 118"/>
                  <a:gd name="T50" fmla="*/ 57 w 162"/>
                  <a:gd name="T51" fmla="*/ 118 h 118"/>
                  <a:gd name="T52" fmla="*/ 69 w 162"/>
                  <a:gd name="T53" fmla="*/ 116 h 118"/>
                  <a:gd name="T54" fmla="*/ 76 w 162"/>
                  <a:gd name="T55" fmla="*/ 114 h 118"/>
                  <a:gd name="T56" fmla="*/ 86 w 162"/>
                  <a:gd name="T57" fmla="*/ 112 h 118"/>
                  <a:gd name="T58" fmla="*/ 94 w 162"/>
                  <a:gd name="T59" fmla="*/ 109 h 118"/>
                  <a:gd name="T60" fmla="*/ 101 w 162"/>
                  <a:gd name="T61" fmla="*/ 107 h 118"/>
                  <a:gd name="T62" fmla="*/ 109 w 162"/>
                  <a:gd name="T63" fmla="*/ 103 h 118"/>
                  <a:gd name="T64" fmla="*/ 114 w 162"/>
                  <a:gd name="T65" fmla="*/ 101 h 118"/>
                  <a:gd name="T66" fmla="*/ 124 w 162"/>
                  <a:gd name="T67" fmla="*/ 90 h 118"/>
                  <a:gd name="T68" fmla="*/ 137 w 162"/>
                  <a:gd name="T69" fmla="*/ 80 h 118"/>
                  <a:gd name="T70" fmla="*/ 147 w 162"/>
                  <a:gd name="T71" fmla="*/ 71 h 118"/>
                  <a:gd name="T72" fmla="*/ 156 w 162"/>
                  <a:gd name="T73" fmla="*/ 59 h 118"/>
                  <a:gd name="T74" fmla="*/ 162 w 162"/>
                  <a:gd name="T75" fmla="*/ 48 h 118"/>
                  <a:gd name="T76" fmla="*/ 162 w 162"/>
                  <a:gd name="T77" fmla="*/ 38 h 118"/>
                  <a:gd name="T78" fmla="*/ 158 w 162"/>
                  <a:gd name="T79" fmla="*/ 27 h 118"/>
                  <a:gd name="T80" fmla="*/ 149 w 162"/>
                  <a:gd name="T81" fmla="*/ 19 h 118"/>
                  <a:gd name="T82" fmla="*/ 149 w 162"/>
                  <a:gd name="T83" fmla="*/ 1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2" h="118">
                    <a:moveTo>
                      <a:pt x="149" y="19"/>
                    </a:moveTo>
                    <a:lnTo>
                      <a:pt x="132" y="8"/>
                    </a:lnTo>
                    <a:lnTo>
                      <a:pt x="118" y="2"/>
                    </a:lnTo>
                    <a:lnTo>
                      <a:pt x="105" y="0"/>
                    </a:lnTo>
                    <a:lnTo>
                      <a:pt x="97" y="4"/>
                    </a:lnTo>
                    <a:lnTo>
                      <a:pt x="90" y="6"/>
                    </a:lnTo>
                    <a:lnTo>
                      <a:pt x="82" y="15"/>
                    </a:lnTo>
                    <a:lnTo>
                      <a:pt x="76" y="23"/>
                    </a:lnTo>
                    <a:lnTo>
                      <a:pt x="73" y="34"/>
                    </a:lnTo>
                    <a:lnTo>
                      <a:pt x="65" y="42"/>
                    </a:lnTo>
                    <a:lnTo>
                      <a:pt x="59" y="53"/>
                    </a:lnTo>
                    <a:lnTo>
                      <a:pt x="54" y="63"/>
                    </a:lnTo>
                    <a:lnTo>
                      <a:pt x="46" y="72"/>
                    </a:lnTo>
                    <a:lnTo>
                      <a:pt x="37" y="80"/>
                    </a:lnTo>
                    <a:lnTo>
                      <a:pt x="27" y="86"/>
                    </a:lnTo>
                    <a:lnTo>
                      <a:pt x="14" y="90"/>
                    </a:lnTo>
                    <a:lnTo>
                      <a:pt x="2" y="90"/>
                    </a:lnTo>
                    <a:lnTo>
                      <a:pt x="0" y="95"/>
                    </a:lnTo>
                    <a:lnTo>
                      <a:pt x="4" y="103"/>
                    </a:lnTo>
                    <a:lnTo>
                      <a:pt x="8" y="107"/>
                    </a:lnTo>
                    <a:lnTo>
                      <a:pt x="16" y="112"/>
                    </a:lnTo>
                    <a:lnTo>
                      <a:pt x="21" y="112"/>
                    </a:lnTo>
                    <a:lnTo>
                      <a:pt x="31" y="116"/>
                    </a:lnTo>
                    <a:lnTo>
                      <a:pt x="38" y="118"/>
                    </a:lnTo>
                    <a:lnTo>
                      <a:pt x="50" y="118"/>
                    </a:lnTo>
                    <a:lnTo>
                      <a:pt x="57" y="118"/>
                    </a:lnTo>
                    <a:lnTo>
                      <a:pt x="69" y="116"/>
                    </a:lnTo>
                    <a:lnTo>
                      <a:pt x="76" y="114"/>
                    </a:lnTo>
                    <a:lnTo>
                      <a:pt x="86" y="112"/>
                    </a:lnTo>
                    <a:lnTo>
                      <a:pt x="94" y="109"/>
                    </a:lnTo>
                    <a:lnTo>
                      <a:pt x="101" y="107"/>
                    </a:lnTo>
                    <a:lnTo>
                      <a:pt x="109" y="103"/>
                    </a:lnTo>
                    <a:lnTo>
                      <a:pt x="114" y="101"/>
                    </a:lnTo>
                    <a:lnTo>
                      <a:pt x="124" y="90"/>
                    </a:lnTo>
                    <a:lnTo>
                      <a:pt x="137" y="80"/>
                    </a:lnTo>
                    <a:lnTo>
                      <a:pt x="147" y="71"/>
                    </a:lnTo>
                    <a:lnTo>
                      <a:pt x="156" y="59"/>
                    </a:lnTo>
                    <a:lnTo>
                      <a:pt x="162" y="48"/>
                    </a:lnTo>
                    <a:lnTo>
                      <a:pt x="162" y="38"/>
                    </a:lnTo>
                    <a:lnTo>
                      <a:pt x="158" y="27"/>
                    </a:lnTo>
                    <a:lnTo>
                      <a:pt x="149" y="19"/>
                    </a:lnTo>
                    <a:lnTo>
                      <a:pt x="14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 name="Freeform 286"/>
              <p:cNvSpPr>
                <a:spLocks/>
              </p:cNvSpPr>
              <p:nvPr/>
            </p:nvSpPr>
            <p:spPr bwMode="auto">
              <a:xfrm>
                <a:off x="2214" y="1681"/>
                <a:ext cx="57" cy="36"/>
              </a:xfrm>
              <a:custGeom>
                <a:avLst/>
                <a:gdLst>
                  <a:gd name="T0" fmla="*/ 17 w 114"/>
                  <a:gd name="T1" fmla="*/ 0 h 73"/>
                  <a:gd name="T2" fmla="*/ 13 w 114"/>
                  <a:gd name="T3" fmla="*/ 0 h 73"/>
                  <a:gd name="T4" fmla="*/ 10 w 114"/>
                  <a:gd name="T5" fmla="*/ 0 h 73"/>
                  <a:gd name="T6" fmla="*/ 4 w 114"/>
                  <a:gd name="T7" fmla="*/ 0 h 73"/>
                  <a:gd name="T8" fmla="*/ 0 w 114"/>
                  <a:gd name="T9" fmla="*/ 0 h 73"/>
                  <a:gd name="T10" fmla="*/ 0 w 114"/>
                  <a:gd name="T11" fmla="*/ 10 h 73"/>
                  <a:gd name="T12" fmla="*/ 0 w 114"/>
                  <a:gd name="T13" fmla="*/ 19 h 73"/>
                  <a:gd name="T14" fmla="*/ 2 w 114"/>
                  <a:gd name="T15" fmla="*/ 27 h 73"/>
                  <a:gd name="T16" fmla="*/ 6 w 114"/>
                  <a:gd name="T17" fmla="*/ 36 h 73"/>
                  <a:gd name="T18" fmla="*/ 10 w 114"/>
                  <a:gd name="T19" fmla="*/ 44 h 73"/>
                  <a:gd name="T20" fmla="*/ 13 w 114"/>
                  <a:gd name="T21" fmla="*/ 52 h 73"/>
                  <a:gd name="T22" fmla="*/ 21 w 114"/>
                  <a:gd name="T23" fmla="*/ 57 h 73"/>
                  <a:gd name="T24" fmla="*/ 29 w 114"/>
                  <a:gd name="T25" fmla="*/ 65 h 73"/>
                  <a:gd name="T26" fmla="*/ 38 w 114"/>
                  <a:gd name="T27" fmla="*/ 67 h 73"/>
                  <a:gd name="T28" fmla="*/ 48 w 114"/>
                  <a:gd name="T29" fmla="*/ 71 h 73"/>
                  <a:gd name="T30" fmla="*/ 57 w 114"/>
                  <a:gd name="T31" fmla="*/ 71 h 73"/>
                  <a:gd name="T32" fmla="*/ 70 w 114"/>
                  <a:gd name="T33" fmla="*/ 73 h 73"/>
                  <a:gd name="T34" fmla="*/ 80 w 114"/>
                  <a:gd name="T35" fmla="*/ 71 h 73"/>
                  <a:gd name="T36" fmla="*/ 91 w 114"/>
                  <a:gd name="T37" fmla="*/ 71 h 73"/>
                  <a:gd name="T38" fmla="*/ 101 w 114"/>
                  <a:gd name="T39" fmla="*/ 71 h 73"/>
                  <a:gd name="T40" fmla="*/ 112 w 114"/>
                  <a:gd name="T41" fmla="*/ 71 h 73"/>
                  <a:gd name="T42" fmla="*/ 112 w 114"/>
                  <a:gd name="T43" fmla="*/ 57 h 73"/>
                  <a:gd name="T44" fmla="*/ 114 w 114"/>
                  <a:gd name="T45" fmla="*/ 50 h 73"/>
                  <a:gd name="T46" fmla="*/ 106 w 114"/>
                  <a:gd name="T47" fmla="*/ 50 h 73"/>
                  <a:gd name="T48" fmla="*/ 97 w 114"/>
                  <a:gd name="T49" fmla="*/ 50 h 73"/>
                  <a:gd name="T50" fmla="*/ 91 w 114"/>
                  <a:gd name="T51" fmla="*/ 48 h 73"/>
                  <a:gd name="T52" fmla="*/ 84 w 114"/>
                  <a:gd name="T53" fmla="*/ 48 h 73"/>
                  <a:gd name="T54" fmla="*/ 70 w 114"/>
                  <a:gd name="T55" fmla="*/ 44 h 73"/>
                  <a:gd name="T56" fmla="*/ 57 w 114"/>
                  <a:gd name="T57" fmla="*/ 38 h 73"/>
                  <a:gd name="T58" fmla="*/ 46 w 114"/>
                  <a:gd name="T59" fmla="*/ 31 h 73"/>
                  <a:gd name="T60" fmla="*/ 34 w 114"/>
                  <a:gd name="T61" fmla="*/ 23 h 73"/>
                  <a:gd name="T62" fmla="*/ 23 w 114"/>
                  <a:gd name="T63" fmla="*/ 10 h 73"/>
                  <a:gd name="T64" fmla="*/ 17 w 114"/>
                  <a:gd name="T65" fmla="*/ 0 h 73"/>
                  <a:gd name="T66" fmla="*/ 17 w 114"/>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73">
                    <a:moveTo>
                      <a:pt x="17" y="0"/>
                    </a:moveTo>
                    <a:lnTo>
                      <a:pt x="13" y="0"/>
                    </a:lnTo>
                    <a:lnTo>
                      <a:pt x="10" y="0"/>
                    </a:lnTo>
                    <a:lnTo>
                      <a:pt x="4" y="0"/>
                    </a:lnTo>
                    <a:lnTo>
                      <a:pt x="0" y="0"/>
                    </a:lnTo>
                    <a:lnTo>
                      <a:pt x="0" y="10"/>
                    </a:lnTo>
                    <a:lnTo>
                      <a:pt x="0" y="19"/>
                    </a:lnTo>
                    <a:lnTo>
                      <a:pt x="2" y="27"/>
                    </a:lnTo>
                    <a:lnTo>
                      <a:pt x="6" y="36"/>
                    </a:lnTo>
                    <a:lnTo>
                      <a:pt x="10" y="44"/>
                    </a:lnTo>
                    <a:lnTo>
                      <a:pt x="13" y="52"/>
                    </a:lnTo>
                    <a:lnTo>
                      <a:pt x="21" y="57"/>
                    </a:lnTo>
                    <a:lnTo>
                      <a:pt x="29" y="65"/>
                    </a:lnTo>
                    <a:lnTo>
                      <a:pt x="38" y="67"/>
                    </a:lnTo>
                    <a:lnTo>
                      <a:pt x="48" y="71"/>
                    </a:lnTo>
                    <a:lnTo>
                      <a:pt x="57" y="71"/>
                    </a:lnTo>
                    <a:lnTo>
                      <a:pt x="70" y="73"/>
                    </a:lnTo>
                    <a:lnTo>
                      <a:pt x="80" y="71"/>
                    </a:lnTo>
                    <a:lnTo>
                      <a:pt x="91" y="71"/>
                    </a:lnTo>
                    <a:lnTo>
                      <a:pt x="101" y="71"/>
                    </a:lnTo>
                    <a:lnTo>
                      <a:pt x="112" y="71"/>
                    </a:lnTo>
                    <a:lnTo>
                      <a:pt x="112" y="57"/>
                    </a:lnTo>
                    <a:lnTo>
                      <a:pt x="114" y="50"/>
                    </a:lnTo>
                    <a:lnTo>
                      <a:pt x="106" y="50"/>
                    </a:lnTo>
                    <a:lnTo>
                      <a:pt x="97" y="50"/>
                    </a:lnTo>
                    <a:lnTo>
                      <a:pt x="91" y="48"/>
                    </a:lnTo>
                    <a:lnTo>
                      <a:pt x="84" y="48"/>
                    </a:lnTo>
                    <a:lnTo>
                      <a:pt x="70" y="44"/>
                    </a:lnTo>
                    <a:lnTo>
                      <a:pt x="57" y="38"/>
                    </a:lnTo>
                    <a:lnTo>
                      <a:pt x="46" y="31"/>
                    </a:lnTo>
                    <a:lnTo>
                      <a:pt x="34" y="23"/>
                    </a:lnTo>
                    <a:lnTo>
                      <a:pt x="23" y="10"/>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287"/>
              <p:cNvSpPr>
                <a:spLocks/>
              </p:cNvSpPr>
              <p:nvPr/>
            </p:nvSpPr>
            <p:spPr bwMode="auto">
              <a:xfrm>
                <a:off x="2258" y="1685"/>
                <a:ext cx="110" cy="159"/>
              </a:xfrm>
              <a:custGeom>
                <a:avLst/>
                <a:gdLst>
                  <a:gd name="T0" fmla="*/ 219 w 221"/>
                  <a:gd name="T1" fmla="*/ 0 h 317"/>
                  <a:gd name="T2" fmla="*/ 206 w 221"/>
                  <a:gd name="T3" fmla="*/ 0 h 317"/>
                  <a:gd name="T4" fmla="*/ 198 w 221"/>
                  <a:gd name="T5" fmla="*/ 13 h 317"/>
                  <a:gd name="T6" fmla="*/ 192 w 221"/>
                  <a:gd name="T7" fmla="*/ 46 h 317"/>
                  <a:gd name="T8" fmla="*/ 181 w 221"/>
                  <a:gd name="T9" fmla="*/ 76 h 317"/>
                  <a:gd name="T10" fmla="*/ 164 w 221"/>
                  <a:gd name="T11" fmla="*/ 108 h 317"/>
                  <a:gd name="T12" fmla="*/ 145 w 221"/>
                  <a:gd name="T13" fmla="*/ 135 h 317"/>
                  <a:gd name="T14" fmla="*/ 120 w 221"/>
                  <a:gd name="T15" fmla="*/ 154 h 317"/>
                  <a:gd name="T16" fmla="*/ 90 w 221"/>
                  <a:gd name="T17" fmla="*/ 165 h 317"/>
                  <a:gd name="T18" fmla="*/ 59 w 221"/>
                  <a:gd name="T19" fmla="*/ 163 h 317"/>
                  <a:gd name="T20" fmla="*/ 37 w 221"/>
                  <a:gd name="T21" fmla="*/ 152 h 317"/>
                  <a:gd name="T22" fmla="*/ 18 w 221"/>
                  <a:gd name="T23" fmla="*/ 139 h 317"/>
                  <a:gd name="T24" fmla="*/ 10 w 221"/>
                  <a:gd name="T25" fmla="*/ 144 h 317"/>
                  <a:gd name="T26" fmla="*/ 12 w 221"/>
                  <a:gd name="T27" fmla="*/ 160 h 317"/>
                  <a:gd name="T28" fmla="*/ 19 w 221"/>
                  <a:gd name="T29" fmla="*/ 171 h 317"/>
                  <a:gd name="T30" fmla="*/ 35 w 221"/>
                  <a:gd name="T31" fmla="*/ 179 h 317"/>
                  <a:gd name="T32" fmla="*/ 48 w 221"/>
                  <a:gd name="T33" fmla="*/ 184 h 317"/>
                  <a:gd name="T34" fmla="*/ 65 w 221"/>
                  <a:gd name="T35" fmla="*/ 186 h 317"/>
                  <a:gd name="T36" fmla="*/ 82 w 221"/>
                  <a:gd name="T37" fmla="*/ 188 h 317"/>
                  <a:gd name="T38" fmla="*/ 99 w 221"/>
                  <a:gd name="T39" fmla="*/ 188 h 317"/>
                  <a:gd name="T40" fmla="*/ 113 w 221"/>
                  <a:gd name="T41" fmla="*/ 186 h 317"/>
                  <a:gd name="T42" fmla="*/ 124 w 221"/>
                  <a:gd name="T43" fmla="*/ 184 h 317"/>
                  <a:gd name="T44" fmla="*/ 137 w 221"/>
                  <a:gd name="T45" fmla="*/ 177 h 317"/>
                  <a:gd name="T46" fmla="*/ 145 w 221"/>
                  <a:gd name="T47" fmla="*/ 179 h 317"/>
                  <a:gd name="T48" fmla="*/ 137 w 221"/>
                  <a:gd name="T49" fmla="*/ 200 h 317"/>
                  <a:gd name="T50" fmla="*/ 132 w 221"/>
                  <a:gd name="T51" fmla="*/ 222 h 317"/>
                  <a:gd name="T52" fmla="*/ 126 w 221"/>
                  <a:gd name="T53" fmla="*/ 245 h 317"/>
                  <a:gd name="T54" fmla="*/ 116 w 221"/>
                  <a:gd name="T55" fmla="*/ 264 h 317"/>
                  <a:gd name="T56" fmla="*/ 103 w 221"/>
                  <a:gd name="T57" fmla="*/ 278 h 317"/>
                  <a:gd name="T58" fmla="*/ 86 w 221"/>
                  <a:gd name="T59" fmla="*/ 289 h 317"/>
                  <a:gd name="T60" fmla="*/ 61 w 221"/>
                  <a:gd name="T61" fmla="*/ 293 h 317"/>
                  <a:gd name="T62" fmla="*/ 38 w 221"/>
                  <a:gd name="T63" fmla="*/ 291 h 317"/>
                  <a:gd name="T64" fmla="*/ 29 w 221"/>
                  <a:gd name="T65" fmla="*/ 287 h 317"/>
                  <a:gd name="T66" fmla="*/ 19 w 221"/>
                  <a:gd name="T67" fmla="*/ 279 h 317"/>
                  <a:gd name="T68" fmla="*/ 8 w 221"/>
                  <a:gd name="T69" fmla="*/ 278 h 317"/>
                  <a:gd name="T70" fmla="*/ 0 w 221"/>
                  <a:gd name="T71" fmla="*/ 287 h 317"/>
                  <a:gd name="T72" fmla="*/ 4 w 221"/>
                  <a:gd name="T73" fmla="*/ 300 h 317"/>
                  <a:gd name="T74" fmla="*/ 18 w 221"/>
                  <a:gd name="T75" fmla="*/ 312 h 317"/>
                  <a:gd name="T76" fmla="*/ 42 w 221"/>
                  <a:gd name="T77" fmla="*/ 316 h 317"/>
                  <a:gd name="T78" fmla="*/ 71 w 221"/>
                  <a:gd name="T79" fmla="*/ 316 h 317"/>
                  <a:gd name="T80" fmla="*/ 97 w 221"/>
                  <a:gd name="T81" fmla="*/ 310 h 317"/>
                  <a:gd name="T82" fmla="*/ 122 w 221"/>
                  <a:gd name="T83" fmla="*/ 291 h 317"/>
                  <a:gd name="T84" fmla="*/ 141 w 221"/>
                  <a:gd name="T85" fmla="*/ 268 h 317"/>
                  <a:gd name="T86" fmla="*/ 156 w 221"/>
                  <a:gd name="T87" fmla="*/ 240 h 317"/>
                  <a:gd name="T88" fmla="*/ 168 w 221"/>
                  <a:gd name="T89" fmla="*/ 211 h 317"/>
                  <a:gd name="T90" fmla="*/ 173 w 221"/>
                  <a:gd name="T91" fmla="*/ 182 h 317"/>
                  <a:gd name="T92" fmla="*/ 179 w 221"/>
                  <a:gd name="T93" fmla="*/ 156 h 317"/>
                  <a:gd name="T94" fmla="*/ 183 w 221"/>
                  <a:gd name="T95" fmla="*/ 137 h 317"/>
                  <a:gd name="T96" fmla="*/ 189 w 221"/>
                  <a:gd name="T97" fmla="*/ 122 h 317"/>
                  <a:gd name="T98" fmla="*/ 196 w 221"/>
                  <a:gd name="T99" fmla="*/ 105 h 317"/>
                  <a:gd name="T100" fmla="*/ 204 w 221"/>
                  <a:gd name="T101" fmla="*/ 89 h 317"/>
                  <a:gd name="T102" fmla="*/ 211 w 221"/>
                  <a:gd name="T103" fmla="*/ 72 h 317"/>
                  <a:gd name="T104" fmla="*/ 215 w 221"/>
                  <a:gd name="T105" fmla="*/ 57 h 317"/>
                  <a:gd name="T106" fmla="*/ 219 w 221"/>
                  <a:gd name="T107" fmla="*/ 42 h 317"/>
                  <a:gd name="T108" fmla="*/ 221 w 221"/>
                  <a:gd name="T109" fmla="*/ 25 h 317"/>
                  <a:gd name="T110" fmla="*/ 221 w 221"/>
                  <a:gd name="T111" fmla="*/ 8 h 317"/>
                  <a:gd name="T112" fmla="*/ 221 w 221"/>
                  <a:gd name="T113"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317">
                    <a:moveTo>
                      <a:pt x="221" y="0"/>
                    </a:moveTo>
                    <a:lnTo>
                      <a:pt x="219" y="0"/>
                    </a:lnTo>
                    <a:lnTo>
                      <a:pt x="211" y="0"/>
                    </a:lnTo>
                    <a:lnTo>
                      <a:pt x="206" y="0"/>
                    </a:lnTo>
                    <a:lnTo>
                      <a:pt x="200" y="0"/>
                    </a:lnTo>
                    <a:lnTo>
                      <a:pt x="198" y="13"/>
                    </a:lnTo>
                    <a:lnTo>
                      <a:pt x="196" y="28"/>
                    </a:lnTo>
                    <a:lnTo>
                      <a:pt x="192" y="46"/>
                    </a:lnTo>
                    <a:lnTo>
                      <a:pt x="189" y="63"/>
                    </a:lnTo>
                    <a:lnTo>
                      <a:pt x="181" y="76"/>
                    </a:lnTo>
                    <a:lnTo>
                      <a:pt x="173" y="93"/>
                    </a:lnTo>
                    <a:lnTo>
                      <a:pt x="164" y="108"/>
                    </a:lnTo>
                    <a:lnTo>
                      <a:pt x="156" y="124"/>
                    </a:lnTo>
                    <a:lnTo>
                      <a:pt x="145" y="135"/>
                    </a:lnTo>
                    <a:lnTo>
                      <a:pt x="134" y="146"/>
                    </a:lnTo>
                    <a:lnTo>
                      <a:pt x="120" y="154"/>
                    </a:lnTo>
                    <a:lnTo>
                      <a:pt x="107" y="162"/>
                    </a:lnTo>
                    <a:lnTo>
                      <a:pt x="90" y="165"/>
                    </a:lnTo>
                    <a:lnTo>
                      <a:pt x="76" y="165"/>
                    </a:lnTo>
                    <a:lnTo>
                      <a:pt x="59" y="163"/>
                    </a:lnTo>
                    <a:lnTo>
                      <a:pt x="44" y="160"/>
                    </a:lnTo>
                    <a:lnTo>
                      <a:pt x="37" y="152"/>
                    </a:lnTo>
                    <a:lnTo>
                      <a:pt x="27" y="146"/>
                    </a:lnTo>
                    <a:lnTo>
                      <a:pt x="18" y="139"/>
                    </a:lnTo>
                    <a:lnTo>
                      <a:pt x="12" y="137"/>
                    </a:lnTo>
                    <a:lnTo>
                      <a:pt x="10" y="144"/>
                    </a:lnTo>
                    <a:lnTo>
                      <a:pt x="10" y="154"/>
                    </a:lnTo>
                    <a:lnTo>
                      <a:pt x="12" y="160"/>
                    </a:lnTo>
                    <a:lnTo>
                      <a:pt x="16" y="167"/>
                    </a:lnTo>
                    <a:lnTo>
                      <a:pt x="19" y="171"/>
                    </a:lnTo>
                    <a:lnTo>
                      <a:pt x="27" y="175"/>
                    </a:lnTo>
                    <a:lnTo>
                      <a:pt x="35" y="179"/>
                    </a:lnTo>
                    <a:lnTo>
                      <a:pt x="42" y="182"/>
                    </a:lnTo>
                    <a:lnTo>
                      <a:pt x="48" y="184"/>
                    </a:lnTo>
                    <a:lnTo>
                      <a:pt x="57" y="184"/>
                    </a:lnTo>
                    <a:lnTo>
                      <a:pt x="65" y="186"/>
                    </a:lnTo>
                    <a:lnTo>
                      <a:pt x="75" y="188"/>
                    </a:lnTo>
                    <a:lnTo>
                      <a:pt x="82" y="188"/>
                    </a:lnTo>
                    <a:lnTo>
                      <a:pt x="90" y="188"/>
                    </a:lnTo>
                    <a:lnTo>
                      <a:pt x="99" y="188"/>
                    </a:lnTo>
                    <a:lnTo>
                      <a:pt x="107" y="188"/>
                    </a:lnTo>
                    <a:lnTo>
                      <a:pt x="113" y="186"/>
                    </a:lnTo>
                    <a:lnTo>
                      <a:pt x="120" y="184"/>
                    </a:lnTo>
                    <a:lnTo>
                      <a:pt x="124" y="184"/>
                    </a:lnTo>
                    <a:lnTo>
                      <a:pt x="130" y="182"/>
                    </a:lnTo>
                    <a:lnTo>
                      <a:pt x="137" y="177"/>
                    </a:lnTo>
                    <a:lnTo>
                      <a:pt x="151" y="169"/>
                    </a:lnTo>
                    <a:lnTo>
                      <a:pt x="145" y="179"/>
                    </a:lnTo>
                    <a:lnTo>
                      <a:pt x="141" y="188"/>
                    </a:lnTo>
                    <a:lnTo>
                      <a:pt x="137" y="200"/>
                    </a:lnTo>
                    <a:lnTo>
                      <a:pt x="135" y="211"/>
                    </a:lnTo>
                    <a:lnTo>
                      <a:pt x="132" y="222"/>
                    </a:lnTo>
                    <a:lnTo>
                      <a:pt x="128" y="234"/>
                    </a:lnTo>
                    <a:lnTo>
                      <a:pt x="126" y="245"/>
                    </a:lnTo>
                    <a:lnTo>
                      <a:pt x="122" y="255"/>
                    </a:lnTo>
                    <a:lnTo>
                      <a:pt x="116" y="264"/>
                    </a:lnTo>
                    <a:lnTo>
                      <a:pt x="111" y="272"/>
                    </a:lnTo>
                    <a:lnTo>
                      <a:pt x="103" y="278"/>
                    </a:lnTo>
                    <a:lnTo>
                      <a:pt x="96" y="285"/>
                    </a:lnTo>
                    <a:lnTo>
                      <a:pt x="86" y="289"/>
                    </a:lnTo>
                    <a:lnTo>
                      <a:pt x="75" y="293"/>
                    </a:lnTo>
                    <a:lnTo>
                      <a:pt x="61" y="293"/>
                    </a:lnTo>
                    <a:lnTo>
                      <a:pt x="48" y="295"/>
                    </a:lnTo>
                    <a:lnTo>
                      <a:pt x="38" y="291"/>
                    </a:lnTo>
                    <a:lnTo>
                      <a:pt x="33" y="291"/>
                    </a:lnTo>
                    <a:lnTo>
                      <a:pt x="29" y="287"/>
                    </a:lnTo>
                    <a:lnTo>
                      <a:pt x="25" y="283"/>
                    </a:lnTo>
                    <a:lnTo>
                      <a:pt x="19" y="279"/>
                    </a:lnTo>
                    <a:lnTo>
                      <a:pt x="16" y="278"/>
                    </a:lnTo>
                    <a:lnTo>
                      <a:pt x="8" y="278"/>
                    </a:lnTo>
                    <a:lnTo>
                      <a:pt x="0" y="281"/>
                    </a:lnTo>
                    <a:lnTo>
                      <a:pt x="0" y="287"/>
                    </a:lnTo>
                    <a:lnTo>
                      <a:pt x="0" y="295"/>
                    </a:lnTo>
                    <a:lnTo>
                      <a:pt x="4" y="300"/>
                    </a:lnTo>
                    <a:lnTo>
                      <a:pt x="8" y="306"/>
                    </a:lnTo>
                    <a:lnTo>
                      <a:pt x="18" y="312"/>
                    </a:lnTo>
                    <a:lnTo>
                      <a:pt x="29" y="316"/>
                    </a:lnTo>
                    <a:lnTo>
                      <a:pt x="42" y="316"/>
                    </a:lnTo>
                    <a:lnTo>
                      <a:pt x="57" y="317"/>
                    </a:lnTo>
                    <a:lnTo>
                      <a:pt x="71" y="316"/>
                    </a:lnTo>
                    <a:lnTo>
                      <a:pt x="86" y="316"/>
                    </a:lnTo>
                    <a:lnTo>
                      <a:pt x="97" y="310"/>
                    </a:lnTo>
                    <a:lnTo>
                      <a:pt x="111" y="300"/>
                    </a:lnTo>
                    <a:lnTo>
                      <a:pt x="122" y="291"/>
                    </a:lnTo>
                    <a:lnTo>
                      <a:pt x="132" y="281"/>
                    </a:lnTo>
                    <a:lnTo>
                      <a:pt x="141" y="268"/>
                    </a:lnTo>
                    <a:lnTo>
                      <a:pt x="151" y="255"/>
                    </a:lnTo>
                    <a:lnTo>
                      <a:pt x="156" y="240"/>
                    </a:lnTo>
                    <a:lnTo>
                      <a:pt x="164" y="226"/>
                    </a:lnTo>
                    <a:lnTo>
                      <a:pt x="168" y="211"/>
                    </a:lnTo>
                    <a:lnTo>
                      <a:pt x="172" y="196"/>
                    </a:lnTo>
                    <a:lnTo>
                      <a:pt x="173" y="182"/>
                    </a:lnTo>
                    <a:lnTo>
                      <a:pt x="179" y="171"/>
                    </a:lnTo>
                    <a:lnTo>
                      <a:pt x="179" y="156"/>
                    </a:lnTo>
                    <a:lnTo>
                      <a:pt x="183" y="146"/>
                    </a:lnTo>
                    <a:lnTo>
                      <a:pt x="183" y="137"/>
                    </a:lnTo>
                    <a:lnTo>
                      <a:pt x="185" y="129"/>
                    </a:lnTo>
                    <a:lnTo>
                      <a:pt x="189" y="122"/>
                    </a:lnTo>
                    <a:lnTo>
                      <a:pt x="192" y="114"/>
                    </a:lnTo>
                    <a:lnTo>
                      <a:pt x="196" y="105"/>
                    </a:lnTo>
                    <a:lnTo>
                      <a:pt x="202" y="97"/>
                    </a:lnTo>
                    <a:lnTo>
                      <a:pt x="204" y="89"/>
                    </a:lnTo>
                    <a:lnTo>
                      <a:pt x="208" y="80"/>
                    </a:lnTo>
                    <a:lnTo>
                      <a:pt x="211" y="72"/>
                    </a:lnTo>
                    <a:lnTo>
                      <a:pt x="215" y="67"/>
                    </a:lnTo>
                    <a:lnTo>
                      <a:pt x="215" y="57"/>
                    </a:lnTo>
                    <a:lnTo>
                      <a:pt x="217" y="49"/>
                    </a:lnTo>
                    <a:lnTo>
                      <a:pt x="219" y="42"/>
                    </a:lnTo>
                    <a:lnTo>
                      <a:pt x="221" y="34"/>
                    </a:lnTo>
                    <a:lnTo>
                      <a:pt x="221" y="25"/>
                    </a:lnTo>
                    <a:lnTo>
                      <a:pt x="221" y="15"/>
                    </a:lnTo>
                    <a:lnTo>
                      <a:pt x="221" y="8"/>
                    </a:lnTo>
                    <a:lnTo>
                      <a:pt x="221" y="0"/>
                    </a:lnTo>
                    <a:lnTo>
                      <a:pt x="2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288"/>
              <p:cNvSpPr>
                <a:spLocks/>
              </p:cNvSpPr>
              <p:nvPr/>
            </p:nvSpPr>
            <p:spPr bwMode="auto">
              <a:xfrm>
                <a:off x="2244" y="1826"/>
                <a:ext cx="115" cy="80"/>
              </a:xfrm>
              <a:custGeom>
                <a:avLst/>
                <a:gdLst>
                  <a:gd name="T0" fmla="*/ 230 w 230"/>
                  <a:gd name="T1" fmla="*/ 0 h 160"/>
                  <a:gd name="T2" fmla="*/ 222 w 230"/>
                  <a:gd name="T3" fmla="*/ 0 h 160"/>
                  <a:gd name="T4" fmla="*/ 215 w 230"/>
                  <a:gd name="T5" fmla="*/ 2 h 160"/>
                  <a:gd name="T6" fmla="*/ 207 w 230"/>
                  <a:gd name="T7" fmla="*/ 4 h 160"/>
                  <a:gd name="T8" fmla="*/ 201 w 230"/>
                  <a:gd name="T9" fmla="*/ 8 h 160"/>
                  <a:gd name="T10" fmla="*/ 190 w 230"/>
                  <a:gd name="T11" fmla="*/ 16 h 160"/>
                  <a:gd name="T12" fmla="*/ 179 w 230"/>
                  <a:gd name="T13" fmla="*/ 23 h 160"/>
                  <a:gd name="T14" fmla="*/ 167 w 230"/>
                  <a:gd name="T15" fmla="*/ 31 h 160"/>
                  <a:gd name="T16" fmla="*/ 156 w 230"/>
                  <a:gd name="T17" fmla="*/ 40 h 160"/>
                  <a:gd name="T18" fmla="*/ 144 w 230"/>
                  <a:gd name="T19" fmla="*/ 48 h 160"/>
                  <a:gd name="T20" fmla="*/ 133 w 230"/>
                  <a:gd name="T21" fmla="*/ 57 h 160"/>
                  <a:gd name="T22" fmla="*/ 125 w 230"/>
                  <a:gd name="T23" fmla="*/ 63 h 160"/>
                  <a:gd name="T24" fmla="*/ 116 w 230"/>
                  <a:gd name="T25" fmla="*/ 71 h 160"/>
                  <a:gd name="T26" fmla="*/ 108 w 230"/>
                  <a:gd name="T27" fmla="*/ 76 h 160"/>
                  <a:gd name="T28" fmla="*/ 101 w 230"/>
                  <a:gd name="T29" fmla="*/ 84 h 160"/>
                  <a:gd name="T30" fmla="*/ 91 w 230"/>
                  <a:gd name="T31" fmla="*/ 90 h 160"/>
                  <a:gd name="T32" fmla="*/ 83 w 230"/>
                  <a:gd name="T33" fmla="*/ 95 h 160"/>
                  <a:gd name="T34" fmla="*/ 74 w 230"/>
                  <a:gd name="T35" fmla="*/ 99 h 160"/>
                  <a:gd name="T36" fmla="*/ 64 w 230"/>
                  <a:gd name="T37" fmla="*/ 105 h 160"/>
                  <a:gd name="T38" fmla="*/ 55 w 230"/>
                  <a:gd name="T39" fmla="*/ 109 h 160"/>
                  <a:gd name="T40" fmla="*/ 45 w 230"/>
                  <a:gd name="T41" fmla="*/ 113 h 160"/>
                  <a:gd name="T42" fmla="*/ 38 w 230"/>
                  <a:gd name="T43" fmla="*/ 118 h 160"/>
                  <a:gd name="T44" fmla="*/ 30 w 230"/>
                  <a:gd name="T45" fmla="*/ 124 h 160"/>
                  <a:gd name="T46" fmla="*/ 23 w 230"/>
                  <a:gd name="T47" fmla="*/ 130 h 160"/>
                  <a:gd name="T48" fmla="*/ 13 w 230"/>
                  <a:gd name="T49" fmla="*/ 137 h 160"/>
                  <a:gd name="T50" fmla="*/ 6 w 230"/>
                  <a:gd name="T51" fmla="*/ 145 h 160"/>
                  <a:gd name="T52" fmla="*/ 0 w 230"/>
                  <a:gd name="T53" fmla="*/ 152 h 160"/>
                  <a:gd name="T54" fmla="*/ 9 w 230"/>
                  <a:gd name="T55" fmla="*/ 156 h 160"/>
                  <a:gd name="T56" fmla="*/ 19 w 230"/>
                  <a:gd name="T57" fmla="*/ 160 h 160"/>
                  <a:gd name="T58" fmla="*/ 26 w 230"/>
                  <a:gd name="T59" fmla="*/ 154 h 160"/>
                  <a:gd name="T60" fmla="*/ 36 w 230"/>
                  <a:gd name="T61" fmla="*/ 149 h 160"/>
                  <a:gd name="T62" fmla="*/ 45 w 230"/>
                  <a:gd name="T63" fmla="*/ 145 h 160"/>
                  <a:gd name="T64" fmla="*/ 55 w 230"/>
                  <a:gd name="T65" fmla="*/ 141 h 160"/>
                  <a:gd name="T66" fmla="*/ 66 w 230"/>
                  <a:gd name="T67" fmla="*/ 137 h 160"/>
                  <a:gd name="T68" fmla="*/ 78 w 230"/>
                  <a:gd name="T69" fmla="*/ 135 h 160"/>
                  <a:gd name="T70" fmla="*/ 89 w 230"/>
                  <a:gd name="T71" fmla="*/ 132 h 160"/>
                  <a:gd name="T72" fmla="*/ 102 w 230"/>
                  <a:gd name="T73" fmla="*/ 130 h 160"/>
                  <a:gd name="T74" fmla="*/ 112 w 230"/>
                  <a:gd name="T75" fmla="*/ 126 h 160"/>
                  <a:gd name="T76" fmla="*/ 123 w 230"/>
                  <a:gd name="T77" fmla="*/ 122 h 160"/>
                  <a:gd name="T78" fmla="*/ 135 w 230"/>
                  <a:gd name="T79" fmla="*/ 118 h 160"/>
                  <a:gd name="T80" fmla="*/ 144 w 230"/>
                  <a:gd name="T81" fmla="*/ 113 h 160"/>
                  <a:gd name="T82" fmla="*/ 154 w 230"/>
                  <a:gd name="T83" fmla="*/ 107 h 160"/>
                  <a:gd name="T84" fmla="*/ 163 w 230"/>
                  <a:gd name="T85" fmla="*/ 101 h 160"/>
                  <a:gd name="T86" fmla="*/ 173 w 230"/>
                  <a:gd name="T87" fmla="*/ 95 h 160"/>
                  <a:gd name="T88" fmla="*/ 182 w 230"/>
                  <a:gd name="T89" fmla="*/ 88 h 160"/>
                  <a:gd name="T90" fmla="*/ 190 w 230"/>
                  <a:gd name="T91" fmla="*/ 76 h 160"/>
                  <a:gd name="T92" fmla="*/ 199 w 230"/>
                  <a:gd name="T93" fmla="*/ 67 h 160"/>
                  <a:gd name="T94" fmla="*/ 207 w 230"/>
                  <a:gd name="T95" fmla="*/ 57 h 160"/>
                  <a:gd name="T96" fmla="*/ 215 w 230"/>
                  <a:gd name="T97" fmla="*/ 48 h 160"/>
                  <a:gd name="T98" fmla="*/ 220 w 230"/>
                  <a:gd name="T99" fmla="*/ 36 h 160"/>
                  <a:gd name="T100" fmla="*/ 226 w 230"/>
                  <a:gd name="T101" fmla="*/ 25 h 160"/>
                  <a:gd name="T102" fmla="*/ 228 w 230"/>
                  <a:gd name="T103" fmla="*/ 12 h 160"/>
                  <a:gd name="T104" fmla="*/ 230 w 230"/>
                  <a:gd name="T105" fmla="*/ 0 h 160"/>
                  <a:gd name="T106" fmla="*/ 230 w 230"/>
                  <a:gd name="T107"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0" h="160">
                    <a:moveTo>
                      <a:pt x="230" y="0"/>
                    </a:moveTo>
                    <a:lnTo>
                      <a:pt x="222" y="0"/>
                    </a:lnTo>
                    <a:lnTo>
                      <a:pt x="215" y="2"/>
                    </a:lnTo>
                    <a:lnTo>
                      <a:pt x="207" y="4"/>
                    </a:lnTo>
                    <a:lnTo>
                      <a:pt x="201" y="8"/>
                    </a:lnTo>
                    <a:lnTo>
                      <a:pt x="190" y="16"/>
                    </a:lnTo>
                    <a:lnTo>
                      <a:pt x="179" y="23"/>
                    </a:lnTo>
                    <a:lnTo>
                      <a:pt x="167" y="31"/>
                    </a:lnTo>
                    <a:lnTo>
                      <a:pt x="156" y="40"/>
                    </a:lnTo>
                    <a:lnTo>
                      <a:pt x="144" y="48"/>
                    </a:lnTo>
                    <a:lnTo>
                      <a:pt x="133" y="57"/>
                    </a:lnTo>
                    <a:lnTo>
                      <a:pt x="125" y="63"/>
                    </a:lnTo>
                    <a:lnTo>
                      <a:pt x="116" y="71"/>
                    </a:lnTo>
                    <a:lnTo>
                      <a:pt x="108" y="76"/>
                    </a:lnTo>
                    <a:lnTo>
                      <a:pt x="101" y="84"/>
                    </a:lnTo>
                    <a:lnTo>
                      <a:pt x="91" y="90"/>
                    </a:lnTo>
                    <a:lnTo>
                      <a:pt x="83" y="95"/>
                    </a:lnTo>
                    <a:lnTo>
                      <a:pt x="74" y="99"/>
                    </a:lnTo>
                    <a:lnTo>
                      <a:pt x="64" y="105"/>
                    </a:lnTo>
                    <a:lnTo>
                      <a:pt x="55" y="109"/>
                    </a:lnTo>
                    <a:lnTo>
                      <a:pt x="45" y="113"/>
                    </a:lnTo>
                    <a:lnTo>
                      <a:pt x="38" y="118"/>
                    </a:lnTo>
                    <a:lnTo>
                      <a:pt x="30" y="124"/>
                    </a:lnTo>
                    <a:lnTo>
                      <a:pt x="23" y="130"/>
                    </a:lnTo>
                    <a:lnTo>
                      <a:pt x="13" y="137"/>
                    </a:lnTo>
                    <a:lnTo>
                      <a:pt x="6" y="145"/>
                    </a:lnTo>
                    <a:lnTo>
                      <a:pt x="0" y="152"/>
                    </a:lnTo>
                    <a:lnTo>
                      <a:pt x="9" y="156"/>
                    </a:lnTo>
                    <a:lnTo>
                      <a:pt x="19" y="160"/>
                    </a:lnTo>
                    <a:lnTo>
                      <a:pt x="26" y="154"/>
                    </a:lnTo>
                    <a:lnTo>
                      <a:pt x="36" y="149"/>
                    </a:lnTo>
                    <a:lnTo>
                      <a:pt x="45" y="145"/>
                    </a:lnTo>
                    <a:lnTo>
                      <a:pt x="55" y="141"/>
                    </a:lnTo>
                    <a:lnTo>
                      <a:pt x="66" y="137"/>
                    </a:lnTo>
                    <a:lnTo>
                      <a:pt x="78" y="135"/>
                    </a:lnTo>
                    <a:lnTo>
                      <a:pt x="89" y="132"/>
                    </a:lnTo>
                    <a:lnTo>
                      <a:pt x="102" y="130"/>
                    </a:lnTo>
                    <a:lnTo>
                      <a:pt x="112" y="126"/>
                    </a:lnTo>
                    <a:lnTo>
                      <a:pt x="123" y="122"/>
                    </a:lnTo>
                    <a:lnTo>
                      <a:pt x="135" y="118"/>
                    </a:lnTo>
                    <a:lnTo>
                      <a:pt x="144" y="113"/>
                    </a:lnTo>
                    <a:lnTo>
                      <a:pt x="154" y="107"/>
                    </a:lnTo>
                    <a:lnTo>
                      <a:pt x="163" y="101"/>
                    </a:lnTo>
                    <a:lnTo>
                      <a:pt x="173" y="95"/>
                    </a:lnTo>
                    <a:lnTo>
                      <a:pt x="182" y="88"/>
                    </a:lnTo>
                    <a:lnTo>
                      <a:pt x="190" y="76"/>
                    </a:lnTo>
                    <a:lnTo>
                      <a:pt x="199" y="67"/>
                    </a:lnTo>
                    <a:lnTo>
                      <a:pt x="207" y="57"/>
                    </a:lnTo>
                    <a:lnTo>
                      <a:pt x="215" y="48"/>
                    </a:lnTo>
                    <a:lnTo>
                      <a:pt x="220" y="36"/>
                    </a:lnTo>
                    <a:lnTo>
                      <a:pt x="226" y="25"/>
                    </a:lnTo>
                    <a:lnTo>
                      <a:pt x="228" y="12"/>
                    </a:lnTo>
                    <a:lnTo>
                      <a:pt x="230" y="0"/>
                    </a:lnTo>
                    <a:lnTo>
                      <a:pt x="2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6" name="Freeform 289"/>
              <p:cNvSpPr>
                <a:spLocks/>
              </p:cNvSpPr>
              <p:nvPr/>
            </p:nvSpPr>
            <p:spPr bwMode="auto">
              <a:xfrm>
                <a:off x="2194" y="988"/>
                <a:ext cx="156" cy="98"/>
              </a:xfrm>
              <a:custGeom>
                <a:avLst/>
                <a:gdLst>
                  <a:gd name="T0" fmla="*/ 15 w 312"/>
                  <a:gd name="T1" fmla="*/ 0 h 196"/>
                  <a:gd name="T2" fmla="*/ 4 w 312"/>
                  <a:gd name="T3" fmla="*/ 0 h 196"/>
                  <a:gd name="T4" fmla="*/ 0 w 312"/>
                  <a:gd name="T5" fmla="*/ 6 h 196"/>
                  <a:gd name="T6" fmla="*/ 2 w 312"/>
                  <a:gd name="T7" fmla="*/ 21 h 196"/>
                  <a:gd name="T8" fmla="*/ 10 w 312"/>
                  <a:gd name="T9" fmla="*/ 37 h 196"/>
                  <a:gd name="T10" fmla="*/ 17 w 312"/>
                  <a:gd name="T11" fmla="*/ 52 h 196"/>
                  <a:gd name="T12" fmla="*/ 25 w 312"/>
                  <a:gd name="T13" fmla="*/ 67 h 196"/>
                  <a:gd name="T14" fmla="*/ 31 w 312"/>
                  <a:gd name="T15" fmla="*/ 84 h 196"/>
                  <a:gd name="T16" fmla="*/ 34 w 312"/>
                  <a:gd name="T17" fmla="*/ 99 h 196"/>
                  <a:gd name="T18" fmla="*/ 36 w 312"/>
                  <a:gd name="T19" fmla="*/ 116 h 196"/>
                  <a:gd name="T20" fmla="*/ 34 w 312"/>
                  <a:gd name="T21" fmla="*/ 134 h 196"/>
                  <a:gd name="T22" fmla="*/ 36 w 312"/>
                  <a:gd name="T23" fmla="*/ 151 h 196"/>
                  <a:gd name="T24" fmla="*/ 50 w 312"/>
                  <a:gd name="T25" fmla="*/ 172 h 196"/>
                  <a:gd name="T26" fmla="*/ 70 w 312"/>
                  <a:gd name="T27" fmla="*/ 187 h 196"/>
                  <a:gd name="T28" fmla="*/ 88 w 312"/>
                  <a:gd name="T29" fmla="*/ 192 h 196"/>
                  <a:gd name="T30" fmla="*/ 105 w 312"/>
                  <a:gd name="T31" fmla="*/ 196 h 196"/>
                  <a:gd name="T32" fmla="*/ 126 w 312"/>
                  <a:gd name="T33" fmla="*/ 194 h 196"/>
                  <a:gd name="T34" fmla="*/ 139 w 312"/>
                  <a:gd name="T35" fmla="*/ 192 h 196"/>
                  <a:gd name="T36" fmla="*/ 154 w 312"/>
                  <a:gd name="T37" fmla="*/ 192 h 196"/>
                  <a:gd name="T38" fmla="*/ 156 w 312"/>
                  <a:gd name="T39" fmla="*/ 185 h 196"/>
                  <a:gd name="T40" fmla="*/ 141 w 312"/>
                  <a:gd name="T41" fmla="*/ 179 h 196"/>
                  <a:gd name="T42" fmla="*/ 124 w 312"/>
                  <a:gd name="T43" fmla="*/ 177 h 196"/>
                  <a:gd name="T44" fmla="*/ 108 w 312"/>
                  <a:gd name="T45" fmla="*/ 172 h 196"/>
                  <a:gd name="T46" fmla="*/ 95 w 312"/>
                  <a:gd name="T47" fmla="*/ 162 h 196"/>
                  <a:gd name="T48" fmla="*/ 86 w 312"/>
                  <a:gd name="T49" fmla="*/ 151 h 196"/>
                  <a:gd name="T50" fmla="*/ 78 w 312"/>
                  <a:gd name="T51" fmla="*/ 137 h 196"/>
                  <a:gd name="T52" fmla="*/ 72 w 312"/>
                  <a:gd name="T53" fmla="*/ 122 h 196"/>
                  <a:gd name="T54" fmla="*/ 72 w 312"/>
                  <a:gd name="T55" fmla="*/ 105 h 196"/>
                  <a:gd name="T56" fmla="*/ 72 w 312"/>
                  <a:gd name="T57" fmla="*/ 88 h 196"/>
                  <a:gd name="T58" fmla="*/ 69 w 312"/>
                  <a:gd name="T59" fmla="*/ 73 h 196"/>
                  <a:gd name="T60" fmla="*/ 59 w 312"/>
                  <a:gd name="T61" fmla="*/ 52 h 196"/>
                  <a:gd name="T62" fmla="*/ 67 w 312"/>
                  <a:gd name="T63" fmla="*/ 40 h 196"/>
                  <a:gd name="T64" fmla="*/ 97 w 312"/>
                  <a:gd name="T65" fmla="*/ 42 h 196"/>
                  <a:gd name="T66" fmla="*/ 129 w 312"/>
                  <a:gd name="T67" fmla="*/ 42 h 196"/>
                  <a:gd name="T68" fmla="*/ 162 w 312"/>
                  <a:gd name="T69" fmla="*/ 42 h 196"/>
                  <a:gd name="T70" fmla="*/ 194 w 312"/>
                  <a:gd name="T71" fmla="*/ 42 h 196"/>
                  <a:gd name="T72" fmla="*/ 224 w 312"/>
                  <a:gd name="T73" fmla="*/ 50 h 196"/>
                  <a:gd name="T74" fmla="*/ 251 w 312"/>
                  <a:gd name="T75" fmla="*/ 63 h 196"/>
                  <a:gd name="T76" fmla="*/ 274 w 312"/>
                  <a:gd name="T77" fmla="*/ 86 h 196"/>
                  <a:gd name="T78" fmla="*/ 289 w 312"/>
                  <a:gd name="T79" fmla="*/ 105 h 196"/>
                  <a:gd name="T80" fmla="*/ 306 w 312"/>
                  <a:gd name="T81" fmla="*/ 118 h 196"/>
                  <a:gd name="T82" fmla="*/ 310 w 312"/>
                  <a:gd name="T83" fmla="*/ 109 h 196"/>
                  <a:gd name="T84" fmla="*/ 306 w 312"/>
                  <a:gd name="T85" fmla="*/ 90 h 196"/>
                  <a:gd name="T86" fmla="*/ 300 w 312"/>
                  <a:gd name="T87" fmla="*/ 75 h 196"/>
                  <a:gd name="T88" fmla="*/ 289 w 312"/>
                  <a:gd name="T89" fmla="*/ 59 h 196"/>
                  <a:gd name="T90" fmla="*/ 276 w 312"/>
                  <a:gd name="T91" fmla="*/ 48 h 196"/>
                  <a:gd name="T92" fmla="*/ 259 w 312"/>
                  <a:gd name="T93" fmla="*/ 38 h 196"/>
                  <a:gd name="T94" fmla="*/ 242 w 312"/>
                  <a:gd name="T95" fmla="*/ 31 h 196"/>
                  <a:gd name="T96" fmla="*/ 224 w 312"/>
                  <a:gd name="T97" fmla="*/ 29 h 196"/>
                  <a:gd name="T98" fmla="*/ 203 w 312"/>
                  <a:gd name="T99" fmla="*/ 25 h 196"/>
                  <a:gd name="T100" fmla="*/ 177 w 312"/>
                  <a:gd name="T101" fmla="*/ 23 h 196"/>
                  <a:gd name="T102" fmla="*/ 152 w 312"/>
                  <a:gd name="T103" fmla="*/ 23 h 196"/>
                  <a:gd name="T104" fmla="*/ 126 w 312"/>
                  <a:gd name="T105" fmla="*/ 23 h 196"/>
                  <a:gd name="T106" fmla="*/ 101 w 312"/>
                  <a:gd name="T107" fmla="*/ 21 h 196"/>
                  <a:gd name="T108" fmla="*/ 74 w 312"/>
                  <a:gd name="T109" fmla="*/ 19 h 196"/>
                  <a:gd name="T110" fmla="*/ 50 w 312"/>
                  <a:gd name="T111" fmla="*/ 14 h 196"/>
                  <a:gd name="T112" fmla="*/ 27 w 312"/>
                  <a:gd name="T113" fmla="*/ 6 h 196"/>
                  <a:gd name="T114" fmla="*/ 17 w 312"/>
                  <a:gd name="T11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2" h="196">
                    <a:moveTo>
                      <a:pt x="17" y="0"/>
                    </a:moveTo>
                    <a:lnTo>
                      <a:pt x="15" y="0"/>
                    </a:lnTo>
                    <a:lnTo>
                      <a:pt x="12" y="0"/>
                    </a:lnTo>
                    <a:lnTo>
                      <a:pt x="4" y="0"/>
                    </a:lnTo>
                    <a:lnTo>
                      <a:pt x="0" y="0"/>
                    </a:lnTo>
                    <a:lnTo>
                      <a:pt x="0" y="6"/>
                    </a:lnTo>
                    <a:lnTo>
                      <a:pt x="2" y="16"/>
                    </a:lnTo>
                    <a:lnTo>
                      <a:pt x="2" y="21"/>
                    </a:lnTo>
                    <a:lnTo>
                      <a:pt x="8" y="29"/>
                    </a:lnTo>
                    <a:lnTo>
                      <a:pt x="10" y="37"/>
                    </a:lnTo>
                    <a:lnTo>
                      <a:pt x="13" y="44"/>
                    </a:lnTo>
                    <a:lnTo>
                      <a:pt x="17" y="52"/>
                    </a:lnTo>
                    <a:lnTo>
                      <a:pt x="21" y="61"/>
                    </a:lnTo>
                    <a:lnTo>
                      <a:pt x="25" y="67"/>
                    </a:lnTo>
                    <a:lnTo>
                      <a:pt x="29" y="76"/>
                    </a:lnTo>
                    <a:lnTo>
                      <a:pt x="31" y="84"/>
                    </a:lnTo>
                    <a:lnTo>
                      <a:pt x="34" y="92"/>
                    </a:lnTo>
                    <a:lnTo>
                      <a:pt x="34" y="99"/>
                    </a:lnTo>
                    <a:lnTo>
                      <a:pt x="36" y="109"/>
                    </a:lnTo>
                    <a:lnTo>
                      <a:pt x="36" y="116"/>
                    </a:lnTo>
                    <a:lnTo>
                      <a:pt x="36" y="128"/>
                    </a:lnTo>
                    <a:lnTo>
                      <a:pt x="34" y="134"/>
                    </a:lnTo>
                    <a:lnTo>
                      <a:pt x="34" y="141"/>
                    </a:lnTo>
                    <a:lnTo>
                      <a:pt x="36" y="151"/>
                    </a:lnTo>
                    <a:lnTo>
                      <a:pt x="40" y="158"/>
                    </a:lnTo>
                    <a:lnTo>
                      <a:pt x="50" y="172"/>
                    </a:lnTo>
                    <a:lnTo>
                      <a:pt x="63" y="183"/>
                    </a:lnTo>
                    <a:lnTo>
                      <a:pt x="70" y="187"/>
                    </a:lnTo>
                    <a:lnTo>
                      <a:pt x="78" y="191"/>
                    </a:lnTo>
                    <a:lnTo>
                      <a:pt x="88" y="192"/>
                    </a:lnTo>
                    <a:lnTo>
                      <a:pt x="95" y="196"/>
                    </a:lnTo>
                    <a:lnTo>
                      <a:pt x="105" y="196"/>
                    </a:lnTo>
                    <a:lnTo>
                      <a:pt x="116" y="196"/>
                    </a:lnTo>
                    <a:lnTo>
                      <a:pt x="126" y="194"/>
                    </a:lnTo>
                    <a:lnTo>
                      <a:pt x="137" y="194"/>
                    </a:lnTo>
                    <a:lnTo>
                      <a:pt x="139" y="192"/>
                    </a:lnTo>
                    <a:lnTo>
                      <a:pt x="146" y="192"/>
                    </a:lnTo>
                    <a:lnTo>
                      <a:pt x="154" y="192"/>
                    </a:lnTo>
                    <a:lnTo>
                      <a:pt x="160" y="192"/>
                    </a:lnTo>
                    <a:lnTo>
                      <a:pt x="156" y="185"/>
                    </a:lnTo>
                    <a:lnTo>
                      <a:pt x="152" y="179"/>
                    </a:lnTo>
                    <a:lnTo>
                      <a:pt x="141" y="179"/>
                    </a:lnTo>
                    <a:lnTo>
                      <a:pt x="131" y="179"/>
                    </a:lnTo>
                    <a:lnTo>
                      <a:pt x="124" y="177"/>
                    </a:lnTo>
                    <a:lnTo>
                      <a:pt x="116" y="175"/>
                    </a:lnTo>
                    <a:lnTo>
                      <a:pt x="108" y="172"/>
                    </a:lnTo>
                    <a:lnTo>
                      <a:pt x="101" y="168"/>
                    </a:lnTo>
                    <a:lnTo>
                      <a:pt x="95" y="162"/>
                    </a:lnTo>
                    <a:lnTo>
                      <a:pt x="91" y="158"/>
                    </a:lnTo>
                    <a:lnTo>
                      <a:pt x="86" y="151"/>
                    </a:lnTo>
                    <a:lnTo>
                      <a:pt x="82" y="145"/>
                    </a:lnTo>
                    <a:lnTo>
                      <a:pt x="78" y="137"/>
                    </a:lnTo>
                    <a:lnTo>
                      <a:pt x="76" y="130"/>
                    </a:lnTo>
                    <a:lnTo>
                      <a:pt x="72" y="122"/>
                    </a:lnTo>
                    <a:lnTo>
                      <a:pt x="72" y="113"/>
                    </a:lnTo>
                    <a:lnTo>
                      <a:pt x="72" y="105"/>
                    </a:lnTo>
                    <a:lnTo>
                      <a:pt x="74" y="97"/>
                    </a:lnTo>
                    <a:lnTo>
                      <a:pt x="72" y="88"/>
                    </a:lnTo>
                    <a:lnTo>
                      <a:pt x="72" y="80"/>
                    </a:lnTo>
                    <a:lnTo>
                      <a:pt x="69" y="73"/>
                    </a:lnTo>
                    <a:lnTo>
                      <a:pt x="67" y="67"/>
                    </a:lnTo>
                    <a:lnTo>
                      <a:pt x="59" y="52"/>
                    </a:lnTo>
                    <a:lnTo>
                      <a:pt x="53" y="38"/>
                    </a:lnTo>
                    <a:lnTo>
                      <a:pt x="67" y="40"/>
                    </a:lnTo>
                    <a:lnTo>
                      <a:pt x="82" y="42"/>
                    </a:lnTo>
                    <a:lnTo>
                      <a:pt x="97" y="42"/>
                    </a:lnTo>
                    <a:lnTo>
                      <a:pt x="114" y="42"/>
                    </a:lnTo>
                    <a:lnTo>
                      <a:pt x="129" y="42"/>
                    </a:lnTo>
                    <a:lnTo>
                      <a:pt x="146" y="42"/>
                    </a:lnTo>
                    <a:lnTo>
                      <a:pt x="162" y="42"/>
                    </a:lnTo>
                    <a:lnTo>
                      <a:pt x="181" y="42"/>
                    </a:lnTo>
                    <a:lnTo>
                      <a:pt x="194" y="42"/>
                    </a:lnTo>
                    <a:lnTo>
                      <a:pt x="211" y="46"/>
                    </a:lnTo>
                    <a:lnTo>
                      <a:pt x="224" y="50"/>
                    </a:lnTo>
                    <a:lnTo>
                      <a:pt x="240" y="57"/>
                    </a:lnTo>
                    <a:lnTo>
                      <a:pt x="251" y="63"/>
                    </a:lnTo>
                    <a:lnTo>
                      <a:pt x="264" y="73"/>
                    </a:lnTo>
                    <a:lnTo>
                      <a:pt x="274" y="86"/>
                    </a:lnTo>
                    <a:lnTo>
                      <a:pt x="283" y="101"/>
                    </a:lnTo>
                    <a:lnTo>
                      <a:pt x="289" y="105"/>
                    </a:lnTo>
                    <a:lnTo>
                      <a:pt x="297" y="113"/>
                    </a:lnTo>
                    <a:lnTo>
                      <a:pt x="306" y="118"/>
                    </a:lnTo>
                    <a:lnTo>
                      <a:pt x="312" y="122"/>
                    </a:lnTo>
                    <a:lnTo>
                      <a:pt x="310" y="109"/>
                    </a:lnTo>
                    <a:lnTo>
                      <a:pt x="310" y="99"/>
                    </a:lnTo>
                    <a:lnTo>
                      <a:pt x="306" y="90"/>
                    </a:lnTo>
                    <a:lnTo>
                      <a:pt x="306" y="82"/>
                    </a:lnTo>
                    <a:lnTo>
                      <a:pt x="300" y="75"/>
                    </a:lnTo>
                    <a:lnTo>
                      <a:pt x="297" y="67"/>
                    </a:lnTo>
                    <a:lnTo>
                      <a:pt x="289" y="59"/>
                    </a:lnTo>
                    <a:lnTo>
                      <a:pt x="283" y="54"/>
                    </a:lnTo>
                    <a:lnTo>
                      <a:pt x="276" y="48"/>
                    </a:lnTo>
                    <a:lnTo>
                      <a:pt x="268" y="42"/>
                    </a:lnTo>
                    <a:lnTo>
                      <a:pt x="259" y="38"/>
                    </a:lnTo>
                    <a:lnTo>
                      <a:pt x="251" y="35"/>
                    </a:lnTo>
                    <a:lnTo>
                      <a:pt x="242" y="31"/>
                    </a:lnTo>
                    <a:lnTo>
                      <a:pt x="234" y="29"/>
                    </a:lnTo>
                    <a:lnTo>
                      <a:pt x="224" y="29"/>
                    </a:lnTo>
                    <a:lnTo>
                      <a:pt x="217" y="29"/>
                    </a:lnTo>
                    <a:lnTo>
                      <a:pt x="203" y="25"/>
                    </a:lnTo>
                    <a:lnTo>
                      <a:pt x="190" y="25"/>
                    </a:lnTo>
                    <a:lnTo>
                      <a:pt x="177" y="23"/>
                    </a:lnTo>
                    <a:lnTo>
                      <a:pt x="165" y="23"/>
                    </a:lnTo>
                    <a:lnTo>
                      <a:pt x="152" y="23"/>
                    </a:lnTo>
                    <a:lnTo>
                      <a:pt x="137" y="23"/>
                    </a:lnTo>
                    <a:lnTo>
                      <a:pt x="126" y="23"/>
                    </a:lnTo>
                    <a:lnTo>
                      <a:pt x="114" y="23"/>
                    </a:lnTo>
                    <a:lnTo>
                      <a:pt x="101" y="21"/>
                    </a:lnTo>
                    <a:lnTo>
                      <a:pt x="88" y="21"/>
                    </a:lnTo>
                    <a:lnTo>
                      <a:pt x="74" y="19"/>
                    </a:lnTo>
                    <a:lnTo>
                      <a:pt x="63" y="18"/>
                    </a:lnTo>
                    <a:lnTo>
                      <a:pt x="50" y="14"/>
                    </a:lnTo>
                    <a:lnTo>
                      <a:pt x="38" y="10"/>
                    </a:lnTo>
                    <a:lnTo>
                      <a:pt x="27" y="6"/>
                    </a:lnTo>
                    <a:lnTo>
                      <a:pt x="17"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290"/>
              <p:cNvSpPr>
                <a:spLocks/>
              </p:cNvSpPr>
              <p:nvPr/>
            </p:nvSpPr>
            <p:spPr bwMode="auto">
              <a:xfrm>
                <a:off x="2251" y="1035"/>
                <a:ext cx="47" cy="42"/>
              </a:xfrm>
              <a:custGeom>
                <a:avLst/>
                <a:gdLst>
                  <a:gd name="T0" fmla="*/ 19 w 93"/>
                  <a:gd name="T1" fmla="*/ 0 h 83"/>
                  <a:gd name="T2" fmla="*/ 15 w 93"/>
                  <a:gd name="T3" fmla="*/ 0 h 83"/>
                  <a:gd name="T4" fmla="*/ 12 w 93"/>
                  <a:gd name="T5" fmla="*/ 0 h 83"/>
                  <a:gd name="T6" fmla="*/ 6 w 93"/>
                  <a:gd name="T7" fmla="*/ 0 h 83"/>
                  <a:gd name="T8" fmla="*/ 0 w 93"/>
                  <a:gd name="T9" fmla="*/ 0 h 83"/>
                  <a:gd name="T10" fmla="*/ 4 w 93"/>
                  <a:gd name="T11" fmla="*/ 15 h 83"/>
                  <a:gd name="T12" fmla="*/ 12 w 93"/>
                  <a:gd name="T13" fmla="*/ 28 h 83"/>
                  <a:gd name="T14" fmla="*/ 21 w 93"/>
                  <a:gd name="T15" fmla="*/ 41 h 83"/>
                  <a:gd name="T16" fmla="*/ 34 w 93"/>
                  <a:gd name="T17" fmla="*/ 55 h 83"/>
                  <a:gd name="T18" fmla="*/ 40 w 93"/>
                  <a:gd name="T19" fmla="*/ 60 h 83"/>
                  <a:gd name="T20" fmla="*/ 48 w 93"/>
                  <a:gd name="T21" fmla="*/ 66 h 83"/>
                  <a:gd name="T22" fmla="*/ 55 w 93"/>
                  <a:gd name="T23" fmla="*/ 70 h 83"/>
                  <a:gd name="T24" fmla="*/ 63 w 93"/>
                  <a:gd name="T25" fmla="*/ 74 h 83"/>
                  <a:gd name="T26" fmla="*/ 70 w 93"/>
                  <a:gd name="T27" fmla="*/ 76 h 83"/>
                  <a:gd name="T28" fmla="*/ 78 w 93"/>
                  <a:gd name="T29" fmla="*/ 79 h 83"/>
                  <a:gd name="T30" fmla="*/ 84 w 93"/>
                  <a:gd name="T31" fmla="*/ 79 h 83"/>
                  <a:gd name="T32" fmla="*/ 93 w 93"/>
                  <a:gd name="T33" fmla="*/ 83 h 83"/>
                  <a:gd name="T34" fmla="*/ 89 w 93"/>
                  <a:gd name="T35" fmla="*/ 70 h 83"/>
                  <a:gd name="T36" fmla="*/ 82 w 93"/>
                  <a:gd name="T37" fmla="*/ 57 h 83"/>
                  <a:gd name="T38" fmla="*/ 70 w 93"/>
                  <a:gd name="T39" fmla="*/ 47 h 83"/>
                  <a:gd name="T40" fmla="*/ 61 w 93"/>
                  <a:gd name="T41" fmla="*/ 40 h 83"/>
                  <a:gd name="T42" fmla="*/ 48 w 93"/>
                  <a:gd name="T43" fmla="*/ 30 h 83"/>
                  <a:gd name="T44" fmla="*/ 34 w 93"/>
                  <a:gd name="T45" fmla="*/ 21 h 83"/>
                  <a:gd name="T46" fmla="*/ 23 w 93"/>
                  <a:gd name="T47" fmla="*/ 11 h 83"/>
                  <a:gd name="T48" fmla="*/ 19 w 93"/>
                  <a:gd name="T49" fmla="*/ 0 h 83"/>
                  <a:gd name="T50" fmla="*/ 19 w 93"/>
                  <a:gd name="T51"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83">
                    <a:moveTo>
                      <a:pt x="19" y="0"/>
                    </a:moveTo>
                    <a:lnTo>
                      <a:pt x="15" y="0"/>
                    </a:lnTo>
                    <a:lnTo>
                      <a:pt x="12" y="0"/>
                    </a:lnTo>
                    <a:lnTo>
                      <a:pt x="6" y="0"/>
                    </a:lnTo>
                    <a:lnTo>
                      <a:pt x="0" y="0"/>
                    </a:lnTo>
                    <a:lnTo>
                      <a:pt x="4" y="15"/>
                    </a:lnTo>
                    <a:lnTo>
                      <a:pt x="12" y="28"/>
                    </a:lnTo>
                    <a:lnTo>
                      <a:pt x="21" y="41"/>
                    </a:lnTo>
                    <a:lnTo>
                      <a:pt x="34" y="55"/>
                    </a:lnTo>
                    <a:lnTo>
                      <a:pt x="40" y="60"/>
                    </a:lnTo>
                    <a:lnTo>
                      <a:pt x="48" y="66"/>
                    </a:lnTo>
                    <a:lnTo>
                      <a:pt x="55" y="70"/>
                    </a:lnTo>
                    <a:lnTo>
                      <a:pt x="63" y="74"/>
                    </a:lnTo>
                    <a:lnTo>
                      <a:pt x="70" y="76"/>
                    </a:lnTo>
                    <a:lnTo>
                      <a:pt x="78" y="79"/>
                    </a:lnTo>
                    <a:lnTo>
                      <a:pt x="84" y="79"/>
                    </a:lnTo>
                    <a:lnTo>
                      <a:pt x="93" y="83"/>
                    </a:lnTo>
                    <a:lnTo>
                      <a:pt x="89" y="70"/>
                    </a:lnTo>
                    <a:lnTo>
                      <a:pt x="82" y="57"/>
                    </a:lnTo>
                    <a:lnTo>
                      <a:pt x="70" y="47"/>
                    </a:lnTo>
                    <a:lnTo>
                      <a:pt x="61" y="40"/>
                    </a:lnTo>
                    <a:lnTo>
                      <a:pt x="48" y="30"/>
                    </a:lnTo>
                    <a:lnTo>
                      <a:pt x="34" y="21"/>
                    </a:lnTo>
                    <a:lnTo>
                      <a:pt x="23" y="11"/>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8" name="Freeform 291"/>
              <p:cNvSpPr>
                <a:spLocks/>
              </p:cNvSpPr>
              <p:nvPr/>
            </p:nvSpPr>
            <p:spPr bwMode="auto">
              <a:xfrm>
                <a:off x="2288" y="972"/>
                <a:ext cx="90" cy="25"/>
              </a:xfrm>
              <a:custGeom>
                <a:avLst/>
                <a:gdLst>
                  <a:gd name="T0" fmla="*/ 19 w 181"/>
                  <a:gd name="T1" fmla="*/ 0 h 50"/>
                  <a:gd name="T2" fmla="*/ 15 w 181"/>
                  <a:gd name="T3" fmla="*/ 0 h 50"/>
                  <a:gd name="T4" fmla="*/ 12 w 181"/>
                  <a:gd name="T5" fmla="*/ 0 h 50"/>
                  <a:gd name="T6" fmla="*/ 6 w 181"/>
                  <a:gd name="T7" fmla="*/ 0 h 50"/>
                  <a:gd name="T8" fmla="*/ 0 w 181"/>
                  <a:gd name="T9" fmla="*/ 0 h 50"/>
                  <a:gd name="T10" fmla="*/ 0 w 181"/>
                  <a:gd name="T11" fmla="*/ 10 h 50"/>
                  <a:gd name="T12" fmla="*/ 6 w 181"/>
                  <a:gd name="T13" fmla="*/ 21 h 50"/>
                  <a:gd name="T14" fmla="*/ 12 w 181"/>
                  <a:gd name="T15" fmla="*/ 31 h 50"/>
                  <a:gd name="T16" fmla="*/ 19 w 181"/>
                  <a:gd name="T17" fmla="*/ 42 h 50"/>
                  <a:gd name="T18" fmla="*/ 29 w 181"/>
                  <a:gd name="T19" fmla="*/ 48 h 50"/>
                  <a:gd name="T20" fmla="*/ 38 w 181"/>
                  <a:gd name="T21" fmla="*/ 50 h 50"/>
                  <a:gd name="T22" fmla="*/ 48 w 181"/>
                  <a:gd name="T23" fmla="*/ 48 h 50"/>
                  <a:gd name="T24" fmla="*/ 57 w 181"/>
                  <a:gd name="T25" fmla="*/ 38 h 50"/>
                  <a:gd name="T26" fmla="*/ 65 w 181"/>
                  <a:gd name="T27" fmla="*/ 34 h 50"/>
                  <a:gd name="T28" fmla="*/ 73 w 181"/>
                  <a:gd name="T29" fmla="*/ 32 h 50"/>
                  <a:gd name="T30" fmla="*/ 80 w 181"/>
                  <a:gd name="T31" fmla="*/ 32 h 50"/>
                  <a:gd name="T32" fmla="*/ 90 w 181"/>
                  <a:gd name="T33" fmla="*/ 32 h 50"/>
                  <a:gd name="T34" fmla="*/ 97 w 181"/>
                  <a:gd name="T35" fmla="*/ 32 h 50"/>
                  <a:gd name="T36" fmla="*/ 105 w 181"/>
                  <a:gd name="T37" fmla="*/ 32 h 50"/>
                  <a:gd name="T38" fmla="*/ 112 w 181"/>
                  <a:gd name="T39" fmla="*/ 32 h 50"/>
                  <a:gd name="T40" fmla="*/ 122 w 181"/>
                  <a:gd name="T41" fmla="*/ 32 h 50"/>
                  <a:gd name="T42" fmla="*/ 135 w 181"/>
                  <a:gd name="T43" fmla="*/ 34 h 50"/>
                  <a:gd name="T44" fmla="*/ 150 w 181"/>
                  <a:gd name="T45" fmla="*/ 38 h 50"/>
                  <a:gd name="T46" fmla="*/ 156 w 181"/>
                  <a:gd name="T47" fmla="*/ 40 h 50"/>
                  <a:gd name="T48" fmla="*/ 164 w 181"/>
                  <a:gd name="T49" fmla="*/ 42 h 50"/>
                  <a:gd name="T50" fmla="*/ 173 w 181"/>
                  <a:gd name="T51" fmla="*/ 44 h 50"/>
                  <a:gd name="T52" fmla="*/ 181 w 181"/>
                  <a:gd name="T53" fmla="*/ 48 h 50"/>
                  <a:gd name="T54" fmla="*/ 179 w 181"/>
                  <a:gd name="T55" fmla="*/ 34 h 50"/>
                  <a:gd name="T56" fmla="*/ 179 w 181"/>
                  <a:gd name="T57" fmla="*/ 23 h 50"/>
                  <a:gd name="T58" fmla="*/ 169 w 181"/>
                  <a:gd name="T59" fmla="*/ 17 h 50"/>
                  <a:gd name="T60" fmla="*/ 162 w 181"/>
                  <a:gd name="T61" fmla="*/ 13 h 50"/>
                  <a:gd name="T62" fmla="*/ 154 w 181"/>
                  <a:gd name="T63" fmla="*/ 10 h 50"/>
                  <a:gd name="T64" fmla="*/ 150 w 181"/>
                  <a:gd name="T65" fmla="*/ 8 h 50"/>
                  <a:gd name="T66" fmla="*/ 135 w 181"/>
                  <a:gd name="T67" fmla="*/ 4 h 50"/>
                  <a:gd name="T68" fmla="*/ 124 w 181"/>
                  <a:gd name="T69" fmla="*/ 4 h 50"/>
                  <a:gd name="T70" fmla="*/ 114 w 181"/>
                  <a:gd name="T71" fmla="*/ 4 h 50"/>
                  <a:gd name="T72" fmla="*/ 107 w 181"/>
                  <a:gd name="T73" fmla="*/ 4 h 50"/>
                  <a:gd name="T74" fmla="*/ 95 w 181"/>
                  <a:gd name="T75" fmla="*/ 4 h 50"/>
                  <a:gd name="T76" fmla="*/ 86 w 181"/>
                  <a:gd name="T77" fmla="*/ 4 h 50"/>
                  <a:gd name="T78" fmla="*/ 71 w 181"/>
                  <a:gd name="T79" fmla="*/ 2 h 50"/>
                  <a:gd name="T80" fmla="*/ 55 w 181"/>
                  <a:gd name="T81" fmla="*/ 2 h 50"/>
                  <a:gd name="T82" fmla="*/ 38 w 181"/>
                  <a:gd name="T83" fmla="*/ 0 h 50"/>
                  <a:gd name="T84" fmla="*/ 19 w 181"/>
                  <a:gd name="T85" fmla="*/ 0 h 50"/>
                  <a:gd name="T86" fmla="*/ 19 w 181"/>
                  <a:gd name="T8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1" h="50">
                    <a:moveTo>
                      <a:pt x="19" y="0"/>
                    </a:moveTo>
                    <a:lnTo>
                      <a:pt x="15" y="0"/>
                    </a:lnTo>
                    <a:lnTo>
                      <a:pt x="12" y="0"/>
                    </a:lnTo>
                    <a:lnTo>
                      <a:pt x="6" y="0"/>
                    </a:lnTo>
                    <a:lnTo>
                      <a:pt x="0" y="0"/>
                    </a:lnTo>
                    <a:lnTo>
                      <a:pt x="0" y="10"/>
                    </a:lnTo>
                    <a:lnTo>
                      <a:pt x="6" y="21"/>
                    </a:lnTo>
                    <a:lnTo>
                      <a:pt x="12" y="31"/>
                    </a:lnTo>
                    <a:lnTo>
                      <a:pt x="19" y="42"/>
                    </a:lnTo>
                    <a:lnTo>
                      <a:pt x="29" y="48"/>
                    </a:lnTo>
                    <a:lnTo>
                      <a:pt x="38" y="50"/>
                    </a:lnTo>
                    <a:lnTo>
                      <a:pt x="48" y="48"/>
                    </a:lnTo>
                    <a:lnTo>
                      <a:pt x="57" y="38"/>
                    </a:lnTo>
                    <a:lnTo>
                      <a:pt x="65" y="34"/>
                    </a:lnTo>
                    <a:lnTo>
                      <a:pt x="73" y="32"/>
                    </a:lnTo>
                    <a:lnTo>
                      <a:pt x="80" y="32"/>
                    </a:lnTo>
                    <a:lnTo>
                      <a:pt x="90" y="32"/>
                    </a:lnTo>
                    <a:lnTo>
                      <a:pt x="97" y="32"/>
                    </a:lnTo>
                    <a:lnTo>
                      <a:pt x="105" y="32"/>
                    </a:lnTo>
                    <a:lnTo>
                      <a:pt x="112" y="32"/>
                    </a:lnTo>
                    <a:lnTo>
                      <a:pt x="122" y="32"/>
                    </a:lnTo>
                    <a:lnTo>
                      <a:pt x="135" y="34"/>
                    </a:lnTo>
                    <a:lnTo>
                      <a:pt x="150" y="38"/>
                    </a:lnTo>
                    <a:lnTo>
                      <a:pt x="156" y="40"/>
                    </a:lnTo>
                    <a:lnTo>
                      <a:pt x="164" y="42"/>
                    </a:lnTo>
                    <a:lnTo>
                      <a:pt x="173" y="44"/>
                    </a:lnTo>
                    <a:lnTo>
                      <a:pt x="181" y="48"/>
                    </a:lnTo>
                    <a:lnTo>
                      <a:pt x="179" y="34"/>
                    </a:lnTo>
                    <a:lnTo>
                      <a:pt x="179" y="23"/>
                    </a:lnTo>
                    <a:lnTo>
                      <a:pt x="169" y="17"/>
                    </a:lnTo>
                    <a:lnTo>
                      <a:pt x="162" y="13"/>
                    </a:lnTo>
                    <a:lnTo>
                      <a:pt x="154" y="10"/>
                    </a:lnTo>
                    <a:lnTo>
                      <a:pt x="150" y="8"/>
                    </a:lnTo>
                    <a:lnTo>
                      <a:pt x="135" y="4"/>
                    </a:lnTo>
                    <a:lnTo>
                      <a:pt x="124" y="4"/>
                    </a:lnTo>
                    <a:lnTo>
                      <a:pt x="114" y="4"/>
                    </a:lnTo>
                    <a:lnTo>
                      <a:pt x="107" y="4"/>
                    </a:lnTo>
                    <a:lnTo>
                      <a:pt x="95" y="4"/>
                    </a:lnTo>
                    <a:lnTo>
                      <a:pt x="86" y="4"/>
                    </a:lnTo>
                    <a:lnTo>
                      <a:pt x="71" y="2"/>
                    </a:lnTo>
                    <a:lnTo>
                      <a:pt x="55" y="2"/>
                    </a:lnTo>
                    <a:lnTo>
                      <a:pt x="38" y="0"/>
                    </a:lnTo>
                    <a:lnTo>
                      <a:pt x="19"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9" name="Freeform 292"/>
              <p:cNvSpPr>
                <a:spLocks/>
              </p:cNvSpPr>
              <p:nvPr/>
            </p:nvSpPr>
            <p:spPr bwMode="auto">
              <a:xfrm>
                <a:off x="2214" y="1175"/>
                <a:ext cx="32" cy="41"/>
              </a:xfrm>
              <a:custGeom>
                <a:avLst/>
                <a:gdLst>
                  <a:gd name="T0" fmla="*/ 48 w 65"/>
                  <a:gd name="T1" fmla="*/ 6 h 82"/>
                  <a:gd name="T2" fmla="*/ 38 w 65"/>
                  <a:gd name="T3" fmla="*/ 2 h 82"/>
                  <a:gd name="T4" fmla="*/ 29 w 65"/>
                  <a:gd name="T5" fmla="*/ 0 h 82"/>
                  <a:gd name="T6" fmla="*/ 15 w 65"/>
                  <a:gd name="T7" fmla="*/ 0 h 82"/>
                  <a:gd name="T8" fmla="*/ 8 w 65"/>
                  <a:gd name="T9" fmla="*/ 0 h 82"/>
                  <a:gd name="T10" fmla="*/ 0 w 65"/>
                  <a:gd name="T11" fmla="*/ 4 h 82"/>
                  <a:gd name="T12" fmla="*/ 4 w 65"/>
                  <a:gd name="T13" fmla="*/ 9 h 82"/>
                  <a:gd name="T14" fmla="*/ 6 w 65"/>
                  <a:gd name="T15" fmla="*/ 13 h 82"/>
                  <a:gd name="T16" fmla="*/ 11 w 65"/>
                  <a:gd name="T17" fmla="*/ 19 h 82"/>
                  <a:gd name="T18" fmla="*/ 19 w 65"/>
                  <a:gd name="T19" fmla="*/ 25 h 82"/>
                  <a:gd name="T20" fmla="*/ 32 w 65"/>
                  <a:gd name="T21" fmla="*/ 32 h 82"/>
                  <a:gd name="T22" fmla="*/ 30 w 65"/>
                  <a:gd name="T23" fmla="*/ 34 h 82"/>
                  <a:gd name="T24" fmla="*/ 30 w 65"/>
                  <a:gd name="T25" fmla="*/ 40 h 82"/>
                  <a:gd name="T26" fmla="*/ 29 w 65"/>
                  <a:gd name="T27" fmla="*/ 47 h 82"/>
                  <a:gd name="T28" fmla="*/ 29 w 65"/>
                  <a:gd name="T29" fmla="*/ 57 h 82"/>
                  <a:gd name="T30" fmla="*/ 25 w 65"/>
                  <a:gd name="T31" fmla="*/ 65 h 82"/>
                  <a:gd name="T32" fmla="*/ 23 w 65"/>
                  <a:gd name="T33" fmla="*/ 72 h 82"/>
                  <a:gd name="T34" fmla="*/ 23 w 65"/>
                  <a:gd name="T35" fmla="*/ 78 h 82"/>
                  <a:gd name="T36" fmla="*/ 23 w 65"/>
                  <a:gd name="T37" fmla="*/ 82 h 82"/>
                  <a:gd name="T38" fmla="*/ 32 w 65"/>
                  <a:gd name="T39" fmla="*/ 80 h 82"/>
                  <a:gd name="T40" fmla="*/ 42 w 65"/>
                  <a:gd name="T41" fmla="*/ 80 h 82"/>
                  <a:gd name="T42" fmla="*/ 49 w 65"/>
                  <a:gd name="T43" fmla="*/ 76 h 82"/>
                  <a:gd name="T44" fmla="*/ 55 w 65"/>
                  <a:gd name="T45" fmla="*/ 74 h 82"/>
                  <a:gd name="T46" fmla="*/ 63 w 65"/>
                  <a:gd name="T47" fmla="*/ 61 h 82"/>
                  <a:gd name="T48" fmla="*/ 65 w 65"/>
                  <a:gd name="T49" fmla="*/ 49 h 82"/>
                  <a:gd name="T50" fmla="*/ 63 w 65"/>
                  <a:gd name="T51" fmla="*/ 34 h 82"/>
                  <a:gd name="T52" fmla="*/ 61 w 65"/>
                  <a:gd name="T53" fmla="*/ 23 h 82"/>
                  <a:gd name="T54" fmla="*/ 53 w 65"/>
                  <a:gd name="T55" fmla="*/ 11 h 82"/>
                  <a:gd name="T56" fmla="*/ 48 w 65"/>
                  <a:gd name="T57" fmla="*/ 6 h 82"/>
                  <a:gd name="T58" fmla="*/ 48 w 65"/>
                  <a:gd name="T59"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5" h="82">
                    <a:moveTo>
                      <a:pt x="48" y="6"/>
                    </a:moveTo>
                    <a:lnTo>
                      <a:pt x="38" y="2"/>
                    </a:lnTo>
                    <a:lnTo>
                      <a:pt x="29" y="0"/>
                    </a:lnTo>
                    <a:lnTo>
                      <a:pt x="15" y="0"/>
                    </a:lnTo>
                    <a:lnTo>
                      <a:pt x="8" y="0"/>
                    </a:lnTo>
                    <a:lnTo>
                      <a:pt x="0" y="4"/>
                    </a:lnTo>
                    <a:lnTo>
                      <a:pt x="4" y="9"/>
                    </a:lnTo>
                    <a:lnTo>
                      <a:pt x="6" y="13"/>
                    </a:lnTo>
                    <a:lnTo>
                      <a:pt x="11" y="19"/>
                    </a:lnTo>
                    <a:lnTo>
                      <a:pt x="19" y="25"/>
                    </a:lnTo>
                    <a:lnTo>
                      <a:pt x="32" y="32"/>
                    </a:lnTo>
                    <a:lnTo>
                      <a:pt x="30" y="34"/>
                    </a:lnTo>
                    <a:lnTo>
                      <a:pt x="30" y="40"/>
                    </a:lnTo>
                    <a:lnTo>
                      <a:pt x="29" y="47"/>
                    </a:lnTo>
                    <a:lnTo>
                      <a:pt x="29" y="57"/>
                    </a:lnTo>
                    <a:lnTo>
                      <a:pt x="25" y="65"/>
                    </a:lnTo>
                    <a:lnTo>
                      <a:pt x="23" y="72"/>
                    </a:lnTo>
                    <a:lnTo>
                      <a:pt x="23" y="78"/>
                    </a:lnTo>
                    <a:lnTo>
                      <a:pt x="23" y="82"/>
                    </a:lnTo>
                    <a:lnTo>
                      <a:pt x="32" y="80"/>
                    </a:lnTo>
                    <a:lnTo>
                      <a:pt x="42" y="80"/>
                    </a:lnTo>
                    <a:lnTo>
                      <a:pt x="49" y="76"/>
                    </a:lnTo>
                    <a:lnTo>
                      <a:pt x="55" y="74"/>
                    </a:lnTo>
                    <a:lnTo>
                      <a:pt x="63" y="61"/>
                    </a:lnTo>
                    <a:lnTo>
                      <a:pt x="65" y="49"/>
                    </a:lnTo>
                    <a:lnTo>
                      <a:pt x="63" y="34"/>
                    </a:lnTo>
                    <a:lnTo>
                      <a:pt x="61" y="23"/>
                    </a:lnTo>
                    <a:lnTo>
                      <a:pt x="53" y="11"/>
                    </a:lnTo>
                    <a:lnTo>
                      <a:pt x="48" y="6"/>
                    </a:lnTo>
                    <a:lnTo>
                      <a:pt x="4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0" name="Freeform 293"/>
              <p:cNvSpPr>
                <a:spLocks/>
              </p:cNvSpPr>
              <p:nvPr/>
            </p:nvSpPr>
            <p:spPr bwMode="auto">
              <a:xfrm>
                <a:off x="2951" y="1119"/>
                <a:ext cx="294" cy="18"/>
              </a:xfrm>
              <a:custGeom>
                <a:avLst/>
                <a:gdLst>
                  <a:gd name="T0" fmla="*/ 365 w 589"/>
                  <a:gd name="T1" fmla="*/ 0 h 36"/>
                  <a:gd name="T2" fmla="*/ 376 w 589"/>
                  <a:gd name="T3" fmla="*/ 0 h 36"/>
                  <a:gd name="T4" fmla="*/ 390 w 589"/>
                  <a:gd name="T5" fmla="*/ 0 h 36"/>
                  <a:gd name="T6" fmla="*/ 403 w 589"/>
                  <a:gd name="T7" fmla="*/ 0 h 36"/>
                  <a:gd name="T8" fmla="*/ 416 w 589"/>
                  <a:gd name="T9" fmla="*/ 0 h 36"/>
                  <a:gd name="T10" fmla="*/ 428 w 589"/>
                  <a:gd name="T11" fmla="*/ 0 h 36"/>
                  <a:gd name="T12" fmla="*/ 441 w 589"/>
                  <a:gd name="T13" fmla="*/ 0 h 36"/>
                  <a:gd name="T14" fmla="*/ 456 w 589"/>
                  <a:gd name="T15" fmla="*/ 2 h 36"/>
                  <a:gd name="T16" fmla="*/ 470 w 589"/>
                  <a:gd name="T17" fmla="*/ 6 h 36"/>
                  <a:gd name="T18" fmla="*/ 481 w 589"/>
                  <a:gd name="T19" fmla="*/ 6 h 36"/>
                  <a:gd name="T20" fmla="*/ 492 w 589"/>
                  <a:gd name="T21" fmla="*/ 6 h 36"/>
                  <a:gd name="T22" fmla="*/ 508 w 589"/>
                  <a:gd name="T23" fmla="*/ 7 h 36"/>
                  <a:gd name="T24" fmla="*/ 521 w 589"/>
                  <a:gd name="T25" fmla="*/ 9 h 36"/>
                  <a:gd name="T26" fmla="*/ 532 w 589"/>
                  <a:gd name="T27" fmla="*/ 9 h 36"/>
                  <a:gd name="T28" fmla="*/ 546 w 589"/>
                  <a:gd name="T29" fmla="*/ 11 h 36"/>
                  <a:gd name="T30" fmla="*/ 559 w 589"/>
                  <a:gd name="T31" fmla="*/ 11 h 36"/>
                  <a:gd name="T32" fmla="*/ 574 w 589"/>
                  <a:gd name="T33" fmla="*/ 15 h 36"/>
                  <a:gd name="T34" fmla="*/ 582 w 589"/>
                  <a:gd name="T35" fmla="*/ 23 h 36"/>
                  <a:gd name="T36" fmla="*/ 589 w 589"/>
                  <a:gd name="T37" fmla="*/ 36 h 36"/>
                  <a:gd name="T38" fmla="*/ 553 w 589"/>
                  <a:gd name="T39" fmla="*/ 28 h 36"/>
                  <a:gd name="T40" fmla="*/ 517 w 589"/>
                  <a:gd name="T41" fmla="*/ 26 h 36"/>
                  <a:gd name="T42" fmla="*/ 481 w 589"/>
                  <a:gd name="T43" fmla="*/ 23 h 36"/>
                  <a:gd name="T44" fmla="*/ 447 w 589"/>
                  <a:gd name="T45" fmla="*/ 23 h 36"/>
                  <a:gd name="T46" fmla="*/ 409 w 589"/>
                  <a:gd name="T47" fmla="*/ 21 h 36"/>
                  <a:gd name="T48" fmla="*/ 375 w 589"/>
                  <a:gd name="T49" fmla="*/ 21 h 36"/>
                  <a:gd name="T50" fmla="*/ 338 w 589"/>
                  <a:gd name="T51" fmla="*/ 23 h 36"/>
                  <a:gd name="T52" fmla="*/ 302 w 589"/>
                  <a:gd name="T53" fmla="*/ 23 h 36"/>
                  <a:gd name="T54" fmla="*/ 266 w 589"/>
                  <a:gd name="T55" fmla="*/ 23 h 36"/>
                  <a:gd name="T56" fmla="*/ 230 w 589"/>
                  <a:gd name="T57" fmla="*/ 23 h 36"/>
                  <a:gd name="T58" fmla="*/ 194 w 589"/>
                  <a:gd name="T59" fmla="*/ 23 h 36"/>
                  <a:gd name="T60" fmla="*/ 158 w 589"/>
                  <a:gd name="T61" fmla="*/ 25 h 36"/>
                  <a:gd name="T62" fmla="*/ 122 w 589"/>
                  <a:gd name="T63" fmla="*/ 23 h 36"/>
                  <a:gd name="T64" fmla="*/ 88 w 589"/>
                  <a:gd name="T65" fmla="*/ 23 h 36"/>
                  <a:gd name="T66" fmla="*/ 51 w 589"/>
                  <a:gd name="T67" fmla="*/ 23 h 36"/>
                  <a:gd name="T68" fmla="*/ 17 w 589"/>
                  <a:gd name="T69" fmla="*/ 21 h 36"/>
                  <a:gd name="T70" fmla="*/ 8 w 589"/>
                  <a:gd name="T71" fmla="*/ 15 h 36"/>
                  <a:gd name="T72" fmla="*/ 0 w 589"/>
                  <a:gd name="T73" fmla="*/ 9 h 36"/>
                  <a:gd name="T74" fmla="*/ 23 w 589"/>
                  <a:gd name="T75" fmla="*/ 6 h 36"/>
                  <a:gd name="T76" fmla="*/ 46 w 589"/>
                  <a:gd name="T77" fmla="*/ 6 h 36"/>
                  <a:gd name="T78" fmla="*/ 69 w 589"/>
                  <a:gd name="T79" fmla="*/ 6 h 36"/>
                  <a:gd name="T80" fmla="*/ 91 w 589"/>
                  <a:gd name="T81" fmla="*/ 6 h 36"/>
                  <a:gd name="T82" fmla="*/ 112 w 589"/>
                  <a:gd name="T83" fmla="*/ 6 h 36"/>
                  <a:gd name="T84" fmla="*/ 135 w 589"/>
                  <a:gd name="T85" fmla="*/ 6 h 36"/>
                  <a:gd name="T86" fmla="*/ 158 w 589"/>
                  <a:gd name="T87" fmla="*/ 6 h 36"/>
                  <a:gd name="T88" fmla="*/ 181 w 589"/>
                  <a:gd name="T89" fmla="*/ 7 h 36"/>
                  <a:gd name="T90" fmla="*/ 203 w 589"/>
                  <a:gd name="T91" fmla="*/ 7 h 36"/>
                  <a:gd name="T92" fmla="*/ 226 w 589"/>
                  <a:gd name="T93" fmla="*/ 7 h 36"/>
                  <a:gd name="T94" fmla="*/ 249 w 589"/>
                  <a:gd name="T95" fmla="*/ 7 h 36"/>
                  <a:gd name="T96" fmla="*/ 272 w 589"/>
                  <a:gd name="T97" fmla="*/ 7 h 36"/>
                  <a:gd name="T98" fmla="*/ 295 w 589"/>
                  <a:gd name="T99" fmla="*/ 6 h 36"/>
                  <a:gd name="T100" fmla="*/ 318 w 589"/>
                  <a:gd name="T101" fmla="*/ 4 h 36"/>
                  <a:gd name="T102" fmla="*/ 340 w 589"/>
                  <a:gd name="T103" fmla="*/ 0 h 36"/>
                  <a:gd name="T104" fmla="*/ 365 w 589"/>
                  <a:gd name="T105" fmla="*/ 0 h 36"/>
                  <a:gd name="T106" fmla="*/ 365 w 589"/>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9" h="36">
                    <a:moveTo>
                      <a:pt x="365" y="0"/>
                    </a:moveTo>
                    <a:lnTo>
                      <a:pt x="376" y="0"/>
                    </a:lnTo>
                    <a:lnTo>
                      <a:pt x="390" y="0"/>
                    </a:lnTo>
                    <a:lnTo>
                      <a:pt x="403" y="0"/>
                    </a:lnTo>
                    <a:lnTo>
                      <a:pt x="416" y="0"/>
                    </a:lnTo>
                    <a:lnTo>
                      <a:pt x="428" y="0"/>
                    </a:lnTo>
                    <a:lnTo>
                      <a:pt x="441" y="0"/>
                    </a:lnTo>
                    <a:lnTo>
                      <a:pt x="456" y="2"/>
                    </a:lnTo>
                    <a:lnTo>
                      <a:pt x="470" y="6"/>
                    </a:lnTo>
                    <a:lnTo>
                      <a:pt x="481" y="6"/>
                    </a:lnTo>
                    <a:lnTo>
                      <a:pt x="492" y="6"/>
                    </a:lnTo>
                    <a:lnTo>
                      <a:pt x="508" y="7"/>
                    </a:lnTo>
                    <a:lnTo>
                      <a:pt x="521" y="9"/>
                    </a:lnTo>
                    <a:lnTo>
                      <a:pt x="532" y="9"/>
                    </a:lnTo>
                    <a:lnTo>
                      <a:pt x="546" y="11"/>
                    </a:lnTo>
                    <a:lnTo>
                      <a:pt x="559" y="11"/>
                    </a:lnTo>
                    <a:lnTo>
                      <a:pt x="574" y="15"/>
                    </a:lnTo>
                    <a:lnTo>
                      <a:pt x="582" y="23"/>
                    </a:lnTo>
                    <a:lnTo>
                      <a:pt x="589" y="36"/>
                    </a:lnTo>
                    <a:lnTo>
                      <a:pt x="553" y="28"/>
                    </a:lnTo>
                    <a:lnTo>
                      <a:pt x="517" y="26"/>
                    </a:lnTo>
                    <a:lnTo>
                      <a:pt x="481" y="23"/>
                    </a:lnTo>
                    <a:lnTo>
                      <a:pt x="447" y="23"/>
                    </a:lnTo>
                    <a:lnTo>
                      <a:pt x="409" y="21"/>
                    </a:lnTo>
                    <a:lnTo>
                      <a:pt x="375" y="21"/>
                    </a:lnTo>
                    <a:lnTo>
                      <a:pt x="338" y="23"/>
                    </a:lnTo>
                    <a:lnTo>
                      <a:pt x="302" y="23"/>
                    </a:lnTo>
                    <a:lnTo>
                      <a:pt x="266" y="23"/>
                    </a:lnTo>
                    <a:lnTo>
                      <a:pt x="230" y="23"/>
                    </a:lnTo>
                    <a:lnTo>
                      <a:pt x="194" y="23"/>
                    </a:lnTo>
                    <a:lnTo>
                      <a:pt x="158" y="25"/>
                    </a:lnTo>
                    <a:lnTo>
                      <a:pt x="122" y="23"/>
                    </a:lnTo>
                    <a:lnTo>
                      <a:pt x="88" y="23"/>
                    </a:lnTo>
                    <a:lnTo>
                      <a:pt x="51" y="23"/>
                    </a:lnTo>
                    <a:lnTo>
                      <a:pt x="17" y="21"/>
                    </a:lnTo>
                    <a:lnTo>
                      <a:pt x="8" y="15"/>
                    </a:lnTo>
                    <a:lnTo>
                      <a:pt x="0" y="9"/>
                    </a:lnTo>
                    <a:lnTo>
                      <a:pt x="23" y="6"/>
                    </a:lnTo>
                    <a:lnTo>
                      <a:pt x="46" y="6"/>
                    </a:lnTo>
                    <a:lnTo>
                      <a:pt x="69" y="6"/>
                    </a:lnTo>
                    <a:lnTo>
                      <a:pt x="91" y="6"/>
                    </a:lnTo>
                    <a:lnTo>
                      <a:pt x="112" y="6"/>
                    </a:lnTo>
                    <a:lnTo>
                      <a:pt x="135" y="6"/>
                    </a:lnTo>
                    <a:lnTo>
                      <a:pt x="158" y="6"/>
                    </a:lnTo>
                    <a:lnTo>
                      <a:pt x="181" y="7"/>
                    </a:lnTo>
                    <a:lnTo>
                      <a:pt x="203" y="7"/>
                    </a:lnTo>
                    <a:lnTo>
                      <a:pt x="226" y="7"/>
                    </a:lnTo>
                    <a:lnTo>
                      <a:pt x="249" y="7"/>
                    </a:lnTo>
                    <a:lnTo>
                      <a:pt x="272" y="7"/>
                    </a:lnTo>
                    <a:lnTo>
                      <a:pt x="295" y="6"/>
                    </a:lnTo>
                    <a:lnTo>
                      <a:pt x="318" y="4"/>
                    </a:lnTo>
                    <a:lnTo>
                      <a:pt x="340" y="0"/>
                    </a:lnTo>
                    <a:lnTo>
                      <a:pt x="365" y="0"/>
                    </a:lnTo>
                    <a:lnTo>
                      <a:pt x="36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 name="Freeform 294"/>
              <p:cNvSpPr>
                <a:spLocks/>
              </p:cNvSpPr>
              <p:nvPr/>
            </p:nvSpPr>
            <p:spPr bwMode="auto">
              <a:xfrm>
                <a:off x="3243" y="1157"/>
                <a:ext cx="25" cy="597"/>
              </a:xfrm>
              <a:custGeom>
                <a:avLst/>
                <a:gdLst>
                  <a:gd name="T0" fmla="*/ 41 w 49"/>
                  <a:gd name="T1" fmla="*/ 13 h 1194"/>
                  <a:gd name="T2" fmla="*/ 47 w 49"/>
                  <a:gd name="T3" fmla="*/ 44 h 1194"/>
                  <a:gd name="T4" fmla="*/ 49 w 49"/>
                  <a:gd name="T5" fmla="*/ 76 h 1194"/>
                  <a:gd name="T6" fmla="*/ 47 w 49"/>
                  <a:gd name="T7" fmla="*/ 108 h 1194"/>
                  <a:gd name="T8" fmla="*/ 43 w 49"/>
                  <a:gd name="T9" fmla="*/ 142 h 1194"/>
                  <a:gd name="T10" fmla="*/ 39 w 49"/>
                  <a:gd name="T11" fmla="*/ 175 h 1194"/>
                  <a:gd name="T12" fmla="*/ 38 w 49"/>
                  <a:gd name="T13" fmla="*/ 209 h 1194"/>
                  <a:gd name="T14" fmla="*/ 39 w 49"/>
                  <a:gd name="T15" fmla="*/ 241 h 1194"/>
                  <a:gd name="T16" fmla="*/ 39 w 49"/>
                  <a:gd name="T17" fmla="*/ 317 h 1194"/>
                  <a:gd name="T18" fmla="*/ 38 w 49"/>
                  <a:gd name="T19" fmla="*/ 433 h 1194"/>
                  <a:gd name="T20" fmla="*/ 38 w 49"/>
                  <a:gd name="T21" fmla="*/ 551 h 1194"/>
                  <a:gd name="T22" fmla="*/ 38 w 49"/>
                  <a:gd name="T23" fmla="*/ 667 h 1194"/>
                  <a:gd name="T24" fmla="*/ 39 w 49"/>
                  <a:gd name="T25" fmla="*/ 785 h 1194"/>
                  <a:gd name="T26" fmla="*/ 41 w 49"/>
                  <a:gd name="T27" fmla="*/ 901 h 1194"/>
                  <a:gd name="T28" fmla="*/ 43 w 49"/>
                  <a:gd name="T29" fmla="*/ 1019 h 1194"/>
                  <a:gd name="T30" fmla="*/ 43 w 49"/>
                  <a:gd name="T31" fmla="*/ 1135 h 1194"/>
                  <a:gd name="T32" fmla="*/ 34 w 49"/>
                  <a:gd name="T33" fmla="*/ 1192 h 1194"/>
                  <a:gd name="T34" fmla="*/ 22 w 49"/>
                  <a:gd name="T35" fmla="*/ 1160 h 1194"/>
                  <a:gd name="T36" fmla="*/ 20 w 49"/>
                  <a:gd name="T37" fmla="*/ 1095 h 1194"/>
                  <a:gd name="T38" fmla="*/ 19 w 49"/>
                  <a:gd name="T39" fmla="*/ 1030 h 1194"/>
                  <a:gd name="T40" fmla="*/ 15 w 49"/>
                  <a:gd name="T41" fmla="*/ 968 h 1194"/>
                  <a:gd name="T42" fmla="*/ 9 w 49"/>
                  <a:gd name="T43" fmla="*/ 903 h 1194"/>
                  <a:gd name="T44" fmla="*/ 5 w 49"/>
                  <a:gd name="T45" fmla="*/ 840 h 1194"/>
                  <a:gd name="T46" fmla="*/ 1 w 49"/>
                  <a:gd name="T47" fmla="*/ 776 h 1194"/>
                  <a:gd name="T48" fmla="*/ 0 w 49"/>
                  <a:gd name="T49" fmla="*/ 713 h 1194"/>
                  <a:gd name="T50" fmla="*/ 0 w 49"/>
                  <a:gd name="T51" fmla="*/ 637 h 1194"/>
                  <a:gd name="T52" fmla="*/ 0 w 49"/>
                  <a:gd name="T53" fmla="*/ 551 h 1194"/>
                  <a:gd name="T54" fmla="*/ 0 w 49"/>
                  <a:gd name="T55" fmla="*/ 466 h 1194"/>
                  <a:gd name="T56" fmla="*/ 5 w 49"/>
                  <a:gd name="T57" fmla="*/ 378 h 1194"/>
                  <a:gd name="T58" fmla="*/ 9 w 49"/>
                  <a:gd name="T59" fmla="*/ 293 h 1194"/>
                  <a:gd name="T60" fmla="*/ 15 w 49"/>
                  <a:gd name="T61" fmla="*/ 209 h 1194"/>
                  <a:gd name="T62" fmla="*/ 24 w 49"/>
                  <a:gd name="T63" fmla="*/ 125 h 1194"/>
                  <a:gd name="T64" fmla="*/ 32 w 49"/>
                  <a:gd name="T65" fmla="*/ 40 h 1194"/>
                  <a:gd name="T66" fmla="*/ 36 w 49"/>
                  <a:gd name="T67" fmla="*/ 0 h 1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1194">
                    <a:moveTo>
                      <a:pt x="36" y="0"/>
                    </a:moveTo>
                    <a:lnTo>
                      <a:pt x="41" y="13"/>
                    </a:lnTo>
                    <a:lnTo>
                      <a:pt x="45" y="28"/>
                    </a:lnTo>
                    <a:lnTo>
                      <a:pt x="47" y="44"/>
                    </a:lnTo>
                    <a:lnTo>
                      <a:pt x="49" y="61"/>
                    </a:lnTo>
                    <a:lnTo>
                      <a:pt x="49" y="76"/>
                    </a:lnTo>
                    <a:lnTo>
                      <a:pt x="49" y="93"/>
                    </a:lnTo>
                    <a:lnTo>
                      <a:pt x="47" y="108"/>
                    </a:lnTo>
                    <a:lnTo>
                      <a:pt x="47" y="125"/>
                    </a:lnTo>
                    <a:lnTo>
                      <a:pt x="43" y="142"/>
                    </a:lnTo>
                    <a:lnTo>
                      <a:pt x="41" y="158"/>
                    </a:lnTo>
                    <a:lnTo>
                      <a:pt x="39" y="175"/>
                    </a:lnTo>
                    <a:lnTo>
                      <a:pt x="39" y="192"/>
                    </a:lnTo>
                    <a:lnTo>
                      <a:pt x="38" y="209"/>
                    </a:lnTo>
                    <a:lnTo>
                      <a:pt x="38" y="224"/>
                    </a:lnTo>
                    <a:lnTo>
                      <a:pt x="39" y="241"/>
                    </a:lnTo>
                    <a:lnTo>
                      <a:pt x="43" y="260"/>
                    </a:lnTo>
                    <a:lnTo>
                      <a:pt x="39" y="317"/>
                    </a:lnTo>
                    <a:lnTo>
                      <a:pt x="38" y="376"/>
                    </a:lnTo>
                    <a:lnTo>
                      <a:pt x="38" y="433"/>
                    </a:lnTo>
                    <a:lnTo>
                      <a:pt x="38" y="494"/>
                    </a:lnTo>
                    <a:lnTo>
                      <a:pt x="38" y="551"/>
                    </a:lnTo>
                    <a:lnTo>
                      <a:pt x="38" y="610"/>
                    </a:lnTo>
                    <a:lnTo>
                      <a:pt x="38" y="667"/>
                    </a:lnTo>
                    <a:lnTo>
                      <a:pt x="39" y="728"/>
                    </a:lnTo>
                    <a:lnTo>
                      <a:pt x="39" y="785"/>
                    </a:lnTo>
                    <a:lnTo>
                      <a:pt x="41" y="844"/>
                    </a:lnTo>
                    <a:lnTo>
                      <a:pt x="41" y="901"/>
                    </a:lnTo>
                    <a:lnTo>
                      <a:pt x="43" y="960"/>
                    </a:lnTo>
                    <a:lnTo>
                      <a:pt x="43" y="1019"/>
                    </a:lnTo>
                    <a:lnTo>
                      <a:pt x="43" y="1076"/>
                    </a:lnTo>
                    <a:lnTo>
                      <a:pt x="43" y="1135"/>
                    </a:lnTo>
                    <a:lnTo>
                      <a:pt x="43" y="1194"/>
                    </a:lnTo>
                    <a:lnTo>
                      <a:pt x="34" y="1192"/>
                    </a:lnTo>
                    <a:lnTo>
                      <a:pt x="24" y="1192"/>
                    </a:lnTo>
                    <a:lnTo>
                      <a:pt x="22" y="1160"/>
                    </a:lnTo>
                    <a:lnTo>
                      <a:pt x="22" y="1127"/>
                    </a:lnTo>
                    <a:lnTo>
                      <a:pt x="20" y="1095"/>
                    </a:lnTo>
                    <a:lnTo>
                      <a:pt x="20" y="1063"/>
                    </a:lnTo>
                    <a:lnTo>
                      <a:pt x="19" y="1030"/>
                    </a:lnTo>
                    <a:lnTo>
                      <a:pt x="17" y="1000"/>
                    </a:lnTo>
                    <a:lnTo>
                      <a:pt x="15" y="968"/>
                    </a:lnTo>
                    <a:lnTo>
                      <a:pt x="15" y="935"/>
                    </a:lnTo>
                    <a:lnTo>
                      <a:pt x="9" y="903"/>
                    </a:lnTo>
                    <a:lnTo>
                      <a:pt x="9" y="872"/>
                    </a:lnTo>
                    <a:lnTo>
                      <a:pt x="5" y="840"/>
                    </a:lnTo>
                    <a:lnTo>
                      <a:pt x="5" y="808"/>
                    </a:lnTo>
                    <a:lnTo>
                      <a:pt x="1" y="776"/>
                    </a:lnTo>
                    <a:lnTo>
                      <a:pt x="0" y="745"/>
                    </a:lnTo>
                    <a:lnTo>
                      <a:pt x="0" y="713"/>
                    </a:lnTo>
                    <a:lnTo>
                      <a:pt x="0" y="682"/>
                    </a:lnTo>
                    <a:lnTo>
                      <a:pt x="0" y="637"/>
                    </a:lnTo>
                    <a:lnTo>
                      <a:pt x="0" y="595"/>
                    </a:lnTo>
                    <a:lnTo>
                      <a:pt x="0" y="551"/>
                    </a:lnTo>
                    <a:lnTo>
                      <a:pt x="0" y="509"/>
                    </a:lnTo>
                    <a:lnTo>
                      <a:pt x="0" y="466"/>
                    </a:lnTo>
                    <a:lnTo>
                      <a:pt x="3" y="422"/>
                    </a:lnTo>
                    <a:lnTo>
                      <a:pt x="5" y="378"/>
                    </a:lnTo>
                    <a:lnTo>
                      <a:pt x="7" y="336"/>
                    </a:lnTo>
                    <a:lnTo>
                      <a:pt x="9" y="293"/>
                    </a:lnTo>
                    <a:lnTo>
                      <a:pt x="11" y="253"/>
                    </a:lnTo>
                    <a:lnTo>
                      <a:pt x="15" y="209"/>
                    </a:lnTo>
                    <a:lnTo>
                      <a:pt x="19" y="167"/>
                    </a:lnTo>
                    <a:lnTo>
                      <a:pt x="24" y="125"/>
                    </a:lnTo>
                    <a:lnTo>
                      <a:pt x="28" y="83"/>
                    </a:lnTo>
                    <a:lnTo>
                      <a:pt x="32" y="40"/>
                    </a:lnTo>
                    <a:lnTo>
                      <a:pt x="36" y="0"/>
                    </a:lnTo>
                    <a:lnTo>
                      <a:pt x="3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2" name="Freeform 295"/>
              <p:cNvSpPr>
                <a:spLocks/>
              </p:cNvSpPr>
              <p:nvPr/>
            </p:nvSpPr>
            <p:spPr bwMode="auto">
              <a:xfrm>
                <a:off x="2449" y="1719"/>
                <a:ext cx="755" cy="39"/>
              </a:xfrm>
              <a:custGeom>
                <a:avLst/>
                <a:gdLst>
                  <a:gd name="T0" fmla="*/ 95 w 1511"/>
                  <a:gd name="T1" fmla="*/ 2 h 78"/>
                  <a:gd name="T2" fmla="*/ 230 w 1511"/>
                  <a:gd name="T3" fmla="*/ 8 h 78"/>
                  <a:gd name="T4" fmla="*/ 364 w 1511"/>
                  <a:gd name="T5" fmla="*/ 12 h 78"/>
                  <a:gd name="T6" fmla="*/ 499 w 1511"/>
                  <a:gd name="T7" fmla="*/ 18 h 78"/>
                  <a:gd name="T8" fmla="*/ 634 w 1511"/>
                  <a:gd name="T9" fmla="*/ 21 h 78"/>
                  <a:gd name="T10" fmla="*/ 769 w 1511"/>
                  <a:gd name="T11" fmla="*/ 27 h 78"/>
                  <a:gd name="T12" fmla="*/ 906 w 1511"/>
                  <a:gd name="T13" fmla="*/ 31 h 78"/>
                  <a:gd name="T14" fmla="*/ 1043 w 1511"/>
                  <a:gd name="T15" fmla="*/ 37 h 78"/>
                  <a:gd name="T16" fmla="*/ 1132 w 1511"/>
                  <a:gd name="T17" fmla="*/ 37 h 78"/>
                  <a:gd name="T18" fmla="*/ 1180 w 1511"/>
                  <a:gd name="T19" fmla="*/ 33 h 78"/>
                  <a:gd name="T20" fmla="*/ 1226 w 1511"/>
                  <a:gd name="T21" fmla="*/ 27 h 78"/>
                  <a:gd name="T22" fmla="*/ 1271 w 1511"/>
                  <a:gd name="T23" fmla="*/ 25 h 78"/>
                  <a:gd name="T24" fmla="*/ 1319 w 1511"/>
                  <a:gd name="T25" fmla="*/ 21 h 78"/>
                  <a:gd name="T26" fmla="*/ 1364 w 1511"/>
                  <a:gd name="T27" fmla="*/ 19 h 78"/>
                  <a:gd name="T28" fmla="*/ 1412 w 1511"/>
                  <a:gd name="T29" fmla="*/ 18 h 78"/>
                  <a:gd name="T30" fmla="*/ 1459 w 1511"/>
                  <a:gd name="T31" fmla="*/ 14 h 78"/>
                  <a:gd name="T32" fmla="*/ 1486 w 1511"/>
                  <a:gd name="T33" fmla="*/ 18 h 78"/>
                  <a:gd name="T34" fmla="*/ 1501 w 1511"/>
                  <a:gd name="T35" fmla="*/ 27 h 78"/>
                  <a:gd name="T36" fmla="*/ 1463 w 1511"/>
                  <a:gd name="T37" fmla="*/ 35 h 78"/>
                  <a:gd name="T38" fmla="*/ 1374 w 1511"/>
                  <a:gd name="T39" fmla="*/ 42 h 78"/>
                  <a:gd name="T40" fmla="*/ 1283 w 1511"/>
                  <a:gd name="T41" fmla="*/ 48 h 78"/>
                  <a:gd name="T42" fmla="*/ 1193 w 1511"/>
                  <a:gd name="T43" fmla="*/ 56 h 78"/>
                  <a:gd name="T44" fmla="*/ 1100 w 1511"/>
                  <a:gd name="T45" fmla="*/ 65 h 78"/>
                  <a:gd name="T46" fmla="*/ 1009 w 1511"/>
                  <a:gd name="T47" fmla="*/ 71 h 78"/>
                  <a:gd name="T48" fmla="*/ 919 w 1511"/>
                  <a:gd name="T49" fmla="*/ 75 h 78"/>
                  <a:gd name="T50" fmla="*/ 826 w 1511"/>
                  <a:gd name="T51" fmla="*/ 78 h 78"/>
                  <a:gd name="T52" fmla="*/ 769 w 1511"/>
                  <a:gd name="T53" fmla="*/ 78 h 78"/>
                  <a:gd name="T54" fmla="*/ 743 w 1511"/>
                  <a:gd name="T55" fmla="*/ 75 h 78"/>
                  <a:gd name="T56" fmla="*/ 718 w 1511"/>
                  <a:gd name="T57" fmla="*/ 69 h 78"/>
                  <a:gd name="T58" fmla="*/ 695 w 1511"/>
                  <a:gd name="T59" fmla="*/ 61 h 78"/>
                  <a:gd name="T60" fmla="*/ 669 w 1511"/>
                  <a:gd name="T61" fmla="*/ 56 h 78"/>
                  <a:gd name="T62" fmla="*/ 644 w 1511"/>
                  <a:gd name="T63" fmla="*/ 46 h 78"/>
                  <a:gd name="T64" fmla="*/ 619 w 1511"/>
                  <a:gd name="T65" fmla="*/ 40 h 78"/>
                  <a:gd name="T66" fmla="*/ 594 w 1511"/>
                  <a:gd name="T67" fmla="*/ 38 h 78"/>
                  <a:gd name="T68" fmla="*/ 566 w 1511"/>
                  <a:gd name="T69" fmla="*/ 37 h 78"/>
                  <a:gd name="T70" fmla="*/ 534 w 1511"/>
                  <a:gd name="T71" fmla="*/ 37 h 78"/>
                  <a:gd name="T72" fmla="*/ 503 w 1511"/>
                  <a:gd name="T73" fmla="*/ 37 h 78"/>
                  <a:gd name="T74" fmla="*/ 471 w 1511"/>
                  <a:gd name="T75" fmla="*/ 42 h 78"/>
                  <a:gd name="T76" fmla="*/ 440 w 1511"/>
                  <a:gd name="T77" fmla="*/ 46 h 78"/>
                  <a:gd name="T78" fmla="*/ 408 w 1511"/>
                  <a:gd name="T79" fmla="*/ 50 h 78"/>
                  <a:gd name="T80" fmla="*/ 378 w 1511"/>
                  <a:gd name="T81" fmla="*/ 56 h 78"/>
                  <a:gd name="T82" fmla="*/ 345 w 1511"/>
                  <a:gd name="T83" fmla="*/ 56 h 78"/>
                  <a:gd name="T84" fmla="*/ 319 w 1511"/>
                  <a:gd name="T85" fmla="*/ 54 h 78"/>
                  <a:gd name="T86" fmla="*/ 298 w 1511"/>
                  <a:gd name="T87" fmla="*/ 48 h 78"/>
                  <a:gd name="T88" fmla="*/ 279 w 1511"/>
                  <a:gd name="T89" fmla="*/ 44 h 78"/>
                  <a:gd name="T90" fmla="*/ 258 w 1511"/>
                  <a:gd name="T91" fmla="*/ 40 h 78"/>
                  <a:gd name="T92" fmla="*/ 239 w 1511"/>
                  <a:gd name="T93" fmla="*/ 37 h 78"/>
                  <a:gd name="T94" fmla="*/ 216 w 1511"/>
                  <a:gd name="T95" fmla="*/ 33 h 78"/>
                  <a:gd name="T96" fmla="*/ 195 w 1511"/>
                  <a:gd name="T97" fmla="*/ 29 h 78"/>
                  <a:gd name="T98" fmla="*/ 176 w 1511"/>
                  <a:gd name="T99" fmla="*/ 29 h 78"/>
                  <a:gd name="T100" fmla="*/ 157 w 1511"/>
                  <a:gd name="T101" fmla="*/ 27 h 78"/>
                  <a:gd name="T102" fmla="*/ 136 w 1511"/>
                  <a:gd name="T103" fmla="*/ 27 h 78"/>
                  <a:gd name="T104" fmla="*/ 115 w 1511"/>
                  <a:gd name="T105" fmla="*/ 27 h 78"/>
                  <a:gd name="T106" fmla="*/ 95 w 1511"/>
                  <a:gd name="T107" fmla="*/ 29 h 78"/>
                  <a:gd name="T108" fmla="*/ 70 w 1511"/>
                  <a:gd name="T109" fmla="*/ 31 h 78"/>
                  <a:gd name="T110" fmla="*/ 47 w 1511"/>
                  <a:gd name="T111" fmla="*/ 31 h 78"/>
                  <a:gd name="T112" fmla="*/ 26 w 1511"/>
                  <a:gd name="T113" fmla="*/ 31 h 78"/>
                  <a:gd name="T114" fmla="*/ 7 w 1511"/>
                  <a:gd name="T115" fmla="*/ 29 h 78"/>
                  <a:gd name="T116" fmla="*/ 3 w 1511"/>
                  <a:gd name="T117" fmla="*/ 21 h 78"/>
                  <a:gd name="T118" fmla="*/ 20 w 1511"/>
                  <a:gd name="T119" fmla="*/ 4 h 78"/>
                  <a:gd name="T120" fmla="*/ 26 w 1511"/>
                  <a:gd name="T1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1" h="78">
                    <a:moveTo>
                      <a:pt x="26" y="0"/>
                    </a:moveTo>
                    <a:lnTo>
                      <a:pt x="95" y="2"/>
                    </a:lnTo>
                    <a:lnTo>
                      <a:pt x="161" y="4"/>
                    </a:lnTo>
                    <a:lnTo>
                      <a:pt x="230" y="8"/>
                    </a:lnTo>
                    <a:lnTo>
                      <a:pt x="298" y="10"/>
                    </a:lnTo>
                    <a:lnTo>
                      <a:pt x="364" y="12"/>
                    </a:lnTo>
                    <a:lnTo>
                      <a:pt x="433" y="16"/>
                    </a:lnTo>
                    <a:lnTo>
                      <a:pt x="499" y="18"/>
                    </a:lnTo>
                    <a:lnTo>
                      <a:pt x="570" y="21"/>
                    </a:lnTo>
                    <a:lnTo>
                      <a:pt x="634" y="21"/>
                    </a:lnTo>
                    <a:lnTo>
                      <a:pt x="703" y="25"/>
                    </a:lnTo>
                    <a:lnTo>
                      <a:pt x="769" y="27"/>
                    </a:lnTo>
                    <a:lnTo>
                      <a:pt x="840" y="29"/>
                    </a:lnTo>
                    <a:lnTo>
                      <a:pt x="906" y="31"/>
                    </a:lnTo>
                    <a:lnTo>
                      <a:pt x="975" y="33"/>
                    </a:lnTo>
                    <a:lnTo>
                      <a:pt x="1043" y="37"/>
                    </a:lnTo>
                    <a:lnTo>
                      <a:pt x="1111" y="38"/>
                    </a:lnTo>
                    <a:lnTo>
                      <a:pt x="1132" y="37"/>
                    </a:lnTo>
                    <a:lnTo>
                      <a:pt x="1157" y="35"/>
                    </a:lnTo>
                    <a:lnTo>
                      <a:pt x="1180" y="33"/>
                    </a:lnTo>
                    <a:lnTo>
                      <a:pt x="1203" y="31"/>
                    </a:lnTo>
                    <a:lnTo>
                      <a:pt x="1226" y="27"/>
                    </a:lnTo>
                    <a:lnTo>
                      <a:pt x="1248" y="27"/>
                    </a:lnTo>
                    <a:lnTo>
                      <a:pt x="1271" y="25"/>
                    </a:lnTo>
                    <a:lnTo>
                      <a:pt x="1296" y="25"/>
                    </a:lnTo>
                    <a:lnTo>
                      <a:pt x="1319" y="21"/>
                    </a:lnTo>
                    <a:lnTo>
                      <a:pt x="1341" y="21"/>
                    </a:lnTo>
                    <a:lnTo>
                      <a:pt x="1364" y="19"/>
                    </a:lnTo>
                    <a:lnTo>
                      <a:pt x="1389" y="18"/>
                    </a:lnTo>
                    <a:lnTo>
                      <a:pt x="1412" y="18"/>
                    </a:lnTo>
                    <a:lnTo>
                      <a:pt x="1435" y="16"/>
                    </a:lnTo>
                    <a:lnTo>
                      <a:pt x="1459" y="14"/>
                    </a:lnTo>
                    <a:lnTo>
                      <a:pt x="1482" y="14"/>
                    </a:lnTo>
                    <a:lnTo>
                      <a:pt x="1486" y="18"/>
                    </a:lnTo>
                    <a:lnTo>
                      <a:pt x="1495" y="23"/>
                    </a:lnTo>
                    <a:lnTo>
                      <a:pt x="1501" y="27"/>
                    </a:lnTo>
                    <a:lnTo>
                      <a:pt x="1511" y="33"/>
                    </a:lnTo>
                    <a:lnTo>
                      <a:pt x="1463" y="35"/>
                    </a:lnTo>
                    <a:lnTo>
                      <a:pt x="1419" y="37"/>
                    </a:lnTo>
                    <a:lnTo>
                      <a:pt x="1374" y="42"/>
                    </a:lnTo>
                    <a:lnTo>
                      <a:pt x="1328" y="46"/>
                    </a:lnTo>
                    <a:lnTo>
                      <a:pt x="1283" y="48"/>
                    </a:lnTo>
                    <a:lnTo>
                      <a:pt x="1239" y="52"/>
                    </a:lnTo>
                    <a:lnTo>
                      <a:pt x="1193" y="56"/>
                    </a:lnTo>
                    <a:lnTo>
                      <a:pt x="1148" y="61"/>
                    </a:lnTo>
                    <a:lnTo>
                      <a:pt x="1100" y="65"/>
                    </a:lnTo>
                    <a:lnTo>
                      <a:pt x="1056" y="69"/>
                    </a:lnTo>
                    <a:lnTo>
                      <a:pt x="1009" y="71"/>
                    </a:lnTo>
                    <a:lnTo>
                      <a:pt x="965" y="75"/>
                    </a:lnTo>
                    <a:lnTo>
                      <a:pt x="919" y="75"/>
                    </a:lnTo>
                    <a:lnTo>
                      <a:pt x="872" y="78"/>
                    </a:lnTo>
                    <a:lnTo>
                      <a:pt x="826" y="78"/>
                    </a:lnTo>
                    <a:lnTo>
                      <a:pt x="783" y="78"/>
                    </a:lnTo>
                    <a:lnTo>
                      <a:pt x="769" y="78"/>
                    </a:lnTo>
                    <a:lnTo>
                      <a:pt x="756" y="76"/>
                    </a:lnTo>
                    <a:lnTo>
                      <a:pt x="743" y="75"/>
                    </a:lnTo>
                    <a:lnTo>
                      <a:pt x="731" y="73"/>
                    </a:lnTo>
                    <a:lnTo>
                      <a:pt x="718" y="69"/>
                    </a:lnTo>
                    <a:lnTo>
                      <a:pt x="707" y="65"/>
                    </a:lnTo>
                    <a:lnTo>
                      <a:pt x="695" y="61"/>
                    </a:lnTo>
                    <a:lnTo>
                      <a:pt x="682" y="59"/>
                    </a:lnTo>
                    <a:lnTo>
                      <a:pt x="669" y="56"/>
                    </a:lnTo>
                    <a:lnTo>
                      <a:pt x="657" y="50"/>
                    </a:lnTo>
                    <a:lnTo>
                      <a:pt x="644" y="46"/>
                    </a:lnTo>
                    <a:lnTo>
                      <a:pt x="632" y="44"/>
                    </a:lnTo>
                    <a:lnTo>
                      <a:pt x="619" y="40"/>
                    </a:lnTo>
                    <a:lnTo>
                      <a:pt x="606" y="38"/>
                    </a:lnTo>
                    <a:lnTo>
                      <a:pt x="594" y="38"/>
                    </a:lnTo>
                    <a:lnTo>
                      <a:pt x="583" y="38"/>
                    </a:lnTo>
                    <a:lnTo>
                      <a:pt x="566" y="37"/>
                    </a:lnTo>
                    <a:lnTo>
                      <a:pt x="551" y="37"/>
                    </a:lnTo>
                    <a:lnTo>
                      <a:pt x="534" y="37"/>
                    </a:lnTo>
                    <a:lnTo>
                      <a:pt x="518" y="37"/>
                    </a:lnTo>
                    <a:lnTo>
                      <a:pt x="503" y="37"/>
                    </a:lnTo>
                    <a:lnTo>
                      <a:pt x="488" y="40"/>
                    </a:lnTo>
                    <a:lnTo>
                      <a:pt x="471" y="42"/>
                    </a:lnTo>
                    <a:lnTo>
                      <a:pt x="458" y="46"/>
                    </a:lnTo>
                    <a:lnTo>
                      <a:pt x="440" y="46"/>
                    </a:lnTo>
                    <a:lnTo>
                      <a:pt x="425" y="50"/>
                    </a:lnTo>
                    <a:lnTo>
                      <a:pt x="408" y="50"/>
                    </a:lnTo>
                    <a:lnTo>
                      <a:pt x="393" y="54"/>
                    </a:lnTo>
                    <a:lnTo>
                      <a:pt x="378" y="56"/>
                    </a:lnTo>
                    <a:lnTo>
                      <a:pt x="361" y="56"/>
                    </a:lnTo>
                    <a:lnTo>
                      <a:pt x="345" y="56"/>
                    </a:lnTo>
                    <a:lnTo>
                      <a:pt x="330" y="56"/>
                    </a:lnTo>
                    <a:lnTo>
                      <a:pt x="319" y="54"/>
                    </a:lnTo>
                    <a:lnTo>
                      <a:pt x="309" y="50"/>
                    </a:lnTo>
                    <a:lnTo>
                      <a:pt x="298" y="48"/>
                    </a:lnTo>
                    <a:lnTo>
                      <a:pt x="288" y="46"/>
                    </a:lnTo>
                    <a:lnTo>
                      <a:pt x="279" y="44"/>
                    </a:lnTo>
                    <a:lnTo>
                      <a:pt x="269" y="42"/>
                    </a:lnTo>
                    <a:lnTo>
                      <a:pt x="258" y="40"/>
                    </a:lnTo>
                    <a:lnTo>
                      <a:pt x="249" y="38"/>
                    </a:lnTo>
                    <a:lnTo>
                      <a:pt x="239" y="37"/>
                    </a:lnTo>
                    <a:lnTo>
                      <a:pt x="228" y="35"/>
                    </a:lnTo>
                    <a:lnTo>
                      <a:pt x="216" y="33"/>
                    </a:lnTo>
                    <a:lnTo>
                      <a:pt x="207" y="33"/>
                    </a:lnTo>
                    <a:lnTo>
                      <a:pt x="195" y="29"/>
                    </a:lnTo>
                    <a:lnTo>
                      <a:pt x="188" y="29"/>
                    </a:lnTo>
                    <a:lnTo>
                      <a:pt x="176" y="29"/>
                    </a:lnTo>
                    <a:lnTo>
                      <a:pt x="169" y="29"/>
                    </a:lnTo>
                    <a:lnTo>
                      <a:pt x="157" y="27"/>
                    </a:lnTo>
                    <a:lnTo>
                      <a:pt x="148" y="27"/>
                    </a:lnTo>
                    <a:lnTo>
                      <a:pt x="136" y="27"/>
                    </a:lnTo>
                    <a:lnTo>
                      <a:pt x="127" y="27"/>
                    </a:lnTo>
                    <a:lnTo>
                      <a:pt x="115" y="27"/>
                    </a:lnTo>
                    <a:lnTo>
                      <a:pt x="104" y="27"/>
                    </a:lnTo>
                    <a:lnTo>
                      <a:pt x="95" y="29"/>
                    </a:lnTo>
                    <a:lnTo>
                      <a:pt x="83" y="31"/>
                    </a:lnTo>
                    <a:lnTo>
                      <a:pt x="70" y="31"/>
                    </a:lnTo>
                    <a:lnTo>
                      <a:pt x="60" y="31"/>
                    </a:lnTo>
                    <a:lnTo>
                      <a:pt x="47" y="31"/>
                    </a:lnTo>
                    <a:lnTo>
                      <a:pt x="38" y="33"/>
                    </a:lnTo>
                    <a:lnTo>
                      <a:pt x="26" y="31"/>
                    </a:lnTo>
                    <a:lnTo>
                      <a:pt x="17" y="31"/>
                    </a:lnTo>
                    <a:lnTo>
                      <a:pt x="7" y="29"/>
                    </a:lnTo>
                    <a:lnTo>
                      <a:pt x="0" y="29"/>
                    </a:lnTo>
                    <a:lnTo>
                      <a:pt x="3" y="21"/>
                    </a:lnTo>
                    <a:lnTo>
                      <a:pt x="13" y="12"/>
                    </a:lnTo>
                    <a:lnTo>
                      <a:pt x="20" y="4"/>
                    </a:lnTo>
                    <a:lnTo>
                      <a:pt x="26" y="0"/>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3" name="Freeform 296"/>
              <p:cNvSpPr>
                <a:spLocks/>
              </p:cNvSpPr>
              <p:nvPr/>
            </p:nvSpPr>
            <p:spPr bwMode="auto">
              <a:xfrm>
                <a:off x="2430" y="1756"/>
                <a:ext cx="827" cy="39"/>
              </a:xfrm>
              <a:custGeom>
                <a:avLst/>
                <a:gdLst>
                  <a:gd name="T0" fmla="*/ 115 w 1653"/>
                  <a:gd name="T1" fmla="*/ 0 h 78"/>
                  <a:gd name="T2" fmla="*/ 319 w 1653"/>
                  <a:gd name="T3" fmla="*/ 1 h 78"/>
                  <a:gd name="T4" fmla="*/ 522 w 1653"/>
                  <a:gd name="T5" fmla="*/ 11 h 78"/>
                  <a:gd name="T6" fmla="*/ 726 w 1653"/>
                  <a:gd name="T7" fmla="*/ 26 h 78"/>
                  <a:gd name="T8" fmla="*/ 927 w 1653"/>
                  <a:gd name="T9" fmla="*/ 36 h 78"/>
                  <a:gd name="T10" fmla="*/ 1127 w 1653"/>
                  <a:gd name="T11" fmla="*/ 41 h 78"/>
                  <a:gd name="T12" fmla="*/ 1326 w 1653"/>
                  <a:gd name="T13" fmla="*/ 38 h 78"/>
                  <a:gd name="T14" fmla="*/ 1526 w 1653"/>
                  <a:gd name="T15" fmla="*/ 19 h 78"/>
                  <a:gd name="T16" fmla="*/ 1632 w 1653"/>
                  <a:gd name="T17" fmla="*/ 11 h 78"/>
                  <a:gd name="T18" fmla="*/ 1646 w 1653"/>
                  <a:gd name="T19" fmla="*/ 22 h 78"/>
                  <a:gd name="T20" fmla="*/ 1627 w 1653"/>
                  <a:gd name="T21" fmla="*/ 32 h 78"/>
                  <a:gd name="T22" fmla="*/ 1575 w 1653"/>
                  <a:gd name="T23" fmla="*/ 36 h 78"/>
                  <a:gd name="T24" fmla="*/ 1524 w 1653"/>
                  <a:gd name="T25" fmla="*/ 41 h 78"/>
                  <a:gd name="T26" fmla="*/ 1473 w 1653"/>
                  <a:gd name="T27" fmla="*/ 47 h 78"/>
                  <a:gd name="T28" fmla="*/ 1421 w 1653"/>
                  <a:gd name="T29" fmla="*/ 53 h 78"/>
                  <a:gd name="T30" fmla="*/ 1370 w 1653"/>
                  <a:gd name="T31" fmla="*/ 58 h 78"/>
                  <a:gd name="T32" fmla="*/ 1319 w 1653"/>
                  <a:gd name="T33" fmla="*/ 62 h 78"/>
                  <a:gd name="T34" fmla="*/ 1267 w 1653"/>
                  <a:gd name="T35" fmla="*/ 64 h 78"/>
                  <a:gd name="T36" fmla="*/ 1225 w 1653"/>
                  <a:gd name="T37" fmla="*/ 60 h 78"/>
                  <a:gd name="T38" fmla="*/ 1199 w 1653"/>
                  <a:gd name="T39" fmla="*/ 58 h 78"/>
                  <a:gd name="T40" fmla="*/ 1170 w 1653"/>
                  <a:gd name="T41" fmla="*/ 58 h 78"/>
                  <a:gd name="T42" fmla="*/ 1144 w 1653"/>
                  <a:gd name="T43" fmla="*/ 58 h 78"/>
                  <a:gd name="T44" fmla="*/ 1115 w 1653"/>
                  <a:gd name="T45" fmla="*/ 58 h 78"/>
                  <a:gd name="T46" fmla="*/ 1087 w 1653"/>
                  <a:gd name="T47" fmla="*/ 58 h 78"/>
                  <a:gd name="T48" fmla="*/ 1058 w 1653"/>
                  <a:gd name="T49" fmla="*/ 60 h 78"/>
                  <a:gd name="T50" fmla="*/ 1030 w 1653"/>
                  <a:gd name="T51" fmla="*/ 60 h 78"/>
                  <a:gd name="T52" fmla="*/ 1007 w 1653"/>
                  <a:gd name="T53" fmla="*/ 57 h 78"/>
                  <a:gd name="T54" fmla="*/ 990 w 1653"/>
                  <a:gd name="T55" fmla="*/ 55 h 78"/>
                  <a:gd name="T56" fmla="*/ 971 w 1653"/>
                  <a:gd name="T57" fmla="*/ 53 h 78"/>
                  <a:gd name="T58" fmla="*/ 954 w 1653"/>
                  <a:gd name="T59" fmla="*/ 53 h 78"/>
                  <a:gd name="T60" fmla="*/ 937 w 1653"/>
                  <a:gd name="T61" fmla="*/ 53 h 78"/>
                  <a:gd name="T62" fmla="*/ 918 w 1653"/>
                  <a:gd name="T63" fmla="*/ 53 h 78"/>
                  <a:gd name="T64" fmla="*/ 899 w 1653"/>
                  <a:gd name="T65" fmla="*/ 53 h 78"/>
                  <a:gd name="T66" fmla="*/ 880 w 1653"/>
                  <a:gd name="T67" fmla="*/ 53 h 78"/>
                  <a:gd name="T68" fmla="*/ 849 w 1653"/>
                  <a:gd name="T69" fmla="*/ 51 h 78"/>
                  <a:gd name="T70" fmla="*/ 811 w 1653"/>
                  <a:gd name="T71" fmla="*/ 51 h 78"/>
                  <a:gd name="T72" fmla="*/ 769 w 1653"/>
                  <a:gd name="T73" fmla="*/ 55 h 78"/>
                  <a:gd name="T74" fmla="*/ 726 w 1653"/>
                  <a:gd name="T75" fmla="*/ 58 h 78"/>
                  <a:gd name="T76" fmla="*/ 682 w 1653"/>
                  <a:gd name="T77" fmla="*/ 64 h 78"/>
                  <a:gd name="T78" fmla="*/ 636 w 1653"/>
                  <a:gd name="T79" fmla="*/ 70 h 78"/>
                  <a:gd name="T80" fmla="*/ 594 w 1653"/>
                  <a:gd name="T81" fmla="*/ 74 h 78"/>
                  <a:gd name="T82" fmla="*/ 555 w 1653"/>
                  <a:gd name="T83" fmla="*/ 78 h 78"/>
                  <a:gd name="T84" fmla="*/ 501 w 1653"/>
                  <a:gd name="T85" fmla="*/ 74 h 78"/>
                  <a:gd name="T86" fmla="*/ 433 w 1653"/>
                  <a:gd name="T87" fmla="*/ 66 h 78"/>
                  <a:gd name="T88" fmla="*/ 366 w 1653"/>
                  <a:gd name="T89" fmla="*/ 58 h 78"/>
                  <a:gd name="T90" fmla="*/ 302 w 1653"/>
                  <a:gd name="T91" fmla="*/ 51 h 78"/>
                  <a:gd name="T92" fmla="*/ 235 w 1653"/>
                  <a:gd name="T93" fmla="*/ 41 h 78"/>
                  <a:gd name="T94" fmla="*/ 169 w 1653"/>
                  <a:gd name="T95" fmla="*/ 36 h 78"/>
                  <a:gd name="T96" fmla="*/ 102 w 1653"/>
                  <a:gd name="T97" fmla="*/ 32 h 78"/>
                  <a:gd name="T98" fmla="*/ 34 w 1653"/>
                  <a:gd name="T99" fmla="*/ 30 h 78"/>
                  <a:gd name="T100" fmla="*/ 1 w 1653"/>
                  <a:gd name="T101" fmla="*/ 24 h 78"/>
                  <a:gd name="T102" fmla="*/ 11 w 1653"/>
                  <a:gd name="T103" fmla="*/ 7 h 78"/>
                  <a:gd name="T104" fmla="*/ 15 w 1653"/>
                  <a:gd name="T105" fmla="*/ 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53" h="78">
                    <a:moveTo>
                      <a:pt x="15" y="3"/>
                    </a:moveTo>
                    <a:lnTo>
                      <a:pt x="115" y="0"/>
                    </a:lnTo>
                    <a:lnTo>
                      <a:pt x="218" y="0"/>
                    </a:lnTo>
                    <a:lnTo>
                      <a:pt x="319" y="1"/>
                    </a:lnTo>
                    <a:lnTo>
                      <a:pt x="421" y="7"/>
                    </a:lnTo>
                    <a:lnTo>
                      <a:pt x="522" y="11"/>
                    </a:lnTo>
                    <a:lnTo>
                      <a:pt x="625" y="19"/>
                    </a:lnTo>
                    <a:lnTo>
                      <a:pt x="726" y="26"/>
                    </a:lnTo>
                    <a:lnTo>
                      <a:pt x="826" y="32"/>
                    </a:lnTo>
                    <a:lnTo>
                      <a:pt x="927" y="36"/>
                    </a:lnTo>
                    <a:lnTo>
                      <a:pt x="1026" y="41"/>
                    </a:lnTo>
                    <a:lnTo>
                      <a:pt x="1127" y="41"/>
                    </a:lnTo>
                    <a:lnTo>
                      <a:pt x="1227" y="41"/>
                    </a:lnTo>
                    <a:lnTo>
                      <a:pt x="1326" y="38"/>
                    </a:lnTo>
                    <a:lnTo>
                      <a:pt x="1427" y="32"/>
                    </a:lnTo>
                    <a:lnTo>
                      <a:pt x="1526" y="19"/>
                    </a:lnTo>
                    <a:lnTo>
                      <a:pt x="1627" y="3"/>
                    </a:lnTo>
                    <a:lnTo>
                      <a:pt x="1632" y="11"/>
                    </a:lnTo>
                    <a:lnTo>
                      <a:pt x="1640" y="17"/>
                    </a:lnTo>
                    <a:lnTo>
                      <a:pt x="1646" y="22"/>
                    </a:lnTo>
                    <a:lnTo>
                      <a:pt x="1653" y="32"/>
                    </a:lnTo>
                    <a:lnTo>
                      <a:pt x="1627" y="32"/>
                    </a:lnTo>
                    <a:lnTo>
                      <a:pt x="1600" y="34"/>
                    </a:lnTo>
                    <a:lnTo>
                      <a:pt x="1575" y="36"/>
                    </a:lnTo>
                    <a:lnTo>
                      <a:pt x="1551" y="39"/>
                    </a:lnTo>
                    <a:lnTo>
                      <a:pt x="1524" y="41"/>
                    </a:lnTo>
                    <a:lnTo>
                      <a:pt x="1497" y="45"/>
                    </a:lnTo>
                    <a:lnTo>
                      <a:pt x="1473" y="47"/>
                    </a:lnTo>
                    <a:lnTo>
                      <a:pt x="1448" y="51"/>
                    </a:lnTo>
                    <a:lnTo>
                      <a:pt x="1421" y="53"/>
                    </a:lnTo>
                    <a:lnTo>
                      <a:pt x="1397" y="55"/>
                    </a:lnTo>
                    <a:lnTo>
                      <a:pt x="1370" y="58"/>
                    </a:lnTo>
                    <a:lnTo>
                      <a:pt x="1345" y="60"/>
                    </a:lnTo>
                    <a:lnTo>
                      <a:pt x="1319" y="62"/>
                    </a:lnTo>
                    <a:lnTo>
                      <a:pt x="1292" y="64"/>
                    </a:lnTo>
                    <a:lnTo>
                      <a:pt x="1267" y="64"/>
                    </a:lnTo>
                    <a:lnTo>
                      <a:pt x="1241" y="64"/>
                    </a:lnTo>
                    <a:lnTo>
                      <a:pt x="1225" y="60"/>
                    </a:lnTo>
                    <a:lnTo>
                      <a:pt x="1212" y="60"/>
                    </a:lnTo>
                    <a:lnTo>
                      <a:pt x="1199" y="58"/>
                    </a:lnTo>
                    <a:lnTo>
                      <a:pt x="1186" y="58"/>
                    </a:lnTo>
                    <a:lnTo>
                      <a:pt x="1170" y="58"/>
                    </a:lnTo>
                    <a:lnTo>
                      <a:pt x="1157" y="58"/>
                    </a:lnTo>
                    <a:lnTo>
                      <a:pt x="1144" y="58"/>
                    </a:lnTo>
                    <a:lnTo>
                      <a:pt x="1130" y="58"/>
                    </a:lnTo>
                    <a:lnTo>
                      <a:pt x="1115" y="58"/>
                    </a:lnTo>
                    <a:lnTo>
                      <a:pt x="1102" y="58"/>
                    </a:lnTo>
                    <a:lnTo>
                      <a:pt x="1087" y="58"/>
                    </a:lnTo>
                    <a:lnTo>
                      <a:pt x="1073" y="60"/>
                    </a:lnTo>
                    <a:lnTo>
                      <a:pt x="1058" y="60"/>
                    </a:lnTo>
                    <a:lnTo>
                      <a:pt x="1045" y="60"/>
                    </a:lnTo>
                    <a:lnTo>
                      <a:pt x="1030" y="60"/>
                    </a:lnTo>
                    <a:lnTo>
                      <a:pt x="1016" y="60"/>
                    </a:lnTo>
                    <a:lnTo>
                      <a:pt x="1007" y="57"/>
                    </a:lnTo>
                    <a:lnTo>
                      <a:pt x="997" y="55"/>
                    </a:lnTo>
                    <a:lnTo>
                      <a:pt x="990" y="55"/>
                    </a:lnTo>
                    <a:lnTo>
                      <a:pt x="980" y="55"/>
                    </a:lnTo>
                    <a:lnTo>
                      <a:pt x="971" y="53"/>
                    </a:lnTo>
                    <a:lnTo>
                      <a:pt x="963" y="53"/>
                    </a:lnTo>
                    <a:lnTo>
                      <a:pt x="954" y="53"/>
                    </a:lnTo>
                    <a:lnTo>
                      <a:pt x="946" y="53"/>
                    </a:lnTo>
                    <a:lnTo>
                      <a:pt x="937" y="53"/>
                    </a:lnTo>
                    <a:lnTo>
                      <a:pt x="927" y="53"/>
                    </a:lnTo>
                    <a:lnTo>
                      <a:pt x="918" y="53"/>
                    </a:lnTo>
                    <a:lnTo>
                      <a:pt x="908" y="53"/>
                    </a:lnTo>
                    <a:lnTo>
                      <a:pt x="899" y="53"/>
                    </a:lnTo>
                    <a:lnTo>
                      <a:pt x="889" y="53"/>
                    </a:lnTo>
                    <a:lnTo>
                      <a:pt x="880" y="53"/>
                    </a:lnTo>
                    <a:lnTo>
                      <a:pt x="870" y="55"/>
                    </a:lnTo>
                    <a:lnTo>
                      <a:pt x="849" y="51"/>
                    </a:lnTo>
                    <a:lnTo>
                      <a:pt x="830" y="51"/>
                    </a:lnTo>
                    <a:lnTo>
                      <a:pt x="811" y="51"/>
                    </a:lnTo>
                    <a:lnTo>
                      <a:pt x="790" y="55"/>
                    </a:lnTo>
                    <a:lnTo>
                      <a:pt x="769" y="55"/>
                    </a:lnTo>
                    <a:lnTo>
                      <a:pt x="746" y="57"/>
                    </a:lnTo>
                    <a:lnTo>
                      <a:pt x="726" y="58"/>
                    </a:lnTo>
                    <a:lnTo>
                      <a:pt x="705" y="62"/>
                    </a:lnTo>
                    <a:lnTo>
                      <a:pt x="682" y="64"/>
                    </a:lnTo>
                    <a:lnTo>
                      <a:pt x="659" y="68"/>
                    </a:lnTo>
                    <a:lnTo>
                      <a:pt x="636" y="70"/>
                    </a:lnTo>
                    <a:lnTo>
                      <a:pt x="615" y="74"/>
                    </a:lnTo>
                    <a:lnTo>
                      <a:pt x="594" y="74"/>
                    </a:lnTo>
                    <a:lnTo>
                      <a:pt x="575" y="76"/>
                    </a:lnTo>
                    <a:lnTo>
                      <a:pt x="555" y="78"/>
                    </a:lnTo>
                    <a:lnTo>
                      <a:pt x="537" y="78"/>
                    </a:lnTo>
                    <a:lnTo>
                      <a:pt x="501" y="74"/>
                    </a:lnTo>
                    <a:lnTo>
                      <a:pt x="467" y="70"/>
                    </a:lnTo>
                    <a:lnTo>
                      <a:pt x="433" y="66"/>
                    </a:lnTo>
                    <a:lnTo>
                      <a:pt x="401" y="62"/>
                    </a:lnTo>
                    <a:lnTo>
                      <a:pt x="366" y="58"/>
                    </a:lnTo>
                    <a:lnTo>
                      <a:pt x="334" y="55"/>
                    </a:lnTo>
                    <a:lnTo>
                      <a:pt x="302" y="51"/>
                    </a:lnTo>
                    <a:lnTo>
                      <a:pt x="269" y="45"/>
                    </a:lnTo>
                    <a:lnTo>
                      <a:pt x="235" y="41"/>
                    </a:lnTo>
                    <a:lnTo>
                      <a:pt x="203" y="38"/>
                    </a:lnTo>
                    <a:lnTo>
                      <a:pt x="169" y="36"/>
                    </a:lnTo>
                    <a:lnTo>
                      <a:pt x="136" y="34"/>
                    </a:lnTo>
                    <a:lnTo>
                      <a:pt x="102" y="32"/>
                    </a:lnTo>
                    <a:lnTo>
                      <a:pt x="68" y="30"/>
                    </a:lnTo>
                    <a:lnTo>
                      <a:pt x="34" y="30"/>
                    </a:lnTo>
                    <a:lnTo>
                      <a:pt x="0" y="32"/>
                    </a:lnTo>
                    <a:lnTo>
                      <a:pt x="1" y="24"/>
                    </a:lnTo>
                    <a:lnTo>
                      <a:pt x="5" y="15"/>
                    </a:lnTo>
                    <a:lnTo>
                      <a:pt x="11" y="7"/>
                    </a:lnTo>
                    <a:lnTo>
                      <a:pt x="15" y="3"/>
                    </a:lnTo>
                    <a:lnTo>
                      <a:pt x="15"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297"/>
              <p:cNvSpPr>
                <a:spLocks/>
              </p:cNvSpPr>
              <p:nvPr/>
            </p:nvSpPr>
            <p:spPr bwMode="auto">
              <a:xfrm>
                <a:off x="2757" y="1792"/>
                <a:ext cx="184" cy="82"/>
              </a:xfrm>
              <a:custGeom>
                <a:avLst/>
                <a:gdLst>
                  <a:gd name="T0" fmla="*/ 227 w 369"/>
                  <a:gd name="T1" fmla="*/ 2 h 163"/>
                  <a:gd name="T2" fmla="*/ 265 w 369"/>
                  <a:gd name="T3" fmla="*/ 2 h 163"/>
                  <a:gd name="T4" fmla="*/ 306 w 369"/>
                  <a:gd name="T5" fmla="*/ 2 h 163"/>
                  <a:gd name="T6" fmla="*/ 339 w 369"/>
                  <a:gd name="T7" fmla="*/ 6 h 163"/>
                  <a:gd name="T8" fmla="*/ 362 w 369"/>
                  <a:gd name="T9" fmla="*/ 26 h 163"/>
                  <a:gd name="T10" fmla="*/ 369 w 369"/>
                  <a:gd name="T11" fmla="*/ 66 h 163"/>
                  <a:gd name="T12" fmla="*/ 369 w 369"/>
                  <a:gd name="T13" fmla="*/ 91 h 163"/>
                  <a:gd name="T14" fmla="*/ 337 w 369"/>
                  <a:gd name="T15" fmla="*/ 116 h 163"/>
                  <a:gd name="T16" fmla="*/ 274 w 369"/>
                  <a:gd name="T17" fmla="*/ 140 h 163"/>
                  <a:gd name="T18" fmla="*/ 215 w 369"/>
                  <a:gd name="T19" fmla="*/ 156 h 163"/>
                  <a:gd name="T20" fmla="*/ 160 w 369"/>
                  <a:gd name="T21" fmla="*/ 163 h 163"/>
                  <a:gd name="T22" fmla="*/ 105 w 369"/>
                  <a:gd name="T23" fmla="*/ 152 h 163"/>
                  <a:gd name="T24" fmla="*/ 52 w 369"/>
                  <a:gd name="T25" fmla="*/ 123 h 163"/>
                  <a:gd name="T26" fmla="*/ 40 w 369"/>
                  <a:gd name="T27" fmla="*/ 102 h 163"/>
                  <a:gd name="T28" fmla="*/ 29 w 369"/>
                  <a:gd name="T29" fmla="*/ 76 h 163"/>
                  <a:gd name="T30" fmla="*/ 38 w 369"/>
                  <a:gd name="T31" fmla="*/ 68 h 163"/>
                  <a:gd name="T32" fmla="*/ 61 w 369"/>
                  <a:gd name="T33" fmla="*/ 83 h 163"/>
                  <a:gd name="T34" fmla="*/ 86 w 369"/>
                  <a:gd name="T35" fmla="*/ 110 h 163"/>
                  <a:gd name="T36" fmla="*/ 109 w 369"/>
                  <a:gd name="T37" fmla="*/ 121 h 163"/>
                  <a:gd name="T38" fmla="*/ 151 w 369"/>
                  <a:gd name="T39" fmla="*/ 123 h 163"/>
                  <a:gd name="T40" fmla="*/ 177 w 369"/>
                  <a:gd name="T41" fmla="*/ 123 h 163"/>
                  <a:gd name="T42" fmla="*/ 208 w 369"/>
                  <a:gd name="T43" fmla="*/ 118 h 163"/>
                  <a:gd name="T44" fmla="*/ 249 w 369"/>
                  <a:gd name="T45" fmla="*/ 114 h 163"/>
                  <a:gd name="T46" fmla="*/ 289 w 369"/>
                  <a:gd name="T47" fmla="*/ 106 h 163"/>
                  <a:gd name="T48" fmla="*/ 323 w 369"/>
                  <a:gd name="T49" fmla="*/ 95 h 163"/>
                  <a:gd name="T50" fmla="*/ 339 w 369"/>
                  <a:gd name="T51" fmla="*/ 76 h 163"/>
                  <a:gd name="T52" fmla="*/ 318 w 369"/>
                  <a:gd name="T53" fmla="*/ 53 h 163"/>
                  <a:gd name="T54" fmla="*/ 278 w 369"/>
                  <a:gd name="T55" fmla="*/ 44 h 163"/>
                  <a:gd name="T56" fmla="*/ 227 w 369"/>
                  <a:gd name="T57" fmla="*/ 42 h 163"/>
                  <a:gd name="T58" fmla="*/ 173 w 369"/>
                  <a:gd name="T59" fmla="*/ 40 h 163"/>
                  <a:gd name="T60" fmla="*/ 130 w 369"/>
                  <a:gd name="T61" fmla="*/ 40 h 163"/>
                  <a:gd name="T62" fmla="*/ 109 w 369"/>
                  <a:gd name="T63" fmla="*/ 38 h 163"/>
                  <a:gd name="T64" fmla="*/ 84 w 369"/>
                  <a:gd name="T65" fmla="*/ 38 h 163"/>
                  <a:gd name="T66" fmla="*/ 55 w 369"/>
                  <a:gd name="T67" fmla="*/ 36 h 163"/>
                  <a:gd name="T68" fmla="*/ 31 w 369"/>
                  <a:gd name="T69" fmla="*/ 36 h 163"/>
                  <a:gd name="T70" fmla="*/ 6 w 369"/>
                  <a:gd name="T71" fmla="*/ 28 h 163"/>
                  <a:gd name="T72" fmla="*/ 0 w 369"/>
                  <a:gd name="T73" fmla="*/ 9 h 163"/>
                  <a:gd name="T74" fmla="*/ 36 w 369"/>
                  <a:gd name="T75" fmla="*/ 2 h 163"/>
                  <a:gd name="T76" fmla="*/ 74 w 369"/>
                  <a:gd name="T77" fmla="*/ 2 h 163"/>
                  <a:gd name="T78" fmla="*/ 116 w 369"/>
                  <a:gd name="T79" fmla="*/ 2 h 163"/>
                  <a:gd name="T80" fmla="*/ 156 w 369"/>
                  <a:gd name="T81" fmla="*/ 4 h 163"/>
                  <a:gd name="T82" fmla="*/ 192 w 369"/>
                  <a:gd name="T83" fmla="*/ 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9" h="163">
                    <a:moveTo>
                      <a:pt x="206" y="2"/>
                    </a:moveTo>
                    <a:lnTo>
                      <a:pt x="215" y="2"/>
                    </a:lnTo>
                    <a:lnTo>
                      <a:pt x="227" y="2"/>
                    </a:lnTo>
                    <a:lnTo>
                      <a:pt x="238" y="2"/>
                    </a:lnTo>
                    <a:lnTo>
                      <a:pt x="251" y="2"/>
                    </a:lnTo>
                    <a:lnTo>
                      <a:pt x="265" y="2"/>
                    </a:lnTo>
                    <a:lnTo>
                      <a:pt x="280" y="0"/>
                    </a:lnTo>
                    <a:lnTo>
                      <a:pt x="291" y="0"/>
                    </a:lnTo>
                    <a:lnTo>
                      <a:pt x="306" y="2"/>
                    </a:lnTo>
                    <a:lnTo>
                      <a:pt x="318" y="2"/>
                    </a:lnTo>
                    <a:lnTo>
                      <a:pt x="329" y="2"/>
                    </a:lnTo>
                    <a:lnTo>
                      <a:pt x="339" y="6"/>
                    </a:lnTo>
                    <a:lnTo>
                      <a:pt x="348" y="11"/>
                    </a:lnTo>
                    <a:lnTo>
                      <a:pt x="354" y="17"/>
                    </a:lnTo>
                    <a:lnTo>
                      <a:pt x="362" y="26"/>
                    </a:lnTo>
                    <a:lnTo>
                      <a:pt x="363" y="38"/>
                    </a:lnTo>
                    <a:lnTo>
                      <a:pt x="367" y="53"/>
                    </a:lnTo>
                    <a:lnTo>
                      <a:pt x="369" y="66"/>
                    </a:lnTo>
                    <a:lnTo>
                      <a:pt x="369" y="78"/>
                    </a:lnTo>
                    <a:lnTo>
                      <a:pt x="369" y="83"/>
                    </a:lnTo>
                    <a:lnTo>
                      <a:pt x="369" y="91"/>
                    </a:lnTo>
                    <a:lnTo>
                      <a:pt x="363" y="99"/>
                    </a:lnTo>
                    <a:lnTo>
                      <a:pt x="360" y="110"/>
                    </a:lnTo>
                    <a:lnTo>
                      <a:pt x="337" y="116"/>
                    </a:lnTo>
                    <a:lnTo>
                      <a:pt x="314" y="123"/>
                    </a:lnTo>
                    <a:lnTo>
                      <a:pt x="295" y="133"/>
                    </a:lnTo>
                    <a:lnTo>
                      <a:pt x="274" y="140"/>
                    </a:lnTo>
                    <a:lnTo>
                      <a:pt x="253" y="146"/>
                    </a:lnTo>
                    <a:lnTo>
                      <a:pt x="234" y="152"/>
                    </a:lnTo>
                    <a:lnTo>
                      <a:pt x="215" y="156"/>
                    </a:lnTo>
                    <a:lnTo>
                      <a:pt x="196" y="161"/>
                    </a:lnTo>
                    <a:lnTo>
                      <a:pt x="177" y="161"/>
                    </a:lnTo>
                    <a:lnTo>
                      <a:pt x="160" y="163"/>
                    </a:lnTo>
                    <a:lnTo>
                      <a:pt x="141" y="161"/>
                    </a:lnTo>
                    <a:lnTo>
                      <a:pt x="124" y="158"/>
                    </a:lnTo>
                    <a:lnTo>
                      <a:pt x="105" y="152"/>
                    </a:lnTo>
                    <a:lnTo>
                      <a:pt x="88" y="144"/>
                    </a:lnTo>
                    <a:lnTo>
                      <a:pt x="71" y="135"/>
                    </a:lnTo>
                    <a:lnTo>
                      <a:pt x="52" y="123"/>
                    </a:lnTo>
                    <a:lnTo>
                      <a:pt x="48" y="118"/>
                    </a:lnTo>
                    <a:lnTo>
                      <a:pt x="44" y="110"/>
                    </a:lnTo>
                    <a:lnTo>
                      <a:pt x="40" y="102"/>
                    </a:lnTo>
                    <a:lnTo>
                      <a:pt x="36" y="95"/>
                    </a:lnTo>
                    <a:lnTo>
                      <a:pt x="33" y="85"/>
                    </a:lnTo>
                    <a:lnTo>
                      <a:pt x="29" y="76"/>
                    </a:lnTo>
                    <a:lnTo>
                      <a:pt x="27" y="70"/>
                    </a:lnTo>
                    <a:lnTo>
                      <a:pt x="27" y="66"/>
                    </a:lnTo>
                    <a:lnTo>
                      <a:pt x="38" y="68"/>
                    </a:lnTo>
                    <a:lnTo>
                      <a:pt x="48" y="72"/>
                    </a:lnTo>
                    <a:lnTo>
                      <a:pt x="55" y="76"/>
                    </a:lnTo>
                    <a:lnTo>
                      <a:pt x="61" y="83"/>
                    </a:lnTo>
                    <a:lnTo>
                      <a:pt x="71" y="95"/>
                    </a:lnTo>
                    <a:lnTo>
                      <a:pt x="82" y="104"/>
                    </a:lnTo>
                    <a:lnTo>
                      <a:pt x="86" y="110"/>
                    </a:lnTo>
                    <a:lnTo>
                      <a:pt x="93" y="114"/>
                    </a:lnTo>
                    <a:lnTo>
                      <a:pt x="99" y="118"/>
                    </a:lnTo>
                    <a:lnTo>
                      <a:pt x="109" y="121"/>
                    </a:lnTo>
                    <a:lnTo>
                      <a:pt x="120" y="123"/>
                    </a:lnTo>
                    <a:lnTo>
                      <a:pt x="133" y="123"/>
                    </a:lnTo>
                    <a:lnTo>
                      <a:pt x="151" y="123"/>
                    </a:lnTo>
                    <a:lnTo>
                      <a:pt x="170" y="123"/>
                    </a:lnTo>
                    <a:lnTo>
                      <a:pt x="173" y="123"/>
                    </a:lnTo>
                    <a:lnTo>
                      <a:pt x="177" y="123"/>
                    </a:lnTo>
                    <a:lnTo>
                      <a:pt x="187" y="121"/>
                    </a:lnTo>
                    <a:lnTo>
                      <a:pt x="196" y="121"/>
                    </a:lnTo>
                    <a:lnTo>
                      <a:pt x="208" y="118"/>
                    </a:lnTo>
                    <a:lnTo>
                      <a:pt x="221" y="118"/>
                    </a:lnTo>
                    <a:lnTo>
                      <a:pt x="234" y="116"/>
                    </a:lnTo>
                    <a:lnTo>
                      <a:pt x="249" y="114"/>
                    </a:lnTo>
                    <a:lnTo>
                      <a:pt x="263" y="112"/>
                    </a:lnTo>
                    <a:lnTo>
                      <a:pt x="276" y="110"/>
                    </a:lnTo>
                    <a:lnTo>
                      <a:pt x="289" y="106"/>
                    </a:lnTo>
                    <a:lnTo>
                      <a:pt x="304" y="104"/>
                    </a:lnTo>
                    <a:lnTo>
                      <a:pt x="314" y="101"/>
                    </a:lnTo>
                    <a:lnTo>
                      <a:pt x="323" y="95"/>
                    </a:lnTo>
                    <a:lnTo>
                      <a:pt x="331" y="91"/>
                    </a:lnTo>
                    <a:lnTo>
                      <a:pt x="339" y="89"/>
                    </a:lnTo>
                    <a:lnTo>
                      <a:pt x="339" y="76"/>
                    </a:lnTo>
                    <a:lnTo>
                      <a:pt x="335" y="66"/>
                    </a:lnTo>
                    <a:lnTo>
                      <a:pt x="327" y="57"/>
                    </a:lnTo>
                    <a:lnTo>
                      <a:pt x="318" y="53"/>
                    </a:lnTo>
                    <a:lnTo>
                      <a:pt x="306" y="47"/>
                    </a:lnTo>
                    <a:lnTo>
                      <a:pt x="293" y="44"/>
                    </a:lnTo>
                    <a:lnTo>
                      <a:pt x="278" y="44"/>
                    </a:lnTo>
                    <a:lnTo>
                      <a:pt x="263" y="44"/>
                    </a:lnTo>
                    <a:lnTo>
                      <a:pt x="244" y="42"/>
                    </a:lnTo>
                    <a:lnTo>
                      <a:pt x="227" y="42"/>
                    </a:lnTo>
                    <a:lnTo>
                      <a:pt x="208" y="42"/>
                    </a:lnTo>
                    <a:lnTo>
                      <a:pt x="192" y="42"/>
                    </a:lnTo>
                    <a:lnTo>
                      <a:pt x="173" y="40"/>
                    </a:lnTo>
                    <a:lnTo>
                      <a:pt x="156" y="40"/>
                    </a:lnTo>
                    <a:lnTo>
                      <a:pt x="141" y="40"/>
                    </a:lnTo>
                    <a:lnTo>
                      <a:pt x="130" y="40"/>
                    </a:lnTo>
                    <a:lnTo>
                      <a:pt x="122" y="38"/>
                    </a:lnTo>
                    <a:lnTo>
                      <a:pt x="116" y="38"/>
                    </a:lnTo>
                    <a:lnTo>
                      <a:pt x="109" y="38"/>
                    </a:lnTo>
                    <a:lnTo>
                      <a:pt x="103" y="38"/>
                    </a:lnTo>
                    <a:lnTo>
                      <a:pt x="93" y="38"/>
                    </a:lnTo>
                    <a:lnTo>
                      <a:pt x="84" y="38"/>
                    </a:lnTo>
                    <a:lnTo>
                      <a:pt x="74" y="38"/>
                    </a:lnTo>
                    <a:lnTo>
                      <a:pt x="65" y="38"/>
                    </a:lnTo>
                    <a:lnTo>
                      <a:pt x="55" y="36"/>
                    </a:lnTo>
                    <a:lnTo>
                      <a:pt x="48" y="36"/>
                    </a:lnTo>
                    <a:lnTo>
                      <a:pt x="38" y="36"/>
                    </a:lnTo>
                    <a:lnTo>
                      <a:pt x="31" y="36"/>
                    </a:lnTo>
                    <a:lnTo>
                      <a:pt x="17" y="36"/>
                    </a:lnTo>
                    <a:lnTo>
                      <a:pt x="10" y="36"/>
                    </a:lnTo>
                    <a:lnTo>
                      <a:pt x="6" y="28"/>
                    </a:lnTo>
                    <a:lnTo>
                      <a:pt x="4" y="21"/>
                    </a:lnTo>
                    <a:lnTo>
                      <a:pt x="2" y="11"/>
                    </a:lnTo>
                    <a:lnTo>
                      <a:pt x="0" y="9"/>
                    </a:lnTo>
                    <a:lnTo>
                      <a:pt x="12" y="6"/>
                    </a:lnTo>
                    <a:lnTo>
                      <a:pt x="23" y="4"/>
                    </a:lnTo>
                    <a:lnTo>
                      <a:pt x="36" y="2"/>
                    </a:lnTo>
                    <a:lnTo>
                      <a:pt x="50" y="2"/>
                    </a:lnTo>
                    <a:lnTo>
                      <a:pt x="61" y="2"/>
                    </a:lnTo>
                    <a:lnTo>
                      <a:pt x="74" y="2"/>
                    </a:lnTo>
                    <a:lnTo>
                      <a:pt x="90" y="2"/>
                    </a:lnTo>
                    <a:lnTo>
                      <a:pt x="103" y="2"/>
                    </a:lnTo>
                    <a:lnTo>
                      <a:pt x="116" y="2"/>
                    </a:lnTo>
                    <a:lnTo>
                      <a:pt x="130" y="2"/>
                    </a:lnTo>
                    <a:lnTo>
                      <a:pt x="143" y="2"/>
                    </a:lnTo>
                    <a:lnTo>
                      <a:pt x="156" y="4"/>
                    </a:lnTo>
                    <a:lnTo>
                      <a:pt x="168" y="2"/>
                    </a:lnTo>
                    <a:lnTo>
                      <a:pt x="181" y="2"/>
                    </a:lnTo>
                    <a:lnTo>
                      <a:pt x="192" y="2"/>
                    </a:lnTo>
                    <a:lnTo>
                      <a:pt x="206" y="2"/>
                    </a:lnTo>
                    <a:lnTo>
                      <a:pt x="20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5" name="Freeform 298"/>
              <p:cNvSpPr>
                <a:spLocks/>
              </p:cNvSpPr>
              <p:nvPr/>
            </p:nvSpPr>
            <p:spPr bwMode="auto">
              <a:xfrm>
                <a:off x="2247" y="1808"/>
                <a:ext cx="171" cy="135"/>
              </a:xfrm>
              <a:custGeom>
                <a:avLst/>
                <a:gdLst>
                  <a:gd name="T0" fmla="*/ 328 w 342"/>
                  <a:gd name="T1" fmla="*/ 12 h 270"/>
                  <a:gd name="T2" fmla="*/ 338 w 342"/>
                  <a:gd name="T3" fmla="*/ 42 h 270"/>
                  <a:gd name="T4" fmla="*/ 340 w 342"/>
                  <a:gd name="T5" fmla="*/ 74 h 270"/>
                  <a:gd name="T6" fmla="*/ 334 w 342"/>
                  <a:gd name="T7" fmla="*/ 107 h 270"/>
                  <a:gd name="T8" fmla="*/ 319 w 342"/>
                  <a:gd name="T9" fmla="*/ 141 h 270"/>
                  <a:gd name="T10" fmla="*/ 298 w 342"/>
                  <a:gd name="T11" fmla="*/ 168 h 270"/>
                  <a:gd name="T12" fmla="*/ 273 w 342"/>
                  <a:gd name="T13" fmla="*/ 190 h 270"/>
                  <a:gd name="T14" fmla="*/ 245 w 342"/>
                  <a:gd name="T15" fmla="*/ 202 h 270"/>
                  <a:gd name="T16" fmla="*/ 214 w 342"/>
                  <a:gd name="T17" fmla="*/ 207 h 270"/>
                  <a:gd name="T18" fmla="*/ 182 w 342"/>
                  <a:gd name="T19" fmla="*/ 215 h 270"/>
                  <a:gd name="T20" fmla="*/ 148 w 342"/>
                  <a:gd name="T21" fmla="*/ 228 h 270"/>
                  <a:gd name="T22" fmla="*/ 116 w 342"/>
                  <a:gd name="T23" fmla="*/ 244 h 270"/>
                  <a:gd name="T24" fmla="*/ 85 w 342"/>
                  <a:gd name="T25" fmla="*/ 257 h 270"/>
                  <a:gd name="T26" fmla="*/ 55 w 342"/>
                  <a:gd name="T27" fmla="*/ 266 h 270"/>
                  <a:gd name="T28" fmla="*/ 30 w 342"/>
                  <a:gd name="T29" fmla="*/ 270 h 270"/>
                  <a:gd name="T30" fmla="*/ 7 w 342"/>
                  <a:gd name="T31" fmla="*/ 264 h 270"/>
                  <a:gd name="T32" fmla="*/ 9 w 342"/>
                  <a:gd name="T33" fmla="*/ 238 h 270"/>
                  <a:gd name="T34" fmla="*/ 38 w 342"/>
                  <a:gd name="T35" fmla="*/ 215 h 270"/>
                  <a:gd name="T36" fmla="*/ 77 w 342"/>
                  <a:gd name="T37" fmla="*/ 202 h 270"/>
                  <a:gd name="T38" fmla="*/ 125 w 342"/>
                  <a:gd name="T39" fmla="*/ 196 h 270"/>
                  <a:gd name="T40" fmla="*/ 173 w 342"/>
                  <a:gd name="T41" fmla="*/ 194 h 270"/>
                  <a:gd name="T42" fmla="*/ 220 w 342"/>
                  <a:gd name="T43" fmla="*/ 188 h 270"/>
                  <a:gd name="T44" fmla="*/ 260 w 342"/>
                  <a:gd name="T45" fmla="*/ 175 h 270"/>
                  <a:gd name="T46" fmla="*/ 294 w 342"/>
                  <a:gd name="T47" fmla="*/ 149 h 270"/>
                  <a:gd name="T48" fmla="*/ 309 w 342"/>
                  <a:gd name="T49" fmla="*/ 122 h 270"/>
                  <a:gd name="T50" fmla="*/ 319 w 342"/>
                  <a:gd name="T51" fmla="*/ 107 h 270"/>
                  <a:gd name="T52" fmla="*/ 321 w 342"/>
                  <a:gd name="T53" fmla="*/ 88 h 270"/>
                  <a:gd name="T54" fmla="*/ 321 w 342"/>
                  <a:gd name="T55" fmla="*/ 71 h 270"/>
                  <a:gd name="T56" fmla="*/ 319 w 342"/>
                  <a:gd name="T57" fmla="*/ 53 h 270"/>
                  <a:gd name="T58" fmla="*/ 315 w 342"/>
                  <a:gd name="T59" fmla="*/ 34 h 270"/>
                  <a:gd name="T60" fmla="*/ 315 w 342"/>
                  <a:gd name="T61" fmla="*/ 19 h 270"/>
                  <a:gd name="T62" fmla="*/ 315 w 342"/>
                  <a:gd name="T63" fmla="*/ 4 h 270"/>
                  <a:gd name="T64" fmla="*/ 319 w 342"/>
                  <a:gd name="T6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2" h="270">
                    <a:moveTo>
                      <a:pt x="319" y="0"/>
                    </a:moveTo>
                    <a:lnTo>
                      <a:pt x="328" y="12"/>
                    </a:lnTo>
                    <a:lnTo>
                      <a:pt x="336" y="27"/>
                    </a:lnTo>
                    <a:lnTo>
                      <a:pt x="338" y="42"/>
                    </a:lnTo>
                    <a:lnTo>
                      <a:pt x="342" y="59"/>
                    </a:lnTo>
                    <a:lnTo>
                      <a:pt x="340" y="74"/>
                    </a:lnTo>
                    <a:lnTo>
                      <a:pt x="338" y="91"/>
                    </a:lnTo>
                    <a:lnTo>
                      <a:pt x="334" y="107"/>
                    </a:lnTo>
                    <a:lnTo>
                      <a:pt x="328" y="126"/>
                    </a:lnTo>
                    <a:lnTo>
                      <a:pt x="319" y="141"/>
                    </a:lnTo>
                    <a:lnTo>
                      <a:pt x="309" y="154"/>
                    </a:lnTo>
                    <a:lnTo>
                      <a:pt x="298" y="168"/>
                    </a:lnTo>
                    <a:lnTo>
                      <a:pt x="287" y="181"/>
                    </a:lnTo>
                    <a:lnTo>
                      <a:pt x="273" y="190"/>
                    </a:lnTo>
                    <a:lnTo>
                      <a:pt x="260" y="198"/>
                    </a:lnTo>
                    <a:lnTo>
                      <a:pt x="245" y="202"/>
                    </a:lnTo>
                    <a:lnTo>
                      <a:pt x="231" y="206"/>
                    </a:lnTo>
                    <a:lnTo>
                      <a:pt x="214" y="207"/>
                    </a:lnTo>
                    <a:lnTo>
                      <a:pt x="199" y="211"/>
                    </a:lnTo>
                    <a:lnTo>
                      <a:pt x="182" y="215"/>
                    </a:lnTo>
                    <a:lnTo>
                      <a:pt x="167" y="225"/>
                    </a:lnTo>
                    <a:lnTo>
                      <a:pt x="148" y="228"/>
                    </a:lnTo>
                    <a:lnTo>
                      <a:pt x="133" y="238"/>
                    </a:lnTo>
                    <a:lnTo>
                      <a:pt x="116" y="244"/>
                    </a:lnTo>
                    <a:lnTo>
                      <a:pt x="100" y="253"/>
                    </a:lnTo>
                    <a:lnTo>
                      <a:pt x="85" y="257"/>
                    </a:lnTo>
                    <a:lnTo>
                      <a:pt x="68" y="263"/>
                    </a:lnTo>
                    <a:lnTo>
                      <a:pt x="55" y="266"/>
                    </a:lnTo>
                    <a:lnTo>
                      <a:pt x="41" y="270"/>
                    </a:lnTo>
                    <a:lnTo>
                      <a:pt x="30" y="270"/>
                    </a:lnTo>
                    <a:lnTo>
                      <a:pt x="19" y="268"/>
                    </a:lnTo>
                    <a:lnTo>
                      <a:pt x="7" y="264"/>
                    </a:lnTo>
                    <a:lnTo>
                      <a:pt x="0" y="259"/>
                    </a:lnTo>
                    <a:lnTo>
                      <a:pt x="9" y="238"/>
                    </a:lnTo>
                    <a:lnTo>
                      <a:pt x="22" y="225"/>
                    </a:lnTo>
                    <a:lnTo>
                      <a:pt x="38" y="215"/>
                    </a:lnTo>
                    <a:lnTo>
                      <a:pt x="58" y="207"/>
                    </a:lnTo>
                    <a:lnTo>
                      <a:pt x="77" y="202"/>
                    </a:lnTo>
                    <a:lnTo>
                      <a:pt x="100" y="200"/>
                    </a:lnTo>
                    <a:lnTo>
                      <a:pt x="125" y="196"/>
                    </a:lnTo>
                    <a:lnTo>
                      <a:pt x="150" y="196"/>
                    </a:lnTo>
                    <a:lnTo>
                      <a:pt x="173" y="194"/>
                    </a:lnTo>
                    <a:lnTo>
                      <a:pt x="197" y="192"/>
                    </a:lnTo>
                    <a:lnTo>
                      <a:pt x="220" y="188"/>
                    </a:lnTo>
                    <a:lnTo>
                      <a:pt x="241" y="185"/>
                    </a:lnTo>
                    <a:lnTo>
                      <a:pt x="260" y="175"/>
                    </a:lnTo>
                    <a:lnTo>
                      <a:pt x="279" y="164"/>
                    </a:lnTo>
                    <a:lnTo>
                      <a:pt x="294" y="149"/>
                    </a:lnTo>
                    <a:lnTo>
                      <a:pt x="306" y="129"/>
                    </a:lnTo>
                    <a:lnTo>
                      <a:pt x="309" y="122"/>
                    </a:lnTo>
                    <a:lnTo>
                      <a:pt x="315" y="114"/>
                    </a:lnTo>
                    <a:lnTo>
                      <a:pt x="319" y="107"/>
                    </a:lnTo>
                    <a:lnTo>
                      <a:pt x="321" y="97"/>
                    </a:lnTo>
                    <a:lnTo>
                      <a:pt x="321" y="88"/>
                    </a:lnTo>
                    <a:lnTo>
                      <a:pt x="321" y="80"/>
                    </a:lnTo>
                    <a:lnTo>
                      <a:pt x="321" y="71"/>
                    </a:lnTo>
                    <a:lnTo>
                      <a:pt x="321" y="63"/>
                    </a:lnTo>
                    <a:lnTo>
                      <a:pt x="319" y="53"/>
                    </a:lnTo>
                    <a:lnTo>
                      <a:pt x="319" y="44"/>
                    </a:lnTo>
                    <a:lnTo>
                      <a:pt x="315" y="34"/>
                    </a:lnTo>
                    <a:lnTo>
                      <a:pt x="315" y="27"/>
                    </a:lnTo>
                    <a:lnTo>
                      <a:pt x="315" y="19"/>
                    </a:lnTo>
                    <a:lnTo>
                      <a:pt x="315" y="10"/>
                    </a:lnTo>
                    <a:lnTo>
                      <a:pt x="315" y="4"/>
                    </a:lnTo>
                    <a:lnTo>
                      <a:pt x="319" y="0"/>
                    </a:lnTo>
                    <a:lnTo>
                      <a:pt x="3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299"/>
              <p:cNvSpPr>
                <a:spLocks/>
              </p:cNvSpPr>
              <p:nvPr/>
            </p:nvSpPr>
            <p:spPr bwMode="auto">
              <a:xfrm>
                <a:off x="2479" y="1816"/>
                <a:ext cx="200" cy="69"/>
              </a:xfrm>
              <a:custGeom>
                <a:avLst/>
                <a:gdLst>
                  <a:gd name="T0" fmla="*/ 29 w 399"/>
                  <a:gd name="T1" fmla="*/ 10 h 137"/>
                  <a:gd name="T2" fmla="*/ 46 w 399"/>
                  <a:gd name="T3" fmla="*/ 35 h 137"/>
                  <a:gd name="T4" fmla="*/ 67 w 399"/>
                  <a:gd name="T5" fmla="*/ 54 h 137"/>
                  <a:gd name="T6" fmla="*/ 90 w 399"/>
                  <a:gd name="T7" fmla="*/ 67 h 137"/>
                  <a:gd name="T8" fmla="*/ 114 w 399"/>
                  <a:gd name="T9" fmla="*/ 76 h 137"/>
                  <a:gd name="T10" fmla="*/ 141 w 399"/>
                  <a:gd name="T11" fmla="*/ 84 h 137"/>
                  <a:gd name="T12" fmla="*/ 168 w 399"/>
                  <a:gd name="T13" fmla="*/ 84 h 137"/>
                  <a:gd name="T14" fmla="*/ 196 w 399"/>
                  <a:gd name="T15" fmla="*/ 78 h 137"/>
                  <a:gd name="T16" fmla="*/ 221 w 399"/>
                  <a:gd name="T17" fmla="*/ 69 h 137"/>
                  <a:gd name="T18" fmla="*/ 253 w 399"/>
                  <a:gd name="T19" fmla="*/ 57 h 137"/>
                  <a:gd name="T20" fmla="*/ 285 w 399"/>
                  <a:gd name="T21" fmla="*/ 48 h 137"/>
                  <a:gd name="T22" fmla="*/ 322 w 399"/>
                  <a:gd name="T23" fmla="*/ 40 h 137"/>
                  <a:gd name="T24" fmla="*/ 356 w 399"/>
                  <a:gd name="T25" fmla="*/ 40 h 137"/>
                  <a:gd name="T26" fmla="*/ 379 w 399"/>
                  <a:gd name="T27" fmla="*/ 48 h 137"/>
                  <a:gd name="T28" fmla="*/ 396 w 399"/>
                  <a:gd name="T29" fmla="*/ 71 h 137"/>
                  <a:gd name="T30" fmla="*/ 398 w 399"/>
                  <a:gd name="T31" fmla="*/ 109 h 137"/>
                  <a:gd name="T32" fmla="*/ 380 w 399"/>
                  <a:gd name="T33" fmla="*/ 130 h 137"/>
                  <a:gd name="T34" fmla="*/ 360 w 399"/>
                  <a:gd name="T35" fmla="*/ 116 h 137"/>
                  <a:gd name="T36" fmla="*/ 341 w 399"/>
                  <a:gd name="T37" fmla="*/ 103 h 137"/>
                  <a:gd name="T38" fmla="*/ 320 w 399"/>
                  <a:gd name="T39" fmla="*/ 92 h 137"/>
                  <a:gd name="T40" fmla="*/ 299 w 399"/>
                  <a:gd name="T41" fmla="*/ 82 h 137"/>
                  <a:gd name="T42" fmla="*/ 276 w 399"/>
                  <a:gd name="T43" fmla="*/ 76 h 137"/>
                  <a:gd name="T44" fmla="*/ 255 w 399"/>
                  <a:gd name="T45" fmla="*/ 76 h 137"/>
                  <a:gd name="T46" fmla="*/ 230 w 399"/>
                  <a:gd name="T47" fmla="*/ 86 h 137"/>
                  <a:gd name="T48" fmla="*/ 206 w 399"/>
                  <a:gd name="T49" fmla="*/ 95 h 137"/>
                  <a:gd name="T50" fmla="*/ 179 w 399"/>
                  <a:gd name="T51" fmla="*/ 101 h 137"/>
                  <a:gd name="T52" fmla="*/ 147 w 399"/>
                  <a:gd name="T53" fmla="*/ 105 h 137"/>
                  <a:gd name="T54" fmla="*/ 114 w 399"/>
                  <a:gd name="T55" fmla="*/ 103 h 137"/>
                  <a:gd name="T56" fmla="*/ 80 w 399"/>
                  <a:gd name="T57" fmla="*/ 97 h 137"/>
                  <a:gd name="T58" fmla="*/ 50 w 399"/>
                  <a:gd name="T59" fmla="*/ 88 h 137"/>
                  <a:gd name="T60" fmla="*/ 25 w 399"/>
                  <a:gd name="T61" fmla="*/ 74 h 137"/>
                  <a:gd name="T62" fmla="*/ 6 w 399"/>
                  <a:gd name="T63" fmla="*/ 57 h 137"/>
                  <a:gd name="T64" fmla="*/ 0 w 399"/>
                  <a:gd name="T65" fmla="*/ 36 h 137"/>
                  <a:gd name="T66" fmla="*/ 16 w 399"/>
                  <a:gd name="T67" fmla="*/ 12 h 137"/>
                  <a:gd name="T68" fmla="*/ 23 w 399"/>
                  <a:gd name="T69"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99" h="137">
                    <a:moveTo>
                      <a:pt x="23" y="0"/>
                    </a:moveTo>
                    <a:lnTo>
                      <a:pt x="29" y="10"/>
                    </a:lnTo>
                    <a:lnTo>
                      <a:pt x="38" y="23"/>
                    </a:lnTo>
                    <a:lnTo>
                      <a:pt x="46" y="35"/>
                    </a:lnTo>
                    <a:lnTo>
                      <a:pt x="57" y="44"/>
                    </a:lnTo>
                    <a:lnTo>
                      <a:pt x="67" y="54"/>
                    </a:lnTo>
                    <a:lnTo>
                      <a:pt x="78" y="61"/>
                    </a:lnTo>
                    <a:lnTo>
                      <a:pt x="90" y="67"/>
                    </a:lnTo>
                    <a:lnTo>
                      <a:pt x="103" y="74"/>
                    </a:lnTo>
                    <a:lnTo>
                      <a:pt x="114" y="76"/>
                    </a:lnTo>
                    <a:lnTo>
                      <a:pt x="128" y="80"/>
                    </a:lnTo>
                    <a:lnTo>
                      <a:pt x="141" y="84"/>
                    </a:lnTo>
                    <a:lnTo>
                      <a:pt x="154" y="86"/>
                    </a:lnTo>
                    <a:lnTo>
                      <a:pt x="168" y="84"/>
                    </a:lnTo>
                    <a:lnTo>
                      <a:pt x="183" y="82"/>
                    </a:lnTo>
                    <a:lnTo>
                      <a:pt x="196" y="78"/>
                    </a:lnTo>
                    <a:lnTo>
                      <a:pt x="211" y="74"/>
                    </a:lnTo>
                    <a:lnTo>
                      <a:pt x="221" y="69"/>
                    </a:lnTo>
                    <a:lnTo>
                      <a:pt x="236" y="63"/>
                    </a:lnTo>
                    <a:lnTo>
                      <a:pt x="253" y="57"/>
                    </a:lnTo>
                    <a:lnTo>
                      <a:pt x="270" y="54"/>
                    </a:lnTo>
                    <a:lnTo>
                      <a:pt x="285" y="48"/>
                    </a:lnTo>
                    <a:lnTo>
                      <a:pt x="304" y="44"/>
                    </a:lnTo>
                    <a:lnTo>
                      <a:pt x="322" y="40"/>
                    </a:lnTo>
                    <a:lnTo>
                      <a:pt x="341" y="40"/>
                    </a:lnTo>
                    <a:lnTo>
                      <a:pt x="356" y="40"/>
                    </a:lnTo>
                    <a:lnTo>
                      <a:pt x="369" y="44"/>
                    </a:lnTo>
                    <a:lnTo>
                      <a:pt x="379" y="48"/>
                    </a:lnTo>
                    <a:lnTo>
                      <a:pt x="390" y="59"/>
                    </a:lnTo>
                    <a:lnTo>
                      <a:pt x="396" y="71"/>
                    </a:lnTo>
                    <a:lnTo>
                      <a:pt x="399" y="90"/>
                    </a:lnTo>
                    <a:lnTo>
                      <a:pt x="398" y="109"/>
                    </a:lnTo>
                    <a:lnTo>
                      <a:pt x="392" y="137"/>
                    </a:lnTo>
                    <a:lnTo>
                      <a:pt x="380" y="130"/>
                    </a:lnTo>
                    <a:lnTo>
                      <a:pt x="371" y="124"/>
                    </a:lnTo>
                    <a:lnTo>
                      <a:pt x="360" y="116"/>
                    </a:lnTo>
                    <a:lnTo>
                      <a:pt x="350" y="111"/>
                    </a:lnTo>
                    <a:lnTo>
                      <a:pt x="341" y="103"/>
                    </a:lnTo>
                    <a:lnTo>
                      <a:pt x="331" y="97"/>
                    </a:lnTo>
                    <a:lnTo>
                      <a:pt x="320" y="92"/>
                    </a:lnTo>
                    <a:lnTo>
                      <a:pt x="310" y="88"/>
                    </a:lnTo>
                    <a:lnTo>
                      <a:pt x="299" y="82"/>
                    </a:lnTo>
                    <a:lnTo>
                      <a:pt x="289" y="80"/>
                    </a:lnTo>
                    <a:lnTo>
                      <a:pt x="276" y="76"/>
                    </a:lnTo>
                    <a:lnTo>
                      <a:pt x="266" y="76"/>
                    </a:lnTo>
                    <a:lnTo>
                      <a:pt x="255" y="76"/>
                    </a:lnTo>
                    <a:lnTo>
                      <a:pt x="244" y="80"/>
                    </a:lnTo>
                    <a:lnTo>
                      <a:pt x="230" y="86"/>
                    </a:lnTo>
                    <a:lnTo>
                      <a:pt x="221" y="92"/>
                    </a:lnTo>
                    <a:lnTo>
                      <a:pt x="206" y="95"/>
                    </a:lnTo>
                    <a:lnTo>
                      <a:pt x="192" y="99"/>
                    </a:lnTo>
                    <a:lnTo>
                      <a:pt x="179" y="101"/>
                    </a:lnTo>
                    <a:lnTo>
                      <a:pt x="164" y="105"/>
                    </a:lnTo>
                    <a:lnTo>
                      <a:pt x="147" y="105"/>
                    </a:lnTo>
                    <a:lnTo>
                      <a:pt x="131" y="105"/>
                    </a:lnTo>
                    <a:lnTo>
                      <a:pt x="114" y="103"/>
                    </a:lnTo>
                    <a:lnTo>
                      <a:pt x="99" y="101"/>
                    </a:lnTo>
                    <a:lnTo>
                      <a:pt x="80" y="97"/>
                    </a:lnTo>
                    <a:lnTo>
                      <a:pt x="67" y="93"/>
                    </a:lnTo>
                    <a:lnTo>
                      <a:pt x="50" y="88"/>
                    </a:lnTo>
                    <a:lnTo>
                      <a:pt x="38" y="82"/>
                    </a:lnTo>
                    <a:lnTo>
                      <a:pt x="25" y="74"/>
                    </a:lnTo>
                    <a:lnTo>
                      <a:pt x="16" y="67"/>
                    </a:lnTo>
                    <a:lnTo>
                      <a:pt x="6" y="57"/>
                    </a:lnTo>
                    <a:lnTo>
                      <a:pt x="0" y="48"/>
                    </a:lnTo>
                    <a:lnTo>
                      <a:pt x="0" y="36"/>
                    </a:lnTo>
                    <a:lnTo>
                      <a:pt x="8" y="25"/>
                    </a:lnTo>
                    <a:lnTo>
                      <a:pt x="16" y="12"/>
                    </a:lnTo>
                    <a:lnTo>
                      <a:pt x="23" y="0"/>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 name="Freeform 300"/>
              <p:cNvSpPr>
                <a:spLocks/>
              </p:cNvSpPr>
              <p:nvPr/>
            </p:nvSpPr>
            <p:spPr bwMode="auto">
              <a:xfrm>
                <a:off x="2445" y="1821"/>
                <a:ext cx="212" cy="115"/>
              </a:xfrm>
              <a:custGeom>
                <a:avLst/>
                <a:gdLst>
                  <a:gd name="T0" fmla="*/ 8 w 424"/>
                  <a:gd name="T1" fmla="*/ 7 h 230"/>
                  <a:gd name="T2" fmla="*/ 23 w 424"/>
                  <a:gd name="T3" fmla="*/ 28 h 230"/>
                  <a:gd name="T4" fmla="*/ 36 w 424"/>
                  <a:gd name="T5" fmla="*/ 53 h 230"/>
                  <a:gd name="T6" fmla="*/ 51 w 424"/>
                  <a:gd name="T7" fmla="*/ 78 h 230"/>
                  <a:gd name="T8" fmla="*/ 65 w 424"/>
                  <a:gd name="T9" fmla="*/ 99 h 230"/>
                  <a:gd name="T10" fmla="*/ 84 w 424"/>
                  <a:gd name="T11" fmla="*/ 116 h 230"/>
                  <a:gd name="T12" fmla="*/ 106 w 424"/>
                  <a:gd name="T13" fmla="*/ 127 h 230"/>
                  <a:gd name="T14" fmla="*/ 135 w 424"/>
                  <a:gd name="T15" fmla="*/ 131 h 230"/>
                  <a:gd name="T16" fmla="*/ 171 w 424"/>
                  <a:gd name="T17" fmla="*/ 127 h 230"/>
                  <a:gd name="T18" fmla="*/ 207 w 424"/>
                  <a:gd name="T19" fmla="*/ 125 h 230"/>
                  <a:gd name="T20" fmla="*/ 243 w 424"/>
                  <a:gd name="T21" fmla="*/ 129 h 230"/>
                  <a:gd name="T22" fmla="*/ 277 w 424"/>
                  <a:gd name="T23" fmla="*/ 139 h 230"/>
                  <a:gd name="T24" fmla="*/ 310 w 424"/>
                  <a:gd name="T25" fmla="*/ 150 h 230"/>
                  <a:gd name="T26" fmla="*/ 342 w 424"/>
                  <a:gd name="T27" fmla="*/ 167 h 230"/>
                  <a:gd name="T28" fmla="*/ 374 w 424"/>
                  <a:gd name="T29" fmla="*/ 184 h 230"/>
                  <a:gd name="T30" fmla="*/ 407 w 424"/>
                  <a:gd name="T31" fmla="*/ 199 h 230"/>
                  <a:gd name="T32" fmla="*/ 412 w 424"/>
                  <a:gd name="T33" fmla="*/ 217 h 230"/>
                  <a:gd name="T34" fmla="*/ 393 w 424"/>
                  <a:gd name="T35" fmla="*/ 226 h 230"/>
                  <a:gd name="T36" fmla="*/ 376 w 424"/>
                  <a:gd name="T37" fmla="*/ 230 h 230"/>
                  <a:gd name="T38" fmla="*/ 357 w 424"/>
                  <a:gd name="T39" fmla="*/ 230 h 230"/>
                  <a:gd name="T40" fmla="*/ 340 w 424"/>
                  <a:gd name="T41" fmla="*/ 226 h 230"/>
                  <a:gd name="T42" fmla="*/ 321 w 424"/>
                  <a:gd name="T43" fmla="*/ 215 h 230"/>
                  <a:gd name="T44" fmla="*/ 306 w 424"/>
                  <a:gd name="T45" fmla="*/ 199 h 230"/>
                  <a:gd name="T46" fmla="*/ 289 w 424"/>
                  <a:gd name="T47" fmla="*/ 180 h 230"/>
                  <a:gd name="T48" fmla="*/ 274 w 424"/>
                  <a:gd name="T49" fmla="*/ 161 h 230"/>
                  <a:gd name="T50" fmla="*/ 258 w 424"/>
                  <a:gd name="T51" fmla="*/ 154 h 230"/>
                  <a:gd name="T52" fmla="*/ 239 w 424"/>
                  <a:gd name="T53" fmla="*/ 148 h 230"/>
                  <a:gd name="T54" fmla="*/ 219 w 424"/>
                  <a:gd name="T55" fmla="*/ 148 h 230"/>
                  <a:gd name="T56" fmla="*/ 196 w 424"/>
                  <a:gd name="T57" fmla="*/ 150 h 230"/>
                  <a:gd name="T58" fmla="*/ 171 w 424"/>
                  <a:gd name="T59" fmla="*/ 152 h 230"/>
                  <a:gd name="T60" fmla="*/ 148 w 424"/>
                  <a:gd name="T61" fmla="*/ 156 h 230"/>
                  <a:gd name="T62" fmla="*/ 127 w 424"/>
                  <a:gd name="T63" fmla="*/ 158 h 230"/>
                  <a:gd name="T64" fmla="*/ 104 w 424"/>
                  <a:gd name="T65" fmla="*/ 156 h 230"/>
                  <a:gd name="T66" fmla="*/ 78 w 424"/>
                  <a:gd name="T67" fmla="*/ 148 h 230"/>
                  <a:gd name="T68" fmla="*/ 55 w 424"/>
                  <a:gd name="T69" fmla="*/ 131 h 230"/>
                  <a:gd name="T70" fmla="*/ 36 w 424"/>
                  <a:gd name="T71" fmla="*/ 112 h 230"/>
                  <a:gd name="T72" fmla="*/ 21 w 424"/>
                  <a:gd name="T73" fmla="*/ 87 h 230"/>
                  <a:gd name="T74" fmla="*/ 8 w 424"/>
                  <a:gd name="T75" fmla="*/ 61 h 230"/>
                  <a:gd name="T76" fmla="*/ 0 w 424"/>
                  <a:gd name="T77" fmla="*/ 34 h 230"/>
                  <a:gd name="T78" fmla="*/ 0 w 424"/>
                  <a:gd name="T79" fmla="*/ 9 h 230"/>
                  <a:gd name="T80" fmla="*/ 2 w 424"/>
                  <a:gd name="T8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24" h="230">
                    <a:moveTo>
                      <a:pt x="2" y="0"/>
                    </a:moveTo>
                    <a:lnTo>
                      <a:pt x="8" y="7"/>
                    </a:lnTo>
                    <a:lnTo>
                      <a:pt x="15" y="19"/>
                    </a:lnTo>
                    <a:lnTo>
                      <a:pt x="23" y="28"/>
                    </a:lnTo>
                    <a:lnTo>
                      <a:pt x="28" y="42"/>
                    </a:lnTo>
                    <a:lnTo>
                      <a:pt x="36" y="53"/>
                    </a:lnTo>
                    <a:lnTo>
                      <a:pt x="42" y="66"/>
                    </a:lnTo>
                    <a:lnTo>
                      <a:pt x="51" y="78"/>
                    </a:lnTo>
                    <a:lnTo>
                      <a:pt x="59" y="89"/>
                    </a:lnTo>
                    <a:lnTo>
                      <a:pt x="65" y="99"/>
                    </a:lnTo>
                    <a:lnTo>
                      <a:pt x="74" y="108"/>
                    </a:lnTo>
                    <a:lnTo>
                      <a:pt x="84" y="116"/>
                    </a:lnTo>
                    <a:lnTo>
                      <a:pt x="95" y="123"/>
                    </a:lnTo>
                    <a:lnTo>
                      <a:pt x="106" y="127"/>
                    </a:lnTo>
                    <a:lnTo>
                      <a:pt x="120" y="131"/>
                    </a:lnTo>
                    <a:lnTo>
                      <a:pt x="135" y="131"/>
                    </a:lnTo>
                    <a:lnTo>
                      <a:pt x="152" y="131"/>
                    </a:lnTo>
                    <a:lnTo>
                      <a:pt x="171" y="127"/>
                    </a:lnTo>
                    <a:lnTo>
                      <a:pt x="190" y="125"/>
                    </a:lnTo>
                    <a:lnTo>
                      <a:pt x="207" y="125"/>
                    </a:lnTo>
                    <a:lnTo>
                      <a:pt x="226" y="127"/>
                    </a:lnTo>
                    <a:lnTo>
                      <a:pt x="243" y="129"/>
                    </a:lnTo>
                    <a:lnTo>
                      <a:pt x="260" y="135"/>
                    </a:lnTo>
                    <a:lnTo>
                      <a:pt x="277" y="139"/>
                    </a:lnTo>
                    <a:lnTo>
                      <a:pt x="295" y="146"/>
                    </a:lnTo>
                    <a:lnTo>
                      <a:pt x="310" y="150"/>
                    </a:lnTo>
                    <a:lnTo>
                      <a:pt x="325" y="160"/>
                    </a:lnTo>
                    <a:lnTo>
                      <a:pt x="342" y="167"/>
                    </a:lnTo>
                    <a:lnTo>
                      <a:pt x="357" y="175"/>
                    </a:lnTo>
                    <a:lnTo>
                      <a:pt x="374" y="184"/>
                    </a:lnTo>
                    <a:lnTo>
                      <a:pt x="390" y="192"/>
                    </a:lnTo>
                    <a:lnTo>
                      <a:pt x="407" y="199"/>
                    </a:lnTo>
                    <a:lnTo>
                      <a:pt x="424" y="209"/>
                    </a:lnTo>
                    <a:lnTo>
                      <a:pt x="412" y="217"/>
                    </a:lnTo>
                    <a:lnTo>
                      <a:pt x="403" y="220"/>
                    </a:lnTo>
                    <a:lnTo>
                      <a:pt x="393" y="226"/>
                    </a:lnTo>
                    <a:lnTo>
                      <a:pt x="386" y="230"/>
                    </a:lnTo>
                    <a:lnTo>
                      <a:pt x="376" y="230"/>
                    </a:lnTo>
                    <a:lnTo>
                      <a:pt x="367" y="230"/>
                    </a:lnTo>
                    <a:lnTo>
                      <a:pt x="357" y="230"/>
                    </a:lnTo>
                    <a:lnTo>
                      <a:pt x="350" y="230"/>
                    </a:lnTo>
                    <a:lnTo>
                      <a:pt x="340" y="226"/>
                    </a:lnTo>
                    <a:lnTo>
                      <a:pt x="331" y="220"/>
                    </a:lnTo>
                    <a:lnTo>
                      <a:pt x="321" y="215"/>
                    </a:lnTo>
                    <a:lnTo>
                      <a:pt x="314" y="209"/>
                    </a:lnTo>
                    <a:lnTo>
                      <a:pt x="306" y="199"/>
                    </a:lnTo>
                    <a:lnTo>
                      <a:pt x="296" y="192"/>
                    </a:lnTo>
                    <a:lnTo>
                      <a:pt x="289" y="180"/>
                    </a:lnTo>
                    <a:lnTo>
                      <a:pt x="281" y="169"/>
                    </a:lnTo>
                    <a:lnTo>
                      <a:pt x="274" y="161"/>
                    </a:lnTo>
                    <a:lnTo>
                      <a:pt x="268" y="158"/>
                    </a:lnTo>
                    <a:lnTo>
                      <a:pt x="258" y="154"/>
                    </a:lnTo>
                    <a:lnTo>
                      <a:pt x="251" y="150"/>
                    </a:lnTo>
                    <a:lnTo>
                      <a:pt x="239" y="148"/>
                    </a:lnTo>
                    <a:lnTo>
                      <a:pt x="230" y="148"/>
                    </a:lnTo>
                    <a:lnTo>
                      <a:pt x="219" y="148"/>
                    </a:lnTo>
                    <a:lnTo>
                      <a:pt x="209" y="150"/>
                    </a:lnTo>
                    <a:lnTo>
                      <a:pt x="196" y="150"/>
                    </a:lnTo>
                    <a:lnTo>
                      <a:pt x="184" y="150"/>
                    </a:lnTo>
                    <a:lnTo>
                      <a:pt x="171" y="152"/>
                    </a:lnTo>
                    <a:lnTo>
                      <a:pt x="161" y="156"/>
                    </a:lnTo>
                    <a:lnTo>
                      <a:pt x="148" y="156"/>
                    </a:lnTo>
                    <a:lnTo>
                      <a:pt x="139" y="156"/>
                    </a:lnTo>
                    <a:lnTo>
                      <a:pt x="127" y="158"/>
                    </a:lnTo>
                    <a:lnTo>
                      <a:pt x="120" y="160"/>
                    </a:lnTo>
                    <a:lnTo>
                      <a:pt x="104" y="156"/>
                    </a:lnTo>
                    <a:lnTo>
                      <a:pt x="91" y="154"/>
                    </a:lnTo>
                    <a:lnTo>
                      <a:pt x="78" y="148"/>
                    </a:lnTo>
                    <a:lnTo>
                      <a:pt x="66" y="141"/>
                    </a:lnTo>
                    <a:lnTo>
                      <a:pt x="55" y="131"/>
                    </a:lnTo>
                    <a:lnTo>
                      <a:pt x="46" y="122"/>
                    </a:lnTo>
                    <a:lnTo>
                      <a:pt x="36" y="112"/>
                    </a:lnTo>
                    <a:lnTo>
                      <a:pt x="28" y="101"/>
                    </a:lnTo>
                    <a:lnTo>
                      <a:pt x="21" y="87"/>
                    </a:lnTo>
                    <a:lnTo>
                      <a:pt x="13" y="74"/>
                    </a:lnTo>
                    <a:lnTo>
                      <a:pt x="8" y="61"/>
                    </a:lnTo>
                    <a:lnTo>
                      <a:pt x="4" y="47"/>
                    </a:lnTo>
                    <a:lnTo>
                      <a:pt x="0" y="34"/>
                    </a:lnTo>
                    <a:lnTo>
                      <a:pt x="0" y="23"/>
                    </a:lnTo>
                    <a:lnTo>
                      <a:pt x="0" y="9"/>
                    </a:lnTo>
                    <a:lnTo>
                      <a:pt x="2"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8" name="Freeform 301"/>
              <p:cNvSpPr>
                <a:spLocks/>
              </p:cNvSpPr>
              <p:nvPr/>
            </p:nvSpPr>
            <p:spPr bwMode="auto">
              <a:xfrm>
                <a:off x="2602" y="1803"/>
                <a:ext cx="174" cy="128"/>
              </a:xfrm>
              <a:custGeom>
                <a:avLst/>
                <a:gdLst>
                  <a:gd name="T0" fmla="*/ 125 w 347"/>
                  <a:gd name="T1" fmla="*/ 2 h 256"/>
                  <a:gd name="T2" fmla="*/ 169 w 347"/>
                  <a:gd name="T3" fmla="*/ 0 h 256"/>
                  <a:gd name="T4" fmla="*/ 212 w 347"/>
                  <a:gd name="T5" fmla="*/ 7 h 256"/>
                  <a:gd name="T6" fmla="*/ 254 w 347"/>
                  <a:gd name="T7" fmla="*/ 23 h 256"/>
                  <a:gd name="T8" fmla="*/ 292 w 347"/>
                  <a:gd name="T9" fmla="*/ 43 h 256"/>
                  <a:gd name="T10" fmla="*/ 323 w 347"/>
                  <a:gd name="T11" fmla="*/ 72 h 256"/>
                  <a:gd name="T12" fmla="*/ 342 w 347"/>
                  <a:gd name="T13" fmla="*/ 108 h 256"/>
                  <a:gd name="T14" fmla="*/ 347 w 347"/>
                  <a:gd name="T15" fmla="*/ 154 h 256"/>
                  <a:gd name="T16" fmla="*/ 336 w 347"/>
                  <a:gd name="T17" fmla="*/ 197 h 256"/>
                  <a:gd name="T18" fmla="*/ 311 w 347"/>
                  <a:gd name="T19" fmla="*/ 228 h 256"/>
                  <a:gd name="T20" fmla="*/ 277 w 347"/>
                  <a:gd name="T21" fmla="*/ 247 h 256"/>
                  <a:gd name="T22" fmla="*/ 239 w 347"/>
                  <a:gd name="T23" fmla="*/ 256 h 256"/>
                  <a:gd name="T24" fmla="*/ 203 w 347"/>
                  <a:gd name="T25" fmla="*/ 253 h 256"/>
                  <a:gd name="T26" fmla="*/ 173 w 347"/>
                  <a:gd name="T27" fmla="*/ 241 h 256"/>
                  <a:gd name="T28" fmla="*/ 152 w 347"/>
                  <a:gd name="T29" fmla="*/ 220 h 256"/>
                  <a:gd name="T30" fmla="*/ 146 w 347"/>
                  <a:gd name="T31" fmla="*/ 186 h 256"/>
                  <a:gd name="T32" fmla="*/ 155 w 347"/>
                  <a:gd name="T33" fmla="*/ 159 h 256"/>
                  <a:gd name="T34" fmla="*/ 171 w 347"/>
                  <a:gd name="T35" fmla="*/ 140 h 256"/>
                  <a:gd name="T36" fmla="*/ 193 w 347"/>
                  <a:gd name="T37" fmla="*/ 116 h 256"/>
                  <a:gd name="T38" fmla="*/ 218 w 347"/>
                  <a:gd name="T39" fmla="*/ 99 h 256"/>
                  <a:gd name="T40" fmla="*/ 235 w 347"/>
                  <a:gd name="T41" fmla="*/ 97 h 256"/>
                  <a:gd name="T42" fmla="*/ 249 w 347"/>
                  <a:gd name="T43" fmla="*/ 97 h 256"/>
                  <a:gd name="T44" fmla="*/ 264 w 347"/>
                  <a:gd name="T45" fmla="*/ 102 h 256"/>
                  <a:gd name="T46" fmla="*/ 269 w 347"/>
                  <a:gd name="T47" fmla="*/ 114 h 256"/>
                  <a:gd name="T48" fmla="*/ 254 w 347"/>
                  <a:gd name="T49" fmla="*/ 119 h 256"/>
                  <a:gd name="T50" fmla="*/ 235 w 347"/>
                  <a:gd name="T51" fmla="*/ 121 h 256"/>
                  <a:gd name="T52" fmla="*/ 222 w 347"/>
                  <a:gd name="T53" fmla="*/ 129 h 256"/>
                  <a:gd name="T54" fmla="*/ 216 w 347"/>
                  <a:gd name="T55" fmla="*/ 142 h 256"/>
                  <a:gd name="T56" fmla="*/ 216 w 347"/>
                  <a:gd name="T57" fmla="*/ 158 h 256"/>
                  <a:gd name="T58" fmla="*/ 220 w 347"/>
                  <a:gd name="T59" fmla="*/ 175 h 256"/>
                  <a:gd name="T60" fmla="*/ 230 w 347"/>
                  <a:gd name="T61" fmla="*/ 192 h 256"/>
                  <a:gd name="T62" fmla="*/ 241 w 347"/>
                  <a:gd name="T63" fmla="*/ 205 h 256"/>
                  <a:gd name="T64" fmla="*/ 264 w 347"/>
                  <a:gd name="T65" fmla="*/ 205 h 256"/>
                  <a:gd name="T66" fmla="*/ 290 w 347"/>
                  <a:gd name="T67" fmla="*/ 190 h 256"/>
                  <a:gd name="T68" fmla="*/ 306 w 347"/>
                  <a:gd name="T69" fmla="*/ 173 h 256"/>
                  <a:gd name="T70" fmla="*/ 315 w 347"/>
                  <a:gd name="T71" fmla="*/ 152 h 256"/>
                  <a:gd name="T72" fmla="*/ 315 w 347"/>
                  <a:gd name="T73" fmla="*/ 131 h 256"/>
                  <a:gd name="T74" fmla="*/ 309 w 347"/>
                  <a:gd name="T75" fmla="*/ 106 h 256"/>
                  <a:gd name="T76" fmla="*/ 300 w 347"/>
                  <a:gd name="T77" fmla="*/ 83 h 256"/>
                  <a:gd name="T78" fmla="*/ 281 w 347"/>
                  <a:gd name="T79" fmla="*/ 64 h 256"/>
                  <a:gd name="T80" fmla="*/ 266 w 347"/>
                  <a:gd name="T81" fmla="*/ 51 h 256"/>
                  <a:gd name="T82" fmla="*/ 249 w 347"/>
                  <a:gd name="T83" fmla="*/ 49 h 256"/>
                  <a:gd name="T84" fmla="*/ 231 w 347"/>
                  <a:gd name="T85" fmla="*/ 55 h 256"/>
                  <a:gd name="T86" fmla="*/ 212 w 347"/>
                  <a:gd name="T87" fmla="*/ 57 h 256"/>
                  <a:gd name="T88" fmla="*/ 188 w 347"/>
                  <a:gd name="T89" fmla="*/ 45 h 256"/>
                  <a:gd name="T90" fmla="*/ 161 w 347"/>
                  <a:gd name="T91" fmla="*/ 32 h 256"/>
                  <a:gd name="T92" fmla="*/ 134 w 347"/>
                  <a:gd name="T93" fmla="*/ 28 h 256"/>
                  <a:gd name="T94" fmla="*/ 110 w 347"/>
                  <a:gd name="T95" fmla="*/ 28 h 256"/>
                  <a:gd name="T96" fmla="*/ 85 w 347"/>
                  <a:gd name="T97" fmla="*/ 34 h 256"/>
                  <a:gd name="T98" fmla="*/ 60 w 347"/>
                  <a:gd name="T99" fmla="*/ 43 h 256"/>
                  <a:gd name="T100" fmla="*/ 36 w 347"/>
                  <a:gd name="T101" fmla="*/ 57 h 256"/>
                  <a:gd name="T102" fmla="*/ 11 w 347"/>
                  <a:gd name="T103" fmla="*/ 72 h 256"/>
                  <a:gd name="T104" fmla="*/ 0 w 347"/>
                  <a:gd name="T105" fmla="*/ 68 h 256"/>
                  <a:gd name="T106" fmla="*/ 5 w 347"/>
                  <a:gd name="T107" fmla="*/ 51 h 256"/>
                  <a:gd name="T108" fmla="*/ 17 w 347"/>
                  <a:gd name="T109" fmla="*/ 40 h 256"/>
                  <a:gd name="T110" fmla="*/ 30 w 347"/>
                  <a:gd name="T111" fmla="*/ 30 h 256"/>
                  <a:gd name="T112" fmla="*/ 49 w 347"/>
                  <a:gd name="T113" fmla="*/ 23 h 256"/>
                  <a:gd name="T114" fmla="*/ 66 w 347"/>
                  <a:gd name="T115" fmla="*/ 17 h 256"/>
                  <a:gd name="T116" fmla="*/ 83 w 347"/>
                  <a:gd name="T117" fmla="*/ 13 h 256"/>
                  <a:gd name="T118" fmla="*/ 98 w 347"/>
                  <a:gd name="T119" fmla="*/ 7 h 256"/>
                  <a:gd name="T120" fmla="*/ 106 w 347"/>
                  <a:gd name="T121" fmla="*/ 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7" h="256">
                    <a:moveTo>
                      <a:pt x="106" y="5"/>
                    </a:moveTo>
                    <a:lnTo>
                      <a:pt x="125" y="2"/>
                    </a:lnTo>
                    <a:lnTo>
                      <a:pt x="146" y="0"/>
                    </a:lnTo>
                    <a:lnTo>
                      <a:pt x="169" y="0"/>
                    </a:lnTo>
                    <a:lnTo>
                      <a:pt x="192" y="4"/>
                    </a:lnTo>
                    <a:lnTo>
                      <a:pt x="212" y="7"/>
                    </a:lnTo>
                    <a:lnTo>
                      <a:pt x="235" y="13"/>
                    </a:lnTo>
                    <a:lnTo>
                      <a:pt x="254" y="23"/>
                    </a:lnTo>
                    <a:lnTo>
                      <a:pt x="277" y="32"/>
                    </a:lnTo>
                    <a:lnTo>
                      <a:pt x="292" y="43"/>
                    </a:lnTo>
                    <a:lnTo>
                      <a:pt x="309" y="57"/>
                    </a:lnTo>
                    <a:lnTo>
                      <a:pt x="323" y="72"/>
                    </a:lnTo>
                    <a:lnTo>
                      <a:pt x="334" y="89"/>
                    </a:lnTo>
                    <a:lnTo>
                      <a:pt x="342" y="108"/>
                    </a:lnTo>
                    <a:lnTo>
                      <a:pt x="347" y="131"/>
                    </a:lnTo>
                    <a:lnTo>
                      <a:pt x="347" y="154"/>
                    </a:lnTo>
                    <a:lnTo>
                      <a:pt x="344" y="180"/>
                    </a:lnTo>
                    <a:lnTo>
                      <a:pt x="336" y="197"/>
                    </a:lnTo>
                    <a:lnTo>
                      <a:pt x="325" y="215"/>
                    </a:lnTo>
                    <a:lnTo>
                      <a:pt x="311" y="228"/>
                    </a:lnTo>
                    <a:lnTo>
                      <a:pt x="296" y="239"/>
                    </a:lnTo>
                    <a:lnTo>
                      <a:pt x="277" y="247"/>
                    </a:lnTo>
                    <a:lnTo>
                      <a:pt x="258" y="253"/>
                    </a:lnTo>
                    <a:lnTo>
                      <a:pt x="239" y="256"/>
                    </a:lnTo>
                    <a:lnTo>
                      <a:pt x="222" y="256"/>
                    </a:lnTo>
                    <a:lnTo>
                      <a:pt x="203" y="253"/>
                    </a:lnTo>
                    <a:lnTo>
                      <a:pt x="188" y="249"/>
                    </a:lnTo>
                    <a:lnTo>
                      <a:pt x="173" y="241"/>
                    </a:lnTo>
                    <a:lnTo>
                      <a:pt x="161" y="234"/>
                    </a:lnTo>
                    <a:lnTo>
                      <a:pt x="152" y="220"/>
                    </a:lnTo>
                    <a:lnTo>
                      <a:pt x="146" y="205"/>
                    </a:lnTo>
                    <a:lnTo>
                      <a:pt x="146" y="186"/>
                    </a:lnTo>
                    <a:lnTo>
                      <a:pt x="153" y="167"/>
                    </a:lnTo>
                    <a:lnTo>
                      <a:pt x="155" y="159"/>
                    </a:lnTo>
                    <a:lnTo>
                      <a:pt x="163" y="150"/>
                    </a:lnTo>
                    <a:lnTo>
                      <a:pt x="171" y="140"/>
                    </a:lnTo>
                    <a:lnTo>
                      <a:pt x="182" y="129"/>
                    </a:lnTo>
                    <a:lnTo>
                      <a:pt x="193" y="116"/>
                    </a:lnTo>
                    <a:lnTo>
                      <a:pt x="205" y="106"/>
                    </a:lnTo>
                    <a:lnTo>
                      <a:pt x="218" y="99"/>
                    </a:lnTo>
                    <a:lnTo>
                      <a:pt x="231" y="95"/>
                    </a:lnTo>
                    <a:lnTo>
                      <a:pt x="235" y="97"/>
                    </a:lnTo>
                    <a:lnTo>
                      <a:pt x="243" y="97"/>
                    </a:lnTo>
                    <a:lnTo>
                      <a:pt x="249" y="97"/>
                    </a:lnTo>
                    <a:lnTo>
                      <a:pt x="258" y="100"/>
                    </a:lnTo>
                    <a:lnTo>
                      <a:pt x="264" y="102"/>
                    </a:lnTo>
                    <a:lnTo>
                      <a:pt x="268" y="106"/>
                    </a:lnTo>
                    <a:lnTo>
                      <a:pt x="269" y="114"/>
                    </a:lnTo>
                    <a:lnTo>
                      <a:pt x="268" y="123"/>
                    </a:lnTo>
                    <a:lnTo>
                      <a:pt x="254" y="119"/>
                    </a:lnTo>
                    <a:lnTo>
                      <a:pt x="245" y="119"/>
                    </a:lnTo>
                    <a:lnTo>
                      <a:pt x="235" y="121"/>
                    </a:lnTo>
                    <a:lnTo>
                      <a:pt x="228" y="125"/>
                    </a:lnTo>
                    <a:lnTo>
                      <a:pt x="222" y="129"/>
                    </a:lnTo>
                    <a:lnTo>
                      <a:pt x="218" y="135"/>
                    </a:lnTo>
                    <a:lnTo>
                      <a:pt x="216" y="142"/>
                    </a:lnTo>
                    <a:lnTo>
                      <a:pt x="216" y="150"/>
                    </a:lnTo>
                    <a:lnTo>
                      <a:pt x="216" y="158"/>
                    </a:lnTo>
                    <a:lnTo>
                      <a:pt x="216" y="167"/>
                    </a:lnTo>
                    <a:lnTo>
                      <a:pt x="220" y="175"/>
                    </a:lnTo>
                    <a:lnTo>
                      <a:pt x="226" y="184"/>
                    </a:lnTo>
                    <a:lnTo>
                      <a:pt x="230" y="192"/>
                    </a:lnTo>
                    <a:lnTo>
                      <a:pt x="235" y="199"/>
                    </a:lnTo>
                    <a:lnTo>
                      <a:pt x="241" y="205"/>
                    </a:lnTo>
                    <a:lnTo>
                      <a:pt x="249" y="211"/>
                    </a:lnTo>
                    <a:lnTo>
                      <a:pt x="264" y="205"/>
                    </a:lnTo>
                    <a:lnTo>
                      <a:pt x="277" y="197"/>
                    </a:lnTo>
                    <a:lnTo>
                      <a:pt x="290" y="190"/>
                    </a:lnTo>
                    <a:lnTo>
                      <a:pt x="300" y="182"/>
                    </a:lnTo>
                    <a:lnTo>
                      <a:pt x="306" y="173"/>
                    </a:lnTo>
                    <a:lnTo>
                      <a:pt x="311" y="163"/>
                    </a:lnTo>
                    <a:lnTo>
                      <a:pt x="315" y="152"/>
                    </a:lnTo>
                    <a:lnTo>
                      <a:pt x="317" y="142"/>
                    </a:lnTo>
                    <a:lnTo>
                      <a:pt x="315" y="131"/>
                    </a:lnTo>
                    <a:lnTo>
                      <a:pt x="315" y="118"/>
                    </a:lnTo>
                    <a:lnTo>
                      <a:pt x="309" y="106"/>
                    </a:lnTo>
                    <a:lnTo>
                      <a:pt x="306" y="95"/>
                    </a:lnTo>
                    <a:lnTo>
                      <a:pt x="300" y="83"/>
                    </a:lnTo>
                    <a:lnTo>
                      <a:pt x="290" y="74"/>
                    </a:lnTo>
                    <a:lnTo>
                      <a:pt x="281" y="64"/>
                    </a:lnTo>
                    <a:lnTo>
                      <a:pt x="273" y="55"/>
                    </a:lnTo>
                    <a:lnTo>
                      <a:pt x="266" y="51"/>
                    </a:lnTo>
                    <a:lnTo>
                      <a:pt x="258" y="49"/>
                    </a:lnTo>
                    <a:lnTo>
                      <a:pt x="249" y="49"/>
                    </a:lnTo>
                    <a:lnTo>
                      <a:pt x="241" y="53"/>
                    </a:lnTo>
                    <a:lnTo>
                      <a:pt x="231" y="55"/>
                    </a:lnTo>
                    <a:lnTo>
                      <a:pt x="222" y="57"/>
                    </a:lnTo>
                    <a:lnTo>
                      <a:pt x="212" y="57"/>
                    </a:lnTo>
                    <a:lnTo>
                      <a:pt x="203" y="59"/>
                    </a:lnTo>
                    <a:lnTo>
                      <a:pt x="188" y="45"/>
                    </a:lnTo>
                    <a:lnTo>
                      <a:pt x="174" y="40"/>
                    </a:lnTo>
                    <a:lnTo>
                      <a:pt x="161" y="32"/>
                    </a:lnTo>
                    <a:lnTo>
                      <a:pt x="148" y="30"/>
                    </a:lnTo>
                    <a:lnTo>
                      <a:pt x="134" y="28"/>
                    </a:lnTo>
                    <a:lnTo>
                      <a:pt x="121" y="28"/>
                    </a:lnTo>
                    <a:lnTo>
                      <a:pt x="110" y="28"/>
                    </a:lnTo>
                    <a:lnTo>
                      <a:pt x="96" y="32"/>
                    </a:lnTo>
                    <a:lnTo>
                      <a:pt x="85" y="34"/>
                    </a:lnTo>
                    <a:lnTo>
                      <a:pt x="72" y="38"/>
                    </a:lnTo>
                    <a:lnTo>
                      <a:pt x="60" y="43"/>
                    </a:lnTo>
                    <a:lnTo>
                      <a:pt x="49" y="51"/>
                    </a:lnTo>
                    <a:lnTo>
                      <a:pt x="36" y="57"/>
                    </a:lnTo>
                    <a:lnTo>
                      <a:pt x="24" y="64"/>
                    </a:lnTo>
                    <a:lnTo>
                      <a:pt x="11" y="72"/>
                    </a:lnTo>
                    <a:lnTo>
                      <a:pt x="0" y="80"/>
                    </a:lnTo>
                    <a:lnTo>
                      <a:pt x="0" y="68"/>
                    </a:lnTo>
                    <a:lnTo>
                      <a:pt x="1" y="61"/>
                    </a:lnTo>
                    <a:lnTo>
                      <a:pt x="5" y="51"/>
                    </a:lnTo>
                    <a:lnTo>
                      <a:pt x="11" y="45"/>
                    </a:lnTo>
                    <a:lnTo>
                      <a:pt x="17" y="40"/>
                    </a:lnTo>
                    <a:lnTo>
                      <a:pt x="22" y="34"/>
                    </a:lnTo>
                    <a:lnTo>
                      <a:pt x="30" y="30"/>
                    </a:lnTo>
                    <a:lnTo>
                      <a:pt x="39" y="28"/>
                    </a:lnTo>
                    <a:lnTo>
                      <a:pt x="49" y="23"/>
                    </a:lnTo>
                    <a:lnTo>
                      <a:pt x="57" y="21"/>
                    </a:lnTo>
                    <a:lnTo>
                      <a:pt x="66" y="17"/>
                    </a:lnTo>
                    <a:lnTo>
                      <a:pt x="76" y="15"/>
                    </a:lnTo>
                    <a:lnTo>
                      <a:pt x="83" y="13"/>
                    </a:lnTo>
                    <a:lnTo>
                      <a:pt x="91" y="9"/>
                    </a:lnTo>
                    <a:lnTo>
                      <a:pt x="98" y="7"/>
                    </a:lnTo>
                    <a:lnTo>
                      <a:pt x="106" y="5"/>
                    </a:lnTo>
                    <a:lnTo>
                      <a:pt x="106"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9" name="Freeform 302"/>
              <p:cNvSpPr>
                <a:spLocks/>
              </p:cNvSpPr>
              <p:nvPr/>
            </p:nvSpPr>
            <p:spPr bwMode="auto">
              <a:xfrm>
                <a:off x="2940" y="1814"/>
                <a:ext cx="143" cy="131"/>
              </a:xfrm>
              <a:custGeom>
                <a:avLst/>
                <a:gdLst>
                  <a:gd name="T0" fmla="*/ 226 w 285"/>
                  <a:gd name="T1" fmla="*/ 19 h 262"/>
                  <a:gd name="T2" fmla="*/ 196 w 285"/>
                  <a:gd name="T3" fmla="*/ 28 h 262"/>
                  <a:gd name="T4" fmla="*/ 150 w 285"/>
                  <a:gd name="T5" fmla="*/ 34 h 262"/>
                  <a:gd name="T6" fmla="*/ 101 w 285"/>
                  <a:gd name="T7" fmla="*/ 45 h 262"/>
                  <a:gd name="T8" fmla="*/ 61 w 285"/>
                  <a:gd name="T9" fmla="*/ 66 h 262"/>
                  <a:gd name="T10" fmla="*/ 31 w 285"/>
                  <a:gd name="T11" fmla="*/ 100 h 262"/>
                  <a:gd name="T12" fmla="*/ 25 w 285"/>
                  <a:gd name="T13" fmla="*/ 154 h 262"/>
                  <a:gd name="T14" fmla="*/ 42 w 285"/>
                  <a:gd name="T15" fmla="*/ 205 h 262"/>
                  <a:gd name="T16" fmla="*/ 91 w 285"/>
                  <a:gd name="T17" fmla="*/ 230 h 262"/>
                  <a:gd name="T18" fmla="*/ 150 w 285"/>
                  <a:gd name="T19" fmla="*/ 230 h 262"/>
                  <a:gd name="T20" fmla="*/ 205 w 285"/>
                  <a:gd name="T21" fmla="*/ 207 h 262"/>
                  <a:gd name="T22" fmla="*/ 230 w 285"/>
                  <a:gd name="T23" fmla="*/ 157 h 262"/>
                  <a:gd name="T24" fmla="*/ 221 w 285"/>
                  <a:gd name="T25" fmla="*/ 125 h 262"/>
                  <a:gd name="T26" fmla="*/ 202 w 285"/>
                  <a:gd name="T27" fmla="*/ 110 h 262"/>
                  <a:gd name="T28" fmla="*/ 190 w 285"/>
                  <a:gd name="T29" fmla="*/ 110 h 262"/>
                  <a:gd name="T30" fmla="*/ 173 w 285"/>
                  <a:gd name="T31" fmla="*/ 121 h 262"/>
                  <a:gd name="T32" fmla="*/ 183 w 285"/>
                  <a:gd name="T33" fmla="*/ 136 h 262"/>
                  <a:gd name="T34" fmla="*/ 166 w 285"/>
                  <a:gd name="T35" fmla="*/ 159 h 262"/>
                  <a:gd name="T36" fmla="*/ 143 w 285"/>
                  <a:gd name="T37" fmla="*/ 169 h 262"/>
                  <a:gd name="T38" fmla="*/ 122 w 285"/>
                  <a:gd name="T39" fmla="*/ 159 h 262"/>
                  <a:gd name="T40" fmla="*/ 112 w 285"/>
                  <a:gd name="T41" fmla="*/ 144 h 262"/>
                  <a:gd name="T42" fmla="*/ 114 w 285"/>
                  <a:gd name="T43" fmla="*/ 119 h 262"/>
                  <a:gd name="T44" fmla="*/ 145 w 285"/>
                  <a:gd name="T45" fmla="*/ 89 h 262"/>
                  <a:gd name="T46" fmla="*/ 164 w 285"/>
                  <a:gd name="T47" fmla="*/ 79 h 262"/>
                  <a:gd name="T48" fmla="*/ 186 w 285"/>
                  <a:gd name="T49" fmla="*/ 76 h 262"/>
                  <a:gd name="T50" fmla="*/ 219 w 285"/>
                  <a:gd name="T51" fmla="*/ 83 h 262"/>
                  <a:gd name="T52" fmla="*/ 263 w 285"/>
                  <a:gd name="T53" fmla="*/ 117 h 262"/>
                  <a:gd name="T54" fmla="*/ 282 w 285"/>
                  <a:gd name="T55" fmla="*/ 165 h 262"/>
                  <a:gd name="T56" fmla="*/ 283 w 285"/>
                  <a:gd name="T57" fmla="*/ 212 h 262"/>
                  <a:gd name="T58" fmla="*/ 263 w 285"/>
                  <a:gd name="T59" fmla="*/ 249 h 262"/>
                  <a:gd name="T60" fmla="*/ 221 w 285"/>
                  <a:gd name="T61" fmla="*/ 258 h 262"/>
                  <a:gd name="T62" fmla="*/ 200 w 285"/>
                  <a:gd name="T63" fmla="*/ 260 h 262"/>
                  <a:gd name="T64" fmla="*/ 177 w 285"/>
                  <a:gd name="T65" fmla="*/ 262 h 262"/>
                  <a:gd name="T66" fmla="*/ 154 w 285"/>
                  <a:gd name="T67" fmla="*/ 262 h 262"/>
                  <a:gd name="T68" fmla="*/ 129 w 285"/>
                  <a:gd name="T69" fmla="*/ 262 h 262"/>
                  <a:gd name="T70" fmla="*/ 107 w 285"/>
                  <a:gd name="T71" fmla="*/ 260 h 262"/>
                  <a:gd name="T72" fmla="*/ 53 w 285"/>
                  <a:gd name="T73" fmla="*/ 247 h 262"/>
                  <a:gd name="T74" fmla="*/ 10 w 285"/>
                  <a:gd name="T75" fmla="*/ 197 h 262"/>
                  <a:gd name="T76" fmla="*/ 2 w 285"/>
                  <a:gd name="T77" fmla="*/ 135 h 262"/>
                  <a:gd name="T78" fmla="*/ 21 w 285"/>
                  <a:gd name="T79" fmla="*/ 70 h 262"/>
                  <a:gd name="T80" fmla="*/ 72 w 285"/>
                  <a:gd name="T81" fmla="*/ 28 h 262"/>
                  <a:gd name="T82" fmla="*/ 128 w 285"/>
                  <a:gd name="T83" fmla="*/ 20 h 262"/>
                  <a:gd name="T84" fmla="*/ 160 w 285"/>
                  <a:gd name="T85" fmla="*/ 7 h 262"/>
                  <a:gd name="T86" fmla="*/ 181 w 285"/>
                  <a:gd name="T87" fmla="*/ 0 h 262"/>
                  <a:gd name="T88" fmla="*/ 205 w 285"/>
                  <a:gd name="T89" fmla="*/ 0 h 262"/>
                  <a:gd name="T90" fmla="*/ 224 w 285"/>
                  <a:gd name="T91" fmla="*/ 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5" h="262">
                    <a:moveTo>
                      <a:pt x="224" y="7"/>
                    </a:moveTo>
                    <a:lnTo>
                      <a:pt x="228" y="11"/>
                    </a:lnTo>
                    <a:lnTo>
                      <a:pt x="226" y="19"/>
                    </a:lnTo>
                    <a:lnTo>
                      <a:pt x="221" y="24"/>
                    </a:lnTo>
                    <a:lnTo>
                      <a:pt x="211" y="28"/>
                    </a:lnTo>
                    <a:lnTo>
                      <a:pt x="196" y="28"/>
                    </a:lnTo>
                    <a:lnTo>
                      <a:pt x="181" y="30"/>
                    </a:lnTo>
                    <a:lnTo>
                      <a:pt x="166" y="32"/>
                    </a:lnTo>
                    <a:lnTo>
                      <a:pt x="150" y="34"/>
                    </a:lnTo>
                    <a:lnTo>
                      <a:pt x="133" y="38"/>
                    </a:lnTo>
                    <a:lnTo>
                      <a:pt x="118" y="41"/>
                    </a:lnTo>
                    <a:lnTo>
                      <a:pt x="101" y="45"/>
                    </a:lnTo>
                    <a:lnTo>
                      <a:pt x="88" y="51"/>
                    </a:lnTo>
                    <a:lnTo>
                      <a:pt x="72" y="57"/>
                    </a:lnTo>
                    <a:lnTo>
                      <a:pt x="61" y="66"/>
                    </a:lnTo>
                    <a:lnTo>
                      <a:pt x="48" y="76"/>
                    </a:lnTo>
                    <a:lnTo>
                      <a:pt x="40" y="89"/>
                    </a:lnTo>
                    <a:lnTo>
                      <a:pt x="31" y="100"/>
                    </a:lnTo>
                    <a:lnTo>
                      <a:pt x="27" y="117"/>
                    </a:lnTo>
                    <a:lnTo>
                      <a:pt x="23" y="133"/>
                    </a:lnTo>
                    <a:lnTo>
                      <a:pt x="25" y="154"/>
                    </a:lnTo>
                    <a:lnTo>
                      <a:pt x="25" y="173"/>
                    </a:lnTo>
                    <a:lnTo>
                      <a:pt x="33" y="192"/>
                    </a:lnTo>
                    <a:lnTo>
                      <a:pt x="42" y="205"/>
                    </a:lnTo>
                    <a:lnTo>
                      <a:pt x="57" y="216"/>
                    </a:lnTo>
                    <a:lnTo>
                      <a:pt x="71" y="224"/>
                    </a:lnTo>
                    <a:lnTo>
                      <a:pt x="91" y="230"/>
                    </a:lnTo>
                    <a:lnTo>
                      <a:pt x="110" y="233"/>
                    </a:lnTo>
                    <a:lnTo>
                      <a:pt x="133" y="233"/>
                    </a:lnTo>
                    <a:lnTo>
                      <a:pt x="150" y="230"/>
                    </a:lnTo>
                    <a:lnTo>
                      <a:pt x="171" y="226"/>
                    </a:lnTo>
                    <a:lnTo>
                      <a:pt x="188" y="216"/>
                    </a:lnTo>
                    <a:lnTo>
                      <a:pt x="205" y="207"/>
                    </a:lnTo>
                    <a:lnTo>
                      <a:pt x="217" y="192"/>
                    </a:lnTo>
                    <a:lnTo>
                      <a:pt x="226" y="176"/>
                    </a:lnTo>
                    <a:lnTo>
                      <a:pt x="230" y="157"/>
                    </a:lnTo>
                    <a:lnTo>
                      <a:pt x="230" y="136"/>
                    </a:lnTo>
                    <a:lnTo>
                      <a:pt x="224" y="129"/>
                    </a:lnTo>
                    <a:lnTo>
                      <a:pt x="221" y="125"/>
                    </a:lnTo>
                    <a:lnTo>
                      <a:pt x="215" y="117"/>
                    </a:lnTo>
                    <a:lnTo>
                      <a:pt x="211" y="112"/>
                    </a:lnTo>
                    <a:lnTo>
                      <a:pt x="202" y="110"/>
                    </a:lnTo>
                    <a:lnTo>
                      <a:pt x="198" y="108"/>
                    </a:lnTo>
                    <a:lnTo>
                      <a:pt x="192" y="108"/>
                    </a:lnTo>
                    <a:lnTo>
                      <a:pt x="190" y="110"/>
                    </a:lnTo>
                    <a:lnTo>
                      <a:pt x="183" y="112"/>
                    </a:lnTo>
                    <a:lnTo>
                      <a:pt x="173" y="115"/>
                    </a:lnTo>
                    <a:lnTo>
                      <a:pt x="173" y="121"/>
                    </a:lnTo>
                    <a:lnTo>
                      <a:pt x="179" y="127"/>
                    </a:lnTo>
                    <a:lnTo>
                      <a:pt x="181" y="131"/>
                    </a:lnTo>
                    <a:lnTo>
                      <a:pt x="183" y="136"/>
                    </a:lnTo>
                    <a:lnTo>
                      <a:pt x="181" y="144"/>
                    </a:lnTo>
                    <a:lnTo>
                      <a:pt x="177" y="154"/>
                    </a:lnTo>
                    <a:lnTo>
                      <a:pt x="166" y="159"/>
                    </a:lnTo>
                    <a:lnTo>
                      <a:pt x="156" y="163"/>
                    </a:lnTo>
                    <a:lnTo>
                      <a:pt x="148" y="165"/>
                    </a:lnTo>
                    <a:lnTo>
                      <a:pt x="143" y="169"/>
                    </a:lnTo>
                    <a:lnTo>
                      <a:pt x="133" y="169"/>
                    </a:lnTo>
                    <a:lnTo>
                      <a:pt x="128" y="165"/>
                    </a:lnTo>
                    <a:lnTo>
                      <a:pt x="122" y="159"/>
                    </a:lnTo>
                    <a:lnTo>
                      <a:pt x="118" y="154"/>
                    </a:lnTo>
                    <a:lnTo>
                      <a:pt x="112" y="150"/>
                    </a:lnTo>
                    <a:lnTo>
                      <a:pt x="112" y="144"/>
                    </a:lnTo>
                    <a:lnTo>
                      <a:pt x="110" y="135"/>
                    </a:lnTo>
                    <a:lnTo>
                      <a:pt x="112" y="127"/>
                    </a:lnTo>
                    <a:lnTo>
                      <a:pt x="114" y="119"/>
                    </a:lnTo>
                    <a:lnTo>
                      <a:pt x="120" y="112"/>
                    </a:lnTo>
                    <a:lnTo>
                      <a:pt x="131" y="98"/>
                    </a:lnTo>
                    <a:lnTo>
                      <a:pt x="145" y="89"/>
                    </a:lnTo>
                    <a:lnTo>
                      <a:pt x="148" y="85"/>
                    </a:lnTo>
                    <a:lnTo>
                      <a:pt x="156" y="81"/>
                    </a:lnTo>
                    <a:lnTo>
                      <a:pt x="164" y="79"/>
                    </a:lnTo>
                    <a:lnTo>
                      <a:pt x="171" y="79"/>
                    </a:lnTo>
                    <a:lnTo>
                      <a:pt x="179" y="76"/>
                    </a:lnTo>
                    <a:lnTo>
                      <a:pt x="186" y="76"/>
                    </a:lnTo>
                    <a:lnTo>
                      <a:pt x="192" y="76"/>
                    </a:lnTo>
                    <a:lnTo>
                      <a:pt x="202" y="77"/>
                    </a:lnTo>
                    <a:lnTo>
                      <a:pt x="219" y="83"/>
                    </a:lnTo>
                    <a:lnTo>
                      <a:pt x="236" y="93"/>
                    </a:lnTo>
                    <a:lnTo>
                      <a:pt x="249" y="102"/>
                    </a:lnTo>
                    <a:lnTo>
                      <a:pt x="263" y="117"/>
                    </a:lnTo>
                    <a:lnTo>
                      <a:pt x="270" y="133"/>
                    </a:lnTo>
                    <a:lnTo>
                      <a:pt x="278" y="150"/>
                    </a:lnTo>
                    <a:lnTo>
                      <a:pt x="282" y="165"/>
                    </a:lnTo>
                    <a:lnTo>
                      <a:pt x="285" y="182"/>
                    </a:lnTo>
                    <a:lnTo>
                      <a:pt x="285" y="197"/>
                    </a:lnTo>
                    <a:lnTo>
                      <a:pt x="283" y="212"/>
                    </a:lnTo>
                    <a:lnTo>
                      <a:pt x="278" y="226"/>
                    </a:lnTo>
                    <a:lnTo>
                      <a:pt x="272" y="239"/>
                    </a:lnTo>
                    <a:lnTo>
                      <a:pt x="263" y="249"/>
                    </a:lnTo>
                    <a:lnTo>
                      <a:pt x="251" y="254"/>
                    </a:lnTo>
                    <a:lnTo>
                      <a:pt x="236" y="258"/>
                    </a:lnTo>
                    <a:lnTo>
                      <a:pt x="221" y="258"/>
                    </a:lnTo>
                    <a:lnTo>
                      <a:pt x="215" y="258"/>
                    </a:lnTo>
                    <a:lnTo>
                      <a:pt x="207" y="258"/>
                    </a:lnTo>
                    <a:lnTo>
                      <a:pt x="200" y="260"/>
                    </a:lnTo>
                    <a:lnTo>
                      <a:pt x="192" y="262"/>
                    </a:lnTo>
                    <a:lnTo>
                      <a:pt x="185" y="262"/>
                    </a:lnTo>
                    <a:lnTo>
                      <a:pt x="177" y="262"/>
                    </a:lnTo>
                    <a:lnTo>
                      <a:pt x="169" y="262"/>
                    </a:lnTo>
                    <a:lnTo>
                      <a:pt x="162" y="262"/>
                    </a:lnTo>
                    <a:lnTo>
                      <a:pt x="154" y="262"/>
                    </a:lnTo>
                    <a:lnTo>
                      <a:pt x="147" y="262"/>
                    </a:lnTo>
                    <a:lnTo>
                      <a:pt x="137" y="262"/>
                    </a:lnTo>
                    <a:lnTo>
                      <a:pt x="129" y="262"/>
                    </a:lnTo>
                    <a:lnTo>
                      <a:pt x="122" y="260"/>
                    </a:lnTo>
                    <a:lnTo>
                      <a:pt x="112" y="260"/>
                    </a:lnTo>
                    <a:lnTo>
                      <a:pt x="107" y="260"/>
                    </a:lnTo>
                    <a:lnTo>
                      <a:pt x="101" y="260"/>
                    </a:lnTo>
                    <a:lnTo>
                      <a:pt x="74" y="254"/>
                    </a:lnTo>
                    <a:lnTo>
                      <a:pt x="53" y="247"/>
                    </a:lnTo>
                    <a:lnTo>
                      <a:pt x="34" y="233"/>
                    </a:lnTo>
                    <a:lnTo>
                      <a:pt x="21" y="216"/>
                    </a:lnTo>
                    <a:lnTo>
                      <a:pt x="10" y="197"/>
                    </a:lnTo>
                    <a:lnTo>
                      <a:pt x="2" y="178"/>
                    </a:lnTo>
                    <a:lnTo>
                      <a:pt x="0" y="155"/>
                    </a:lnTo>
                    <a:lnTo>
                      <a:pt x="2" y="135"/>
                    </a:lnTo>
                    <a:lnTo>
                      <a:pt x="4" y="112"/>
                    </a:lnTo>
                    <a:lnTo>
                      <a:pt x="12" y="89"/>
                    </a:lnTo>
                    <a:lnTo>
                      <a:pt x="21" y="70"/>
                    </a:lnTo>
                    <a:lnTo>
                      <a:pt x="36" y="53"/>
                    </a:lnTo>
                    <a:lnTo>
                      <a:pt x="53" y="38"/>
                    </a:lnTo>
                    <a:lnTo>
                      <a:pt x="72" y="28"/>
                    </a:lnTo>
                    <a:lnTo>
                      <a:pt x="95" y="22"/>
                    </a:lnTo>
                    <a:lnTo>
                      <a:pt x="122" y="22"/>
                    </a:lnTo>
                    <a:lnTo>
                      <a:pt x="128" y="20"/>
                    </a:lnTo>
                    <a:lnTo>
                      <a:pt x="137" y="17"/>
                    </a:lnTo>
                    <a:lnTo>
                      <a:pt x="148" y="11"/>
                    </a:lnTo>
                    <a:lnTo>
                      <a:pt x="160" y="7"/>
                    </a:lnTo>
                    <a:lnTo>
                      <a:pt x="166" y="3"/>
                    </a:lnTo>
                    <a:lnTo>
                      <a:pt x="173" y="1"/>
                    </a:lnTo>
                    <a:lnTo>
                      <a:pt x="181" y="0"/>
                    </a:lnTo>
                    <a:lnTo>
                      <a:pt x="188" y="0"/>
                    </a:lnTo>
                    <a:lnTo>
                      <a:pt x="198" y="0"/>
                    </a:lnTo>
                    <a:lnTo>
                      <a:pt x="205" y="0"/>
                    </a:lnTo>
                    <a:lnTo>
                      <a:pt x="213" y="3"/>
                    </a:lnTo>
                    <a:lnTo>
                      <a:pt x="224" y="7"/>
                    </a:lnTo>
                    <a:lnTo>
                      <a:pt x="224"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0" name="Freeform 303"/>
              <p:cNvSpPr>
                <a:spLocks/>
              </p:cNvSpPr>
              <p:nvPr/>
            </p:nvSpPr>
            <p:spPr bwMode="auto">
              <a:xfrm>
                <a:off x="3062" y="1810"/>
                <a:ext cx="160" cy="67"/>
              </a:xfrm>
              <a:custGeom>
                <a:avLst/>
                <a:gdLst>
                  <a:gd name="T0" fmla="*/ 0 w 321"/>
                  <a:gd name="T1" fmla="*/ 0 h 135"/>
                  <a:gd name="T2" fmla="*/ 19 w 321"/>
                  <a:gd name="T3" fmla="*/ 0 h 135"/>
                  <a:gd name="T4" fmla="*/ 39 w 321"/>
                  <a:gd name="T5" fmla="*/ 6 h 135"/>
                  <a:gd name="T6" fmla="*/ 58 w 321"/>
                  <a:gd name="T7" fmla="*/ 11 h 135"/>
                  <a:gd name="T8" fmla="*/ 77 w 321"/>
                  <a:gd name="T9" fmla="*/ 21 h 135"/>
                  <a:gd name="T10" fmla="*/ 95 w 321"/>
                  <a:gd name="T11" fmla="*/ 30 h 135"/>
                  <a:gd name="T12" fmla="*/ 114 w 321"/>
                  <a:gd name="T13" fmla="*/ 42 h 135"/>
                  <a:gd name="T14" fmla="*/ 131 w 321"/>
                  <a:gd name="T15" fmla="*/ 53 h 135"/>
                  <a:gd name="T16" fmla="*/ 150 w 321"/>
                  <a:gd name="T17" fmla="*/ 67 h 135"/>
                  <a:gd name="T18" fmla="*/ 167 w 321"/>
                  <a:gd name="T19" fmla="*/ 78 h 135"/>
                  <a:gd name="T20" fmla="*/ 186 w 321"/>
                  <a:gd name="T21" fmla="*/ 89 h 135"/>
                  <a:gd name="T22" fmla="*/ 205 w 321"/>
                  <a:gd name="T23" fmla="*/ 99 h 135"/>
                  <a:gd name="T24" fmla="*/ 224 w 321"/>
                  <a:gd name="T25" fmla="*/ 108 h 135"/>
                  <a:gd name="T26" fmla="*/ 243 w 321"/>
                  <a:gd name="T27" fmla="*/ 116 h 135"/>
                  <a:gd name="T28" fmla="*/ 266 w 321"/>
                  <a:gd name="T29" fmla="*/ 120 h 135"/>
                  <a:gd name="T30" fmla="*/ 285 w 321"/>
                  <a:gd name="T31" fmla="*/ 122 h 135"/>
                  <a:gd name="T32" fmla="*/ 309 w 321"/>
                  <a:gd name="T33" fmla="*/ 120 h 135"/>
                  <a:gd name="T34" fmla="*/ 315 w 321"/>
                  <a:gd name="T35" fmla="*/ 127 h 135"/>
                  <a:gd name="T36" fmla="*/ 321 w 321"/>
                  <a:gd name="T37" fmla="*/ 135 h 135"/>
                  <a:gd name="T38" fmla="*/ 315 w 321"/>
                  <a:gd name="T39" fmla="*/ 135 h 135"/>
                  <a:gd name="T40" fmla="*/ 307 w 321"/>
                  <a:gd name="T41" fmla="*/ 135 h 135"/>
                  <a:gd name="T42" fmla="*/ 300 w 321"/>
                  <a:gd name="T43" fmla="*/ 135 h 135"/>
                  <a:gd name="T44" fmla="*/ 292 w 321"/>
                  <a:gd name="T45" fmla="*/ 135 h 135"/>
                  <a:gd name="T46" fmla="*/ 283 w 321"/>
                  <a:gd name="T47" fmla="*/ 135 h 135"/>
                  <a:gd name="T48" fmla="*/ 275 w 321"/>
                  <a:gd name="T49" fmla="*/ 135 h 135"/>
                  <a:gd name="T50" fmla="*/ 266 w 321"/>
                  <a:gd name="T51" fmla="*/ 135 h 135"/>
                  <a:gd name="T52" fmla="*/ 262 w 321"/>
                  <a:gd name="T53" fmla="*/ 135 h 135"/>
                  <a:gd name="T54" fmla="*/ 243 w 321"/>
                  <a:gd name="T55" fmla="*/ 133 h 135"/>
                  <a:gd name="T56" fmla="*/ 224 w 321"/>
                  <a:gd name="T57" fmla="*/ 131 h 135"/>
                  <a:gd name="T58" fmla="*/ 207 w 321"/>
                  <a:gd name="T59" fmla="*/ 127 h 135"/>
                  <a:gd name="T60" fmla="*/ 191 w 321"/>
                  <a:gd name="T61" fmla="*/ 122 h 135"/>
                  <a:gd name="T62" fmla="*/ 174 w 321"/>
                  <a:gd name="T63" fmla="*/ 116 h 135"/>
                  <a:gd name="T64" fmla="*/ 157 w 321"/>
                  <a:gd name="T65" fmla="*/ 108 h 135"/>
                  <a:gd name="T66" fmla="*/ 142 w 321"/>
                  <a:gd name="T67" fmla="*/ 101 h 135"/>
                  <a:gd name="T68" fmla="*/ 127 w 321"/>
                  <a:gd name="T69" fmla="*/ 93 h 135"/>
                  <a:gd name="T70" fmla="*/ 112 w 321"/>
                  <a:gd name="T71" fmla="*/ 84 h 135"/>
                  <a:gd name="T72" fmla="*/ 95 w 321"/>
                  <a:gd name="T73" fmla="*/ 76 h 135"/>
                  <a:gd name="T74" fmla="*/ 79 w 321"/>
                  <a:gd name="T75" fmla="*/ 67 h 135"/>
                  <a:gd name="T76" fmla="*/ 64 w 321"/>
                  <a:gd name="T77" fmla="*/ 57 h 135"/>
                  <a:gd name="T78" fmla="*/ 47 w 321"/>
                  <a:gd name="T79" fmla="*/ 48 h 135"/>
                  <a:gd name="T80" fmla="*/ 32 w 321"/>
                  <a:gd name="T81" fmla="*/ 40 h 135"/>
                  <a:gd name="T82" fmla="*/ 15 w 321"/>
                  <a:gd name="T83" fmla="*/ 32 h 135"/>
                  <a:gd name="T84" fmla="*/ 0 w 321"/>
                  <a:gd name="T85" fmla="*/ 25 h 135"/>
                  <a:gd name="T86" fmla="*/ 0 w 321"/>
                  <a:gd name="T87" fmla="*/ 0 h 135"/>
                  <a:gd name="T88" fmla="*/ 0 w 321"/>
                  <a:gd name="T89"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1" h="135">
                    <a:moveTo>
                      <a:pt x="0" y="0"/>
                    </a:moveTo>
                    <a:lnTo>
                      <a:pt x="19" y="0"/>
                    </a:lnTo>
                    <a:lnTo>
                      <a:pt x="39" y="6"/>
                    </a:lnTo>
                    <a:lnTo>
                      <a:pt x="58" y="11"/>
                    </a:lnTo>
                    <a:lnTo>
                      <a:pt x="77" y="21"/>
                    </a:lnTo>
                    <a:lnTo>
                      <a:pt x="95" y="30"/>
                    </a:lnTo>
                    <a:lnTo>
                      <a:pt x="114" y="42"/>
                    </a:lnTo>
                    <a:lnTo>
                      <a:pt x="131" y="53"/>
                    </a:lnTo>
                    <a:lnTo>
                      <a:pt x="150" y="67"/>
                    </a:lnTo>
                    <a:lnTo>
                      <a:pt x="167" y="78"/>
                    </a:lnTo>
                    <a:lnTo>
                      <a:pt x="186" y="89"/>
                    </a:lnTo>
                    <a:lnTo>
                      <a:pt x="205" y="99"/>
                    </a:lnTo>
                    <a:lnTo>
                      <a:pt x="224" y="108"/>
                    </a:lnTo>
                    <a:lnTo>
                      <a:pt x="243" y="116"/>
                    </a:lnTo>
                    <a:lnTo>
                      <a:pt x="266" y="120"/>
                    </a:lnTo>
                    <a:lnTo>
                      <a:pt x="285" y="122"/>
                    </a:lnTo>
                    <a:lnTo>
                      <a:pt x="309" y="120"/>
                    </a:lnTo>
                    <a:lnTo>
                      <a:pt x="315" y="127"/>
                    </a:lnTo>
                    <a:lnTo>
                      <a:pt x="321" y="135"/>
                    </a:lnTo>
                    <a:lnTo>
                      <a:pt x="315" y="135"/>
                    </a:lnTo>
                    <a:lnTo>
                      <a:pt x="307" y="135"/>
                    </a:lnTo>
                    <a:lnTo>
                      <a:pt x="300" y="135"/>
                    </a:lnTo>
                    <a:lnTo>
                      <a:pt x="292" y="135"/>
                    </a:lnTo>
                    <a:lnTo>
                      <a:pt x="283" y="135"/>
                    </a:lnTo>
                    <a:lnTo>
                      <a:pt x="275" y="135"/>
                    </a:lnTo>
                    <a:lnTo>
                      <a:pt x="266" y="135"/>
                    </a:lnTo>
                    <a:lnTo>
                      <a:pt x="262" y="135"/>
                    </a:lnTo>
                    <a:lnTo>
                      <a:pt x="243" y="133"/>
                    </a:lnTo>
                    <a:lnTo>
                      <a:pt x="224" y="131"/>
                    </a:lnTo>
                    <a:lnTo>
                      <a:pt x="207" y="127"/>
                    </a:lnTo>
                    <a:lnTo>
                      <a:pt x="191" y="122"/>
                    </a:lnTo>
                    <a:lnTo>
                      <a:pt x="174" y="116"/>
                    </a:lnTo>
                    <a:lnTo>
                      <a:pt x="157" y="108"/>
                    </a:lnTo>
                    <a:lnTo>
                      <a:pt x="142" y="101"/>
                    </a:lnTo>
                    <a:lnTo>
                      <a:pt x="127" y="93"/>
                    </a:lnTo>
                    <a:lnTo>
                      <a:pt x="112" y="84"/>
                    </a:lnTo>
                    <a:lnTo>
                      <a:pt x="95" y="76"/>
                    </a:lnTo>
                    <a:lnTo>
                      <a:pt x="79" y="67"/>
                    </a:lnTo>
                    <a:lnTo>
                      <a:pt x="64" y="57"/>
                    </a:lnTo>
                    <a:lnTo>
                      <a:pt x="47" y="48"/>
                    </a:lnTo>
                    <a:lnTo>
                      <a:pt x="32" y="40"/>
                    </a:lnTo>
                    <a:lnTo>
                      <a:pt x="15" y="32"/>
                    </a:lnTo>
                    <a:lnTo>
                      <a:pt x="0" y="25"/>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1" name="Freeform 304"/>
              <p:cNvSpPr>
                <a:spLocks/>
              </p:cNvSpPr>
              <p:nvPr/>
            </p:nvSpPr>
            <p:spPr bwMode="auto">
              <a:xfrm>
                <a:off x="3144" y="1816"/>
                <a:ext cx="78" cy="41"/>
              </a:xfrm>
              <a:custGeom>
                <a:avLst/>
                <a:gdLst>
                  <a:gd name="T0" fmla="*/ 4 w 156"/>
                  <a:gd name="T1" fmla="*/ 0 h 82"/>
                  <a:gd name="T2" fmla="*/ 9 w 156"/>
                  <a:gd name="T3" fmla="*/ 6 h 82"/>
                  <a:gd name="T4" fmla="*/ 17 w 156"/>
                  <a:gd name="T5" fmla="*/ 10 h 82"/>
                  <a:gd name="T6" fmla="*/ 26 w 156"/>
                  <a:gd name="T7" fmla="*/ 16 h 82"/>
                  <a:gd name="T8" fmla="*/ 36 w 156"/>
                  <a:gd name="T9" fmla="*/ 19 h 82"/>
                  <a:gd name="T10" fmla="*/ 44 w 156"/>
                  <a:gd name="T11" fmla="*/ 19 h 82"/>
                  <a:gd name="T12" fmla="*/ 53 w 156"/>
                  <a:gd name="T13" fmla="*/ 23 h 82"/>
                  <a:gd name="T14" fmla="*/ 63 w 156"/>
                  <a:gd name="T15" fmla="*/ 23 h 82"/>
                  <a:gd name="T16" fmla="*/ 76 w 156"/>
                  <a:gd name="T17" fmla="*/ 23 h 82"/>
                  <a:gd name="T18" fmla="*/ 85 w 156"/>
                  <a:gd name="T19" fmla="*/ 19 h 82"/>
                  <a:gd name="T20" fmla="*/ 97 w 156"/>
                  <a:gd name="T21" fmla="*/ 19 h 82"/>
                  <a:gd name="T22" fmla="*/ 108 w 156"/>
                  <a:gd name="T23" fmla="*/ 16 h 82"/>
                  <a:gd name="T24" fmla="*/ 120 w 156"/>
                  <a:gd name="T25" fmla="*/ 16 h 82"/>
                  <a:gd name="T26" fmla="*/ 129 w 156"/>
                  <a:gd name="T27" fmla="*/ 10 h 82"/>
                  <a:gd name="T28" fmla="*/ 139 w 156"/>
                  <a:gd name="T29" fmla="*/ 6 h 82"/>
                  <a:gd name="T30" fmla="*/ 146 w 156"/>
                  <a:gd name="T31" fmla="*/ 2 h 82"/>
                  <a:gd name="T32" fmla="*/ 156 w 156"/>
                  <a:gd name="T33" fmla="*/ 0 h 82"/>
                  <a:gd name="T34" fmla="*/ 156 w 156"/>
                  <a:gd name="T35" fmla="*/ 10 h 82"/>
                  <a:gd name="T36" fmla="*/ 156 w 156"/>
                  <a:gd name="T37" fmla="*/ 21 h 82"/>
                  <a:gd name="T38" fmla="*/ 154 w 156"/>
                  <a:gd name="T39" fmla="*/ 35 h 82"/>
                  <a:gd name="T40" fmla="*/ 152 w 156"/>
                  <a:gd name="T41" fmla="*/ 48 h 82"/>
                  <a:gd name="T42" fmla="*/ 146 w 156"/>
                  <a:gd name="T43" fmla="*/ 57 h 82"/>
                  <a:gd name="T44" fmla="*/ 139 w 156"/>
                  <a:gd name="T45" fmla="*/ 71 h 82"/>
                  <a:gd name="T46" fmla="*/ 129 w 156"/>
                  <a:gd name="T47" fmla="*/ 73 h 82"/>
                  <a:gd name="T48" fmla="*/ 123 w 156"/>
                  <a:gd name="T49" fmla="*/ 76 h 82"/>
                  <a:gd name="T50" fmla="*/ 114 w 156"/>
                  <a:gd name="T51" fmla="*/ 80 h 82"/>
                  <a:gd name="T52" fmla="*/ 104 w 156"/>
                  <a:gd name="T53" fmla="*/ 82 h 82"/>
                  <a:gd name="T54" fmla="*/ 95 w 156"/>
                  <a:gd name="T55" fmla="*/ 80 h 82"/>
                  <a:gd name="T56" fmla="*/ 87 w 156"/>
                  <a:gd name="T57" fmla="*/ 80 h 82"/>
                  <a:gd name="T58" fmla="*/ 78 w 156"/>
                  <a:gd name="T59" fmla="*/ 76 h 82"/>
                  <a:gd name="T60" fmla="*/ 70 w 156"/>
                  <a:gd name="T61" fmla="*/ 74 h 82"/>
                  <a:gd name="T62" fmla="*/ 59 w 156"/>
                  <a:gd name="T63" fmla="*/ 69 h 82"/>
                  <a:gd name="T64" fmla="*/ 51 w 156"/>
                  <a:gd name="T65" fmla="*/ 65 h 82"/>
                  <a:gd name="T66" fmla="*/ 42 w 156"/>
                  <a:gd name="T67" fmla="*/ 59 h 82"/>
                  <a:gd name="T68" fmla="*/ 34 w 156"/>
                  <a:gd name="T69" fmla="*/ 54 h 82"/>
                  <a:gd name="T70" fmla="*/ 25 w 156"/>
                  <a:gd name="T71" fmla="*/ 48 h 82"/>
                  <a:gd name="T72" fmla="*/ 17 w 156"/>
                  <a:gd name="T73" fmla="*/ 40 h 82"/>
                  <a:gd name="T74" fmla="*/ 11 w 156"/>
                  <a:gd name="T75" fmla="*/ 35 h 82"/>
                  <a:gd name="T76" fmla="*/ 7 w 156"/>
                  <a:gd name="T77" fmla="*/ 27 h 82"/>
                  <a:gd name="T78" fmla="*/ 0 w 156"/>
                  <a:gd name="T79" fmla="*/ 12 h 82"/>
                  <a:gd name="T80" fmla="*/ 4 w 156"/>
                  <a:gd name="T81" fmla="*/ 0 h 82"/>
                  <a:gd name="T82" fmla="*/ 4 w 156"/>
                  <a:gd name="T8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6" h="82">
                    <a:moveTo>
                      <a:pt x="4" y="0"/>
                    </a:moveTo>
                    <a:lnTo>
                      <a:pt x="9" y="6"/>
                    </a:lnTo>
                    <a:lnTo>
                      <a:pt x="17" y="10"/>
                    </a:lnTo>
                    <a:lnTo>
                      <a:pt x="26" y="16"/>
                    </a:lnTo>
                    <a:lnTo>
                      <a:pt x="36" y="19"/>
                    </a:lnTo>
                    <a:lnTo>
                      <a:pt x="44" y="19"/>
                    </a:lnTo>
                    <a:lnTo>
                      <a:pt x="53" y="23"/>
                    </a:lnTo>
                    <a:lnTo>
                      <a:pt x="63" y="23"/>
                    </a:lnTo>
                    <a:lnTo>
                      <a:pt x="76" y="23"/>
                    </a:lnTo>
                    <a:lnTo>
                      <a:pt x="85" y="19"/>
                    </a:lnTo>
                    <a:lnTo>
                      <a:pt x="97" y="19"/>
                    </a:lnTo>
                    <a:lnTo>
                      <a:pt x="108" y="16"/>
                    </a:lnTo>
                    <a:lnTo>
                      <a:pt x="120" y="16"/>
                    </a:lnTo>
                    <a:lnTo>
                      <a:pt x="129" y="10"/>
                    </a:lnTo>
                    <a:lnTo>
                      <a:pt x="139" y="6"/>
                    </a:lnTo>
                    <a:lnTo>
                      <a:pt x="146" y="2"/>
                    </a:lnTo>
                    <a:lnTo>
                      <a:pt x="156" y="0"/>
                    </a:lnTo>
                    <a:lnTo>
                      <a:pt x="156" y="10"/>
                    </a:lnTo>
                    <a:lnTo>
                      <a:pt x="156" y="21"/>
                    </a:lnTo>
                    <a:lnTo>
                      <a:pt x="154" y="35"/>
                    </a:lnTo>
                    <a:lnTo>
                      <a:pt x="152" y="48"/>
                    </a:lnTo>
                    <a:lnTo>
                      <a:pt x="146" y="57"/>
                    </a:lnTo>
                    <a:lnTo>
                      <a:pt x="139" y="71"/>
                    </a:lnTo>
                    <a:lnTo>
                      <a:pt x="129" y="73"/>
                    </a:lnTo>
                    <a:lnTo>
                      <a:pt x="123" y="76"/>
                    </a:lnTo>
                    <a:lnTo>
                      <a:pt x="114" y="80"/>
                    </a:lnTo>
                    <a:lnTo>
                      <a:pt x="104" y="82"/>
                    </a:lnTo>
                    <a:lnTo>
                      <a:pt x="95" y="80"/>
                    </a:lnTo>
                    <a:lnTo>
                      <a:pt x="87" y="80"/>
                    </a:lnTo>
                    <a:lnTo>
                      <a:pt x="78" y="76"/>
                    </a:lnTo>
                    <a:lnTo>
                      <a:pt x="70" y="74"/>
                    </a:lnTo>
                    <a:lnTo>
                      <a:pt x="59" y="69"/>
                    </a:lnTo>
                    <a:lnTo>
                      <a:pt x="51" y="65"/>
                    </a:lnTo>
                    <a:lnTo>
                      <a:pt x="42" y="59"/>
                    </a:lnTo>
                    <a:lnTo>
                      <a:pt x="34" y="54"/>
                    </a:lnTo>
                    <a:lnTo>
                      <a:pt x="25" y="48"/>
                    </a:lnTo>
                    <a:lnTo>
                      <a:pt x="17" y="40"/>
                    </a:lnTo>
                    <a:lnTo>
                      <a:pt x="11" y="35"/>
                    </a:lnTo>
                    <a:lnTo>
                      <a:pt x="7" y="27"/>
                    </a:lnTo>
                    <a:lnTo>
                      <a:pt x="0" y="12"/>
                    </a:lnTo>
                    <a:lnTo>
                      <a:pt x="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 name="Freeform 305"/>
              <p:cNvSpPr>
                <a:spLocks/>
              </p:cNvSpPr>
              <p:nvPr/>
            </p:nvSpPr>
            <p:spPr bwMode="auto">
              <a:xfrm>
                <a:off x="3386" y="1843"/>
                <a:ext cx="31" cy="59"/>
              </a:xfrm>
              <a:custGeom>
                <a:avLst/>
                <a:gdLst>
                  <a:gd name="T0" fmla="*/ 3 w 62"/>
                  <a:gd name="T1" fmla="*/ 3 h 117"/>
                  <a:gd name="T2" fmla="*/ 9 w 62"/>
                  <a:gd name="T3" fmla="*/ 0 h 117"/>
                  <a:gd name="T4" fmla="*/ 19 w 62"/>
                  <a:gd name="T5" fmla="*/ 0 h 117"/>
                  <a:gd name="T6" fmla="*/ 28 w 62"/>
                  <a:gd name="T7" fmla="*/ 1 h 117"/>
                  <a:gd name="T8" fmla="*/ 38 w 62"/>
                  <a:gd name="T9" fmla="*/ 7 h 117"/>
                  <a:gd name="T10" fmla="*/ 45 w 62"/>
                  <a:gd name="T11" fmla="*/ 13 h 117"/>
                  <a:gd name="T12" fmla="*/ 55 w 62"/>
                  <a:gd name="T13" fmla="*/ 20 h 117"/>
                  <a:gd name="T14" fmla="*/ 59 w 62"/>
                  <a:gd name="T15" fmla="*/ 30 h 117"/>
                  <a:gd name="T16" fmla="*/ 62 w 62"/>
                  <a:gd name="T17" fmla="*/ 43 h 117"/>
                  <a:gd name="T18" fmla="*/ 60 w 62"/>
                  <a:gd name="T19" fmla="*/ 55 h 117"/>
                  <a:gd name="T20" fmla="*/ 59 w 62"/>
                  <a:gd name="T21" fmla="*/ 66 h 117"/>
                  <a:gd name="T22" fmla="*/ 53 w 62"/>
                  <a:gd name="T23" fmla="*/ 78 h 117"/>
                  <a:gd name="T24" fmla="*/ 47 w 62"/>
                  <a:gd name="T25" fmla="*/ 91 h 117"/>
                  <a:gd name="T26" fmla="*/ 38 w 62"/>
                  <a:gd name="T27" fmla="*/ 102 h 117"/>
                  <a:gd name="T28" fmla="*/ 30 w 62"/>
                  <a:gd name="T29" fmla="*/ 110 h 117"/>
                  <a:gd name="T30" fmla="*/ 21 w 62"/>
                  <a:gd name="T31" fmla="*/ 116 h 117"/>
                  <a:gd name="T32" fmla="*/ 13 w 62"/>
                  <a:gd name="T33" fmla="*/ 117 h 117"/>
                  <a:gd name="T34" fmla="*/ 13 w 62"/>
                  <a:gd name="T35" fmla="*/ 110 h 117"/>
                  <a:gd name="T36" fmla="*/ 17 w 62"/>
                  <a:gd name="T37" fmla="*/ 102 h 117"/>
                  <a:gd name="T38" fmla="*/ 17 w 62"/>
                  <a:gd name="T39" fmla="*/ 95 h 117"/>
                  <a:gd name="T40" fmla="*/ 19 w 62"/>
                  <a:gd name="T41" fmla="*/ 87 h 117"/>
                  <a:gd name="T42" fmla="*/ 15 w 62"/>
                  <a:gd name="T43" fmla="*/ 79 h 117"/>
                  <a:gd name="T44" fmla="*/ 13 w 62"/>
                  <a:gd name="T45" fmla="*/ 72 h 117"/>
                  <a:gd name="T46" fmla="*/ 13 w 62"/>
                  <a:gd name="T47" fmla="*/ 64 h 117"/>
                  <a:gd name="T48" fmla="*/ 11 w 62"/>
                  <a:gd name="T49" fmla="*/ 58 h 117"/>
                  <a:gd name="T50" fmla="*/ 9 w 62"/>
                  <a:gd name="T51" fmla="*/ 51 h 117"/>
                  <a:gd name="T52" fmla="*/ 5 w 62"/>
                  <a:gd name="T53" fmla="*/ 41 h 117"/>
                  <a:gd name="T54" fmla="*/ 3 w 62"/>
                  <a:gd name="T55" fmla="*/ 36 h 117"/>
                  <a:gd name="T56" fmla="*/ 3 w 62"/>
                  <a:gd name="T57" fmla="*/ 28 h 117"/>
                  <a:gd name="T58" fmla="*/ 0 w 62"/>
                  <a:gd name="T59" fmla="*/ 15 h 117"/>
                  <a:gd name="T60" fmla="*/ 3 w 62"/>
                  <a:gd name="T61" fmla="*/ 3 h 117"/>
                  <a:gd name="T62" fmla="*/ 3 w 62"/>
                  <a:gd name="T63" fmla="*/ 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 h="117">
                    <a:moveTo>
                      <a:pt x="3" y="3"/>
                    </a:moveTo>
                    <a:lnTo>
                      <a:pt x="9" y="0"/>
                    </a:lnTo>
                    <a:lnTo>
                      <a:pt x="19" y="0"/>
                    </a:lnTo>
                    <a:lnTo>
                      <a:pt x="28" y="1"/>
                    </a:lnTo>
                    <a:lnTo>
                      <a:pt x="38" y="7"/>
                    </a:lnTo>
                    <a:lnTo>
                      <a:pt x="45" y="13"/>
                    </a:lnTo>
                    <a:lnTo>
                      <a:pt x="55" y="20"/>
                    </a:lnTo>
                    <a:lnTo>
                      <a:pt x="59" y="30"/>
                    </a:lnTo>
                    <a:lnTo>
                      <a:pt x="62" y="43"/>
                    </a:lnTo>
                    <a:lnTo>
                      <a:pt x="60" y="55"/>
                    </a:lnTo>
                    <a:lnTo>
                      <a:pt x="59" y="66"/>
                    </a:lnTo>
                    <a:lnTo>
                      <a:pt x="53" y="78"/>
                    </a:lnTo>
                    <a:lnTo>
                      <a:pt x="47" y="91"/>
                    </a:lnTo>
                    <a:lnTo>
                      <a:pt x="38" y="102"/>
                    </a:lnTo>
                    <a:lnTo>
                      <a:pt x="30" y="110"/>
                    </a:lnTo>
                    <a:lnTo>
                      <a:pt x="21" y="116"/>
                    </a:lnTo>
                    <a:lnTo>
                      <a:pt x="13" y="117"/>
                    </a:lnTo>
                    <a:lnTo>
                      <a:pt x="13" y="110"/>
                    </a:lnTo>
                    <a:lnTo>
                      <a:pt x="17" y="102"/>
                    </a:lnTo>
                    <a:lnTo>
                      <a:pt x="17" y="95"/>
                    </a:lnTo>
                    <a:lnTo>
                      <a:pt x="19" y="87"/>
                    </a:lnTo>
                    <a:lnTo>
                      <a:pt x="15" y="79"/>
                    </a:lnTo>
                    <a:lnTo>
                      <a:pt x="13" y="72"/>
                    </a:lnTo>
                    <a:lnTo>
                      <a:pt x="13" y="64"/>
                    </a:lnTo>
                    <a:lnTo>
                      <a:pt x="11" y="58"/>
                    </a:lnTo>
                    <a:lnTo>
                      <a:pt x="9" y="51"/>
                    </a:lnTo>
                    <a:lnTo>
                      <a:pt x="5" y="41"/>
                    </a:lnTo>
                    <a:lnTo>
                      <a:pt x="3" y="36"/>
                    </a:lnTo>
                    <a:lnTo>
                      <a:pt x="3" y="28"/>
                    </a:lnTo>
                    <a:lnTo>
                      <a:pt x="0" y="15"/>
                    </a:lnTo>
                    <a:lnTo>
                      <a:pt x="3"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3" name="Freeform 306"/>
              <p:cNvSpPr>
                <a:spLocks/>
              </p:cNvSpPr>
              <p:nvPr/>
            </p:nvSpPr>
            <p:spPr bwMode="auto">
              <a:xfrm>
                <a:off x="3127" y="1855"/>
                <a:ext cx="246" cy="74"/>
              </a:xfrm>
              <a:custGeom>
                <a:avLst/>
                <a:gdLst>
                  <a:gd name="T0" fmla="*/ 311 w 490"/>
                  <a:gd name="T1" fmla="*/ 0 h 149"/>
                  <a:gd name="T2" fmla="*/ 344 w 490"/>
                  <a:gd name="T3" fmla="*/ 2 h 149"/>
                  <a:gd name="T4" fmla="*/ 376 w 490"/>
                  <a:gd name="T5" fmla="*/ 12 h 149"/>
                  <a:gd name="T6" fmla="*/ 410 w 490"/>
                  <a:gd name="T7" fmla="*/ 27 h 149"/>
                  <a:gd name="T8" fmla="*/ 439 w 490"/>
                  <a:gd name="T9" fmla="*/ 44 h 149"/>
                  <a:gd name="T10" fmla="*/ 463 w 490"/>
                  <a:gd name="T11" fmla="*/ 61 h 149"/>
                  <a:gd name="T12" fmla="*/ 481 w 490"/>
                  <a:gd name="T13" fmla="*/ 82 h 149"/>
                  <a:gd name="T14" fmla="*/ 488 w 490"/>
                  <a:gd name="T15" fmla="*/ 99 h 149"/>
                  <a:gd name="T16" fmla="*/ 475 w 490"/>
                  <a:gd name="T17" fmla="*/ 103 h 149"/>
                  <a:gd name="T18" fmla="*/ 446 w 490"/>
                  <a:gd name="T19" fmla="*/ 90 h 149"/>
                  <a:gd name="T20" fmla="*/ 414 w 490"/>
                  <a:gd name="T21" fmla="*/ 73 h 149"/>
                  <a:gd name="T22" fmla="*/ 382 w 490"/>
                  <a:gd name="T23" fmla="*/ 54 h 149"/>
                  <a:gd name="T24" fmla="*/ 349 w 490"/>
                  <a:gd name="T25" fmla="*/ 40 h 149"/>
                  <a:gd name="T26" fmla="*/ 315 w 490"/>
                  <a:gd name="T27" fmla="*/ 33 h 149"/>
                  <a:gd name="T28" fmla="*/ 283 w 490"/>
                  <a:gd name="T29" fmla="*/ 38 h 149"/>
                  <a:gd name="T30" fmla="*/ 252 w 490"/>
                  <a:gd name="T31" fmla="*/ 59 h 149"/>
                  <a:gd name="T32" fmla="*/ 228 w 490"/>
                  <a:gd name="T33" fmla="*/ 93 h 149"/>
                  <a:gd name="T34" fmla="*/ 199 w 490"/>
                  <a:gd name="T35" fmla="*/ 120 h 149"/>
                  <a:gd name="T36" fmla="*/ 163 w 490"/>
                  <a:gd name="T37" fmla="*/ 135 h 149"/>
                  <a:gd name="T38" fmla="*/ 123 w 490"/>
                  <a:gd name="T39" fmla="*/ 143 h 149"/>
                  <a:gd name="T40" fmla="*/ 83 w 490"/>
                  <a:gd name="T41" fmla="*/ 149 h 149"/>
                  <a:gd name="T42" fmla="*/ 45 w 490"/>
                  <a:gd name="T43" fmla="*/ 145 h 149"/>
                  <a:gd name="T44" fmla="*/ 17 w 490"/>
                  <a:gd name="T45" fmla="*/ 139 h 149"/>
                  <a:gd name="T46" fmla="*/ 3 w 490"/>
                  <a:gd name="T47" fmla="*/ 130 h 149"/>
                  <a:gd name="T48" fmla="*/ 0 w 490"/>
                  <a:gd name="T49" fmla="*/ 116 h 149"/>
                  <a:gd name="T50" fmla="*/ 3 w 490"/>
                  <a:gd name="T51" fmla="*/ 97 h 149"/>
                  <a:gd name="T52" fmla="*/ 13 w 490"/>
                  <a:gd name="T53" fmla="*/ 73 h 149"/>
                  <a:gd name="T54" fmla="*/ 22 w 490"/>
                  <a:gd name="T55" fmla="*/ 54 h 149"/>
                  <a:gd name="T56" fmla="*/ 30 w 490"/>
                  <a:gd name="T57" fmla="*/ 65 h 149"/>
                  <a:gd name="T58" fmla="*/ 49 w 490"/>
                  <a:gd name="T59" fmla="*/ 92 h 149"/>
                  <a:gd name="T60" fmla="*/ 78 w 490"/>
                  <a:gd name="T61" fmla="*/ 107 h 149"/>
                  <a:gd name="T62" fmla="*/ 112 w 490"/>
                  <a:gd name="T63" fmla="*/ 111 h 149"/>
                  <a:gd name="T64" fmla="*/ 148 w 490"/>
                  <a:gd name="T65" fmla="*/ 109 h 149"/>
                  <a:gd name="T66" fmla="*/ 182 w 490"/>
                  <a:gd name="T67" fmla="*/ 97 h 149"/>
                  <a:gd name="T68" fmla="*/ 214 w 490"/>
                  <a:gd name="T69" fmla="*/ 80 h 149"/>
                  <a:gd name="T70" fmla="*/ 239 w 490"/>
                  <a:gd name="T71" fmla="*/ 54 h 149"/>
                  <a:gd name="T72" fmla="*/ 252 w 490"/>
                  <a:gd name="T73" fmla="*/ 36 h 149"/>
                  <a:gd name="T74" fmla="*/ 266 w 490"/>
                  <a:gd name="T75" fmla="*/ 25 h 149"/>
                  <a:gd name="T76" fmla="*/ 281 w 490"/>
                  <a:gd name="T77" fmla="*/ 12 h 149"/>
                  <a:gd name="T78" fmla="*/ 292 w 490"/>
                  <a:gd name="T79" fmla="*/ 4 h 149"/>
                  <a:gd name="T80" fmla="*/ 296 w 490"/>
                  <a:gd name="T81" fmla="*/ 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0" h="149">
                    <a:moveTo>
                      <a:pt x="296" y="2"/>
                    </a:moveTo>
                    <a:lnTo>
                      <a:pt x="311" y="0"/>
                    </a:lnTo>
                    <a:lnTo>
                      <a:pt x="327" y="0"/>
                    </a:lnTo>
                    <a:lnTo>
                      <a:pt x="344" y="2"/>
                    </a:lnTo>
                    <a:lnTo>
                      <a:pt x="361" y="8"/>
                    </a:lnTo>
                    <a:lnTo>
                      <a:pt x="376" y="12"/>
                    </a:lnTo>
                    <a:lnTo>
                      <a:pt x="395" y="19"/>
                    </a:lnTo>
                    <a:lnTo>
                      <a:pt x="410" y="27"/>
                    </a:lnTo>
                    <a:lnTo>
                      <a:pt x="427" y="36"/>
                    </a:lnTo>
                    <a:lnTo>
                      <a:pt x="439" y="44"/>
                    </a:lnTo>
                    <a:lnTo>
                      <a:pt x="452" y="54"/>
                    </a:lnTo>
                    <a:lnTo>
                      <a:pt x="463" y="61"/>
                    </a:lnTo>
                    <a:lnTo>
                      <a:pt x="475" y="73"/>
                    </a:lnTo>
                    <a:lnTo>
                      <a:pt x="481" y="82"/>
                    </a:lnTo>
                    <a:lnTo>
                      <a:pt x="486" y="92"/>
                    </a:lnTo>
                    <a:lnTo>
                      <a:pt x="488" y="99"/>
                    </a:lnTo>
                    <a:lnTo>
                      <a:pt x="490" y="109"/>
                    </a:lnTo>
                    <a:lnTo>
                      <a:pt x="475" y="103"/>
                    </a:lnTo>
                    <a:lnTo>
                      <a:pt x="462" y="97"/>
                    </a:lnTo>
                    <a:lnTo>
                      <a:pt x="446" y="90"/>
                    </a:lnTo>
                    <a:lnTo>
                      <a:pt x="431" y="82"/>
                    </a:lnTo>
                    <a:lnTo>
                      <a:pt x="414" y="73"/>
                    </a:lnTo>
                    <a:lnTo>
                      <a:pt x="399" y="63"/>
                    </a:lnTo>
                    <a:lnTo>
                      <a:pt x="382" y="54"/>
                    </a:lnTo>
                    <a:lnTo>
                      <a:pt x="366" y="48"/>
                    </a:lnTo>
                    <a:lnTo>
                      <a:pt x="349" y="40"/>
                    </a:lnTo>
                    <a:lnTo>
                      <a:pt x="334" y="36"/>
                    </a:lnTo>
                    <a:lnTo>
                      <a:pt x="315" y="33"/>
                    </a:lnTo>
                    <a:lnTo>
                      <a:pt x="300" y="34"/>
                    </a:lnTo>
                    <a:lnTo>
                      <a:pt x="283" y="38"/>
                    </a:lnTo>
                    <a:lnTo>
                      <a:pt x="268" y="46"/>
                    </a:lnTo>
                    <a:lnTo>
                      <a:pt x="252" y="59"/>
                    </a:lnTo>
                    <a:lnTo>
                      <a:pt x="237" y="78"/>
                    </a:lnTo>
                    <a:lnTo>
                      <a:pt x="228" y="93"/>
                    </a:lnTo>
                    <a:lnTo>
                      <a:pt x="214" y="107"/>
                    </a:lnTo>
                    <a:lnTo>
                      <a:pt x="199" y="120"/>
                    </a:lnTo>
                    <a:lnTo>
                      <a:pt x="182" y="130"/>
                    </a:lnTo>
                    <a:lnTo>
                      <a:pt x="163" y="135"/>
                    </a:lnTo>
                    <a:lnTo>
                      <a:pt x="144" y="141"/>
                    </a:lnTo>
                    <a:lnTo>
                      <a:pt x="123" y="143"/>
                    </a:lnTo>
                    <a:lnTo>
                      <a:pt x="102" y="149"/>
                    </a:lnTo>
                    <a:lnTo>
                      <a:pt x="83" y="149"/>
                    </a:lnTo>
                    <a:lnTo>
                      <a:pt x="64" y="149"/>
                    </a:lnTo>
                    <a:lnTo>
                      <a:pt x="45" y="145"/>
                    </a:lnTo>
                    <a:lnTo>
                      <a:pt x="32" y="143"/>
                    </a:lnTo>
                    <a:lnTo>
                      <a:pt x="17" y="139"/>
                    </a:lnTo>
                    <a:lnTo>
                      <a:pt x="9" y="133"/>
                    </a:lnTo>
                    <a:lnTo>
                      <a:pt x="3" y="130"/>
                    </a:lnTo>
                    <a:lnTo>
                      <a:pt x="2" y="124"/>
                    </a:lnTo>
                    <a:lnTo>
                      <a:pt x="0" y="116"/>
                    </a:lnTo>
                    <a:lnTo>
                      <a:pt x="2" y="107"/>
                    </a:lnTo>
                    <a:lnTo>
                      <a:pt x="3" y="97"/>
                    </a:lnTo>
                    <a:lnTo>
                      <a:pt x="9" y="86"/>
                    </a:lnTo>
                    <a:lnTo>
                      <a:pt x="13" y="73"/>
                    </a:lnTo>
                    <a:lnTo>
                      <a:pt x="19" y="63"/>
                    </a:lnTo>
                    <a:lnTo>
                      <a:pt x="22" y="54"/>
                    </a:lnTo>
                    <a:lnTo>
                      <a:pt x="26" y="50"/>
                    </a:lnTo>
                    <a:lnTo>
                      <a:pt x="30" y="65"/>
                    </a:lnTo>
                    <a:lnTo>
                      <a:pt x="38" y="78"/>
                    </a:lnTo>
                    <a:lnTo>
                      <a:pt x="49" y="92"/>
                    </a:lnTo>
                    <a:lnTo>
                      <a:pt x="62" y="101"/>
                    </a:lnTo>
                    <a:lnTo>
                      <a:pt x="78" y="107"/>
                    </a:lnTo>
                    <a:lnTo>
                      <a:pt x="93" y="111"/>
                    </a:lnTo>
                    <a:lnTo>
                      <a:pt x="112" y="111"/>
                    </a:lnTo>
                    <a:lnTo>
                      <a:pt x="129" y="112"/>
                    </a:lnTo>
                    <a:lnTo>
                      <a:pt x="148" y="109"/>
                    </a:lnTo>
                    <a:lnTo>
                      <a:pt x="165" y="107"/>
                    </a:lnTo>
                    <a:lnTo>
                      <a:pt x="182" y="97"/>
                    </a:lnTo>
                    <a:lnTo>
                      <a:pt x="199" y="92"/>
                    </a:lnTo>
                    <a:lnTo>
                      <a:pt x="214" y="80"/>
                    </a:lnTo>
                    <a:lnTo>
                      <a:pt x="228" y="69"/>
                    </a:lnTo>
                    <a:lnTo>
                      <a:pt x="239" y="54"/>
                    </a:lnTo>
                    <a:lnTo>
                      <a:pt x="251" y="40"/>
                    </a:lnTo>
                    <a:lnTo>
                      <a:pt x="252" y="36"/>
                    </a:lnTo>
                    <a:lnTo>
                      <a:pt x="260" y="31"/>
                    </a:lnTo>
                    <a:lnTo>
                      <a:pt x="266" y="25"/>
                    </a:lnTo>
                    <a:lnTo>
                      <a:pt x="273" y="19"/>
                    </a:lnTo>
                    <a:lnTo>
                      <a:pt x="281" y="12"/>
                    </a:lnTo>
                    <a:lnTo>
                      <a:pt x="289" y="8"/>
                    </a:lnTo>
                    <a:lnTo>
                      <a:pt x="292" y="4"/>
                    </a:lnTo>
                    <a:lnTo>
                      <a:pt x="296" y="2"/>
                    </a:lnTo>
                    <a:lnTo>
                      <a:pt x="29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4" name="Freeform 307"/>
              <p:cNvSpPr>
                <a:spLocks/>
              </p:cNvSpPr>
              <p:nvPr/>
            </p:nvSpPr>
            <p:spPr bwMode="auto">
              <a:xfrm>
                <a:off x="2200" y="1802"/>
                <a:ext cx="56" cy="117"/>
              </a:xfrm>
              <a:custGeom>
                <a:avLst/>
                <a:gdLst>
                  <a:gd name="T0" fmla="*/ 66 w 112"/>
                  <a:gd name="T1" fmla="*/ 6 h 234"/>
                  <a:gd name="T2" fmla="*/ 74 w 112"/>
                  <a:gd name="T3" fmla="*/ 2 h 234"/>
                  <a:gd name="T4" fmla="*/ 83 w 112"/>
                  <a:gd name="T5" fmla="*/ 2 h 234"/>
                  <a:gd name="T6" fmla="*/ 89 w 112"/>
                  <a:gd name="T7" fmla="*/ 0 h 234"/>
                  <a:gd name="T8" fmla="*/ 95 w 112"/>
                  <a:gd name="T9" fmla="*/ 0 h 234"/>
                  <a:gd name="T10" fmla="*/ 102 w 112"/>
                  <a:gd name="T11" fmla="*/ 0 h 234"/>
                  <a:gd name="T12" fmla="*/ 112 w 112"/>
                  <a:gd name="T13" fmla="*/ 0 h 234"/>
                  <a:gd name="T14" fmla="*/ 102 w 112"/>
                  <a:gd name="T15" fmla="*/ 6 h 234"/>
                  <a:gd name="T16" fmla="*/ 93 w 112"/>
                  <a:gd name="T17" fmla="*/ 15 h 234"/>
                  <a:gd name="T18" fmla="*/ 83 w 112"/>
                  <a:gd name="T19" fmla="*/ 23 h 234"/>
                  <a:gd name="T20" fmla="*/ 76 w 112"/>
                  <a:gd name="T21" fmla="*/ 34 h 234"/>
                  <a:gd name="T22" fmla="*/ 66 w 112"/>
                  <a:gd name="T23" fmla="*/ 44 h 234"/>
                  <a:gd name="T24" fmla="*/ 58 w 112"/>
                  <a:gd name="T25" fmla="*/ 53 h 234"/>
                  <a:gd name="T26" fmla="*/ 51 w 112"/>
                  <a:gd name="T27" fmla="*/ 66 h 234"/>
                  <a:gd name="T28" fmla="*/ 47 w 112"/>
                  <a:gd name="T29" fmla="*/ 78 h 234"/>
                  <a:gd name="T30" fmla="*/ 41 w 112"/>
                  <a:gd name="T31" fmla="*/ 91 h 234"/>
                  <a:gd name="T32" fmla="*/ 39 w 112"/>
                  <a:gd name="T33" fmla="*/ 102 h 234"/>
                  <a:gd name="T34" fmla="*/ 38 w 112"/>
                  <a:gd name="T35" fmla="*/ 116 h 234"/>
                  <a:gd name="T36" fmla="*/ 38 w 112"/>
                  <a:gd name="T37" fmla="*/ 129 h 234"/>
                  <a:gd name="T38" fmla="*/ 38 w 112"/>
                  <a:gd name="T39" fmla="*/ 142 h 234"/>
                  <a:gd name="T40" fmla="*/ 41 w 112"/>
                  <a:gd name="T41" fmla="*/ 158 h 234"/>
                  <a:gd name="T42" fmla="*/ 45 w 112"/>
                  <a:gd name="T43" fmla="*/ 171 h 234"/>
                  <a:gd name="T44" fmla="*/ 53 w 112"/>
                  <a:gd name="T45" fmla="*/ 188 h 234"/>
                  <a:gd name="T46" fmla="*/ 51 w 112"/>
                  <a:gd name="T47" fmla="*/ 198 h 234"/>
                  <a:gd name="T48" fmla="*/ 51 w 112"/>
                  <a:gd name="T49" fmla="*/ 207 h 234"/>
                  <a:gd name="T50" fmla="*/ 47 w 112"/>
                  <a:gd name="T51" fmla="*/ 213 h 234"/>
                  <a:gd name="T52" fmla="*/ 43 w 112"/>
                  <a:gd name="T53" fmla="*/ 220 h 234"/>
                  <a:gd name="T54" fmla="*/ 36 w 112"/>
                  <a:gd name="T55" fmla="*/ 228 h 234"/>
                  <a:gd name="T56" fmla="*/ 26 w 112"/>
                  <a:gd name="T57" fmla="*/ 234 h 234"/>
                  <a:gd name="T58" fmla="*/ 15 w 112"/>
                  <a:gd name="T59" fmla="*/ 234 h 234"/>
                  <a:gd name="T60" fmla="*/ 7 w 112"/>
                  <a:gd name="T61" fmla="*/ 230 h 234"/>
                  <a:gd name="T62" fmla="*/ 1 w 112"/>
                  <a:gd name="T63" fmla="*/ 224 h 234"/>
                  <a:gd name="T64" fmla="*/ 0 w 112"/>
                  <a:gd name="T65" fmla="*/ 217 h 234"/>
                  <a:gd name="T66" fmla="*/ 0 w 112"/>
                  <a:gd name="T67" fmla="*/ 203 h 234"/>
                  <a:gd name="T68" fmla="*/ 1 w 112"/>
                  <a:gd name="T69" fmla="*/ 190 h 234"/>
                  <a:gd name="T70" fmla="*/ 0 w 112"/>
                  <a:gd name="T71" fmla="*/ 175 h 234"/>
                  <a:gd name="T72" fmla="*/ 0 w 112"/>
                  <a:gd name="T73" fmla="*/ 160 h 234"/>
                  <a:gd name="T74" fmla="*/ 0 w 112"/>
                  <a:gd name="T75" fmla="*/ 142 h 234"/>
                  <a:gd name="T76" fmla="*/ 0 w 112"/>
                  <a:gd name="T77" fmla="*/ 127 h 234"/>
                  <a:gd name="T78" fmla="*/ 0 w 112"/>
                  <a:gd name="T79" fmla="*/ 110 h 234"/>
                  <a:gd name="T80" fmla="*/ 0 w 112"/>
                  <a:gd name="T81" fmla="*/ 95 h 234"/>
                  <a:gd name="T82" fmla="*/ 0 w 112"/>
                  <a:gd name="T83" fmla="*/ 78 h 234"/>
                  <a:gd name="T84" fmla="*/ 5 w 112"/>
                  <a:gd name="T85" fmla="*/ 63 h 234"/>
                  <a:gd name="T86" fmla="*/ 9 w 112"/>
                  <a:gd name="T87" fmla="*/ 49 h 234"/>
                  <a:gd name="T88" fmla="*/ 15 w 112"/>
                  <a:gd name="T89" fmla="*/ 38 h 234"/>
                  <a:gd name="T90" fmla="*/ 22 w 112"/>
                  <a:gd name="T91" fmla="*/ 25 h 234"/>
                  <a:gd name="T92" fmla="*/ 34 w 112"/>
                  <a:gd name="T93" fmla="*/ 17 h 234"/>
                  <a:gd name="T94" fmla="*/ 47 w 112"/>
                  <a:gd name="T95" fmla="*/ 9 h 234"/>
                  <a:gd name="T96" fmla="*/ 66 w 112"/>
                  <a:gd name="T97" fmla="*/ 6 h 234"/>
                  <a:gd name="T98" fmla="*/ 66 w 112"/>
                  <a:gd name="T99" fmla="*/ 6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234">
                    <a:moveTo>
                      <a:pt x="66" y="6"/>
                    </a:moveTo>
                    <a:lnTo>
                      <a:pt x="74" y="2"/>
                    </a:lnTo>
                    <a:lnTo>
                      <a:pt x="83" y="2"/>
                    </a:lnTo>
                    <a:lnTo>
                      <a:pt x="89" y="0"/>
                    </a:lnTo>
                    <a:lnTo>
                      <a:pt x="95" y="0"/>
                    </a:lnTo>
                    <a:lnTo>
                      <a:pt x="102" y="0"/>
                    </a:lnTo>
                    <a:lnTo>
                      <a:pt x="112" y="0"/>
                    </a:lnTo>
                    <a:lnTo>
                      <a:pt x="102" y="6"/>
                    </a:lnTo>
                    <a:lnTo>
                      <a:pt x="93" y="15"/>
                    </a:lnTo>
                    <a:lnTo>
                      <a:pt x="83" y="23"/>
                    </a:lnTo>
                    <a:lnTo>
                      <a:pt x="76" y="34"/>
                    </a:lnTo>
                    <a:lnTo>
                      <a:pt x="66" y="44"/>
                    </a:lnTo>
                    <a:lnTo>
                      <a:pt x="58" y="53"/>
                    </a:lnTo>
                    <a:lnTo>
                      <a:pt x="51" y="66"/>
                    </a:lnTo>
                    <a:lnTo>
                      <a:pt x="47" y="78"/>
                    </a:lnTo>
                    <a:lnTo>
                      <a:pt x="41" y="91"/>
                    </a:lnTo>
                    <a:lnTo>
                      <a:pt x="39" y="102"/>
                    </a:lnTo>
                    <a:lnTo>
                      <a:pt x="38" y="116"/>
                    </a:lnTo>
                    <a:lnTo>
                      <a:pt x="38" y="129"/>
                    </a:lnTo>
                    <a:lnTo>
                      <a:pt x="38" y="142"/>
                    </a:lnTo>
                    <a:lnTo>
                      <a:pt x="41" y="158"/>
                    </a:lnTo>
                    <a:lnTo>
                      <a:pt x="45" y="171"/>
                    </a:lnTo>
                    <a:lnTo>
                      <a:pt x="53" y="188"/>
                    </a:lnTo>
                    <a:lnTo>
                      <a:pt x="51" y="198"/>
                    </a:lnTo>
                    <a:lnTo>
                      <a:pt x="51" y="207"/>
                    </a:lnTo>
                    <a:lnTo>
                      <a:pt x="47" y="213"/>
                    </a:lnTo>
                    <a:lnTo>
                      <a:pt x="43" y="220"/>
                    </a:lnTo>
                    <a:lnTo>
                      <a:pt x="36" y="228"/>
                    </a:lnTo>
                    <a:lnTo>
                      <a:pt x="26" y="234"/>
                    </a:lnTo>
                    <a:lnTo>
                      <a:pt x="15" y="234"/>
                    </a:lnTo>
                    <a:lnTo>
                      <a:pt x="7" y="230"/>
                    </a:lnTo>
                    <a:lnTo>
                      <a:pt x="1" y="224"/>
                    </a:lnTo>
                    <a:lnTo>
                      <a:pt x="0" y="217"/>
                    </a:lnTo>
                    <a:lnTo>
                      <a:pt x="0" y="203"/>
                    </a:lnTo>
                    <a:lnTo>
                      <a:pt x="1" y="190"/>
                    </a:lnTo>
                    <a:lnTo>
                      <a:pt x="0" y="175"/>
                    </a:lnTo>
                    <a:lnTo>
                      <a:pt x="0" y="160"/>
                    </a:lnTo>
                    <a:lnTo>
                      <a:pt x="0" y="142"/>
                    </a:lnTo>
                    <a:lnTo>
                      <a:pt x="0" y="127"/>
                    </a:lnTo>
                    <a:lnTo>
                      <a:pt x="0" y="110"/>
                    </a:lnTo>
                    <a:lnTo>
                      <a:pt x="0" y="95"/>
                    </a:lnTo>
                    <a:lnTo>
                      <a:pt x="0" y="78"/>
                    </a:lnTo>
                    <a:lnTo>
                      <a:pt x="5" y="63"/>
                    </a:lnTo>
                    <a:lnTo>
                      <a:pt x="9" y="49"/>
                    </a:lnTo>
                    <a:lnTo>
                      <a:pt x="15" y="38"/>
                    </a:lnTo>
                    <a:lnTo>
                      <a:pt x="22" y="25"/>
                    </a:lnTo>
                    <a:lnTo>
                      <a:pt x="34" y="17"/>
                    </a:lnTo>
                    <a:lnTo>
                      <a:pt x="47" y="9"/>
                    </a:lnTo>
                    <a:lnTo>
                      <a:pt x="66" y="6"/>
                    </a:lnTo>
                    <a:lnTo>
                      <a:pt x="6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5" name="Freeform 308"/>
              <p:cNvSpPr>
                <a:spLocks/>
              </p:cNvSpPr>
              <p:nvPr/>
            </p:nvSpPr>
            <p:spPr bwMode="auto">
              <a:xfrm>
                <a:off x="2365" y="1022"/>
                <a:ext cx="97" cy="76"/>
              </a:xfrm>
              <a:custGeom>
                <a:avLst/>
                <a:gdLst>
                  <a:gd name="T0" fmla="*/ 27 w 194"/>
                  <a:gd name="T1" fmla="*/ 0 h 152"/>
                  <a:gd name="T2" fmla="*/ 29 w 194"/>
                  <a:gd name="T3" fmla="*/ 6 h 152"/>
                  <a:gd name="T4" fmla="*/ 33 w 194"/>
                  <a:gd name="T5" fmla="*/ 13 h 152"/>
                  <a:gd name="T6" fmla="*/ 33 w 194"/>
                  <a:gd name="T7" fmla="*/ 23 h 152"/>
                  <a:gd name="T8" fmla="*/ 34 w 194"/>
                  <a:gd name="T9" fmla="*/ 32 h 152"/>
                  <a:gd name="T10" fmla="*/ 33 w 194"/>
                  <a:gd name="T11" fmla="*/ 40 h 152"/>
                  <a:gd name="T12" fmla="*/ 33 w 194"/>
                  <a:gd name="T13" fmla="*/ 51 h 152"/>
                  <a:gd name="T14" fmla="*/ 33 w 194"/>
                  <a:gd name="T15" fmla="*/ 61 h 152"/>
                  <a:gd name="T16" fmla="*/ 34 w 194"/>
                  <a:gd name="T17" fmla="*/ 72 h 152"/>
                  <a:gd name="T18" fmla="*/ 34 w 194"/>
                  <a:gd name="T19" fmla="*/ 82 h 152"/>
                  <a:gd name="T20" fmla="*/ 34 w 194"/>
                  <a:gd name="T21" fmla="*/ 91 h 152"/>
                  <a:gd name="T22" fmla="*/ 38 w 194"/>
                  <a:gd name="T23" fmla="*/ 99 h 152"/>
                  <a:gd name="T24" fmla="*/ 42 w 194"/>
                  <a:gd name="T25" fmla="*/ 108 h 152"/>
                  <a:gd name="T26" fmla="*/ 48 w 194"/>
                  <a:gd name="T27" fmla="*/ 114 h 152"/>
                  <a:gd name="T28" fmla="*/ 57 w 194"/>
                  <a:gd name="T29" fmla="*/ 122 h 152"/>
                  <a:gd name="T30" fmla="*/ 67 w 194"/>
                  <a:gd name="T31" fmla="*/ 127 h 152"/>
                  <a:gd name="T32" fmla="*/ 80 w 194"/>
                  <a:gd name="T33" fmla="*/ 133 h 152"/>
                  <a:gd name="T34" fmla="*/ 82 w 194"/>
                  <a:gd name="T35" fmla="*/ 133 h 152"/>
                  <a:gd name="T36" fmla="*/ 88 w 194"/>
                  <a:gd name="T37" fmla="*/ 133 h 152"/>
                  <a:gd name="T38" fmla="*/ 93 w 194"/>
                  <a:gd name="T39" fmla="*/ 133 h 152"/>
                  <a:gd name="T40" fmla="*/ 103 w 194"/>
                  <a:gd name="T41" fmla="*/ 133 h 152"/>
                  <a:gd name="T42" fmla="*/ 109 w 194"/>
                  <a:gd name="T43" fmla="*/ 133 h 152"/>
                  <a:gd name="T44" fmla="*/ 118 w 194"/>
                  <a:gd name="T45" fmla="*/ 133 h 152"/>
                  <a:gd name="T46" fmla="*/ 128 w 194"/>
                  <a:gd name="T47" fmla="*/ 133 h 152"/>
                  <a:gd name="T48" fmla="*/ 135 w 194"/>
                  <a:gd name="T49" fmla="*/ 133 h 152"/>
                  <a:gd name="T50" fmla="*/ 145 w 194"/>
                  <a:gd name="T51" fmla="*/ 133 h 152"/>
                  <a:gd name="T52" fmla="*/ 152 w 194"/>
                  <a:gd name="T53" fmla="*/ 133 h 152"/>
                  <a:gd name="T54" fmla="*/ 160 w 194"/>
                  <a:gd name="T55" fmla="*/ 133 h 152"/>
                  <a:gd name="T56" fmla="*/ 168 w 194"/>
                  <a:gd name="T57" fmla="*/ 133 h 152"/>
                  <a:gd name="T58" fmla="*/ 181 w 194"/>
                  <a:gd name="T59" fmla="*/ 133 h 152"/>
                  <a:gd name="T60" fmla="*/ 192 w 194"/>
                  <a:gd name="T61" fmla="*/ 133 h 152"/>
                  <a:gd name="T62" fmla="*/ 192 w 194"/>
                  <a:gd name="T63" fmla="*/ 139 h 152"/>
                  <a:gd name="T64" fmla="*/ 194 w 194"/>
                  <a:gd name="T65" fmla="*/ 148 h 152"/>
                  <a:gd name="T66" fmla="*/ 185 w 194"/>
                  <a:gd name="T67" fmla="*/ 148 h 152"/>
                  <a:gd name="T68" fmla="*/ 173 w 194"/>
                  <a:gd name="T69" fmla="*/ 148 h 152"/>
                  <a:gd name="T70" fmla="*/ 160 w 194"/>
                  <a:gd name="T71" fmla="*/ 148 h 152"/>
                  <a:gd name="T72" fmla="*/ 145 w 194"/>
                  <a:gd name="T73" fmla="*/ 150 h 152"/>
                  <a:gd name="T74" fmla="*/ 137 w 194"/>
                  <a:gd name="T75" fmla="*/ 150 h 152"/>
                  <a:gd name="T76" fmla="*/ 130 w 194"/>
                  <a:gd name="T77" fmla="*/ 150 h 152"/>
                  <a:gd name="T78" fmla="*/ 122 w 194"/>
                  <a:gd name="T79" fmla="*/ 150 h 152"/>
                  <a:gd name="T80" fmla="*/ 116 w 194"/>
                  <a:gd name="T81" fmla="*/ 152 h 152"/>
                  <a:gd name="T82" fmla="*/ 103 w 194"/>
                  <a:gd name="T83" fmla="*/ 152 h 152"/>
                  <a:gd name="T84" fmla="*/ 97 w 194"/>
                  <a:gd name="T85" fmla="*/ 152 h 152"/>
                  <a:gd name="T86" fmla="*/ 80 w 194"/>
                  <a:gd name="T87" fmla="*/ 150 h 152"/>
                  <a:gd name="T88" fmla="*/ 67 w 194"/>
                  <a:gd name="T89" fmla="*/ 148 h 152"/>
                  <a:gd name="T90" fmla="*/ 55 w 194"/>
                  <a:gd name="T91" fmla="*/ 142 h 152"/>
                  <a:gd name="T92" fmla="*/ 44 w 194"/>
                  <a:gd name="T93" fmla="*/ 137 h 152"/>
                  <a:gd name="T94" fmla="*/ 33 w 194"/>
                  <a:gd name="T95" fmla="*/ 127 h 152"/>
                  <a:gd name="T96" fmla="*/ 25 w 194"/>
                  <a:gd name="T97" fmla="*/ 118 h 152"/>
                  <a:gd name="T98" fmla="*/ 15 w 194"/>
                  <a:gd name="T99" fmla="*/ 106 h 152"/>
                  <a:gd name="T100" fmla="*/ 12 w 194"/>
                  <a:gd name="T101" fmla="*/ 97 h 152"/>
                  <a:gd name="T102" fmla="*/ 6 w 194"/>
                  <a:gd name="T103" fmla="*/ 84 h 152"/>
                  <a:gd name="T104" fmla="*/ 2 w 194"/>
                  <a:gd name="T105" fmla="*/ 72 h 152"/>
                  <a:gd name="T106" fmla="*/ 0 w 194"/>
                  <a:gd name="T107" fmla="*/ 59 h 152"/>
                  <a:gd name="T108" fmla="*/ 2 w 194"/>
                  <a:gd name="T109" fmla="*/ 47 h 152"/>
                  <a:gd name="T110" fmla="*/ 6 w 194"/>
                  <a:gd name="T111" fmla="*/ 34 h 152"/>
                  <a:gd name="T112" fmla="*/ 10 w 194"/>
                  <a:gd name="T113" fmla="*/ 21 h 152"/>
                  <a:gd name="T114" fmla="*/ 17 w 194"/>
                  <a:gd name="T115" fmla="*/ 9 h 152"/>
                  <a:gd name="T116" fmla="*/ 27 w 194"/>
                  <a:gd name="T117" fmla="*/ 0 h 152"/>
                  <a:gd name="T118" fmla="*/ 27 w 194"/>
                  <a:gd name="T11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4" h="152">
                    <a:moveTo>
                      <a:pt x="27" y="0"/>
                    </a:moveTo>
                    <a:lnTo>
                      <a:pt x="29" y="6"/>
                    </a:lnTo>
                    <a:lnTo>
                      <a:pt x="33" y="13"/>
                    </a:lnTo>
                    <a:lnTo>
                      <a:pt x="33" y="23"/>
                    </a:lnTo>
                    <a:lnTo>
                      <a:pt x="34" y="32"/>
                    </a:lnTo>
                    <a:lnTo>
                      <a:pt x="33" y="40"/>
                    </a:lnTo>
                    <a:lnTo>
                      <a:pt x="33" y="51"/>
                    </a:lnTo>
                    <a:lnTo>
                      <a:pt x="33" y="61"/>
                    </a:lnTo>
                    <a:lnTo>
                      <a:pt x="34" y="72"/>
                    </a:lnTo>
                    <a:lnTo>
                      <a:pt x="34" y="82"/>
                    </a:lnTo>
                    <a:lnTo>
                      <a:pt x="34" y="91"/>
                    </a:lnTo>
                    <a:lnTo>
                      <a:pt x="38" y="99"/>
                    </a:lnTo>
                    <a:lnTo>
                      <a:pt x="42" y="108"/>
                    </a:lnTo>
                    <a:lnTo>
                      <a:pt x="48" y="114"/>
                    </a:lnTo>
                    <a:lnTo>
                      <a:pt x="57" y="122"/>
                    </a:lnTo>
                    <a:lnTo>
                      <a:pt x="67" y="127"/>
                    </a:lnTo>
                    <a:lnTo>
                      <a:pt x="80" y="133"/>
                    </a:lnTo>
                    <a:lnTo>
                      <a:pt x="82" y="133"/>
                    </a:lnTo>
                    <a:lnTo>
                      <a:pt x="88" y="133"/>
                    </a:lnTo>
                    <a:lnTo>
                      <a:pt x="93" y="133"/>
                    </a:lnTo>
                    <a:lnTo>
                      <a:pt x="103" y="133"/>
                    </a:lnTo>
                    <a:lnTo>
                      <a:pt x="109" y="133"/>
                    </a:lnTo>
                    <a:lnTo>
                      <a:pt x="118" y="133"/>
                    </a:lnTo>
                    <a:lnTo>
                      <a:pt x="128" y="133"/>
                    </a:lnTo>
                    <a:lnTo>
                      <a:pt x="135" y="133"/>
                    </a:lnTo>
                    <a:lnTo>
                      <a:pt x="145" y="133"/>
                    </a:lnTo>
                    <a:lnTo>
                      <a:pt x="152" y="133"/>
                    </a:lnTo>
                    <a:lnTo>
                      <a:pt x="160" y="133"/>
                    </a:lnTo>
                    <a:lnTo>
                      <a:pt x="168" y="133"/>
                    </a:lnTo>
                    <a:lnTo>
                      <a:pt x="181" y="133"/>
                    </a:lnTo>
                    <a:lnTo>
                      <a:pt x="192" y="133"/>
                    </a:lnTo>
                    <a:lnTo>
                      <a:pt x="192" y="139"/>
                    </a:lnTo>
                    <a:lnTo>
                      <a:pt x="194" y="148"/>
                    </a:lnTo>
                    <a:lnTo>
                      <a:pt x="185" y="148"/>
                    </a:lnTo>
                    <a:lnTo>
                      <a:pt x="173" y="148"/>
                    </a:lnTo>
                    <a:lnTo>
                      <a:pt x="160" y="148"/>
                    </a:lnTo>
                    <a:lnTo>
                      <a:pt x="145" y="150"/>
                    </a:lnTo>
                    <a:lnTo>
                      <a:pt x="137" y="150"/>
                    </a:lnTo>
                    <a:lnTo>
                      <a:pt x="130" y="150"/>
                    </a:lnTo>
                    <a:lnTo>
                      <a:pt x="122" y="150"/>
                    </a:lnTo>
                    <a:lnTo>
                      <a:pt x="116" y="152"/>
                    </a:lnTo>
                    <a:lnTo>
                      <a:pt x="103" y="152"/>
                    </a:lnTo>
                    <a:lnTo>
                      <a:pt x="97" y="152"/>
                    </a:lnTo>
                    <a:lnTo>
                      <a:pt x="80" y="150"/>
                    </a:lnTo>
                    <a:lnTo>
                      <a:pt x="67" y="148"/>
                    </a:lnTo>
                    <a:lnTo>
                      <a:pt x="55" y="142"/>
                    </a:lnTo>
                    <a:lnTo>
                      <a:pt x="44" y="137"/>
                    </a:lnTo>
                    <a:lnTo>
                      <a:pt x="33" y="127"/>
                    </a:lnTo>
                    <a:lnTo>
                      <a:pt x="25" y="118"/>
                    </a:lnTo>
                    <a:lnTo>
                      <a:pt x="15" y="106"/>
                    </a:lnTo>
                    <a:lnTo>
                      <a:pt x="12" y="97"/>
                    </a:lnTo>
                    <a:lnTo>
                      <a:pt x="6" y="84"/>
                    </a:lnTo>
                    <a:lnTo>
                      <a:pt x="2" y="72"/>
                    </a:lnTo>
                    <a:lnTo>
                      <a:pt x="0" y="59"/>
                    </a:lnTo>
                    <a:lnTo>
                      <a:pt x="2" y="47"/>
                    </a:lnTo>
                    <a:lnTo>
                      <a:pt x="6" y="34"/>
                    </a:lnTo>
                    <a:lnTo>
                      <a:pt x="10" y="21"/>
                    </a:lnTo>
                    <a:lnTo>
                      <a:pt x="17" y="9"/>
                    </a:lnTo>
                    <a:lnTo>
                      <a:pt x="27" y="0"/>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6" name="Freeform 309"/>
              <p:cNvSpPr>
                <a:spLocks/>
              </p:cNvSpPr>
              <p:nvPr/>
            </p:nvSpPr>
            <p:spPr bwMode="auto">
              <a:xfrm>
                <a:off x="2196" y="1731"/>
                <a:ext cx="81" cy="72"/>
              </a:xfrm>
              <a:custGeom>
                <a:avLst/>
                <a:gdLst>
                  <a:gd name="T0" fmla="*/ 93 w 161"/>
                  <a:gd name="T1" fmla="*/ 0 h 145"/>
                  <a:gd name="T2" fmla="*/ 103 w 161"/>
                  <a:gd name="T3" fmla="*/ 0 h 145"/>
                  <a:gd name="T4" fmla="*/ 114 w 161"/>
                  <a:gd name="T5" fmla="*/ 0 h 145"/>
                  <a:gd name="T6" fmla="*/ 123 w 161"/>
                  <a:gd name="T7" fmla="*/ 0 h 145"/>
                  <a:gd name="T8" fmla="*/ 137 w 161"/>
                  <a:gd name="T9" fmla="*/ 2 h 145"/>
                  <a:gd name="T10" fmla="*/ 146 w 161"/>
                  <a:gd name="T11" fmla="*/ 2 h 145"/>
                  <a:gd name="T12" fmla="*/ 154 w 161"/>
                  <a:gd name="T13" fmla="*/ 8 h 145"/>
                  <a:gd name="T14" fmla="*/ 158 w 161"/>
                  <a:gd name="T15" fmla="*/ 15 h 145"/>
                  <a:gd name="T16" fmla="*/ 161 w 161"/>
                  <a:gd name="T17" fmla="*/ 27 h 145"/>
                  <a:gd name="T18" fmla="*/ 142 w 161"/>
                  <a:gd name="T19" fmla="*/ 19 h 145"/>
                  <a:gd name="T20" fmla="*/ 127 w 161"/>
                  <a:gd name="T21" fmla="*/ 17 h 145"/>
                  <a:gd name="T22" fmla="*/ 112 w 161"/>
                  <a:gd name="T23" fmla="*/ 17 h 145"/>
                  <a:gd name="T24" fmla="*/ 101 w 161"/>
                  <a:gd name="T25" fmla="*/ 23 h 145"/>
                  <a:gd name="T26" fmla="*/ 89 w 161"/>
                  <a:gd name="T27" fmla="*/ 27 h 145"/>
                  <a:gd name="T28" fmla="*/ 82 w 161"/>
                  <a:gd name="T29" fmla="*/ 36 h 145"/>
                  <a:gd name="T30" fmla="*/ 74 w 161"/>
                  <a:gd name="T31" fmla="*/ 46 h 145"/>
                  <a:gd name="T32" fmla="*/ 66 w 161"/>
                  <a:gd name="T33" fmla="*/ 57 h 145"/>
                  <a:gd name="T34" fmla="*/ 59 w 161"/>
                  <a:gd name="T35" fmla="*/ 69 h 145"/>
                  <a:gd name="T36" fmla="*/ 51 w 161"/>
                  <a:gd name="T37" fmla="*/ 80 h 145"/>
                  <a:gd name="T38" fmla="*/ 44 w 161"/>
                  <a:gd name="T39" fmla="*/ 93 h 145"/>
                  <a:gd name="T40" fmla="*/ 38 w 161"/>
                  <a:gd name="T41" fmla="*/ 107 h 145"/>
                  <a:gd name="T42" fmla="*/ 30 w 161"/>
                  <a:gd name="T43" fmla="*/ 116 h 145"/>
                  <a:gd name="T44" fmla="*/ 23 w 161"/>
                  <a:gd name="T45" fmla="*/ 128 h 145"/>
                  <a:gd name="T46" fmla="*/ 13 w 161"/>
                  <a:gd name="T47" fmla="*/ 137 h 145"/>
                  <a:gd name="T48" fmla="*/ 6 w 161"/>
                  <a:gd name="T49" fmla="*/ 145 h 145"/>
                  <a:gd name="T50" fmla="*/ 2 w 161"/>
                  <a:gd name="T51" fmla="*/ 133 h 145"/>
                  <a:gd name="T52" fmla="*/ 0 w 161"/>
                  <a:gd name="T53" fmla="*/ 122 h 145"/>
                  <a:gd name="T54" fmla="*/ 0 w 161"/>
                  <a:gd name="T55" fmla="*/ 112 h 145"/>
                  <a:gd name="T56" fmla="*/ 4 w 161"/>
                  <a:gd name="T57" fmla="*/ 101 h 145"/>
                  <a:gd name="T58" fmla="*/ 4 w 161"/>
                  <a:gd name="T59" fmla="*/ 88 h 145"/>
                  <a:gd name="T60" fmla="*/ 9 w 161"/>
                  <a:gd name="T61" fmla="*/ 80 h 145"/>
                  <a:gd name="T62" fmla="*/ 13 w 161"/>
                  <a:gd name="T63" fmla="*/ 69 h 145"/>
                  <a:gd name="T64" fmla="*/ 23 w 161"/>
                  <a:gd name="T65" fmla="*/ 59 h 145"/>
                  <a:gd name="T66" fmla="*/ 27 w 161"/>
                  <a:gd name="T67" fmla="*/ 50 h 145"/>
                  <a:gd name="T68" fmla="*/ 36 w 161"/>
                  <a:gd name="T69" fmla="*/ 42 h 145"/>
                  <a:gd name="T70" fmla="*/ 44 w 161"/>
                  <a:gd name="T71" fmla="*/ 33 h 145"/>
                  <a:gd name="T72" fmla="*/ 53 w 161"/>
                  <a:gd name="T73" fmla="*/ 25 h 145"/>
                  <a:gd name="T74" fmla="*/ 61 w 161"/>
                  <a:gd name="T75" fmla="*/ 17 h 145"/>
                  <a:gd name="T76" fmla="*/ 72 w 161"/>
                  <a:gd name="T77" fmla="*/ 12 h 145"/>
                  <a:gd name="T78" fmla="*/ 82 w 161"/>
                  <a:gd name="T79" fmla="*/ 4 h 145"/>
                  <a:gd name="T80" fmla="*/ 93 w 161"/>
                  <a:gd name="T81" fmla="*/ 0 h 145"/>
                  <a:gd name="T82" fmla="*/ 93 w 161"/>
                  <a:gd name="T8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1" h="145">
                    <a:moveTo>
                      <a:pt x="93" y="0"/>
                    </a:moveTo>
                    <a:lnTo>
                      <a:pt x="103" y="0"/>
                    </a:lnTo>
                    <a:lnTo>
                      <a:pt x="114" y="0"/>
                    </a:lnTo>
                    <a:lnTo>
                      <a:pt x="123" y="0"/>
                    </a:lnTo>
                    <a:lnTo>
                      <a:pt x="137" y="2"/>
                    </a:lnTo>
                    <a:lnTo>
                      <a:pt x="146" y="2"/>
                    </a:lnTo>
                    <a:lnTo>
                      <a:pt x="154" y="8"/>
                    </a:lnTo>
                    <a:lnTo>
                      <a:pt x="158" y="15"/>
                    </a:lnTo>
                    <a:lnTo>
                      <a:pt x="161" y="27"/>
                    </a:lnTo>
                    <a:lnTo>
                      <a:pt x="142" y="19"/>
                    </a:lnTo>
                    <a:lnTo>
                      <a:pt x="127" y="17"/>
                    </a:lnTo>
                    <a:lnTo>
                      <a:pt x="112" y="17"/>
                    </a:lnTo>
                    <a:lnTo>
                      <a:pt x="101" y="23"/>
                    </a:lnTo>
                    <a:lnTo>
                      <a:pt x="89" y="27"/>
                    </a:lnTo>
                    <a:lnTo>
                      <a:pt x="82" y="36"/>
                    </a:lnTo>
                    <a:lnTo>
                      <a:pt x="74" y="46"/>
                    </a:lnTo>
                    <a:lnTo>
                      <a:pt x="66" y="57"/>
                    </a:lnTo>
                    <a:lnTo>
                      <a:pt x="59" y="69"/>
                    </a:lnTo>
                    <a:lnTo>
                      <a:pt x="51" y="80"/>
                    </a:lnTo>
                    <a:lnTo>
                      <a:pt x="44" y="93"/>
                    </a:lnTo>
                    <a:lnTo>
                      <a:pt x="38" y="107"/>
                    </a:lnTo>
                    <a:lnTo>
                      <a:pt x="30" y="116"/>
                    </a:lnTo>
                    <a:lnTo>
                      <a:pt x="23" y="128"/>
                    </a:lnTo>
                    <a:lnTo>
                      <a:pt x="13" y="137"/>
                    </a:lnTo>
                    <a:lnTo>
                      <a:pt x="6" y="145"/>
                    </a:lnTo>
                    <a:lnTo>
                      <a:pt x="2" y="133"/>
                    </a:lnTo>
                    <a:lnTo>
                      <a:pt x="0" y="122"/>
                    </a:lnTo>
                    <a:lnTo>
                      <a:pt x="0" y="112"/>
                    </a:lnTo>
                    <a:lnTo>
                      <a:pt x="4" y="101"/>
                    </a:lnTo>
                    <a:lnTo>
                      <a:pt x="4" y="88"/>
                    </a:lnTo>
                    <a:lnTo>
                      <a:pt x="9" y="80"/>
                    </a:lnTo>
                    <a:lnTo>
                      <a:pt x="13" y="69"/>
                    </a:lnTo>
                    <a:lnTo>
                      <a:pt x="23" y="59"/>
                    </a:lnTo>
                    <a:lnTo>
                      <a:pt x="27" y="50"/>
                    </a:lnTo>
                    <a:lnTo>
                      <a:pt x="36" y="42"/>
                    </a:lnTo>
                    <a:lnTo>
                      <a:pt x="44" y="33"/>
                    </a:lnTo>
                    <a:lnTo>
                      <a:pt x="53" y="25"/>
                    </a:lnTo>
                    <a:lnTo>
                      <a:pt x="61" y="17"/>
                    </a:lnTo>
                    <a:lnTo>
                      <a:pt x="72" y="12"/>
                    </a:lnTo>
                    <a:lnTo>
                      <a:pt x="82" y="4"/>
                    </a:lnTo>
                    <a:lnTo>
                      <a:pt x="93" y="0"/>
                    </a:lnTo>
                    <a:lnTo>
                      <a:pt x="9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Freeform 310"/>
              <p:cNvSpPr>
                <a:spLocks/>
              </p:cNvSpPr>
              <p:nvPr/>
            </p:nvSpPr>
            <p:spPr bwMode="auto">
              <a:xfrm>
                <a:off x="2800" y="1850"/>
                <a:ext cx="111" cy="89"/>
              </a:xfrm>
              <a:custGeom>
                <a:avLst/>
                <a:gdLst>
                  <a:gd name="T0" fmla="*/ 201 w 220"/>
                  <a:gd name="T1" fmla="*/ 7 h 177"/>
                  <a:gd name="T2" fmla="*/ 216 w 220"/>
                  <a:gd name="T3" fmla="*/ 34 h 177"/>
                  <a:gd name="T4" fmla="*/ 220 w 220"/>
                  <a:gd name="T5" fmla="*/ 66 h 177"/>
                  <a:gd name="T6" fmla="*/ 216 w 220"/>
                  <a:gd name="T7" fmla="*/ 101 h 177"/>
                  <a:gd name="T8" fmla="*/ 203 w 220"/>
                  <a:gd name="T9" fmla="*/ 133 h 177"/>
                  <a:gd name="T10" fmla="*/ 182 w 220"/>
                  <a:gd name="T11" fmla="*/ 158 h 177"/>
                  <a:gd name="T12" fmla="*/ 156 w 220"/>
                  <a:gd name="T13" fmla="*/ 171 h 177"/>
                  <a:gd name="T14" fmla="*/ 123 w 220"/>
                  <a:gd name="T15" fmla="*/ 173 h 177"/>
                  <a:gd name="T16" fmla="*/ 99 w 220"/>
                  <a:gd name="T17" fmla="*/ 167 h 177"/>
                  <a:gd name="T18" fmla="*/ 82 w 220"/>
                  <a:gd name="T19" fmla="*/ 169 h 177"/>
                  <a:gd name="T20" fmla="*/ 66 w 220"/>
                  <a:gd name="T21" fmla="*/ 169 h 177"/>
                  <a:gd name="T22" fmla="*/ 49 w 220"/>
                  <a:gd name="T23" fmla="*/ 161 h 177"/>
                  <a:gd name="T24" fmla="*/ 34 w 220"/>
                  <a:gd name="T25" fmla="*/ 148 h 177"/>
                  <a:gd name="T26" fmla="*/ 21 w 220"/>
                  <a:gd name="T27" fmla="*/ 131 h 177"/>
                  <a:gd name="T28" fmla="*/ 13 w 220"/>
                  <a:gd name="T29" fmla="*/ 114 h 177"/>
                  <a:gd name="T30" fmla="*/ 5 w 220"/>
                  <a:gd name="T31" fmla="*/ 97 h 177"/>
                  <a:gd name="T32" fmla="*/ 2 w 220"/>
                  <a:gd name="T33" fmla="*/ 78 h 177"/>
                  <a:gd name="T34" fmla="*/ 0 w 220"/>
                  <a:gd name="T35" fmla="*/ 59 h 177"/>
                  <a:gd name="T36" fmla="*/ 0 w 220"/>
                  <a:gd name="T37" fmla="*/ 40 h 177"/>
                  <a:gd name="T38" fmla="*/ 2 w 220"/>
                  <a:gd name="T39" fmla="*/ 21 h 177"/>
                  <a:gd name="T40" fmla="*/ 15 w 220"/>
                  <a:gd name="T41" fmla="*/ 17 h 177"/>
                  <a:gd name="T42" fmla="*/ 34 w 220"/>
                  <a:gd name="T43" fmla="*/ 36 h 177"/>
                  <a:gd name="T44" fmla="*/ 47 w 220"/>
                  <a:gd name="T45" fmla="*/ 59 h 177"/>
                  <a:gd name="T46" fmla="*/ 61 w 220"/>
                  <a:gd name="T47" fmla="*/ 83 h 177"/>
                  <a:gd name="T48" fmla="*/ 70 w 220"/>
                  <a:gd name="T49" fmla="*/ 110 h 177"/>
                  <a:gd name="T50" fmla="*/ 85 w 220"/>
                  <a:gd name="T51" fmla="*/ 129 h 177"/>
                  <a:gd name="T52" fmla="*/ 104 w 220"/>
                  <a:gd name="T53" fmla="*/ 140 h 177"/>
                  <a:gd name="T54" fmla="*/ 133 w 220"/>
                  <a:gd name="T55" fmla="*/ 140 h 177"/>
                  <a:gd name="T56" fmla="*/ 167 w 220"/>
                  <a:gd name="T57" fmla="*/ 135 h 177"/>
                  <a:gd name="T58" fmla="*/ 186 w 220"/>
                  <a:gd name="T59" fmla="*/ 129 h 177"/>
                  <a:gd name="T60" fmla="*/ 194 w 220"/>
                  <a:gd name="T61" fmla="*/ 112 h 177"/>
                  <a:gd name="T62" fmla="*/ 194 w 220"/>
                  <a:gd name="T63" fmla="*/ 89 h 177"/>
                  <a:gd name="T64" fmla="*/ 192 w 220"/>
                  <a:gd name="T65" fmla="*/ 63 h 177"/>
                  <a:gd name="T66" fmla="*/ 184 w 220"/>
                  <a:gd name="T67" fmla="*/ 38 h 177"/>
                  <a:gd name="T68" fmla="*/ 182 w 220"/>
                  <a:gd name="T69" fmla="*/ 17 h 177"/>
                  <a:gd name="T70" fmla="*/ 186 w 220"/>
                  <a:gd name="T71" fmla="*/ 2 h 177"/>
                  <a:gd name="T72" fmla="*/ 192 w 220"/>
                  <a:gd name="T73" fmla="*/ 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0" h="177">
                    <a:moveTo>
                      <a:pt x="192" y="0"/>
                    </a:moveTo>
                    <a:lnTo>
                      <a:pt x="201" y="7"/>
                    </a:lnTo>
                    <a:lnTo>
                      <a:pt x="211" y="21"/>
                    </a:lnTo>
                    <a:lnTo>
                      <a:pt x="216" y="34"/>
                    </a:lnTo>
                    <a:lnTo>
                      <a:pt x="220" y="49"/>
                    </a:lnTo>
                    <a:lnTo>
                      <a:pt x="220" y="66"/>
                    </a:lnTo>
                    <a:lnTo>
                      <a:pt x="220" y="83"/>
                    </a:lnTo>
                    <a:lnTo>
                      <a:pt x="216" y="101"/>
                    </a:lnTo>
                    <a:lnTo>
                      <a:pt x="211" y="118"/>
                    </a:lnTo>
                    <a:lnTo>
                      <a:pt x="203" y="133"/>
                    </a:lnTo>
                    <a:lnTo>
                      <a:pt x="196" y="146"/>
                    </a:lnTo>
                    <a:lnTo>
                      <a:pt x="182" y="158"/>
                    </a:lnTo>
                    <a:lnTo>
                      <a:pt x="171" y="167"/>
                    </a:lnTo>
                    <a:lnTo>
                      <a:pt x="156" y="171"/>
                    </a:lnTo>
                    <a:lnTo>
                      <a:pt x="140" y="177"/>
                    </a:lnTo>
                    <a:lnTo>
                      <a:pt x="123" y="173"/>
                    </a:lnTo>
                    <a:lnTo>
                      <a:pt x="106" y="167"/>
                    </a:lnTo>
                    <a:lnTo>
                      <a:pt x="99" y="167"/>
                    </a:lnTo>
                    <a:lnTo>
                      <a:pt x="89" y="169"/>
                    </a:lnTo>
                    <a:lnTo>
                      <a:pt x="82" y="169"/>
                    </a:lnTo>
                    <a:lnTo>
                      <a:pt x="76" y="171"/>
                    </a:lnTo>
                    <a:lnTo>
                      <a:pt x="66" y="169"/>
                    </a:lnTo>
                    <a:lnTo>
                      <a:pt x="57" y="167"/>
                    </a:lnTo>
                    <a:lnTo>
                      <a:pt x="49" y="161"/>
                    </a:lnTo>
                    <a:lnTo>
                      <a:pt x="42" y="156"/>
                    </a:lnTo>
                    <a:lnTo>
                      <a:pt x="34" y="148"/>
                    </a:lnTo>
                    <a:lnTo>
                      <a:pt x="28" y="139"/>
                    </a:lnTo>
                    <a:lnTo>
                      <a:pt x="21" y="131"/>
                    </a:lnTo>
                    <a:lnTo>
                      <a:pt x="17" y="123"/>
                    </a:lnTo>
                    <a:lnTo>
                      <a:pt x="13" y="114"/>
                    </a:lnTo>
                    <a:lnTo>
                      <a:pt x="9" y="106"/>
                    </a:lnTo>
                    <a:lnTo>
                      <a:pt x="5" y="97"/>
                    </a:lnTo>
                    <a:lnTo>
                      <a:pt x="5" y="87"/>
                    </a:lnTo>
                    <a:lnTo>
                      <a:pt x="2" y="78"/>
                    </a:lnTo>
                    <a:lnTo>
                      <a:pt x="2" y="68"/>
                    </a:lnTo>
                    <a:lnTo>
                      <a:pt x="0" y="59"/>
                    </a:lnTo>
                    <a:lnTo>
                      <a:pt x="0" y="49"/>
                    </a:lnTo>
                    <a:lnTo>
                      <a:pt x="0" y="40"/>
                    </a:lnTo>
                    <a:lnTo>
                      <a:pt x="0" y="30"/>
                    </a:lnTo>
                    <a:lnTo>
                      <a:pt x="2" y="21"/>
                    </a:lnTo>
                    <a:lnTo>
                      <a:pt x="4" y="13"/>
                    </a:lnTo>
                    <a:lnTo>
                      <a:pt x="15" y="17"/>
                    </a:lnTo>
                    <a:lnTo>
                      <a:pt x="26" y="26"/>
                    </a:lnTo>
                    <a:lnTo>
                      <a:pt x="34" y="36"/>
                    </a:lnTo>
                    <a:lnTo>
                      <a:pt x="44" y="47"/>
                    </a:lnTo>
                    <a:lnTo>
                      <a:pt x="47" y="59"/>
                    </a:lnTo>
                    <a:lnTo>
                      <a:pt x="55" y="72"/>
                    </a:lnTo>
                    <a:lnTo>
                      <a:pt x="61" y="83"/>
                    </a:lnTo>
                    <a:lnTo>
                      <a:pt x="66" y="99"/>
                    </a:lnTo>
                    <a:lnTo>
                      <a:pt x="70" y="110"/>
                    </a:lnTo>
                    <a:lnTo>
                      <a:pt x="78" y="120"/>
                    </a:lnTo>
                    <a:lnTo>
                      <a:pt x="85" y="129"/>
                    </a:lnTo>
                    <a:lnTo>
                      <a:pt x="95" y="137"/>
                    </a:lnTo>
                    <a:lnTo>
                      <a:pt x="104" y="140"/>
                    </a:lnTo>
                    <a:lnTo>
                      <a:pt x="118" y="142"/>
                    </a:lnTo>
                    <a:lnTo>
                      <a:pt x="133" y="140"/>
                    </a:lnTo>
                    <a:lnTo>
                      <a:pt x="154" y="135"/>
                    </a:lnTo>
                    <a:lnTo>
                      <a:pt x="167" y="135"/>
                    </a:lnTo>
                    <a:lnTo>
                      <a:pt x="178" y="133"/>
                    </a:lnTo>
                    <a:lnTo>
                      <a:pt x="186" y="129"/>
                    </a:lnTo>
                    <a:lnTo>
                      <a:pt x="192" y="121"/>
                    </a:lnTo>
                    <a:lnTo>
                      <a:pt x="194" y="112"/>
                    </a:lnTo>
                    <a:lnTo>
                      <a:pt x="196" y="101"/>
                    </a:lnTo>
                    <a:lnTo>
                      <a:pt x="194" y="89"/>
                    </a:lnTo>
                    <a:lnTo>
                      <a:pt x="194" y="78"/>
                    </a:lnTo>
                    <a:lnTo>
                      <a:pt x="192" y="63"/>
                    </a:lnTo>
                    <a:lnTo>
                      <a:pt x="188" y="49"/>
                    </a:lnTo>
                    <a:lnTo>
                      <a:pt x="184" y="38"/>
                    </a:lnTo>
                    <a:lnTo>
                      <a:pt x="184" y="26"/>
                    </a:lnTo>
                    <a:lnTo>
                      <a:pt x="182" y="17"/>
                    </a:lnTo>
                    <a:lnTo>
                      <a:pt x="182" y="9"/>
                    </a:lnTo>
                    <a:lnTo>
                      <a:pt x="186" y="2"/>
                    </a:lnTo>
                    <a:lnTo>
                      <a:pt x="192" y="0"/>
                    </a:lnTo>
                    <a:lnTo>
                      <a:pt x="1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 name="Freeform 311"/>
              <p:cNvSpPr>
                <a:spLocks/>
              </p:cNvSpPr>
              <p:nvPr/>
            </p:nvSpPr>
            <p:spPr bwMode="auto">
              <a:xfrm>
                <a:off x="3101" y="1156"/>
                <a:ext cx="132" cy="30"/>
              </a:xfrm>
              <a:custGeom>
                <a:avLst/>
                <a:gdLst>
                  <a:gd name="T0" fmla="*/ 114 w 265"/>
                  <a:gd name="T1" fmla="*/ 0 h 59"/>
                  <a:gd name="T2" fmla="*/ 120 w 265"/>
                  <a:gd name="T3" fmla="*/ 0 h 59"/>
                  <a:gd name="T4" fmla="*/ 128 w 265"/>
                  <a:gd name="T5" fmla="*/ 0 h 59"/>
                  <a:gd name="T6" fmla="*/ 137 w 265"/>
                  <a:gd name="T7" fmla="*/ 2 h 59"/>
                  <a:gd name="T8" fmla="*/ 147 w 265"/>
                  <a:gd name="T9" fmla="*/ 2 h 59"/>
                  <a:gd name="T10" fmla="*/ 156 w 265"/>
                  <a:gd name="T11" fmla="*/ 2 h 59"/>
                  <a:gd name="T12" fmla="*/ 170 w 265"/>
                  <a:gd name="T13" fmla="*/ 6 h 59"/>
                  <a:gd name="T14" fmla="*/ 181 w 265"/>
                  <a:gd name="T15" fmla="*/ 6 h 59"/>
                  <a:gd name="T16" fmla="*/ 192 w 265"/>
                  <a:gd name="T17" fmla="*/ 9 h 59"/>
                  <a:gd name="T18" fmla="*/ 204 w 265"/>
                  <a:gd name="T19" fmla="*/ 9 h 59"/>
                  <a:gd name="T20" fmla="*/ 215 w 265"/>
                  <a:gd name="T21" fmla="*/ 13 h 59"/>
                  <a:gd name="T22" fmla="*/ 227 w 265"/>
                  <a:gd name="T23" fmla="*/ 17 h 59"/>
                  <a:gd name="T24" fmla="*/ 236 w 265"/>
                  <a:gd name="T25" fmla="*/ 21 h 59"/>
                  <a:gd name="T26" fmla="*/ 244 w 265"/>
                  <a:gd name="T27" fmla="*/ 25 h 59"/>
                  <a:gd name="T28" fmla="*/ 253 w 265"/>
                  <a:gd name="T29" fmla="*/ 28 h 59"/>
                  <a:gd name="T30" fmla="*/ 259 w 265"/>
                  <a:gd name="T31" fmla="*/ 34 h 59"/>
                  <a:gd name="T32" fmla="*/ 265 w 265"/>
                  <a:gd name="T33" fmla="*/ 40 h 59"/>
                  <a:gd name="T34" fmla="*/ 249 w 265"/>
                  <a:gd name="T35" fmla="*/ 42 h 59"/>
                  <a:gd name="T36" fmla="*/ 236 w 265"/>
                  <a:gd name="T37" fmla="*/ 42 h 59"/>
                  <a:gd name="T38" fmla="*/ 221 w 265"/>
                  <a:gd name="T39" fmla="*/ 44 h 59"/>
                  <a:gd name="T40" fmla="*/ 204 w 265"/>
                  <a:gd name="T41" fmla="*/ 47 h 59"/>
                  <a:gd name="T42" fmla="*/ 185 w 265"/>
                  <a:gd name="T43" fmla="*/ 47 h 59"/>
                  <a:gd name="T44" fmla="*/ 168 w 265"/>
                  <a:gd name="T45" fmla="*/ 49 h 59"/>
                  <a:gd name="T46" fmla="*/ 151 w 265"/>
                  <a:gd name="T47" fmla="*/ 51 h 59"/>
                  <a:gd name="T48" fmla="*/ 132 w 265"/>
                  <a:gd name="T49" fmla="*/ 53 h 59"/>
                  <a:gd name="T50" fmla="*/ 113 w 265"/>
                  <a:gd name="T51" fmla="*/ 53 h 59"/>
                  <a:gd name="T52" fmla="*/ 95 w 265"/>
                  <a:gd name="T53" fmla="*/ 55 h 59"/>
                  <a:gd name="T54" fmla="*/ 76 w 265"/>
                  <a:gd name="T55" fmla="*/ 55 h 59"/>
                  <a:gd name="T56" fmla="*/ 59 w 265"/>
                  <a:gd name="T57" fmla="*/ 57 h 59"/>
                  <a:gd name="T58" fmla="*/ 42 w 265"/>
                  <a:gd name="T59" fmla="*/ 57 h 59"/>
                  <a:gd name="T60" fmla="*/ 27 w 265"/>
                  <a:gd name="T61" fmla="*/ 57 h 59"/>
                  <a:gd name="T62" fmla="*/ 12 w 265"/>
                  <a:gd name="T63" fmla="*/ 57 h 59"/>
                  <a:gd name="T64" fmla="*/ 0 w 265"/>
                  <a:gd name="T65" fmla="*/ 59 h 59"/>
                  <a:gd name="T66" fmla="*/ 6 w 265"/>
                  <a:gd name="T67" fmla="*/ 51 h 59"/>
                  <a:gd name="T68" fmla="*/ 12 w 265"/>
                  <a:gd name="T69" fmla="*/ 44 h 59"/>
                  <a:gd name="T70" fmla="*/ 19 w 265"/>
                  <a:gd name="T71" fmla="*/ 38 h 59"/>
                  <a:gd name="T72" fmla="*/ 25 w 265"/>
                  <a:gd name="T73" fmla="*/ 34 h 59"/>
                  <a:gd name="T74" fmla="*/ 33 w 265"/>
                  <a:gd name="T75" fmla="*/ 28 h 59"/>
                  <a:gd name="T76" fmla="*/ 38 w 265"/>
                  <a:gd name="T77" fmla="*/ 25 h 59"/>
                  <a:gd name="T78" fmla="*/ 48 w 265"/>
                  <a:gd name="T79" fmla="*/ 21 h 59"/>
                  <a:gd name="T80" fmla="*/ 56 w 265"/>
                  <a:gd name="T81" fmla="*/ 19 h 59"/>
                  <a:gd name="T82" fmla="*/ 69 w 265"/>
                  <a:gd name="T83" fmla="*/ 11 h 59"/>
                  <a:gd name="T84" fmla="*/ 84 w 265"/>
                  <a:gd name="T85" fmla="*/ 8 h 59"/>
                  <a:gd name="T86" fmla="*/ 90 w 265"/>
                  <a:gd name="T87" fmla="*/ 6 h 59"/>
                  <a:gd name="T88" fmla="*/ 99 w 265"/>
                  <a:gd name="T89" fmla="*/ 4 h 59"/>
                  <a:gd name="T90" fmla="*/ 107 w 265"/>
                  <a:gd name="T91" fmla="*/ 2 h 59"/>
                  <a:gd name="T92" fmla="*/ 114 w 265"/>
                  <a:gd name="T93" fmla="*/ 0 h 59"/>
                  <a:gd name="T94" fmla="*/ 114 w 265"/>
                  <a:gd name="T95"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5" h="59">
                    <a:moveTo>
                      <a:pt x="114" y="0"/>
                    </a:moveTo>
                    <a:lnTo>
                      <a:pt x="120" y="0"/>
                    </a:lnTo>
                    <a:lnTo>
                      <a:pt x="128" y="0"/>
                    </a:lnTo>
                    <a:lnTo>
                      <a:pt x="137" y="2"/>
                    </a:lnTo>
                    <a:lnTo>
                      <a:pt x="147" y="2"/>
                    </a:lnTo>
                    <a:lnTo>
                      <a:pt x="156" y="2"/>
                    </a:lnTo>
                    <a:lnTo>
                      <a:pt x="170" y="6"/>
                    </a:lnTo>
                    <a:lnTo>
                      <a:pt x="181" y="6"/>
                    </a:lnTo>
                    <a:lnTo>
                      <a:pt x="192" y="9"/>
                    </a:lnTo>
                    <a:lnTo>
                      <a:pt x="204" y="9"/>
                    </a:lnTo>
                    <a:lnTo>
                      <a:pt x="215" y="13"/>
                    </a:lnTo>
                    <a:lnTo>
                      <a:pt x="227" y="17"/>
                    </a:lnTo>
                    <a:lnTo>
                      <a:pt x="236" y="21"/>
                    </a:lnTo>
                    <a:lnTo>
                      <a:pt x="244" y="25"/>
                    </a:lnTo>
                    <a:lnTo>
                      <a:pt x="253" y="28"/>
                    </a:lnTo>
                    <a:lnTo>
                      <a:pt x="259" y="34"/>
                    </a:lnTo>
                    <a:lnTo>
                      <a:pt x="265" y="40"/>
                    </a:lnTo>
                    <a:lnTo>
                      <a:pt x="249" y="42"/>
                    </a:lnTo>
                    <a:lnTo>
                      <a:pt x="236" y="42"/>
                    </a:lnTo>
                    <a:lnTo>
                      <a:pt x="221" y="44"/>
                    </a:lnTo>
                    <a:lnTo>
                      <a:pt x="204" y="47"/>
                    </a:lnTo>
                    <a:lnTo>
                      <a:pt x="185" y="47"/>
                    </a:lnTo>
                    <a:lnTo>
                      <a:pt x="168" y="49"/>
                    </a:lnTo>
                    <a:lnTo>
                      <a:pt x="151" y="51"/>
                    </a:lnTo>
                    <a:lnTo>
                      <a:pt x="132" y="53"/>
                    </a:lnTo>
                    <a:lnTo>
                      <a:pt x="113" y="53"/>
                    </a:lnTo>
                    <a:lnTo>
                      <a:pt x="95" y="55"/>
                    </a:lnTo>
                    <a:lnTo>
                      <a:pt x="76" y="55"/>
                    </a:lnTo>
                    <a:lnTo>
                      <a:pt x="59" y="57"/>
                    </a:lnTo>
                    <a:lnTo>
                      <a:pt x="42" y="57"/>
                    </a:lnTo>
                    <a:lnTo>
                      <a:pt x="27" y="57"/>
                    </a:lnTo>
                    <a:lnTo>
                      <a:pt x="12" y="57"/>
                    </a:lnTo>
                    <a:lnTo>
                      <a:pt x="0" y="59"/>
                    </a:lnTo>
                    <a:lnTo>
                      <a:pt x="6" y="51"/>
                    </a:lnTo>
                    <a:lnTo>
                      <a:pt x="12" y="44"/>
                    </a:lnTo>
                    <a:lnTo>
                      <a:pt x="19" y="38"/>
                    </a:lnTo>
                    <a:lnTo>
                      <a:pt x="25" y="34"/>
                    </a:lnTo>
                    <a:lnTo>
                      <a:pt x="33" y="28"/>
                    </a:lnTo>
                    <a:lnTo>
                      <a:pt x="38" y="25"/>
                    </a:lnTo>
                    <a:lnTo>
                      <a:pt x="48" y="21"/>
                    </a:lnTo>
                    <a:lnTo>
                      <a:pt x="56" y="19"/>
                    </a:lnTo>
                    <a:lnTo>
                      <a:pt x="69" y="11"/>
                    </a:lnTo>
                    <a:lnTo>
                      <a:pt x="84" y="8"/>
                    </a:lnTo>
                    <a:lnTo>
                      <a:pt x="90" y="6"/>
                    </a:lnTo>
                    <a:lnTo>
                      <a:pt x="99" y="4"/>
                    </a:lnTo>
                    <a:lnTo>
                      <a:pt x="107" y="2"/>
                    </a:lnTo>
                    <a:lnTo>
                      <a:pt x="114" y="0"/>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 name="Freeform 312"/>
              <p:cNvSpPr>
                <a:spLocks/>
              </p:cNvSpPr>
              <p:nvPr/>
            </p:nvSpPr>
            <p:spPr bwMode="auto">
              <a:xfrm>
                <a:off x="2778" y="1267"/>
                <a:ext cx="315" cy="397"/>
              </a:xfrm>
              <a:custGeom>
                <a:avLst/>
                <a:gdLst>
                  <a:gd name="T0" fmla="*/ 10 w 631"/>
                  <a:gd name="T1" fmla="*/ 42 h 795"/>
                  <a:gd name="T2" fmla="*/ 0 w 631"/>
                  <a:gd name="T3" fmla="*/ 116 h 795"/>
                  <a:gd name="T4" fmla="*/ 0 w 631"/>
                  <a:gd name="T5" fmla="*/ 240 h 795"/>
                  <a:gd name="T6" fmla="*/ 6 w 631"/>
                  <a:gd name="T7" fmla="*/ 394 h 795"/>
                  <a:gd name="T8" fmla="*/ 25 w 631"/>
                  <a:gd name="T9" fmla="*/ 548 h 795"/>
                  <a:gd name="T10" fmla="*/ 61 w 631"/>
                  <a:gd name="T11" fmla="*/ 683 h 795"/>
                  <a:gd name="T12" fmla="*/ 112 w 631"/>
                  <a:gd name="T13" fmla="*/ 772 h 795"/>
                  <a:gd name="T14" fmla="*/ 192 w 631"/>
                  <a:gd name="T15" fmla="*/ 795 h 795"/>
                  <a:gd name="T16" fmla="*/ 285 w 631"/>
                  <a:gd name="T17" fmla="*/ 738 h 795"/>
                  <a:gd name="T18" fmla="*/ 323 w 631"/>
                  <a:gd name="T19" fmla="*/ 651 h 795"/>
                  <a:gd name="T20" fmla="*/ 316 w 631"/>
                  <a:gd name="T21" fmla="*/ 552 h 795"/>
                  <a:gd name="T22" fmla="*/ 280 w 631"/>
                  <a:gd name="T23" fmla="*/ 455 h 795"/>
                  <a:gd name="T24" fmla="*/ 230 w 631"/>
                  <a:gd name="T25" fmla="*/ 369 h 795"/>
                  <a:gd name="T26" fmla="*/ 188 w 631"/>
                  <a:gd name="T27" fmla="*/ 303 h 795"/>
                  <a:gd name="T28" fmla="*/ 173 w 631"/>
                  <a:gd name="T29" fmla="*/ 269 h 795"/>
                  <a:gd name="T30" fmla="*/ 198 w 631"/>
                  <a:gd name="T31" fmla="*/ 276 h 795"/>
                  <a:gd name="T32" fmla="*/ 270 w 631"/>
                  <a:gd name="T33" fmla="*/ 327 h 795"/>
                  <a:gd name="T34" fmla="*/ 321 w 631"/>
                  <a:gd name="T35" fmla="*/ 398 h 795"/>
                  <a:gd name="T36" fmla="*/ 348 w 631"/>
                  <a:gd name="T37" fmla="*/ 474 h 795"/>
                  <a:gd name="T38" fmla="*/ 359 w 631"/>
                  <a:gd name="T39" fmla="*/ 548 h 795"/>
                  <a:gd name="T40" fmla="*/ 363 w 631"/>
                  <a:gd name="T41" fmla="*/ 618 h 795"/>
                  <a:gd name="T42" fmla="*/ 369 w 631"/>
                  <a:gd name="T43" fmla="*/ 675 h 795"/>
                  <a:gd name="T44" fmla="*/ 392 w 631"/>
                  <a:gd name="T45" fmla="*/ 711 h 795"/>
                  <a:gd name="T46" fmla="*/ 434 w 631"/>
                  <a:gd name="T47" fmla="*/ 727 h 795"/>
                  <a:gd name="T48" fmla="*/ 498 w 631"/>
                  <a:gd name="T49" fmla="*/ 711 h 795"/>
                  <a:gd name="T50" fmla="*/ 555 w 631"/>
                  <a:gd name="T51" fmla="*/ 689 h 795"/>
                  <a:gd name="T52" fmla="*/ 591 w 631"/>
                  <a:gd name="T53" fmla="*/ 664 h 795"/>
                  <a:gd name="T54" fmla="*/ 616 w 631"/>
                  <a:gd name="T55" fmla="*/ 632 h 795"/>
                  <a:gd name="T56" fmla="*/ 629 w 631"/>
                  <a:gd name="T57" fmla="*/ 590 h 795"/>
                  <a:gd name="T58" fmla="*/ 629 w 631"/>
                  <a:gd name="T59" fmla="*/ 540 h 795"/>
                  <a:gd name="T60" fmla="*/ 624 w 631"/>
                  <a:gd name="T61" fmla="*/ 480 h 795"/>
                  <a:gd name="T62" fmla="*/ 614 w 631"/>
                  <a:gd name="T63" fmla="*/ 409 h 795"/>
                  <a:gd name="T64" fmla="*/ 597 w 631"/>
                  <a:gd name="T65" fmla="*/ 324 h 795"/>
                  <a:gd name="T66" fmla="*/ 565 w 631"/>
                  <a:gd name="T67" fmla="*/ 236 h 795"/>
                  <a:gd name="T68" fmla="*/ 519 w 631"/>
                  <a:gd name="T69" fmla="*/ 153 h 795"/>
                  <a:gd name="T70" fmla="*/ 472 w 631"/>
                  <a:gd name="T71" fmla="*/ 80 h 795"/>
                  <a:gd name="T72" fmla="*/ 424 w 631"/>
                  <a:gd name="T73" fmla="*/ 29 h 795"/>
                  <a:gd name="T74" fmla="*/ 388 w 631"/>
                  <a:gd name="T75" fmla="*/ 0 h 795"/>
                  <a:gd name="T76" fmla="*/ 365 w 631"/>
                  <a:gd name="T77" fmla="*/ 6 h 795"/>
                  <a:gd name="T78" fmla="*/ 363 w 631"/>
                  <a:gd name="T79" fmla="*/ 52 h 795"/>
                  <a:gd name="T80" fmla="*/ 378 w 631"/>
                  <a:gd name="T81" fmla="*/ 134 h 795"/>
                  <a:gd name="T82" fmla="*/ 361 w 631"/>
                  <a:gd name="T83" fmla="*/ 179 h 795"/>
                  <a:gd name="T84" fmla="*/ 316 w 631"/>
                  <a:gd name="T85" fmla="*/ 189 h 795"/>
                  <a:gd name="T86" fmla="*/ 253 w 631"/>
                  <a:gd name="T87" fmla="*/ 172 h 795"/>
                  <a:gd name="T88" fmla="*/ 177 w 631"/>
                  <a:gd name="T89" fmla="*/ 135 h 795"/>
                  <a:gd name="T90" fmla="*/ 109 w 631"/>
                  <a:gd name="T91" fmla="*/ 94 h 795"/>
                  <a:gd name="T92" fmla="*/ 50 w 631"/>
                  <a:gd name="T93" fmla="*/ 58 h 795"/>
                  <a:gd name="T94" fmla="*/ 17 w 631"/>
                  <a:gd name="T95" fmla="*/ 35 h 795"/>
                  <a:gd name="T96" fmla="*/ 13 w 631"/>
                  <a:gd name="T97" fmla="*/ 33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31" h="795">
                    <a:moveTo>
                      <a:pt x="13" y="33"/>
                    </a:moveTo>
                    <a:lnTo>
                      <a:pt x="10" y="42"/>
                    </a:lnTo>
                    <a:lnTo>
                      <a:pt x="6" y="71"/>
                    </a:lnTo>
                    <a:lnTo>
                      <a:pt x="0" y="116"/>
                    </a:lnTo>
                    <a:lnTo>
                      <a:pt x="0" y="173"/>
                    </a:lnTo>
                    <a:lnTo>
                      <a:pt x="0" y="240"/>
                    </a:lnTo>
                    <a:lnTo>
                      <a:pt x="2" y="314"/>
                    </a:lnTo>
                    <a:lnTo>
                      <a:pt x="6" y="394"/>
                    </a:lnTo>
                    <a:lnTo>
                      <a:pt x="15" y="474"/>
                    </a:lnTo>
                    <a:lnTo>
                      <a:pt x="25" y="548"/>
                    </a:lnTo>
                    <a:lnTo>
                      <a:pt x="42" y="618"/>
                    </a:lnTo>
                    <a:lnTo>
                      <a:pt x="61" y="683"/>
                    </a:lnTo>
                    <a:lnTo>
                      <a:pt x="84" y="736"/>
                    </a:lnTo>
                    <a:lnTo>
                      <a:pt x="112" y="772"/>
                    </a:lnTo>
                    <a:lnTo>
                      <a:pt x="150" y="795"/>
                    </a:lnTo>
                    <a:lnTo>
                      <a:pt x="192" y="795"/>
                    </a:lnTo>
                    <a:lnTo>
                      <a:pt x="243" y="776"/>
                    </a:lnTo>
                    <a:lnTo>
                      <a:pt x="285" y="738"/>
                    </a:lnTo>
                    <a:lnTo>
                      <a:pt x="312" y="696"/>
                    </a:lnTo>
                    <a:lnTo>
                      <a:pt x="323" y="651"/>
                    </a:lnTo>
                    <a:lnTo>
                      <a:pt x="325" y="603"/>
                    </a:lnTo>
                    <a:lnTo>
                      <a:pt x="316" y="552"/>
                    </a:lnTo>
                    <a:lnTo>
                      <a:pt x="300" y="502"/>
                    </a:lnTo>
                    <a:lnTo>
                      <a:pt x="280" y="455"/>
                    </a:lnTo>
                    <a:lnTo>
                      <a:pt x="257" y="411"/>
                    </a:lnTo>
                    <a:lnTo>
                      <a:pt x="230" y="369"/>
                    </a:lnTo>
                    <a:lnTo>
                      <a:pt x="207" y="333"/>
                    </a:lnTo>
                    <a:lnTo>
                      <a:pt x="188" y="303"/>
                    </a:lnTo>
                    <a:lnTo>
                      <a:pt x="177" y="282"/>
                    </a:lnTo>
                    <a:lnTo>
                      <a:pt x="173" y="269"/>
                    </a:lnTo>
                    <a:lnTo>
                      <a:pt x="179" y="267"/>
                    </a:lnTo>
                    <a:lnTo>
                      <a:pt x="198" y="276"/>
                    </a:lnTo>
                    <a:lnTo>
                      <a:pt x="234" y="299"/>
                    </a:lnTo>
                    <a:lnTo>
                      <a:pt x="270" y="327"/>
                    </a:lnTo>
                    <a:lnTo>
                      <a:pt x="300" y="362"/>
                    </a:lnTo>
                    <a:lnTo>
                      <a:pt x="321" y="398"/>
                    </a:lnTo>
                    <a:lnTo>
                      <a:pt x="339" y="436"/>
                    </a:lnTo>
                    <a:lnTo>
                      <a:pt x="348" y="474"/>
                    </a:lnTo>
                    <a:lnTo>
                      <a:pt x="356" y="512"/>
                    </a:lnTo>
                    <a:lnTo>
                      <a:pt x="359" y="548"/>
                    </a:lnTo>
                    <a:lnTo>
                      <a:pt x="363" y="586"/>
                    </a:lnTo>
                    <a:lnTo>
                      <a:pt x="363" y="618"/>
                    </a:lnTo>
                    <a:lnTo>
                      <a:pt x="365" y="649"/>
                    </a:lnTo>
                    <a:lnTo>
                      <a:pt x="369" y="675"/>
                    </a:lnTo>
                    <a:lnTo>
                      <a:pt x="378" y="696"/>
                    </a:lnTo>
                    <a:lnTo>
                      <a:pt x="392" y="711"/>
                    </a:lnTo>
                    <a:lnTo>
                      <a:pt x="409" y="721"/>
                    </a:lnTo>
                    <a:lnTo>
                      <a:pt x="434" y="727"/>
                    </a:lnTo>
                    <a:lnTo>
                      <a:pt x="466" y="721"/>
                    </a:lnTo>
                    <a:lnTo>
                      <a:pt x="498" y="711"/>
                    </a:lnTo>
                    <a:lnTo>
                      <a:pt x="529" y="702"/>
                    </a:lnTo>
                    <a:lnTo>
                      <a:pt x="555" y="689"/>
                    </a:lnTo>
                    <a:lnTo>
                      <a:pt x="576" y="679"/>
                    </a:lnTo>
                    <a:lnTo>
                      <a:pt x="591" y="664"/>
                    </a:lnTo>
                    <a:lnTo>
                      <a:pt x="607" y="649"/>
                    </a:lnTo>
                    <a:lnTo>
                      <a:pt x="616" y="632"/>
                    </a:lnTo>
                    <a:lnTo>
                      <a:pt x="624" y="613"/>
                    </a:lnTo>
                    <a:lnTo>
                      <a:pt x="629" y="590"/>
                    </a:lnTo>
                    <a:lnTo>
                      <a:pt x="631" y="567"/>
                    </a:lnTo>
                    <a:lnTo>
                      <a:pt x="629" y="540"/>
                    </a:lnTo>
                    <a:lnTo>
                      <a:pt x="629" y="512"/>
                    </a:lnTo>
                    <a:lnTo>
                      <a:pt x="624" y="480"/>
                    </a:lnTo>
                    <a:lnTo>
                      <a:pt x="620" y="445"/>
                    </a:lnTo>
                    <a:lnTo>
                      <a:pt x="614" y="409"/>
                    </a:lnTo>
                    <a:lnTo>
                      <a:pt x="608" y="369"/>
                    </a:lnTo>
                    <a:lnTo>
                      <a:pt x="597" y="324"/>
                    </a:lnTo>
                    <a:lnTo>
                      <a:pt x="584" y="282"/>
                    </a:lnTo>
                    <a:lnTo>
                      <a:pt x="565" y="236"/>
                    </a:lnTo>
                    <a:lnTo>
                      <a:pt x="544" y="194"/>
                    </a:lnTo>
                    <a:lnTo>
                      <a:pt x="519" y="153"/>
                    </a:lnTo>
                    <a:lnTo>
                      <a:pt x="496" y="115"/>
                    </a:lnTo>
                    <a:lnTo>
                      <a:pt x="472" y="80"/>
                    </a:lnTo>
                    <a:lnTo>
                      <a:pt x="449" y="52"/>
                    </a:lnTo>
                    <a:lnTo>
                      <a:pt x="424" y="29"/>
                    </a:lnTo>
                    <a:lnTo>
                      <a:pt x="405" y="10"/>
                    </a:lnTo>
                    <a:lnTo>
                      <a:pt x="388" y="0"/>
                    </a:lnTo>
                    <a:lnTo>
                      <a:pt x="375" y="0"/>
                    </a:lnTo>
                    <a:lnTo>
                      <a:pt x="365" y="6"/>
                    </a:lnTo>
                    <a:lnTo>
                      <a:pt x="361" y="23"/>
                    </a:lnTo>
                    <a:lnTo>
                      <a:pt x="363" y="52"/>
                    </a:lnTo>
                    <a:lnTo>
                      <a:pt x="373" y="94"/>
                    </a:lnTo>
                    <a:lnTo>
                      <a:pt x="378" y="134"/>
                    </a:lnTo>
                    <a:lnTo>
                      <a:pt x="375" y="162"/>
                    </a:lnTo>
                    <a:lnTo>
                      <a:pt x="361" y="179"/>
                    </a:lnTo>
                    <a:lnTo>
                      <a:pt x="342" y="189"/>
                    </a:lnTo>
                    <a:lnTo>
                      <a:pt x="316" y="189"/>
                    </a:lnTo>
                    <a:lnTo>
                      <a:pt x="285" y="183"/>
                    </a:lnTo>
                    <a:lnTo>
                      <a:pt x="253" y="172"/>
                    </a:lnTo>
                    <a:lnTo>
                      <a:pt x="217" y="156"/>
                    </a:lnTo>
                    <a:lnTo>
                      <a:pt x="177" y="135"/>
                    </a:lnTo>
                    <a:lnTo>
                      <a:pt x="143" y="116"/>
                    </a:lnTo>
                    <a:lnTo>
                      <a:pt x="109" y="94"/>
                    </a:lnTo>
                    <a:lnTo>
                      <a:pt x="78" y="75"/>
                    </a:lnTo>
                    <a:lnTo>
                      <a:pt x="50" y="58"/>
                    </a:lnTo>
                    <a:lnTo>
                      <a:pt x="31" y="44"/>
                    </a:lnTo>
                    <a:lnTo>
                      <a:pt x="17" y="35"/>
                    </a:lnTo>
                    <a:lnTo>
                      <a:pt x="13" y="33"/>
                    </a:lnTo>
                    <a:lnTo>
                      <a:pt x="13" y="33"/>
                    </a:lnTo>
                    <a:close/>
                  </a:path>
                </a:pathLst>
              </a:custGeom>
              <a:solidFill>
                <a:srgbClr val="B3B02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0" name="Freeform 313"/>
              <p:cNvSpPr>
                <a:spLocks/>
              </p:cNvSpPr>
              <p:nvPr/>
            </p:nvSpPr>
            <p:spPr bwMode="auto">
              <a:xfrm>
                <a:off x="3203" y="1171"/>
                <a:ext cx="29" cy="551"/>
              </a:xfrm>
              <a:custGeom>
                <a:avLst/>
                <a:gdLst>
                  <a:gd name="T0" fmla="*/ 15 w 57"/>
                  <a:gd name="T1" fmla="*/ 808 h 1103"/>
                  <a:gd name="T2" fmla="*/ 15 w 57"/>
                  <a:gd name="T3" fmla="*/ 845 h 1103"/>
                  <a:gd name="T4" fmla="*/ 11 w 57"/>
                  <a:gd name="T5" fmla="*/ 879 h 1103"/>
                  <a:gd name="T6" fmla="*/ 9 w 57"/>
                  <a:gd name="T7" fmla="*/ 913 h 1103"/>
                  <a:gd name="T8" fmla="*/ 5 w 57"/>
                  <a:gd name="T9" fmla="*/ 947 h 1103"/>
                  <a:gd name="T10" fmla="*/ 2 w 57"/>
                  <a:gd name="T11" fmla="*/ 980 h 1103"/>
                  <a:gd name="T12" fmla="*/ 0 w 57"/>
                  <a:gd name="T13" fmla="*/ 1014 h 1103"/>
                  <a:gd name="T14" fmla="*/ 0 w 57"/>
                  <a:gd name="T15" fmla="*/ 1050 h 1103"/>
                  <a:gd name="T16" fmla="*/ 9 w 57"/>
                  <a:gd name="T17" fmla="*/ 1073 h 1103"/>
                  <a:gd name="T18" fmla="*/ 28 w 57"/>
                  <a:gd name="T19" fmla="*/ 1096 h 1103"/>
                  <a:gd name="T20" fmla="*/ 36 w 57"/>
                  <a:gd name="T21" fmla="*/ 1092 h 1103"/>
                  <a:gd name="T22" fmla="*/ 36 w 57"/>
                  <a:gd name="T23" fmla="*/ 1073 h 1103"/>
                  <a:gd name="T24" fmla="*/ 34 w 57"/>
                  <a:gd name="T25" fmla="*/ 1052 h 1103"/>
                  <a:gd name="T26" fmla="*/ 34 w 57"/>
                  <a:gd name="T27" fmla="*/ 1033 h 1103"/>
                  <a:gd name="T28" fmla="*/ 34 w 57"/>
                  <a:gd name="T29" fmla="*/ 1012 h 1103"/>
                  <a:gd name="T30" fmla="*/ 32 w 57"/>
                  <a:gd name="T31" fmla="*/ 991 h 1103"/>
                  <a:gd name="T32" fmla="*/ 32 w 57"/>
                  <a:gd name="T33" fmla="*/ 970 h 1103"/>
                  <a:gd name="T34" fmla="*/ 32 w 57"/>
                  <a:gd name="T35" fmla="*/ 951 h 1103"/>
                  <a:gd name="T36" fmla="*/ 34 w 57"/>
                  <a:gd name="T37" fmla="*/ 928 h 1103"/>
                  <a:gd name="T38" fmla="*/ 34 w 57"/>
                  <a:gd name="T39" fmla="*/ 896 h 1103"/>
                  <a:gd name="T40" fmla="*/ 38 w 57"/>
                  <a:gd name="T41" fmla="*/ 867 h 1103"/>
                  <a:gd name="T42" fmla="*/ 43 w 57"/>
                  <a:gd name="T43" fmla="*/ 839 h 1103"/>
                  <a:gd name="T44" fmla="*/ 45 w 57"/>
                  <a:gd name="T45" fmla="*/ 812 h 1103"/>
                  <a:gd name="T46" fmla="*/ 47 w 57"/>
                  <a:gd name="T47" fmla="*/ 782 h 1103"/>
                  <a:gd name="T48" fmla="*/ 51 w 57"/>
                  <a:gd name="T49" fmla="*/ 755 h 1103"/>
                  <a:gd name="T50" fmla="*/ 53 w 57"/>
                  <a:gd name="T51" fmla="*/ 725 h 1103"/>
                  <a:gd name="T52" fmla="*/ 51 w 57"/>
                  <a:gd name="T53" fmla="*/ 694 h 1103"/>
                  <a:gd name="T54" fmla="*/ 47 w 57"/>
                  <a:gd name="T55" fmla="*/ 662 h 1103"/>
                  <a:gd name="T56" fmla="*/ 43 w 57"/>
                  <a:gd name="T57" fmla="*/ 637 h 1103"/>
                  <a:gd name="T58" fmla="*/ 38 w 57"/>
                  <a:gd name="T59" fmla="*/ 615 h 1103"/>
                  <a:gd name="T60" fmla="*/ 30 w 57"/>
                  <a:gd name="T61" fmla="*/ 592 h 1103"/>
                  <a:gd name="T62" fmla="*/ 26 w 57"/>
                  <a:gd name="T63" fmla="*/ 571 h 1103"/>
                  <a:gd name="T64" fmla="*/ 23 w 57"/>
                  <a:gd name="T65" fmla="*/ 548 h 1103"/>
                  <a:gd name="T66" fmla="*/ 21 w 57"/>
                  <a:gd name="T67" fmla="*/ 521 h 1103"/>
                  <a:gd name="T68" fmla="*/ 23 w 57"/>
                  <a:gd name="T69" fmla="*/ 497 h 1103"/>
                  <a:gd name="T70" fmla="*/ 28 w 57"/>
                  <a:gd name="T71" fmla="*/ 464 h 1103"/>
                  <a:gd name="T72" fmla="*/ 34 w 57"/>
                  <a:gd name="T73" fmla="*/ 421 h 1103"/>
                  <a:gd name="T74" fmla="*/ 40 w 57"/>
                  <a:gd name="T75" fmla="*/ 367 h 1103"/>
                  <a:gd name="T76" fmla="*/ 45 w 57"/>
                  <a:gd name="T77" fmla="*/ 314 h 1103"/>
                  <a:gd name="T78" fmla="*/ 51 w 57"/>
                  <a:gd name="T79" fmla="*/ 259 h 1103"/>
                  <a:gd name="T80" fmla="*/ 55 w 57"/>
                  <a:gd name="T81" fmla="*/ 211 h 1103"/>
                  <a:gd name="T82" fmla="*/ 57 w 57"/>
                  <a:gd name="T83" fmla="*/ 177 h 1103"/>
                  <a:gd name="T84" fmla="*/ 53 w 57"/>
                  <a:gd name="T85" fmla="*/ 154 h 1103"/>
                  <a:gd name="T86" fmla="*/ 51 w 57"/>
                  <a:gd name="T87" fmla="*/ 132 h 1103"/>
                  <a:gd name="T88" fmla="*/ 49 w 57"/>
                  <a:gd name="T89" fmla="*/ 113 h 1103"/>
                  <a:gd name="T90" fmla="*/ 47 w 57"/>
                  <a:gd name="T91" fmla="*/ 94 h 1103"/>
                  <a:gd name="T92" fmla="*/ 43 w 57"/>
                  <a:gd name="T93" fmla="*/ 75 h 1103"/>
                  <a:gd name="T94" fmla="*/ 38 w 57"/>
                  <a:gd name="T95" fmla="*/ 56 h 1103"/>
                  <a:gd name="T96" fmla="*/ 28 w 57"/>
                  <a:gd name="T97" fmla="*/ 35 h 1103"/>
                  <a:gd name="T98" fmla="*/ 17 w 57"/>
                  <a:gd name="T99" fmla="*/ 12 h 1103"/>
                  <a:gd name="T100" fmla="*/ 7 w 57"/>
                  <a:gd name="T101" fmla="*/ 12 h 1103"/>
                  <a:gd name="T102" fmla="*/ 2 w 57"/>
                  <a:gd name="T103" fmla="*/ 52 h 1103"/>
                  <a:gd name="T104" fmla="*/ 0 w 57"/>
                  <a:gd name="T105" fmla="*/ 109 h 1103"/>
                  <a:gd name="T106" fmla="*/ 0 w 57"/>
                  <a:gd name="T107" fmla="*/ 177 h 1103"/>
                  <a:gd name="T108" fmla="*/ 0 w 57"/>
                  <a:gd name="T109" fmla="*/ 250 h 1103"/>
                  <a:gd name="T110" fmla="*/ 0 w 57"/>
                  <a:gd name="T111" fmla="*/ 322 h 1103"/>
                  <a:gd name="T112" fmla="*/ 2 w 57"/>
                  <a:gd name="T113" fmla="*/ 384 h 1103"/>
                  <a:gd name="T114" fmla="*/ 2 w 57"/>
                  <a:gd name="T115" fmla="*/ 434 h 1103"/>
                  <a:gd name="T116" fmla="*/ 15 w 57"/>
                  <a:gd name="T117" fmla="*/ 791 h 1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 h="1103">
                    <a:moveTo>
                      <a:pt x="15" y="791"/>
                    </a:moveTo>
                    <a:lnTo>
                      <a:pt x="15" y="808"/>
                    </a:lnTo>
                    <a:lnTo>
                      <a:pt x="15" y="827"/>
                    </a:lnTo>
                    <a:lnTo>
                      <a:pt x="15" y="845"/>
                    </a:lnTo>
                    <a:lnTo>
                      <a:pt x="15" y="862"/>
                    </a:lnTo>
                    <a:lnTo>
                      <a:pt x="11" y="879"/>
                    </a:lnTo>
                    <a:lnTo>
                      <a:pt x="11" y="896"/>
                    </a:lnTo>
                    <a:lnTo>
                      <a:pt x="9" y="913"/>
                    </a:lnTo>
                    <a:lnTo>
                      <a:pt x="7" y="930"/>
                    </a:lnTo>
                    <a:lnTo>
                      <a:pt x="5" y="947"/>
                    </a:lnTo>
                    <a:lnTo>
                      <a:pt x="4" y="962"/>
                    </a:lnTo>
                    <a:lnTo>
                      <a:pt x="2" y="980"/>
                    </a:lnTo>
                    <a:lnTo>
                      <a:pt x="2" y="999"/>
                    </a:lnTo>
                    <a:lnTo>
                      <a:pt x="0" y="1014"/>
                    </a:lnTo>
                    <a:lnTo>
                      <a:pt x="0" y="1033"/>
                    </a:lnTo>
                    <a:lnTo>
                      <a:pt x="0" y="1050"/>
                    </a:lnTo>
                    <a:lnTo>
                      <a:pt x="4" y="1071"/>
                    </a:lnTo>
                    <a:lnTo>
                      <a:pt x="9" y="1073"/>
                    </a:lnTo>
                    <a:lnTo>
                      <a:pt x="19" y="1086"/>
                    </a:lnTo>
                    <a:lnTo>
                      <a:pt x="28" y="1096"/>
                    </a:lnTo>
                    <a:lnTo>
                      <a:pt x="36" y="1103"/>
                    </a:lnTo>
                    <a:lnTo>
                      <a:pt x="36" y="1092"/>
                    </a:lnTo>
                    <a:lnTo>
                      <a:pt x="36" y="1082"/>
                    </a:lnTo>
                    <a:lnTo>
                      <a:pt x="36" y="1073"/>
                    </a:lnTo>
                    <a:lnTo>
                      <a:pt x="36" y="1063"/>
                    </a:lnTo>
                    <a:lnTo>
                      <a:pt x="34" y="1052"/>
                    </a:lnTo>
                    <a:lnTo>
                      <a:pt x="34" y="1042"/>
                    </a:lnTo>
                    <a:lnTo>
                      <a:pt x="34" y="1033"/>
                    </a:lnTo>
                    <a:lnTo>
                      <a:pt x="34" y="1023"/>
                    </a:lnTo>
                    <a:lnTo>
                      <a:pt x="34" y="1012"/>
                    </a:lnTo>
                    <a:lnTo>
                      <a:pt x="32" y="1002"/>
                    </a:lnTo>
                    <a:lnTo>
                      <a:pt x="32" y="991"/>
                    </a:lnTo>
                    <a:lnTo>
                      <a:pt x="32" y="981"/>
                    </a:lnTo>
                    <a:lnTo>
                      <a:pt x="32" y="970"/>
                    </a:lnTo>
                    <a:lnTo>
                      <a:pt x="32" y="961"/>
                    </a:lnTo>
                    <a:lnTo>
                      <a:pt x="32" y="951"/>
                    </a:lnTo>
                    <a:lnTo>
                      <a:pt x="34" y="943"/>
                    </a:lnTo>
                    <a:lnTo>
                      <a:pt x="34" y="928"/>
                    </a:lnTo>
                    <a:lnTo>
                      <a:pt x="34" y="911"/>
                    </a:lnTo>
                    <a:lnTo>
                      <a:pt x="34" y="896"/>
                    </a:lnTo>
                    <a:lnTo>
                      <a:pt x="38" y="883"/>
                    </a:lnTo>
                    <a:lnTo>
                      <a:pt x="38" y="867"/>
                    </a:lnTo>
                    <a:lnTo>
                      <a:pt x="42" y="854"/>
                    </a:lnTo>
                    <a:lnTo>
                      <a:pt x="43" y="839"/>
                    </a:lnTo>
                    <a:lnTo>
                      <a:pt x="45" y="827"/>
                    </a:lnTo>
                    <a:lnTo>
                      <a:pt x="45" y="812"/>
                    </a:lnTo>
                    <a:lnTo>
                      <a:pt x="47" y="797"/>
                    </a:lnTo>
                    <a:lnTo>
                      <a:pt x="47" y="782"/>
                    </a:lnTo>
                    <a:lnTo>
                      <a:pt x="51" y="769"/>
                    </a:lnTo>
                    <a:lnTo>
                      <a:pt x="51" y="755"/>
                    </a:lnTo>
                    <a:lnTo>
                      <a:pt x="53" y="740"/>
                    </a:lnTo>
                    <a:lnTo>
                      <a:pt x="53" y="725"/>
                    </a:lnTo>
                    <a:lnTo>
                      <a:pt x="53" y="711"/>
                    </a:lnTo>
                    <a:lnTo>
                      <a:pt x="51" y="694"/>
                    </a:lnTo>
                    <a:lnTo>
                      <a:pt x="49" y="677"/>
                    </a:lnTo>
                    <a:lnTo>
                      <a:pt x="47" y="662"/>
                    </a:lnTo>
                    <a:lnTo>
                      <a:pt x="45" y="651"/>
                    </a:lnTo>
                    <a:lnTo>
                      <a:pt x="43" y="637"/>
                    </a:lnTo>
                    <a:lnTo>
                      <a:pt x="40" y="624"/>
                    </a:lnTo>
                    <a:lnTo>
                      <a:pt x="38" y="615"/>
                    </a:lnTo>
                    <a:lnTo>
                      <a:pt x="34" y="605"/>
                    </a:lnTo>
                    <a:lnTo>
                      <a:pt x="30" y="592"/>
                    </a:lnTo>
                    <a:lnTo>
                      <a:pt x="28" y="580"/>
                    </a:lnTo>
                    <a:lnTo>
                      <a:pt x="26" y="571"/>
                    </a:lnTo>
                    <a:lnTo>
                      <a:pt x="24" y="559"/>
                    </a:lnTo>
                    <a:lnTo>
                      <a:pt x="23" y="548"/>
                    </a:lnTo>
                    <a:lnTo>
                      <a:pt x="21" y="535"/>
                    </a:lnTo>
                    <a:lnTo>
                      <a:pt x="21" y="521"/>
                    </a:lnTo>
                    <a:lnTo>
                      <a:pt x="21" y="508"/>
                    </a:lnTo>
                    <a:lnTo>
                      <a:pt x="23" y="497"/>
                    </a:lnTo>
                    <a:lnTo>
                      <a:pt x="24" y="483"/>
                    </a:lnTo>
                    <a:lnTo>
                      <a:pt x="28" y="464"/>
                    </a:lnTo>
                    <a:lnTo>
                      <a:pt x="32" y="445"/>
                    </a:lnTo>
                    <a:lnTo>
                      <a:pt x="34" y="421"/>
                    </a:lnTo>
                    <a:lnTo>
                      <a:pt x="38" y="394"/>
                    </a:lnTo>
                    <a:lnTo>
                      <a:pt x="40" y="367"/>
                    </a:lnTo>
                    <a:lnTo>
                      <a:pt x="43" y="343"/>
                    </a:lnTo>
                    <a:lnTo>
                      <a:pt x="45" y="314"/>
                    </a:lnTo>
                    <a:lnTo>
                      <a:pt x="47" y="286"/>
                    </a:lnTo>
                    <a:lnTo>
                      <a:pt x="51" y="259"/>
                    </a:lnTo>
                    <a:lnTo>
                      <a:pt x="53" y="234"/>
                    </a:lnTo>
                    <a:lnTo>
                      <a:pt x="55" y="211"/>
                    </a:lnTo>
                    <a:lnTo>
                      <a:pt x="57" y="192"/>
                    </a:lnTo>
                    <a:lnTo>
                      <a:pt x="57" y="177"/>
                    </a:lnTo>
                    <a:lnTo>
                      <a:pt x="57" y="166"/>
                    </a:lnTo>
                    <a:lnTo>
                      <a:pt x="53" y="154"/>
                    </a:lnTo>
                    <a:lnTo>
                      <a:pt x="53" y="143"/>
                    </a:lnTo>
                    <a:lnTo>
                      <a:pt x="51" y="132"/>
                    </a:lnTo>
                    <a:lnTo>
                      <a:pt x="51" y="122"/>
                    </a:lnTo>
                    <a:lnTo>
                      <a:pt x="49" y="113"/>
                    </a:lnTo>
                    <a:lnTo>
                      <a:pt x="47" y="103"/>
                    </a:lnTo>
                    <a:lnTo>
                      <a:pt x="47" y="94"/>
                    </a:lnTo>
                    <a:lnTo>
                      <a:pt x="45" y="86"/>
                    </a:lnTo>
                    <a:lnTo>
                      <a:pt x="43" y="75"/>
                    </a:lnTo>
                    <a:lnTo>
                      <a:pt x="40" y="65"/>
                    </a:lnTo>
                    <a:lnTo>
                      <a:pt x="38" y="56"/>
                    </a:lnTo>
                    <a:lnTo>
                      <a:pt x="34" y="46"/>
                    </a:lnTo>
                    <a:lnTo>
                      <a:pt x="28" y="35"/>
                    </a:lnTo>
                    <a:lnTo>
                      <a:pt x="24" y="25"/>
                    </a:lnTo>
                    <a:lnTo>
                      <a:pt x="17" y="12"/>
                    </a:lnTo>
                    <a:lnTo>
                      <a:pt x="11" y="0"/>
                    </a:lnTo>
                    <a:lnTo>
                      <a:pt x="7" y="12"/>
                    </a:lnTo>
                    <a:lnTo>
                      <a:pt x="4" y="29"/>
                    </a:lnTo>
                    <a:lnTo>
                      <a:pt x="2" y="52"/>
                    </a:lnTo>
                    <a:lnTo>
                      <a:pt x="2" y="78"/>
                    </a:lnTo>
                    <a:lnTo>
                      <a:pt x="0" y="109"/>
                    </a:lnTo>
                    <a:lnTo>
                      <a:pt x="0" y="141"/>
                    </a:lnTo>
                    <a:lnTo>
                      <a:pt x="0" y="177"/>
                    </a:lnTo>
                    <a:lnTo>
                      <a:pt x="0" y="215"/>
                    </a:lnTo>
                    <a:lnTo>
                      <a:pt x="0" y="250"/>
                    </a:lnTo>
                    <a:lnTo>
                      <a:pt x="0" y="286"/>
                    </a:lnTo>
                    <a:lnTo>
                      <a:pt x="0" y="322"/>
                    </a:lnTo>
                    <a:lnTo>
                      <a:pt x="2" y="356"/>
                    </a:lnTo>
                    <a:lnTo>
                      <a:pt x="2" y="384"/>
                    </a:lnTo>
                    <a:lnTo>
                      <a:pt x="2" y="411"/>
                    </a:lnTo>
                    <a:lnTo>
                      <a:pt x="2" y="434"/>
                    </a:lnTo>
                    <a:lnTo>
                      <a:pt x="4" y="451"/>
                    </a:lnTo>
                    <a:lnTo>
                      <a:pt x="15" y="791"/>
                    </a:lnTo>
                    <a:lnTo>
                      <a:pt x="15" y="7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1" name="Freeform 314"/>
              <p:cNvSpPr>
                <a:spLocks/>
              </p:cNvSpPr>
              <p:nvPr/>
            </p:nvSpPr>
            <p:spPr bwMode="auto">
              <a:xfrm>
                <a:off x="2496" y="1306"/>
                <a:ext cx="384" cy="387"/>
              </a:xfrm>
              <a:custGeom>
                <a:avLst/>
                <a:gdLst>
                  <a:gd name="T0" fmla="*/ 51 w 767"/>
                  <a:gd name="T1" fmla="*/ 35 h 774"/>
                  <a:gd name="T2" fmla="*/ 20 w 767"/>
                  <a:gd name="T3" fmla="*/ 95 h 774"/>
                  <a:gd name="T4" fmla="*/ 3 w 767"/>
                  <a:gd name="T5" fmla="*/ 198 h 774"/>
                  <a:gd name="T6" fmla="*/ 0 w 767"/>
                  <a:gd name="T7" fmla="*/ 324 h 774"/>
                  <a:gd name="T8" fmla="*/ 5 w 767"/>
                  <a:gd name="T9" fmla="*/ 455 h 774"/>
                  <a:gd name="T10" fmla="*/ 19 w 767"/>
                  <a:gd name="T11" fmla="*/ 576 h 774"/>
                  <a:gd name="T12" fmla="*/ 38 w 767"/>
                  <a:gd name="T13" fmla="*/ 672 h 774"/>
                  <a:gd name="T14" fmla="*/ 60 w 767"/>
                  <a:gd name="T15" fmla="*/ 723 h 774"/>
                  <a:gd name="T16" fmla="*/ 81 w 767"/>
                  <a:gd name="T17" fmla="*/ 721 h 774"/>
                  <a:gd name="T18" fmla="*/ 91 w 767"/>
                  <a:gd name="T19" fmla="*/ 681 h 774"/>
                  <a:gd name="T20" fmla="*/ 96 w 767"/>
                  <a:gd name="T21" fmla="*/ 620 h 774"/>
                  <a:gd name="T22" fmla="*/ 98 w 767"/>
                  <a:gd name="T23" fmla="*/ 546 h 774"/>
                  <a:gd name="T24" fmla="*/ 102 w 767"/>
                  <a:gd name="T25" fmla="*/ 466 h 774"/>
                  <a:gd name="T26" fmla="*/ 116 w 767"/>
                  <a:gd name="T27" fmla="*/ 398 h 774"/>
                  <a:gd name="T28" fmla="*/ 140 w 767"/>
                  <a:gd name="T29" fmla="*/ 346 h 774"/>
                  <a:gd name="T30" fmla="*/ 180 w 767"/>
                  <a:gd name="T31" fmla="*/ 324 h 774"/>
                  <a:gd name="T32" fmla="*/ 231 w 767"/>
                  <a:gd name="T33" fmla="*/ 335 h 774"/>
                  <a:gd name="T34" fmla="*/ 260 w 767"/>
                  <a:gd name="T35" fmla="*/ 364 h 774"/>
                  <a:gd name="T36" fmla="*/ 266 w 767"/>
                  <a:gd name="T37" fmla="*/ 405 h 774"/>
                  <a:gd name="T38" fmla="*/ 258 w 767"/>
                  <a:gd name="T39" fmla="*/ 453 h 774"/>
                  <a:gd name="T40" fmla="*/ 243 w 767"/>
                  <a:gd name="T41" fmla="*/ 508 h 774"/>
                  <a:gd name="T42" fmla="*/ 228 w 767"/>
                  <a:gd name="T43" fmla="*/ 563 h 774"/>
                  <a:gd name="T44" fmla="*/ 224 w 767"/>
                  <a:gd name="T45" fmla="*/ 616 h 774"/>
                  <a:gd name="T46" fmla="*/ 237 w 767"/>
                  <a:gd name="T47" fmla="*/ 666 h 774"/>
                  <a:gd name="T48" fmla="*/ 269 w 767"/>
                  <a:gd name="T49" fmla="*/ 694 h 774"/>
                  <a:gd name="T50" fmla="*/ 302 w 767"/>
                  <a:gd name="T51" fmla="*/ 649 h 774"/>
                  <a:gd name="T52" fmla="*/ 330 w 767"/>
                  <a:gd name="T53" fmla="*/ 542 h 774"/>
                  <a:gd name="T54" fmla="*/ 357 w 767"/>
                  <a:gd name="T55" fmla="*/ 409 h 774"/>
                  <a:gd name="T56" fmla="*/ 382 w 767"/>
                  <a:gd name="T57" fmla="*/ 284 h 774"/>
                  <a:gd name="T58" fmla="*/ 406 w 767"/>
                  <a:gd name="T59" fmla="*/ 189 h 774"/>
                  <a:gd name="T60" fmla="*/ 429 w 767"/>
                  <a:gd name="T61" fmla="*/ 166 h 774"/>
                  <a:gd name="T62" fmla="*/ 454 w 767"/>
                  <a:gd name="T63" fmla="*/ 242 h 774"/>
                  <a:gd name="T64" fmla="*/ 482 w 767"/>
                  <a:gd name="T65" fmla="*/ 426 h 774"/>
                  <a:gd name="T66" fmla="*/ 528 w 767"/>
                  <a:gd name="T67" fmla="*/ 584 h 774"/>
                  <a:gd name="T68" fmla="*/ 587 w 767"/>
                  <a:gd name="T69" fmla="*/ 694 h 774"/>
                  <a:gd name="T70" fmla="*/ 650 w 767"/>
                  <a:gd name="T71" fmla="*/ 755 h 774"/>
                  <a:gd name="T72" fmla="*/ 707 w 767"/>
                  <a:gd name="T73" fmla="*/ 774 h 774"/>
                  <a:gd name="T74" fmla="*/ 748 w 767"/>
                  <a:gd name="T75" fmla="*/ 748 h 774"/>
                  <a:gd name="T76" fmla="*/ 767 w 767"/>
                  <a:gd name="T77" fmla="*/ 679 h 774"/>
                  <a:gd name="T78" fmla="*/ 752 w 767"/>
                  <a:gd name="T79" fmla="*/ 569 h 774"/>
                  <a:gd name="T80" fmla="*/ 703 w 767"/>
                  <a:gd name="T81" fmla="*/ 428 h 774"/>
                  <a:gd name="T82" fmla="*/ 655 w 767"/>
                  <a:gd name="T83" fmla="*/ 310 h 774"/>
                  <a:gd name="T84" fmla="*/ 617 w 767"/>
                  <a:gd name="T85" fmla="*/ 223 h 774"/>
                  <a:gd name="T86" fmla="*/ 583 w 767"/>
                  <a:gd name="T87" fmla="*/ 160 h 774"/>
                  <a:gd name="T88" fmla="*/ 549 w 767"/>
                  <a:gd name="T89" fmla="*/ 114 h 774"/>
                  <a:gd name="T90" fmla="*/ 515 w 767"/>
                  <a:gd name="T91" fmla="*/ 82 h 774"/>
                  <a:gd name="T92" fmla="*/ 475 w 767"/>
                  <a:gd name="T93" fmla="*/ 57 h 774"/>
                  <a:gd name="T94" fmla="*/ 427 w 767"/>
                  <a:gd name="T95" fmla="*/ 38 h 774"/>
                  <a:gd name="T96" fmla="*/ 372 w 767"/>
                  <a:gd name="T97" fmla="*/ 18 h 774"/>
                  <a:gd name="T98" fmla="*/ 313 w 767"/>
                  <a:gd name="T99" fmla="*/ 6 h 774"/>
                  <a:gd name="T100" fmla="*/ 256 w 767"/>
                  <a:gd name="T101" fmla="*/ 0 h 774"/>
                  <a:gd name="T102" fmla="*/ 203 w 767"/>
                  <a:gd name="T103" fmla="*/ 2 h 774"/>
                  <a:gd name="T104" fmla="*/ 155 w 767"/>
                  <a:gd name="T105" fmla="*/ 6 h 774"/>
                  <a:gd name="T106" fmla="*/ 116 w 767"/>
                  <a:gd name="T107" fmla="*/ 12 h 774"/>
                  <a:gd name="T108" fmla="*/ 87 w 767"/>
                  <a:gd name="T109" fmla="*/ 18 h 774"/>
                  <a:gd name="T110" fmla="*/ 74 w 767"/>
                  <a:gd name="T111" fmla="*/ 21 h 774"/>
                  <a:gd name="T112" fmla="*/ 74 w 767"/>
                  <a:gd name="T113" fmla="*/ 23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7" h="774">
                    <a:moveTo>
                      <a:pt x="74" y="23"/>
                    </a:moveTo>
                    <a:lnTo>
                      <a:pt x="51" y="35"/>
                    </a:lnTo>
                    <a:lnTo>
                      <a:pt x="34" y="59"/>
                    </a:lnTo>
                    <a:lnTo>
                      <a:pt x="20" y="95"/>
                    </a:lnTo>
                    <a:lnTo>
                      <a:pt x="11" y="145"/>
                    </a:lnTo>
                    <a:lnTo>
                      <a:pt x="3" y="198"/>
                    </a:lnTo>
                    <a:lnTo>
                      <a:pt x="0" y="259"/>
                    </a:lnTo>
                    <a:lnTo>
                      <a:pt x="0" y="324"/>
                    </a:lnTo>
                    <a:lnTo>
                      <a:pt x="3" y="390"/>
                    </a:lnTo>
                    <a:lnTo>
                      <a:pt x="5" y="455"/>
                    </a:lnTo>
                    <a:lnTo>
                      <a:pt x="13" y="518"/>
                    </a:lnTo>
                    <a:lnTo>
                      <a:pt x="19" y="576"/>
                    </a:lnTo>
                    <a:lnTo>
                      <a:pt x="28" y="630"/>
                    </a:lnTo>
                    <a:lnTo>
                      <a:pt x="38" y="672"/>
                    </a:lnTo>
                    <a:lnTo>
                      <a:pt x="49" y="704"/>
                    </a:lnTo>
                    <a:lnTo>
                      <a:pt x="60" y="723"/>
                    </a:lnTo>
                    <a:lnTo>
                      <a:pt x="74" y="730"/>
                    </a:lnTo>
                    <a:lnTo>
                      <a:pt x="81" y="721"/>
                    </a:lnTo>
                    <a:lnTo>
                      <a:pt x="87" y="704"/>
                    </a:lnTo>
                    <a:lnTo>
                      <a:pt x="91" y="681"/>
                    </a:lnTo>
                    <a:lnTo>
                      <a:pt x="95" y="653"/>
                    </a:lnTo>
                    <a:lnTo>
                      <a:pt x="96" y="620"/>
                    </a:lnTo>
                    <a:lnTo>
                      <a:pt x="96" y="582"/>
                    </a:lnTo>
                    <a:lnTo>
                      <a:pt x="98" y="546"/>
                    </a:lnTo>
                    <a:lnTo>
                      <a:pt x="100" y="508"/>
                    </a:lnTo>
                    <a:lnTo>
                      <a:pt x="102" y="466"/>
                    </a:lnTo>
                    <a:lnTo>
                      <a:pt x="108" y="432"/>
                    </a:lnTo>
                    <a:lnTo>
                      <a:pt x="116" y="398"/>
                    </a:lnTo>
                    <a:lnTo>
                      <a:pt x="127" y="369"/>
                    </a:lnTo>
                    <a:lnTo>
                      <a:pt x="140" y="346"/>
                    </a:lnTo>
                    <a:lnTo>
                      <a:pt x="157" y="331"/>
                    </a:lnTo>
                    <a:lnTo>
                      <a:pt x="180" y="324"/>
                    </a:lnTo>
                    <a:lnTo>
                      <a:pt x="209" y="326"/>
                    </a:lnTo>
                    <a:lnTo>
                      <a:pt x="231" y="335"/>
                    </a:lnTo>
                    <a:lnTo>
                      <a:pt x="250" y="348"/>
                    </a:lnTo>
                    <a:lnTo>
                      <a:pt x="260" y="364"/>
                    </a:lnTo>
                    <a:lnTo>
                      <a:pt x="266" y="384"/>
                    </a:lnTo>
                    <a:lnTo>
                      <a:pt x="266" y="405"/>
                    </a:lnTo>
                    <a:lnTo>
                      <a:pt x="264" y="428"/>
                    </a:lnTo>
                    <a:lnTo>
                      <a:pt x="258" y="453"/>
                    </a:lnTo>
                    <a:lnTo>
                      <a:pt x="252" y="481"/>
                    </a:lnTo>
                    <a:lnTo>
                      <a:pt x="243" y="508"/>
                    </a:lnTo>
                    <a:lnTo>
                      <a:pt x="237" y="537"/>
                    </a:lnTo>
                    <a:lnTo>
                      <a:pt x="228" y="563"/>
                    </a:lnTo>
                    <a:lnTo>
                      <a:pt x="226" y="592"/>
                    </a:lnTo>
                    <a:lnTo>
                      <a:pt x="224" y="616"/>
                    </a:lnTo>
                    <a:lnTo>
                      <a:pt x="228" y="641"/>
                    </a:lnTo>
                    <a:lnTo>
                      <a:pt x="237" y="666"/>
                    </a:lnTo>
                    <a:lnTo>
                      <a:pt x="252" y="689"/>
                    </a:lnTo>
                    <a:lnTo>
                      <a:pt x="269" y="694"/>
                    </a:lnTo>
                    <a:lnTo>
                      <a:pt x="287" y="681"/>
                    </a:lnTo>
                    <a:lnTo>
                      <a:pt x="302" y="649"/>
                    </a:lnTo>
                    <a:lnTo>
                      <a:pt x="317" y="601"/>
                    </a:lnTo>
                    <a:lnTo>
                      <a:pt x="330" y="542"/>
                    </a:lnTo>
                    <a:lnTo>
                      <a:pt x="344" y="478"/>
                    </a:lnTo>
                    <a:lnTo>
                      <a:pt x="357" y="409"/>
                    </a:lnTo>
                    <a:lnTo>
                      <a:pt x="370" y="345"/>
                    </a:lnTo>
                    <a:lnTo>
                      <a:pt x="382" y="284"/>
                    </a:lnTo>
                    <a:lnTo>
                      <a:pt x="395" y="230"/>
                    </a:lnTo>
                    <a:lnTo>
                      <a:pt x="406" y="189"/>
                    </a:lnTo>
                    <a:lnTo>
                      <a:pt x="418" y="168"/>
                    </a:lnTo>
                    <a:lnTo>
                      <a:pt x="429" y="166"/>
                    </a:lnTo>
                    <a:lnTo>
                      <a:pt x="442" y="189"/>
                    </a:lnTo>
                    <a:lnTo>
                      <a:pt x="454" y="242"/>
                    </a:lnTo>
                    <a:lnTo>
                      <a:pt x="467" y="329"/>
                    </a:lnTo>
                    <a:lnTo>
                      <a:pt x="482" y="426"/>
                    </a:lnTo>
                    <a:lnTo>
                      <a:pt x="501" y="512"/>
                    </a:lnTo>
                    <a:lnTo>
                      <a:pt x="528" y="584"/>
                    </a:lnTo>
                    <a:lnTo>
                      <a:pt x="558" y="645"/>
                    </a:lnTo>
                    <a:lnTo>
                      <a:pt x="587" y="694"/>
                    </a:lnTo>
                    <a:lnTo>
                      <a:pt x="619" y="730"/>
                    </a:lnTo>
                    <a:lnTo>
                      <a:pt x="650" y="755"/>
                    </a:lnTo>
                    <a:lnTo>
                      <a:pt x="680" y="772"/>
                    </a:lnTo>
                    <a:lnTo>
                      <a:pt x="707" y="774"/>
                    </a:lnTo>
                    <a:lnTo>
                      <a:pt x="731" y="767"/>
                    </a:lnTo>
                    <a:lnTo>
                      <a:pt x="748" y="748"/>
                    </a:lnTo>
                    <a:lnTo>
                      <a:pt x="764" y="719"/>
                    </a:lnTo>
                    <a:lnTo>
                      <a:pt x="767" y="679"/>
                    </a:lnTo>
                    <a:lnTo>
                      <a:pt x="766" y="630"/>
                    </a:lnTo>
                    <a:lnTo>
                      <a:pt x="752" y="569"/>
                    </a:lnTo>
                    <a:lnTo>
                      <a:pt x="731" y="500"/>
                    </a:lnTo>
                    <a:lnTo>
                      <a:pt x="703" y="428"/>
                    </a:lnTo>
                    <a:lnTo>
                      <a:pt x="678" y="367"/>
                    </a:lnTo>
                    <a:lnTo>
                      <a:pt x="655" y="310"/>
                    </a:lnTo>
                    <a:lnTo>
                      <a:pt x="636" y="265"/>
                    </a:lnTo>
                    <a:lnTo>
                      <a:pt x="617" y="223"/>
                    </a:lnTo>
                    <a:lnTo>
                      <a:pt x="600" y="189"/>
                    </a:lnTo>
                    <a:lnTo>
                      <a:pt x="583" y="160"/>
                    </a:lnTo>
                    <a:lnTo>
                      <a:pt x="568" y="135"/>
                    </a:lnTo>
                    <a:lnTo>
                      <a:pt x="549" y="114"/>
                    </a:lnTo>
                    <a:lnTo>
                      <a:pt x="532" y="95"/>
                    </a:lnTo>
                    <a:lnTo>
                      <a:pt x="515" y="82"/>
                    </a:lnTo>
                    <a:lnTo>
                      <a:pt x="496" y="69"/>
                    </a:lnTo>
                    <a:lnTo>
                      <a:pt x="475" y="57"/>
                    </a:lnTo>
                    <a:lnTo>
                      <a:pt x="452" y="48"/>
                    </a:lnTo>
                    <a:lnTo>
                      <a:pt x="427" y="38"/>
                    </a:lnTo>
                    <a:lnTo>
                      <a:pt x="403" y="29"/>
                    </a:lnTo>
                    <a:lnTo>
                      <a:pt x="372" y="18"/>
                    </a:lnTo>
                    <a:lnTo>
                      <a:pt x="344" y="12"/>
                    </a:lnTo>
                    <a:lnTo>
                      <a:pt x="313" y="6"/>
                    </a:lnTo>
                    <a:lnTo>
                      <a:pt x="285" y="2"/>
                    </a:lnTo>
                    <a:lnTo>
                      <a:pt x="256" y="0"/>
                    </a:lnTo>
                    <a:lnTo>
                      <a:pt x="230" y="2"/>
                    </a:lnTo>
                    <a:lnTo>
                      <a:pt x="203" y="2"/>
                    </a:lnTo>
                    <a:lnTo>
                      <a:pt x="180" y="4"/>
                    </a:lnTo>
                    <a:lnTo>
                      <a:pt x="155" y="6"/>
                    </a:lnTo>
                    <a:lnTo>
                      <a:pt x="135" y="8"/>
                    </a:lnTo>
                    <a:lnTo>
                      <a:pt x="116" y="12"/>
                    </a:lnTo>
                    <a:lnTo>
                      <a:pt x="100" y="16"/>
                    </a:lnTo>
                    <a:lnTo>
                      <a:pt x="87" y="18"/>
                    </a:lnTo>
                    <a:lnTo>
                      <a:pt x="79" y="21"/>
                    </a:lnTo>
                    <a:lnTo>
                      <a:pt x="74" y="21"/>
                    </a:lnTo>
                    <a:lnTo>
                      <a:pt x="74" y="23"/>
                    </a:lnTo>
                    <a:lnTo>
                      <a:pt x="74" y="23"/>
                    </a:lnTo>
                    <a:close/>
                  </a:path>
                </a:pathLst>
              </a:custGeom>
              <a:solidFill>
                <a:srgbClr val="F0F0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2058" name="Group 2057"/>
          <p:cNvGrpSpPr/>
          <p:nvPr/>
        </p:nvGrpSpPr>
        <p:grpSpPr>
          <a:xfrm>
            <a:off x="990600" y="1828800"/>
            <a:ext cx="457200" cy="381000"/>
            <a:chOff x="990600" y="1828800"/>
            <a:chExt cx="457200" cy="381000"/>
          </a:xfrm>
        </p:grpSpPr>
        <p:cxnSp>
          <p:nvCxnSpPr>
            <p:cNvPr id="7" name="Straight Connector 6"/>
            <p:cNvCxnSpPr/>
            <p:nvPr/>
          </p:nvCxnSpPr>
          <p:spPr>
            <a:xfrm>
              <a:off x="1092470" y="18288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371600" y="1828800"/>
              <a:ext cx="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9" name="Straight Connector 2048"/>
            <p:cNvCxnSpPr/>
            <p:nvPr/>
          </p:nvCxnSpPr>
          <p:spPr>
            <a:xfrm>
              <a:off x="990600" y="2057400"/>
              <a:ext cx="457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1" name="Straight Connector 2050"/>
            <p:cNvCxnSpPr/>
            <p:nvPr/>
          </p:nvCxnSpPr>
          <p:spPr>
            <a:xfrm flipH="1">
              <a:off x="1057840" y="1894332"/>
              <a:ext cx="26958" cy="163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54" name="Straight Connector 2053"/>
            <p:cNvCxnSpPr/>
            <p:nvPr/>
          </p:nvCxnSpPr>
          <p:spPr>
            <a:xfrm>
              <a:off x="1096313" y="1894332"/>
              <a:ext cx="32521" cy="163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1338702" y="1893572"/>
              <a:ext cx="26958" cy="163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1377175" y="1893572"/>
              <a:ext cx="32521" cy="163828"/>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89351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1F7D1-B4AE-4048-8569-89AC75EBF564}"/>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51A678BF-BE2A-4E02-B403-F944DEB7279B}"/>
              </a:ext>
            </a:extLst>
          </p:cNvPr>
          <p:cNvSpPr>
            <a:spLocks noGrp="1"/>
          </p:cNvSpPr>
          <p:nvPr>
            <p:ph idx="1"/>
          </p:nvPr>
        </p:nvSpPr>
        <p:spPr>
          <a:xfrm>
            <a:off x="990600" y="1600202"/>
            <a:ext cx="7696200" cy="4525963"/>
          </a:xfrm>
        </p:spPr>
        <p:txBody>
          <a:bodyPr/>
          <a:lstStyle/>
          <a:p>
            <a:pPr marL="457200" indent="-457200">
              <a:buFont typeface="+mj-lt"/>
              <a:buAutoNum type="arabicPeriod"/>
            </a:pPr>
            <a:r>
              <a:rPr lang="en-US" dirty="0"/>
              <a:t>Introduction</a:t>
            </a:r>
          </a:p>
          <a:p>
            <a:pPr marL="457200" indent="-457200">
              <a:buFont typeface="+mj-lt"/>
              <a:buAutoNum type="arabicPeriod"/>
            </a:pPr>
            <a:r>
              <a:rPr lang="en-US" dirty="0"/>
              <a:t>Mechanism design basics</a:t>
            </a:r>
          </a:p>
          <a:p>
            <a:pPr marL="457200" indent="-457200">
              <a:buFont typeface="+mj-lt"/>
              <a:buAutoNum type="arabicPeriod"/>
            </a:pPr>
            <a:r>
              <a:rPr lang="en-US" dirty="0"/>
              <a:t>Automated mechanism design (AMD)</a:t>
            </a:r>
          </a:p>
          <a:p>
            <a:pPr marL="457200" indent="-457200">
              <a:buFont typeface="+mj-lt"/>
              <a:buAutoNum type="arabicPeriod"/>
            </a:pPr>
            <a:r>
              <a:rPr lang="en-US" dirty="0"/>
              <a:t>Sample complexity guarantees for AMD</a:t>
            </a:r>
          </a:p>
        </p:txBody>
      </p:sp>
      <p:sp>
        <p:nvSpPr>
          <p:cNvPr id="4" name="Arrow: Right 3">
            <a:extLst>
              <a:ext uri="{FF2B5EF4-FFF2-40B4-BE49-F238E27FC236}">
                <a16:creationId xmlns:a16="http://schemas.microsoft.com/office/drawing/2014/main" id="{F485F9F5-D15E-469F-9025-43226FBD02E7}"/>
              </a:ext>
            </a:extLst>
          </p:cNvPr>
          <p:cNvSpPr/>
          <p:nvPr/>
        </p:nvSpPr>
        <p:spPr>
          <a:xfrm>
            <a:off x="628650" y="3048000"/>
            <a:ext cx="228600" cy="171450"/>
          </a:xfrm>
          <a:prstGeom prst="rightArrow">
            <a:avLst/>
          </a:prstGeom>
          <a:solidFill>
            <a:srgbClr val="F7DC1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100B7ADC-0660-43C5-A9A4-D5F2F5D92B8F}"/>
              </a:ext>
            </a:extLst>
          </p:cNvPr>
          <p:cNvSpPr/>
          <p:nvPr/>
        </p:nvSpPr>
        <p:spPr>
          <a:xfrm>
            <a:off x="457200" y="5181600"/>
            <a:ext cx="8229600" cy="93702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b="1" dirty="0">
                <a:solidFill>
                  <a:srgbClr val="0093C6"/>
                </a:solidFill>
              </a:rPr>
              <a:t>Note: </a:t>
            </a:r>
            <a:r>
              <a:rPr lang="en-US" dirty="0">
                <a:solidFill>
                  <a:schemeClr val="tx1"/>
                </a:solidFill>
              </a:rPr>
              <a:t>There’s been a lot of recent work on batch learning for AMD. We focus on that.</a:t>
            </a:r>
          </a:p>
        </p:txBody>
      </p:sp>
    </p:spTree>
    <p:extLst>
      <p:ext uri="{BB962C8B-B14F-4D97-AF65-F5344CB8AC3E}">
        <p14:creationId xmlns:p14="http://schemas.microsoft.com/office/powerpoint/2010/main" val="22547858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 name="Group 109">
            <a:extLst>
              <a:ext uri="{FF2B5EF4-FFF2-40B4-BE49-F238E27FC236}">
                <a16:creationId xmlns:a16="http://schemas.microsoft.com/office/drawing/2014/main" id="{2916340F-2415-4268-9891-1E6EEF2DD6F9}"/>
              </a:ext>
            </a:extLst>
          </p:cNvPr>
          <p:cNvGrpSpPr/>
          <p:nvPr/>
        </p:nvGrpSpPr>
        <p:grpSpPr>
          <a:xfrm>
            <a:off x="7651767" y="2121398"/>
            <a:ext cx="1022044" cy="593100"/>
            <a:chOff x="7162800" y="2362200"/>
            <a:chExt cx="1480930" cy="791985"/>
          </a:xfrm>
        </p:grpSpPr>
        <p:sp>
          <p:nvSpPr>
            <p:cNvPr id="111" name="Oval 110">
              <a:extLst>
                <a:ext uri="{FF2B5EF4-FFF2-40B4-BE49-F238E27FC236}">
                  <a16:creationId xmlns:a16="http://schemas.microsoft.com/office/drawing/2014/main" id="{DEB01AFD-DEE5-43C6-BAF0-547C679515B4}"/>
                </a:ext>
              </a:extLst>
            </p:cNvPr>
            <p:cNvSpPr/>
            <p:nvPr/>
          </p:nvSpPr>
          <p:spPr>
            <a:xfrm>
              <a:off x="7162800" y="2362200"/>
              <a:ext cx="1480930" cy="762000"/>
            </a:xfrm>
            <a:prstGeom prst="ellipse">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2" name="TextBox 111">
              <a:extLst>
                <a:ext uri="{FF2B5EF4-FFF2-40B4-BE49-F238E27FC236}">
                  <a16:creationId xmlns:a16="http://schemas.microsoft.com/office/drawing/2014/main" id="{CCDCF4C3-07E4-4785-8B88-EBC6CB3532C5}"/>
                </a:ext>
              </a:extLst>
            </p:cNvPr>
            <p:cNvSpPr txBox="1"/>
            <p:nvPr/>
          </p:nvSpPr>
          <p:spPr>
            <a:xfrm>
              <a:off x="7446066" y="2743201"/>
              <a:ext cx="1127680" cy="410984"/>
            </a:xfrm>
            <a:prstGeom prst="rect">
              <a:avLst/>
            </a:prstGeom>
            <a:noFill/>
          </p:spPr>
          <p:txBody>
            <a:bodyPr wrap="square" rtlCol="0">
              <a:spAutoFit/>
            </a:bodyPr>
            <a:lstStyle/>
            <a:p>
              <a:r>
                <a:rPr lang="en-US" sz="1400" dirty="0"/>
                <a:t>reserve</a:t>
              </a:r>
            </a:p>
          </p:txBody>
        </p:sp>
        <p:cxnSp>
          <p:nvCxnSpPr>
            <p:cNvPr id="113" name="Straight Arrow Connector 112">
              <a:extLst>
                <a:ext uri="{FF2B5EF4-FFF2-40B4-BE49-F238E27FC236}">
                  <a16:creationId xmlns:a16="http://schemas.microsoft.com/office/drawing/2014/main" id="{33297B94-C4FE-4DC8-B964-8090899003AB}"/>
                </a:ext>
              </a:extLst>
            </p:cNvPr>
            <p:cNvCxnSpPr>
              <a:cxnSpLocks/>
            </p:cNvCxnSpPr>
            <p:nvPr/>
          </p:nvCxnSpPr>
          <p:spPr>
            <a:xfrm>
              <a:off x="7331765" y="2743200"/>
              <a:ext cx="1143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81313548-DC74-470E-A6DA-A5FC0B5E018F}"/>
                </a:ext>
              </a:extLst>
            </p:cNvPr>
            <p:cNvSpPr/>
            <p:nvPr/>
          </p:nvSpPr>
          <p:spPr>
            <a:xfrm>
              <a:off x="7467600" y="2697480"/>
              <a:ext cx="91440" cy="914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5" name="Straight Connector 114">
              <a:extLst>
                <a:ext uri="{FF2B5EF4-FFF2-40B4-BE49-F238E27FC236}">
                  <a16:creationId xmlns:a16="http://schemas.microsoft.com/office/drawing/2014/main" id="{E463F803-F631-4EB0-AEA2-C1A5BAA04C66}"/>
                </a:ext>
              </a:extLst>
            </p:cNvPr>
            <p:cNvCxnSpPr/>
            <p:nvPr/>
          </p:nvCxnSpPr>
          <p:spPr>
            <a:xfrm>
              <a:off x="7331765" y="2644140"/>
              <a:ext cx="0" cy="198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0" name="Picture 119">
            <a:extLst>
              <a:ext uri="{FF2B5EF4-FFF2-40B4-BE49-F238E27FC236}">
                <a16:creationId xmlns:a16="http://schemas.microsoft.com/office/drawing/2014/main" id="{2448C95B-CF76-42E4-9728-16F806CBFA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3217" y="1969992"/>
            <a:ext cx="132658" cy="132658"/>
          </a:xfrm>
          <a:prstGeom prst="rect">
            <a:avLst/>
          </a:prstGeom>
        </p:spPr>
      </p:pic>
      <p:sp>
        <p:nvSpPr>
          <p:cNvPr id="170" name="Oval 169">
            <a:extLst>
              <a:ext uri="{FF2B5EF4-FFF2-40B4-BE49-F238E27FC236}">
                <a16:creationId xmlns:a16="http://schemas.microsoft.com/office/drawing/2014/main" id="{61941A8B-4D33-48B2-9A9F-03645C8B0C05}"/>
              </a:ext>
            </a:extLst>
          </p:cNvPr>
          <p:cNvSpPr/>
          <p:nvPr/>
        </p:nvSpPr>
        <p:spPr>
          <a:xfrm>
            <a:off x="7651767" y="2794666"/>
            <a:ext cx="958833" cy="779980"/>
          </a:xfrm>
          <a:prstGeom prst="ellipse">
            <a:avLst/>
          </a:prstGeom>
          <a:solidFill>
            <a:srgbClr val="54B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1" name="Straight Arrow Connector 170">
            <a:extLst>
              <a:ext uri="{FF2B5EF4-FFF2-40B4-BE49-F238E27FC236}">
                <a16:creationId xmlns:a16="http://schemas.microsoft.com/office/drawing/2014/main" id="{2CF1ED52-B92E-4DA0-A61C-87462A8D8881}"/>
              </a:ext>
            </a:extLst>
          </p:cNvPr>
          <p:cNvCxnSpPr>
            <a:cxnSpLocks/>
          </p:cNvCxnSpPr>
          <p:nvPr/>
        </p:nvCxnSpPr>
        <p:spPr>
          <a:xfrm>
            <a:off x="7918048" y="3381243"/>
            <a:ext cx="31406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FD1DF88B-7F00-45A8-9E1E-8DE665FD91EB}"/>
                  </a:ext>
                </a:extLst>
              </p:cNvPr>
              <p:cNvSpPr txBox="1"/>
              <p:nvPr/>
            </p:nvSpPr>
            <p:spPr>
              <a:xfrm>
                <a:off x="7781925" y="2812150"/>
                <a:ext cx="186178" cy="30008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𝑝</m:t>
                          </m:r>
                        </m:e>
                        <m:sub>
                          <m:r>
                            <a:rPr lang="en-US" sz="1350" i="1">
                              <a:latin typeface="Cambria Math" panose="02040503050406030204" pitchFamily="18" charset="0"/>
                              <a:ea typeface="Cambria Math" panose="02040503050406030204" pitchFamily="18" charset="0"/>
                            </a:rPr>
                            <m:t>2</m:t>
                          </m:r>
                        </m:sub>
                      </m:sSub>
                    </m:oMath>
                  </m:oMathPara>
                </a14:m>
                <a:endParaRPr lang="en-US" sz="1350" dirty="0"/>
              </a:p>
            </p:txBody>
          </p:sp>
        </mc:Choice>
        <mc:Fallback xmlns="">
          <p:sp>
            <p:nvSpPr>
              <p:cNvPr id="173" name="TextBox 172">
                <a:extLst>
                  <a:ext uri="{FF2B5EF4-FFF2-40B4-BE49-F238E27FC236}">
                    <a16:creationId xmlns:a16="http://schemas.microsoft.com/office/drawing/2014/main" id="{FD1DF88B-7F00-45A8-9E1E-8DE665FD91EB}"/>
                  </a:ext>
                </a:extLst>
              </p:cNvPr>
              <p:cNvSpPr txBox="1">
                <a:spLocks noRot="1" noChangeAspect="1" noMove="1" noResize="1" noEditPoints="1" noAdjustHandles="1" noChangeArrowheads="1" noChangeShapeType="1" noTextEdit="1"/>
              </p:cNvSpPr>
              <p:nvPr/>
            </p:nvSpPr>
            <p:spPr>
              <a:xfrm>
                <a:off x="7781925" y="2812150"/>
                <a:ext cx="186178" cy="300082"/>
              </a:xfrm>
              <a:prstGeom prst="rect">
                <a:avLst/>
              </a:prstGeom>
              <a:blipFill>
                <a:blip r:embed="rId3"/>
                <a:stretch>
                  <a:fillRect r="-6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71CE60D7-9232-4FF5-848A-104DBD4FEB50}"/>
                  </a:ext>
                </a:extLst>
              </p:cNvPr>
              <p:cNvSpPr txBox="1"/>
              <p:nvPr/>
            </p:nvSpPr>
            <p:spPr>
              <a:xfrm>
                <a:off x="8208419" y="3222847"/>
                <a:ext cx="212882" cy="30008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sSub>
                        <m:sSubPr>
                          <m:ctrlPr>
                            <a:rPr lang="en-US" sz="1350" i="1">
                              <a:latin typeface="Cambria Math" panose="02040503050406030204" pitchFamily="18" charset="0"/>
                              <a:ea typeface="Cambria Math" panose="02040503050406030204" pitchFamily="18" charset="0"/>
                            </a:rPr>
                          </m:ctrlPr>
                        </m:sSubPr>
                        <m:e>
                          <m:r>
                            <a:rPr lang="en-US" sz="1350" i="1">
                              <a:latin typeface="Cambria Math" panose="02040503050406030204" pitchFamily="18" charset="0"/>
                              <a:ea typeface="Cambria Math" panose="02040503050406030204" pitchFamily="18" charset="0"/>
                            </a:rPr>
                            <m:t>𝑝</m:t>
                          </m:r>
                        </m:e>
                        <m:sub>
                          <m:r>
                            <a:rPr lang="en-US" sz="1350" i="1">
                              <a:latin typeface="Cambria Math" panose="02040503050406030204" pitchFamily="18" charset="0"/>
                              <a:ea typeface="Cambria Math" panose="02040503050406030204" pitchFamily="18" charset="0"/>
                            </a:rPr>
                            <m:t>1</m:t>
                          </m:r>
                        </m:sub>
                      </m:sSub>
                    </m:oMath>
                  </m:oMathPara>
                </a14:m>
                <a:endParaRPr lang="en-US" sz="1350" dirty="0"/>
              </a:p>
            </p:txBody>
          </p:sp>
        </mc:Choice>
        <mc:Fallback xmlns="">
          <p:sp>
            <p:nvSpPr>
              <p:cNvPr id="174" name="TextBox 173">
                <a:extLst>
                  <a:ext uri="{FF2B5EF4-FFF2-40B4-BE49-F238E27FC236}">
                    <a16:creationId xmlns:a16="http://schemas.microsoft.com/office/drawing/2014/main" id="{71CE60D7-9232-4FF5-848A-104DBD4FEB50}"/>
                  </a:ext>
                </a:extLst>
              </p:cNvPr>
              <p:cNvSpPr txBox="1">
                <a:spLocks noRot="1" noChangeAspect="1" noMove="1" noResize="1" noEditPoints="1" noAdjustHandles="1" noChangeArrowheads="1" noChangeShapeType="1" noTextEdit="1"/>
              </p:cNvSpPr>
              <p:nvPr/>
            </p:nvSpPr>
            <p:spPr>
              <a:xfrm>
                <a:off x="8208419" y="3222847"/>
                <a:ext cx="212882" cy="300082"/>
              </a:xfrm>
              <a:prstGeom prst="rect">
                <a:avLst/>
              </a:prstGeom>
              <a:blipFill>
                <a:blip r:embed="rId4"/>
                <a:stretch>
                  <a:fillRect r="-41176"/>
                </a:stretch>
              </a:blipFill>
            </p:spPr>
            <p:txBody>
              <a:bodyPr/>
              <a:lstStyle/>
              <a:p>
                <a:r>
                  <a:rPr lang="en-US">
                    <a:noFill/>
                  </a:rPr>
                  <a:t> </a:t>
                </a:r>
              </a:p>
            </p:txBody>
          </p:sp>
        </mc:Fallback>
      </mc:AlternateContent>
      <p:sp>
        <p:nvSpPr>
          <p:cNvPr id="175" name="Oval 174">
            <a:extLst>
              <a:ext uri="{FF2B5EF4-FFF2-40B4-BE49-F238E27FC236}">
                <a16:creationId xmlns:a16="http://schemas.microsoft.com/office/drawing/2014/main" id="{F5381CBF-C5BF-4D38-B412-56FE928FC378}"/>
              </a:ext>
            </a:extLst>
          </p:cNvPr>
          <p:cNvSpPr/>
          <p:nvPr/>
        </p:nvSpPr>
        <p:spPr>
          <a:xfrm>
            <a:off x="8038662" y="3190726"/>
            <a:ext cx="49144" cy="4914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76" name="Straight Arrow Connector 175">
            <a:extLst>
              <a:ext uri="{FF2B5EF4-FFF2-40B4-BE49-F238E27FC236}">
                <a16:creationId xmlns:a16="http://schemas.microsoft.com/office/drawing/2014/main" id="{8EF0ADE4-B613-444A-9E3D-638C11460234}"/>
              </a:ext>
            </a:extLst>
          </p:cNvPr>
          <p:cNvCxnSpPr>
            <a:cxnSpLocks/>
          </p:cNvCxnSpPr>
          <p:nvPr/>
        </p:nvCxnSpPr>
        <p:spPr>
          <a:xfrm rot="16200000">
            <a:off x="7776062" y="3224174"/>
            <a:ext cx="296772"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9" name="Picture 178">
            <a:extLst>
              <a:ext uri="{FF2B5EF4-FFF2-40B4-BE49-F238E27FC236}">
                <a16:creationId xmlns:a16="http://schemas.microsoft.com/office/drawing/2014/main" id="{84D1BECB-B160-4FFF-AC80-F9FC691C3D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9950" y="2756603"/>
            <a:ext cx="132658" cy="132658"/>
          </a:xfrm>
          <a:prstGeom prst="rect">
            <a:avLst/>
          </a:prstGeom>
        </p:spPr>
      </p:pic>
      <p:pic>
        <p:nvPicPr>
          <p:cNvPr id="180" name="Picture 179">
            <a:extLst>
              <a:ext uri="{FF2B5EF4-FFF2-40B4-BE49-F238E27FC236}">
                <a16:creationId xmlns:a16="http://schemas.microsoft.com/office/drawing/2014/main" id="{E247A740-D802-4F16-9DF0-55654DB993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5071" y="2756603"/>
            <a:ext cx="132658" cy="132658"/>
          </a:xfrm>
          <a:prstGeom prst="rect">
            <a:avLst/>
          </a:prstGeom>
        </p:spPr>
      </p:pic>
      <p:sp>
        <p:nvSpPr>
          <p:cNvPr id="162" name="Rectangle 3">
            <a:extLst>
              <a:ext uri="{FF2B5EF4-FFF2-40B4-BE49-F238E27FC236}">
                <a16:creationId xmlns:a16="http://schemas.microsoft.com/office/drawing/2014/main" id="{19BF449E-625A-4677-AEDA-29EB36DB8498}"/>
              </a:ext>
            </a:extLst>
          </p:cNvPr>
          <p:cNvSpPr>
            <a:spLocks noChangeArrowheads="1"/>
          </p:cNvSpPr>
          <p:nvPr/>
        </p:nvSpPr>
        <p:spPr bwMode="auto">
          <a:xfrm>
            <a:off x="10933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64" name="Content Placeholder 2">
                <a:extLst>
                  <a:ext uri="{FF2B5EF4-FFF2-40B4-BE49-F238E27FC236}">
                    <a16:creationId xmlns:a16="http://schemas.microsoft.com/office/drawing/2014/main" id="{138FF757-203C-402D-BA9F-D8CC0434C424}"/>
                  </a:ext>
                </a:extLst>
              </p:cNvPr>
              <p:cNvSpPr>
                <a:spLocks noGrp="1"/>
              </p:cNvSpPr>
              <p:nvPr>
                <p:ph idx="1"/>
              </p:nvPr>
            </p:nvSpPr>
            <p:spPr>
              <a:xfrm>
                <a:off x="228600" y="959052"/>
                <a:ext cx="8686800" cy="939194"/>
              </a:xfrm>
            </p:spPr>
            <p:txBody>
              <a:bodyPr>
                <a:noAutofit/>
              </a:bodyPr>
              <a:lstStyle/>
              <a:p>
                <a:pPr marL="0" indent="0">
                  <a:spcAft>
                    <a:spcPts val="1200"/>
                  </a:spcAft>
                  <a:buNone/>
                </a:pPr>
                <a:r>
                  <a:rPr lang="en-US" sz="2200" b="1" dirty="0"/>
                  <a:t>Goal: </a:t>
                </a:r>
                <a:r>
                  <a:rPr lang="en-US" sz="2200" dirty="0"/>
                  <a:t>Given family of mechanisms </a:t>
                </a:r>
                <a14:m>
                  <m:oMath xmlns:m="http://schemas.openxmlformats.org/officeDocument/2006/math">
                    <m:r>
                      <a:rPr lang="en-US" sz="2400"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164" name="Content Placeholder 2">
                <a:extLst>
                  <a:ext uri="{FF2B5EF4-FFF2-40B4-BE49-F238E27FC236}">
                    <a16:creationId xmlns:a16="http://schemas.microsoft.com/office/drawing/2014/main" id="{138FF757-203C-402D-BA9F-D8CC0434C424}"/>
                  </a:ext>
                </a:extLst>
              </p:cNvPr>
              <p:cNvSpPr>
                <a:spLocks noGrp="1" noRot="1" noChangeAspect="1" noMove="1" noResize="1" noEditPoints="1" noAdjustHandles="1" noChangeArrowheads="1" noChangeShapeType="1" noTextEdit="1"/>
              </p:cNvSpPr>
              <p:nvPr>
                <p:ph idx="1"/>
              </p:nvPr>
            </p:nvSpPr>
            <p:spPr>
              <a:xfrm>
                <a:off x="228600" y="959052"/>
                <a:ext cx="8686800" cy="939194"/>
              </a:xfrm>
              <a:blipFill>
                <a:blip r:embed="rId6"/>
                <a:stretch>
                  <a:fillRect l="-912" t="-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6" name="Content Placeholder 2">
                <a:extLst>
                  <a:ext uri="{FF2B5EF4-FFF2-40B4-BE49-F238E27FC236}">
                    <a16:creationId xmlns:a16="http://schemas.microsoft.com/office/drawing/2014/main" id="{8B5745DB-B6B3-4EBC-A57E-B66126F5A066}"/>
                  </a:ext>
                </a:extLst>
              </p:cNvPr>
              <p:cNvSpPr txBox="1">
                <a:spLocks/>
              </p:cNvSpPr>
              <p:nvPr/>
            </p:nvSpPr>
            <p:spPr>
              <a:xfrm>
                <a:off x="500270" y="2203047"/>
                <a:ext cx="7482515" cy="7976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Large family of parametrized mechanisms </a:t>
                </a:r>
                <a14:m>
                  <m:oMath xmlns:m="http://schemas.openxmlformats.org/officeDocument/2006/math">
                    <m:r>
                      <a:rPr lang="en-US" sz="1800" i="1">
                        <a:latin typeface="Cambria Math" panose="02040503050406030204" pitchFamily="18" charset="0"/>
                        <a:ea typeface="Cambria Math" panose="02040503050406030204" pitchFamily="18" charset="0"/>
                        <a:cs typeface="Roboto" panose="02000000000000000000" pitchFamily="2" charset="0"/>
                      </a:rPr>
                      <m:t>ℳ</m:t>
                    </m:r>
                  </m:oMath>
                </a14:m>
                <a:endParaRPr lang="en-US" sz="1800" b="1" dirty="0"/>
              </a:p>
              <a:p>
                <a:pPr marL="274320" indent="0">
                  <a:buFont typeface="Arial" pitchFamily="34" charset="0"/>
                  <a:buNone/>
                </a:pPr>
                <a:r>
                  <a:rPr lang="en-US" sz="1800" dirty="0"/>
                  <a:t> (E.g., 2</a:t>
                </a:r>
                <a:r>
                  <a:rPr lang="en-US" sz="1800" baseline="30000" dirty="0"/>
                  <a:t>nd</a:t>
                </a:r>
                <a:r>
                  <a:rPr lang="en-US" sz="1800" dirty="0"/>
                  <a:t>-price auctions w/ reserves or posted price mechanisms)</a:t>
                </a:r>
              </a:p>
            </p:txBody>
          </p:sp>
        </mc:Choice>
        <mc:Fallback xmlns="">
          <p:sp>
            <p:nvSpPr>
              <p:cNvPr id="166" name="Content Placeholder 2">
                <a:extLst>
                  <a:ext uri="{FF2B5EF4-FFF2-40B4-BE49-F238E27FC236}">
                    <a16:creationId xmlns:a16="http://schemas.microsoft.com/office/drawing/2014/main" id="{8B5745DB-B6B3-4EBC-A57E-B66126F5A066}"/>
                  </a:ext>
                </a:extLst>
              </p:cNvPr>
              <p:cNvSpPr txBox="1">
                <a:spLocks noRot="1" noChangeAspect="1" noMove="1" noResize="1" noEditPoints="1" noAdjustHandles="1" noChangeArrowheads="1" noChangeShapeType="1" noTextEdit="1"/>
              </p:cNvSpPr>
              <p:nvPr/>
            </p:nvSpPr>
            <p:spPr>
              <a:xfrm>
                <a:off x="500270" y="2203047"/>
                <a:ext cx="7482515" cy="797601"/>
              </a:xfrm>
              <a:prstGeom prst="rect">
                <a:avLst/>
              </a:prstGeom>
              <a:blipFill>
                <a:blip r:embed="rId7"/>
                <a:stretch>
                  <a:fillRect l="-489" t="-38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7" name="Content Placeholder 2">
                <a:extLst>
                  <a:ext uri="{FF2B5EF4-FFF2-40B4-BE49-F238E27FC236}">
                    <a16:creationId xmlns:a16="http://schemas.microsoft.com/office/drawing/2014/main" id="{A918B195-AE34-4FDE-9D46-85E80B4BF627}"/>
                  </a:ext>
                </a:extLst>
              </p:cNvPr>
              <p:cNvSpPr txBox="1">
                <a:spLocks/>
              </p:cNvSpPr>
              <p:nvPr/>
            </p:nvSpPr>
            <p:spPr>
              <a:xfrm>
                <a:off x="518486" y="2960120"/>
                <a:ext cx="6321300" cy="3984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a:t>Set of buyers’ values sampled from unknown distribution </a:t>
                </a:r>
                <a14:m>
                  <m:oMath xmlns:m="http://schemas.openxmlformats.org/officeDocument/2006/math">
                    <m:r>
                      <a:rPr lang="en-US" sz="1800" b="1" i="1">
                        <a:latin typeface="Cambria Math" panose="02040503050406030204" pitchFamily="18" charset="0"/>
                        <a:ea typeface="Cambria Math" panose="02040503050406030204" pitchFamily="18" charset="0"/>
                      </a:rPr>
                      <m:t>𝓓</m:t>
                    </m:r>
                  </m:oMath>
                </a14:m>
                <a:endParaRPr lang="en-US" sz="1800" b="1" dirty="0"/>
              </a:p>
            </p:txBody>
          </p:sp>
        </mc:Choice>
        <mc:Fallback xmlns="">
          <p:sp>
            <p:nvSpPr>
              <p:cNvPr id="167" name="Content Placeholder 2">
                <a:extLst>
                  <a:ext uri="{FF2B5EF4-FFF2-40B4-BE49-F238E27FC236}">
                    <a16:creationId xmlns:a16="http://schemas.microsoft.com/office/drawing/2014/main" id="{A918B195-AE34-4FDE-9D46-85E80B4BF627}"/>
                  </a:ext>
                </a:extLst>
              </p:cNvPr>
              <p:cNvSpPr txBox="1">
                <a:spLocks noRot="1" noChangeAspect="1" noMove="1" noResize="1" noEditPoints="1" noAdjustHandles="1" noChangeArrowheads="1" noChangeShapeType="1" noTextEdit="1"/>
              </p:cNvSpPr>
              <p:nvPr/>
            </p:nvSpPr>
            <p:spPr>
              <a:xfrm>
                <a:off x="518486" y="2960120"/>
                <a:ext cx="6321300" cy="398407"/>
              </a:xfrm>
              <a:prstGeom prst="rect">
                <a:avLst/>
              </a:prstGeom>
              <a:blipFill>
                <a:blip r:embed="rId8"/>
                <a:stretch>
                  <a:fillRect l="-579" t="-9231" b="-16923"/>
                </a:stretch>
              </a:blipFill>
            </p:spPr>
            <p:txBody>
              <a:bodyPr/>
              <a:lstStyle/>
              <a:p>
                <a:r>
                  <a:rPr lang="en-US">
                    <a:noFill/>
                  </a:rPr>
                  <a:t> </a:t>
                </a:r>
              </a:p>
            </p:txBody>
          </p:sp>
        </mc:Fallback>
      </mc:AlternateContent>
      <p:sp>
        <p:nvSpPr>
          <p:cNvPr id="168" name="TextBox 167">
            <a:extLst>
              <a:ext uri="{FF2B5EF4-FFF2-40B4-BE49-F238E27FC236}">
                <a16:creationId xmlns:a16="http://schemas.microsoft.com/office/drawing/2014/main" id="{36560256-BE3A-4209-AF79-2E637C145FB8}"/>
              </a:ext>
            </a:extLst>
          </p:cNvPr>
          <p:cNvSpPr txBox="1"/>
          <p:nvPr/>
        </p:nvSpPr>
        <p:spPr>
          <a:xfrm>
            <a:off x="2350352" y="4781272"/>
            <a:ext cx="2743200" cy="369332"/>
          </a:xfrm>
          <a:prstGeom prst="rect">
            <a:avLst/>
          </a:prstGeom>
          <a:solidFill>
            <a:schemeClr val="bg1"/>
          </a:solidFill>
          <a:ln w="28575">
            <a:solidFill>
              <a:schemeClr val="tx1"/>
            </a:solidFill>
          </a:ln>
        </p:spPr>
        <p:txBody>
          <a:bodyPr wrap="square" rtlCol="0">
            <a:spAutoFit/>
          </a:bodyPr>
          <a:lstStyle/>
          <a:p>
            <a:pPr algn="ctr"/>
            <a:r>
              <a:rPr lang="en-US" dirty="0"/>
              <a:t>Sample 1</a:t>
            </a:r>
          </a:p>
        </p:txBody>
      </p:sp>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2D5FCD22-9FDD-4376-866A-008B14ED53F0}"/>
                  </a:ext>
                </a:extLst>
              </p:cNvPr>
              <p:cNvSpPr txBox="1"/>
              <p:nvPr/>
            </p:nvSpPr>
            <p:spPr>
              <a:xfrm>
                <a:off x="5902699" y="4781272"/>
                <a:ext cx="2743201" cy="369332"/>
              </a:xfrm>
              <a:prstGeom prst="rect">
                <a:avLst/>
              </a:prstGeom>
              <a:noFill/>
              <a:ln w="28575">
                <a:solidFill>
                  <a:schemeClr val="tx1"/>
                </a:solidFill>
              </a:ln>
            </p:spPr>
            <p:txBody>
              <a:bodyPr wrap="square" rtlCol="0">
                <a:spAutoFit/>
              </a:bodyPr>
              <a:lstStyle/>
              <a:p>
                <a:pPr algn="ctr"/>
                <a:r>
                  <a:rPr lang="en-US" dirty="0"/>
                  <a:t>Sample </a:t>
                </a:r>
                <a14:m>
                  <m:oMath xmlns:m="http://schemas.openxmlformats.org/officeDocument/2006/math">
                    <m:r>
                      <a:rPr lang="en-US" b="0" i="1" smtClean="0">
                        <a:latin typeface="Cambria Math" panose="02040503050406030204" pitchFamily="18" charset="0"/>
                      </a:rPr>
                      <m:t>𝑁</m:t>
                    </m:r>
                  </m:oMath>
                </a14:m>
                <a:endParaRPr lang="en-US" dirty="0"/>
              </a:p>
            </p:txBody>
          </p:sp>
        </mc:Choice>
        <mc:Fallback xmlns="">
          <p:sp>
            <p:nvSpPr>
              <p:cNvPr id="169" name="TextBox 168">
                <a:extLst>
                  <a:ext uri="{FF2B5EF4-FFF2-40B4-BE49-F238E27FC236}">
                    <a16:creationId xmlns:a16="http://schemas.microsoft.com/office/drawing/2014/main" id="{2D5FCD22-9FDD-4376-866A-008B14ED53F0}"/>
                  </a:ext>
                </a:extLst>
              </p:cNvPr>
              <p:cNvSpPr txBox="1">
                <a:spLocks noRot="1" noChangeAspect="1" noMove="1" noResize="1" noEditPoints="1" noAdjustHandles="1" noChangeArrowheads="1" noChangeShapeType="1" noTextEdit="1"/>
              </p:cNvSpPr>
              <p:nvPr/>
            </p:nvSpPr>
            <p:spPr>
              <a:xfrm>
                <a:off x="5902699" y="4781272"/>
                <a:ext cx="2743201" cy="369332"/>
              </a:xfrm>
              <a:prstGeom prst="rect">
                <a:avLst/>
              </a:prstGeom>
              <a:blipFill>
                <a:blip r:embed="rId9"/>
                <a:stretch>
                  <a:fillRect t="-4545" b="-18182"/>
                </a:stretch>
              </a:blipFill>
              <a:ln w="28575">
                <a:solidFill>
                  <a:schemeClr val="tx1"/>
                </a:solidFill>
              </a:ln>
            </p:spPr>
            <p:txBody>
              <a:bodyPr/>
              <a:lstStyle/>
              <a:p>
                <a:r>
                  <a:rPr lang="en-US">
                    <a:noFill/>
                  </a:rPr>
                  <a:t> </a:t>
                </a:r>
              </a:p>
            </p:txBody>
          </p:sp>
        </mc:Fallback>
      </mc:AlternateContent>
      <p:sp>
        <p:nvSpPr>
          <p:cNvPr id="172" name="TextBox 171">
            <a:extLst>
              <a:ext uri="{FF2B5EF4-FFF2-40B4-BE49-F238E27FC236}">
                <a16:creationId xmlns:a16="http://schemas.microsoft.com/office/drawing/2014/main" id="{8357C5C1-8136-4683-A71F-C79EAE5C548C}"/>
              </a:ext>
            </a:extLst>
          </p:cNvPr>
          <p:cNvSpPr txBox="1"/>
          <p:nvPr/>
        </p:nvSpPr>
        <p:spPr>
          <a:xfrm>
            <a:off x="5314904" y="5486110"/>
            <a:ext cx="381000" cy="369332"/>
          </a:xfrm>
          <a:prstGeom prst="rect">
            <a:avLst/>
          </a:prstGeom>
          <a:noFill/>
        </p:spPr>
        <p:txBody>
          <a:bodyPr wrap="square" rtlCol="0">
            <a:spAutoFit/>
          </a:bodyPr>
          <a:lstStyle/>
          <a:p>
            <a:r>
              <a:rPr lang="en-US" dirty="0"/>
              <a:t>…</a:t>
            </a:r>
          </a:p>
        </p:txBody>
      </p:sp>
      <p:sp>
        <p:nvSpPr>
          <p:cNvPr id="177" name="TextBox 176">
            <a:extLst>
              <a:ext uri="{FF2B5EF4-FFF2-40B4-BE49-F238E27FC236}">
                <a16:creationId xmlns:a16="http://schemas.microsoft.com/office/drawing/2014/main" id="{C3CF5410-1DC2-4363-AEDB-61D4D8960676}"/>
              </a:ext>
            </a:extLst>
          </p:cNvPr>
          <p:cNvSpPr txBox="1"/>
          <p:nvPr/>
        </p:nvSpPr>
        <p:spPr>
          <a:xfrm>
            <a:off x="493509" y="5106038"/>
            <a:ext cx="1799135" cy="646331"/>
          </a:xfrm>
          <a:prstGeom prst="rect">
            <a:avLst/>
          </a:prstGeom>
          <a:noFill/>
        </p:spPr>
        <p:txBody>
          <a:bodyPr wrap="square" rtlCol="0">
            <a:spAutoFit/>
          </a:bodyPr>
          <a:lstStyle/>
          <a:p>
            <a:r>
              <a:rPr lang="en-US" dirty="0"/>
              <a:t>Posted price mechanisms:</a:t>
            </a:r>
          </a:p>
        </p:txBody>
      </p:sp>
      <p:sp>
        <p:nvSpPr>
          <p:cNvPr id="178" name="TextBox 177">
            <a:extLst>
              <a:ext uri="{FF2B5EF4-FFF2-40B4-BE49-F238E27FC236}">
                <a16:creationId xmlns:a16="http://schemas.microsoft.com/office/drawing/2014/main" id="{FF49BC69-211B-4974-AAA9-27896413102B}"/>
              </a:ext>
            </a:extLst>
          </p:cNvPr>
          <p:cNvSpPr txBox="1"/>
          <p:nvPr/>
        </p:nvSpPr>
        <p:spPr>
          <a:xfrm>
            <a:off x="2350352" y="3705486"/>
            <a:ext cx="2743200" cy="369332"/>
          </a:xfrm>
          <a:prstGeom prst="rect">
            <a:avLst/>
          </a:prstGeom>
          <a:noFill/>
          <a:ln w="28575">
            <a:solidFill>
              <a:schemeClr val="tx1"/>
            </a:solidFill>
          </a:ln>
        </p:spPr>
        <p:txBody>
          <a:bodyPr wrap="square" rtlCol="0">
            <a:spAutoFit/>
          </a:bodyPr>
          <a:lstStyle/>
          <a:p>
            <a:pPr algn="ctr"/>
            <a:r>
              <a:rPr lang="en-US" dirty="0"/>
              <a:t>Sample 1</a:t>
            </a:r>
          </a:p>
        </p:txBody>
      </p:sp>
      <mc:AlternateContent xmlns:mc="http://schemas.openxmlformats.org/markup-compatibility/2006" xmlns:a14="http://schemas.microsoft.com/office/drawing/2010/main">
        <mc:Choice Requires="a14">
          <p:sp>
            <p:nvSpPr>
              <p:cNvPr id="182" name="TextBox 181">
                <a:extLst>
                  <a:ext uri="{FF2B5EF4-FFF2-40B4-BE49-F238E27FC236}">
                    <a16:creationId xmlns:a16="http://schemas.microsoft.com/office/drawing/2014/main" id="{1152295A-8D5D-49C3-AB57-60C11A03326D}"/>
                  </a:ext>
                </a:extLst>
              </p:cNvPr>
              <p:cNvSpPr txBox="1"/>
              <p:nvPr/>
            </p:nvSpPr>
            <p:spPr>
              <a:xfrm>
                <a:off x="5902700" y="3705486"/>
                <a:ext cx="2743201" cy="369332"/>
              </a:xfrm>
              <a:prstGeom prst="rect">
                <a:avLst/>
              </a:prstGeom>
              <a:noFill/>
              <a:ln w="28575">
                <a:solidFill>
                  <a:schemeClr val="tx1"/>
                </a:solidFill>
              </a:ln>
            </p:spPr>
            <p:txBody>
              <a:bodyPr wrap="square" rtlCol="0">
                <a:spAutoFit/>
              </a:bodyPr>
              <a:lstStyle/>
              <a:p>
                <a:pPr algn="ctr"/>
                <a:r>
                  <a:rPr lang="en-US" dirty="0"/>
                  <a:t>Sample </a:t>
                </a:r>
                <a14:m>
                  <m:oMath xmlns:m="http://schemas.openxmlformats.org/officeDocument/2006/math">
                    <m:r>
                      <a:rPr lang="en-US" b="0" i="1" smtClean="0">
                        <a:latin typeface="Cambria Math" panose="02040503050406030204" pitchFamily="18" charset="0"/>
                      </a:rPr>
                      <m:t>𝑁</m:t>
                    </m:r>
                  </m:oMath>
                </a14:m>
                <a:endParaRPr lang="en-US" dirty="0"/>
              </a:p>
            </p:txBody>
          </p:sp>
        </mc:Choice>
        <mc:Fallback xmlns="">
          <p:sp>
            <p:nvSpPr>
              <p:cNvPr id="182" name="TextBox 181">
                <a:extLst>
                  <a:ext uri="{FF2B5EF4-FFF2-40B4-BE49-F238E27FC236}">
                    <a16:creationId xmlns:a16="http://schemas.microsoft.com/office/drawing/2014/main" id="{1152295A-8D5D-49C3-AB57-60C11A03326D}"/>
                  </a:ext>
                </a:extLst>
              </p:cNvPr>
              <p:cNvSpPr txBox="1">
                <a:spLocks noRot="1" noChangeAspect="1" noMove="1" noResize="1" noEditPoints="1" noAdjustHandles="1" noChangeArrowheads="1" noChangeShapeType="1" noTextEdit="1"/>
              </p:cNvSpPr>
              <p:nvPr/>
            </p:nvSpPr>
            <p:spPr>
              <a:xfrm>
                <a:off x="5902700" y="3705486"/>
                <a:ext cx="2743201" cy="369332"/>
              </a:xfrm>
              <a:prstGeom prst="rect">
                <a:avLst/>
              </a:prstGeom>
              <a:blipFill>
                <a:blip r:embed="rId10"/>
                <a:stretch>
                  <a:fillRect t="-6154" b="-20000"/>
                </a:stretch>
              </a:blipFill>
              <a:ln w="28575">
                <a:solidFill>
                  <a:schemeClr val="tx1"/>
                </a:solidFill>
              </a:ln>
            </p:spPr>
            <p:txBody>
              <a:bodyPr/>
              <a:lstStyle/>
              <a:p>
                <a:r>
                  <a:rPr lang="en-US">
                    <a:noFill/>
                  </a:rPr>
                  <a:t> </a:t>
                </a:r>
              </a:p>
            </p:txBody>
          </p:sp>
        </mc:Fallback>
      </mc:AlternateContent>
      <p:sp>
        <p:nvSpPr>
          <p:cNvPr id="183" name="TextBox 182">
            <a:extLst>
              <a:ext uri="{FF2B5EF4-FFF2-40B4-BE49-F238E27FC236}">
                <a16:creationId xmlns:a16="http://schemas.microsoft.com/office/drawing/2014/main" id="{2A64B44B-9E0B-4C04-8C2D-4A816DC8C6A5}"/>
              </a:ext>
            </a:extLst>
          </p:cNvPr>
          <p:cNvSpPr txBox="1"/>
          <p:nvPr/>
        </p:nvSpPr>
        <p:spPr>
          <a:xfrm>
            <a:off x="5334000" y="3866148"/>
            <a:ext cx="381000" cy="369332"/>
          </a:xfrm>
          <a:prstGeom prst="rect">
            <a:avLst/>
          </a:prstGeom>
          <a:noFill/>
        </p:spPr>
        <p:txBody>
          <a:bodyPr wrap="square" rtlCol="0">
            <a:spAutoFit/>
          </a:bodyPr>
          <a:lstStyle/>
          <a:p>
            <a:r>
              <a:rPr lang="en-US" dirty="0"/>
              <a:t>…</a:t>
            </a:r>
          </a:p>
        </p:txBody>
      </p:sp>
      <p:sp>
        <p:nvSpPr>
          <p:cNvPr id="184" name="TextBox 183">
            <a:extLst>
              <a:ext uri="{FF2B5EF4-FFF2-40B4-BE49-F238E27FC236}">
                <a16:creationId xmlns:a16="http://schemas.microsoft.com/office/drawing/2014/main" id="{3145880A-E4CD-4009-B269-73EF4AD3426F}"/>
              </a:ext>
            </a:extLst>
          </p:cNvPr>
          <p:cNvSpPr txBox="1"/>
          <p:nvPr/>
        </p:nvSpPr>
        <p:spPr>
          <a:xfrm>
            <a:off x="460744" y="3782822"/>
            <a:ext cx="1854891" cy="646331"/>
          </a:xfrm>
          <a:prstGeom prst="rect">
            <a:avLst/>
          </a:prstGeom>
          <a:noFill/>
        </p:spPr>
        <p:txBody>
          <a:bodyPr wrap="square" rtlCol="0">
            <a:spAutoFit/>
          </a:bodyPr>
          <a:lstStyle/>
          <a:p>
            <a:r>
              <a:rPr lang="en-US" dirty="0"/>
              <a:t>2</a:t>
            </a:r>
            <a:r>
              <a:rPr lang="en-US" baseline="30000" dirty="0"/>
              <a:t>nd</a:t>
            </a:r>
            <a:r>
              <a:rPr lang="en-US" dirty="0"/>
              <a:t> price auctions with reserves:</a:t>
            </a:r>
          </a:p>
        </p:txBody>
      </p:sp>
      <p:grpSp>
        <p:nvGrpSpPr>
          <p:cNvPr id="185" name="Group 184">
            <a:extLst>
              <a:ext uri="{FF2B5EF4-FFF2-40B4-BE49-F238E27FC236}">
                <a16:creationId xmlns:a16="http://schemas.microsoft.com/office/drawing/2014/main" id="{E31E5A74-77AA-4EE4-A7B4-05DAD82AFD2A}"/>
              </a:ext>
            </a:extLst>
          </p:cNvPr>
          <p:cNvGrpSpPr/>
          <p:nvPr/>
        </p:nvGrpSpPr>
        <p:grpSpPr>
          <a:xfrm>
            <a:off x="2350352" y="4059464"/>
            <a:ext cx="2784098" cy="413929"/>
            <a:chOff x="1295400" y="3471351"/>
            <a:chExt cx="2784098" cy="413929"/>
          </a:xfrm>
        </p:grpSpPr>
        <p:sp>
          <p:nvSpPr>
            <p:cNvPr id="186" name="Rectangle 185">
              <a:extLst>
                <a:ext uri="{FF2B5EF4-FFF2-40B4-BE49-F238E27FC236}">
                  <a16:creationId xmlns:a16="http://schemas.microsoft.com/office/drawing/2014/main" id="{57D20D75-1FC1-46BA-B95F-E394E559FDBA}"/>
                </a:ext>
              </a:extLst>
            </p:cNvPr>
            <p:cNvSpPr/>
            <p:nvPr/>
          </p:nvSpPr>
          <p:spPr>
            <a:xfrm>
              <a:off x="1295400" y="347983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186">
              <a:extLst>
                <a:ext uri="{FF2B5EF4-FFF2-40B4-BE49-F238E27FC236}">
                  <a16:creationId xmlns:a16="http://schemas.microsoft.com/office/drawing/2014/main" id="{86C6A4A9-CFAA-4A0D-95A6-4670E95F667B}"/>
                </a:ext>
              </a:extLst>
            </p:cNvPr>
            <p:cNvGrpSpPr/>
            <p:nvPr/>
          </p:nvGrpSpPr>
          <p:grpSpPr>
            <a:xfrm>
              <a:off x="1295400" y="3479832"/>
              <a:ext cx="781561" cy="400110"/>
              <a:chOff x="1600201" y="4439335"/>
              <a:chExt cx="781561" cy="400110"/>
            </a:xfrm>
          </p:grpSpPr>
          <mc:AlternateContent xmlns:mc="http://schemas.openxmlformats.org/markup-compatibility/2006" xmlns:a14="http://schemas.microsoft.com/office/drawing/2010/main">
            <mc:Choice Requires="a14">
              <p:sp>
                <p:nvSpPr>
                  <p:cNvPr id="230" name="Rectangle 229">
                    <a:extLst>
                      <a:ext uri="{FF2B5EF4-FFF2-40B4-BE49-F238E27FC236}">
                        <a16:creationId xmlns:a16="http://schemas.microsoft.com/office/drawing/2014/main" id="{E694E1EF-3E15-44F7-AB94-BED7050CC100}"/>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283" name="Rectangle 282">
                    <a:extLst>
                      <a:ext uri="{FF2B5EF4-FFF2-40B4-BE49-F238E27FC236}">
                        <a16:creationId xmlns:a16="http://schemas.microsoft.com/office/drawing/2014/main" id="{B52012D0-C7B5-407D-81FC-68177F76BE5E}"/>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11"/>
                    <a:stretch>
                      <a:fillRect/>
                    </a:stretch>
                  </a:blipFill>
                </p:spPr>
                <p:txBody>
                  <a:bodyPr/>
                  <a:lstStyle/>
                  <a:p>
                    <a:r>
                      <a:rPr lang="en-US">
                        <a:noFill/>
                      </a:rPr>
                      <a:t> </a:t>
                    </a:r>
                  </a:p>
                </p:txBody>
              </p:sp>
            </mc:Fallback>
          </mc:AlternateContent>
          <p:grpSp>
            <p:nvGrpSpPr>
              <p:cNvPr id="231" name="Group 230">
                <a:extLst>
                  <a:ext uri="{FF2B5EF4-FFF2-40B4-BE49-F238E27FC236}">
                    <a16:creationId xmlns:a16="http://schemas.microsoft.com/office/drawing/2014/main" id="{BA2702B7-5F3D-413B-B0DA-FF648F768497}"/>
                  </a:ext>
                </a:extLst>
              </p:cNvPr>
              <p:cNvGrpSpPr/>
              <p:nvPr/>
            </p:nvGrpSpPr>
            <p:grpSpPr>
              <a:xfrm>
                <a:off x="1935480" y="4547523"/>
                <a:ext cx="274320" cy="176877"/>
                <a:chOff x="1935480" y="4547523"/>
                <a:chExt cx="274320" cy="176877"/>
              </a:xfrm>
            </p:grpSpPr>
            <p:sp>
              <p:nvSpPr>
                <p:cNvPr id="232" name="Double Bracket 231">
                  <a:extLst>
                    <a:ext uri="{FF2B5EF4-FFF2-40B4-BE49-F238E27FC236}">
                      <a16:creationId xmlns:a16="http://schemas.microsoft.com/office/drawing/2014/main" id="{5B27C23E-7155-476A-B344-D0699CCBBF52}"/>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33" name="Picture 232">
                  <a:extLst>
                    <a:ext uri="{FF2B5EF4-FFF2-40B4-BE49-F238E27FC236}">
                      <a16:creationId xmlns:a16="http://schemas.microsoft.com/office/drawing/2014/main" id="{2F7B9BB6-151C-4D85-93A8-CCEE7CF72D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188" name="Group 187">
              <a:extLst>
                <a:ext uri="{FF2B5EF4-FFF2-40B4-BE49-F238E27FC236}">
                  <a16:creationId xmlns:a16="http://schemas.microsoft.com/office/drawing/2014/main" id="{4C8B4C2D-7069-42B2-9136-A6AB5330B016}"/>
                </a:ext>
              </a:extLst>
            </p:cNvPr>
            <p:cNvGrpSpPr/>
            <p:nvPr/>
          </p:nvGrpSpPr>
          <p:grpSpPr>
            <a:xfrm>
              <a:off x="3288448" y="3479832"/>
              <a:ext cx="791050" cy="400110"/>
              <a:chOff x="3568815" y="3975694"/>
              <a:chExt cx="791050" cy="400110"/>
            </a:xfrm>
          </p:grpSpPr>
          <mc:AlternateContent xmlns:mc="http://schemas.openxmlformats.org/markup-compatibility/2006" xmlns:a14="http://schemas.microsoft.com/office/drawing/2010/main">
            <mc:Choice Requires="a14">
              <p:sp>
                <p:nvSpPr>
                  <p:cNvPr id="226" name="Rectangle 225">
                    <a:extLst>
                      <a:ext uri="{FF2B5EF4-FFF2-40B4-BE49-F238E27FC236}">
                        <a16:creationId xmlns:a16="http://schemas.microsoft.com/office/drawing/2014/main" id="{4800D536-37DE-4CBB-8066-63A2D08281DE}"/>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279" name="Rectangle 278">
                    <a:extLst>
                      <a:ext uri="{FF2B5EF4-FFF2-40B4-BE49-F238E27FC236}">
                        <a16:creationId xmlns:a16="http://schemas.microsoft.com/office/drawing/2014/main" id="{F5B98882-6093-4008-94CE-3BA1EE48532A}"/>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12"/>
                    <a:stretch>
                      <a:fillRect/>
                    </a:stretch>
                  </a:blipFill>
                </p:spPr>
                <p:txBody>
                  <a:bodyPr/>
                  <a:lstStyle/>
                  <a:p>
                    <a:r>
                      <a:rPr lang="en-US">
                        <a:noFill/>
                      </a:rPr>
                      <a:t> </a:t>
                    </a:r>
                  </a:p>
                </p:txBody>
              </p:sp>
            </mc:Fallback>
          </mc:AlternateContent>
          <p:grpSp>
            <p:nvGrpSpPr>
              <p:cNvPr id="227" name="Group 226">
                <a:extLst>
                  <a:ext uri="{FF2B5EF4-FFF2-40B4-BE49-F238E27FC236}">
                    <a16:creationId xmlns:a16="http://schemas.microsoft.com/office/drawing/2014/main" id="{ABAAED7C-9044-475F-BD3E-355594DCEFC8}"/>
                  </a:ext>
                </a:extLst>
              </p:cNvPr>
              <p:cNvGrpSpPr/>
              <p:nvPr/>
            </p:nvGrpSpPr>
            <p:grpSpPr>
              <a:xfrm>
                <a:off x="3916680" y="4083882"/>
                <a:ext cx="274320" cy="176877"/>
                <a:chOff x="1935480" y="4547523"/>
                <a:chExt cx="274320" cy="176877"/>
              </a:xfrm>
            </p:grpSpPr>
            <p:sp>
              <p:nvSpPr>
                <p:cNvPr id="228" name="Double Bracket 227">
                  <a:extLst>
                    <a:ext uri="{FF2B5EF4-FFF2-40B4-BE49-F238E27FC236}">
                      <a16:creationId xmlns:a16="http://schemas.microsoft.com/office/drawing/2014/main" id="{E65B883C-582C-4E85-A7DD-2354514E64FF}"/>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29" name="Picture 228">
                  <a:extLst>
                    <a:ext uri="{FF2B5EF4-FFF2-40B4-BE49-F238E27FC236}">
                      <a16:creationId xmlns:a16="http://schemas.microsoft.com/office/drawing/2014/main" id="{01A5EBD0-BF0F-4F85-8010-DC2A22F273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189" name="Straight Connector 188">
              <a:extLst>
                <a:ext uri="{FF2B5EF4-FFF2-40B4-BE49-F238E27FC236}">
                  <a16:creationId xmlns:a16="http://schemas.microsoft.com/office/drawing/2014/main" id="{A79C232E-5227-48FA-8B32-C49204D15995}"/>
                </a:ext>
              </a:extLst>
            </p:cNvPr>
            <p:cNvCxnSpPr>
              <a:cxnSpLocks/>
            </p:cNvCxnSpPr>
            <p:nvPr/>
          </p:nvCxnSpPr>
          <p:spPr>
            <a:xfrm>
              <a:off x="2831248" y="348517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FC4CB35-2103-4811-8FBC-84EF537995B2}"/>
                </a:ext>
              </a:extLst>
            </p:cNvPr>
            <p:cNvCxnSpPr>
              <a:cxnSpLocks/>
            </p:cNvCxnSpPr>
            <p:nvPr/>
          </p:nvCxnSpPr>
          <p:spPr>
            <a:xfrm>
              <a:off x="3288448" y="347983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852C794B-B825-4374-83E7-97313637A392}"/>
                </a:ext>
              </a:extLst>
            </p:cNvPr>
            <p:cNvSpPr txBox="1"/>
            <p:nvPr/>
          </p:nvSpPr>
          <p:spPr>
            <a:xfrm>
              <a:off x="2907448" y="3471351"/>
              <a:ext cx="381000" cy="369332"/>
            </a:xfrm>
            <a:prstGeom prst="rect">
              <a:avLst/>
            </a:prstGeom>
            <a:noFill/>
          </p:spPr>
          <p:txBody>
            <a:bodyPr wrap="square" rtlCol="0">
              <a:spAutoFit/>
            </a:bodyPr>
            <a:lstStyle/>
            <a:p>
              <a:r>
                <a:rPr lang="en-US" dirty="0"/>
                <a:t>…</a:t>
              </a:r>
            </a:p>
          </p:txBody>
        </p:sp>
        <p:cxnSp>
          <p:nvCxnSpPr>
            <p:cNvPr id="192" name="Straight Connector 191">
              <a:extLst>
                <a:ext uri="{FF2B5EF4-FFF2-40B4-BE49-F238E27FC236}">
                  <a16:creationId xmlns:a16="http://schemas.microsoft.com/office/drawing/2014/main" id="{EAE4D94F-9729-4E2E-A3BD-52CB552A5AF8}"/>
                </a:ext>
              </a:extLst>
            </p:cNvPr>
            <p:cNvCxnSpPr>
              <a:cxnSpLocks/>
            </p:cNvCxnSpPr>
            <p:nvPr/>
          </p:nvCxnSpPr>
          <p:spPr>
            <a:xfrm>
              <a:off x="2053924" y="347525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3" name="Rectangle 192">
                  <a:extLst>
                    <a:ext uri="{FF2B5EF4-FFF2-40B4-BE49-F238E27FC236}">
                      <a16:creationId xmlns:a16="http://schemas.microsoft.com/office/drawing/2014/main" id="{955BE6B9-45F5-4370-B690-B9F14417961E}"/>
                    </a:ext>
                  </a:extLst>
                </p:cNvPr>
                <p:cNvSpPr/>
                <p:nvPr/>
              </p:nvSpPr>
              <p:spPr>
                <a:xfrm>
                  <a:off x="2049847" y="348441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275" name="Rectangle 274">
                  <a:extLst>
                    <a:ext uri="{FF2B5EF4-FFF2-40B4-BE49-F238E27FC236}">
                      <a16:creationId xmlns:a16="http://schemas.microsoft.com/office/drawing/2014/main" id="{0A79B1EF-C8B8-481B-86EC-58B65A7E893F}"/>
                    </a:ext>
                  </a:extLst>
                </p:cNvPr>
                <p:cNvSpPr>
                  <a:spLocks noRot="1" noChangeAspect="1" noMove="1" noResize="1" noEditPoints="1" noAdjustHandles="1" noChangeArrowheads="1" noChangeShapeType="1" noTextEdit="1"/>
                </p:cNvSpPr>
                <p:nvPr/>
              </p:nvSpPr>
              <p:spPr>
                <a:xfrm>
                  <a:off x="2049847" y="3484412"/>
                  <a:ext cx="787523" cy="400110"/>
                </a:xfrm>
                <a:prstGeom prst="rect">
                  <a:avLst/>
                </a:prstGeom>
                <a:blipFill>
                  <a:blip r:embed="rId13"/>
                  <a:stretch>
                    <a:fillRect/>
                  </a:stretch>
                </a:blipFill>
              </p:spPr>
              <p:txBody>
                <a:bodyPr/>
                <a:lstStyle/>
                <a:p>
                  <a:r>
                    <a:rPr lang="en-US">
                      <a:noFill/>
                    </a:rPr>
                    <a:t> </a:t>
                  </a:r>
                </a:p>
              </p:txBody>
            </p:sp>
          </mc:Fallback>
        </mc:AlternateContent>
        <p:grpSp>
          <p:nvGrpSpPr>
            <p:cNvPr id="223" name="Group 222">
              <a:extLst>
                <a:ext uri="{FF2B5EF4-FFF2-40B4-BE49-F238E27FC236}">
                  <a16:creationId xmlns:a16="http://schemas.microsoft.com/office/drawing/2014/main" id="{0178FB9B-47E2-4F05-9C3A-F3116B5D6267}"/>
                </a:ext>
              </a:extLst>
            </p:cNvPr>
            <p:cNvGrpSpPr/>
            <p:nvPr/>
          </p:nvGrpSpPr>
          <p:grpSpPr>
            <a:xfrm>
              <a:off x="2415542" y="3597938"/>
              <a:ext cx="274320" cy="176877"/>
              <a:chOff x="1935480" y="4547523"/>
              <a:chExt cx="274320" cy="176877"/>
            </a:xfrm>
          </p:grpSpPr>
          <p:sp>
            <p:nvSpPr>
              <p:cNvPr id="224" name="Double Bracket 223">
                <a:extLst>
                  <a:ext uri="{FF2B5EF4-FFF2-40B4-BE49-F238E27FC236}">
                    <a16:creationId xmlns:a16="http://schemas.microsoft.com/office/drawing/2014/main" id="{193CF718-A6C6-4210-8C3E-507FD53DDBCA}"/>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25" name="Picture 224">
                <a:extLst>
                  <a:ext uri="{FF2B5EF4-FFF2-40B4-BE49-F238E27FC236}">
                    <a16:creationId xmlns:a16="http://schemas.microsoft.com/office/drawing/2014/main" id="{0CDE25DB-0117-44F5-9388-1F50208F84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234" name="Group 233">
            <a:extLst>
              <a:ext uri="{FF2B5EF4-FFF2-40B4-BE49-F238E27FC236}">
                <a16:creationId xmlns:a16="http://schemas.microsoft.com/office/drawing/2014/main" id="{19DC4168-64A5-4429-A3A7-E202582BCB16}"/>
              </a:ext>
            </a:extLst>
          </p:cNvPr>
          <p:cNvGrpSpPr/>
          <p:nvPr/>
        </p:nvGrpSpPr>
        <p:grpSpPr>
          <a:xfrm>
            <a:off x="5902702" y="4059464"/>
            <a:ext cx="2784098" cy="413929"/>
            <a:chOff x="1295400" y="3471351"/>
            <a:chExt cx="2784098" cy="413929"/>
          </a:xfrm>
        </p:grpSpPr>
        <p:sp>
          <p:nvSpPr>
            <p:cNvPr id="235" name="Rectangle 234">
              <a:extLst>
                <a:ext uri="{FF2B5EF4-FFF2-40B4-BE49-F238E27FC236}">
                  <a16:creationId xmlns:a16="http://schemas.microsoft.com/office/drawing/2014/main" id="{44AC2B59-159B-4B8F-A7E3-3268FAD0F268}"/>
                </a:ext>
              </a:extLst>
            </p:cNvPr>
            <p:cNvSpPr/>
            <p:nvPr/>
          </p:nvSpPr>
          <p:spPr>
            <a:xfrm>
              <a:off x="1295400" y="347983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6" name="Group 235">
              <a:extLst>
                <a:ext uri="{FF2B5EF4-FFF2-40B4-BE49-F238E27FC236}">
                  <a16:creationId xmlns:a16="http://schemas.microsoft.com/office/drawing/2014/main" id="{3CD63EA0-B350-4299-A13D-F5F3853BA68D}"/>
                </a:ext>
              </a:extLst>
            </p:cNvPr>
            <p:cNvGrpSpPr/>
            <p:nvPr/>
          </p:nvGrpSpPr>
          <p:grpSpPr>
            <a:xfrm>
              <a:off x="1295400" y="3479832"/>
              <a:ext cx="781561" cy="400110"/>
              <a:chOff x="1600201" y="4439335"/>
              <a:chExt cx="781561" cy="400110"/>
            </a:xfrm>
          </p:grpSpPr>
          <mc:AlternateContent xmlns:mc="http://schemas.openxmlformats.org/markup-compatibility/2006" xmlns:a14="http://schemas.microsoft.com/office/drawing/2010/main">
            <mc:Choice Requires="a14">
              <p:sp>
                <p:nvSpPr>
                  <p:cNvPr id="250" name="Rectangle 249">
                    <a:extLst>
                      <a:ext uri="{FF2B5EF4-FFF2-40B4-BE49-F238E27FC236}">
                        <a16:creationId xmlns:a16="http://schemas.microsoft.com/office/drawing/2014/main" id="{5C9C6254-52FE-47E5-8FBD-5CE1FB8B86C9}"/>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03" name="Rectangle 302">
                    <a:extLst>
                      <a:ext uri="{FF2B5EF4-FFF2-40B4-BE49-F238E27FC236}">
                        <a16:creationId xmlns:a16="http://schemas.microsoft.com/office/drawing/2014/main" id="{C69196A6-B6B2-499E-9961-9FAF50D022F0}"/>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14"/>
                    <a:stretch>
                      <a:fillRect/>
                    </a:stretch>
                  </a:blipFill>
                </p:spPr>
                <p:txBody>
                  <a:bodyPr/>
                  <a:lstStyle/>
                  <a:p>
                    <a:r>
                      <a:rPr lang="en-US">
                        <a:noFill/>
                      </a:rPr>
                      <a:t> </a:t>
                    </a:r>
                  </a:p>
                </p:txBody>
              </p:sp>
            </mc:Fallback>
          </mc:AlternateContent>
          <p:grpSp>
            <p:nvGrpSpPr>
              <p:cNvPr id="251" name="Group 250">
                <a:extLst>
                  <a:ext uri="{FF2B5EF4-FFF2-40B4-BE49-F238E27FC236}">
                    <a16:creationId xmlns:a16="http://schemas.microsoft.com/office/drawing/2014/main" id="{DF32648E-0746-43AD-B2D1-E8EA49C0A14F}"/>
                  </a:ext>
                </a:extLst>
              </p:cNvPr>
              <p:cNvGrpSpPr/>
              <p:nvPr/>
            </p:nvGrpSpPr>
            <p:grpSpPr>
              <a:xfrm>
                <a:off x="1935480" y="4547523"/>
                <a:ext cx="274320" cy="176877"/>
                <a:chOff x="1935480" y="4547523"/>
                <a:chExt cx="274320" cy="176877"/>
              </a:xfrm>
            </p:grpSpPr>
            <p:sp>
              <p:nvSpPr>
                <p:cNvPr id="282" name="Double Bracket 281">
                  <a:extLst>
                    <a:ext uri="{FF2B5EF4-FFF2-40B4-BE49-F238E27FC236}">
                      <a16:creationId xmlns:a16="http://schemas.microsoft.com/office/drawing/2014/main" id="{65738131-0936-44AC-9B4D-D38CF7CD6B55}"/>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84" name="Picture 283">
                  <a:extLst>
                    <a:ext uri="{FF2B5EF4-FFF2-40B4-BE49-F238E27FC236}">
                      <a16:creationId xmlns:a16="http://schemas.microsoft.com/office/drawing/2014/main" id="{963FDB8E-33E6-438D-A179-EF2BA1EB52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237" name="Group 236">
              <a:extLst>
                <a:ext uri="{FF2B5EF4-FFF2-40B4-BE49-F238E27FC236}">
                  <a16:creationId xmlns:a16="http://schemas.microsoft.com/office/drawing/2014/main" id="{2EA4865B-ED36-4C66-8CF7-2270685DDCB2}"/>
                </a:ext>
              </a:extLst>
            </p:cNvPr>
            <p:cNvGrpSpPr/>
            <p:nvPr/>
          </p:nvGrpSpPr>
          <p:grpSpPr>
            <a:xfrm>
              <a:off x="3288448" y="3479832"/>
              <a:ext cx="791050" cy="400110"/>
              <a:chOff x="3568815" y="3975694"/>
              <a:chExt cx="791050" cy="400110"/>
            </a:xfrm>
          </p:grpSpPr>
          <mc:AlternateContent xmlns:mc="http://schemas.openxmlformats.org/markup-compatibility/2006" xmlns:a14="http://schemas.microsoft.com/office/drawing/2010/main">
            <mc:Choice Requires="a14">
              <p:sp>
                <p:nvSpPr>
                  <p:cNvPr id="246" name="Rectangle 245">
                    <a:extLst>
                      <a:ext uri="{FF2B5EF4-FFF2-40B4-BE49-F238E27FC236}">
                        <a16:creationId xmlns:a16="http://schemas.microsoft.com/office/drawing/2014/main" id="{8826E7F8-2676-4DD0-8DA5-7A900C7786CF}"/>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299" name="Rectangle 298">
                    <a:extLst>
                      <a:ext uri="{FF2B5EF4-FFF2-40B4-BE49-F238E27FC236}">
                        <a16:creationId xmlns:a16="http://schemas.microsoft.com/office/drawing/2014/main" id="{9B117909-B11C-417C-8B65-EF4F944D862E}"/>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15"/>
                    <a:stretch>
                      <a:fillRect/>
                    </a:stretch>
                  </a:blipFill>
                </p:spPr>
                <p:txBody>
                  <a:bodyPr/>
                  <a:lstStyle/>
                  <a:p>
                    <a:r>
                      <a:rPr lang="en-US">
                        <a:noFill/>
                      </a:rPr>
                      <a:t> </a:t>
                    </a:r>
                  </a:p>
                </p:txBody>
              </p:sp>
            </mc:Fallback>
          </mc:AlternateContent>
          <p:grpSp>
            <p:nvGrpSpPr>
              <p:cNvPr id="247" name="Group 246">
                <a:extLst>
                  <a:ext uri="{FF2B5EF4-FFF2-40B4-BE49-F238E27FC236}">
                    <a16:creationId xmlns:a16="http://schemas.microsoft.com/office/drawing/2014/main" id="{1C2473D6-F34D-4235-980B-95CB87C8BBC4}"/>
                  </a:ext>
                </a:extLst>
              </p:cNvPr>
              <p:cNvGrpSpPr/>
              <p:nvPr/>
            </p:nvGrpSpPr>
            <p:grpSpPr>
              <a:xfrm>
                <a:off x="3916680" y="4083882"/>
                <a:ext cx="274320" cy="176877"/>
                <a:chOff x="1935480" y="4547523"/>
                <a:chExt cx="274320" cy="176877"/>
              </a:xfrm>
            </p:grpSpPr>
            <p:sp>
              <p:nvSpPr>
                <p:cNvPr id="248" name="Double Bracket 247">
                  <a:extLst>
                    <a:ext uri="{FF2B5EF4-FFF2-40B4-BE49-F238E27FC236}">
                      <a16:creationId xmlns:a16="http://schemas.microsoft.com/office/drawing/2014/main" id="{46C4921D-8252-4783-B503-827EFF65B9DD}"/>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49" name="Picture 248">
                  <a:extLst>
                    <a:ext uri="{FF2B5EF4-FFF2-40B4-BE49-F238E27FC236}">
                      <a16:creationId xmlns:a16="http://schemas.microsoft.com/office/drawing/2014/main" id="{276D4FAC-5B24-46DC-8228-F4378AC26A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238" name="Straight Connector 237">
              <a:extLst>
                <a:ext uri="{FF2B5EF4-FFF2-40B4-BE49-F238E27FC236}">
                  <a16:creationId xmlns:a16="http://schemas.microsoft.com/office/drawing/2014/main" id="{FE2D80B1-05C5-4EF1-A731-B5765F8A0970}"/>
                </a:ext>
              </a:extLst>
            </p:cNvPr>
            <p:cNvCxnSpPr>
              <a:cxnSpLocks/>
            </p:cNvCxnSpPr>
            <p:nvPr/>
          </p:nvCxnSpPr>
          <p:spPr>
            <a:xfrm>
              <a:off x="2831248" y="348517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E4111285-1878-40E2-9A9A-A2C1E4A4742D}"/>
                </a:ext>
              </a:extLst>
            </p:cNvPr>
            <p:cNvCxnSpPr>
              <a:cxnSpLocks/>
            </p:cNvCxnSpPr>
            <p:nvPr/>
          </p:nvCxnSpPr>
          <p:spPr>
            <a:xfrm>
              <a:off x="3288448" y="347983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0" name="TextBox 239">
              <a:extLst>
                <a:ext uri="{FF2B5EF4-FFF2-40B4-BE49-F238E27FC236}">
                  <a16:creationId xmlns:a16="http://schemas.microsoft.com/office/drawing/2014/main" id="{5470A9FA-27E2-4EB4-9516-6B8EA8F98875}"/>
                </a:ext>
              </a:extLst>
            </p:cNvPr>
            <p:cNvSpPr txBox="1"/>
            <p:nvPr/>
          </p:nvSpPr>
          <p:spPr>
            <a:xfrm>
              <a:off x="2907448" y="3471351"/>
              <a:ext cx="381000" cy="369332"/>
            </a:xfrm>
            <a:prstGeom prst="rect">
              <a:avLst/>
            </a:prstGeom>
            <a:noFill/>
          </p:spPr>
          <p:txBody>
            <a:bodyPr wrap="square" rtlCol="0">
              <a:spAutoFit/>
            </a:bodyPr>
            <a:lstStyle/>
            <a:p>
              <a:r>
                <a:rPr lang="en-US" dirty="0"/>
                <a:t>…</a:t>
              </a:r>
            </a:p>
          </p:txBody>
        </p:sp>
        <p:cxnSp>
          <p:nvCxnSpPr>
            <p:cNvPr id="241" name="Straight Connector 240">
              <a:extLst>
                <a:ext uri="{FF2B5EF4-FFF2-40B4-BE49-F238E27FC236}">
                  <a16:creationId xmlns:a16="http://schemas.microsoft.com/office/drawing/2014/main" id="{320C7C4B-E9FD-477D-A9BB-D9C1628DA3F8}"/>
                </a:ext>
              </a:extLst>
            </p:cNvPr>
            <p:cNvCxnSpPr>
              <a:cxnSpLocks/>
            </p:cNvCxnSpPr>
            <p:nvPr/>
          </p:nvCxnSpPr>
          <p:spPr>
            <a:xfrm>
              <a:off x="2053924" y="347525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2" name="Rectangle 241">
                  <a:extLst>
                    <a:ext uri="{FF2B5EF4-FFF2-40B4-BE49-F238E27FC236}">
                      <a16:creationId xmlns:a16="http://schemas.microsoft.com/office/drawing/2014/main" id="{A9A691FF-9E3D-4081-89D6-3EDBC48CA653}"/>
                    </a:ext>
                  </a:extLst>
                </p:cNvPr>
                <p:cNvSpPr/>
                <p:nvPr/>
              </p:nvSpPr>
              <p:spPr>
                <a:xfrm>
                  <a:off x="2049847" y="348441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295" name="Rectangle 294">
                  <a:extLst>
                    <a:ext uri="{FF2B5EF4-FFF2-40B4-BE49-F238E27FC236}">
                      <a16:creationId xmlns:a16="http://schemas.microsoft.com/office/drawing/2014/main" id="{9257438D-5FB8-464A-887B-B60C8D85063C}"/>
                    </a:ext>
                  </a:extLst>
                </p:cNvPr>
                <p:cNvSpPr>
                  <a:spLocks noRot="1" noChangeAspect="1" noMove="1" noResize="1" noEditPoints="1" noAdjustHandles="1" noChangeArrowheads="1" noChangeShapeType="1" noTextEdit="1"/>
                </p:cNvSpPr>
                <p:nvPr/>
              </p:nvSpPr>
              <p:spPr>
                <a:xfrm>
                  <a:off x="2049847" y="3484412"/>
                  <a:ext cx="787523" cy="400110"/>
                </a:xfrm>
                <a:prstGeom prst="rect">
                  <a:avLst/>
                </a:prstGeom>
                <a:blipFill>
                  <a:blip r:embed="rId16"/>
                  <a:stretch>
                    <a:fillRect/>
                  </a:stretch>
                </a:blipFill>
              </p:spPr>
              <p:txBody>
                <a:bodyPr/>
                <a:lstStyle/>
                <a:p>
                  <a:r>
                    <a:rPr lang="en-US">
                      <a:noFill/>
                    </a:rPr>
                    <a:t> </a:t>
                  </a:r>
                </a:p>
              </p:txBody>
            </p:sp>
          </mc:Fallback>
        </mc:AlternateContent>
        <p:grpSp>
          <p:nvGrpSpPr>
            <p:cNvPr id="243" name="Group 242">
              <a:extLst>
                <a:ext uri="{FF2B5EF4-FFF2-40B4-BE49-F238E27FC236}">
                  <a16:creationId xmlns:a16="http://schemas.microsoft.com/office/drawing/2014/main" id="{1C930069-2E3B-4876-9761-5A5B9B93A8EC}"/>
                </a:ext>
              </a:extLst>
            </p:cNvPr>
            <p:cNvGrpSpPr/>
            <p:nvPr/>
          </p:nvGrpSpPr>
          <p:grpSpPr>
            <a:xfrm>
              <a:off x="2415542" y="3597938"/>
              <a:ext cx="274320" cy="176877"/>
              <a:chOff x="1935480" y="4547523"/>
              <a:chExt cx="274320" cy="176877"/>
            </a:xfrm>
          </p:grpSpPr>
          <p:sp>
            <p:nvSpPr>
              <p:cNvPr id="244" name="Double Bracket 243">
                <a:extLst>
                  <a:ext uri="{FF2B5EF4-FFF2-40B4-BE49-F238E27FC236}">
                    <a16:creationId xmlns:a16="http://schemas.microsoft.com/office/drawing/2014/main" id="{F6E203EB-4474-4AC8-86ED-99AE031D67F7}"/>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45" name="Picture 244">
                <a:extLst>
                  <a:ext uri="{FF2B5EF4-FFF2-40B4-BE49-F238E27FC236}">
                    <a16:creationId xmlns:a16="http://schemas.microsoft.com/office/drawing/2014/main" id="{1A434B4C-CC46-4AC0-87E4-1AE913C607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sp>
        <p:nvSpPr>
          <p:cNvPr id="285" name="Rectangle 284">
            <a:extLst>
              <a:ext uri="{FF2B5EF4-FFF2-40B4-BE49-F238E27FC236}">
                <a16:creationId xmlns:a16="http://schemas.microsoft.com/office/drawing/2014/main" id="{CF5D038C-6E58-4FFE-9DC4-4C526AD49484}"/>
              </a:ext>
            </a:extLst>
          </p:cNvPr>
          <p:cNvSpPr/>
          <p:nvPr/>
        </p:nvSpPr>
        <p:spPr>
          <a:xfrm>
            <a:off x="2350352" y="5129436"/>
            <a:ext cx="2743200" cy="1188410"/>
          </a:xfrm>
          <a:prstGeom prst="rect">
            <a:avLst/>
          </a:prstGeom>
          <a:solidFill>
            <a:srgbClr val="FDDCF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6" name="Group 285">
            <a:extLst>
              <a:ext uri="{FF2B5EF4-FFF2-40B4-BE49-F238E27FC236}">
                <a16:creationId xmlns:a16="http://schemas.microsoft.com/office/drawing/2014/main" id="{4AB80CB1-76AC-4F23-9C5E-A2790F1060CB}"/>
              </a:ext>
            </a:extLst>
          </p:cNvPr>
          <p:cNvGrpSpPr/>
          <p:nvPr/>
        </p:nvGrpSpPr>
        <p:grpSpPr>
          <a:xfrm>
            <a:off x="2398115" y="5145589"/>
            <a:ext cx="954685" cy="1117051"/>
            <a:chOff x="2350352" y="4999943"/>
            <a:chExt cx="954685" cy="1117051"/>
          </a:xfrm>
        </p:grpSpPr>
        <p:grpSp>
          <p:nvGrpSpPr>
            <p:cNvPr id="287" name="Group 286">
              <a:extLst>
                <a:ext uri="{FF2B5EF4-FFF2-40B4-BE49-F238E27FC236}">
                  <a16:creationId xmlns:a16="http://schemas.microsoft.com/office/drawing/2014/main" id="{FDB043DA-F6D2-4661-A274-F7600327D553}"/>
                </a:ext>
              </a:extLst>
            </p:cNvPr>
            <p:cNvGrpSpPr/>
            <p:nvPr/>
          </p:nvGrpSpPr>
          <p:grpSpPr>
            <a:xfrm>
              <a:off x="2350352" y="4999943"/>
              <a:ext cx="781561" cy="400110"/>
              <a:chOff x="2350352" y="4999943"/>
              <a:chExt cx="781561" cy="400110"/>
            </a:xfrm>
          </p:grpSpPr>
          <mc:AlternateContent xmlns:mc="http://schemas.openxmlformats.org/markup-compatibility/2006" xmlns:a14="http://schemas.microsoft.com/office/drawing/2010/main">
            <mc:Choice Requires="a14">
              <p:sp>
                <p:nvSpPr>
                  <p:cNvPr id="297" name="Rectangle 296">
                    <a:extLst>
                      <a:ext uri="{FF2B5EF4-FFF2-40B4-BE49-F238E27FC236}">
                        <a16:creationId xmlns:a16="http://schemas.microsoft.com/office/drawing/2014/main" id="{5FDC292D-94B6-4784-B375-F67F67CDB4FD}"/>
                      </a:ext>
                    </a:extLst>
                  </p:cNvPr>
                  <p:cNvSpPr/>
                  <p:nvPr/>
                </p:nvSpPr>
                <p:spPr>
                  <a:xfrm>
                    <a:off x="2350352" y="4999943"/>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25" name="Rectangle 24">
                    <a:extLst>
                      <a:ext uri="{FF2B5EF4-FFF2-40B4-BE49-F238E27FC236}">
                        <a16:creationId xmlns:a16="http://schemas.microsoft.com/office/drawing/2014/main" id="{086CC483-54C6-4605-BA1B-E3C496E3CB2F}"/>
                      </a:ext>
                    </a:extLst>
                  </p:cNvPr>
                  <p:cNvSpPr>
                    <a:spLocks noRot="1" noChangeAspect="1" noMove="1" noResize="1" noEditPoints="1" noAdjustHandles="1" noChangeArrowheads="1" noChangeShapeType="1" noTextEdit="1"/>
                  </p:cNvSpPr>
                  <p:nvPr/>
                </p:nvSpPr>
                <p:spPr>
                  <a:xfrm>
                    <a:off x="2350352" y="4999943"/>
                    <a:ext cx="781561" cy="400110"/>
                  </a:xfrm>
                  <a:prstGeom prst="rect">
                    <a:avLst/>
                  </a:prstGeom>
                  <a:blipFill>
                    <a:blip r:embed="rId17"/>
                    <a:stretch>
                      <a:fillRect/>
                    </a:stretch>
                  </a:blipFill>
                </p:spPr>
                <p:txBody>
                  <a:bodyPr/>
                  <a:lstStyle/>
                  <a:p>
                    <a:r>
                      <a:rPr lang="en-US">
                        <a:noFill/>
                      </a:rPr>
                      <a:t> </a:t>
                    </a:r>
                  </a:p>
                </p:txBody>
              </p:sp>
            </mc:Fallback>
          </mc:AlternateContent>
          <p:sp>
            <p:nvSpPr>
              <p:cNvPr id="298" name="Double Bracket 297">
                <a:extLst>
                  <a:ext uri="{FF2B5EF4-FFF2-40B4-BE49-F238E27FC236}">
                    <a16:creationId xmlns:a16="http://schemas.microsoft.com/office/drawing/2014/main" id="{A7E64B2E-B6F2-4807-B8A5-6C2508409C7B}"/>
                  </a:ext>
                </a:extLst>
              </p:cNvPr>
              <p:cNvSpPr/>
              <p:nvPr/>
            </p:nvSpPr>
            <p:spPr>
              <a:xfrm>
                <a:off x="2685631" y="510958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299" name="Picture 298">
                <a:extLst>
                  <a:ext uri="{FF2B5EF4-FFF2-40B4-BE49-F238E27FC236}">
                    <a16:creationId xmlns:a16="http://schemas.microsoft.com/office/drawing/2014/main" id="{7E5156B6-FE8D-4CDF-AD8A-43C377CB2E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353" y="5108131"/>
                <a:ext cx="176877" cy="176877"/>
              </a:xfrm>
              <a:prstGeom prst="rect">
                <a:avLst/>
              </a:prstGeom>
            </p:spPr>
          </p:pic>
        </p:grpSp>
        <p:grpSp>
          <p:nvGrpSpPr>
            <p:cNvPr id="288" name="Group 287">
              <a:extLst>
                <a:ext uri="{FF2B5EF4-FFF2-40B4-BE49-F238E27FC236}">
                  <a16:creationId xmlns:a16="http://schemas.microsoft.com/office/drawing/2014/main" id="{48130FFA-F136-4692-B8DC-D3FB12F79626}"/>
                </a:ext>
              </a:extLst>
            </p:cNvPr>
            <p:cNvGrpSpPr/>
            <p:nvPr/>
          </p:nvGrpSpPr>
          <p:grpSpPr>
            <a:xfrm>
              <a:off x="2350352" y="5356265"/>
              <a:ext cx="839269" cy="400110"/>
              <a:chOff x="2350352" y="5356265"/>
              <a:chExt cx="839269" cy="400110"/>
            </a:xfrm>
          </p:grpSpPr>
          <mc:AlternateContent xmlns:mc="http://schemas.openxmlformats.org/markup-compatibility/2006" xmlns:a14="http://schemas.microsoft.com/office/drawing/2010/main">
            <mc:Choice Requires="a14">
              <p:sp>
                <p:nvSpPr>
                  <p:cNvPr id="294" name="Rectangle 293">
                    <a:extLst>
                      <a:ext uri="{FF2B5EF4-FFF2-40B4-BE49-F238E27FC236}">
                        <a16:creationId xmlns:a16="http://schemas.microsoft.com/office/drawing/2014/main" id="{ADE42D00-42AC-4DA9-A8AD-D7B53E87BDA1}"/>
                      </a:ext>
                    </a:extLst>
                  </p:cNvPr>
                  <p:cNvSpPr/>
                  <p:nvPr/>
                </p:nvSpPr>
                <p:spPr>
                  <a:xfrm>
                    <a:off x="2350352" y="5356265"/>
                    <a:ext cx="839269"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0" name="Rectangle 29">
                    <a:extLst>
                      <a:ext uri="{FF2B5EF4-FFF2-40B4-BE49-F238E27FC236}">
                        <a16:creationId xmlns:a16="http://schemas.microsoft.com/office/drawing/2014/main" id="{4DE3516C-0033-443D-8D6F-CA12D00EFFA8}"/>
                      </a:ext>
                    </a:extLst>
                  </p:cNvPr>
                  <p:cNvSpPr>
                    <a:spLocks noRot="1" noChangeAspect="1" noMove="1" noResize="1" noEditPoints="1" noAdjustHandles="1" noChangeArrowheads="1" noChangeShapeType="1" noTextEdit="1"/>
                  </p:cNvSpPr>
                  <p:nvPr/>
                </p:nvSpPr>
                <p:spPr>
                  <a:xfrm>
                    <a:off x="2350352" y="5356265"/>
                    <a:ext cx="839269" cy="400110"/>
                  </a:xfrm>
                  <a:prstGeom prst="rect">
                    <a:avLst/>
                  </a:prstGeom>
                  <a:blipFill>
                    <a:blip r:embed="rId18"/>
                    <a:stretch>
                      <a:fillRect/>
                    </a:stretch>
                  </a:blipFill>
                </p:spPr>
                <p:txBody>
                  <a:bodyPr/>
                  <a:lstStyle/>
                  <a:p>
                    <a:r>
                      <a:rPr lang="en-US">
                        <a:noFill/>
                      </a:rPr>
                      <a:t> </a:t>
                    </a:r>
                  </a:p>
                </p:txBody>
              </p:sp>
            </mc:Fallback>
          </mc:AlternateContent>
          <p:sp>
            <p:nvSpPr>
              <p:cNvPr id="295" name="Double Bracket 294">
                <a:extLst>
                  <a:ext uri="{FF2B5EF4-FFF2-40B4-BE49-F238E27FC236}">
                    <a16:creationId xmlns:a16="http://schemas.microsoft.com/office/drawing/2014/main" id="{EAE32297-186E-4C7C-BF6D-C4D4CFF257CE}"/>
                  </a:ext>
                </a:extLst>
              </p:cNvPr>
              <p:cNvSpPr/>
              <p:nvPr/>
            </p:nvSpPr>
            <p:spPr>
              <a:xfrm>
                <a:off x="2685631" y="546786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pic>
            <p:nvPicPr>
              <p:cNvPr id="296" name="Picture 295">
                <a:extLst>
                  <a:ext uri="{FF2B5EF4-FFF2-40B4-BE49-F238E27FC236}">
                    <a16:creationId xmlns:a16="http://schemas.microsoft.com/office/drawing/2014/main" id="{85FD83B3-3FE3-44A7-B7FF-768E2501EF45}"/>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34353" y="5464453"/>
                <a:ext cx="176877" cy="176877"/>
              </a:xfrm>
              <a:prstGeom prst="rect">
                <a:avLst/>
              </a:prstGeom>
            </p:spPr>
          </p:pic>
        </p:grpSp>
        <p:grpSp>
          <p:nvGrpSpPr>
            <p:cNvPr id="289" name="Group 288">
              <a:extLst>
                <a:ext uri="{FF2B5EF4-FFF2-40B4-BE49-F238E27FC236}">
                  <a16:creationId xmlns:a16="http://schemas.microsoft.com/office/drawing/2014/main" id="{EB352519-B331-4C77-BC51-76BB2872FF75}"/>
                </a:ext>
              </a:extLst>
            </p:cNvPr>
            <p:cNvGrpSpPr/>
            <p:nvPr/>
          </p:nvGrpSpPr>
          <p:grpSpPr>
            <a:xfrm>
              <a:off x="2350352" y="5716884"/>
              <a:ext cx="954685" cy="400110"/>
              <a:chOff x="2350352" y="5716884"/>
              <a:chExt cx="954685" cy="400110"/>
            </a:xfrm>
          </p:grpSpPr>
          <mc:AlternateContent xmlns:mc="http://schemas.openxmlformats.org/markup-compatibility/2006" xmlns:a14="http://schemas.microsoft.com/office/drawing/2010/main">
            <mc:Choice Requires="a14">
              <p:sp>
                <p:nvSpPr>
                  <p:cNvPr id="290" name="Rectangle 289">
                    <a:extLst>
                      <a:ext uri="{FF2B5EF4-FFF2-40B4-BE49-F238E27FC236}">
                        <a16:creationId xmlns:a16="http://schemas.microsoft.com/office/drawing/2014/main" id="{2AADD382-67BF-46EB-9E46-12F90F6170AF}"/>
                      </a:ext>
                    </a:extLst>
                  </p:cNvPr>
                  <p:cNvSpPr/>
                  <p:nvPr/>
                </p:nvSpPr>
                <p:spPr>
                  <a:xfrm>
                    <a:off x="2350352" y="5716884"/>
                    <a:ext cx="954685"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5" name="Rectangle 34">
                    <a:extLst>
                      <a:ext uri="{FF2B5EF4-FFF2-40B4-BE49-F238E27FC236}">
                        <a16:creationId xmlns:a16="http://schemas.microsoft.com/office/drawing/2014/main" id="{530AFE3D-93F9-470C-BE6E-79ADBCC12E91}"/>
                      </a:ext>
                    </a:extLst>
                  </p:cNvPr>
                  <p:cNvSpPr>
                    <a:spLocks noRot="1" noChangeAspect="1" noMove="1" noResize="1" noEditPoints="1" noAdjustHandles="1" noChangeArrowheads="1" noChangeShapeType="1" noTextEdit="1"/>
                  </p:cNvSpPr>
                  <p:nvPr/>
                </p:nvSpPr>
                <p:spPr>
                  <a:xfrm>
                    <a:off x="2350352" y="5716884"/>
                    <a:ext cx="954685" cy="400110"/>
                  </a:xfrm>
                  <a:prstGeom prst="rect">
                    <a:avLst/>
                  </a:prstGeom>
                  <a:blipFill>
                    <a:blip r:embed="rId20"/>
                    <a:stretch>
                      <a:fillRect/>
                    </a:stretch>
                  </a:blipFill>
                </p:spPr>
                <p:txBody>
                  <a:bodyPr/>
                  <a:lstStyle/>
                  <a:p>
                    <a:r>
                      <a:rPr lang="en-US">
                        <a:noFill/>
                      </a:rPr>
                      <a:t> </a:t>
                    </a:r>
                  </a:p>
                </p:txBody>
              </p:sp>
            </mc:Fallback>
          </mc:AlternateContent>
          <p:pic>
            <p:nvPicPr>
              <p:cNvPr id="291" name="Picture 290">
                <a:extLst>
                  <a:ext uri="{FF2B5EF4-FFF2-40B4-BE49-F238E27FC236}">
                    <a16:creationId xmlns:a16="http://schemas.microsoft.com/office/drawing/2014/main" id="{78E55C8A-0D4A-4569-9F12-E4030B8BB5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353" y="5825072"/>
                <a:ext cx="176877" cy="176877"/>
              </a:xfrm>
              <a:prstGeom prst="rect">
                <a:avLst/>
              </a:prstGeom>
            </p:spPr>
          </p:pic>
          <p:pic>
            <p:nvPicPr>
              <p:cNvPr id="292" name="Picture 291">
                <a:extLst>
                  <a:ext uri="{FF2B5EF4-FFF2-40B4-BE49-F238E27FC236}">
                    <a16:creationId xmlns:a16="http://schemas.microsoft.com/office/drawing/2014/main" id="{65BB498E-C1EB-4801-87D5-A018C6611C3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21181" y="5825072"/>
                <a:ext cx="176877" cy="176877"/>
              </a:xfrm>
              <a:prstGeom prst="rect">
                <a:avLst/>
              </a:prstGeom>
            </p:spPr>
          </p:pic>
          <p:sp>
            <p:nvSpPr>
              <p:cNvPr id="293" name="Double Bracket 292">
                <a:extLst>
                  <a:ext uri="{FF2B5EF4-FFF2-40B4-BE49-F238E27FC236}">
                    <a16:creationId xmlns:a16="http://schemas.microsoft.com/office/drawing/2014/main" id="{D2D84CDE-80CA-4020-B31F-ED8A2D27A0BE}"/>
                  </a:ext>
                </a:extLst>
              </p:cNvPr>
              <p:cNvSpPr/>
              <p:nvPr/>
            </p:nvSpPr>
            <p:spPr>
              <a:xfrm>
                <a:off x="2685631" y="583152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cxnSp>
        <p:nvCxnSpPr>
          <p:cNvPr id="300" name="Straight Connector 299">
            <a:extLst>
              <a:ext uri="{FF2B5EF4-FFF2-40B4-BE49-F238E27FC236}">
                <a16:creationId xmlns:a16="http://schemas.microsoft.com/office/drawing/2014/main" id="{9C50FD2A-C7F4-4981-AD26-4C401C9C8677}"/>
              </a:ext>
            </a:extLst>
          </p:cNvPr>
          <p:cNvCxnSpPr>
            <a:cxnSpLocks/>
          </p:cNvCxnSpPr>
          <p:nvPr/>
        </p:nvCxnSpPr>
        <p:spPr>
          <a:xfrm>
            <a:off x="3496948" y="5129436"/>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1" name="TextBox 300">
            <a:extLst>
              <a:ext uri="{FF2B5EF4-FFF2-40B4-BE49-F238E27FC236}">
                <a16:creationId xmlns:a16="http://schemas.microsoft.com/office/drawing/2014/main" id="{F00CCA54-8E98-4B0B-A5A5-F46C5AC2E2E6}"/>
              </a:ext>
            </a:extLst>
          </p:cNvPr>
          <p:cNvSpPr txBox="1"/>
          <p:nvPr/>
        </p:nvSpPr>
        <p:spPr>
          <a:xfrm>
            <a:off x="3531452" y="5486110"/>
            <a:ext cx="381000" cy="369332"/>
          </a:xfrm>
          <a:prstGeom prst="rect">
            <a:avLst/>
          </a:prstGeom>
          <a:noFill/>
        </p:spPr>
        <p:txBody>
          <a:bodyPr wrap="square" rtlCol="0">
            <a:spAutoFit/>
          </a:bodyPr>
          <a:lstStyle/>
          <a:p>
            <a:pPr algn="ctr"/>
            <a:r>
              <a:rPr lang="en-US" dirty="0"/>
              <a:t>…</a:t>
            </a:r>
          </a:p>
        </p:txBody>
      </p:sp>
      <p:cxnSp>
        <p:nvCxnSpPr>
          <p:cNvPr id="302" name="Straight Connector 301">
            <a:extLst>
              <a:ext uri="{FF2B5EF4-FFF2-40B4-BE49-F238E27FC236}">
                <a16:creationId xmlns:a16="http://schemas.microsoft.com/office/drawing/2014/main" id="{E4CE3736-1BFB-49AE-8B73-983DBE997F56}"/>
              </a:ext>
            </a:extLst>
          </p:cNvPr>
          <p:cNvCxnSpPr>
            <a:cxnSpLocks/>
          </p:cNvCxnSpPr>
          <p:nvPr/>
        </p:nvCxnSpPr>
        <p:spPr>
          <a:xfrm>
            <a:off x="3946956" y="5129436"/>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3" name="Rectangle 302">
                <a:extLst>
                  <a:ext uri="{FF2B5EF4-FFF2-40B4-BE49-F238E27FC236}">
                    <a16:creationId xmlns:a16="http://schemas.microsoft.com/office/drawing/2014/main" id="{23199E38-E0DB-449A-9023-0CAC3C4ECB82}"/>
                  </a:ext>
                </a:extLst>
              </p:cNvPr>
              <p:cNvSpPr/>
              <p:nvPr/>
            </p:nvSpPr>
            <p:spPr>
              <a:xfrm>
                <a:off x="4018585" y="5138501"/>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03" name="Rectangle 302">
                <a:extLst>
                  <a:ext uri="{FF2B5EF4-FFF2-40B4-BE49-F238E27FC236}">
                    <a16:creationId xmlns:a16="http://schemas.microsoft.com/office/drawing/2014/main" id="{23199E38-E0DB-449A-9023-0CAC3C4ECB82}"/>
                  </a:ext>
                </a:extLst>
              </p:cNvPr>
              <p:cNvSpPr>
                <a:spLocks noRot="1" noChangeAspect="1" noMove="1" noResize="1" noEditPoints="1" noAdjustHandles="1" noChangeArrowheads="1" noChangeShapeType="1" noTextEdit="1"/>
              </p:cNvSpPr>
              <p:nvPr/>
            </p:nvSpPr>
            <p:spPr>
              <a:xfrm>
                <a:off x="4018585" y="5138501"/>
                <a:ext cx="791050" cy="400110"/>
              </a:xfrm>
              <a:prstGeom prst="rect">
                <a:avLst/>
              </a:prstGeom>
              <a:blipFill>
                <a:blip r:embed="rId21"/>
                <a:stretch>
                  <a:fillRect/>
                </a:stretch>
              </a:blipFill>
            </p:spPr>
            <p:txBody>
              <a:bodyPr/>
              <a:lstStyle/>
              <a:p>
                <a:r>
                  <a:rPr lang="en-US">
                    <a:noFill/>
                  </a:rPr>
                  <a:t> </a:t>
                </a:r>
              </a:p>
            </p:txBody>
          </p:sp>
        </mc:Fallback>
      </mc:AlternateContent>
      <p:sp>
        <p:nvSpPr>
          <p:cNvPr id="304" name="Double Bracket 303">
            <a:extLst>
              <a:ext uri="{FF2B5EF4-FFF2-40B4-BE49-F238E27FC236}">
                <a16:creationId xmlns:a16="http://schemas.microsoft.com/office/drawing/2014/main" id="{E6D24969-1A1C-44D6-96FC-7996CA2308AB}"/>
              </a:ext>
            </a:extLst>
          </p:cNvPr>
          <p:cNvSpPr/>
          <p:nvPr/>
        </p:nvSpPr>
        <p:spPr>
          <a:xfrm>
            <a:off x="4381715" y="525522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05" name="Picture 304">
            <a:extLst>
              <a:ext uri="{FF2B5EF4-FFF2-40B4-BE49-F238E27FC236}">
                <a16:creationId xmlns:a16="http://schemas.microsoft.com/office/drawing/2014/main" id="{97AB220A-868D-4DFE-8ADD-9FFA2EA83D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0437" y="5253777"/>
            <a:ext cx="176877" cy="176877"/>
          </a:xfrm>
          <a:prstGeom prst="rect">
            <a:avLst/>
          </a:prstGeom>
        </p:spPr>
      </p:pic>
      <mc:AlternateContent xmlns:mc="http://schemas.openxmlformats.org/markup-compatibility/2006" xmlns:a14="http://schemas.microsoft.com/office/drawing/2010/main">
        <mc:Choice Requires="a14">
          <p:sp>
            <p:nvSpPr>
              <p:cNvPr id="306" name="Rectangle 305">
                <a:extLst>
                  <a:ext uri="{FF2B5EF4-FFF2-40B4-BE49-F238E27FC236}">
                    <a16:creationId xmlns:a16="http://schemas.microsoft.com/office/drawing/2014/main" id="{DBFCE061-7119-4371-8DFC-8F866AEDDA39}"/>
                  </a:ext>
                </a:extLst>
              </p:cNvPr>
              <p:cNvSpPr/>
              <p:nvPr/>
            </p:nvSpPr>
            <p:spPr>
              <a:xfrm>
                <a:off x="4018585" y="5494823"/>
                <a:ext cx="848758"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06" name="Rectangle 305">
                <a:extLst>
                  <a:ext uri="{FF2B5EF4-FFF2-40B4-BE49-F238E27FC236}">
                    <a16:creationId xmlns:a16="http://schemas.microsoft.com/office/drawing/2014/main" id="{DBFCE061-7119-4371-8DFC-8F866AEDDA39}"/>
                  </a:ext>
                </a:extLst>
              </p:cNvPr>
              <p:cNvSpPr>
                <a:spLocks noRot="1" noChangeAspect="1" noMove="1" noResize="1" noEditPoints="1" noAdjustHandles="1" noChangeArrowheads="1" noChangeShapeType="1" noTextEdit="1"/>
              </p:cNvSpPr>
              <p:nvPr/>
            </p:nvSpPr>
            <p:spPr>
              <a:xfrm>
                <a:off x="4018585" y="5494823"/>
                <a:ext cx="848758" cy="400110"/>
              </a:xfrm>
              <a:prstGeom prst="rect">
                <a:avLst/>
              </a:prstGeom>
              <a:blipFill>
                <a:blip r:embed="rId22"/>
                <a:stretch>
                  <a:fillRect/>
                </a:stretch>
              </a:blipFill>
            </p:spPr>
            <p:txBody>
              <a:bodyPr/>
              <a:lstStyle/>
              <a:p>
                <a:r>
                  <a:rPr lang="en-US">
                    <a:noFill/>
                  </a:rPr>
                  <a:t> </a:t>
                </a:r>
              </a:p>
            </p:txBody>
          </p:sp>
        </mc:Fallback>
      </mc:AlternateContent>
      <p:sp>
        <p:nvSpPr>
          <p:cNvPr id="307" name="Double Bracket 306">
            <a:extLst>
              <a:ext uri="{FF2B5EF4-FFF2-40B4-BE49-F238E27FC236}">
                <a16:creationId xmlns:a16="http://schemas.microsoft.com/office/drawing/2014/main" id="{2D518E15-B652-4AA7-A350-D884A9454EFB}"/>
              </a:ext>
            </a:extLst>
          </p:cNvPr>
          <p:cNvSpPr/>
          <p:nvPr/>
        </p:nvSpPr>
        <p:spPr>
          <a:xfrm>
            <a:off x="4381715" y="561351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pic>
        <p:nvPicPr>
          <p:cNvPr id="308" name="Picture 307">
            <a:extLst>
              <a:ext uri="{FF2B5EF4-FFF2-40B4-BE49-F238E27FC236}">
                <a16:creationId xmlns:a16="http://schemas.microsoft.com/office/drawing/2014/main" id="{125AD5F1-38BE-472E-AE65-BD45B4DDDC4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430437" y="5610099"/>
            <a:ext cx="176877" cy="176877"/>
          </a:xfrm>
          <a:prstGeom prst="rect">
            <a:avLst/>
          </a:prstGeom>
        </p:spPr>
      </p:pic>
      <mc:AlternateContent xmlns:mc="http://schemas.openxmlformats.org/markup-compatibility/2006" xmlns:a14="http://schemas.microsoft.com/office/drawing/2010/main">
        <mc:Choice Requires="a14">
          <p:sp>
            <p:nvSpPr>
              <p:cNvPr id="309" name="Rectangle 308">
                <a:extLst>
                  <a:ext uri="{FF2B5EF4-FFF2-40B4-BE49-F238E27FC236}">
                    <a16:creationId xmlns:a16="http://schemas.microsoft.com/office/drawing/2014/main" id="{8C3CBA9B-88C5-4CEA-8343-95EF9709DAB8}"/>
                  </a:ext>
                </a:extLst>
              </p:cNvPr>
              <p:cNvSpPr/>
              <p:nvPr/>
            </p:nvSpPr>
            <p:spPr>
              <a:xfrm>
                <a:off x="4018585" y="5855442"/>
                <a:ext cx="964175"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09" name="Rectangle 308">
                <a:extLst>
                  <a:ext uri="{FF2B5EF4-FFF2-40B4-BE49-F238E27FC236}">
                    <a16:creationId xmlns:a16="http://schemas.microsoft.com/office/drawing/2014/main" id="{8C3CBA9B-88C5-4CEA-8343-95EF9709DAB8}"/>
                  </a:ext>
                </a:extLst>
              </p:cNvPr>
              <p:cNvSpPr>
                <a:spLocks noRot="1" noChangeAspect="1" noMove="1" noResize="1" noEditPoints="1" noAdjustHandles="1" noChangeArrowheads="1" noChangeShapeType="1" noTextEdit="1"/>
              </p:cNvSpPr>
              <p:nvPr/>
            </p:nvSpPr>
            <p:spPr>
              <a:xfrm>
                <a:off x="4018585" y="5855442"/>
                <a:ext cx="964175" cy="400110"/>
              </a:xfrm>
              <a:prstGeom prst="rect">
                <a:avLst/>
              </a:prstGeom>
              <a:blipFill>
                <a:blip r:embed="rId23"/>
                <a:stretch>
                  <a:fillRect/>
                </a:stretch>
              </a:blipFill>
            </p:spPr>
            <p:txBody>
              <a:bodyPr/>
              <a:lstStyle/>
              <a:p>
                <a:r>
                  <a:rPr lang="en-US">
                    <a:noFill/>
                  </a:rPr>
                  <a:t> </a:t>
                </a:r>
              </a:p>
            </p:txBody>
          </p:sp>
        </mc:Fallback>
      </mc:AlternateContent>
      <p:pic>
        <p:nvPicPr>
          <p:cNvPr id="310" name="Picture 309">
            <a:extLst>
              <a:ext uri="{FF2B5EF4-FFF2-40B4-BE49-F238E27FC236}">
                <a16:creationId xmlns:a16="http://schemas.microsoft.com/office/drawing/2014/main" id="{F0795AFE-5AB9-497B-8BE1-72CC0F97B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0437" y="5970718"/>
            <a:ext cx="176877" cy="176877"/>
          </a:xfrm>
          <a:prstGeom prst="rect">
            <a:avLst/>
          </a:prstGeom>
        </p:spPr>
      </p:pic>
      <p:pic>
        <p:nvPicPr>
          <p:cNvPr id="311" name="Picture 310">
            <a:extLst>
              <a:ext uri="{FF2B5EF4-FFF2-40B4-BE49-F238E27FC236}">
                <a16:creationId xmlns:a16="http://schemas.microsoft.com/office/drawing/2014/main" id="{9EDF851B-30C4-4A77-9DB2-83848B3668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717265" y="5970718"/>
            <a:ext cx="176877" cy="176877"/>
          </a:xfrm>
          <a:prstGeom prst="rect">
            <a:avLst/>
          </a:prstGeom>
        </p:spPr>
      </p:pic>
      <p:sp>
        <p:nvSpPr>
          <p:cNvPr id="312" name="Double Bracket 311">
            <a:extLst>
              <a:ext uri="{FF2B5EF4-FFF2-40B4-BE49-F238E27FC236}">
                <a16:creationId xmlns:a16="http://schemas.microsoft.com/office/drawing/2014/main" id="{B7291BC5-0514-47F8-819D-DF552ED305D5}"/>
              </a:ext>
            </a:extLst>
          </p:cNvPr>
          <p:cNvSpPr/>
          <p:nvPr/>
        </p:nvSpPr>
        <p:spPr>
          <a:xfrm>
            <a:off x="4381715" y="5977166"/>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13" name="Rectangle 312">
            <a:extLst>
              <a:ext uri="{FF2B5EF4-FFF2-40B4-BE49-F238E27FC236}">
                <a16:creationId xmlns:a16="http://schemas.microsoft.com/office/drawing/2014/main" id="{DDBE0148-D550-4B41-AA51-4ABEFBD1C6EE}"/>
              </a:ext>
            </a:extLst>
          </p:cNvPr>
          <p:cNvSpPr/>
          <p:nvPr/>
        </p:nvSpPr>
        <p:spPr>
          <a:xfrm>
            <a:off x="5902700" y="5146096"/>
            <a:ext cx="2743200" cy="1188410"/>
          </a:xfrm>
          <a:prstGeom prst="rect">
            <a:avLst/>
          </a:prstGeom>
          <a:solidFill>
            <a:srgbClr val="FDDCF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4" name="Group 313">
            <a:extLst>
              <a:ext uri="{FF2B5EF4-FFF2-40B4-BE49-F238E27FC236}">
                <a16:creationId xmlns:a16="http://schemas.microsoft.com/office/drawing/2014/main" id="{484407DC-46C0-4E61-8360-8BE8F99EE3D9}"/>
              </a:ext>
            </a:extLst>
          </p:cNvPr>
          <p:cNvGrpSpPr/>
          <p:nvPr/>
        </p:nvGrpSpPr>
        <p:grpSpPr>
          <a:xfrm>
            <a:off x="5950463" y="5162249"/>
            <a:ext cx="954685" cy="1117051"/>
            <a:chOff x="2350352" y="4999943"/>
            <a:chExt cx="954685" cy="1117051"/>
          </a:xfrm>
        </p:grpSpPr>
        <p:grpSp>
          <p:nvGrpSpPr>
            <p:cNvPr id="315" name="Group 314">
              <a:extLst>
                <a:ext uri="{FF2B5EF4-FFF2-40B4-BE49-F238E27FC236}">
                  <a16:creationId xmlns:a16="http://schemas.microsoft.com/office/drawing/2014/main" id="{967DD5CC-6320-45E1-99F3-55BB2F2267D2}"/>
                </a:ext>
              </a:extLst>
            </p:cNvPr>
            <p:cNvGrpSpPr/>
            <p:nvPr/>
          </p:nvGrpSpPr>
          <p:grpSpPr>
            <a:xfrm>
              <a:off x="2350352" y="4999943"/>
              <a:ext cx="781561" cy="400110"/>
              <a:chOff x="2350352" y="4999943"/>
              <a:chExt cx="781561" cy="400110"/>
            </a:xfrm>
          </p:grpSpPr>
          <mc:AlternateContent xmlns:mc="http://schemas.openxmlformats.org/markup-compatibility/2006" xmlns:a14="http://schemas.microsoft.com/office/drawing/2010/main">
            <mc:Choice Requires="a14">
              <p:sp>
                <p:nvSpPr>
                  <p:cNvPr id="325" name="Rectangle 324">
                    <a:extLst>
                      <a:ext uri="{FF2B5EF4-FFF2-40B4-BE49-F238E27FC236}">
                        <a16:creationId xmlns:a16="http://schemas.microsoft.com/office/drawing/2014/main" id="{251690EB-AF38-499B-B727-CB99474A2237}"/>
                      </a:ext>
                    </a:extLst>
                  </p:cNvPr>
                  <p:cNvSpPr/>
                  <p:nvPr/>
                </p:nvSpPr>
                <p:spPr>
                  <a:xfrm>
                    <a:off x="2350352" y="4999943"/>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55" name="Rectangle 354">
                    <a:extLst>
                      <a:ext uri="{FF2B5EF4-FFF2-40B4-BE49-F238E27FC236}">
                        <a16:creationId xmlns:a16="http://schemas.microsoft.com/office/drawing/2014/main" id="{9626F9D1-C463-4EF3-93F5-15210ABBD7DB}"/>
                      </a:ext>
                    </a:extLst>
                  </p:cNvPr>
                  <p:cNvSpPr>
                    <a:spLocks noRot="1" noChangeAspect="1" noMove="1" noResize="1" noEditPoints="1" noAdjustHandles="1" noChangeArrowheads="1" noChangeShapeType="1" noTextEdit="1"/>
                  </p:cNvSpPr>
                  <p:nvPr/>
                </p:nvSpPr>
                <p:spPr>
                  <a:xfrm>
                    <a:off x="2350352" y="4999943"/>
                    <a:ext cx="781561" cy="400110"/>
                  </a:xfrm>
                  <a:prstGeom prst="rect">
                    <a:avLst/>
                  </a:prstGeom>
                  <a:blipFill>
                    <a:blip r:embed="rId24"/>
                    <a:stretch>
                      <a:fillRect/>
                    </a:stretch>
                  </a:blipFill>
                </p:spPr>
                <p:txBody>
                  <a:bodyPr/>
                  <a:lstStyle/>
                  <a:p>
                    <a:r>
                      <a:rPr lang="en-US">
                        <a:noFill/>
                      </a:rPr>
                      <a:t> </a:t>
                    </a:r>
                  </a:p>
                </p:txBody>
              </p:sp>
            </mc:Fallback>
          </mc:AlternateContent>
          <p:sp>
            <p:nvSpPr>
              <p:cNvPr id="326" name="Double Bracket 325">
                <a:extLst>
                  <a:ext uri="{FF2B5EF4-FFF2-40B4-BE49-F238E27FC236}">
                    <a16:creationId xmlns:a16="http://schemas.microsoft.com/office/drawing/2014/main" id="{76B4B60B-8D57-4537-93C5-A5983C2444F5}"/>
                  </a:ext>
                </a:extLst>
              </p:cNvPr>
              <p:cNvSpPr/>
              <p:nvPr/>
            </p:nvSpPr>
            <p:spPr>
              <a:xfrm>
                <a:off x="2685631" y="5109581"/>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27" name="Picture 326">
                <a:extLst>
                  <a:ext uri="{FF2B5EF4-FFF2-40B4-BE49-F238E27FC236}">
                    <a16:creationId xmlns:a16="http://schemas.microsoft.com/office/drawing/2014/main" id="{F7002FF8-1E69-454F-B62A-3E379ECB2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353" y="5108131"/>
                <a:ext cx="176877" cy="176877"/>
              </a:xfrm>
              <a:prstGeom prst="rect">
                <a:avLst/>
              </a:prstGeom>
            </p:spPr>
          </p:pic>
        </p:grpSp>
        <p:grpSp>
          <p:nvGrpSpPr>
            <p:cNvPr id="316" name="Group 315">
              <a:extLst>
                <a:ext uri="{FF2B5EF4-FFF2-40B4-BE49-F238E27FC236}">
                  <a16:creationId xmlns:a16="http://schemas.microsoft.com/office/drawing/2014/main" id="{60B91365-0392-403A-A073-5E56FD01E674}"/>
                </a:ext>
              </a:extLst>
            </p:cNvPr>
            <p:cNvGrpSpPr/>
            <p:nvPr/>
          </p:nvGrpSpPr>
          <p:grpSpPr>
            <a:xfrm>
              <a:off x="2350352" y="5356265"/>
              <a:ext cx="839269" cy="400110"/>
              <a:chOff x="2350352" y="5356265"/>
              <a:chExt cx="839269" cy="400110"/>
            </a:xfrm>
          </p:grpSpPr>
          <mc:AlternateContent xmlns:mc="http://schemas.openxmlformats.org/markup-compatibility/2006" xmlns:a14="http://schemas.microsoft.com/office/drawing/2010/main">
            <mc:Choice Requires="a14">
              <p:sp>
                <p:nvSpPr>
                  <p:cNvPr id="322" name="Rectangle 321">
                    <a:extLst>
                      <a:ext uri="{FF2B5EF4-FFF2-40B4-BE49-F238E27FC236}">
                        <a16:creationId xmlns:a16="http://schemas.microsoft.com/office/drawing/2014/main" id="{B59621A2-91D2-44F9-B2DF-5F52E1BB3748}"/>
                      </a:ext>
                    </a:extLst>
                  </p:cNvPr>
                  <p:cNvSpPr/>
                  <p:nvPr/>
                </p:nvSpPr>
                <p:spPr>
                  <a:xfrm>
                    <a:off x="2350352" y="5356265"/>
                    <a:ext cx="839269"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52" name="Rectangle 351">
                    <a:extLst>
                      <a:ext uri="{FF2B5EF4-FFF2-40B4-BE49-F238E27FC236}">
                        <a16:creationId xmlns:a16="http://schemas.microsoft.com/office/drawing/2014/main" id="{4086B74F-CD26-420F-8B71-EC28BFC4A52B}"/>
                      </a:ext>
                    </a:extLst>
                  </p:cNvPr>
                  <p:cNvSpPr>
                    <a:spLocks noRot="1" noChangeAspect="1" noMove="1" noResize="1" noEditPoints="1" noAdjustHandles="1" noChangeArrowheads="1" noChangeShapeType="1" noTextEdit="1"/>
                  </p:cNvSpPr>
                  <p:nvPr/>
                </p:nvSpPr>
                <p:spPr>
                  <a:xfrm>
                    <a:off x="2350352" y="5356265"/>
                    <a:ext cx="839269" cy="400110"/>
                  </a:xfrm>
                  <a:prstGeom prst="rect">
                    <a:avLst/>
                  </a:prstGeom>
                  <a:blipFill>
                    <a:blip r:embed="rId25"/>
                    <a:stretch>
                      <a:fillRect/>
                    </a:stretch>
                  </a:blipFill>
                </p:spPr>
                <p:txBody>
                  <a:bodyPr/>
                  <a:lstStyle/>
                  <a:p>
                    <a:r>
                      <a:rPr lang="en-US">
                        <a:noFill/>
                      </a:rPr>
                      <a:t> </a:t>
                    </a:r>
                  </a:p>
                </p:txBody>
              </p:sp>
            </mc:Fallback>
          </mc:AlternateContent>
          <p:sp>
            <p:nvSpPr>
              <p:cNvPr id="323" name="Double Bracket 322">
                <a:extLst>
                  <a:ext uri="{FF2B5EF4-FFF2-40B4-BE49-F238E27FC236}">
                    <a16:creationId xmlns:a16="http://schemas.microsoft.com/office/drawing/2014/main" id="{D59BC6C2-FA57-448D-B571-0D403B6DDFF4}"/>
                  </a:ext>
                </a:extLst>
              </p:cNvPr>
              <p:cNvSpPr/>
              <p:nvPr/>
            </p:nvSpPr>
            <p:spPr>
              <a:xfrm>
                <a:off x="2685631" y="546786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pic>
            <p:nvPicPr>
              <p:cNvPr id="324" name="Picture 323">
                <a:extLst>
                  <a:ext uri="{FF2B5EF4-FFF2-40B4-BE49-F238E27FC236}">
                    <a16:creationId xmlns:a16="http://schemas.microsoft.com/office/drawing/2014/main" id="{F9270450-3294-4769-984E-941176860A2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734353" y="5464453"/>
                <a:ext cx="176877" cy="176877"/>
              </a:xfrm>
              <a:prstGeom prst="rect">
                <a:avLst/>
              </a:prstGeom>
            </p:spPr>
          </p:pic>
        </p:grpSp>
        <p:grpSp>
          <p:nvGrpSpPr>
            <p:cNvPr id="317" name="Group 316">
              <a:extLst>
                <a:ext uri="{FF2B5EF4-FFF2-40B4-BE49-F238E27FC236}">
                  <a16:creationId xmlns:a16="http://schemas.microsoft.com/office/drawing/2014/main" id="{284DCC63-EBB5-4CA5-89BD-ADC680776EBD}"/>
                </a:ext>
              </a:extLst>
            </p:cNvPr>
            <p:cNvGrpSpPr/>
            <p:nvPr/>
          </p:nvGrpSpPr>
          <p:grpSpPr>
            <a:xfrm>
              <a:off x="2350352" y="5716884"/>
              <a:ext cx="954685" cy="400110"/>
              <a:chOff x="2350352" y="5716884"/>
              <a:chExt cx="954685" cy="400110"/>
            </a:xfrm>
          </p:grpSpPr>
          <mc:AlternateContent xmlns:mc="http://schemas.openxmlformats.org/markup-compatibility/2006" xmlns:a14="http://schemas.microsoft.com/office/drawing/2010/main">
            <mc:Choice Requires="a14">
              <p:sp>
                <p:nvSpPr>
                  <p:cNvPr id="318" name="Rectangle 317">
                    <a:extLst>
                      <a:ext uri="{FF2B5EF4-FFF2-40B4-BE49-F238E27FC236}">
                        <a16:creationId xmlns:a16="http://schemas.microsoft.com/office/drawing/2014/main" id="{20C797FB-EF44-4EC7-BFB4-1D97D071EF7F}"/>
                      </a:ext>
                    </a:extLst>
                  </p:cNvPr>
                  <p:cNvSpPr/>
                  <p:nvPr/>
                </p:nvSpPr>
                <p:spPr>
                  <a:xfrm>
                    <a:off x="2350352" y="5716884"/>
                    <a:ext cx="954685"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48" name="Rectangle 347">
                    <a:extLst>
                      <a:ext uri="{FF2B5EF4-FFF2-40B4-BE49-F238E27FC236}">
                        <a16:creationId xmlns:a16="http://schemas.microsoft.com/office/drawing/2014/main" id="{09D62A96-EB86-40BB-B744-20DDEA1B66A7}"/>
                      </a:ext>
                    </a:extLst>
                  </p:cNvPr>
                  <p:cNvSpPr>
                    <a:spLocks noRot="1" noChangeAspect="1" noMove="1" noResize="1" noEditPoints="1" noAdjustHandles="1" noChangeArrowheads="1" noChangeShapeType="1" noTextEdit="1"/>
                  </p:cNvSpPr>
                  <p:nvPr/>
                </p:nvSpPr>
                <p:spPr>
                  <a:xfrm>
                    <a:off x="2350352" y="5716884"/>
                    <a:ext cx="954685" cy="400110"/>
                  </a:xfrm>
                  <a:prstGeom prst="rect">
                    <a:avLst/>
                  </a:prstGeom>
                  <a:blipFill>
                    <a:blip r:embed="rId26"/>
                    <a:stretch>
                      <a:fillRect/>
                    </a:stretch>
                  </a:blipFill>
                </p:spPr>
                <p:txBody>
                  <a:bodyPr/>
                  <a:lstStyle/>
                  <a:p>
                    <a:r>
                      <a:rPr lang="en-US">
                        <a:noFill/>
                      </a:rPr>
                      <a:t> </a:t>
                    </a:r>
                  </a:p>
                </p:txBody>
              </p:sp>
            </mc:Fallback>
          </mc:AlternateContent>
          <p:pic>
            <p:nvPicPr>
              <p:cNvPr id="319" name="Picture 318">
                <a:extLst>
                  <a:ext uri="{FF2B5EF4-FFF2-40B4-BE49-F238E27FC236}">
                    <a16:creationId xmlns:a16="http://schemas.microsoft.com/office/drawing/2014/main" id="{D47BE66C-661D-4D18-8840-0B6BB9287F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353" y="5825072"/>
                <a:ext cx="176877" cy="176877"/>
              </a:xfrm>
              <a:prstGeom prst="rect">
                <a:avLst/>
              </a:prstGeom>
            </p:spPr>
          </p:pic>
          <p:pic>
            <p:nvPicPr>
              <p:cNvPr id="320" name="Picture 319">
                <a:extLst>
                  <a:ext uri="{FF2B5EF4-FFF2-40B4-BE49-F238E27FC236}">
                    <a16:creationId xmlns:a16="http://schemas.microsoft.com/office/drawing/2014/main" id="{BD25169C-8663-47F6-AC92-6974981A932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21181" y="5825072"/>
                <a:ext cx="176877" cy="176877"/>
              </a:xfrm>
              <a:prstGeom prst="rect">
                <a:avLst/>
              </a:prstGeom>
            </p:spPr>
          </p:pic>
          <p:sp>
            <p:nvSpPr>
              <p:cNvPr id="321" name="Double Bracket 320">
                <a:extLst>
                  <a:ext uri="{FF2B5EF4-FFF2-40B4-BE49-F238E27FC236}">
                    <a16:creationId xmlns:a16="http://schemas.microsoft.com/office/drawing/2014/main" id="{6739160F-2AA3-4857-A822-34E3047D6996}"/>
                  </a:ext>
                </a:extLst>
              </p:cNvPr>
              <p:cNvSpPr/>
              <p:nvPr/>
            </p:nvSpPr>
            <p:spPr>
              <a:xfrm>
                <a:off x="2685631" y="5831520"/>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grpSp>
      </p:grpSp>
      <p:cxnSp>
        <p:nvCxnSpPr>
          <p:cNvPr id="328" name="Straight Connector 327">
            <a:extLst>
              <a:ext uri="{FF2B5EF4-FFF2-40B4-BE49-F238E27FC236}">
                <a16:creationId xmlns:a16="http://schemas.microsoft.com/office/drawing/2014/main" id="{E78D9A21-0F1E-4C21-8477-01794C9F4C24}"/>
              </a:ext>
            </a:extLst>
          </p:cNvPr>
          <p:cNvCxnSpPr>
            <a:cxnSpLocks/>
          </p:cNvCxnSpPr>
          <p:nvPr/>
        </p:nvCxnSpPr>
        <p:spPr>
          <a:xfrm>
            <a:off x="7049296" y="5146096"/>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9" name="TextBox 328">
            <a:extLst>
              <a:ext uri="{FF2B5EF4-FFF2-40B4-BE49-F238E27FC236}">
                <a16:creationId xmlns:a16="http://schemas.microsoft.com/office/drawing/2014/main" id="{5442EC5D-B29F-4E2A-9B65-F1853E2B248C}"/>
              </a:ext>
            </a:extLst>
          </p:cNvPr>
          <p:cNvSpPr txBox="1"/>
          <p:nvPr/>
        </p:nvSpPr>
        <p:spPr>
          <a:xfrm>
            <a:off x="7083800" y="5502770"/>
            <a:ext cx="381000" cy="369332"/>
          </a:xfrm>
          <a:prstGeom prst="rect">
            <a:avLst/>
          </a:prstGeom>
          <a:noFill/>
        </p:spPr>
        <p:txBody>
          <a:bodyPr wrap="square" rtlCol="0">
            <a:spAutoFit/>
          </a:bodyPr>
          <a:lstStyle/>
          <a:p>
            <a:pPr algn="ctr"/>
            <a:r>
              <a:rPr lang="en-US" dirty="0"/>
              <a:t>…</a:t>
            </a:r>
          </a:p>
        </p:txBody>
      </p:sp>
      <p:cxnSp>
        <p:nvCxnSpPr>
          <p:cNvPr id="330" name="Straight Connector 329">
            <a:extLst>
              <a:ext uri="{FF2B5EF4-FFF2-40B4-BE49-F238E27FC236}">
                <a16:creationId xmlns:a16="http://schemas.microsoft.com/office/drawing/2014/main" id="{659820F7-48B5-4384-BAF8-F9FF4542ABA7}"/>
              </a:ext>
            </a:extLst>
          </p:cNvPr>
          <p:cNvCxnSpPr>
            <a:cxnSpLocks/>
          </p:cNvCxnSpPr>
          <p:nvPr/>
        </p:nvCxnSpPr>
        <p:spPr>
          <a:xfrm>
            <a:off x="7499304" y="5146096"/>
            <a:ext cx="0" cy="1188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1" name="Rectangle 330">
                <a:extLst>
                  <a:ext uri="{FF2B5EF4-FFF2-40B4-BE49-F238E27FC236}">
                    <a16:creationId xmlns:a16="http://schemas.microsoft.com/office/drawing/2014/main" id="{2C7E79B0-22A1-45F8-9636-2ACB6BA2FCE8}"/>
                  </a:ext>
                </a:extLst>
              </p:cNvPr>
              <p:cNvSpPr/>
              <p:nvPr/>
            </p:nvSpPr>
            <p:spPr>
              <a:xfrm>
                <a:off x="7570933" y="5155161"/>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31" name="Rectangle 330">
                <a:extLst>
                  <a:ext uri="{FF2B5EF4-FFF2-40B4-BE49-F238E27FC236}">
                    <a16:creationId xmlns:a16="http://schemas.microsoft.com/office/drawing/2014/main" id="{2C7E79B0-22A1-45F8-9636-2ACB6BA2FCE8}"/>
                  </a:ext>
                </a:extLst>
              </p:cNvPr>
              <p:cNvSpPr>
                <a:spLocks noRot="1" noChangeAspect="1" noMove="1" noResize="1" noEditPoints="1" noAdjustHandles="1" noChangeArrowheads="1" noChangeShapeType="1" noTextEdit="1"/>
              </p:cNvSpPr>
              <p:nvPr/>
            </p:nvSpPr>
            <p:spPr>
              <a:xfrm>
                <a:off x="7570933" y="5155161"/>
                <a:ext cx="791050" cy="400110"/>
              </a:xfrm>
              <a:prstGeom prst="rect">
                <a:avLst/>
              </a:prstGeom>
              <a:blipFill>
                <a:blip r:embed="rId27"/>
                <a:stretch>
                  <a:fillRect/>
                </a:stretch>
              </a:blipFill>
            </p:spPr>
            <p:txBody>
              <a:bodyPr/>
              <a:lstStyle/>
              <a:p>
                <a:r>
                  <a:rPr lang="en-US">
                    <a:noFill/>
                  </a:rPr>
                  <a:t> </a:t>
                </a:r>
              </a:p>
            </p:txBody>
          </p:sp>
        </mc:Fallback>
      </mc:AlternateContent>
      <p:sp>
        <p:nvSpPr>
          <p:cNvPr id="332" name="Double Bracket 331">
            <a:extLst>
              <a:ext uri="{FF2B5EF4-FFF2-40B4-BE49-F238E27FC236}">
                <a16:creationId xmlns:a16="http://schemas.microsoft.com/office/drawing/2014/main" id="{4885C85E-DEB2-4681-AED3-0AA1F0576EDF}"/>
              </a:ext>
            </a:extLst>
          </p:cNvPr>
          <p:cNvSpPr/>
          <p:nvPr/>
        </p:nvSpPr>
        <p:spPr>
          <a:xfrm>
            <a:off x="7934063" y="5271887"/>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33" name="Picture 332">
            <a:extLst>
              <a:ext uri="{FF2B5EF4-FFF2-40B4-BE49-F238E27FC236}">
                <a16:creationId xmlns:a16="http://schemas.microsoft.com/office/drawing/2014/main" id="{EEE9FD99-DFB2-4DEB-B5B7-7D6146B453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785" y="5270437"/>
            <a:ext cx="176877" cy="176877"/>
          </a:xfrm>
          <a:prstGeom prst="rect">
            <a:avLst/>
          </a:prstGeom>
        </p:spPr>
      </p:pic>
      <mc:AlternateContent xmlns:mc="http://schemas.openxmlformats.org/markup-compatibility/2006" xmlns:a14="http://schemas.microsoft.com/office/drawing/2010/main">
        <mc:Choice Requires="a14">
          <p:sp>
            <p:nvSpPr>
              <p:cNvPr id="334" name="Rectangle 333">
                <a:extLst>
                  <a:ext uri="{FF2B5EF4-FFF2-40B4-BE49-F238E27FC236}">
                    <a16:creationId xmlns:a16="http://schemas.microsoft.com/office/drawing/2014/main" id="{6F88B989-4C6B-4ECD-A980-1B568E933545}"/>
                  </a:ext>
                </a:extLst>
              </p:cNvPr>
              <p:cNvSpPr/>
              <p:nvPr/>
            </p:nvSpPr>
            <p:spPr>
              <a:xfrm>
                <a:off x="7570933" y="5511483"/>
                <a:ext cx="848758"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34" name="Rectangle 333">
                <a:extLst>
                  <a:ext uri="{FF2B5EF4-FFF2-40B4-BE49-F238E27FC236}">
                    <a16:creationId xmlns:a16="http://schemas.microsoft.com/office/drawing/2014/main" id="{6F88B989-4C6B-4ECD-A980-1B568E933545}"/>
                  </a:ext>
                </a:extLst>
              </p:cNvPr>
              <p:cNvSpPr>
                <a:spLocks noRot="1" noChangeAspect="1" noMove="1" noResize="1" noEditPoints="1" noAdjustHandles="1" noChangeArrowheads="1" noChangeShapeType="1" noTextEdit="1"/>
              </p:cNvSpPr>
              <p:nvPr/>
            </p:nvSpPr>
            <p:spPr>
              <a:xfrm>
                <a:off x="7570933" y="5511483"/>
                <a:ext cx="848758" cy="400110"/>
              </a:xfrm>
              <a:prstGeom prst="rect">
                <a:avLst/>
              </a:prstGeom>
              <a:blipFill>
                <a:blip r:embed="rId28"/>
                <a:stretch>
                  <a:fillRect/>
                </a:stretch>
              </a:blipFill>
            </p:spPr>
            <p:txBody>
              <a:bodyPr/>
              <a:lstStyle/>
              <a:p>
                <a:r>
                  <a:rPr lang="en-US">
                    <a:noFill/>
                  </a:rPr>
                  <a:t> </a:t>
                </a:r>
              </a:p>
            </p:txBody>
          </p:sp>
        </mc:Fallback>
      </mc:AlternateContent>
      <p:sp>
        <p:nvSpPr>
          <p:cNvPr id="335" name="Double Bracket 334">
            <a:extLst>
              <a:ext uri="{FF2B5EF4-FFF2-40B4-BE49-F238E27FC236}">
                <a16:creationId xmlns:a16="http://schemas.microsoft.com/office/drawing/2014/main" id="{E77F6867-5934-45E3-A929-F1CAA5FABAAF}"/>
              </a:ext>
            </a:extLst>
          </p:cNvPr>
          <p:cNvSpPr/>
          <p:nvPr/>
        </p:nvSpPr>
        <p:spPr>
          <a:xfrm>
            <a:off x="7934063" y="56301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pic>
        <p:nvPicPr>
          <p:cNvPr id="336" name="Picture 335">
            <a:extLst>
              <a:ext uri="{FF2B5EF4-FFF2-40B4-BE49-F238E27FC236}">
                <a16:creationId xmlns:a16="http://schemas.microsoft.com/office/drawing/2014/main" id="{5CD677B8-B793-40C4-9381-99672C862A4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982785" y="5626759"/>
            <a:ext cx="176877" cy="176877"/>
          </a:xfrm>
          <a:prstGeom prst="rect">
            <a:avLst/>
          </a:prstGeom>
        </p:spPr>
      </p:pic>
      <mc:AlternateContent xmlns:mc="http://schemas.openxmlformats.org/markup-compatibility/2006" xmlns:a14="http://schemas.microsoft.com/office/drawing/2010/main">
        <mc:Choice Requires="a14">
          <p:sp>
            <p:nvSpPr>
              <p:cNvPr id="337" name="Rectangle 336">
                <a:extLst>
                  <a:ext uri="{FF2B5EF4-FFF2-40B4-BE49-F238E27FC236}">
                    <a16:creationId xmlns:a16="http://schemas.microsoft.com/office/drawing/2014/main" id="{BDFB83D9-E118-4350-8E24-4235D731E4C6}"/>
                  </a:ext>
                </a:extLst>
              </p:cNvPr>
              <p:cNvSpPr/>
              <p:nvPr/>
            </p:nvSpPr>
            <p:spPr>
              <a:xfrm>
                <a:off x="7570933" y="5872102"/>
                <a:ext cx="964175"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37" name="Rectangle 336">
                <a:extLst>
                  <a:ext uri="{FF2B5EF4-FFF2-40B4-BE49-F238E27FC236}">
                    <a16:creationId xmlns:a16="http://schemas.microsoft.com/office/drawing/2014/main" id="{BDFB83D9-E118-4350-8E24-4235D731E4C6}"/>
                  </a:ext>
                </a:extLst>
              </p:cNvPr>
              <p:cNvSpPr>
                <a:spLocks noRot="1" noChangeAspect="1" noMove="1" noResize="1" noEditPoints="1" noAdjustHandles="1" noChangeArrowheads="1" noChangeShapeType="1" noTextEdit="1"/>
              </p:cNvSpPr>
              <p:nvPr/>
            </p:nvSpPr>
            <p:spPr>
              <a:xfrm>
                <a:off x="7570933" y="5872102"/>
                <a:ext cx="964175" cy="400110"/>
              </a:xfrm>
              <a:prstGeom prst="rect">
                <a:avLst/>
              </a:prstGeom>
              <a:blipFill>
                <a:blip r:embed="rId29"/>
                <a:stretch>
                  <a:fillRect/>
                </a:stretch>
              </a:blipFill>
            </p:spPr>
            <p:txBody>
              <a:bodyPr/>
              <a:lstStyle/>
              <a:p>
                <a:r>
                  <a:rPr lang="en-US">
                    <a:noFill/>
                  </a:rPr>
                  <a:t> </a:t>
                </a:r>
              </a:p>
            </p:txBody>
          </p:sp>
        </mc:Fallback>
      </mc:AlternateContent>
      <p:pic>
        <p:nvPicPr>
          <p:cNvPr id="338" name="Picture 337">
            <a:extLst>
              <a:ext uri="{FF2B5EF4-FFF2-40B4-BE49-F238E27FC236}">
                <a16:creationId xmlns:a16="http://schemas.microsoft.com/office/drawing/2014/main" id="{34C49B8A-1ABB-4134-AC3B-32E03006C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82785" y="5987378"/>
            <a:ext cx="176877" cy="176877"/>
          </a:xfrm>
          <a:prstGeom prst="rect">
            <a:avLst/>
          </a:prstGeom>
        </p:spPr>
      </p:pic>
      <p:pic>
        <p:nvPicPr>
          <p:cNvPr id="339" name="Picture 338">
            <a:extLst>
              <a:ext uri="{FF2B5EF4-FFF2-40B4-BE49-F238E27FC236}">
                <a16:creationId xmlns:a16="http://schemas.microsoft.com/office/drawing/2014/main" id="{18FDE70C-2B73-47F8-9385-550DF7908C9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69613" y="5987378"/>
            <a:ext cx="176877" cy="176877"/>
          </a:xfrm>
          <a:prstGeom prst="rect">
            <a:avLst/>
          </a:prstGeom>
        </p:spPr>
      </p:pic>
      <p:sp>
        <p:nvSpPr>
          <p:cNvPr id="340" name="Double Bracket 339">
            <a:extLst>
              <a:ext uri="{FF2B5EF4-FFF2-40B4-BE49-F238E27FC236}">
                <a16:creationId xmlns:a16="http://schemas.microsoft.com/office/drawing/2014/main" id="{2BFAAE2D-C79F-4485-A8B3-DCCDFBEF5AB7}"/>
              </a:ext>
            </a:extLst>
          </p:cNvPr>
          <p:cNvSpPr/>
          <p:nvPr/>
        </p:nvSpPr>
        <p:spPr>
          <a:xfrm>
            <a:off x="7934063" y="5993826"/>
            <a:ext cx="582122"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341" name="Title 1">
            <a:extLst>
              <a:ext uri="{FF2B5EF4-FFF2-40B4-BE49-F238E27FC236}">
                <a16:creationId xmlns:a16="http://schemas.microsoft.com/office/drawing/2014/main" id="{98D8497D-AD4E-4831-AC0D-E15F7744648F}"/>
              </a:ext>
            </a:extLst>
          </p:cNvPr>
          <p:cNvSpPr>
            <a:spLocks noGrp="1"/>
          </p:cNvSpPr>
          <p:nvPr>
            <p:ph type="title"/>
          </p:nvPr>
        </p:nvSpPr>
        <p:spPr>
          <a:xfrm>
            <a:off x="-152400" y="-76200"/>
            <a:ext cx="9448800" cy="1143000"/>
          </a:xfrm>
        </p:spPr>
        <p:txBody>
          <a:bodyPr>
            <a:normAutofit/>
          </a:bodyPr>
          <a:lstStyle/>
          <a:p>
            <a:r>
              <a:rPr lang="en-US" dirty="0"/>
              <a:t>Mechanism design as a learning problem</a:t>
            </a:r>
          </a:p>
        </p:txBody>
      </p:sp>
    </p:spTree>
    <p:extLst>
      <p:ext uri="{BB962C8B-B14F-4D97-AF65-F5344CB8AC3E}">
        <p14:creationId xmlns:p14="http://schemas.microsoft.com/office/powerpoint/2010/main" val="261038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6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0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0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0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08"/>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1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1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13"/>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31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32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29"/>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3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3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3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3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3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37"/>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338"/>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39"/>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animBg="1"/>
      <p:bldP spid="173" grpId="0"/>
      <p:bldP spid="174" grpId="0"/>
      <p:bldP spid="175" grpId="0" animBg="1"/>
      <p:bldP spid="166" grpId="0"/>
      <p:bldP spid="167" grpId="0"/>
      <p:bldP spid="168" grpId="0" animBg="1"/>
      <p:bldP spid="169" grpId="0" animBg="1"/>
      <p:bldP spid="172" grpId="0"/>
      <p:bldP spid="177" grpId="0"/>
      <p:bldP spid="178" grpId="0" animBg="1"/>
      <p:bldP spid="182" grpId="0" animBg="1"/>
      <p:bldP spid="183" grpId="0"/>
      <p:bldP spid="184" grpId="0"/>
      <p:bldP spid="285" grpId="0" animBg="1"/>
      <p:bldP spid="301" grpId="0"/>
      <p:bldP spid="303" grpId="0"/>
      <p:bldP spid="304" grpId="0" animBg="1"/>
      <p:bldP spid="306" grpId="0"/>
      <p:bldP spid="307" grpId="0" animBg="1"/>
      <p:bldP spid="309" grpId="0"/>
      <p:bldP spid="312" grpId="0" animBg="1"/>
      <p:bldP spid="313" grpId="0" animBg="1"/>
      <p:bldP spid="329" grpId="0"/>
      <p:bldP spid="331" grpId="0"/>
      <p:bldP spid="332" grpId="0" animBg="1"/>
      <p:bldP spid="334" grpId="0"/>
      <p:bldP spid="335" grpId="0" animBg="1"/>
      <p:bldP spid="337" grpId="0"/>
      <p:bldP spid="34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6C352DB3-39BD-453E-927C-6514A3FEE551}"/>
              </a:ext>
            </a:extLst>
          </p:cNvPr>
          <p:cNvGrpSpPr/>
          <p:nvPr/>
        </p:nvGrpSpPr>
        <p:grpSpPr>
          <a:xfrm>
            <a:off x="3553574" y="5387007"/>
            <a:ext cx="5032267" cy="639763"/>
            <a:chOff x="4267200" y="5387007"/>
            <a:chExt cx="5032267" cy="639763"/>
          </a:xfrm>
        </p:grpSpPr>
        <mc:AlternateContent xmlns:mc="http://schemas.openxmlformats.org/markup-compatibility/2006" xmlns:a14="http://schemas.microsoft.com/office/drawing/2010/main">
          <mc:Choice Requires="a14">
            <p:sp>
              <p:nvSpPr>
                <p:cNvPr id="193" name="Rectangle 192">
                  <a:extLst>
                    <a:ext uri="{FF2B5EF4-FFF2-40B4-BE49-F238E27FC236}">
                      <a16:creationId xmlns:a16="http://schemas.microsoft.com/office/drawing/2014/main" id="{12B88F6A-1EEB-407D-B9E4-CDFE06C801C0}"/>
                    </a:ext>
                  </a:extLst>
                </p:cNvPr>
                <p:cNvSpPr/>
                <p:nvPr/>
              </p:nvSpPr>
              <p:spPr>
                <a:xfrm>
                  <a:off x="4267200" y="5478289"/>
                  <a:ext cx="4419600" cy="4572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Will </a:t>
                  </a:r>
                  <a14:m>
                    <m:oMath xmlns:m="http://schemas.openxmlformats.org/officeDocument/2006/math">
                      <m:acc>
                        <m:accPr>
                          <m:chr m:val="̂"/>
                          <m:ctrlPr>
                            <a:rPr lang="en-US" i="1">
                              <a:solidFill>
                                <a:schemeClr val="tx1"/>
                              </a:solidFill>
                              <a:latin typeface="Cambria Math" panose="02040503050406030204" pitchFamily="18" charset="0"/>
                            </a:rPr>
                          </m:ctrlPr>
                        </m:accPr>
                        <m:e>
                          <m:r>
                            <m:rPr>
                              <m:sty m:val="p"/>
                            </m:rPr>
                            <a:rPr lang="en-US" b="0" i="0" smtClean="0">
                              <a:solidFill>
                                <a:schemeClr val="tx1"/>
                              </a:solidFill>
                              <a:latin typeface="Cambria Math" panose="02040503050406030204" pitchFamily="18" charset="0"/>
                            </a:rPr>
                            <m:t>M</m:t>
                          </m:r>
                        </m:e>
                      </m:acc>
                    </m:oMath>
                  </a14:m>
                  <a:r>
                    <a:rPr lang="en-US" dirty="0">
                      <a:solidFill>
                        <a:schemeClr val="tx1"/>
                      </a:solidFill>
                    </a:rPr>
                    <a:t> have high revenue over </a:t>
                  </a:r>
                  <a14:m>
                    <m:oMath xmlns:m="http://schemas.openxmlformats.org/officeDocument/2006/math">
                      <m:r>
                        <a:rPr lang="en-US" i="1">
                          <a:solidFill>
                            <a:schemeClr val="tx1"/>
                          </a:solidFill>
                          <a:latin typeface="Cambria Math" panose="02040503050406030204" pitchFamily="18" charset="0"/>
                          <a:ea typeface="Cambria Math" panose="02040503050406030204" pitchFamily="18" charset="0"/>
                        </a:rPr>
                        <m:t>𝒟</m:t>
                      </m:r>
                    </m:oMath>
                  </a14:m>
                  <a:r>
                    <a:rPr lang="en-US" dirty="0">
                      <a:solidFill>
                        <a:schemeClr val="tx1"/>
                      </a:solidFill>
                    </a:rPr>
                    <a:t>?</a:t>
                  </a:r>
                </a:p>
              </p:txBody>
            </p:sp>
          </mc:Choice>
          <mc:Fallback xmlns="">
            <p:sp>
              <p:nvSpPr>
                <p:cNvPr id="193" name="Rectangle 192">
                  <a:extLst>
                    <a:ext uri="{FF2B5EF4-FFF2-40B4-BE49-F238E27FC236}">
                      <a16:creationId xmlns:a16="http://schemas.microsoft.com/office/drawing/2014/main" id="{12B88F6A-1EEB-407D-B9E4-CDFE06C801C0}"/>
                    </a:ext>
                  </a:extLst>
                </p:cNvPr>
                <p:cNvSpPr>
                  <a:spLocks noRot="1" noChangeAspect="1" noMove="1" noResize="1" noEditPoints="1" noAdjustHandles="1" noChangeArrowheads="1" noChangeShapeType="1" noTextEdit="1"/>
                </p:cNvSpPr>
                <p:nvPr/>
              </p:nvSpPr>
              <p:spPr>
                <a:xfrm>
                  <a:off x="4267200" y="5478289"/>
                  <a:ext cx="4419600" cy="457200"/>
                </a:xfrm>
                <a:prstGeom prst="rect">
                  <a:avLst/>
                </a:prstGeom>
                <a:blipFill>
                  <a:blip r:embed="rId3"/>
                  <a:stretch>
                    <a:fillRect b="-13333"/>
                  </a:stretch>
                </a:blipFill>
                <a:ln w="28575">
                  <a:noFill/>
                </a:ln>
              </p:spPr>
              <p:txBody>
                <a:bodyPr/>
                <a:lstStyle/>
                <a:p>
                  <a:r>
                    <a:rPr lang="en-US">
                      <a:noFill/>
                    </a:rPr>
                    <a:t> </a:t>
                  </a:r>
                </a:p>
              </p:txBody>
            </p:sp>
          </mc:Fallback>
        </mc:AlternateContent>
        <p:pic>
          <p:nvPicPr>
            <p:cNvPr id="194" name="Picture 2" descr="Image result for wondering face">
              <a:extLst>
                <a:ext uri="{FF2B5EF4-FFF2-40B4-BE49-F238E27FC236}">
                  <a16:creationId xmlns:a16="http://schemas.microsoft.com/office/drawing/2014/main" id="{48E71619-C938-4646-AE27-1A34048EE4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60296" y="5387007"/>
              <a:ext cx="639171" cy="639763"/>
            </a:xfrm>
            <a:prstGeom prst="rect">
              <a:avLst/>
            </a:prstGeom>
            <a:noFill/>
            <a:extLst>
              <a:ext uri="{909E8E84-426E-40DD-AFC4-6F175D3DCCD1}">
                <a14:hiddenFill xmlns:a14="http://schemas.microsoft.com/office/drawing/2010/main">
                  <a:solidFill>
                    <a:srgbClr val="FFFFFF"/>
                  </a:solidFill>
                </a14:hiddenFill>
              </a:ext>
            </a:extLst>
          </p:spPr>
        </p:pic>
      </p:grpSp>
      <p:sp>
        <p:nvSpPr>
          <p:cNvPr id="294" name="TextBox 293">
            <a:extLst>
              <a:ext uri="{FF2B5EF4-FFF2-40B4-BE49-F238E27FC236}">
                <a16:creationId xmlns:a16="http://schemas.microsoft.com/office/drawing/2014/main" id="{E178C521-3ECE-4342-A054-F1F85E030844}"/>
              </a:ext>
            </a:extLst>
          </p:cNvPr>
          <p:cNvSpPr txBox="1"/>
          <p:nvPr/>
        </p:nvSpPr>
        <p:spPr>
          <a:xfrm>
            <a:off x="4781169" y="3711619"/>
            <a:ext cx="381000" cy="369332"/>
          </a:xfrm>
          <a:prstGeom prst="rect">
            <a:avLst/>
          </a:prstGeom>
          <a:noFill/>
        </p:spPr>
        <p:txBody>
          <a:bodyPr wrap="square" rtlCol="0">
            <a:spAutoFit/>
          </a:bodyPr>
          <a:lstStyle/>
          <a:p>
            <a:r>
              <a:rPr lang="en-US" dirty="0"/>
              <a:t>…</a:t>
            </a:r>
          </a:p>
        </p:txBody>
      </p:sp>
      <p:sp>
        <p:nvSpPr>
          <p:cNvPr id="295" name="TextBox 294">
            <a:extLst>
              <a:ext uri="{FF2B5EF4-FFF2-40B4-BE49-F238E27FC236}">
                <a16:creationId xmlns:a16="http://schemas.microsoft.com/office/drawing/2014/main" id="{E27E2858-3A5E-4383-A6D2-7F744D01175C}"/>
              </a:ext>
            </a:extLst>
          </p:cNvPr>
          <p:cNvSpPr txBox="1"/>
          <p:nvPr/>
        </p:nvSpPr>
        <p:spPr>
          <a:xfrm>
            <a:off x="460745" y="3793228"/>
            <a:ext cx="802346" cy="369332"/>
          </a:xfrm>
          <a:prstGeom prst="rect">
            <a:avLst/>
          </a:prstGeom>
          <a:noFill/>
        </p:spPr>
        <p:txBody>
          <a:bodyPr wrap="square" rtlCol="0">
            <a:spAutoFit/>
          </a:bodyPr>
          <a:lstStyle/>
          <a:p>
            <a:r>
              <a:rPr lang="en-US" dirty="0"/>
              <a:t>Seen:</a:t>
            </a:r>
          </a:p>
        </p:txBody>
      </p:sp>
      <p:grpSp>
        <p:nvGrpSpPr>
          <p:cNvPr id="297" name="Group 296">
            <a:extLst>
              <a:ext uri="{FF2B5EF4-FFF2-40B4-BE49-F238E27FC236}">
                <a16:creationId xmlns:a16="http://schemas.microsoft.com/office/drawing/2014/main" id="{E814917B-95D1-4B8D-BFDB-67F021176C76}"/>
              </a:ext>
            </a:extLst>
          </p:cNvPr>
          <p:cNvGrpSpPr/>
          <p:nvPr/>
        </p:nvGrpSpPr>
        <p:grpSpPr>
          <a:xfrm>
            <a:off x="1473854" y="3711619"/>
            <a:ext cx="2784098" cy="413929"/>
            <a:chOff x="1295400" y="3471351"/>
            <a:chExt cx="2784098" cy="413929"/>
          </a:xfrm>
        </p:grpSpPr>
        <p:sp>
          <p:nvSpPr>
            <p:cNvPr id="299" name="Rectangle 298">
              <a:extLst>
                <a:ext uri="{FF2B5EF4-FFF2-40B4-BE49-F238E27FC236}">
                  <a16:creationId xmlns:a16="http://schemas.microsoft.com/office/drawing/2014/main" id="{B03B6DF2-946F-43DF-891D-42954E63EAA7}"/>
                </a:ext>
              </a:extLst>
            </p:cNvPr>
            <p:cNvSpPr/>
            <p:nvPr/>
          </p:nvSpPr>
          <p:spPr>
            <a:xfrm>
              <a:off x="1295400" y="347983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0" name="Group 299">
              <a:extLst>
                <a:ext uri="{FF2B5EF4-FFF2-40B4-BE49-F238E27FC236}">
                  <a16:creationId xmlns:a16="http://schemas.microsoft.com/office/drawing/2014/main" id="{75F29668-B059-4309-98D2-D1FA379379AC}"/>
                </a:ext>
              </a:extLst>
            </p:cNvPr>
            <p:cNvGrpSpPr/>
            <p:nvPr/>
          </p:nvGrpSpPr>
          <p:grpSpPr>
            <a:xfrm>
              <a:off x="1295400" y="3479832"/>
              <a:ext cx="781561" cy="400110"/>
              <a:chOff x="1600201" y="4439335"/>
              <a:chExt cx="781561" cy="400110"/>
            </a:xfrm>
          </p:grpSpPr>
          <mc:AlternateContent xmlns:mc="http://schemas.openxmlformats.org/markup-compatibility/2006" xmlns:a14="http://schemas.microsoft.com/office/drawing/2010/main">
            <mc:Choice Requires="a14">
              <p:sp>
                <p:nvSpPr>
                  <p:cNvPr id="314" name="Rectangle 313">
                    <a:extLst>
                      <a:ext uri="{FF2B5EF4-FFF2-40B4-BE49-F238E27FC236}">
                        <a16:creationId xmlns:a16="http://schemas.microsoft.com/office/drawing/2014/main" id="{B659D2A9-538F-45E3-AAE9-AB04219B3BC7}"/>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14" name="Rectangle 313">
                    <a:extLst>
                      <a:ext uri="{FF2B5EF4-FFF2-40B4-BE49-F238E27FC236}">
                        <a16:creationId xmlns:a16="http://schemas.microsoft.com/office/drawing/2014/main" id="{B659D2A9-538F-45E3-AAE9-AB04219B3BC7}"/>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6"/>
                    <a:stretch>
                      <a:fillRect/>
                    </a:stretch>
                  </a:blipFill>
                </p:spPr>
                <p:txBody>
                  <a:bodyPr/>
                  <a:lstStyle/>
                  <a:p>
                    <a:r>
                      <a:rPr lang="en-US">
                        <a:noFill/>
                      </a:rPr>
                      <a:t> </a:t>
                    </a:r>
                  </a:p>
                </p:txBody>
              </p:sp>
            </mc:Fallback>
          </mc:AlternateContent>
          <p:grpSp>
            <p:nvGrpSpPr>
              <p:cNvPr id="315" name="Group 314">
                <a:extLst>
                  <a:ext uri="{FF2B5EF4-FFF2-40B4-BE49-F238E27FC236}">
                    <a16:creationId xmlns:a16="http://schemas.microsoft.com/office/drawing/2014/main" id="{3A60E702-3F59-4392-97E5-4FE9329F4F92}"/>
                  </a:ext>
                </a:extLst>
              </p:cNvPr>
              <p:cNvGrpSpPr/>
              <p:nvPr/>
            </p:nvGrpSpPr>
            <p:grpSpPr>
              <a:xfrm>
                <a:off x="1935480" y="4547523"/>
                <a:ext cx="274320" cy="176877"/>
                <a:chOff x="1935480" y="4547523"/>
                <a:chExt cx="274320" cy="176877"/>
              </a:xfrm>
            </p:grpSpPr>
            <p:sp>
              <p:nvSpPr>
                <p:cNvPr id="316" name="Double Bracket 315">
                  <a:extLst>
                    <a:ext uri="{FF2B5EF4-FFF2-40B4-BE49-F238E27FC236}">
                      <a16:creationId xmlns:a16="http://schemas.microsoft.com/office/drawing/2014/main" id="{032ACD07-A536-4933-956E-3C3D2647ED78}"/>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17" name="Picture 316">
                  <a:extLst>
                    <a:ext uri="{FF2B5EF4-FFF2-40B4-BE49-F238E27FC236}">
                      <a16:creationId xmlns:a16="http://schemas.microsoft.com/office/drawing/2014/main" id="{4209F6EA-F60E-48DD-ADFB-475F769719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301" name="Group 300">
              <a:extLst>
                <a:ext uri="{FF2B5EF4-FFF2-40B4-BE49-F238E27FC236}">
                  <a16:creationId xmlns:a16="http://schemas.microsoft.com/office/drawing/2014/main" id="{A9BCA13A-5DD7-44DE-949D-9F9EB6E482E7}"/>
                </a:ext>
              </a:extLst>
            </p:cNvPr>
            <p:cNvGrpSpPr/>
            <p:nvPr/>
          </p:nvGrpSpPr>
          <p:grpSpPr>
            <a:xfrm>
              <a:off x="3288448" y="3479832"/>
              <a:ext cx="791050" cy="400110"/>
              <a:chOff x="3568815" y="3975694"/>
              <a:chExt cx="791050" cy="400110"/>
            </a:xfrm>
          </p:grpSpPr>
          <mc:AlternateContent xmlns:mc="http://schemas.openxmlformats.org/markup-compatibility/2006" xmlns:a14="http://schemas.microsoft.com/office/drawing/2010/main">
            <mc:Choice Requires="a14">
              <p:sp>
                <p:nvSpPr>
                  <p:cNvPr id="310" name="Rectangle 309">
                    <a:extLst>
                      <a:ext uri="{FF2B5EF4-FFF2-40B4-BE49-F238E27FC236}">
                        <a16:creationId xmlns:a16="http://schemas.microsoft.com/office/drawing/2014/main" id="{724C758A-D2B1-4469-A88F-B1A22ABCA756}"/>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10" name="Rectangle 309">
                    <a:extLst>
                      <a:ext uri="{FF2B5EF4-FFF2-40B4-BE49-F238E27FC236}">
                        <a16:creationId xmlns:a16="http://schemas.microsoft.com/office/drawing/2014/main" id="{724C758A-D2B1-4469-A88F-B1A22ABCA756}"/>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8"/>
                    <a:stretch>
                      <a:fillRect/>
                    </a:stretch>
                  </a:blipFill>
                </p:spPr>
                <p:txBody>
                  <a:bodyPr/>
                  <a:lstStyle/>
                  <a:p>
                    <a:r>
                      <a:rPr lang="en-US">
                        <a:noFill/>
                      </a:rPr>
                      <a:t> </a:t>
                    </a:r>
                  </a:p>
                </p:txBody>
              </p:sp>
            </mc:Fallback>
          </mc:AlternateContent>
          <p:grpSp>
            <p:nvGrpSpPr>
              <p:cNvPr id="311" name="Group 310">
                <a:extLst>
                  <a:ext uri="{FF2B5EF4-FFF2-40B4-BE49-F238E27FC236}">
                    <a16:creationId xmlns:a16="http://schemas.microsoft.com/office/drawing/2014/main" id="{D0C65032-BAF6-466B-9CF7-6E57DF6CDE77}"/>
                  </a:ext>
                </a:extLst>
              </p:cNvPr>
              <p:cNvGrpSpPr/>
              <p:nvPr/>
            </p:nvGrpSpPr>
            <p:grpSpPr>
              <a:xfrm>
                <a:off x="3916680" y="4083882"/>
                <a:ext cx="274320" cy="176877"/>
                <a:chOff x="1935480" y="4547523"/>
                <a:chExt cx="274320" cy="176877"/>
              </a:xfrm>
            </p:grpSpPr>
            <p:sp>
              <p:nvSpPr>
                <p:cNvPr id="312" name="Double Bracket 311">
                  <a:extLst>
                    <a:ext uri="{FF2B5EF4-FFF2-40B4-BE49-F238E27FC236}">
                      <a16:creationId xmlns:a16="http://schemas.microsoft.com/office/drawing/2014/main" id="{3D7B955D-D951-49BE-8EFB-D7117644B192}"/>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13" name="Picture 312">
                  <a:extLst>
                    <a:ext uri="{FF2B5EF4-FFF2-40B4-BE49-F238E27FC236}">
                      <a16:creationId xmlns:a16="http://schemas.microsoft.com/office/drawing/2014/main" id="{B3C1BFD1-E2DB-40FA-8811-B7395E4CF2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302" name="Straight Connector 301">
              <a:extLst>
                <a:ext uri="{FF2B5EF4-FFF2-40B4-BE49-F238E27FC236}">
                  <a16:creationId xmlns:a16="http://schemas.microsoft.com/office/drawing/2014/main" id="{F371CE87-234E-4A48-9974-83A93C824600}"/>
                </a:ext>
              </a:extLst>
            </p:cNvPr>
            <p:cNvCxnSpPr>
              <a:cxnSpLocks/>
            </p:cNvCxnSpPr>
            <p:nvPr/>
          </p:nvCxnSpPr>
          <p:spPr>
            <a:xfrm>
              <a:off x="2831248" y="348517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26518427-DD5A-4D03-A716-B77A1D7C3AE8}"/>
                </a:ext>
              </a:extLst>
            </p:cNvPr>
            <p:cNvCxnSpPr>
              <a:cxnSpLocks/>
            </p:cNvCxnSpPr>
            <p:nvPr/>
          </p:nvCxnSpPr>
          <p:spPr>
            <a:xfrm>
              <a:off x="3288448" y="347983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4" name="TextBox 303">
              <a:extLst>
                <a:ext uri="{FF2B5EF4-FFF2-40B4-BE49-F238E27FC236}">
                  <a16:creationId xmlns:a16="http://schemas.microsoft.com/office/drawing/2014/main" id="{1D3EDD82-AF7D-4744-96D3-2F43D2C2B3E0}"/>
                </a:ext>
              </a:extLst>
            </p:cNvPr>
            <p:cNvSpPr txBox="1"/>
            <p:nvPr/>
          </p:nvSpPr>
          <p:spPr>
            <a:xfrm>
              <a:off x="2907448" y="3471351"/>
              <a:ext cx="381000" cy="369332"/>
            </a:xfrm>
            <a:prstGeom prst="rect">
              <a:avLst/>
            </a:prstGeom>
            <a:noFill/>
          </p:spPr>
          <p:txBody>
            <a:bodyPr wrap="square" rtlCol="0">
              <a:spAutoFit/>
            </a:bodyPr>
            <a:lstStyle/>
            <a:p>
              <a:r>
                <a:rPr lang="en-US" dirty="0"/>
                <a:t>…</a:t>
              </a:r>
            </a:p>
          </p:txBody>
        </p:sp>
        <p:cxnSp>
          <p:nvCxnSpPr>
            <p:cNvPr id="305" name="Straight Connector 304">
              <a:extLst>
                <a:ext uri="{FF2B5EF4-FFF2-40B4-BE49-F238E27FC236}">
                  <a16:creationId xmlns:a16="http://schemas.microsoft.com/office/drawing/2014/main" id="{A7A23D78-F7FE-4C92-942A-374FBCE7CC40}"/>
                </a:ext>
              </a:extLst>
            </p:cNvPr>
            <p:cNvCxnSpPr>
              <a:cxnSpLocks/>
            </p:cNvCxnSpPr>
            <p:nvPr/>
          </p:nvCxnSpPr>
          <p:spPr>
            <a:xfrm>
              <a:off x="2053924" y="347525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6" name="Rectangle 305">
                  <a:extLst>
                    <a:ext uri="{FF2B5EF4-FFF2-40B4-BE49-F238E27FC236}">
                      <a16:creationId xmlns:a16="http://schemas.microsoft.com/office/drawing/2014/main" id="{B6F9369E-42A3-4870-B21F-3A4A50970F14}"/>
                    </a:ext>
                  </a:extLst>
                </p:cNvPr>
                <p:cNvSpPr/>
                <p:nvPr/>
              </p:nvSpPr>
              <p:spPr>
                <a:xfrm>
                  <a:off x="2049847" y="348441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306" name="Rectangle 305">
                  <a:extLst>
                    <a:ext uri="{FF2B5EF4-FFF2-40B4-BE49-F238E27FC236}">
                      <a16:creationId xmlns:a16="http://schemas.microsoft.com/office/drawing/2014/main" id="{B6F9369E-42A3-4870-B21F-3A4A50970F14}"/>
                    </a:ext>
                  </a:extLst>
                </p:cNvPr>
                <p:cNvSpPr>
                  <a:spLocks noRot="1" noChangeAspect="1" noMove="1" noResize="1" noEditPoints="1" noAdjustHandles="1" noChangeArrowheads="1" noChangeShapeType="1" noTextEdit="1"/>
                </p:cNvSpPr>
                <p:nvPr/>
              </p:nvSpPr>
              <p:spPr>
                <a:xfrm>
                  <a:off x="2049847" y="3484412"/>
                  <a:ext cx="787523" cy="400110"/>
                </a:xfrm>
                <a:prstGeom prst="rect">
                  <a:avLst/>
                </a:prstGeom>
                <a:blipFill>
                  <a:blip r:embed="rId9"/>
                  <a:stretch>
                    <a:fillRect/>
                  </a:stretch>
                </a:blipFill>
              </p:spPr>
              <p:txBody>
                <a:bodyPr/>
                <a:lstStyle/>
                <a:p>
                  <a:r>
                    <a:rPr lang="en-US">
                      <a:noFill/>
                    </a:rPr>
                    <a:t> </a:t>
                  </a:r>
                </a:p>
              </p:txBody>
            </p:sp>
          </mc:Fallback>
        </mc:AlternateContent>
        <p:grpSp>
          <p:nvGrpSpPr>
            <p:cNvPr id="307" name="Group 306">
              <a:extLst>
                <a:ext uri="{FF2B5EF4-FFF2-40B4-BE49-F238E27FC236}">
                  <a16:creationId xmlns:a16="http://schemas.microsoft.com/office/drawing/2014/main" id="{9AC859FF-FED4-44A1-81CC-F12461DC152E}"/>
                </a:ext>
              </a:extLst>
            </p:cNvPr>
            <p:cNvGrpSpPr/>
            <p:nvPr/>
          </p:nvGrpSpPr>
          <p:grpSpPr>
            <a:xfrm>
              <a:off x="2415542" y="3597938"/>
              <a:ext cx="274320" cy="176877"/>
              <a:chOff x="1935480" y="4547523"/>
              <a:chExt cx="274320" cy="176877"/>
            </a:xfrm>
          </p:grpSpPr>
          <p:sp>
            <p:nvSpPr>
              <p:cNvPr id="308" name="Double Bracket 307">
                <a:extLst>
                  <a:ext uri="{FF2B5EF4-FFF2-40B4-BE49-F238E27FC236}">
                    <a16:creationId xmlns:a16="http://schemas.microsoft.com/office/drawing/2014/main" id="{06123BF7-66D5-4EAE-99DB-F181E5E9FFAA}"/>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09" name="Picture 308">
                <a:extLst>
                  <a:ext uri="{FF2B5EF4-FFF2-40B4-BE49-F238E27FC236}">
                    <a16:creationId xmlns:a16="http://schemas.microsoft.com/office/drawing/2014/main" id="{B10D3BF2-57EE-40F9-BAF8-97A03780BF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sp>
        <p:nvSpPr>
          <p:cNvPr id="298" name="Half Frame 297">
            <a:extLst>
              <a:ext uri="{FF2B5EF4-FFF2-40B4-BE49-F238E27FC236}">
                <a16:creationId xmlns:a16="http://schemas.microsoft.com/office/drawing/2014/main" id="{65AA8761-4484-4212-AB3C-D294BE114BFD}"/>
              </a:ext>
            </a:extLst>
          </p:cNvPr>
          <p:cNvSpPr/>
          <p:nvPr/>
        </p:nvSpPr>
        <p:spPr>
          <a:xfrm rot="13343626">
            <a:off x="4184934" y="3363573"/>
            <a:ext cx="224715" cy="474306"/>
          </a:xfrm>
          <a:prstGeom prst="halfFram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18" name="Group 317">
            <a:extLst>
              <a:ext uri="{FF2B5EF4-FFF2-40B4-BE49-F238E27FC236}">
                <a16:creationId xmlns:a16="http://schemas.microsoft.com/office/drawing/2014/main" id="{36091C6A-50FE-4C2E-A899-630E7B8D1424}"/>
              </a:ext>
            </a:extLst>
          </p:cNvPr>
          <p:cNvGrpSpPr/>
          <p:nvPr/>
        </p:nvGrpSpPr>
        <p:grpSpPr>
          <a:xfrm>
            <a:off x="5372933" y="3701701"/>
            <a:ext cx="2784098" cy="413929"/>
            <a:chOff x="5442041" y="3513701"/>
            <a:chExt cx="2784098" cy="413929"/>
          </a:xfrm>
        </p:grpSpPr>
        <p:sp>
          <p:nvSpPr>
            <p:cNvPr id="319" name="Rectangle 318">
              <a:extLst>
                <a:ext uri="{FF2B5EF4-FFF2-40B4-BE49-F238E27FC236}">
                  <a16:creationId xmlns:a16="http://schemas.microsoft.com/office/drawing/2014/main" id="{9FBEFFA5-8977-4393-A8AC-CE88A92E13C7}"/>
                </a:ext>
              </a:extLst>
            </p:cNvPr>
            <p:cNvSpPr/>
            <p:nvPr/>
          </p:nvSpPr>
          <p:spPr>
            <a:xfrm>
              <a:off x="5442041" y="352218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0" name="Group 319">
              <a:extLst>
                <a:ext uri="{FF2B5EF4-FFF2-40B4-BE49-F238E27FC236}">
                  <a16:creationId xmlns:a16="http://schemas.microsoft.com/office/drawing/2014/main" id="{086FFD0B-C896-46CE-A471-EBA673E76C84}"/>
                </a:ext>
              </a:extLst>
            </p:cNvPr>
            <p:cNvGrpSpPr/>
            <p:nvPr/>
          </p:nvGrpSpPr>
          <p:grpSpPr>
            <a:xfrm>
              <a:off x="5442041" y="3522182"/>
              <a:ext cx="781561" cy="400110"/>
              <a:chOff x="1600201" y="4439335"/>
              <a:chExt cx="781561" cy="400110"/>
            </a:xfrm>
          </p:grpSpPr>
          <mc:AlternateContent xmlns:mc="http://schemas.openxmlformats.org/markup-compatibility/2006" xmlns:a14="http://schemas.microsoft.com/office/drawing/2010/main">
            <mc:Choice Requires="a14">
              <p:sp>
                <p:nvSpPr>
                  <p:cNvPr id="334" name="Rectangle 333">
                    <a:extLst>
                      <a:ext uri="{FF2B5EF4-FFF2-40B4-BE49-F238E27FC236}">
                        <a16:creationId xmlns:a16="http://schemas.microsoft.com/office/drawing/2014/main" id="{F7517B36-89BE-4140-B795-349BE7AE5B76}"/>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34" name="Rectangle 333">
                    <a:extLst>
                      <a:ext uri="{FF2B5EF4-FFF2-40B4-BE49-F238E27FC236}">
                        <a16:creationId xmlns:a16="http://schemas.microsoft.com/office/drawing/2014/main" id="{F7517B36-89BE-4140-B795-349BE7AE5B76}"/>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10"/>
                    <a:stretch>
                      <a:fillRect/>
                    </a:stretch>
                  </a:blipFill>
                </p:spPr>
                <p:txBody>
                  <a:bodyPr/>
                  <a:lstStyle/>
                  <a:p>
                    <a:r>
                      <a:rPr lang="en-US">
                        <a:noFill/>
                      </a:rPr>
                      <a:t> </a:t>
                    </a:r>
                  </a:p>
                </p:txBody>
              </p:sp>
            </mc:Fallback>
          </mc:AlternateContent>
          <p:grpSp>
            <p:nvGrpSpPr>
              <p:cNvPr id="335" name="Group 334">
                <a:extLst>
                  <a:ext uri="{FF2B5EF4-FFF2-40B4-BE49-F238E27FC236}">
                    <a16:creationId xmlns:a16="http://schemas.microsoft.com/office/drawing/2014/main" id="{255A3C65-E29A-4BB8-8217-069762AD9A7A}"/>
                  </a:ext>
                </a:extLst>
              </p:cNvPr>
              <p:cNvGrpSpPr/>
              <p:nvPr/>
            </p:nvGrpSpPr>
            <p:grpSpPr>
              <a:xfrm>
                <a:off x="1935480" y="4547523"/>
                <a:ext cx="274320" cy="176877"/>
                <a:chOff x="1935480" y="4547523"/>
                <a:chExt cx="274320" cy="176877"/>
              </a:xfrm>
            </p:grpSpPr>
            <p:sp>
              <p:nvSpPr>
                <p:cNvPr id="336" name="Double Bracket 335">
                  <a:extLst>
                    <a:ext uri="{FF2B5EF4-FFF2-40B4-BE49-F238E27FC236}">
                      <a16:creationId xmlns:a16="http://schemas.microsoft.com/office/drawing/2014/main" id="{170FF308-83E6-4A67-AAA1-4063D48D7DD3}"/>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37" name="Picture 336">
                  <a:extLst>
                    <a:ext uri="{FF2B5EF4-FFF2-40B4-BE49-F238E27FC236}">
                      <a16:creationId xmlns:a16="http://schemas.microsoft.com/office/drawing/2014/main" id="{C30C9974-FAF9-40F2-B487-06E5D50816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321" name="Group 320">
              <a:extLst>
                <a:ext uri="{FF2B5EF4-FFF2-40B4-BE49-F238E27FC236}">
                  <a16:creationId xmlns:a16="http://schemas.microsoft.com/office/drawing/2014/main" id="{B7F33E9C-C784-42A3-B491-A6C0F66F2770}"/>
                </a:ext>
              </a:extLst>
            </p:cNvPr>
            <p:cNvGrpSpPr/>
            <p:nvPr/>
          </p:nvGrpSpPr>
          <p:grpSpPr>
            <a:xfrm>
              <a:off x="7435089" y="3522182"/>
              <a:ext cx="791050" cy="400110"/>
              <a:chOff x="3568815" y="3975694"/>
              <a:chExt cx="791050" cy="400110"/>
            </a:xfrm>
          </p:grpSpPr>
          <mc:AlternateContent xmlns:mc="http://schemas.openxmlformats.org/markup-compatibility/2006" xmlns:a14="http://schemas.microsoft.com/office/drawing/2010/main">
            <mc:Choice Requires="a14">
              <p:sp>
                <p:nvSpPr>
                  <p:cNvPr id="330" name="Rectangle 329">
                    <a:extLst>
                      <a:ext uri="{FF2B5EF4-FFF2-40B4-BE49-F238E27FC236}">
                        <a16:creationId xmlns:a16="http://schemas.microsoft.com/office/drawing/2014/main" id="{48E16CF5-3180-48C7-82CA-50B71D48E130}"/>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30" name="Rectangle 329">
                    <a:extLst>
                      <a:ext uri="{FF2B5EF4-FFF2-40B4-BE49-F238E27FC236}">
                        <a16:creationId xmlns:a16="http://schemas.microsoft.com/office/drawing/2014/main" id="{48E16CF5-3180-48C7-82CA-50B71D48E130}"/>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11"/>
                    <a:stretch>
                      <a:fillRect/>
                    </a:stretch>
                  </a:blipFill>
                </p:spPr>
                <p:txBody>
                  <a:bodyPr/>
                  <a:lstStyle/>
                  <a:p>
                    <a:r>
                      <a:rPr lang="en-US">
                        <a:noFill/>
                      </a:rPr>
                      <a:t> </a:t>
                    </a:r>
                  </a:p>
                </p:txBody>
              </p:sp>
            </mc:Fallback>
          </mc:AlternateContent>
          <p:grpSp>
            <p:nvGrpSpPr>
              <p:cNvPr id="331" name="Group 330">
                <a:extLst>
                  <a:ext uri="{FF2B5EF4-FFF2-40B4-BE49-F238E27FC236}">
                    <a16:creationId xmlns:a16="http://schemas.microsoft.com/office/drawing/2014/main" id="{AE67DA4B-E9A1-43CB-8E11-A689323DFFD3}"/>
                  </a:ext>
                </a:extLst>
              </p:cNvPr>
              <p:cNvGrpSpPr/>
              <p:nvPr/>
            </p:nvGrpSpPr>
            <p:grpSpPr>
              <a:xfrm>
                <a:off x="3916680" y="4083882"/>
                <a:ext cx="274320" cy="176877"/>
                <a:chOff x="1935480" y="4547523"/>
                <a:chExt cx="274320" cy="176877"/>
              </a:xfrm>
            </p:grpSpPr>
            <p:sp>
              <p:nvSpPr>
                <p:cNvPr id="332" name="Double Bracket 331">
                  <a:extLst>
                    <a:ext uri="{FF2B5EF4-FFF2-40B4-BE49-F238E27FC236}">
                      <a16:creationId xmlns:a16="http://schemas.microsoft.com/office/drawing/2014/main" id="{3D9B0A48-DE9C-4521-B8F0-8C3B432D0CFE}"/>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33" name="Picture 332">
                  <a:extLst>
                    <a:ext uri="{FF2B5EF4-FFF2-40B4-BE49-F238E27FC236}">
                      <a16:creationId xmlns:a16="http://schemas.microsoft.com/office/drawing/2014/main" id="{AC8AE570-2259-4894-B4E9-AFD987C6EA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322" name="Straight Connector 321">
              <a:extLst>
                <a:ext uri="{FF2B5EF4-FFF2-40B4-BE49-F238E27FC236}">
                  <a16:creationId xmlns:a16="http://schemas.microsoft.com/office/drawing/2014/main" id="{3F486E7B-6E03-4CD7-AC0D-35695076BC8E}"/>
                </a:ext>
              </a:extLst>
            </p:cNvPr>
            <p:cNvCxnSpPr>
              <a:cxnSpLocks/>
            </p:cNvCxnSpPr>
            <p:nvPr/>
          </p:nvCxnSpPr>
          <p:spPr>
            <a:xfrm>
              <a:off x="6977889" y="352752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4BA85151-1822-44A6-B7AE-797233B81FA7}"/>
                </a:ext>
              </a:extLst>
            </p:cNvPr>
            <p:cNvCxnSpPr>
              <a:cxnSpLocks/>
            </p:cNvCxnSpPr>
            <p:nvPr/>
          </p:nvCxnSpPr>
          <p:spPr>
            <a:xfrm>
              <a:off x="7435089" y="352218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4" name="TextBox 323">
              <a:extLst>
                <a:ext uri="{FF2B5EF4-FFF2-40B4-BE49-F238E27FC236}">
                  <a16:creationId xmlns:a16="http://schemas.microsoft.com/office/drawing/2014/main" id="{C17BBB37-766A-476D-8AB0-0F52EA4E682B}"/>
                </a:ext>
              </a:extLst>
            </p:cNvPr>
            <p:cNvSpPr txBox="1"/>
            <p:nvPr/>
          </p:nvSpPr>
          <p:spPr>
            <a:xfrm>
              <a:off x="7054089" y="3513701"/>
              <a:ext cx="381000" cy="369332"/>
            </a:xfrm>
            <a:prstGeom prst="rect">
              <a:avLst/>
            </a:prstGeom>
            <a:noFill/>
          </p:spPr>
          <p:txBody>
            <a:bodyPr wrap="square" rtlCol="0">
              <a:spAutoFit/>
            </a:bodyPr>
            <a:lstStyle/>
            <a:p>
              <a:r>
                <a:rPr lang="en-US" dirty="0"/>
                <a:t>…</a:t>
              </a:r>
            </a:p>
          </p:txBody>
        </p:sp>
        <p:cxnSp>
          <p:nvCxnSpPr>
            <p:cNvPr id="325" name="Straight Connector 324">
              <a:extLst>
                <a:ext uri="{FF2B5EF4-FFF2-40B4-BE49-F238E27FC236}">
                  <a16:creationId xmlns:a16="http://schemas.microsoft.com/office/drawing/2014/main" id="{F000E562-3453-42C3-88DE-147B26935851}"/>
                </a:ext>
              </a:extLst>
            </p:cNvPr>
            <p:cNvCxnSpPr>
              <a:cxnSpLocks/>
            </p:cNvCxnSpPr>
            <p:nvPr/>
          </p:nvCxnSpPr>
          <p:spPr>
            <a:xfrm>
              <a:off x="6200565" y="351760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6" name="Rectangle 325">
                  <a:extLst>
                    <a:ext uri="{FF2B5EF4-FFF2-40B4-BE49-F238E27FC236}">
                      <a16:creationId xmlns:a16="http://schemas.microsoft.com/office/drawing/2014/main" id="{4742A0CC-61D0-4739-A7AF-14CB28865542}"/>
                    </a:ext>
                  </a:extLst>
                </p:cNvPr>
                <p:cNvSpPr/>
                <p:nvPr/>
              </p:nvSpPr>
              <p:spPr>
                <a:xfrm>
                  <a:off x="6196488" y="352676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326" name="Rectangle 325">
                  <a:extLst>
                    <a:ext uri="{FF2B5EF4-FFF2-40B4-BE49-F238E27FC236}">
                      <a16:creationId xmlns:a16="http://schemas.microsoft.com/office/drawing/2014/main" id="{4742A0CC-61D0-4739-A7AF-14CB28865542}"/>
                    </a:ext>
                  </a:extLst>
                </p:cNvPr>
                <p:cNvSpPr>
                  <a:spLocks noRot="1" noChangeAspect="1" noMove="1" noResize="1" noEditPoints="1" noAdjustHandles="1" noChangeArrowheads="1" noChangeShapeType="1" noTextEdit="1"/>
                </p:cNvSpPr>
                <p:nvPr/>
              </p:nvSpPr>
              <p:spPr>
                <a:xfrm>
                  <a:off x="6196488" y="3526762"/>
                  <a:ext cx="787523" cy="400110"/>
                </a:xfrm>
                <a:prstGeom prst="rect">
                  <a:avLst/>
                </a:prstGeom>
                <a:blipFill>
                  <a:blip r:embed="rId12"/>
                  <a:stretch>
                    <a:fillRect/>
                  </a:stretch>
                </a:blipFill>
              </p:spPr>
              <p:txBody>
                <a:bodyPr/>
                <a:lstStyle/>
                <a:p>
                  <a:r>
                    <a:rPr lang="en-US">
                      <a:noFill/>
                    </a:rPr>
                    <a:t> </a:t>
                  </a:r>
                </a:p>
              </p:txBody>
            </p:sp>
          </mc:Fallback>
        </mc:AlternateContent>
        <p:grpSp>
          <p:nvGrpSpPr>
            <p:cNvPr id="327" name="Group 326">
              <a:extLst>
                <a:ext uri="{FF2B5EF4-FFF2-40B4-BE49-F238E27FC236}">
                  <a16:creationId xmlns:a16="http://schemas.microsoft.com/office/drawing/2014/main" id="{F0AABB98-F76E-4C6E-8CD1-92F632D59C32}"/>
                </a:ext>
              </a:extLst>
            </p:cNvPr>
            <p:cNvGrpSpPr/>
            <p:nvPr/>
          </p:nvGrpSpPr>
          <p:grpSpPr>
            <a:xfrm>
              <a:off x="6562183" y="3640288"/>
              <a:ext cx="274320" cy="176877"/>
              <a:chOff x="1935480" y="4547523"/>
              <a:chExt cx="274320" cy="176877"/>
            </a:xfrm>
          </p:grpSpPr>
          <p:sp>
            <p:nvSpPr>
              <p:cNvPr id="328" name="Double Bracket 327">
                <a:extLst>
                  <a:ext uri="{FF2B5EF4-FFF2-40B4-BE49-F238E27FC236}">
                    <a16:creationId xmlns:a16="http://schemas.microsoft.com/office/drawing/2014/main" id="{283E0AA8-E7F9-4D61-9635-71979218EC63}"/>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29" name="Picture 328">
                <a:extLst>
                  <a:ext uri="{FF2B5EF4-FFF2-40B4-BE49-F238E27FC236}">
                    <a16:creationId xmlns:a16="http://schemas.microsoft.com/office/drawing/2014/main" id="{AA63435B-3FCC-4471-990B-6EF6D64519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sp>
        <p:nvSpPr>
          <p:cNvPr id="339" name="TextBox 338">
            <a:extLst>
              <a:ext uri="{FF2B5EF4-FFF2-40B4-BE49-F238E27FC236}">
                <a16:creationId xmlns:a16="http://schemas.microsoft.com/office/drawing/2014/main" id="{0635C67B-19D6-4967-952B-F53011DB1AC4}"/>
              </a:ext>
            </a:extLst>
          </p:cNvPr>
          <p:cNvSpPr txBox="1"/>
          <p:nvPr/>
        </p:nvSpPr>
        <p:spPr>
          <a:xfrm>
            <a:off x="4762203" y="4680912"/>
            <a:ext cx="381000" cy="369332"/>
          </a:xfrm>
          <a:prstGeom prst="rect">
            <a:avLst/>
          </a:prstGeom>
          <a:noFill/>
        </p:spPr>
        <p:txBody>
          <a:bodyPr wrap="square" rtlCol="0">
            <a:spAutoFit/>
          </a:bodyPr>
          <a:lstStyle/>
          <a:p>
            <a:r>
              <a:rPr lang="en-US" dirty="0"/>
              <a:t>…</a:t>
            </a:r>
          </a:p>
        </p:txBody>
      </p:sp>
      <p:grpSp>
        <p:nvGrpSpPr>
          <p:cNvPr id="340" name="Group 339">
            <a:extLst>
              <a:ext uri="{FF2B5EF4-FFF2-40B4-BE49-F238E27FC236}">
                <a16:creationId xmlns:a16="http://schemas.microsoft.com/office/drawing/2014/main" id="{A5FAD4B3-F3BB-4AC6-AA97-381347CD27A5}"/>
              </a:ext>
            </a:extLst>
          </p:cNvPr>
          <p:cNvGrpSpPr/>
          <p:nvPr/>
        </p:nvGrpSpPr>
        <p:grpSpPr>
          <a:xfrm>
            <a:off x="1473854" y="4680912"/>
            <a:ext cx="2784098" cy="413929"/>
            <a:chOff x="1295400" y="3471351"/>
            <a:chExt cx="2784098" cy="413929"/>
          </a:xfrm>
        </p:grpSpPr>
        <p:sp>
          <p:nvSpPr>
            <p:cNvPr id="341" name="Rectangle 340">
              <a:extLst>
                <a:ext uri="{FF2B5EF4-FFF2-40B4-BE49-F238E27FC236}">
                  <a16:creationId xmlns:a16="http://schemas.microsoft.com/office/drawing/2014/main" id="{5A3E369C-9426-477A-B0F6-4A74A286A5CB}"/>
                </a:ext>
              </a:extLst>
            </p:cNvPr>
            <p:cNvSpPr/>
            <p:nvPr/>
          </p:nvSpPr>
          <p:spPr>
            <a:xfrm>
              <a:off x="1295400" y="347983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341">
              <a:extLst>
                <a:ext uri="{FF2B5EF4-FFF2-40B4-BE49-F238E27FC236}">
                  <a16:creationId xmlns:a16="http://schemas.microsoft.com/office/drawing/2014/main" id="{8A52B679-E418-443A-8D81-A32B44688A0E}"/>
                </a:ext>
              </a:extLst>
            </p:cNvPr>
            <p:cNvGrpSpPr/>
            <p:nvPr/>
          </p:nvGrpSpPr>
          <p:grpSpPr>
            <a:xfrm>
              <a:off x="1295400" y="3479832"/>
              <a:ext cx="781561" cy="400110"/>
              <a:chOff x="1600201" y="4439335"/>
              <a:chExt cx="781561" cy="400110"/>
            </a:xfrm>
          </p:grpSpPr>
          <mc:AlternateContent xmlns:mc="http://schemas.openxmlformats.org/markup-compatibility/2006" xmlns:a14="http://schemas.microsoft.com/office/drawing/2010/main">
            <mc:Choice Requires="a14">
              <p:sp>
                <p:nvSpPr>
                  <p:cNvPr id="356" name="Rectangle 355">
                    <a:extLst>
                      <a:ext uri="{FF2B5EF4-FFF2-40B4-BE49-F238E27FC236}">
                        <a16:creationId xmlns:a16="http://schemas.microsoft.com/office/drawing/2014/main" id="{C32B718D-CBDA-4150-AECA-B2696D6DBBBC}"/>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56" name="Rectangle 355">
                    <a:extLst>
                      <a:ext uri="{FF2B5EF4-FFF2-40B4-BE49-F238E27FC236}">
                        <a16:creationId xmlns:a16="http://schemas.microsoft.com/office/drawing/2014/main" id="{C32B718D-CBDA-4150-AECA-B2696D6DBBBC}"/>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13"/>
                    <a:stretch>
                      <a:fillRect/>
                    </a:stretch>
                  </a:blipFill>
                </p:spPr>
                <p:txBody>
                  <a:bodyPr/>
                  <a:lstStyle/>
                  <a:p>
                    <a:r>
                      <a:rPr lang="en-US">
                        <a:noFill/>
                      </a:rPr>
                      <a:t> </a:t>
                    </a:r>
                  </a:p>
                </p:txBody>
              </p:sp>
            </mc:Fallback>
          </mc:AlternateContent>
          <p:grpSp>
            <p:nvGrpSpPr>
              <p:cNvPr id="357" name="Group 356">
                <a:extLst>
                  <a:ext uri="{FF2B5EF4-FFF2-40B4-BE49-F238E27FC236}">
                    <a16:creationId xmlns:a16="http://schemas.microsoft.com/office/drawing/2014/main" id="{37E86BB9-D523-48A1-A5F6-63AADC349DE7}"/>
                  </a:ext>
                </a:extLst>
              </p:cNvPr>
              <p:cNvGrpSpPr/>
              <p:nvPr/>
            </p:nvGrpSpPr>
            <p:grpSpPr>
              <a:xfrm>
                <a:off x="1935480" y="4547523"/>
                <a:ext cx="274320" cy="176877"/>
                <a:chOff x="1935480" y="4547523"/>
                <a:chExt cx="274320" cy="176877"/>
              </a:xfrm>
            </p:grpSpPr>
            <p:sp>
              <p:nvSpPr>
                <p:cNvPr id="358" name="Double Bracket 357">
                  <a:extLst>
                    <a:ext uri="{FF2B5EF4-FFF2-40B4-BE49-F238E27FC236}">
                      <a16:creationId xmlns:a16="http://schemas.microsoft.com/office/drawing/2014/main" id="{A9372604-5D6A-41A4-8CCA-B19CE5B731B9}"/>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59" name="Picture 358">
                  <a:extLst>
                    <a:ext uri="{FF2B5EF4-FFF2-40B4-BE49-F238E27FC236}">
                      <a16:creationId xmlns:a16="http://schemas.microsoft.com/office/drawing/2014/main" id="{10B468C2-FD2D-4741-8F0B-203E2FD524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343" name="Group 342">
              <a:extLst>
                <a:ext uri="{FF2B5EF4-FFF2-40B4-BE49-F238E27FC236}">
                  <a16:creationId xmlns:a16="http://schemas.microsoft.com/office/drawing/2014/main" id="{68A09C92-9F75-4CF1-9702-E6165C665564}"/>
                </a:ext>
              </a:extLst>
            </p:cNvPr>
            <p:cNvGrpSpPr/>
            <p:nvPr/>
          </p:nvGrpSpPr>
          <p:grpSpPr>
            <a:xfrm>
              <a:off x="3288448" y="3479832"/>
              <a:ext cx="791050" cy="400110"/>
              <a:chOff x="3568815" y="3975694"/>
              <a:chExt cx="791050" cy="400110"/>
            </a:xfrm>
          </p:grpSpPr>
          <mc:AlternateContent xmlns:mc="http://schemas.openxmlformats.org/markup-compatibility/2006" xmlns:a14="http://schemas.microsoft.com/office/drawing/2010/main">
            <mc:Choice Requires="a14">
              <p:sp>
                <p:nvSpPr>
                  <p:cNvPr id="352" name="Rectangle 351">
                    <a:extLst>
                      <a:ext uri="{FF2B5EF4-FFF2-40B4-BE49-F238E27FC236}">
                        <a16:creationId xmlns:a16="http://schemas.microsoft.com/office/drawing/2014/main" id="{8D7AC390-5F1F-431A-86E0-6BC94F2B98C0}"/>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52" name="Rectangle 351">
                    <a:extLst>
                      <a:ext uri="{FF2B5EF4-FFF2-40B4-BE49-F238E27FC236}">
                        <a16:creationId xmlns:a16="http://schemas.microsoft.com/office/drawing/2014/main" id="{8D7AC390-5F1F-431A-86E0-6BC94F2B98C0}"/>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14"/>
                    <a:stretch>
                      <a:fillRect/>
                    </a:stretch>
                  </a:blipFill>
                </p:spPr>
                <p:txBody>
                  <a:bodyPr/>
                  <a:lstStyle/>
                  <a:p>
                    <a:r>
                      <a:rPr lang="en-US">
                        <a:noFill/>
                      </a:rPr>
                      <a:t> </a:t>
                    </a:r>
                  </a:p>
                </p:txBody>
              </p:sp>
            </mc:Fallback>
          </mc:AlternateContent>
          <p:grpSp>
            <p:nvGrpSpPr>
              <p:cNvPr id="353" name="Group 352">
                <a:extLst>
                  <a:ext uri="{FF2B5EF4-FFF2-40B4-BE49-F238E27FC236}">
                    <a16:creationId xmlns:a16="http://schemas.microsoft.com/office/drawing/2014/main" id="{C0078F70-58CD-40B4-8151-8AA57B0A9501}"/>
                  </a:ext>
                </a:extLst>
              </p:cNvPr>
              <p:cNvGrpSpPr/>
              <p:nvPr/>
            </p:nvGrpSpPr>
            <p:grpSpPr>
              <a:xfrm>
                <a:off x="3916680" y="4083882"/>
                <a:ext cx="274320" cy="176877"/>
                <a:chOff x="1935480" y="4547523"/>
                <a:chExt cx="274320" cy="176877"/>
              </a:xfrm>
            </p:grpSpPr>
            <p:sp>
              <p:nvSpPr>
                <p:cNvPr id="354" name="Double Bracket 353">
                  <a:extLst>
                    <a:ext uri="{FF2B5EF4-FFF2-40B4-BE49-F238E27FC236}">
                      <a16:creationId xmlns:a16="http://schemas.microsoft.com/office/drawing/2014/main" id="{E1909625-0BD5-45BB-88EA-CF1E18BA1669}"/>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55" name="Picture 354">
                  <a:extLst>
                    <a:ext uri="{FF2B5EF4-FFF2-40B4-BE49-F238E27FC236}">
                      <a16:creationId xmlns:a16="http://schemas.microsoft.com/office/drawing/2014/main" id="{FEF78BA4-B07F-411B-90A4-4E7F4F53E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344" name="Straight Connector 343">
              <a:extLst>
                <a:ext uri="{FF2B5EF4-FFF2-40B4-BE49-F238E27FC236}">
                  <a16:creationId xmlns:a16="http://schemas.microsoft.com/office/drawing/2014/main" id="{5F3134F6-62D6-41C2-BD82-599FC2BAC884}"/>
                </a:ext>
              </a:extLst>
            </p:cNvPr>
            <p:cNvCxnSpPr>
              <a:cxnSpLocks/>
            </p:cNvCxnSpPr>
            <p:nvPr/>
          </p:nvCxnSpPr>
          <p:spPr>
            <a:xfrm>
              <a:off x="2831248" y="348517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E8CBAF4A-CEBD-485F-BFC5-FDF33BF8C033}"/>
                </a:ext>
              </a:extLst>
            </p:cNvPr>
            <p:cNvCxnSpPr>
              <a:cxnSpLocks/>
            </p:cNvCxnSpPr>
            <p:nvPr/>
          </p:nvCxnSpPr>
          <p:spPr>
            <a:xfrm>
              <a:off x="3288448" y="347983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46" name="TextBox 345">
              <a:extLst>
                <a:ext uri="{FF2B5EF4-FFF2-40B4-BE49-F238E27FC236}">
                  <a16:creationId xmlns:a16="http://schemas.microsoft.com/office/drawing/2014/main" id="{3DA05764-F58A-4452-86AE-EC1F6E529AB1}"/>
                </a:ext>
              </a:extLst>
            </p:cNvPr>
            <p:cNvSpPr txBox="1"/>
            <p:nvPr/>
          </p:nvSpPr>
          <p:spPr>
            <a:xfrm>
              <a:off x="2907448" y="3471351"/>
              <a:ext cx="381000" cy="369332"/>
            </a:xfrm>
            <a:prstGeom prst="rect">
              <a:avLst/>
            </a:prstGeom>
            <a:noFill/>
          </p:spPr>
          <p:txBody>
            <a:bodyPr wrap="square" rtlCol="0">
              <a:spAutoFit/>
            </a:bodyPr>
            <a:lstStyle/>
            <a:p>
              <a:r>
                <a:rPr lang="en-US" dirty="0"/>
                <a:t>…</a:t>
              </a:r>
            </a:p>
          </p:txBody>
        </p:sp>
        <p:cxnSp>
          <p:nvCxnSpPr>
            <p:cNvPr id="347" name="Straight Connector 346">
              <a:extLst>
                <a:ext uri="{FF2B5EF4-FFF2-40B4-BE49-F238E27FC236}">
                  <a16:creationId xmlns:a16="http://schemas.microsoft.com/office/drawing/2014/main" id="{9DA61D3E-252E-4E48-9E72-ECFDCF221FB8}"/>
                </a:ext>
              </a:extLst>
            </p:cNvPr>
            <p:cNvCxnSpPr>
              <a:cxnSpLocks/>
            </p:cNvCxnSpPr>
            <p:nvPr/>
          </p:nvCxnSpPr>
          <p:spPr>
            <a:xfrm>
              <a:off x="2053924" y="347525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8" name="Rectangle 347">
                  <a:extLst>
                    <a:ext uri="{FF2B5EF4-FFF2-40B4-BE49-F238E27FC236}">
                      <a16:creationId xmlns:a16="http://schemas.microsoft.com/office/drawing/2014/main" id="{33B7F83A-0A5F-4E6C-89A8-37933FF8D8CD}"/>
                    </a:ext>
                  </a:extLst>
                </p:cNvPr>
                <p:cNvSpPr/>
                <p:nvPr/>
              </p:nvSpPr>
              <p:spPr>
                <a:xfrm>
                  <a:off x="2049847" y="348441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348" name="Rectangle 347">
                  <a:extLst>
                    <a:ext uri="{FF2B5EF4-FFF2-40B4-BE49-F238E27FC236}">
                      <a16:creationId xmlns:a16="http://schemas.microsoft.com/office/drawing/2014/main" id="{33B7F83A-0A5F-4E6C-89A8-37933FF8D8CD}"/>
                    </a:ext>
                  </a:extLst>
                </p:cNvPr>
                <p:cNvSpPr>
                  <a:spLocks noRot="1" noChangeAspect="1" noMove="1" noResize="1" noEditPoints="1" noAdjustHandles="1" noChangeArrowheads="1" noChangeShapeType="1" noTextEdit="1"/>
                </p:cNvSpPr>
                <p:nvPr/>
              </p:nvSpPr>
              <p:spPr>
                <a:xfrm>
                  <a:off x="2049847" y="3484412"/>
                  <a:ext cx="787523" cy="400110"/>
                </a:xfrm>
                <a:prstGeom prst="rect">
                  <a:avLst/>
                </a:prstGeom>
                <a:blipFill>
                  <a:blip r:embed="rId15"/>
                  <a:stretch>
                    <a:fillRect/>
                  </a:stretch>
                </a:blipFill>
              </p:spPr>
              <p:txBody>
                <a:bodyPr/>
                <a:lstStyle/>
                <a:p>
                  <a:r>
                    <a:rPr lang="en-US">
                      <a:noFill/>
                    </a:rPr>
                    <a:t> </a:t>
                  </a:r>
                </a:p>
              </p:txBody>
            </p:sp>
          </mc:Fallback>
        </mc:AlternateContent>
        <p:grpSp>
          <p:nvGrpSpPr>
            <p:cNvPr id="349" name="Group 348">
              <a:extLst>
                <a:ext uri="{FF2B5EF4-FFF2-40B4-BE49-F238E27FC236}">
                  <a16:creationId xmlns:a16="http://schemas.microsoft.com/office/drawing/2014/main" id="{4593EF1D-A7F1-42CF-8415-7B8302A4A350}"/>
                </a:ext>
              </a:extLst>
            </p:cNvPr>
            <p:cNvGrpSpPr/>
            <p:nvPr/>
          </p:nvGrpSpPr>
          <p:grpSpPr>
            <a:xfrm>
              <a:off x="2415542" y="3597938"/>
              <a:ext cx="274320" cy="176877"/>
              <a:chOff x="1935480" y="4547523"/>
              <a:chExt cx="274320" cy="176877"/>
            </a:xfrm>
          </p:grpSpPr>
          <p:sp>
            <p:nvSpPr>
              <p:cNvPr id="350" name="Double Bracket 349">
                <a:extLst>
                  <a:ext uri="{FF2B5EF4-FFF2-40B4-BE49-F238E27FC236}">
                    <a16:creationId xmlns:a16="http://schemas.microsoft.com/office/drawing/2014/main" id="{FDF4BAD7-F5F7-4A48-806D-9AF1961F5602}"/>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51" name="Picture 350">
                <a:extLst>
                  <a:ext uri="{FF2B5EF4-FFF2-40B4-BE49-F238E27FC236}">
                    <a16:creationId xmlns:a16="http://schemas.microsoft.com/office/drawing/2014/main" id="{EC5B5367-300B-4249-BD01-A2ECC587F1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360" name="Group 359">
            <a:extLst>
              <a:ext uri="{FF2B5EF4-FFF2-40B4-BE49-F238E27FC236}">
                <a16:creationId xmlns:a16="http://schemas.microsoft.com/office/drawing/2014/main" id="{7A59E7C0-8EBC-450B-81FD-0AAB8F08B6D6}"/>
              </a:ext>
            </a:extLst>
          </p:cNvPr>
          <p:cNvGrpSpPr/>
          <p:nvPr/>
        </p:nvGrpSpPr>
        <p:grpSpPr>
          <a:xfrm>
            <a:off x="5372933" y="4670994"/>
            <a:ext cx="2784098" cy="413929"/>
            <a:chOff x="5442041" y="3513701"/>
            <a:chExt cx="2784098" cy="413929"/>
          </a:xfrm>
        </p:grpSpPr>
        <p:sp>
          <p:nvSpPr>
            <p:cNvPr id="361" name="Rectangle 360">
              <a:extLst>
                <a:ext uri="{FF2B5EF4-FFF2-40B4-BE49-F238E27FC236}">
                  <a16:creationId xmlns:a16="http://schemas.microsoft.com/office/drawing/2014/main" id="{5808EAF0-247D-483C-9617-83FD93F10229}"/>
                </a:ext>
              </a:extLst>
            </p:cNvPr>
            <p:cNvSpPr/>
            <p:nvPr/>
          </p:nvSpPr>
          <p:spPr>
            <a:xfrm>
              <a:off x="5442041" y="3522182"/>
              <a:ext cx="2743200" cy="400110"/>
            </a:xfrm>
            <a:prstGeom prst="rect">
              <a:avLst/>
            </a:prstGeom>
            <a:solidFill>
              <a:srgbClr val="EBF8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2" name="Group 361">
              <a:extLst>
                <a:ext uri="{FF2B5EF4-FFF2-40B4-BE49-F238E27FC236}">
                  <a16:creationId xmlns:a16="http://schemas.microsoft.com/office/drawing/2014/main" id="{A7B80C61-89A7-4850-A447-8D39B495F788}"/>
                </a:ext>
              </a:extLst>
            </p:cNvPr>
            <p:cNvGrpSpPr/>
            <p:nvPr/>
          </p:nvGrpSpPr>
          <p:grpSpPr>
            <a:xfrm>
              <a:off x="5442041" y="3522182"/>
              <a:ext cx="781561" cy="400110"/>
              <a:chOff x="1600201" y="4439335"/>
              <a:chExt cx="781561" cy="400110"/>
            </a:xfrm>
          </p:grpSpPr>
          <mc:AlternateContent xmlns:mc="http://schemas.openxmlformats.org/markup-compatibility/2006" xmlns:a14="http://schemas.microsoft.com/office/drawing/2010/main">
            <mc:Choice Requires="a14">
              <p:sp>
                <p:nvSpPr>
                  <p:cNvPr id="376" name="Rectangle 375">
                    <a:extLst>
                      <a:ext uri="{FF2B5EF4-FFF2-40B4-BE49-F238E27FC236}">
                        <a16:creationId xmlns:a16="http://schemas.microsoft.com/office/drawing/2014/main" id="{BA8152F9-328F-457C-929A-12AD2EADED79}"/>
                      </a:ext>
                    </a:extLst>
                  </p:cNvPr>
                  <p:cNvSpPr/>
                  <p:nvPr/>
                </p:nvSpPr>
                <p:spPr>
                  <a:xfrm>
                    <a:off x="1600201" y="4439335"/>
                    <a:ext cx="781561"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1</m:t>
                            </m:r>
                          </m:sub>
                        </m:sSub>
                      </m:oMath>
                    </a14:m>
                    <a:r>
                      <a:rPr lang="en-US" sz="2000" dirty="0">
                        <a:cs typeface="Arial" panose="020B0604020202020204" pitchFamily="34" charset="0"/>
                      </a:rPr>
                      <a:t>      </a:t>
                    </a:r>
                    <a:endParaRPr lang="en-US" sz="2000" dirty="0"/>
                  </a:p>
                </p:txBody>
              </p:sp>
            </mc:Choice>
            <mc:Fallback xmlns="">
              <p:sp>
                <p:nvSpPr>
                  <p:cNvPr id="376" name="Rectangle 375">
                    <a:extLst>
                      <a:ext uri="{FF2B5EF4-FFF2-40B4-BE49-F238E27FC236}">
                        <a16:creationId xmlns:a16="http://schemas.microsoft.com/office/drawing/2014/main" id="{BA8152F9-328F-457C-929A-12AD2EADED79}"/>
                      </a:ext>
                    </a:extLst>
                  </p:cNvPr>
                  <p:cNvSpPr>
                    <a:spLocks noRot="1" noChangeAspect="1" noMove="1" noResize="1" noEditPoints="1" noAdjustHandles="1" noChangeArrowheads="1" noChangeShapeType="1" noTextEdit="1"/>
                  </p:cNvSpPr>
                  <p:nvPr/>
                </p:nvSpPr>
                <p:spPr>
                  <a:xfrm>
                    <a:off x="1600201" y="4439335"/>
                    <a:ext cx="781561" cy="400110"/>
                  </a:xfrm>
                  <a:prstGeom prst="rect">
                    <a:avLst/>
                  </a:prstGeom>
                  <a:blipFill>
                    <a:blip r:embed="rId16"/>
                    <a:stretch>
                      <a:fillRect/>
                    </a:stretch>
                  </a:blipFill>
                </p:spPr>
                <p:txBody>
                  <a:bodyPr/>
                  <a:lstStyle/>
                  <a:p>
                    <a:r>
                      <a:rPr lang="en-US">
                        <a:noFill/>
                      </a:rPr>
                      <a:t> </a:t>
                    </a:r>
                  </a:p>
                </p:txBody>
              </p:sp>
            </mc:Fallback>
          </mc:AlternateContent>
          <p:grpSp>
            <p:nvGrpSpPr>
              <p:cNvPr id="377" name="Group 376">
                <a:extLst>
                  <a:ext uri="{FF2B5EF4-FFF2-40B4-BE49-F238E27FC236}">
                    <a16:creationId xmlns:a16="http://schemas.microsoft.com/office/drawing/2014/main" id="{B1D85ADF-B3B1-45F6-8887-5F367EADDCAA}"/>
                  </a:ext>
                </a:extLst>
              </p:cNvPr>
              <p:cNvGrpSpPr/>
              <p:nvPr/>
            </p:nvGrpSpPr>
            <p:grpSpPr>
              <a:xfrm>
                <a:off x="1935480" y="4547523"/>
                <a:ext cx="274320" cy="176877"/>
                <a:chOff x="1935480" y="4547523"/>
                <a:chExt cx="274320" cy="176877"/>
              </a:xfrm>
            </p:grpSpPr>
            <p:sp>
              <p:nvSpPr>
                <p:cNvPr id="378" name="Double Bracket 377">
                  <a:extLst>
                    <a:ext uri="{FF2B5EF4-FFF2-40B4-BE49-F238E27FC236}">
                      <a16:creationId xmlns:a16="http://schemas.microsoft.com/office/drawing/2014/main" id="{C71D5340-718C-4BEC-85C6-75A53D13A828}"/>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79" name="Picture 378">
                  <a:extLst>
                    <a:ext uri="{FF2B5EF4-FFF2-40B4-BE49-F238E27FC236}">
                      <a16:creationId xmlns:a16="http://schemas.microsoft.com/office/drawing/2014/main" id="{1914176E-12BB-404C-AA1E-FC2C730C8A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grpSp>
          <p:nvGrpSpPr>
            <p:cNvPr id="363" name="Group 362">
              <a:extLst>
                <a:ext uri="{FF2B5EF4-FFF2-40B4-BE49-F238E27FC236}">
                  <a16:creationId xmlns:a16="http://schemas.microsoft.com/office/drawing/2014/main" id="{6DDB5EB9-3695-40AC-8530-254A50347EE9}"/>
                </a:ext>
              </a:extLst>
            </p:cNvPr>
            <p:cNvGrpSpPr/>
            <p:nvPr/>
          </p:nvGrpSpPr>
          <p:grpSpPr>
            <a:xfrm>
              <a:off x="7435089" y="3522182"/>
              <a:ext cx="791050" cy="400110"/>
              <a:chOff x="3568815" y="3975694"/>
              <a:chExt cx="791050" cy="400110"/>
            </a:xfrm>
          </p:grpSpPr>
          <mc:AlternateContent xmlns:mc="http://schemas.openxmlformats.org/markup-compatibility/2006" xmlns:a14="http://schemas.microsoft.com/office/drawing/2010/main">
            <mc:Choice Requires="a14">
              <p:sp>
                <p:nvSpPr>
                  <p:cNvPr id="372" name="Rectangle 371">
                    <a:extLst>
                      <a:ext uri="{FF2B5EF4-FFF2-40B4-BE49-F238E27FC236}">
                        <a16:creationId xmlns:a16="http://schemas.microsoft.com/office/drawing/2014/main" id="{C6893DB4-DF0E-4F84-A095-FB4A83692111}"/>
                      </a:ext>
                    </a:extLst>
                  </p:cNvPr>
                  <p:cNvSpPr/>
                  <p:nvPr/>
                </p:nvSpPr>
                <p:spPr>
                  <a:xfrm>
                    <a:off x="3568815" y="3975694"/>
                    <a:ext cx="791050"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𝑛</m:t>
                            </m:r>
                          </m:sub>
                        </m:sSub>
                      </m:oMath>
                    </a14:m>
                    <a:r>
                      <a:rPr lang="en-US" sz="2000" dirty="0">
                        <a:cs typeface="Arial" panose="020B0604020202020204" pitchFamily="34" charset="0"/>
                      </a:rPr>
                      <a:t>      </a:t>
                    </a:r>
                    <a:endParaRPr lang="en-US" sz="2000" dirty="0"/>
                  </a:p>
                </p:txBody>
              </p:sp>
            </mc:Choice>
            <mc:Fallback xmlns="">
              <p:sp>
                <p:nvSpPr>
                  <p:cNvPr id="372" name="Rectangle 371">
                    <a:extLst>
                      <a:ext uri="{FF2B5EF4-FFF2-40B4-BE49-F238E27FC236}">
                        <a16:creationId xmlns:a16="http://schemas.microsoft.com/office/drawing/2014/main" id="{C6893DB4-DF0E-4F84-A095-FB4A83692111}"/>
                      </a:ext>
                    </a:extLst>
                  </p:cNvPr>
                  <p:cNvSpPr>
                    <a:spLocks noRot="1" noChangeAspect="1" noMove="1" noResize="1" noEditPoints="1" noAdjustHandles="1" noChangeArrowheads="1" noChangeShapeType="1" noTextEdit="1"/>
                  </p:cNvSpPr>
                  <p:nvPr/>
                </p:nvSpPr>
                <p:spPr>
                  <a:xfrm>
                    <a:off x="3568815" y="3975694"/>
                    <a:ext cx="791050" cy="400110"/>
                  </a:xfrm>
                  <a:prstGeom prst="rect">
                    <a:avLst/>
                  </a:prstGeom>
                  <a:blipFill>
                    <a:blip r:embed="rId17"/>
                    <a:stretch>
                      <a:fillRect/>
                    </a:stretch>
                  </a:blipFill>
                </p:spPr>
                <p:txBody>
                  <a:bodyPr/>
                  <a:lstStyle/>
                  <a:p>
                    <a:r>
                      <a:rPr lang="en-US">
                        <a:noFill/>
                      </a:rPr>
                      <a:t> </a:t>
                    </a:r>
                  </a:p>
                </p:txBody>
              </p:sp>
            </mc:Fallback>
          </mc:AlternateContent>
          <p:grpSp>
            <p:nvGrpSpPr>
              <p:cNvPr id="373" name="Group 372">
                <a:extLst>
                  <a:ext uri="{FF2B5EF4-FFF2-40B4-BE49-F238E27FC236}">
                    <a16:creationId xmlns:a16="http://schemas.microsoft.com/office/drawing/2014/main" id="{14BB8926-8B8F-4088-87B5-45C7A19D41E8}"/>
                  </a:ext>
                </a:extLst>
              </p:cNvPr>
              <p:cNvGrpSpPr/>
              <p:nvPr/>
            </p:nvGrpSpPr>
            <p:grpSpPr>
              <a:xfrm>
                <a:off x="3916680" y="4083882"/>
                <a:ext cx="274320" cy="176877"/>
                <a:chOff x="1935480" y="4547523"/>
                <a:chExt cx="274320" cy="176877"/>
              </a:xfrm>
            </p:grpSpPr>
            <p:sp>
              <p:nvSpPr>
                <p:cNvPr id="374" name="Double Bracket 373">
                  <a:extLst>
                    <a:ext uri="{FF2B5EF4-FFF2-40B4-BE49-F238E27FC236}">
                      <a16:creationId xmlns:a16="http://schemas.microsoft.com/office/drawing/2014/main" id="{587E1781-E3D2-4AE8-B64E-CF20D2DF9BC5}"/>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75" name="Picture 374">
                  <a:extLst>
                    <a:ext uri="{FF2B5EF4-FFF2-40B4-BE49-F238E27FC236}">
                      <a16:creationId xmlns:a16="http://schemas.microsoft.com/office/drawing/2014/main" id="{A02320CD-E593-4D10-BA85-4A34868408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cxnSp>
          <p:nvCxnSpPr>
            <p:cNvPr id="364" name="Straight Connector 363">
              <a:extLst>
                <a:ext uri="{FF2B5EF4-FFF2-40B4-BE49-F238E27FC236}">
                  <a16:creationId xmlns:a16="http://schemas.microsoft.com/office/drawing/2014/main" id="{6D426EFD-0C7D-4E1A-85BC-9167B381F027}"/>
                </a:ext>
              </a:extLst>
            </p:cNvPr>
            <p:cNvCxnSpPr>
              <a:cxnSpLocks/>
            </p:cNvCxnSpPr>
            <p:nvPr/>
          </p:nvCxnSpPr>
          <p:spPr>
            <a:xfrm>
              <a:off x="6977889" y="3527520"/>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E24973A3-77D8-4D2B-A1AF-844FA80BDB72}"/>
                </a:ext>
              </a:extLst>
            </p:cNvPr>
            <p:cNvCxnSpPr>
              <a:cxnSpLocks/>
            </p:cNvCxnSpPr>
            <p:nvPr/>
          </p:nvCxnSpPr>
          <p:spPr>
            <a:xfrm>
              <a:off x="7435089" y="352218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6" name="TextBox 365">
              <a:extLst>
                <a:ext uri="{FF2B5EF4-FFF2-40B4-BE49-F238E27FC236}">
                  <a16:creationId xmlns:a16="http://schemas.microsoft.com/office/drawing/2014/main" id="{2796E97A-C979-427E-981B-D4862BDAAB1D}"/>
                </a:ext>
              </a:extLst>
            </p:cNvPr>
            <p:cNvSpPr txBox="1"/>
            <p:nvPr/>
          </p:nvSpPr>
          <p:spPr>
            <a:xfrm>
              <a:off x="7054089" y="3513701"/>
              <a:ext cx="381000" cy="369332"/>
            </a:xfrm>
            <a:prstGeom prst="rect">
              <a:avLst/>
            </a:prstGeom>
            <a:noFill/>
          </p:spPr>
          <p:txBody>
            <a:bodyPr wrap="square" rtlCol="0">
              <a:spAutoFit/>
            </a:bodyPr>
            <a:lstStyle/>
            <a:p>
              <a:r>
                <a:rPr lang="en-US" dirty="0"/>
                <a:t>…</a:t>
              </a:r>
            </a:p>
          </p:txBody>
        </p:sp>
        <p:cxnSp>
          <p:nvCxnSpPr>
            <p:cNvPr id="367" name="Straight Connector 366">
              <a:extLst>
                <a:ext uri="{FF2B5EF4-FFF2-40B4-BE49-F238E27FC236}">
                  <a16:creationId xmlns:a16="http://schemas.microsoft.com/office/drawing/2014/main" id="{785A4687-B379-4ED2-A1CD-FE17FF85CB72}"/>
                </a:ext>
              </a:extLst>
            </p:cNvPr>
            <p:cNvCxnSpPr>
              <a:cxnSpLocks/>
            </p:cNvCxnSpPr>
            <p:nvPr/>
          </p:nvCxnSpPr>
          <p:spPr>
            <a:xfrm>
              <a:off x="6200565" y="3517602"/>
              <a:ext cx="0" cy="4001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8" name="Rectangle 367">
                  <a:extLst>
                    <a:ext uri="{FF2B5EF4-FFF2-40B4-BE49-F238E27FC236}">
                      <a16:creationId xmlns:a16="http://schemas.microsoft.com/office/drawing/2014/main" id="{4932D33A-D340-4E1C-9D47-FC27621E805B}"/>
                    </a:ext>
                  </a:extLst>
                </p:cNvPr>
                <p:cNvSpPr/>
                <p:nvPr/>
              </p:nvSpPr>
              <p:spPr>
                <a:xfrm>
                  <a:off x="6196488" y="3526762"/>
                  <a:ext cx="787523" cy="400110"/>
                </a:xfrm>
                <a:prstGeom prst="rect">
                  <a:avLst/>
                </a:prstGeom>
              </p:spPr>
              <p:txBody>
                <a:bodyPr wrap="none">
                  <a:spAutoFit/>
                </a:bodyPr>
                <a:lstStyle/>
                <a:p>
                  <a14:m>
                    <m:oMath xmlns:m="http://schemas.openxmlformats.org/officeDocument/2006/math">
                      <m:sSub>
                        <m:sSubPr>
                          <m:ctrlPr>
                            <a:rPr lang="en-US" sz="2000" i="1" smtClean="0">
                              <a:latin typeface="Cambria Math" panose="02040503050406030204" pitchFamily="18" charset="0"/>
                              <a:cs typeface="Arial" panose="020B0604020202020204" pitchFamily="34" charset="0"/>
                            </a:rPr>
                          </m:ctrlPr>
                        </m:sSubPr>
                        <m:e>
                          <m:r>
                            <a:rPr lang="en-US" sz="2000" i="1">
                              <a:latin typeface="Cambria Math" panose="02040503050406030204" pitchFamily="18" charset="0"/>
                              <a:cs typeface="Arial" panose="020B0604020202020204" pitchFamily="34" charset="0"/>
                            </a:rPr>
                            <m:t>𝑣</m:t>
                          </m:r>
                        </m:e>
                        <m:sub>
                          <m:r>
                            <a:rPr lang="en-US" sz="2000" b="0" i="1" smtClean="0">
                              <a:latin typeface="Cambria Math" panose="02040503050406030204" pitchFamily="18" charset="0"/>
                              <a:cs typeface="Arial" panose="020B0604020202020204" pitchFamily="34" charset="0"/>
                            </a:rPr>
                            <m:t>2</m:t>
                          </m:r>
                        </m:sub>
                      </m:sSub>
                    </m:oMath>
                  </a14:m>
                  <a:r>
                    <a:rPr lang="en-US" sz="2000" dirty="0">
                      <a:cs typeface="Arial" panose="020B0604020202020204" pitchFamily="34" charset="0"/>
                    </a:rPr>
                    <a:t>      </a:t>
                  </a:r>
                  <a:endParaRPr lang="en-US" sz="2000" dirty="0"/>
                </a:p>
              </p:txBody>
            </p:sp>
          </mc:Choice>
          <mc:Fallback xmlns="">
            <p:sp>
              <p:nvSpPr>
                <p:cNvPr id="368" name="Rectangle 367">
                  <a:extLst>
                    <a:ext uri="{FF2B5EF4-FFF2-40B4-BE49-F238E27FC236}">
                      <a16:creationId xmlns:a16="http://schemas.microsoft.com/office/drawing/2014/main" id="{4932D33A-D340-4E1C-9D47-FC27621E805B}"/>
                    </a:ext>
                  </a:extLst>
                </p:cNvPr>
                <p:cNvSpPr>
                  <a:spLocks noRot="1" noChangeAspect="1" noMove="1" noResize="1" noEditPoints="1" noAdjustHandles="1" noChangeArrowheads="1" noChangeShapeType="1" noTextEdit="1"/>
                </p:cNvSpPr>
                <p:nvPr/>
              </p:nvSpPr>
              <p:spPr>
                <a:xfrm>
                  <a:off x="6196488" y="3526762"/>
                  <a:ext cx="787523" cy="400110"/>
                </a:xfrm>
                <a:prstGeom prst="rect">
                  <a:avLst/>
                </a:prstGeom>
                <a:blipFill>
                  <a:blip r:embed="rId18"/>
                  <a:stretch>
                    <a:fillRect/>
                  </a:stretch>
                </a:blipFill>
              </p:spPr>
              <p:txBody>
                <a:bodyPr/>
                <a:lstStyle/>
                <a:p>
                  <a:r>
                    <a:rPr lang="en-US">
                      <a:noFill/>
                    </a:rPr>
                    <a:t> </a:t>
                  </a:r>
                </a:p>
              </p:txBody>
            </p:sp>
          </mc:Fallback>
        </mc:AlternateContent>
        <p:grpSp>
          <p:nvGrpSpPr>
            <p:cNvPr id="369" name="Group 368">
              <a:extLst>
                <a:ext uri="{FF2B5EF4-FFF2-40B4-BE49-F238E27FC236}">
                  <a16:creationId xmlns:a16="http://schemas.microsoft.com/office/drawing/2014/main" id="{103AD488-4451-4614-9EF7-7D41C4069628}"/>
                </a:ext>
              </a:extLst>
            </p:cNvPr>
            <p:cNvGrpSpPr/>
            <p:nvPr/>
          </p:nvGrpSpPr>
          <p:grpSpPr>
            <a:xfrm>
              <a:off x="6562183" y="3640288"/>
              <a:ext cx="274320" cy="176877"/>
              <a:chOff x="1935480" y="4547523"/>
              <a:chExt cx="274320" cy="176877"/>
            </a:xfrm>
          </p:grpSpPr>
          <p:sp>
            <p:nvSpPr>
              <p:cNvPr id="370" name="Double Bracket 369">
                <a:extLst>
                  <a:ext uri="{FF2B5EF4-FFF2-40B4-BE49-F238E27FC236}">
                    <a16:creationId xmlns:a16="http://schemas.microsoft.com/office/drawing/2014/main" id="{FA12E794-9BCA-4D5A-809F-736428530EBE}"/>
                  </a:ext>
                </a:extLst>
              </p:cNvPr>
              <p:cNvSpPr/>
              <p:nvPr/>
            </p:nvSpPr>
            <p:spPr>
              <a:xfrm>
                <a:off x="1935480" y="4548973"/>
                <a:ext cx="274320" cy="173977"/>
              </a:xfrm>
              <a:prstGeom prst="bracketPair">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pic>
            <p:nvPicPr>
              <p:cNvPr id="371" name="Picture 370">
                <a:extLst>
                  <a:ext uri="{FF2B5EF4-FFF2-40B4-BE49-F238E27FC236}">
                    <a16:creationId xmlns:a16="http://schemas.microsoft.com/office/drawing/2014/main" id="{E6E580EC-4B40-4EEA-A1A5-A2C9E90258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4202" y="4547523"/>
                <a:ext cx="176877" cy="176877"/>
              </a:xfrm>
              <a:prstGeom prst="rect">
                <a:avLst/>
              </a:prstGeom>
            </p:spPr>
          </p:pic>
        </p:grpSp>
      </p:grpSp>
      <p:sp>
        <p:nvSpPr>
          <p:cNvPr id="380" name="TextBox 379">
            <a:extLst>
              <a:ext uri="{FF2B5EF4-FFF2-40B4-BE49-F238E27FC236}">
                <a16:creationId xmlns:a16="http://schemas.microsoft.com/office/drawing/2014/main" id="{439E8BA3-0BE3-4F25-ABA4-AC58DDDEB62C}"/>
              </a:ext>
            </a:extLst>
          </p:cNvPr>
          <p:cNvSpPr txBox="1"/>
          <p:nvPr/>
        </p:nvSpPr>
        <p:spPr>
          <a:xfrm>
            <a:off x="7872932" y="4070519"/>
            <a:ext cx="457200" cy="923330"/>
          </a:xfrm>
          <a:prstGeom prst="rect">
            <a:avLst/>
          </a:prstGeom>
          <a:noFill/>
        </p:spPr>
        <p:txBody>
          <a:bodyPr wrap="square" rtlCol="0">
            <a:spAutoFit/>
          </a:bodyPr>
          <a:lstStyle/>
          <a:p>
            <a:r>
              <a:rPr lang="en-US" sz="5400" b="1" dirty="0">
                <a:ln w="28575">
                  <a:solidFill>
                    <a:schemeClr val="tx1"/>
                  </a:solidFill>
                </a:ln>
                <a:solidFill>
                  <a:srgbClr val="C00000"/>
                </a:solidFill>
              </a:rPr>
              <a:t>?</a:t>
            </a:r>
          </a:p>
        </p:txBody>
      </p:sp>
      <p:sp>
        <p:nvSpPr>
          <p:cNvPr id="381" name="TextBox 380">
            <a:extLst>
              <a:ext uri="{FF2B5EF4-FFF2-40B4-BE49-F238E27FC236}">
                <a16:creationId xmlns:a16="http://schemas.microsoft.com/office/drawing/2014/main" id="{0FE79F85-387A-43A2-A421-0A82EEC042D9}"/>
              </a:ext>
            </a:extLst>
          </p:cNvPr>
          <p:cNvSpPr txBox="1"/>
          <p:nvPr/>
        </p:nvSpPr>
        <p:spPr>
          <a:xfrm>
            <a:off x="3984880" y="4070519"/>
            <a:ext cx="457200" cy="923330"/>
          </a:xfrm>
          <a:prstGeom prst="rect">
            <a:avLst/>
          </a:prstGeom>
          <a:noFill/>
        </p:spPr>
        <p:txBody>
          <a:bodyPr wrap="square" rtlCol="0">
            <a:spAutoFit/>
          </a:bodyPr>
          <a:lstStyle/>
          <a:p>
            <a:r>
              <a:rPr lang="en-US" sz="5400" b="1" dirty="0">
                <a:ln w="28575">
                  <a:solidFill>
                    <a:schemeClr val="tx1"/>
                  </a:solidFill>
                </a:ln>
                <a:solidFill>
                  <a:srgbClr val="C00000"/>
                </a:solidFill>
              </a:rPr>
              <a:t>?</a:t>
            </a:r>
          </a:p>
        </p:txBody>
      </p:sp>
      <mc:AlternateContent xmlns:mc="http://schemas.openxmlformats.org/markup-compatibility/2006" xmlns:a14="http://schemas.microsoft.com/office/drawing/2010/main">
        <mc:Choice Requires="a14">
          <p:sp>
            <p:nvSpPr>
              <p:cNvPr id="95" name="Content Placeholder 2">
                <a:extLst>
                  <a:ext uri="{FF2B5EF4-FFF2-40B4-BE49-F238E27FC236}">
                    <a16:creationId xmlns:a16="http://schemas.microsoft.com/office/drawing/2014/main" id="{CADD03C6-E9CA-4527-BF2E-6A349CC78052}"/>
                  </a:ext>
                </a:extLst>
              </p:cNvPr>
              <p:cNvSpPr txBox="1">
                <a:spLocks/>
              </p:cNvSpPr>
              <p:nvPr/>
            </p:nvSpPr>
            <p:spPr>
              <a:xfrm>
                <a:off x="152400" y="2057400"/>
                <a:ext cx="8947561" cy="432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b="1" dirty="0"/>
                  <a:t>Approach: </a:t>
                </a:r>
                <a:r>
                  <a:rPr lang="en-US" sz="2200" dirty="0"/>
                  <a:t>Find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(nearly) optimal mechanism over the set of samples.</a:t>
                </a:r>
              </a:p>
            </p:txBody>
          </p:sp>
        </mc:Choice>
        <mc:Fallback xmlns="">
          <p:sp>
            <p:nvSpPr>
              <p:cNvPr id="95" name="Content Placeholder 2">
                <a:extLst>
                  <a:ext uri="{FF2B5EF4-FFF2-40B4-BE49-F238E27FC236}">
                    <a16:creationId xmlns:a16="http://schemas.microsoft.com/office/drawing/2014/main" id="{CADD03C6-E9CA-4527-BF2E-6A349CC78052}"/>
                  </a:ext>
                </a:extLst>
              </p:cNvPr>
              <p:cNvSpPr txBox="1">
                <a:spLocks noRot="1" noChangeAspect="1" noMove="1" noResize="1" noEditPoints="1" noAdjustHandles="1" noChangeArrowheads="1" noChangeShapeType="1" noTextEdit="1"/>
              </p:cNvSpPr>
              <p:nvPr/>
            </p:nvSpPr>
            <p:spPr>
              <a:xfrm>
                <a:off x="152400" y="2057400"/>
                <a:ext cx="8947561" cy="432387"/>
              </a:xfrm>
              <a:prstGeom prst="rect">
                <a:avLst/>
              </a:prstGeom>
              <a:blipFill>
                <a:blip r:embed="rId19"/>
                <a:stretch>
                  <a:fillRect l="-886" t="-7143" b="-31429"/>
                </a:stretch>
              </a:blipFill>
            </p:spPr>
            <p:txBody>
              <a:bodyPr/>
              <a:lstStyle/>
              <a:p>
                <a:r>
                  <a:rPr lang="en-US">
                    <a:noFill/>
                  </a:rPr>
                  <a:t> </a:t>
                </a:r>
              </a:p>
            </p:txBody>
          </p:sp>
        </mc:Fallback>
      </mc:AlternateContent>
      <p:sp>
        <p:nvSpPr>
          <p:cNvPr id="97" name="Title 1">
            <a:extLst>
              <a:ext uri="{FF2B5EF4-FFF2-40B4-BE49-F238E27FC236}">
                <a16:creationId xmlns:a16="http://schemas.microsoft.com/office/drawing/2014/main" id="{F99F7EC8-E199-43C6-8EE0-89275E8F2653}"/>
              </a:ext>
            </a:extLst>
          </p:cNvPr>
          <p:cNvSpPr>
            <a:spLocks noGrp="1"/>
          </p:cNvSpPr>
          <p:nvPr>
            <p:ph type="title"/>
          </p:nvPr>
        </p:nvSpPr>
        <p:spPr>
          <a:xfrm>
            <a:off x="-152400" y="-76200"/>
            <a:ext cx="9448800" cy="1143000"/>
          </a:xfrm>
        </p:spPr>
        <p:txBody>
          <a:bodyPr>
            <a:normAutofit/>
          </a:bodyPr>
          <a:lstStyle/>
          <a:p>
            <a:r>
              <a:rPr lang="en-US" dirty="0"/>
              <a:t>Mechanism design as a learning problem</a:t>
            </a:r>
          </a:p>
        </p:txBody>
      </p:sp>
      <mc:AlternateContent xmlns:mc="http://schemas.openxmlformats.org/markup-compatibility/2006" xmlns:a14="http://schemas.microsoft.com/office/drawing/2010/main">
        <mc:Choice Requires="a14">
          <p:sp>
            <p:nvSpPr>
              <p:cNvPr id="100" name="Content Placeholder 2">
                <a:extLst>
                  <a:ext uri="{FF2B5EF4-FFF2-40B4-BE49-F238E27FC236}">
                    <a16:creationId xmlns:a16="http://schemas.microsoft.com/office/drawing/2014/main" id="{CADD03C6-E9CA-4527-BF2E-6A349CC78052}"/>
                  </a:ext>
                </a:extLst>
              </p:cNvPr>
              <p:cNvSpPr txBox="1">
                <a:spLocks/>
              </p:cNvSpPr>
              <p:nvPr/>
            </p:nvSpPr>
            <p:spPr>
              <a:xfrm>
                <a:off x="152400" y="2749940"/>
                <a:ext cx="8229600" cy="6574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b="1" dirty="0">
                    <a:solidFill>
                      <a:schemeClr val="tx1"/>
                    </a:solidFill>
                  </a:rPr>
                  <a:t>Key question: </a:t>
                </a:r>
                <a:r>
                  <a:rPr lang="en-US" sz="2200" dirty="0">
                    <a:solidFill>
                      <a:schemeClr val="tx1"/>
                    </a:solidFill>
                  </a:rPr>
                  <a:t>Will </a:t>
                </a:r>
                <a14:m>
                  <m:oMath xmlns:m="http://schemas.openxmlformats.org/officeDocument/2006/math">
                    <m:acc>
                      <m:accPr>
                        <m:chr m:val="̂"/>
                        <m:ctrlPr>
                          <a:rPr lang="en-US" sz="2200" i="1">
                            <a:solidFill>
                              <a:schemeClr val="tx1"/>
                            </a:solidFill>
                            <a:latin typeface="Cambria Math" panose="02040503050406030204" pitchFamily="18" charset="0"/>
                          </a:rPr>
                        </m:ctrlPr>
                      </m:accPr>
                      <m:e>
                        <m:r>
                          <a:rPr lang="en-US" sz="2200" b="0" i="1">
                            <a:solidFill>
                              <a:schemeClr val="tx1"/>
                            </a:solidFill>
                            <a:latin typeface="Cambria Math" panose="02040503050406030204" pitchFamily="18" charset="0"/>
                          </a:rPr>
                          <m:t>𝑀</m:t>
                        </m:r>
                      </m:e>
                    </m:acc>
                  </m:oMath>
                </a14:m>
                <a:r>
                  <a:rPr lang="en-US" sz="2200" dirty="0">
                    <a:solidFill>
                      <a:schemeClr val="tx1"/>
                    </a:solidFill>
                  </a:rPr>
                  <a:t> have high expected revenue?</a:t>
                </a:r>
              </a:p>
            </p:txBody>
          </p:sp>
        </mc:Choice>
        <mc:Fallback xmlns="">
          <p:sp>
            <p:nvSpPr>
              <p:cNvPr id="100" name="Content Placeholder 2">
                <a:extLst>
                  <a:ext uri="{FF2B5EF4-FFF2-40B4-BE49-F238E27FC236}">
                    <a16:creationId xmlns:a16="http://schemas.microsoft.com/office/drawing/2014/main" id="{CADD03C6-E9CA-4527-BF2E-6A349CC78052}"/>
                  </a:ext>
                </a:extLst>
              </p:cNvPr>
              <p:cNvSpPr txBox="1">
                <a:spLocks noRot="1" noChangeAspect="1" noMove="1" noResize="1" noEditPoints="1" noAdjustHandles="1" noChangeArrowheads="1" noChangeShapeType="1" noTextEdit="1"/>
              </p:cNvSpPr>
              <p:nvPr/>
            </p:nvSpPr>
            <p:spPr>
              <a:xfrm>
                <a:off x="152400" y="2749940"/>
                <a:ext cx="8229600" cy="657409"/>
              </a:xfrm>
              <a:prstGeom prst="rect">
                <a:avLst/>
              </a:prstGeom>
              <a:blipFill>
                <a:blip r:embed="rId20"/>
                <a:stretch>
                  <a:fillRect l="-963" t="-4630"/>
                </a:stretch>
              </a:blipFill>
            </p:spPr>
            <p:txBody>
              <a:bodyPr/>
              <a:lstStyle/>
              <a:p>
                <a:r>
                  <a:rPr lang="en-US">
                    <a:noFill/>
                  </a:rPr>
                  <a:t> </a:t>
                </a:r>
              </a:p>
            </p:txBody>
          </p:sp>
        </mc:Fallback>
      </mc:AlternateContent>
      <p:sp>
        <p:nvSpPr>
          <p:cNvPr id="101" name="Half Frame 100">
            <a:extLst>
              <a:ext uri="{FF2B5EF4-FFF2-40B4-BE49-F238E27FC236}">
                <a16:creationId xmlns:a16="http://schemas.microsoft.com/office/drawing/2014/main" id="{65AA8761-4484-4212-AB3C-D294BE114BFD}"/>
              </a:ext>
            </a:extLst>
          </p:cNvPr>
          <p:cNvSpPr/>
          <p:nvPr/>
        </p:nvSpPr>
        <p:spPr>
          <a:xfrm rot="13343626">
            <a:off x="8131516" y="3442746"/>
            <a:ext cx="224715" cy="474306"/>
          </a:xfrm>
          <a:prstGeom prst="halfFram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26227E71-E6FD-47E5-A9BB-E6DC49067749}"/>
                  </a:ext>
                </a:extLst>
              </p:cNvPr>
              <p:cNvSpPr txBox="1"/>
              <p:nvPr/>
            </p:nvSpPr>
            <p:spPr>
              <a:xfrm>
                <a:off x="127295" y="4736068"/>
                <a:ext cx="1314193" cy="369332"/>
              </a:xfrm>
              <a:prstGeom prst="rect">
                <a:avLst/>
              </a:prstGeom>
              <a:noFill/>
            </p:spPr>
            <p:txBody>
              <a:bodyPr wrap="square" rtlCol="0">
                <a:spAutoFit/>
              </a:bodyPr>
              <a:lstStyle/>
              <a:p>
                <a:r>
                  <a:rPr lang="en-US" dirty="0"/>
                  <a:t>New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𝐷</m:t>
                    </m:r>
                  </m:oMath>
                </a14:m>
                <a:r>
                  <a:rPr lang="en-US" dirty="0"/>
                  <a:t>:</a:t>
                </a:r>
              </a:p>
            </p:txBody>
          </p:sp>
        </mc:Choice>
        <mc:Fallback xmlns="">
          <p:sp>
            <p:nvSpPr>
              <p:cNvPr id="98" name="TextBox 97">
                <a:extLst>
                  <a:ext uri="{FF2B5EF4-FFF2-40B4-BE49-F238E27FC236}">
                    <a16:creationId xmlns:a16="http://schemas.microsoft.com/office/drawing/2014/main" id="{26227E71-E6FD-47E5-A9BB-E6DC49067749}"/>
                  </a:ext>
                </a:extLst>
              </p:cNvPr>
              <p:cNvSpPr txBox="1">
                <a:spLocks noRot="1" noChangeAspect="1" noMove="1" noResize="1" noEditPoints="1" noAdjustHandles="1" noChangeArrowheads="1" noChangeShapeType="1" noTextEdit="1"/>
              </p:cNvSpPr>
              <p:nvPr/>
            </p:nvSpPr>
            <p:spPr>
              <a:xfrm>
                <a:off x="127295" y="4736068"/>
                <a:ext cx="1314193" cy="369332"/>
              </a:xfrm>
              <a:prstGeom prst="rect">
                <a:avLst/>
              </a:prstGeom>
              <a:blipFill>
                <a:blip r:embed="rId22"/>
                <a:stretch>
                  <a:fillRect l="-4186" t="-9836" r="-3256" b="-24590"/>
                </a:stretch>
              </a:blipFill>
            </p:spPr>
            <p:txBody>
              <a:bodyPr/>
              <a:lstStyle/>
              <a:p>
                <a:r>
                  <a:rPr lang="en-US">
                    <a:noFill/>
                  </a:rPr>
                  <a:t> </a:t>
                </a:r>
              </a:p>
            </p:txBody>
          </p:sp>
        </mc:Fallback>
      </mc:AlternateContent>
      <p:sp>
        <p:nvSpPr>
          <p:cNvPr id="104" name="Rectangle 3">
            <a:extLst>
              <a:ext uri="{FF2B5EF4-FFF2-40B4-BE49-F238E27FC236}">
                <a16:creationId xmlns:a16="http://schemas.microsoft.com/office/drawing/2014/main" id="{B9452554-27C2-427E-B639-6D41E9C973DD}"/>
              </a:ext>
            </a:extLst>
          </p:cNvPr>
          <p:cNvSpPr>
            <a:spLocks noChangeArrowheads="1"/>
          </p:cNvSpPr>
          <p:nvPr/>
        </p:nvSpPr>
        <p:spPr bwMode="auto">
          <a:xfrm>
            <a:off x="10933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05" name="Content Placeholder 2">
                <a:extLst>
                  <a:ext uri="{FF2B5EF4-FFF2-40B4-BE49-F238E27FC236}">
                    <a16:creationId xmlns:a16="http://schemas.microsoft.com/office/drawing/2014/main" id="{B2C77BC3-1556-4FAA-A093-BBD4D025FD68}"/>
                  </a:ext>
                </a:extLst>
              </p:cNvPr>
              <p:cNvSpPr>
                <a:spLocks noGrp="1"/>
              </p:cNvSpPr>
              <p:nvPr>
                <p:ph idx="1"/>
              </p:nvPr>
            </p:nvSpPr>
            <p:spPr>
              <a:xfrm>
                <a:off x="228600" y="959052"/>
                <a:ext cx="8686800" cy="939194"/>
              </a:xfrm>
            </p:spPr>
            <p:txBody>
              <a:bodyPr>
                <a:noAutofit/>
              </a:bodyPr>
              <a:lstStyle/>
              <a:p>
                <a:pPr marL="0" indent="0">
                  <a:spcAft>
                    <a:spcPts val="1200"/>
                  </a:spcAft>
                  <a:buNone/>
                </a:pPr>
                <a:r>
                  <a:rPr lang="en-US" sz="2200" b="1" dirty="0"/>
                  <a:t>Goal: </a:t>
                </a:r>
                <a:r>
                  <a:rPr lang="en-US" sz="2200" dirty="0"/>
                  <a:t>Given family of mechanisms </a:t>
                </a:r>
                <a14:m>
                  <m:oMath xmlns:m="http://schemas.openxmlformats.org/officeDocument/2006/math">
                    <m:r>
                      <a:rPr lang="en-US" sz="2400"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105" name="Content Placeholder 2">
                <a:extLst>
                  <a:ext uri="{FF2B5EF4-FFF2-40B4-BE49-F238E27FC236}">
                    <a16:creationId xmlns:a16="http://schemas.microsoft.com/office/drawing/2014/main" id="{B2C77BC3-1556-4FAA-A093-BBD4D025FD68}"/>
                  </a:ext>
                </a:extLst>
              </p:cNvPr>
              <p:cNvSpPr>
                <a:spLocks noGrp="1" noRot="1" noChangeAspect="1" noMove="1" noResize="1" noEditPoints="1" noAdjustHandles="1" noChangeArrowheads="1" noChangeShapeType="1" noTextEdit="1"/>
              </p:cNvSpPr>
              <p:nvPr>
                <p:ph idx="1"/>
              </p:nvPr>
            </p:nvSpPr>
            <p:spPr>
              <a:xfrm>
                <a:off x="228600" y="959052"/>
                <a:ext cx="8686800" cy="939194"/>
              </a:xfrm>
              <a:blipFill>
                <a:blip r:embed="rId17"/>
                <a:stretch>
                  <a:fillRect l="-912" t="-1299"/>
                </a:stretch>
              </a:blipFill>
            </p:spPr>
            <p:txBody>
              <a:bodyPr/>
              <a:lstStyle/>
              <a:p>
                <a:r>
                  <a:rPr lang="en-US">
                    <a:noFill/>
                  </a:rPr>
                  <a:t> </a:t>
                </a:r>
              </a:p>
            </p:txBody>
          </p:sp>
        </mc:Fallback>
      </mc:AlternateContent>
    </p:spTree>
    <p:extLst>
      <p:ext uri="{BB962C8B-B14F-4D97-AF65-F5344CB8AC3E}">
        <p14:creationId xmlns:p14="http://schemas.microsoft.com/office/powerpoint/2010/main" val="396010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8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 grpId="0"/>
      <p:bldP spid="295" grpId="0"/>
      <p:bldP spid="298" grpId="0" animBg="1"/>
      <p:bldP spid="339" grpId="0"/>
      <p:bldP spid="380" grpId="0"/>
      <p:bldP spid="381" grpId="0"/>
      <p:bldP spid="95" grpId="0"/>
      <p:bldP spid="100" grpId="0"/>
      <p:bldP spid="101" grpId="0" animBg="1"/>
      <p:bldP spid="9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8022C31D-050D-4E36-AA62-A09B06C612ED}"/>
              </a:ext>
            </a:extLst>
          </p:cNvPr>
          <p:cNvSpPr txBox="1">
            <a:spLocks/>
          </p:cNvSpPr>
          <p:nvPr/>
        </p:nvSpPr>
        <p:spPr>
          <a:xfrm>
            <a:off x="-152400" y="-76200"/>
            <a:ext cx="94488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t>Mechanism design as a learning problem</a:t>
            </a:r>
            <a:endParaRPr lang="en-US" dirty="0"/>
          </a:p>
        </p:txBody>
      </p:sp>
      <p:sp>
        <p:nvSpPr>
          <p:cNvPr id="19" name="Rectangle 3">
            <a:extLst>
              <a:ext uri="{FF2B5EF4-FFF2-40B4-BE49-F238E27FC236}">
                <a16:creationId xmlns:a16="http://schemas.microsoft.com/office/drawing/2014/main" id="{E458D9A6-44FE-458A-B68F-DE2B3615A9CC}"/>
              </a:ext>
            </a:extLst>
          </p:cNvPr>
          <p:cNvSpPr>
            <a:spLocks noChangeArrowheads="1"/>
          </p:cNvSpPr>
          <p:nvPr/>
        </p:nvSpPr>
        <p:spPr bwMode="auto">
          <a:xfrm>
            <a:off x="10933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2D42A41C-04B4-4A89-A19F-F46B04C006B6}"/>
                  </a:ext>
                </a:extLst>
              </p:cNvPr>
              <p:cNvSpPr>
                <a:spLocks noGrp="1"/>
              </p:cNvSpPr>
              <p:nvPr>
                <p:ph idx="1"/>
              </p:nvPr>
            </p:nvSpPr>
            <p:spPr>
              <a:xfrm>
                <a:off x="228600" y="959052"/>
                <a:ext cx="8686800" cy="939194"/>
              </a:xfrm>
            </p:spPr>
            <p:txBody>
              <a:bodyPr>
                <a:noAutofit/>
              </a:bodyPr>
              <a:lstStyle/>
              <a:p>
                <a:pPr marL="0" indent="0">
                  <a:spcAft>
                    <a:spcPts val="1200"/>
                  </a:spcAft>
                  <a:buNone/>
                </a:pPr>
                <a:r>
                  <a:rPr lang="en-US" sz="2200" b="1" dirty="0"/>
                  <a:t>Goal: </a:t>
                </a:r>
                <a:r>
                  <a:rPr lang="en-US" sz="2200" dirty="0"/>
                  <a:t>Given family of mechanisms </a:t>
                </a:r>
                <a14:m>
                  <m:oMath xmlns:m="http://schemas.openxmlformats.org/officeDocument/2006/math">
                    <m:r>
                      <a:rPr lang="en-US" sz="2400"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20" name="Content Placeholder 2">
                <a:extLst>
                  <a:ext uri="{FF2B5EF4-FFF2-40B4-BE49-F238E27FC236}">
                    <a16:creationId xmlns:a16="http://schemas.microsoft.com/office/drawing/2014/main" id="{2D42A41C-04B4-4A89-A19F-F46B04C006B6}"/>
                  </a:ext>
                </a:extLst>
              </p:cNvPr>
              <p:cNvSpPr>
                <a:spLocks noGrp="1" noRot="1" noChangeAspect="1" noMove="1" noResize="1" noEditPoints="1" noAdjustHandles="1" noChangeArrowheads="1" noChangeShapeType="1" noTextEdit="1"/>
              </p:cNvSpPr>
              <p:nvPr>
                <p:ph idx="1"/>
              </p:nvPr>
            </p:nvSpPr>
            <p:spPr>
              <a:xfrm>
                <a:off x="228600" y="959052"/>
                <a:ext cx="8686800" cy="939194"/>
              </a:xfrm>
              <a:blipFill>
                <a:blip r:embed="rId2"/>
                <a:stretch>
                  <a:fillRect l="-912" t="-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0704A6A9-3E11-4B7D-82F4-E0998170CFED}"/>
                  </a:ext>
                </a:extLst>
              </p:cNvPr>
              <p:cNvSpPr txBox="1">
                <a:spLocks/>
              </p:cNvSpPr>
              <p:nvPr/>
            </p:nvSpPr>
            <p:spPr>
              <a:xfrm>
                <a:off x="152400" y="2057400"/>
                <a:ext cx="8947561" cy="432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b="1" dirty="0"/>
                  <a:t>Approach: </a:t>
                </a:r>
                <a:r>
                  <a:rPr lang="en-US" sz="2200" dirty="0"/>
                  <a:t>Find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(nearly) optimal mechanism over the set of samples.</a:t>
                </a:r>
              </a:p>
            </p:txBody>
          </p:sp>
        </mc:Choice>
        <mc:Fallback xmlns="">
          <p:sp>
            <p:nvSpPr>
              <p:cNvPr id="25" name="Content Placeholder 2">
                <a:extLst>
                  <a:ext uri="{FF2B5EF4-FFF2-40B4-BE49-F238E27FC236}">
                    <a16:creationId xmlns:a16="http://schemas.microsoft.com/office/drawing/2014/main" id="{0704A6A9-3E11-4B7D-82F4-E0998170CFED}"/>
                  </a:ext>
                </a:extLst>
              </p:cNvPr>
              <p:cNvSpPr txBox="1">
                <a:spLocks noRot="1" noChangeAspect="1" noMove="1" noResize="1" noEditPoints="1" noAdjustHandles="1" noChangeArrowheads="1" noChangeShapeType="1" noTextEdit="1"/>
              </p:cNvSpPr>
              <p:nvPr/>
            </p:nvSpPr>
            <p:spPr>
              <a:xfrm>
                <a:off x="152400" y="2057400"/>
                <a:ext cx="8947561" cy="432387"/>
              </a:xfrm>
              <a:prstGeom prst="rect">
                <a:avLst/>
              </a:prstGeom>
              <a:blipFill>
                <a:blip r:embed="rId3"/>
                <a:stretch>
                  <a:fillRect l="-886" t="-7143"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ontent Placeholder 2">
                <a:extLst>
                  <a:ext uri="{FF2B5EF4-FFF2-40B4-BE49-F238E27FC236}">
                    <a16:creationId xmlns:a16="http://schemas.microsoft.com/office/drawing/2014/main" id="{0F44DF7A-F2E9-4D01-BC40-973712F43AA7}"/>
                  </a:ext>
                </a:extLst>
              </p:cNvPr>
              <p:cNvSpPr txBox="1">
                <a:spLocks/>
              </p:cNvSpPr>
              <p:nvPr/>
            </p:nvSpPr>
            <p:spPr>
              <a:xfrm>
                <a:off x="152400" y="2466791"/>
                <a:ext cx="8001000" cy="4288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dirty="0">
                    <a:solidFill>
                      <a:schemeClr val="tx1"/>
                    </a:solidFill>
                  </a:rPr>
                  <a:t>Will </a:t>
                </a:r>
                <a14:m>
                  <m:oMath xmlns:m="http://schemas.openxmlformats.org/officeDocument/2006/math">
                    <m:acc>
                      <m:accPr>
                        <m:chr m:val="̂"/>
                        <m:ctrlPr>
                          <a:rPr lang="en-US" sz="2200" i="1">
                            <a:solidFill>
                              <a:schemeClr val="tx1"/>
                            </a:solidFill>
                            <a:latin typeface="Cambria Math" panose="02040503050406030204" pitchFamily="18" charset="0"/>
                          </a:rPr>
                        </m:ctrlPr>
                      </m:accPr>
                      <m:e>
                        <m:r>
                          <a:rPr lang="en-US" sz="2200" b="0" i="1">
                            <a:solidFill>
                              <a:schemeClr val="tx1"/>
                            </a:solidFill>
                            <a:latin typeface="Cambria Math" panose="02040503050406030204" pitchFamily="18" charset="0"/>
                          </a:rPr>
                          <m:t>𝑀</m:t>
                        </m:r>
                      </m:e>
                    </m:acc>
                  </m:oMath>
                </a14:m>
                <a:r>
                  <a:rPr lang="en-US" sz="2200" dirty="0">
                    <a:solidFill>
                      <a:schemeClr val="tx1"/>
                    </a:solidFill>
                  </a:rPr>
                  <a:t> have high expected revenue?</a:t>
                </a:r>
              </a:p>
            </p:txBody>
          </p:sp>
        </mc:Choice>
        <mc:Fallback xmlns="">
          <p:sp>
            <p:nvSpPr>
              <p:cNvPr id="26" name="Content Placeholder 2">
                <a:extLst>
                  <a:ext uri="{FF2B5EF4-FFF2-40B4-BE49-F238E27FC236}">
                    <a16:creationId xmlns:a16="http://schemas.microsoft.com/office/drawing/2014/main" id="{0F44DF7A-F2E9-4D01-BC40-973712F43AA7}"/>
                  </a:ext>
                </a:extLst>
              </p:cNvPr>
              <p:cNvSpPr txBox="1">
                <a:spLocks noRot="1" noChangeAspect="1" noMove="1" noResize="1" noEditPoints="1" noAdjustHandles="1" noChangeArrowheads="1" noChangeShapeType="1" noTextEdit="1"/>
              </p:cNvSpPr>
              <p:nvPr/>
            </p:nvSpPr>
            <p:spPr>
              <a:xfrm>
                <a:off x="152400" y="2466791"/>
                <a:ext cx="8001000" cy="428809"/>
              </a:xfrm>
              <a:prstGeom prst="rect">
                <a:avLst/>
              </a:prstGeom>
              <a:blipFill>
                <a:blip r:embed="rId4"/>
                <a:stretch>
                  <a:fillRect l="-990" t="-15714" b="-22857"/>
                </a:stretch>
              </a:blipFill>
            </p:spPr>
            <p:txBody>
              <a:bodyPr/>
              <a:lstStyle/>
              <a:p>
                <a:r>
                  <a:rPr lang="en-US">
                    <a:noFill/>
                  </a:rPr>
                  <a:t> </a:t>
                </a:r>
              </a:p>
            </p:txBody>
          </p:sp>
        </mc:Fallback>
      </mc:AlternateContent>
      <p:sp>
        <p:nvSpPr>
          <p:cNvPr id="9" name="Rectangle 3">
            <a:extLst>
              <a:ext uri="{FF2B5EF4-FFF2-40B4-BE49-F238E27FC236}">
                <a16:creationId xmlns:a16="http://schemas.microsoft.com/office/drawing/2014/main" id="{B8C17D6F-089F-4F09-9B6F-B7EA4154405B}"/>
              </a:ext>
            </a:extLst>
          </p:cNvPr>
          <p:cNvSpPr>
            <a:spLocks noChangeArrowheads="1"/>
          </p:cNvSpPr>
          <p:nvPr/>
        </p:nvSpPr>
        <p:spPr bwMode="auto">
          <a:xfrm>
            <a:off x="152400" y="3276600"/>
            <a:ext cx="8839200" cy="838199"/>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6264E161-19DE-4E81-8A4A-1DCE4A44E006}"/>
                  </a:ext>
                </a:extLst>
              </p:cNvPr>
              <p:cNvSpPr/>
              <p:nvPr/>
            </p:nvSpPr>
            <p:spPr>
              <a:xfrm>
                <a:off x="152400" y="3334511"/>
                <a:ext cx="8229600" cy="704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Key technical tool: uniform convergence,</a:t>
                </a:r>
                <a:r>
                  <a:rPr lang="en-US" sz="2200" dirty="0">
                    <a:solidFill>
                      <a:schemeClr val="tx1"/>
                    </a:solidFill>
                  </a:rPr>
                  <a:t> for any mechanism in class </a:t>
                </a:r>
                <a14:m>
                  <m:oMath xmlns:m="http://schemas.openxmlformats.org/officeDocument/2006/math">
                    <m:r>
                      <a:rPr lang="en-US" sz="2200" i="1">
                        <a:solidFill>
                          <a:schemeClr val="tx1"/>
                        </a:solidFill>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solidFill>
                      <a:schemeClr val="tx1"/>
                    </a:solidFill>
                  </a:rPr>
                  <a:t>, average revenue over samples “close” to its expected revenue.</a:t>
                </a:r>
                <a:endParaRPr lang="en-US" sz="2200" b="1" dirty="0">
                  <a:solidFill>
                    <a:schemeClr val="tx1"/>
                  </a:solidFill>
                </a:endParaRPr>
              </a:p>
            </p:txBody>
          </p:sp>
        </mc:Choice>
        <mc:Fallback xmlns="">
          <p:sp>
            <p:nvSpPr>
              <p:cNvPr id="28" name="Rectangle 27">
                <a:extLst>
                  <a:ext uri="{FF2B5EF4-FFF2-40B4-BE49-F238E27FC236}">
                    <a16:creationId xmlns:a16="http://schemas.microsoft.com/office/drawing/2014/main" id="{6264E161-19DE-4E81-8A4A-1DCE4A44E006}"/>
                  </a:ext>
                </a:extLst>
              </p:cNvPr>
              <p:cNvSpPr>
                <a:spLocks noRot="1" noChangeAspect="1" noMove="1" noResize="1" noEditPoints="1" noAdjustHandles="1" noChangeArrowheads="1" noChangeShapeType="1" noTextEdit="1"/>
              </p:cNvSpPr>
              <p:nvPr/>
            </p:nvSpPr>
            <p:spPr>
              <a:xfrm>
                <a:off x="152400" y="3334511"/>
                <a:ext cx="8229600" cy="704088"/>
              </a:xfrm>
              <a:prstGeom prst="rect">
                <a:avLst/>
              </a:prstGeom>
              <a:blipFill>
                <a:blip r:embed="rId5"/>
                <a:stretch>
                  <a:fillRect l="-963" t="-9565" b="-22609"/>
                </a:stretch>
              </a:blipFill>
              <a:ln w="28575">
                <a:noFill/>
              </a:ln>
            </p:spPr>
            <p:txBody>
              <a:bodyPr/>
              <a:lstStyle/>
              <a:p>
                <a:r>
                  <a:rPr lang="en-US">
                    <a:noFill/>
                  </a:rPr>
                  <a:t> </a:t>
                </a:r>
              </a:p>
            </p:txBody>
          </p:sp>
        </mc:Fallback>
      </mc:AlternateContent>
    </p:spTree>
    <p:extLst>
      <p:ext uri="{BB962C8B-B14F-4D97-AF65-F5344CB8AC3E}">
        <p14:creationId xmlns:p14="http://schemas.microsoft.com/office/powerpoint/2010/main" val="368378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A639-8DFB-4F92-BC32-32409E799579}"/>
              </a:ext>
            </a:extLst>
          </p:cNvPr>
          <p:cNvSpPr>
            <a:spLocks noGrp="1"/>
          </p:cNvSpPr>
          <p:nvPr>
            <p:ph type="title"/>
          </p:nvPr>
        </p:nvSpPr>
        <p:spPr/>
        <p:txBody>
          <a:bodyPr>
            <a:normAutofit/>
          </a:bodyPr>
          <a:lstStyle/>
          <a:p>
            <a:r>
              <a:rPr lang="en-US" dirty="0"/>
              <a:t>Automated mechanism design</a:t>
            </a:r>
            <a:br>
              <a:rPr lang="en-US" dirty="0"/>
            </a:br>
            <a:r>
              <a:rPr lang="en-US" altLang="en-US" sz="2400" dirty="0"/>
              <a:t>[Conitzer and Sandholm, UAI’02; Sandholm CP’03]</a:t>
            </a:r>
            <a:endParaRPr lang="en-US" sz="2400" dirty="0"/>
          </a:p>
        </p:txBody>
      </p:sp>
      <p:sp>
        <p:nvSpPr>
          <p:cNvPr id="3" name="Content Placeholder 2">
            <a:extLst>
              <a:ext uri="{FF2B5EF4-FFF2-40B4-BE49-F238E27FC236}">
                <a16:creationId xmlns:a16="http://schemas.microsoft.com/office/drawing/2014/main" id="{927E12AE-9021-4FF8-9DD3-D8C0B955E833}"/>
              </a:ext>
            </a:extLst>
          </p:cNvPr>
          <p:cNvSpPr>
            <a:spLocks noGrp="1"/>
          </p:cNvSpPr>
          <p:nvPr>
            <p:ph idx="1"/>
          </p:nvPr>
        </p:nvSpPr>
        <p:spPr/>
        <p:txBody>
          <a:bodyPr/>
          <a:lstStyle/>
          <a:p>
            <a:pPr marL="0" indent="0">
              <a:buNone/>
            </a:pPr>
            <a:r>
              <a:rPr lang="en-US" dirty="0"/>
              <a:t>Use optimization, ML, &amp; data to design mechanisms</a:t>
            </a:r>
          </a:p>
          <a:p>
            <a:pPr lvl="1"/>
            <a:r>
              <a:rPr lang="en-US" dirty="0"/>
              <a:t>Helps overcome challenges faced by manual approaches:</a:t>
            </a:r>
          </a:p>
          <a:p>
            <a:pPr marL="42862" indent="0">
              <a:buNone/>
            </a:pPr>
            <a:r>
              <a:rPr lang="en-US" sz="2000" i="1" dirty="0"/>
              <a:t>	2 items for sale: Revenue-maximizing mechanism unknown</a:t>
            </a:r>
            <a:endParaRPr lang="en-US" sz="2000" dirty="0"/>
          </a:p>
          <a:p>
            <a:pPr marL="0" indent="0">
              <a:buNone/>
            </a:pPr>
            <a:r>
              <a:rPr lang="en-US" dirty="0"/>
              <a:t>In these two lectures, we:</a:t>
            </a:r>
          </a:p>
          <a:p>
            <a:pPr lvl="1"/>
            <a:r>
              <a:rPr lang="en-US" dirty="0"/>
              <a:t>Cover optimization algorithms</a:t>
            </a:r>
          </a:p>
          <a:p>
            <a:pPr lvl="1"/>
            <a:r>
              <a:rPr lang="en-US" dirty="0"/>
              <a:t>Provide statistical guarantees</a:t>
            </a:r>
          </a:p>
          <a:p>
            <a:pPr lvl="2"/>
            <a:r>
              <a:rPr lang="en-US" dirty="0"/>
              <a:t>Techniques of independent interest (we believe) to ML theory</a:t>
            </a:r>
          </a:p>
        </p:txBody>
      </p:sp>
      <p:pic>
        <p:nvPicPr>
          <p:cNvPr id="7" name="Picture 4" descr="Image result for idea wallpaper">
            <a:extLst>
              <a:ext uri="{FF2B5EF4-FFF2-40B4-BE49-F238E27FC236}">
                <a16:creationId xmlns:a16="http://schemas.microsoft.com/office/drawing/2014/main" id="{12618112-0123-4A5B-95C0-305172774D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501" b="28749"/>
          <a:stretch/>
        </p:blipFill>
        <p:spPr bwMode="auto">
          <a:xfrm>
            <a:off x="0" y="4495800"/>
            <a:ext cx="9144000" cy="2362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1929544F-B344-4D7F-B8D2-71A043D75C76}"/>
              </a:ext>
            </a:extLst>
          </p:cNvPr>
          <p:cNvCxnSpPr>
            <a:cxnSpLocks/>
          </p:cNvCxnSpPr>
          <p:nvPr/>
        </p:nvCxnSpPr>
        <p:spPr>
          <a:xfrm>
            <a:off x="0" y="4495800"/>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96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9BBEAC36-C833-4794-9A2A-08D028086710}"/>
                  </a:ext>
                </a:extLst>
              </p:cNvPr>
              <p:cNvSpPr txBox="1">
                <a:spLocks/>
              </p:cNvSpPr>
              <p:nvPr/>
            </p:nvSpPr>
            <p:spPr>
              <a:xfrm>
                <a:off x="1543050" y="4536144"/>
                <a:ext cx="5695950" cy="26445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US" sz="2200" dirty="0"/>
                  <a:t>Imply that</a:t>
                </a:r>
                <a14:m>
                  <m:oMath xmlns:m="http://schemas.openxmlformats.org/officeDocument/2006/math">
                    <m:r>
                      <a:rPr lang="en-US" sz="2200" i="1">
                        <a:latin typeface="Cambria Math" panose="02040503050406030204" pitchFamily="18" charset="0"/>
                      </a:rPr>
                      <m:t> </m:t>
                    </m:r>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have high expected revenue.</a:t>
                </a:r>
              </a:p>
            </p:txBody>
          </p:sp>
        </mc:Choice>
        <mc:Fallback xmlns="">
          <p:sp>
            <p:nvSpPr>
              <p:cNvPr id="17" name="Content Placeholder 2">
                <a:extLst>
                  <a:ext uri="{FF2B5EF4-FFF2-40B4-BE49-F238E27FC236}">
                    <a16:creationId xmlns:a16="http://schemas.microsoft.com/office/drawing/2014/main" id="{9BBEAC36-C833-4794-9A2A-08D028086710}"/>
                  </a:ext>
                </a:extLst>
              </p:cNvPr>
              <p:cNvSpPr txBox="1">
                <a:spLocks noRot="1" noChangeAspect="1" noMove="1" noResize="1" noEditPoints="1" noAdjustHandles="1" noChangeArrowheads="1" noChangeShapeType="1" noTextEdit="1"/>
              </p:cNvSpPr>
              <p:nvPr/>
            </p:nvSpPr>
            <p:spPr>
              <a:xfrm>
                <a:off x="1543050" y="4536144"/>
                <a:ext cx="5695950" cy="264457"/>
              </a:xfrm>
              <a:prstGeom prst="rect">
                <a:avLst/>
              </a:prstGeom>
              <a:blipFill>
                <a:blip r:embed="rId2"/>
                <a:stretch>
                  <a:fillRect l="-1604" t="-15909" b="-10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FC68C3DC-EB2F-4F9F-B2E4-C8EC47685EDF}"/>
                  </a:ext>
                </a:extLst>
              </p:cNvPr>
              <p:cNvSpPr txBox="1">
                <a:spLocks/>
              </p:cNvSpPr>
              <p:nvPr/>
            </p:nvSpPr>
            <p:spPr>
              <a:xfrm>
                <a:off x="152400" y="2057400"/>
                <a:ext cx="8947561" cy="432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b="1" dirty="0"/>
                  <a:t>Approach: </a:t>
                </a:r>
                <a:r>
                  <a:rPr lang="en-US" sz="2200" dirty="0"/>
                  <a:t>Find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(nearly) optimal mechanism over the set of samples.</a:t>
                </a:r>
              </a:p>
            </p:txBody>
          </p:sp>
        </mc:Choice>
        <mc:Fallback xmlns="">
          <p:sp>
            <p:nvSpPr>
              <p:cNvPr id="12" name="Content Placeholder 2">
                <a:extLst>
                  <a:ext uri="{FF2B5EF4-FFF2-40B4-BE49-F238E27FC236}">
                    <a16:creationId xmlns:a16="http://schemas.microsoft.com/office/drawing/2014/main" id="{FC68C3DC-EB2F-4F9F-B2E4-C8EC47685EDF}"/>
                  </a:ext>
                </a:extLst>
              </p:cNvPr>
              <p:cNvSpPr txBox="1">
                <a:spLocks noRot="1" noChangeAspect="1" noMove="1" noResize="1" noEditPoints="1" noAdjustHandles="1" noChangeArrowheads="1" noChangeShapeType="1" noTextEdit="1"/>
              </p:cNvSpPr>
              <p:nvPr/>
            </p:nvSpPr>
            <p:spPr>
              <a:xfrm>
                <a:off x="152400" y="2057400"/>
                <a:ext cx="8947561" cy="432387"/>
              </a:xfrm>
              <a:prstGeom prst="rect">
                <a:avLst/>
              </a:prstGeom>
              <a:blipFill>
                <a:blip r:embed="rId3"/>
                <a:stretch>
                  <a:fillRect l="-886" t="-7143"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2FB6CB9-D61A-4757-9618-E8BAFAD508E9}"/>
                  </a:ext>
                </a:extLst>
              </p:cNvPr>
              <p:cNvSpPr txBox="1">
                <a:spLocks/>
              </p:cNvSpPr>
              <p:nvPr/>
            </p:nvSpPr>
            <p:spPr>
              <a:xfrm>
                <a:off x="152400" y="2466791"/>
                <a:ext cx="8001000" cy="4288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dirty="0">
                    <a:solidFill>
                      <a:schemeClr val="tx1"/>
                    </a:solidFill>
                  </a:rPr>
                  <a:t>Will </a:t>
                </a:r>
                <a14:m>
                  <m:oMath xmlns:m="http://schemas.openxmlformats.org/officeDocument/2006/math">
                    <m:acc>
                      <m:accPr>
                        <m:chr m:val="̂"/>
                        <m:ctrlPr>
                          <a:rPr lang="en-US" sz="2200" i="1">
                            <a:solidFill>
                              <a:schemeClr val="tx1"/>
                            </a:solidFill>
                            <a:latin typeface="Cambria Math" panose="02040503050406030204" pitchFamily="18" charset="0"/>
                          </a:rPr>
                        </m:ctrlPr>
                      </m:accPr>
                      <m:e>
                        <m:r>
                          <a:rPr lang="en-US" sz="2200" b="0" i="1">
                            <a:solidFill>
                              <a:schemeClr val="tx1"/>
                            </a:solidFill>
                            <a:latin typeface="Cambria Math" panose="02040503050406030204" pitchFamily="18" charset="0"/>
                          </a:rPr>
                          <m:t>𝑀</m:t>
                        </m:r>
                      </m:e>
                    </m:acc>
                  </m:oMath>
                </a14:m>
                <a:r>
                  <a:rPr lang="en-US" sz="2200" dirty="0">
                    <a:solidFill>
                      <a:schemeClr val="tx1"/>
                    </a:solidFill>
                  </a:rPr>
                  <a:t> have high expected revenue?</a:t>
                </a:r>
              </a:p>
            </p:txBody>
          </p:sp>
        </mc:Choice>
        <mc:Fallback xmlns="">
          <p:sp>
            <p:nvSpPr>
              <p:cNvPr id="19" name="Content Placeholder 2">
                <a:extLst>
                  <a:ext uri="{FF2B5EF4-FFF2-40B4-BE49-F238E27FC236}">
                    <a16:creationId xmlns:a16="http://schemas.microsoft.com/office/drawing/2014/main" id="{A2FB6CB9-D61A-4757-9618-E8BAFAD508E9}"/>
                  </a:ext>
                </a:extLst>
              </p:cNvPr>
              <p:cNvSpPr txBox="1">
                <a:spLocks noRot="1" noChangeAspect="1" noMove="1" noResize="1" noEditPoints="1" noAdjustHandles="1" noChangeArrowheads="1" noChangeShapeType="1" noTextEdit="1"/>
              </p:cNvSpPr>
              <p:nvPr/>
            </p:nvSpPr>
            <p:spPr>
              <a:xfrm>
                <a:off x="152400" y="2466791"/>
                <a:ext cx="8001000" cy="428809"/>
              </a:xfrm>
              <a:prstGeom prst="rect">
                <a:avLst/>
              </a:prstGeom>
              <a:blipFill>
                <a:blip r:embed="rId4"/>
                <a:stretch>
                  <a:fillRect l="-990" t="-15714" b="-22857"/>
                </a:stretch>
              </a:blipFill>
            </p:spPr>
            <p:txBody>
              <a:bodyPr/>
              <a:lstStyle/>
              <a:p>
                <a:r>
                  <a:rPr lang="en-US">
                    <a:noFill/>
                  </a:rPr>
                  <a:t> </a:t>
                </a:r>
              </a:p>
            </p:txBody>
          </p:sp>
        </mc:Fallback>
      </mc:AlternateContent>
      <p:sp>
        <p:nvSpPr>
          <p:cNvPr id="20" name="Rectangle 3">
            <a:extLst>
              <a:ext uri="{FF2B5EF4-FFF2-40B4-BE49-F238E27FC236}">
                <a16:creationId xmlns:a16="http://schemas.microsoft.com/office/drawing/2014/main" id="{4A822080-1F32-4D37-B75F-93B0FC9B44A2}"/>
              </a:ext>
            </a:extLst>
          </p:cNvPr>
          <p:cNvSpPr>
            <a:spLocks noChangeArrowheads="1"/>
          </p:cNvSpPr>
          <p:nvPr/>
        </p:nvSpPr>
        <p:spPr bwMode="auto">
          <a:xfrm>
            <a:off x="152400" y="3276600"/>
            <a:ext cx="8839200" cy="838199"/>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4FBFD29-5338-4B37-9FF7-D6B2F34E60A9}"/>
                  </a:ext>
                </a:extLst>
              </p:cNvPr>
              <p:cNvSpPr/>
              <p:nvPr/>
            </p:nvSpPr>
            <p:spPr>
              <a:xfrm>
                <a:off x="152400" y="3334511"/>
                <a:ext cx="8229600" cy="704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Key technical tool: uniform convergence,</a:t>
                </a:r>
                <a:r>
                  <a:rPr lang="en-US" sz="2200" dirty="0">
                    <a:solidFill>
                      <a:schemeClr val="tx1"/>
                    </a:solidFill>
                  </a:rPr>
                  <a:t> for any mechanism in class </a:t>
                </a:r>
                <a14:m>
                  <m:oMath xmlns:m="http://schemas.openxmlformats.org/officeDocument/2006/math">
                    <m:r>
                      <a:rPr lang="en-US" sz="2200" i="1">
                        <a:solidFill>
                          <a:schemeClr val="tx1"/>
                        </a:solidFill>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solidFill>
                      <a:schemeClr val="tx1"/>
                    </a:solidFill>
                  </a:rPr>
                  <a:t>, average revenue over samples “close” to its expected revenue.</a:t>
                </a:r>
                <a:endParaRPr lang="en-US" sz="2200" b="1" dirty="0">
                  <a:solidFill>
                    <a:schemeClr val="tx1"/>
                  </a:solidFill>
                </a:endParaRPr>
              </a:p>
            </p:txBody>
          </p:sp>
        </mc:Choice>
        <mc:Fallback xmlns="">
          <p:sp>
            <p:nvSpPr>
              <p:cNvPr id="23" name="Rectangle 22">
                <a:extLst>
                  <a:ext uri="{FF2B5EF4-FFF2-40B4-BE49-F238E27FC236}">
                    <a16:creationId xmlns:a16="http://schemas.microsoft.com/office/drawing/2014/main" id="{34FBFD29-5338-4B37-9FF7-D6B2F34E60A9}"/>
                  </a:ext>
                </a:extLst>
              </p:cNvPr>
              <p:cNvSpPr>
                <a:spLocks noRot="1" noChangeAspect="1" noMove="1" noResize="1" noEditPoints="1" noAdjustHandles="1" noChangeArrowheads="1" noChangeShapeType="1" noTextEdit="1"/>
              </p:cNvSpPr>
              <p:nvPr/>
            </p:nvSpPr>
            <p:spPr>
              <a:xfrm>
                <a:off x="152400" y="3334511"/>
                <a:ext cx="8229600" cy="704088"/>
              </a:xfrm>
              <a:prstGeom prst="rect">
                <a:avLst/>
              </a:prstGeom>
              <a:blipFill>
                <a:blip r:embed="rId5"/>
                <a:stretch>
                  <a:fillRect l="-963" t="-9565" b="-22609"/>
                </a:stretch>
              </a:blipFill>
              <a:ln w="28575">
                <a:noFill/>
              </a:ln>
            </p:spPr>
            <p:txBody>
              <a:bodyPr/>
              <a:lstStyle/>
              <a:p>
                <a:r>
                  <a:rPr lang="en-US">
                    <a:noFill/>
                  </a:rPr>
                  <a:t> </a:t>
                </a:r>
              </a:p>
            </p:txBody>
          </p:sp>
        </mc:Fallback>
      </mc:AlternateContent>
      <p:sp>
        <p:nvSpPr>
          <p:cNvPr id="26" name="Title 1">
            <a:extLst>
              <a:ext uri="{FF2B5EF4-FFF2-40B4-BE49-F238E27FC236}">
                <a16:creationId xmlns:a16="http://schemas.microsoft.com/office/drawing/2014/main" id="{786E8D5A-2BD3-463E-A530-37A66E28D1DD}"/>
              </a:ext>
            </a:extLst>
          </p:cNvPr>
          <p:cNvSpPr txBox="1">
            <a:spLocks/>
          </p:cNvSpPr>
          <p:nvPr/>
        </p:nvSpPr>
        <p:spPr>
          <a:xfrm>
            <a:off x="-152400" y="-76200"/>
            <a:ext cx="94488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t>Mechanism design as a learning problem</a:t>
            </a:r>
            <a:endParaRPr lang="en-US" dirty="0"/>
          </a:p>
        </p:txBody>
      </p:sp>
      <p:sp>
        <p:nvSpPr>
          <p:cNvPr id="27" name="Rectangle 3">
            <a:extLst>
              <a:ext uri="{FF2B5EF4-FFF2-40B4-BE49-F238E27FC236}">
                <a16:creationId xmlns:a16="http://schemas.microsoft.com/office/drawing/2014/main" id="{B55897FD-1DCA-4C79-AF2F-EA15450681CA}"/>
              </a:ext>
            </a:extLst>
          </p:cNvPr>
          <p:cNvSpPr>
            <a:spLocks noChangeArrowheads="1"/>
          </p:cNvSpPr>
          <p:nvPr/>
        </p:nvSpPr>
        <p:spPr bwMode="auto">
          <a:xfrm>
            <a:off x="10933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12CECA6E-F8D5-418F-AD61-F6AC84C31F16}"/>
                  </a:ext>
                </a:extLst>
              </p:cNvPr>
              <p:cNvSpPr txBox="1">
                <a:spLocks/>
              </p:cNvSpPr>
              <p:nvPr/>
            </p:nvSpPr>
            <p:spPr>
              <a:xfrm>
                <a:off x="228600" y="959052"/>
                <a:ext cx="8686800" cy="93919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00"/>
                  </a:spcAft>
                  <a:buFont typeface="Arial" pitchFamily="34" charset="0"/>
                  <a:buNone/>
                </a:pPr>
                <a:r>
                  <a:rPr lang="en-US" sz="2200" b="1" dirty="0"/>
                  <a:t>Goal: </a:t>
                </a:r>
                <a:r>
                  <a:rPr lang="en-US" sz="2200" dirty="0"/>
                  <a:t>Given family of mechanisms </a:t>
                </a:r>
                <a14:m>
                  <m:oMath xmlns:m="http://schemas.openxmlformats.org/officeDocument/2006/math">
                    <m:r>
                      <a:rPr lang="en-US"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28" name="Content Placeholder 2">
                <a:extLst>
                  <a:ext uri="{FF2B5EF4-FFF2-40B4-BE49-F238E27FC236}">
                    <a16:creationId xmlns:a16="http://schemas.microsoft.com/office/drawing/2014/main" id="{12CECA6E-F8D5-418F-AD61-F6AC84C31F16}"/>
                  </a:ext>
                </a:extLst>
              </p:cNvPr>
              <p:cNvSpPr txBox="1">
                <a:spLocks noRot="1" noChangeAspect="1" noMove="1" noResize="1" noEditPoints="1" noAdjustHandles="1" noChangeArrowheads="1" noChangeShapeType="1" noTextEdit="1"/>
              </p:cNvSpPr>
              <p:nvPr/>
            </p:nvSpPr>
            <p:spPr>
              <a:xfrm>
                <a:off x="228600" y="959052"/>
                <a:ext cx="8686800" cy="939194"/>
              </a:xfrm>
              <a:prstGeom prst="rect">
                <a:avLst/>
              </a:prstGeom>
              <a:blipFill>
                <a:blip r:embed="rId6"/>
                <a:stretch>
                  <a:fillRect l="-912" t="-1299"/>
                </a:stretch>
              </a:blipFill>
            </p:spPr>
            <p:txBody>
              <a:bodyPr/>
              <a:lstStyle/>
              <a:p>
                <a:r>
                  <a:rPr lang="en-US">
                    <a:noFill/>
                  </a:rPr>
                  <a:t> </a:t>
                </a:r>
              </a:p>
            </p:txBody>
          </p:sp>
        </mc:Fallback>
      </mc:AlternateContent>
    </p:spTree>
    <p:extLst>
      <p:ext uri="{BB962C8B-B14F-4D97-AF65-F5344CB8AC3E}">
        <p14:creationId xmlns:p14="http://schemas.microsoft.com/office/powerpoint/2010/main" val="6728654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3">
            <a:extLst>
              <a:ext uri="{FF2B5EF4-FFF2-40B4-BE49-F238E27FC236}">
                <a16:creationId xmlns:a16="http://schemas.microsoft.com/office/drawing/2014/main" id="{471B1883-5320-459B-ACC0-4797A4469F72}"/>
              </a:ext>
            </a:extLst>
          </p:cNvPr>
          <p:cNvSpPr>
            <a:spLocks noChangeArrowheads="1"/>
          </p:cNvSpPr>
          <p:nvPr/>
        </p:nvSpPr>
        <p:spPr bwMode="auto">
          <a:xfrm>
            <a:off x="152400" y="3276600"/>
            <a:ext cx="8839200" cy="838199"/>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9BBEAC36-C833-4794-9A2A-08D028086710}"/>
                  </a:ext>
                </a:extLst>
              </p:cNvPr>
              <p:cNvSpPr txBox="1">
                <a:spLocks/>
              </p:cNvSpPr>
              <p:nvPr/>
            </p:nvSpPr>
            <p:spPr>
              <a:xfrm>
                <a:off x="1543050" y="4536144"/>
                <a:ext cx="5695950" cy="26445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US" sz="2200" dirty="0"/>
                  <a:t>Imply that</a:t>
                </a:r>
                <a14:m>
                  <m:oMath xmlns:m="http://schemas.openxmlformats.org/officeDocument/2006/math">
                    <m:r>
                      <a:rPr lang="en-US" sz="2200" i="1">
                        <a:latin typeface="Cambria Math" panose="02040503050406030204" pitchFamily="18" charset="0"/>
                      </a:rPr>
                      <m:t> </m:t>
                    </m:r>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have high expected revenue.</a:t>
                </a:r>
              </a:p>
            </p:txBody>
          </p:sp>
        </mc:Choice>
        <mc:Fallback xmlns="">
          <p:sp>
            <p:nvSpPr>
              <p:cNvPr id="17" name="Content Placeholder 2">
                <a:extLst>
                  <a:ext uri="{FF2B5EF4-FFF2-40B4-BE49-F238E27FC236}">
                    <a16:creationId xmlns:a16="http://schemas.microsoft.com/office/drawing/2014/main" id="{9BBEAC36-C833-4794-9A2A-08D028086710}"/>
                  </a:ext>
                </a:extLst>
              </p:cNvPr>
              <p:cNvSpPr txBox="1">
                <a:spLocks noRot="1" noChangeAspect="1" noMove="1" noResize="1" noEditPoints="1" noAdjustHandles="1" noChangeArrowheads="1" noChangeShapeType="1" noTextEdit="1"/>
              </p:cNvSpPr>
              <p:nvPr/>
            </p:nvSpPr>
            <p:spPr>
              <a:xfrm>
                <a:off x="1543050" y="4536144"/>
                <a:ext cx="5695950" cy="264457"/>
              </a:xfrm>
              <a:prstGeom prst="rect">
                <a:avLst/>
              </a:prstGeom>
              <a:blipFill>
                <a:blip r:embed="rId2"/>
                <a:stretch>
                  <a:fillRect l="-1604" t="-15909" b="-1068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FC68C3DC-EB2F-4F9F-B2E4-C8EC47685EDF}"/>
                  </a:ext>
                </a:extLst>
              </p:cNvPr>
              <p:cNvSpPr txBox="1">
                <a:spLocks/>
              </p:cNvSpPr>
              <p:nvPr/>
            </p:nvSpPr>
            <p:spPr>
              <a:xfrm>
                <a:off x="152400" y="2057400"/>
                <a:ext cx="8947561" cy="4323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b="1" dirty="0"/>
                  <a:t>Approach: </a:t>
                </a:r>
                <a:r>
                  <a:rPr lang="en-US" sz="2200" dirty="0"/>
                  <a:t>Find </a:t>
                </a:r>
                <a14:m>
                  <m:oMath xmlns:m="http://schemas.openxmlformats.org/officeDocument/2006/math">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(nearly) optimal mechanism over the set of samples.</a:t>
                </a:r>
              </a:p>
            </p:txBody>
          </p:sp>
        </mc:Choice>
        <mc:Fallback xmlns="">
          <p:sp>
            <p:nvSpPr>
              <p:cNvPr id="12" name="Content Placeholder 2">
                <a:extLst>
                  <a:ext uri="{FF2B5EF4-FFF2-40B4-BE49-F238E27FC236}">
                    <a16:creationId xmlns:a16="http://schemas.microsoft.com/office/drawing/2014/main" id="{FC68C3DC-EB2F-4F9F-B2E4-C8EC47685EDF}"/>
                  </a:ext>
                </a:extLst>
              </p:cNvPr>
              <p:cNvSpPr txBox="1">
                <a:spLocks noRot="1" noChangeAspect="1" noMove="1" noResize="1" noEditPoints="1" noAdjustHandles="1" noChangeArrowheads="1" noChangeShapeType="1" noTextEdit="1"/>
              </p:cNvSpPr>
              <p:nvPr/>
            </p:nvSpPr>
            <p:spPr>
              <a:xfrm>
                <a:off x="152400" y="2057400"/>
                <a:ext cx="8947561" cy="432387"/>
              </a:xfrm>
              <a:prstGeom prst="rect">
                <a:avLst/>
              </a:prstGeom>
              <a:blipFill>
                <a:blip r:embed="rId3"/>
                <a:stretch>
                  <a:fillRect l="-886" t="-7143" b="-31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a:extLst>
                  <a:ext uri="{FF2B5EF4-FFF2-40B4-BE49-F238E27FC236}">
                    <a16:creationId xmlns:a16="http://schemas.microsoft.com/office/drawing/2014/main" id="{A2FB6CB9-D61A-4757-9618-E8BAFAD508E9}"/>
                  </a:ext>
                </a:extLst>
              </p:cNvPr>
              <p:cNvSpPr txBox="1">
                <a:spLocks/>
              </p:cNvSpPr>
              <p:nvPr/>
            </p:nvSpPr>
            <p:spPr>
              <a:xfrm>
                <a:off x="152400" y="2466791"/>
                <a:ext cx="8001000" cy="42880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200" dirty="0">
                    <a:solidFill>
                      <a:schemeClr val="tx1"/>
                    </a:solidFill>
                  </a:rPr>
                  <a:t>Will </a:t>
                </a:r>
                <a14:m>
                  <m:oMath xmlns:m="http://schemas.openxmlformats.org/officeDocument/2006/math">
                    <m:acc>
                      <m:accPr>
                        <m:chr m:val="̂"/>
                        <m:ctrlPr>
                          <a:rPr lang="en-US" sz="2200" i="1">
                            <a:solidFill>
                              <a:schemeClr val="tx1"/>
                            </a:solidFill>
                            <a:latin typeface="Cambria Math" panose="02040503050406030204" pitchFamily="18" charset="0"/>
                          </a:rPr>
                        </m:ctrlPr>
                      </m:accPr>
                      <m:e>
                        <m:r>
                          <a:rPr lang="en-US" sz="2200" b="0" i="1">
                            <a:solidFill>
                              <a:schemeClr val="tx1"/>
                            </a:solidFill>
                            <a:latin typeface="Cambria Math" panose="02040503050406030204" pitchFamily="18" charset="0"/>
                          </a:rPr>
                          <m:t>𝑀</m:t>
                        </m:r>
                      </m:e>
                    </m:acc>
                  </m:oMath>
                </a14:m>
                <a:r>
                  <a:rPr lang="en-US" sz="2200" dirty="0">
                    <a:solidFill>
                      <a:schemeClr val="tx1"/>
                    </a:solidFill>
                  </a:rPr>
                  <a:t> have high expected revenue?</a:t>
                </a:r>
              </a:p>
            </p:txBody>
          </p:sp>
        </mc:Choice>
        <mc:Fallback xmlns="">
          <p:sp>
            <p:nvSpPr>
              <p:cNvPr id="19" name="Content Placeholder 2">
                <a:extLst>
                  <a:ext uri="{FF2B5EF4-FFF2-40B4-BE49-F238E27FC236}">
                    <a16:creationId xmlns:a16="http://schemas.microsoft.com/office/drawing/2014/main" id="{A2FB6CB9-D61A-4757-9618-E8BAFAD508E9}"/>
                  </a:ext>
                </a:extLst>
              </p:cNvPr>
              <p:cNvSpPr txBox="1">
                <a:spLocks noRot="1" noChangeAspect="1" noMove="1" noResize="1" noEditPoints="1" noAdjustHandles="1" noChangeArrowheads="1" noChangeShapeType="1" noTextEdit="1"/>
              </p:cNvSpPr>
              <p:nvPr/>
            </p:nvSpPr>
            <p:spPr>
              <a:xfrm>
                <a:off x="152400" y="2466791"/>
                <a:ext cx="8001000" cy="428809"/>
              </a:xfrm>
              <a:prstGeom prst="rect">
                <a:avLst/>
              </a:prstGeom>
              <a:blipFill>
                <a:blip r:embed="rId4"/>
                <a:stretch>
                  <a:fillRect l="-990" t="-15714" b="-22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34FBFD29-5338-4B37-9FF7-D6B2F34E60A9}"/>
                  </a:ext>
                </a:extLst>
              </p:cNvPr>
              <p:cNvSpPr/>
              <p:nvPr/>
            </p:nvSpPr>
            <p:spPr>
              <a:xfrm>
                <a:off x="152400" y="3334511"/>
                <a:ext cx="8229600" cy="704088"/>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Key technical tool: uniform convergence,</a:t>
                </a:r>
                <a:r>
                  <a:rPr lang="en-US" sz="2200" dirty="0">
                    <a:solidFill>
                      <a:schemeClr val="tx1"/>
                    </a:solidFill>
                  </a:rPr>
                  <a:t> for any mechanism in class </a:t>
                </a:r>
                <a14:m>
                  <m:oMath xmlns:m="http://schemas.openxmlformats.org/officeDocument/2006/math">
                    <m:r>
                      <a:rPr lang="en-US" sz="2200" i="1">
                        <a:solidFill>
                          <a:schemeClr val="tx1"/>
                        </a:solidFill>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solidFill>
                      <a:schemeClr val="tx1"/>
                    </a:solidFill>
                  </a:rPr>
                  <a:t>, average revenue over samples “close” to its expected revenue.</a:t>
                </a:r>
                <a:endParaRPr lang="en-US" sz="2200" b="1" dirty="0">
                  <a:solidFill>
                    <a:schemeClr val="tx1"/>
                  </a:solidFill>
                </a:endParaRPr>
              </a:p>
            </p:txBody>
          </p:sp>
        </mc:Choice>
        <mc:Fallback xmlns="">
          <p:sp>
            <p:nvSpPr>
              <p:cNvPr id="23" name="Rectangle 22">
                <a:extLst>
                  <a:ext uri="{FF2B5EF4-FFF2-40B4-BE49-F238E27FC236}">
                    <a16:creationId xmlns:a16="http://schemas.microsoft.com/office/drawing/2014/main" id="{34FBFD29-5338-4B37-9FF7-D6B2F34E60A9}"/>
                  </a:ext>
                </a:extLst>
              </p:cNvPr>
              <p:cNvSpPr>
                <a:spLocks noRot="1" noChangeAspect="1" noMove="1" noResize="1" noEditPoints="1" noAdjustHandles="1" noChangeArrowheads="1" noChangeShapeType="1" noTextEdit="1"/>
              </p:cNvSpPr>
              <p:nvPr/>
            </p:nvSpPr>
            <p:spPr>
              <a:xfrm>
                <a:off x="152400" y="3334511"/>
                <a:ext cx="8229600" cy="704088"/>
              </a:xfrm>
              <a:prstGeom prst="rect">
                <a:avLst/>
              </a:prstGeom>
              <a:blipFill>
                <a:blip r:embed="rId5"/>
                <a:stretch>
                  <a:fillRect l="-963" t="-9565" b="-22609"/>
                </a:stretch>
              </a:blipFill>
              <a:ln w="28575">
                <a:noFill/>
              </a:ln>
            </p:spPr>
            <p:txBody>
              <a:bodyPr/>
              <a:lstStyle/>
              <a:p>
                <a:r>
                  <a:rPr lang="en-US">
                    <a:noFill/>
                  </a:rPr>
                  <a:t> </a:t>
                </a:r>
              </a:p>
            </p:txBody>
          </p:sp>
        </mc:Fallback>
      </mc:AlternateContent>
      <p:sp>
        <p:nvSpPr>
          <p:cNvPr id="13" name="Rectangle 3">
            <a:extLst>
              <a:ext uri="{FF2B5EF4-FFF2-40B4-BE49-F238E27FC236}">
                <a16:creationId xmlns:a16="http://schemas.microsoft.com/office/drawing/2014/main" id="{204C1FF8-CC68-4BA7-9901-991653A085C0}"/>
              </a:ext>
            </a:extLst>
          </p:cNvPr>
          <p:cNvSpPr>
            <a:spLocks noChangeArrowheads="1"/>
          </p:cNvSpPr>
          <p:nvPr/>
        </p:nvSpPr>
        <p:spPr bwMode="auto">
          <a:xfrm>
            <a:off x="685800" y="4453754"/>
            <a:ext cx="7086600" cy="6516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5"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838200" y="4488085"/>
                <a:ext cx="6858000" cy="5998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1800" b="1" dirty="0"/>
                  <a:t>Learning theory</a:t>
                </a:r>
                <a:r>
                  <a:rPr lang="en-US" altLang="en-US" sz="1800" dirty="0"/>
                  <a:t>: </a:t>
                </a:r>
                <a14:m>
                  <m:oMath xmlns:m="http://schemas.openxmlformats.org/officeDocument/2006/math">
                    <m:r>
                      <m:rPr>
                        <m:sty m:val="p"/>
                      </m:rPr>
                      <a:rPr lang="en-US" altLang="en-US" sz="1800">
                        <a:solidFill>
                          <a:srgbClr val="0000CC"/>
                        </a:solidFill>
                        <a:latin typeface="Cambria Math" panose="02040503050406030204" pitchFamily="18" charset="0"/>
                      </a:rPr>
                      <m:t>N</m:t>
                    </m:r>
                    <m:r>
                      <a:rPr lang="en-US" altLang="en-US" sz="1800" i="0" smtClean="0">
                        <a:solidFill>
                          <a:srgbClr val="0000CC"/>
                        </a:solidFill>
                        <a:latin typeface="Cambria Math" panose="02040503050406030204" pitchFamily="18" charset="0"/>
                      </a:rPr>
                      <m:t>=</m:t>
                    </m:r>
                    <m:r>
                      <m:rPr>
                        <m:sty m:val="p"/>
                      </m:rPr>
                      <a:rPr lang="en-US" altLang="en-US" sz="1800" i="0" smtClean="0">
                        <a:solidFill>
                          <a:srgbClr val="0000CC"/>
                        </a:solidFill>
                        <a:latin typeface="Cambria Math" panose="02040503050406030204" pitchFamily="18" charset="0"/>
                      </a:rPr>
                      <m:t>O</m:t>
                    </m:r>
                    <m:d>
                      <m:dPr>
                        <m:ctrlPr>
                          <a:rPr lang="en-US" altLang="en-US" sz="1800" i="1" smtClean="0">
                            <a:solidFill>
                              <a:srgbClr val="0000CC"/>
                            </a:solidFill>
                            <a:latin typeface="Cambria Math" panose="02040503050406030204" pitchFamily="18" charset="0"/>
                          </a:rPr>
                        </m:ctrlPr>
                      </m:dPr>
                      <m:e>
                        <m:func>
                          <m:funcPr>
                            <m:ctrlPr>
                              <a:rPr lang="en-US" altLang="en-US" sz="1800" b="0" i="1" smtClean="0">
                                <a:solidFill>
                                  <a:srgbClr val="0000CC"/>
                                </a:solidFill>
                                <a:latin typeface="Cambria Math" panose="02040503050406030204" pitchFamily="18" charset="0"/>
                              </a:rPr>
                            </m:ctrlPr>
                          </m:funcPr>
                          <m:fName>
                            <m:r>
                              <m:rPr>
                                <m:sty m:val="p"/>
                              </m:rPr>
                              <a:rPr lang="en-US" altLang="en-US" sz="1800" i="0">
                                <a:solidFill>
                                  <a:srgbClr val="0000CC"/>
                                </a:solidFill>
                                <a:latin typeface="Cambria Math" panose="02040503050406030204" pitchFamily="18" charset="0"/>
                              </a:rPr>
                              <m:t>dim</m:t>
                            </m:r>
                          </m:fName>
                          <m:e>
                            <m:d>
                              <m:dPr>
                                <m:ctrlPr>
                                  <a:rPr lang="en-US" altLang="en-US" sz="1800" b="0" i="1" smtClean="0">
                                    <a:solidFill>
                                      <a:srgbClr val="0000CC"/>
                                    </a:solidFill>
                                    <a:latin typeface="Cambria Math" panose="02040503050406030204" pitchFamily="18" charset="0"/>
                                  </a:rPr>
                                </m:ctrlPr>
                              </m:dPr>
                              <m:e>
                                <m:r>
                                  <a:rPr lang="en-US" sz="18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e>
                        </m:func>
                        <m:r>
                          <a:rPr lang="en-US" altLang="en-US" sz="1800" b="0" i="0" smtClean="0">
                            <a:solidFill>
                              <a:srgbClr val="0000CC"/>
                            </a:solidFill>
                            <a:latin typeface="Cambria Math" panose="02040503050406030204" pitchFamily="18" charset="0"/>
                          </a:rPr>
                          <m:t>/</m:t>
                        </m:r>
                        <m:sSup>
                          <m:sSupPr>
                            <m:ctrlPr>
                              <a:rPr lang="en-US" altLang="en-US" sz="1800" b="0" i="1" smtClean="0">
                                <a:solidFill>
                                  <a:srgbClr val="0000CC"/>
                                </a:solidFill>
                                <a:latin typeface="Cambria Math" panose="02040503050406030204" pitchFamily="18" charset="0"/>
                              </a:rPr>
                            </m:ctrlPr>
                          </m:sSupPr>
                          <m:e>
                            <m:r>
                              <m:rPr>
                                <m:sty m:val="p"/>
                              </m:rPr>
                              <a:rPr lang="en-US" altLang="en-US" sz="1800" b="0" i="0" smtClean="0">
                                <a:solidFill>
                                  <a:srgbClr val="0000CC"/>
                                </a:solidFill>
                                <a:latin typeface="Cambria Math" panose="02040503050406030204" pitchFamily="18" charset="0"/>
                              </a:rPr>
                              <m:t>ϵ</m:t>
                            </m:r>
                          </m:e>
                          <m:sup>
                            <m:r>
                              <a:rPr lang="en-US" altLang="en-US" sz="1800" b="0" i="1" smtClean="0">
                                <a:solidFill>
                                  <a:srgbClr val="0000CC"/>
                                </a:solidFill>
                                <a:latin typeface="Cambria Math" panose="02040503050406030204" pitchFamily="18" charset="0"/>
                              </a:rPr>
                              <m:t>2</m:t>
                            </m:r>
                          </m:sup>
                        </m:sSup>
                      </m:e>
                    </m:d>
                  </m:oMath>
                </a14:m>
                <a:r>
                  <a:rPr lang="en-US" altLang="en-US" sz="1800" dirty="0">
                    <a:solidFill>
                      <a:srgbClr val="0000CC"/>
                    </a:solidFill>
                    <a:latin typeface="+mn-lt"/>
                  </a:rPr>
                  <a:t> </a:t>
                </a:r>
                <a:r>
                  <a:rPr lang="en-US" altLang="en-US" sz="1800" dirty="0">
                    <a:latin typeface="+mn-lt"/>
                  </a:rPr>
                  <a:t>instances suffice for</a:t>
                </a:r>
                <a:r>
                  <a:rPr lang="en-US" altLang="en-US" sz="1800" dirty="0">
                    <a:solidFill>
                      <a:srgbClr val="0000CC"/>
                    </a:solidFill>
                    <a:latin typeface="+mn-lt"/>
                  </a:rPr>
                  <a:t> </a:t>
                </a:r>
                <a14:m>
                  <m:oMath xmlns:m="http://schemas.openxmlformats.org/officeDocument/2006/math">
                    <m:r>
                      <a:rPr lang="en-US" altLang="en-US" sz="1800" b="0" i="1" smtClean="0">
                        <a:solidFill>
                          <a:srgbClr val="0000CC"/>
                        </a:solidFill>
                        <a:latin typeface="Cambria Math" panose="02040503050406030204" pitchFamily="18" charset="0"/>
                      </a:rPr>
                      <m:t>𝜖</m:t>
                    </m:r>
                  </m:oMath>
                </a14:m>
                <a:r>
                  <a:rPr lang="en-US" altLang="en-US" sz="1800" dirty="0">
                    <a:solidFill>
                      <a:srgbClr val="0000CC"/>
                    </a:solidFill>
                    <a:latin typeface="+mn-lt"/>
                  </a:rPr>
                  <a:t>-close</a:t>
                </a:r>
              </a:p>
            </p:txBody>
          </p:sp>
        </mc:Choice>
        <mc:Fallback xmlns="">
          <p:sp>
            <p:nvSpPr>
              <p:cNvPr id="15"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838200" y="4488085"/>
                <a:ext cx="6858000" cy="599810"/>
              </a:xfrm>
              <a:prstGeom prst="rect">
                <a:avLst/>
              </a:prstGeom>
              <a:blipFill>
                <a:blip r:embed="rId6"/>
                <a:stretch>
                  <a:fillRect l="-8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 name="Title 1">
            <a:extLst>
              <a:ext uri="{FF2B5EF4-FFF2-40B4-BE49-F238E27FC236}">
                <a16:creationId xmlns:a16="http://schemas.microsoft.com/office/drawing/2014/main" id="{D2DCD95F-EE70-42FC-BFC3-8BB6E7DB0035}"/>
              </a:ext>
            </a:extLst>
          </p:cNvPr>
          <p:cNvSpPr txBox="1">
            <a:spLocks/>
          </p:cNvSpPr>
          <p:nvPr/>
        </p:nvSpPr>
        <p:spPr>
          <a:xfrm>
            <a:off x="-152400" y="-76200"/>
            <a:ext cx="94488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t>Mechanism design as a learning problem</a:t>
            </a:r>
            <a:endParaRPr lang="en-US" dirty="0"/>
          </a:p>
        </p:txBody>
      </p:sp>
      <p:sp>
        <p:nvSpPr>
          <p:cNvPr id="27" name="Rectangle 3">
            <a:extLst>
              <a:ext uri="{FF2B5EF4-FFF2-40B4-BE49-F238E27FC236}">
                <a16:creationId xmlns:a16="http://schemas.microsoft.com/office/drawing/2014/main" id="{130119C7-A5B8-46A7-9331-6CF1E06358F6}"/>
              </a:ext>
            </a:extLst>
          </p:cNvPr>
          <p:cNvSpPr>
            <a:spLocks noChangeArrowheads="1"/>
          </p:cNvSpPr>
          <p:nvPr/>
        </p:nvSpPr>
        <p:spPr bwMode="auto">
          <a:xfrm>
            <a:off x="10933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D0890ACE-7C18-4DE3-93DA-B88504E2C5A2}"/>
                  </a:ext>
                </a:extLst>
              </p:cNvPr>
              <p:cNvSpPr txBox="1">
                <a:spLocks/>
              </p:cNvSpPr>
              <p:nvPr/>
            </p:nvSpPr>
            <p:spPr>
              <a:xfrm>
                <a:off x="228600" y="959052"/>
                <a:ext cx="8686800" cy="93919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00"/>
                  </a:spcAft>
                  <a:buFont typeface="Arial" pitchFamily="34" charset="0"/>
                  <a:buNone/>
                </a:pPr>
                <a:r>
                  <a:rPr lang="en-US" sz="2200" b="1" dirty="0"/>
                  <a:t>Goal: </a:t>
                </a:r>
                <a:r>
                  <a:rPr lang="en-US" sz="2200" dirty="0"/>
                  <a:t>Given family of mechanisms </a:t>
                </a:r>
                <a14:m>
                  <m:oMath xmlns:m="http://schemas.openxmlformats.org/officeDocument/2006/math">
                    <m:r>
                      <a:rPr lang="en-US"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28" name="Content Placeholder 2">
                <a:extLst>
                  <a:ext uri="{FF2B5EF4-FFF2-40B4-BE49-F238E27FC236}">
                    <a16:creationId xmlns:a16="http://schemas.microsoft.com/office/drawing/2014/main" id="{D0890ACE-7C18-4DE3-93DA-B88504E2C5A2}"/>
                  </a:ext>
                </a:extLst>
              </p:cNvPr>
              <p:cNvSpPr txBox="1">
                <a:spLocks noRot="1" noChangeAspect="1" noMove="1" noResize="1" noEditPoints="1" noAdjustHandles="1" noChangeArrowheads="1" noChangeShapeType="1" noTextEdit="1"/>
              </p:cNvSpPr>
              <p:nvPr/>
            </p:nvSpPr>
            <p:spPr>
              <a:xfrm>
                <a:off x="228600" y="959052"/>
                <a:ext cx="8686800" cy="939194"/>
              </a:xfrm>
              <a:prstGeom prst="rect">
                <a:avLst/>
              </a:prstGeom>
              <a:blipFill>
                <a:blip r:embed="rId8"/>
                <a:stretch>
                  <a:fillRect l="-912" t="-1299"/>
                </a:stretch>
              </a:blipFill>
            </p:spPr>
            <p:txBody>
              <a:bodyPr/>
              <a:lstStyle/>
              <a:p>
                <a:r>
                  <a:rPr lang="en-US">
                    <a:noFill/>
                  </a:rPr>
                  <a:t> </a:t>
                </a:r>
              </a:p>
            </p:txBody>
          </p:sp>
        </mc:Fallback>
      </mc:AlternateContent>
    </p:spTree>
    <p:extLst>
      <p:ext uri="{BB962C8B-B14F-4D97-AF65-F5344CB8AC3E}">
        <p14:creationId xmlns:p14="http://schemas.microsoft.com/office/powerpoint/2010/main" val="31656324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9BBEAC36-C833-4794-9A2A-08D028086710}"/>
                  </a:ext>
                </a:extLst>
              </p:cNvPr>
              <p:cNvSpPr txBox="1">
                <a:spLocks/>
              </p:cNvSpPr>
              <p:nvPr/>
            </p:nvSpPr>
            <p:spPr>
              <a:xfrm>
                <a:off x="1695450" y="2097744"/>
                <a:ext cx="5695950" cy="26445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US" sz="2200" dirty="0"/>
                  <a:t>Imply that</a:t>
                </a:r>
                <a14:m>
                  <m:oMath xmlns:m="http://schemas.openxmlformats.org/officeDocument/2006/math">
                    <m:r>
                      <a:rPr lang="en-US" sz="2200" i="1">
                        <a:latin typeface="Cambria Math" panose="02040503050406030204" pitchFamily="18" charset="0"/>
                      </a:rPr>
                      <m:t> </m:t>
                    </m:r>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have high expected revenue.</a:t>
                </a:r>
              </a:p>
            </p:txBody>
          </p:sp>
        </mc:Choice>
        <mc:Fallback xmlns="">
          <p:sp>
            <p:nvSpPr>
              <p:cNvPr id="17" name="Content Placeholder 2">
                <a:extLst>
                  <a:ext uri="{FF2B5EF4-FFF2-40B4-BE49-F238E27FC236}">
                    <a16:creationId xmlns:a16="http://schemas.microsoft.com/office/drawing/2014/main" id="{9BBEAC36-C833-4794-9A2A-08D028086710}"/>
                  </a:ext>
                </a:extLst>
              </p:cNvPr>
              <p:cNvSpPr txBox="1">
                <a:spLocks noRot="1" noChangeAspect="1" noMove="1" noResize="1" noEditPoints="1" noAdjustHandles="1" noChangeArrowheads="1" noChangeShapeType="1" noTextEdit="1"/>
              </p:cNvSpPr>
              <p:nvPr/>
            </p:nvSpPr>
            <p:spPr>
              <a:xfrm>
                <a:off x="1695450" y="2097744"/>
                <a:ext cx="5695950" cy="264457"/>
              </a:xfrm>
              <a:prstGeom prst="rect">
                <a:avLst/>
              </a:prstGeom>
              <a:blipFill>
                <a:blip r:embed="rId2"/>
                <a:stretch>
                  <a:fillRect l="-1604" t="-15909" b="-106818"/>
                </a:stretch>
              </a:blipFill>
            </p:spPr>
            <p:txBody>
              <a:bodyPr/>
              <a:lstStyle/>
              <a:p>
                <a:r>
                  <a:rPr lang="en-US">
                    <a:noFill/>
                  </a:rPr>
                  <a:t> </a:t>
                </a:r>
              </a:p>
            </p:txBody>
          </p:sp>
        </mc:Fallback>
      </mc:AlternateContent>
      <p:sp>
        <p:nvSpPr>
          <p:cNvPr id="13" name="Rectangle 3">
            <a:extLst>
              <a:ext uri="{FF2B5EF4-FFF2-40B4-BE49-F238E27FC236}">
                <a16:creationId xmlns:a16="http://schemas.microsoft.com/office/drawing/2014/main" id="{204C1FF8-CC68-4BA7-9901-991653A085C0}"/>
              </a:ext>
            </a:extLst>
          </p:cNvPr>
          <p:cNvSpPr>
            <a:spLocks noChangeArrowheads="1"/>
          </p:cNvSpPr>
          <p:nvPr/>
        </p:nvSpPr>
        <p:spPr bwMode="auto">
          <a:xfrm>
            <a:off x="838200" y="2015354"/>
            <a:ext cx="7086600" cy="6516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5"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990600" y="2049685"/>
                <a:ext cx="6858000" cy="5998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1800" b="1" dirty="0"/>
                  <a:t>Learning theory</a:t>
                </a:r>
                <a:r>
                  <a:rPr lang="en-US" altLang="en-US" sz="1800" dirty="0"/>
                  <a:t>: </a:t>
                </a:r>
                <a14:m>
                  <m:oMath xmlns:m="http://schemas.openxmlformats.org/officeDocument/2006/math">
                    <m:r>
                      <m:rPr>
                        <m:sty m:val="p"/>
                      </m:rPr>
                      <a:rPr lang="en-US" altLang="en-US" sz="1800">
                        <a:solidFill>
                          <a:srgbClr val="0000CC"/>
                        </a:solidFill>
                        <a:latin typeface="Cambria Math" panose="02040503050406030204" pitchFamily="18" charset="0"/>
                      </a:rPr>
                      <m:t>N</m:t>
                    </m:r>
                    <m:r>
                      <a:rPr lang="en-US" altLang="en-US" sz="1800" i="0" smtClean="0">
                        <a:solidFill>
                          <a:srgbClr val="0000CC"/>
                        </a:solidFill>
                        <a:latin typeface="Cambria Math" panose="02040503050406030204" pitchFamily="18" charset="0"/>
                      </a:rPr>
                      <m:t>=</m:t>
                    </m:r>
                    <m:r>
                      <m:rPr>
                        <m:sty m:val="p"/>
                      </m:rPr>
                      <a:rPr lang="en-US" altLang="en-US" sz="1800" i="0" smtClean="0">
                        <a:solidFill>
                          <a:srgbClr val="0000CC"/>
                        </a:solidFill>
                        <a:latin typeface="Cambria Math" panose="02040503050406030204" pitchFamily="18" charset="0"/>
                      </a:rPr>
                      <m:t>O</m:t>
                    </m:r>
                    <m:d>
                      <m:dPr>
                        <m:ctrlPr>
                          <a:rPr lang="en-US" altLang="en-US" sz="1800" i="1" smtClean="0">
                            <a:solidFill>
                              <a:srgbClr val="0000CC"/>
                            </a:solidFill>
                            <a:latin typeface="Cambria Math" panose="02040503050406030204" pitchFamily="18" charset="0"/>
                          </a:rPr>
                        </m:ctrlPr>
                      </m:dPr>
                      <m:e>
                        <m:func>
                          <m:funcPr>
                            <m:ctrlPr>
                              <a:rPr lang="en-US" altLang="en-US" sz="1800" b="0" i="1" smtClean="0">
                                <a:solidFill>
                                  <a:srgbClr val="0000CC"/>
                                </a:solidFill>
                                <a:latin typeface="Cambria Math" panose="02040503050406030204" pitchFamily="18" charset="0"/>
                              </a:rPr>
                            </m:ctrlPr>
                          </m:funcPr>
                          <m:fName>
                            <m:r>
                              <m:rPr>
                                <m:sty m:val="p"/>
                              </m:rPr>
                              <a:rPr lang="en-US" altLang="en-US" sz="1800" i="0">
                                <a:solidFill>
                                  <a:srgbClr val="0000CC"/>
                                </a:solidFill>
                                <a:latin typeface="Cambria Math" panose="02040503050406030204" pitchFamily="18" charset="0"/>
                              </a:rPr>
                              <m:t>dim</m:t>
                            </m:r>
                          </m:fName>
                          <m:e>
                            <m:d>
                              <m:dPr>
                                <m:ctrlPr>
                                  <a:rPr lang="en-US" altLang="en-US" sz="1800" b="0" i="1" smtClean="0">
                                    <a:solidFill>
                                      <a:srgbClr val="0000CC"/>
                                    </a:solidFill>
                                    <a:latin typeface="Cambria Math" panose="02040503050406030204" pitchFamily="18" charset="0"/>
                                  </a:rPr>
                                </m:ctrlPr>
                              </m:dPr>
                              <m:e>
                                <m:r>
                                  <a:rPr lang="en-US" sz="18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e>
                        </m:func>
                        <m:r>
                          <a:rPr lang="en-US" altLang="en-US" sz="1800" b="0" i="0" smtClean="0">
                            <a:solidFill>
                              <a:srgbClr val="0000CC"/>
                            </a:solidFill>
                            <a:latin typeface="Cambria Math" panose="02040503050406030204" pitchFamily="18" charset="0"/>
                          </a:rPr>
                          <m:t>/</m:t>
                        </m:r>
                        <m:sSup>
                          <m:sSupPr>
                            <m:ctrlPr>
                              <a:rPr lang="en-US" altLang="en-US" sz="1800" b="0" i="1" smtClean="0">
                                <a:solidFill>
                                  <a:srgbClr val="0000CC"/>
                                </a:solidFill>
                                <a:latin typeface="Cambria Math" panose="02040503050406030204" pitchFamily="18" charset="0"/>
                              </a:rPr>
                            </m:ctrlPr>
                          </m:sSupPr>
                          <m:e>
                            <m:r>
                              <m:rPr>
                                <m:sty m:val="p"/>
                              </m:rPr>
                              <a:rPr lang="en-US" altLang="en-US" sz="1800" b="0" i="0" smtClean="0">
                                <a:solidFill>
                                  <a:srgbClr val="0000CC"/>
                                </a:solidFill>
                                <a:latin typeface="Cambria Math" panose="02040503050406030204" pitchFamily="18" charset="0"/>
                              </a:rPr>
                              <m:t>ϵ</m:t>
                            </m:r>
                          </m:e>
                          <m:sup>
                            <m:r>
                              <a:rPr lang="en-US" altLang="en-US" sz="1800" b="0" i="1" smtClean="0">
                                <a:solidFill>
                                  <a:srgbClr val="0000CC"/>
                                </a:solidFill>
                                <a:latin typeface="Cambria Math" panose="02040503050406030204" pitchFamily="18" charset="0"/>
                              </a:rPr>
                              <m:t>2</m:t>
                            </m:r>
                          </m:sup>
                        </m:sSup>
                      </m:e>
                    </m:d>
                  </m:oMath>
                </a14:m>
                <a:r>
                  <a:rPr lang="en-US" altLang="en-US" sz="1800" dirty="0">
                    <a:solidFill>
                      <a:srgbClr val="0000CC"/>
                    </a:solidFill>
                    <a:latin typeface="+mn-lt"/>
                  </a:rPr>
                  <a:t> </a:t>
                </a:r>
                <a:r>
                  <a:rPr lang="en-US" altLang="en-US" sz="1800" dirty="0">
                    <a:latin typeface="+mn-lt"/>
                  </a:rPr>
                  <a:t>instances suffice for</a:t>
                </a:r>
                <a:r>
                  <a:rPr lang="en-US" altLang="en-US" sz="1800" dirty="0">
                    <a:solidFill>
                      <a:srgbClr val="0000CC"/>
                    </a:solidFill>
                    <a:latin typeface="+mn-lt"/>
                  </a:rPr>
                  <a:t> </a:t>
                </a:r>
                <a14:m>
                  <m:oMath xmlns:m="http://schemas.openxmlformats.org/officeDocument/2006/math">
                    <m:r>
                      <a:rPr lang="en-US" altLang="en-US" sz="1800" b="0" i="1" smtClean="0">
                        <a:solidFill>
                          <a:srgbClr val="0000CC"/>
                        </a:solidFill>
                        <a:latin typeface="Cambria Math" panose="02040503050406030204" pitchFamily="18" charset="0"/>
                      </a:rPr>
                      <m:t>𝜖</m:t>
                    </m:r>
                  </m:oMath>
                </a14:m>
                <a:r>
                  <a:rPr lang="en-US" altLang="en-US" sz="1800" dirty="0">
                    <a:solidFill>
                      <a:srgbClr val="0000CC"/>
                    </a:solidFill>
                    <a:latin typeface="+mn-lt"/>
                  </a:rPr>
                  <a:t>-close</a:t>
                </a:r>
              </a:p>
            </p:txBody>
          </p:sp>
        </mc:Choice>
        <mc:Fallback xmlns="">
          <p:sp>
            <p:nvSpPr>
              <p:cNvPr id="15"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990600" y="2049685"/>
                <a:ext cx="6858000" cy="599810"/>
              </a:xfrm>
              <a:prstGeom prst="rect">
                <a:avLst/>
              </a:prstGeom>
              <a:blipFill>
                <a:blip r:embed="rId3"/>
                <a:stretch>
                  <a:fillRect l="-8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 name="Title 1">
            <a:extLst>
              <a:ext uri="{FF2B5EF4-FFF2-40B4-BE49-F238E27FC236}">
                <a16:creationId xmlns:a16="http://schemas.microsoft.com/office/drawing/2014/main" id="{D2DCD95F-EE70-42FC-BFC3-8BB6E7DB0035}"/>
              </a:ext>
            </a:extLst>
          </p:cNvPr>
          <p:cNvSpPr txBox="1">
            <a:spLocks/>
          </p:cNvSpPr>
          <p:nvPr/>
        </p:nvSpPr>
        <p:spPr>
          <a:xfrm>
            <a:off x="-152400" y="-76200"/>
            <a:ext cx="94488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t>Mechanism design as a learning problem</a:t>
            </a:r>
            <a:endParaRPr lang="en-US" dirty="0"/>
          </a:p>
        </p:txBody>
      </p:sp>
      <p:sp>
        <p:nvSpPr>
          <p:cNvPr id="27" name="Rectangle 3">
            <a:extLst>
              <a:ext uri="{FF2B5EF4-FFF2-40B4-BE49-F238E27FC236}">
                <a16:creationId xmlns:a16="http://schemas.microsoft.com/office/drawing/2014/main" id="{130119C7-A5B8-46A7-9331-6CF1E06358F6}"/>
              </a:ext>
            </a:extLst>
          </p:cNvPr>
          <p:cNvSpPr>
            <a:spLocks noChangeArrowheads="1"/>
          </p:cNvSpPr>
          <p:nvPr/>
        </p:nvSpPr>
        <p:spPr bwMode="auto">
          <a:xfrm>
            <a:off x="15240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D0890ACE-7C18-4DE3-93DA-B88504E2C5A2}"/>
                  </a:ext>
                </a:extLst>
              </p:cNvPr>
              <p:cNvSpPr txBox="1">
                <a:spLocks/>
              </p:cNvSpPr>
              <p:nvPr/>
            </p:nvSpPr>
            <p:spPr>
              <a:xfrm>
                <a:off x="228600" y="959052"/>
                <a:ext cx="8686800" cy="93919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00"/>
                  </a:spcAft>
                  <a:buFont typeface="Arial" pitchFamily="34" charset="0"/>
                  <a:buNone/>
                </a:pPr>
                <a:r>
                  <a:rPr lang="en-US" sz="2200" b="1" dirty="0"/>
                  <a:t>Goal: </a:t>
                </a:r>
                <a:r>
                  <a:rPr lang="en-US" sz="2200" dirty="0"/>
                  <a:t>Given family of mechanisms </a:t>
                </a:r>
                <a14:m>
                  <m:oMath xmlns:m="http://schemas.openxmlformats.org/officeDocument/2006/math">
                    <m:r>
                      <a:rPr lang="en-US"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28" name="Content Placeholder 2">
                <a:extLst>
                  <a:ext uri="{FF2B5EF4-FFF2-40B4-BE49-F238E27FC236}">
                    <a16:creationId xmlns:a16="http://schemas.microsoft.com/office/drawing/2014/main" id="{D0890ACE-7C18-4DE3-93DA-B88504E2C5A2}"/>
                  </a:ext>
                </a:extLst>
              </p:cNvPr>
              <p:cNvSpPr txBox="1">
                <a:spLocks noRot="1" noChangeAspect="1" noMove="1" noResize="1" noEditPoints="1" noAdjustHandles="1" noChangeArrowheads="1" noChangeShapeType="1" noTextEdit="1"/>
              </p:cNvSpPr>
              <p:nvPr/>
            </p:nvSpPr>
            <p:spPr>
              <a:xfrm>
                <a:off x="228600" y="959052"/>
                <a:ext cx="8686800" cy="939194"/>
              </a:xfrm>
              <a:prstGeom prst="rect">
                <a:avLst/>
              </a:prstGeom>
              <a:blipFill>
                <a:blip r:embed="rId8"/>
                <a:stretch>
                  <a:fillRect l="-912" t="-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228600" y="2689433"/>
                <a:ext cx="8869382" cy="11198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14:m>
                  <m:oMath xmlns:m="http://schemas.openxmlformats.org/officeDocument/2006/math">
                    <m:func>
                      <m:funcPr>
                        <m:ctrlPr>
                          <a:rPr lang="en-US" altLang="en-US" sz="2000" i="1">
                            <a:solidFill>
                              <a:srgbClr val="0000CC"/>
                            </a:solidFill>
                            <a:latin typeface="Cambria Math" panose="02040503050406030204" pitchFamily="18" charset="0"/>
                          </a:rPr>
                        </m:ctrlPr>
                      </m:funcPr>
                      <m:fName>
                        <m:r>
                          <m:rPr>
                            <m:sty m:val="p"/>
                          </m:rPr>
                          <a:rPr lang="en-US" altLang="en-US" sz="2000">
                            <a:solidFill>
                              <a:srgbClr val="0000CC"/>
                            </a:solidFill>
                            <a:latin typeface="Cambria Math" panose="02040503050406030204" pitchFamily="18" charset="0"/>
                          </a:rPr>
                          <m:t>dim</m:t>
                        </m:r>
                      </m:fName>
                      <m:e>
                        <m:d>
                          <m:dPr>
                            <m:ctrlPr>
                              <a:rPr lang="en-US" altLang="en-US" sz="2000" i="1">
                                <a:solidFill>
                                  <a:srgbClr val="0000CC"/>
                                </a:solidFill>
                                <a:latin typeface="Cambria Math" panose="02040503050406030204" pitchFamily="18" charset="0"/>
                              </a:rPr>
                            </m:ctrlPr>
                          </m:dPr>
                          <m:e>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e>
                    </m:func>
                  </m:oMath>
                </a14:m>
                <a:r>
                  <a:rPr lang="en-US" altLang="en-US" sz="2000" dirty="0">
                    <a:latin typeface="+mj-lt"/>
                  </a:rPr>
                  <a:t> </a:t>
                </a:r>
                <a:r>
                  <a:rPr lang="en-US" altLang="en-US" sz="1800" dirty="0">
                    <a:latin typeface="+mj-lt"/>
                  </a:rPr>
                  <a:t>(e.g. pseudo-dimension)</a:t>
                </a:r>
                <a:r>
                  <a:rPr lang="en-US" altLang="en-US" sz="2000" dirty="0">
                    <a:latin typeface="+mj-lt"/>
                  </a:rPr>
                  <a:t>: ability of </a:t>
                </a:r>
                <a:r>
                  <a:rPr lang="en-US" altLang="en-US" sz="2000" dirty="0" err="1">
                    <a:latin typeface="+mj-lt"/>
                  </a:rPr>
                  <a:t>fns</a:t>
                </a:r>
                <a:r>
                  <a:rPr lang="en-US" altLang="en-US" sz="2000" dirty="0">
                    <a:latin typeface="+mj-lt"/>
                  </a:rPr>
                  <a:t> in </a:t>
                </a:r>
                <a14:m>
                  <m:oMath xmlns:m="http://schemas.openxmlformats.org/officeDocument/2006/math">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oMath>
                </a14:m>
                <a:r>
                  <a:rPr lang="en-US" altLang="en-US" sz="2000" dirty="0">
                    <a:latin typeface="+mj-lt"/>
                  </a:rPr>
                  <a:t>to fit complex patterns </a:t>
                </a:r>
                <a:endParaRPr lang="en-US" altLang="en-US" sz="2200" dirty="0">
                  <a:solidFill>
                    <a:srgbClr val="0000CC"/>
                  </a:solidFill>
                  <a:latin typeface="+mj-lt"/>
                </a:endParaRPr>
              </a:p>
            </p:txBody>
          </p:sp>
        </mc:Choice>
        <mc:Fallback xmlns="">
          <p:sp>
            <p:nvSpPr>
              <p:cNvPr id="18"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228600" y="2689433"/>
                <a:ext cx="8869382" cy="11198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6674" y="3731138"/>
            <a:ext cx="2522326" cy="167539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8788" y="3581400"/>
            <a:ext cx="2848356" cy="1882422"/>
          </a:xfrm>
          <a:prstGeom prst="rect">
            <a:avLst/>
          </a:prstGeom>
        </p:spPr>
      </p:pic>
    </p:spTree>
    <p:extLst>
      <p:ext uri="{BB962C8B-B14F-4D97-AF65-F5344CB8AC3E}">
        <p14:creationId xmlns:p14="http://schemas.microsoft.com/office/powerpoint/2010/main" val="210651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Content Placeholder 2">
                <a:extLst>
                  <a:ext uri="{FF2B5EF4-FFF2-40B4-BE49-F238E27FC236}">
                    <a16:creationId xmlns:a16="http://schemas.microsoft.com/office/drawing/2014/main" id="{9BBEAC36-C833-4794-9A2A-08D028086710}"/>
                  </a:ext>
                </a:extLst>
              </p:cNvPr>
              <p:cNvSpPr txBox="1">
                <a:spLocks/>
              </p:cNvSpPr>
              <p:nvPr/>
            </p:nvSpPr>
            <p:spPr>
              <a:xfrm>
                <a:off x="1695450" y="2097744"/>
                <a:ext cx="5695950" cy="264457"/>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900"/>
                  </a:spcAft>
                </a:pPr>
                <a:r>
                  <a:rPr lang="en-US" sz="2200" dirty="0"/>
                  <a:t>Imply that</a:t>
                </a:r>
                <a14:m>
                  <m:oMath xmlns:m="http://schemas.openxmlformats.org/officeDocument/2006/math">
                    <m:r>
                      <a:rPr lang="en-US" sz="2200" i="1">
                        <a:latin typeface="Cambria Math" panose="02040503050406030204" pitchFamily="18" charset="0"/>
                      </a:rPr>
                      <m:t> </m:t>
                    </m:r>
                    <m:acc>
                      <m:accPr>
                        <m:chr m:val="̂"/>
                        <m:ctrlPr>
                          <a:rPr lang="en-US" sz="2200" i="1">
                            <a:latin typeface="Cambria Math" panose="02040503050406030204" pitchFamily="18" charset="0"/>
                          </a:rPr>
                        </m:ctrlPr>
                      </m:accPr>
                      <m:e>
                        <m:r>
                          <a:rPr lang="en-US" sz="2200" i="1">
                            <a:latin typeface="Cambria Math" panose="02040503050406030204" pitchFamily="18" charset="0"/>
                          </a:rPr>
                          <m:t>𝑀</m:t>
                        </m:r>
                      </m:e>
                    </m:acc>
                  </m:oMath>
                </a14:m>
                <a:r>
                  <a:rPr lang="en-US" sz="2200" dirty="0"/>
                  <a:t> have high expected revenue.</a:t>
                </a:r>
              </a:p>
            </p:txBody>
          </p:sp>
        </mc:Choice>
        <mc:Fallback xmlns="">
          <p:sp>
            <p:nvSpPr>
              <p:cNvPr id="17" name="Content Placeholder 2">
                <a:extLst>
                  <a:ext uri="{FF2B5EF4-FFF2-40B4-BE49-F238E27FC236}">
                    <a16:creationId xmlns:a16="http://schemas.microsoft.com/office/drawing/2014/main" id="{9BBEAC36-C833-4794-9A2A-08D028086710}"/>
                  </a:ext>
                </a:extLst>
              </p:cNvPr>
              <p:cNvSpPr txBox="1">
                <a:spLocks noRot="1" noChangeAspect="1" noMove="1" noResize="1" noEditPoints="1" noAdjustHandles="1" noChangeArrowheads="1" noChangeShapeType="1" noTextEdit="1"/>
              </p:cNvSpPr>
              <p:nvPr/>
            </p:nvSpPr>
            <p:spPr>
              <a:xfrm>
                <a:off x="1695450" y="2097744"/>
                <a:ext cx="5695950" cy="264457"/>
              </a:xfrm>
              <a:prstGeom prst="rect">
                <a:avLst/>
              </a:prstGeom>
              <a:blipFill>
                <a:blip r:embed="rId2"/>
                <a:stretch>
                  <a:fillRect l="-1604" t="-15909" b="-106818"/>
                </a:stretch>
              </a:blipFill>
            </p:spPr>
            <p:txBody>
              <a:bodyPr/>
              <a:lstStyle/>
              <a:p>
                <a:r>
                  <a:rPr lang="en-US">
                    <a:noFill/>
                  </a:rPr>
                  <a:t> </a:t>
                </a:r>
              </a:p>
            </p:txBody>
          </p:sp>
        </mc:Fallback>
      </mc:AlternateContent>
      <p:sp>
        <p:nvSpPr>
          <p:cNvPr id="13" name="Rectangle 3">
            <a:extLst>
              <a:ext uri="{FF2B5EF4-FFF2-40B4-BE49-F238E27FC236}">
                <a16:creationId xmlns:a16="http://schemas.microsoft.com/office/drawing/2014/main" id="{204C1FF8-CC68-4BA7-9901-991653A085C0}"/>
              </a:ext>
            </a:extLst>
          </p:cNvPr>
          <p:cNvSpPr>
            <a:spLocks noChangeArrowheads="1"/>
          </p:cNvSpPr>
          <p:nvPr/>
        </p:nvSpPr>
        <p:spPr bwMode="auto">
          <a:xfrm>
            <a:off x="838200" y="2015354"/>
            <a:ext cx="7086600" cy="6516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15"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990600" y="2049685"/>
                <a:ext cx="6858000" cy="5998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1800" b="1" dirty="0"/>
                  <a:t>Learning theory</a:t>
                </a:r>
                <a:r>
                  <a:rPr lang="en-US" altLang="en-US" sz="1800" dirty="0"/>
                  <a:t>: </a:t>
                </a:r>
                <a14:m>
                  <m:oMath xmlns:m="http://schemas.openxmlformats.org/officeDocument/2006/math">
                    <m:r>
                      <m:rPr>
                        <m:sty m:val="p"/>
                      </m:rPr>
                      <a:rPr lang="en-US" altLang="en-US" sz="1800">
                        <a:solidFill>
                          <a:srgbClr val="0000CC"/>
                        </a:solidFill>
                        <a:latin typeface="Cambria Math" panose="02040503050406030204" pitchFamily="18" charset="0"/>
                      </a:rPr>
                      <m:t>N</m:t>
                    </m:r>
                    <m:r>
                      <a:rPr lang="en-US" altLang="en-US" sz="1800" i="0" smtClean="0">
                        <a:solidFill>
                          <a:srgbClr val="0000CC"/>
                        </a:solidFill>
                        <a:latin typeface="Cambria Math" panose="02040503050406030204" pitchFamily="18" charset="0"/>
                      </a:rPr>
                      <m:t>=</m:t>
                    </m:r>
                    <m:r>
                      <m:rPr>
                        <m:sty m:val="p"/>
                      </m:rPr>
                      <a:rPr lang="en-US" altLang="en-US" sz="1800" i="0" smtClean="0">
                        <a:solidFill>
                          <a:srgbClr val="0000CC"/>
                        </a:solidFill>
                        <a:latin typeface="Cambria Math" panose="02040503050406030204" pitchFamily="18" charset="0"/>
                      </a:rPr>
                      <m:t>O</m:t>
                    </m:r>
                    <m:d>
                      <m:dPr>
                        <m:ctrlPr>
                          <a:rPr lang="en-US" altLang="en-US" sz="1800" i="1" smtClean="0">
                            <a:solidFill>
                              <a:srgbClr val="0000CC"/>
                            </a:solidFill>
                            <a:latin typeface="Cambria Math" panose="02040503050406030204" pitchFamily="18" charset="0"/>
                          </a:rPr>
                        </m:ctrlPr>
                      </m:dPr>
                      <m:e>
                        <m:func>
                          <m:funcPr>
                            <m:ctrlPr>
                              <a:rPr lang="en-US" altLang="en-US" sz="1800" b="0" i="1" smtClean="0">
                                <a:solidFill>
                                  <a:srgbClr val="0000CC"/>
                                </a:solidFill>
                                <a:latin typeface="Cambria Math" panose="02040503050406030204" pitchFamily="18" charset="0"/>
                              </a:rPr>
                            </m:ctrlPr>
                          </m:funcPr>
                          <m:fName>
                            <m:r>
                              <m:rPr>
                                <m:sty m:val="p"/>
                              </m:rPr>
                              <a:rPr lang="en-US" altLang="en-US" sz="1800" i="0">
                                <a:solidFill>
                                  <a:srgbClr val="0000CC"/>
                                </a:solidFill>
                                <a:latin typeface="Cambria Math" panose="02040503050406030204" pitchFamily="18" charset="0"/>
                              </a:rPr>
                              <m:t>dim</m:t>
                            </m:r>
                          </m:fName>
                          <m:e>
                            <m:d>
                              <m:dPr>
                                <m:ctrlPr>
                                  <a:rPr lang="en-US" altLang="en-US" sz="1800" b="0" i="1" smtClean="0">
                                    <a:solidFill>
                                      <a:srgbClr val="0000CC"/>
                                    </a:solidFill>
                                    <a:latin typeface="Cambria Math" panose="02040503050406030204" pitchFamily="18" charset="0"/>
                                  </a:rPr>
                                </m:ctrlPr>
                              </m:dPr>
                              <m:e>
                                <m:r>
                                  <a:rPr lang="en-US" sz="18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e>
                        </m:func>
                        <m:r>
                          <a:rPr lang="en-US" altLang="en-US" sz="1800" b="0" i="0" smtClean="0">
                            <a:solidFill>
                              <a:srgbClr val="0000CC"/>
                            </a:solidFill>
                            <a:latin typeface="Cambria Math" panose="02040503050406030204" pitchFamily="18" charset="0"/>
                          </a:rPr>
                          <m:t>/</m:t>
                        </m:r>
                        <m:sSup>
                          <m:sSupPr>
                            <m:ctrlPr>
                              <a:rPr lang="en-US" altLang="en-US" sz="1800" b="0" i="1" smtClean="0">
                                <a:solidFill>
                                  <a:srgbClr val="0000CC"/>
                                </a:solidFill>
                                <a:latin typeface="Cambria Math" panose="02040503050406030204" pitchFamily="18" charset="0"/>
                              </a:rPr>
                            </m:ctrlPr>
                          </m:sSupPr>
                          <m:e>
                            <m:r>
                              <m:rPr>
                                <m:sty m:val="p"/>
                              </m:rPr>
                              <a:rPr lang="en-US" altLang="en-US" sz="1800" b="0" i="0" smtClean="0">
                                <a:solidFill>
                                  <a:srgbClr val="0000CC"/>
                                </a:solidFill>
                                <a:latin typeface="Cambria Math" panose="02040503050406030204" pitchFamily="18" charset="0"/>
                              </a:rPr>
                              <m:t>ϵ</m:t>
                            </m:r>
                          </m:e>
                          <m:sup>
                            <m:r>
                              <a:rPr lang="en-US" altLang="en-US" sz="1800" b="0" i="1" smtClean="0">
                                <a:solidFill>
                                  <a:srgbClr val="0000CC"/>
                                </a:solidFill>
                                <a:latin typeface="Cambria Math" panose="02040503050406030204" pitchFamily="18" charset="0"/>
                              </a:rPr>
                              <m:t>2</m:t>
                            </m:r>
                          </m:sup>
                        </m:sSup>
                      </m:e>
                    </m:d>
                  </m:oMath>
                </a14:m>
                <a:r>
                  <a:rPr lang="en-US" altLang="en-US" sz="1800" dirty="0">
                    <a:solidFill>
                      <a:srgbClr val="0000CC"/>
                    </a:solidFill>
                    <a:latin typeface="+mn-lt"/>
                  </a:rPr>
                  <a:t> </a:t>
                </a:r>
                <a:r>
                  <a:rPr lang="en-US" altLang="en-US" sz="1800" dirty="0">
                    <a:latin typeface="+mn-lt"/>
                  </a:rPr>
                  <a:t>instances suffice for</a:t>
                </a:r>
                <a:r>
                  <a:rPr lang="en-US" altLang="en-US" sz="1800" dirty="0">
                    <a:solidFill>
                      <a:srgbClr val="0000CC"/>
                    </a:solidFill>
                    <a:latin typeface="+mn-lt"/>
                  </a:rPr>
                  <a:t> </a:t>
                </a:r>
                <a14:m>
                  <m:oMath xmlns:m="http://schemas.openxmlformats.org/officeDocument/2006/math">
                    <m:r>
                      <a:rPr lang="en-US" altLang="en-US" sz="1800" b="0" i="1" smtClean="0">
                        <a:solidFill>
                          <a:srgbClr val="0000CC"/>
                        </a:solidFill>
                        <a:latin typeface="Cambria Math" panose="02040503050406030204" pitchFamily="18" charset="0"/>
                      </a:rPr>
                      <m:t>𝜖</m:t>
                    </m:r>
                  </m:oMath>
                </a14:m>
                <a:r>
                  <a:rPr lang="en-US" altLang="en-US" sz="1800" dirty="0">
                    <a:solidFill>
                      <a:srgbClr val="0000CC"/>
                    </a:solidFill>
                    <a:latin typeface="+mn-lt"/>
                  </a:rPr>
                  <a:t>-close</a:t>
                </a:r>
              </a:p>
            </p:txBody>
          </p:sp>
        </mc:Choice>
        <mc:Fallback xmlns="">
          <p:sp>
            <p:nvSpPr>
              <p:cNvPr id="15"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990600" y="2049685"/>
                <a:ext cx="6858000" cy="599810"/>
              </a:xfrm>
              <a:prstGeom prst="rect">
                <a:avLst/>
              </a:prstGeom>
              <a:blipFill>
                <a:blip r:embed="rId3"/>
                <a:stretch>
                  <a:fillRect l="-8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6" name="Title 1">
            <a:extLst>
              <a:ext uri="{FF2B5EF4-FFF2-40B4-BE49-F238E27FC236}">
                <a16:creationId xmlns:a16="http://schemas.microsoft.com/office/drawing/2014/main" id="{D2DCD95F-EE70-42FC-BFC3-8BB6E7DB0035}"/>
              </a:ext>
            </a:extLst>
          </p:cNvPr>
          <p:cNvSpPr txBox="1">
            <a:spLocks/>
          </p:cNvSpPr>
          <p:nvPr/>
        </p:nvSpPr>
        <p:spPr>
          <a:xfrm>
            <a:off x="-152400" y="-76200"/>
            <a:ext cx="94488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a:t>Mechanism design as a learning problem</a:t>
            </a:r>
            <a:endParaRPr lang="en-US" dirty="0"/>
          </a:p>
        </p:txBody>
      </p:sp>
      <p:sp>
        <p:nvSpPr>
          <p:cNvPr id="27" name="Rectangle 3">
            <a:extLst>
              <a:ext uri="{FF2B5EF4-FFF2-40B4-BE49-F238E27FC236}">
                <a16:creationId xmlns:a16="http://schemas.microsoft.com/office/drawing/2014/main" id="{130119C7-A5B8-46A7-9331-6CF1E06358F6}"/>
              </a:ext>
            </a:extLst>
          </p:cNvPr>
          <p:cNvSpPr>
            <a:spLocks noChangeArrowheads="1"/>
          </p:cNvSpPr>
          <p:nvPr/>
        </p:nvSpPr>
        <p:spPr bwMode="auto">
          <a:xfrm>
            <a:off x="152400" y="914400"/>
            <a:ext cx="8882270" cy="922746"/>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28" name="Content Placeholder 2">
                <a:extLst>
                  <a:ext uri="{FF2B5EF4-FFF2-40B4-BE49-F238E27FC236}">
                    <a16:creationId xmlns:a16="http://schemas.microsoft.com/office/drawing/2014/main" id="{D0890ACE-7C18-4DE3-93DA-B88504E2C5A2}"/>
                  </a:ext>
                </a:extLst>
              </p:cNvPr>
              <p:cNvSpPr txBox="1">
                <a:spLocks/>
              </p:cNvSpPr>
              <p:nvPr/>
            </p:nvSpPr>
            <p:spPr>
              <a:xfrm>
                <a:off x="228600" y="959052"/>
                <a:ext cx="8686800" cy="939194"/>
              </a:xfrm>
              <a:prstGeom prst="rect">
                <a:avLst/>
              </a:prstGeom>
            </p:spPr>
            <p:txBody>
              <a:bodyPr vert="horz" lIns="91440" tIns="45720" rIns="91440" bIns="45720" rtlCol="0">
                <a:noAutofit/>
              </a:bodyPr>
              <a:lst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Aft>
                    <a:spcPts val="1200"/>
                  </a:spcAft>
                  <a:buFont typeface="Arial" pitchFamily="34" charset="0"/>
                  <a:buNone/>
                </a:pPr>
                <a:r>
                  <a:rPr lang="en-US" sz="2200" b="1" dirty="0"/>
                  <a:t>Goal: </a:t>
                </a:r>
                <a:r>
                  <a:rPr lang="en-US" sz="2200" dirty="0"/>
                  <a:t>Given family of mechanisms </a:t>
                </a:r>
                <a14:m>
                  <m:oMath xmlns:m="http://schemas.openxmlformats.org/officeDocument/2006/math">
                    <m:r>
                      <a:rPr lang="en-US" i="1">
                        <a:latin typeface="Cambria Math" panose="02040503050406030204" pitchFamily="18" charset="0"/>
                        <a:ea typeface="Cambria Math" panose="02040503050406030204" pitchFamily="18" charset="0"/>
                        <a:cs typeface="Roboto" panose="02000000000000000000" pitchFamily="2" charset="0"/>
                      </a:rPr>
                      <m:t>ℳ</m:t>
                    </m:r>
                  </m:oMath>
                </a14:m>
                <a:r>
                  <a:rPr lang="en-US" sz="2200" dirty="0"/>
                  <a:t> and set of buyers’ values sampled from unknown distr. </a:t>
                </a:r>
                <a14:m>
                  <m:oMath xmlns:m="http://schemas.openxmlformats.org/officeDocument/2006/math">
                    <m:r>
                      <a:rPr lang="en-US" sz="2200" i="1">
                        <a:latin typeface="Cambria Math" panose="02040503050406030204" pitchFamily="18" charset="0"/>
                        <a:ea typeface="Cambria Math" panose="02040503050406030204" pitchFamily="18" charset="0"/>
                      </a:rPr>
                      <m:t>𝒟</m:t>
                    </m:r>
                  </m:oMath>
                </a14:m>
                <a:r>
                  <a:rPr lang="en-US" sz="2200" dirty="0"/>
                  <a:t>, find mechanism with high expected revenue.</a:t>
                </a:r>
                <a:endParaRPr lang="en-US" sz="2200" dirty="0">
                  <a:ea typeface="Cambria Math" panose="02040503050406030204" pitchFamily="18" charset="0"/>
                </a:endParaRPr>
              </a:p>
            </p:txBody>
          </p:sp>
        </mc:Choice>
        <mc:Fallback xmlns="">
          <p:sp>
            <p:nvSpPr>
              <p:cNvPr id="28" name="Content Placeholder 2">
                <a:extLst>
                  <a:ext uri="{FF2B5EF4-FFF2-40B4-BE49-F238E27FC236}">
                    <a16:creationId xmlns:a16="http://schemas.microsoft.com/office/drawing/2014/main" id="{D0890ACE-7C18-4DE3-93DA-B88504E2C5A2}"/>
                  </a:ext>
                </a:extLst>
              </p:cNvPr>
              <p:cNvSpPr txBox="1">
                <a:spLocks noRot="1" noChangeAspect="1" noMove="1" noResize="1" noEditPoints="1" noAdjustHandles="1" noChangeArrowheads="1" noChangeShapeType="1" noTextEdit="1"/>
              </p:cNvSpPr>
              <p:nvPr/>
            </p:nvSpPr>
            <p:spPr>
              <a:xfrm>
                <a:off x="228600" y="959052"/>
                <a:ext cx="8686800" cy="939194"/>
              </a:xfrm>
              <a:prstGeom prst="rect">
                <a:avLst/>
              </a:prstGeom>
              <a:blipFill>
                <a:blip r:embed="rId8"/>
                <a:stretch>
                  <a:fillRect l="-912" t="-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2">
                <a:extLst>
                  <a:ext uri="{FF2B5EF4-FFF2-40B4-BE49-F238E27FC236}">
                    <a16:creationId xmlns:a16="http://schemas.microsoft.com/office/drawing/2014/main" id="{D8731FB6-F6AF-413A-A63F-0A902CACB716}"/>
                  </a:ext>
                </a:extLst>
              </p:cNvPr>
              <p:cNvSpPr txBox="1">
                <a:spLocks noChangeArrowheads="1"/>
              </p:cNvSpPr>
              <p:nvPr/>
            </p:nvSpPr>
            <p:spPr bwMode="auto">
              <a:xfrm>
                <a:off x="228600" y="2689433"/>
                <a:ext cx="8869382" cy="111982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14:m>
                  <m:oMath xmlns:m="http://schemas.openxmlformats.org/officeDocument/2006/math">
                    <m:func>
                      <m:funcPr>
                        <m:ctrlPr>
                          <a:rPr lang="en-US" altLang="en-US" sz="2000" i="1">
                            <a:solidFill>
                              <a:srgbClr val="0000CC"/>
                            </a:solidFill>
                            <a:latin typeface="Cambria Math" panose="02040503050406030204" pitchFamily="18" charset="0"/>
                          </a:rPr>
                        </m:ctrlPr>
                      </m:funcPr>
                      <m:fName>
                        <m:r>
                          <m:rPr>
                            <m:sty m:val="p"/>
                          </m:rPr>
                          <a:rPr lang="en-US" altLang="en-US" sz="2000">
                            <a:solidFill>
                              <a:srgbClr val="0000CC"/>
                            </a:solidFill>
                            <a:latin typeface="Cambria Math" panose="02040503050406030204" pitchFamily="18" charset="0"/>
                          </a:rPr>
                          <m:t>dim</m:t>
                        </m:r>
                      </m:fName>
                      <m:e>
                        <m:d>
                          <m:dPr>
                            <m:ctrlPr>
                              <a:rPr lang="en-US" altLang="en-US" sz="2000" i="1">
                                <a:solidFill>
                                  <a:srgbClr val="0000CC"/>
                                </a:solidFill>
                                <a:latin typeface="Cambria Math" panose="02040503050406030204" pitchFamily="18" charset="0"/>
                              </a:rPr>
                            </m:ctrlPr>
                          </m:dPr>
                          <m:e>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e>
                        </m:d>
                      </m:e>
                    </m:func>
                  </m:oMath>
                </a14:m>
                <a:r>
                  <a:rPr lang="en-US" altLang="en-US" sz="2000" dirty="0">
                    <a:latin typeface="+mj-lt"/>
                  </a:rPr>
                  <a:t> </a:t>
                </a:r>
                <a:r>
                  <a:rPr lang="en-US" altLang="en-US" sz="1800" dirty="0">
                    <a:latin typeface="+mj-lt"/>
                  </a:rPr>
                  <a:t>(e.g. pseudo-dimension)</a:t>
                </a:r>
                <a:r>
                  <a:rPr lang="en-US" altLang="en-US" sz="2000" dirty="0">
                    <a:latin typeface="+mj-lt"/>
                  </a:rPr>
                  <a:t>: ability of </a:t>
                </a:r>
                <a:r>
                  <a:rPr lang="en-US" altLang="en-US" sz="2000" dirty="0" err="1">
                    <a:latin typeface="+mj-lt"/>
                  </a:rPr>
                  <a:t>fns</a:t>
                </a:r>
                <a:r>
                  <a:rPr lang="en-US" altLang="en-US" sz="2000" dirty="0">
                    <a:latin typeface="+mj-lt"/>
                  </a:rPr>
                  <a:t> in </a:t>
                </a:r>
                <a14:m>
                  <m:oMath xmlns:m="http://schemas.openxmlformats.org/officeDocument/2006/math">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oMath>
                </a14:m>
                <a:r>
                  <a:rPr lang="en-US" altLang="en-US" sz="2000" dirty="0">
                    <a:latin typeface="+mj-lt"/>
                  </a:rPr>
                  <a:t>to fit complex patterns </a:t>
                </a:r>
                <a:endParaRPr lang="en-US" altLang="en-US" sz="2200" dirty="0">
                  <a:solidFill>
                    <a:srgbClr val="0000CC"/>
                  </a:solidFill>
                  <a:latin typeface="+mj-lt"/>
                </a:endParaRPr>
              </a:p>
            </p:txBody>
          </p:sp>
        </mc:Choice>
        <mc:Fallback xmlns="">
          <p:sp>
            <p:nvSpPr>
              <p:cNvPr id="18" name="Rectangle 2">
                <a:extLst>
                  <a:ext uri="{FF2B5EF4-FFF2-40B4-BE49-F238E27FC236}">
                    <a16:creationId xmlns:a16="http://schemas.microsoft.com/office/drawing/2014/main" id="{D8731FB6-F6AF-413A-A63F-0A902CACB716}"/>
                  </a:ext>
                </a:extLst>
              </p:cNvPr>
              <p:cNvSpPr txBox="1">
                <a:spLocks noRot="1" noChangeAspect="1" noMove="1" noResize="1" noEditPoints="1" noAdjustHandles="1" noChangeArrowheads="1" noChangeShapeType="1" noTextEdit="1"/>
              </p:cNvSpPr>
              <p:nvPr/>
            </p:nvSpPr>
            <p:spPr bwMode="auto">
              <a:xfrm>
                <a:off x="228600" y="2689433"/>
                <a:ext cx="8869382" cy="1119820"/>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6674" y="3731138"/>
            <a:ext cx="2522326" cy="1675393"/>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8788" y="3581400"/>
            <a:ext cx="2848356" cy="1882422"/>
          </a:xfrm>
          <a:prstGeom prst="rect">
            <a:avLst/>
          </a:prstGeom>
        </p:spPr>
      </p:pic>
      <mc:AlternateContent xmlns:mc="http://schemas.openxmlformats.org/markup-compatibility/2006" xmlns:a14="http://schemas.microsoft.com/office/drawing/2010/main">
        <mc:Choice Requires="a14">
          <p:sp>
            <p:nvSpPr>
              <p:cNvPr id="11" name="Rectangle 2">
                <a:extLst>
                  <a:ext uri="{FF2B5EF4-FFF2-40B4-BE49-F238E27FC236}">
                    <a16:creationId xmlns:a16="http://schemas.microsoft.com/office/drawing/2014/main" id="{9BC8A18D-24ED-48BD-9608-2BE3A04946A6}"/>
                  </a:ext>
                </a:extLst>
              </p:cNvPr>
              <p:cNvSpPr txBox="1">
                <a:spLocks noChangeArrowheads="1"/>
              </p:cNvSpPr>
              <p:nvPr/>
            </p:nvSpPr>
            <p:spPr bwMode="auto">
              <a:xfrm>
                <a:off x="152400" y="5257800"/>
                <a:ext cx="9034670" cy="14478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nchor="ct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eaLnBrk="1" hangingPunct="1">
                  <a:spcBef>
                    <a:spcPct val="0"/>
                  </a:spcBef>
                  <a:buNone/>
                </a:pPr>
                <a:r>
                  <a:rPr lang="en-US" altLang="en-US" sz="2200" b="1" dirty="0">
                    <a:latin typeface="+mn-lt"/>
                  </a:rPr>
                  <a:t>Challenge</a:t>
                </a:r>
                <a:r>
                  <a:rPr lang="en-US" altLang="en-US" sz="2200" dirty="0">
                    <a:latin typeface="+mn-lt"/>
                  </a:rPr>
                  <a:t>: analyze </a:t>
                </a:r>
                <a:r>
                  <a:rPr lang="en-US" altLang="en-US" sz="2200" dirty="0">
                    <a:solidFill>
                      <a:srgbClr val="0000CC"/>
                    </a:solidFill>
                    <a:latin typeface="+mn-lt"/>
                  </a:rPr>
                  <a:t>dim(</a:t>
                </a:r>
                <a14:m>
                  <m:oMath xmlns:m="http://schemas.openxmlformats.org/officeDocument/2006/math">
                    <m:r>
                      <a:rPr lang="en-US" sz="2000" i="1">
                        <a:solidFill>
                          <a:srgbClr val="0000CC"/>
                        </a:solidFill>
                        <a:latin typeface="Cambria Math" panose="02040503050406030204" pitchFamily="18" charset="0"/>
                        <a:ea typeface="Cambria Math" panose="02040503050406030204" pitchFamily="18" charset="0"/>
                        <a:cs typeface="Roboto" panose="02000000000000000000" pitchFamily="2" charset="0"/>
                      </a:rPr>
                      <m:t>ℳ</m:t>
                    </m:r>
                  </m:oMath>
                </a14:m>
                <a:r>
                  <a:rPr lang="en-US" altLang="en-US" sz="2200" dirty="0">
                    <a:solidFill>
                      <a:srgbClr val="0000CC"/>
                    </a:solidFill>
                    <a:latin typeface="+mn-lt"/>
                  </a:rPr>
                  <a:t>)</a:t>
                </a:r>
                <a:r>
                  <a:rPr lang="en-US" altLang="en-US" sz="2200" dirty="0">
                    <a:latin typeface="+mn-lt"/>
                  </a:rPr>
                  <a:t> for complex combinatorial, modular mechanisms.</a:t>
                </a:r>
                <a:endParaRPr lang="en-US" altLang="en-US" sz="2200" b="1" dirty="0">
                  <a:solidFill>
                    <a:srgbClr val="000000"/>
                  </a:solidFill>
                  <a:latin typeface="+mn-lt"/>
                </a:endParaRPr>
              </a:p>
            </p:txBody>
          </p:sp>
        </mc:Choice>
        <mc:Fallback xmlns="">
          <p:sp>
            <p:nvSpPr>
              <p:cNvPr id="11" name="Rectangle 2">
                <a:extLst>
                  <a:ext uri="{FF2B5EF4-FFF2-40B4-BE49-F238E27FC236}">
                    <a16:creationId xmlns:a16="http://schemas.microsoft.com/office/drawing/2014/main" id="{9BC8A18D-24ED-48BD-9608-2BE3A04946A6}"/>
                  </a:ext>
                </a:extLst>
              </p:cNvPr>
              <p:cNvSpPr txBox="1">
                <a:spLocks noRot="1" noChangeAspect="1" noMove="1" noResize="1" noEditPoints="1" noAdjustHandles="1" noChangeArrowheads="1" noChangeShapeType="1" noTextEdit="1"/>
              </p:cNvSpPr>
              <p:nvPr/>
            </p:nvSpPr>
            <p:spPr bwMode="auto">
              <a:xfrm>
                <a:off x="152400" y="5257800"/>
                <a:ext cx="9034670" cy="1447800"/>
              </a:xfrm>
              <a:prstGeom prst="rect">
                <a:avLst/>
              </a:prstGeom>
              <a:blipFill>
                <a:blip r:embed="rId12"/>
                <a:stretch>
                  <a:fillRect l="-8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3818332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7AC3B61-EEB8-40CC-9ADF-EB7F30457959}"/>
              </a:ext>
            </a:extLst>
          </p:cNvPr>
          <p:cNvSpPr txBox="1">
            <a:spLocks/>
          </p:cNvSpPr>
          <p:nvPr/>
        </p:nvSpPr>
        <p:spPr>
          <a:xfrm>
            <a:off x="457200" y="12999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Digital goods (unrestricted supply): </a:t>
            </a:r>
            <a:r>
              <a:rPr lang="en-US" sz="1800" dirty="0" err="1"/>
              <a:t>Balcan</a:t>
            </a:r>
            <a:r>
              <a:rPr lang="en-US" sz="1800" dirty="0"/>
              <a:t>, Blum, Hartline, and Mansour </a:t>
            </a:r>
            <a:r>
              <a:rPr lang="en-US" sz="1800" dirty="0">
                <a:solidFill>
                  <a:schemeClr val="bg1">
                    <a:lumMod val="50000"/>
                  </a:schemeClr>
                </a:solidFill>
              </a:rPr>
              <a:t>[FOCS’05] </a:t>
            </a:r>
            <a:r>
              <a:rPr lang="en-US" sz="1800" dirty="0"/>
              <a:t>were first to use </a:t>
            </a:r>
            <a:r>
              <a:rPr lang="en-US" sz="1800" b="1" dirty="0">
                <a:solidFill>
                  <a:srgbClr val="0093C6"/>
                </a:solidFill>
              </a:rPr>
              <a:t>learning-theoretic tools </a:t>
            </a:r>
            <a:r>
              <a:rPr lang="en-US" sz="1800" dirty="0"/>
              <a:t>to design and analyze auctions.</a:t>
            </a:r>
          </a:p>
        </p:txBody>
      </p:sp>
      <p:sp>
        <p:nvSpPr>
          <p:cNvPr id="6" name="Content Placeholder 2">
            <a:extLst>
              <a:ext uri="{FF2B5EF4-FFF2-40B4-BE49-F238E27FC236}">
                <a16:creationId xmlns:a16="http://schemas.microsoft.com/office/drawing/2014/main" id="{1F686C3B-7564-473C-8FCD-1362BAEB39E3}"/>
              </a:ext>
            </a:extLst>
          </p:cNvPr>
          <p:cNvSpPr txBox="1">
            <a:spLocks/>
          </p:cNvSpPr>
          <p:nvPr/>
        </p:nvSpPr>
        <p:spPr>
          <a:xfrm>
            <a:off x="457200" y="20238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err="1"/>
              <a:t>Mohri</a:t>
            </a:r>
            <a:r>
              <a:rPr lang="en-US" sz="1800" dirty="0"/>
              <a:t> and Medina </a:t>
            </a:r>
            <a:r>
              <a:rPr lang="en-US" sz="1800" dirty="0">
                <a:solidFill>
                  <a:schemeClr val="bg1">
                    <a:lumMod val="50000"/>
                  </a:schemeClr>
                </a:solidFill>
              </a:rPr>
              <a:t>[ICML’14]</a:t>
            </a:r>
            <a:r>
              <a:rPr lang="en-US" sz="1800" dirty="0"/>
              <a:t> use a combination of </a:t>
            </a:r>
            <a:r>
              <a:rPr lang="en-US" sz="1800" b="1" dirty="0">
                <a:solidFill>
                  <a:srgbClr val="0093C6"/>
                </a:solidFill>
              </a:rPr>
              <a:t>pseudo-dimension</a:t>
            </a:r>
            <a:r>
              <a:rPr lang="en-US" sz="1800" dirty="0"/>
              <a:t> and </a:t>
            </a:r>
            <a:r>
              <a:rPr lang="en-US" sz="1800" b="1" dirty="0" err="1">
                <a:solidFill>
                  <a:srgbClr val="0093C6"/>
                </a:solidFill>
              </a:rPr>
              <a:t>Rademacher</a:t>
            </a:r>
            <a:r>
              <a:rPr lang="en-US" sz="1800" b="1" dirty="0">
                <a:solidFill>
                  <a:srgbClr val="0093C6"/>
                </a:solidFill>
              </a:rPr>
              <a:t> complexity </a:t>
            </a:r>
            <a:r>
              <a:rPr lang="en-US" sz="1800" dirty="0"/>
              <a:t>to analyze second-price auctions with reserves.</a:t>
            </a: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39B94038-55D6-4E8D-979E-93C5017234EE}"/>
                  </a:ext>
                </a:extLst>
              </p:cNvPr>
              <p:cNvSpPr txBox="1">
                <a:spLocks/>
              </p:cNvSpPr>
              <p:nvPr/>
            </p:nvSpPr>
            <p:spPr>
              <a:xfrm>
                <a:off x="457200" y="27477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Morgenstern and Roughgarden provide </a:t>
                </a:r>
                <a:r>
                  <a:rPr lang="en-US" sz="1800" b="1" dirty="0">
                    <a:solidFill>
                      <a:srgbClr val="0093C6"/>
                    </a:solidFill>
                  </a:rPr>
                  <a:t>pseudo-dimension </a:t>
                </a:r>
                <a:r>
                  <a:rPr lang="en-US" sz="1800" dirty="0"/>
                  <a:t>bounds for </a:t>
                </a:r>
                <a14:m>
                  <m:oMath xmlns:m="http://schemas.openxmlformats.org/officeDocument/2006/math">
                    <m:r>
                      <a:rPr lang="en-US" sz="1800" i="1">
                        <a:latin typeface="Cambria Math" panose="02040503050406030204" pitchFamily="18" charset="0"/>
                      </a:rPr>
                      <m:t>𝑡</m:t>
                    </m:r>
                  </m:oMath>
                </a14:m>
                <a:r>
                  <a:rPr lang="en-US" sz="1800" dirty="0"/>
                  <a:t>-level auctions </a:t>
                </a:r>
                <a:r>
                  <a:rPr lang="en-US" sz="1800" dirty="0">
                    <a:solidFill>
                      <a:schemeClr val="bg1">
                        <a:lumMod val="50000"/>
                      </a:schemeClr>
                    </a:solidFill>
                  </a:rPr>
                  <a:t>[NIPS’15] </a:t>
                </a:r>
                <a:r>
                  <a:rPr lang="en-US" sz="1800" dirty="0"/>
                  <a:t>and “simple” (by design) multi-item mechanisms </a:t>
                </a:r>
                <a:r>
                  <a:rPr lang="en-US" sz="1800" dirty="0">
                    <a:solidFill>
                      <a:schemeClr val="bg1">
                        <a:lumMod val="50000"/>
                      </a:schemeClr>
                    </a:solidFill>
                  </a:rPr>
                  <a:t>[COLT’16]</a:t>
                </a:r>
                <a:r>
                  <a:rPr lang="en-US" sz="1800" dirty="0"/>
                  <a:t>.</a:t>
                </a:r>
              </a:p>
            </p:txBody>
          </p:sp>
        </mc:Choice>
        <mc:Fallback xmlns="">
          <p:sp>
            <p:nvSpPr>
              <p:cNvPr id="7" name="Content Placeholder 2">
                <a:extLst>
                  <a:ext uri="{FF2B5EF4-FFF2-40B4-BE49-F238E27FC236}">
                    <a16:creationId xmlns:a16="http://schemas.microsoft.com/office/drawing/2014/main" id="{39B94038-55D6-4E8D-979E-93C5017234EE}"/>
                  </a:ext>
                </a:extLst>
              </p:cNvPr>
              <p:cNvSpPr txBox="1">
                <a:spLocks noRot="1" noChangeAspect="1" noMove="1" noResize="1" noEditPoints="1" noAdjustHandles="1" noChangeArrowheads="1" noChangeShapeType="1" noTextEdit="1"/>
              </p:cNvSpPr>
              <p:nvPr/>
            </p:nvSpPr>
            <p:spPr>
              <a:xfrm>
                <a:off x="457200" y="2747772"/>
                <a:ext cx="8222979" cy="452628"/>
              </a:xfrm>
              <a:prstGeom prst="rect">
                <a:avLst/>
              </a:prstGeom>
              <a:blipFill>
                <a:blip r:embed="rId2"/>
                <a:stretch>
                  <a:fillRect l="-741" t="-28378" b="-41892"/>
                </a:stretch>
              </a:blipFill>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4C0AF867-77D0-42A3-9514-E0DA9B5EC303}"/>
              </a:ext>
            </a:extLst>
          </p:cNvPr>
          <p:cNvSpPr txBox="1">
            <a:spLocks/>
          </p:cNvSpPr>
          <p:nvPr/>
        </p:nvSpPr>
        <p:spPr>
          <a:xfrm>
            <a:off x="463821" y="56433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Devanur, Huang, and </a:t>
            </a:r>
            <a:r>
              <a:rPr lang="en-US" sz="1800" dirty="0" err="1"/>
              <a:t>Psomas</a:t>
            </a:r>
            <a:r>
              <a:rPr lang="en-US" sz="1800" dirty="0"/>
              <a:t> </a:t>
            </a:r>
            <a:r>
              <a:rPr lang="en-US" sz="1800" dirty="0">
                <a:solidFill>
                  <a:schemeClr val="bg1">
                    <a:lumMod val="50000"/>
                  </a:schemeClr>
                </a:solidFill>
              </a:rPr>
              <a:t>[STOC’16] </a:t>
            </a:r>
            <a:r>
              <a:rPr lang="en-US" sz="1800" dirty="0"/>
              <a:t>and</a:t>
            </a:r>
            <a:r>
              <a:rPr lang="en-US" sz="1800" dirty="0">
                <a:solidFill>
                  <a:schemeClr val="bg1">
                    <a:lumMod val="50000"/>
                  </a:schemeClr>
                </a:solidFill>
              </a:rPr>
              <a:t> </a:t>
            </a:r>
            <a:r>
              <a:rPr lang="en-US" sz="1800" dirty="0" err="1"/>
              <a:t>Gonczarowski</a:t>
            </a:r>
            <a:r>
              <a:rPr lang="en-US" sz="1800" dirty="0"/>
              <a:t> and Nisan </a:t>
            </a:r>
            <a:r>
              <a:rPr lang="en-US" sz="1800" dirty="0">
                <a:solidFill>
                  <a:schemeClr val="bg1">
                    <a:lumMod val="50000"/>
                  </a:schemeClr>
                </a:solidFill>
              </a:rPr>
              <a:t>[STOC’17] </a:t>
            </a:r>
            <a:r>
              <a:rPr lang="en-US" sz="1800" dirty="0"/>
              <a:t>give </a:t>
            </a:r>
            <a:r>
              <a:rPr lang="en-US" sz="1800" b="1" dirty="0">
                <a:solidFill>
                  <a:srgbClr val="0093C6"/>
                </a:solidFill>
              </a:rPr>
              <a:t>covering-style</a:t>
            </a:r>
            <a:r>
              <a:rPr lang="en-US" sz="1800" dirty="0"/>
              <a:t> analyses for single-item settings.</a:t>
            </a:r>
          </a:p>
        </p:txBody>
      </p:sp>
      <p:sp>
        <p:nvSpPr>
          <p:cNvPr id="9" name="Content Placeholder 2">
            <a:extLst>
              <a:ext uri="{FF2B5EF4-FFF2-40B4-BE49-F238E27FC236}">
                <a16:creationId xmlns:a16="http://schemas.microsoft.com/office/drawing/2014/main" id="{9F5EC5A7-A4F4-4461-A15C-389B2F746A5A}"/>
              </a:ext>
            </a:extLst>
          </p:cNvPr>
          <p:cNvSpPr txBox="1">
            <a:spLocks/>
          </p:cNvSpPr>
          <p:nvPr/>
        </p:nvSpPr>
        <p:spPr>
          <a:xfrm>
            <a:off x="457200" y="34716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a:t>Balcan, Sandholm, and Vitercik </a:t>
            </a:r>
            <a:r>
              <a:rPr lang="en-US" sz="1800" dirty="0">
                <a:solidFill>
                  <a:schemeClr val="bg1">
                    <a:lumMod val="50000"/>
                  </a:schemeClr>
                </a:solidFill>
              </a:rPr>
              <a:t>[NIPS’16, EC’18] </a:t>
            </a:r>
            <a:r>
              <a:rPr lang="en-US" sz="1800" dirty="0"/>
              <a:t>give </a:t>
            </a:r>
            <a:r>
              <a:rPr lang="en-US" sz="1800" b="1" dirty="0">
                <a:solidFill>
                  <a:srgbClr val="0093C6"/>
                </a:solidFill>
              </a:rPr>
              <a:t>general theorem </a:t>
            </a:r>
            <a:r>
              <a:rPr lang="en-US" sz="1800" dirty="0"/>
              <a:t>for bounding pseudo-dimension of multi-item mechanism classes.</a:t>
            </a:r>
          </a:p>
        </p:txBody>
      </p:sp>
      <p:sp>
        <p:nvSpPr>
          <p:cNvPr id="10" name="Content Placeholder 2">
            <a:extLst>
              <a:ext uri="{FF2B5EF4-FFF2-40B4-BE49-F238E27FC236}">
                <a16:creationId xmlns:a16="http://schemas.microsoft.com/office/drawing/2014/main" id="{F0A4F8F4-5534-4D54-BA1C-2492CF54FE13}"/>
              </a:ext>
            </a:extLst>
          </p:cNvPr>
          <p:cNvSpPr txBox="1">
            <a:spLocks/>
          </p:cNvSpPr>
          <p:nvPr/>
        </p:nvSpPr>
        <p:spPr>
          <a:xfrm>
            <a:off x="457200" y="41955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err="1"/>
              <a:t>Syrgkanis</a:t>
            </a:r>
            <a:r>
              <a:rPr lang="en-US" sz="1800" dirty="0"/>
              <a:t> </a:t>
            </a:r>
            <a:r>
              <a:rPr lang="en-US" sz="1800" dirty="0">
                <a:solidFill>
                  <a:schemeClr val="bg1">
                    <a:lumMod val="50000"/>
                  </a:schemeClr>
                </a:solidFill>
              </a:rPr>
              <a:t>[NIPS’17] </a:t>
            </a:r>
            <a:r>
              <a:rPr lang="en-US" sz="1800" dirty="0"/>
              <a:t>provides a </a:t>
            </a:r>
            <a:r>
              <a:rPr lang="en-US" sz="1800" b="1" dirty="0">
                <a:solidFill>
                  <a:srgbClr val="0093C6"/>
                </a:solidFill>
              </a:rPr>
              <a:t>new complexity measure </a:t>
            </a:r>
            <a:r>
              <a:rPr lang="en-US" sz="1800" dirty="0"/>
              <a:t>(the “split-sample growth rate” based on </a:t>
            </a:r>
            <a:r>
              <a:rPr lang="en-US" sz="1800" dirty="0" err="1"/>
              <a:t>Rademacher</a:t>
            </a:r>
            <a:r>
              <a:rPr lang="en-US" sz="1800" dirty="0"/>
              <a:t> complexity) to analyze auction classes.</a:t>
            </a:r>
          </a:p>
        </p:txBody>
      </p:sp>
      <p:sp>
        <p:nvSpPr>
          <p:cNvPr id="11" name="Content Placeholder 2">
            <a:extLst>
              <a:ext uri="{FF2B5EF4-FFF2-40B4-BE49-F238E27FC236}">
                <a16:creationId xmlns:a16="http://schemas.microsoft.com/office/drawing/2014/main" id="{E6D524FA-4D36-4B42-85A7-8B3C145CC918}"/>
              </a:ext>
            </a:extLst>
          </p:cNvPr>
          <p:cNvSpPr txBox="1">
            <a:spLocks/>
          </p:cNvSpPr>
          <p:nvPr/>
        </p:nvSpPr>
        <p:spPr>
          <a:xfrm>
            <a:off x="457200" y="4919472"/>
            <a:ext cx="8222979" cy="452628"/>
          </a:xfrm>
          <a:prstGeom prst="rect">
            <a:avLst/>
          </a:prstGeom>
        </p:spPr>
        <p:txBody>
          <a:bodyPr vert="horz" lIns="68580" tIns="34290" rIns="68580" bIns="3429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pPr>
            <a:r>
              <a:rPr lang="en-US" sz="1800" dirty="0" err="1"/>
              <a:t>Cai</a:t>
            </a:r>
            <a:r>
              <a:rPr lang="en-US" sz="1800" dirty="0"/>
              <a:t> and </a:t>
            </a:r>
            <a:r>
              <a:rPr lang="en-US" sz="1800" dirty="0" err="1"/>
              <a:t>Daskalakis</a:t>
            </a:r>
            <a:r>
              <a:rPr lang="en-US" sz="1800" dirty="0"/>
              <a:t> </a:t>
            </a:r>
            <a:r>
              <a:rPr lang="en-US" sz="1800" dirty="0">
                <a:solidFill>
                  <a:schemeClr val="bg1">
                    <a:lumMod val="50000"/>
                  </a:schemeClr>
                </a:solidFill>
              </a:rPr>
              <a:t>[FOCS’17] </a:t>
            </a:r>
            <a:r>
              <a:rPr lang="en-US" sz="1800" dirty="0"/>
              <a:t>give a new complexity measure implying uniform convergence bounds when the underlying distribution is a </a:t>
            </a:r>
            <a:r>
              <a:rPr lang="en-US" sz="1800" b="1" dirty="0">
                <a:solidFill>
                  <a:srgbClr val="0093C6"/>
                </a:solidFill>
              </a:rPr>
              <a:t>product distribution</a:t>
            </a:r>
            <a:r>
              <a:rPr lang="en-US" sz="1800" dirty="0"/>
              <a:t>.</a:t>
            </a:r>
          </a:p>
        </p:txBody>
      </p:sp>
      <p:sp>
        <p:nvSpPr>
          <p:cNvPr id="13" name="Title 1">
            <a:extLst>
              <a:ext uri="{FF2B5EF4-FFF2-40B4-BE49-F238E27FC236}">
                <a16:creationId xmlns:a16="http://schemas.microsoft.com/office/drawing/2014/main" id="{ED5F5970-E05A-416B-9A51-2B20455784E8}"/>
              </a:ext>
            </a:extLst>
          </p:cNvPr>
          <p:cNvSpPr>
            <a:spLocks noGrp="1"/>
          </p:cNvSpPr>
          <p:nvPr>
            <p:ph type="title"/>
          </p:nvPr>
        </p:nvSpPr>
        <p:spPr>
          <a:xfrm>
            <a:off x="457200" y="76200"/>
            <a:ext cx="8229600" cy="1143000"/>
          </a:xfrm>
        </p:spPr>
        <p:txBody>
          <a:bodyPr>
            <a:normAutofit/>
          </a:bodyPr>
          <a:lstStyle/>
          <a:p>
            <a:r>
              <a:rPr lang="en-US" sz="3800" dirty="0"/>
              <a:t>Uniform  Convergence of Auctions</a:t>
            </a:r>
          </a:p>
        </p:txBody>
      </p:sp>
    </p:spTree>
    <p:extLst>
      <p:ext uri="{BB962C8B-B14F-4D97-AF65-F5344CB8AC3E}">
        <p14:creationId xmlns:p14="http://schemas.microsoft.com/office/powerpoint/2010/main" val="13351139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9B01-9D46-4804-8A86-A3D1366774EC}"/>
              </a:ext>
            </a:extLst>
          </p:cNvPr>
          <p:cNvSpPr>
            <a:spLocks noGrp="1"/>
          </p:cNvSpPr>
          <p:nvPr>
            <p:ph type="title"/>
          </p:nvPr>
        </p:nvSpPr>
        <p:spPr>
          <a:xfrm>
            <a:off x="1485900" y="3000375"/>
            <a:ext cx="6172200" cy="857250"/>
          </a:xfrm>
        </p:spPr>
        <p:txBody>
          <a:bodyPr/>
          <a:lstStyle/>
          <a:p>
            <a:r>
              <a:rPr lang="en-US" b="1" dirty="0"/>
              <a:t>Brief tour of VC theory</a:t>
            </a:r>
          </a:p>
        </p:txBody>
      </p:sp>
    </p:spTree>
    <p:extLst>
      <p:ext uri="{BB962C8B-B14F-4D97-AF65-F5344CB8AC3E}">
        <p14:creationId xmlns:p14="http://schemas.microsoft.com/office/powerpoint/2010/main" val="35474889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D9B01-9D46-4804-8A86-A3D1366774EC}"/>
              </a:ext>
            </a:extLst>
          </p:cNvPr>
          <p:cNvSpPr>
            <a:spLocks noGrp="1"/>
          </p:cNvSpPr>
          <p:nvPr>
            <p:ph type="title"/>
          </p:nvPr>
        </p:nvSpPr>
        <p:spPr>
          <a:xfrm>
            <a:off x="457200" y="0"/>
            <a:ext cx="8229600" cy="1143000"/>
          </a:xfrm>
        </p:spPr>
        <p:txBody>
          <a:bodyPr>
            <a:normAutofit/>
          </a:bodyPr>
          <a:lstStyle/>
          <a:p>
            <a:r>
              <a:rPr lang="en-US" sz="4000" dirty="0"/>
              <a:t>VC-dimension</a:t>
            </a:r>
            <a:r>
              <a:rPr lang="en-US" sz="4800" b="1" dirty="0"/>
              <a:t> </a:t>
            </a:r>
            <a:r>
              <a:rPr lang="en-US" sz="2700" dirty="0"/>
              <a:t>[</a:t>
            </a:r>
            <a:r>
              <a:rPr lang="en-US" sz="2700" dirty="0" err="1"/>
              <a:t>Vapnik-Chervonenkis</a:t>
            </a:r>
            <a:r>
              <a:rPr lang="en-US" sz="2700" dirty="0"/>
              <a:t>, 1971]</a:t>
            </a:r>
            <a:endParaRPr lang="en-US" altLang="en-US" sz="2700" dirty="0"/>
          </a:p>
        </p:txBody>
      </p:sp>
      <p:sp>
        <p:nvSpPr>
          <p:cNvPr id="36" name="Rectangle 3"/>
          <p:cNvSpPr txBox="1">
            <a:spLocks noChangeArrowheads="1"/>
          </p:cNvSpPr>
          <p:nvPr/>
        </p:nvSpPr>
        <p:spPr bwMode="auto">
          <a:xfrm>
            <a:off x="381000" y="1243616"/>
            <a:ext cx="8610600" cy="776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buClrTx/>
              <a:buNone/>
            </a:pPr>
            <a:r>
              <a:rPr lang="en-US" sz="2400" dirty="0">
                <a:solidFill>
                  <a:srgbClr val="D60093"/>
                </a:solidFill>
              </a:rPr>
              <a:t>VC-dimension</a:t>
            </a:r>
            <a:r>
              <a:rPr lang="en-US" sz="2400" dirty="0"/>
              <a:t>:</a:t>
            </a:r>
            <a:r>
              <a:rPr lang="en-US" sz="2200" dirty="0">
                <a:cs typeface="Arial" panose="020B0604020202020204" pitchFamily="34" charset="0"/>
              </a:rPr>
              <a:t> complexity measure that </a:t>
            </a:r>
            <a:r>
              <a:rPr lang="en-US" sz="2200" dirty="0">
                <a:solidFill>
                  <a:srgbClr val="0000CC"/>
                </a:solidFill>
                <a:cs typeface="Arial" panose="020B0604020202020204" pitchFamily="34" charset="0"/>
              </a:rPr>
              <a:t>characterizes</a:t>
            </a:r>
            <a:r>
              <a:rPr lang="en-US" sz="2200" dirty="0">
                <a:cs typeface="Arial" panose="020B0604020202020204" pitchFamily="34" charset="0"/>
              </a:rPr>
              <a:t> the </a:t>
            </a:r>
            <a:r>
              <a:rPr lang="en-US" sz="2200" dirty="0">
                <a:solidFill>
                  <a:srgbClr val="0000CC"/>
                </a:solidFill>
                <a:cs typeface="Arial" panose="020B0604020202020204" pitchFamily="34" charset="0"/>
              </a:rPr>
              <a:t>sample complexity </a:t>
            </a:r>
            <a:r>
              <a:rPr lang="en-US" sz="2200" dirty="0">
                <a:cs typeface="Arial" panose="020B0604020202020204" pitchFamily="34" charset="0"/>
              </a:rPr>
              <a:t>of </a:t>
            </a:r>
            <a:r>
              <a:rPr lang="en-US" sz="2200" dirty="0">
                <a:solidFill>
                  <a:srgbClr val="0000CC"/>
                </a:solidFill>
                <a:cs typeface="Arial" panose="020B0604020202020204" pitchFamily="34" charset="0"/>
              </a:rPr>
              <a:t>binary-valued function classes</a:t>
            </a:r>
            <a:r>
              <a:rPr lang="en-US" sz="2200" dirty="0">
                <a:cs typeface="Arial" panose="020B0604020202020204" pitchFamily="34" charset="0"/>
              </a:rPr>
              <a:t>.</a:t>
            </a:r>
          </a:p>
        </p:txBody>
      </p:sp>
      <mc:AlternateContent xmlns:mc="http://schemas.openxmlformats.org/markup-compatibility/2006" xmlns:a14="http://schemas.microsoft.com/office/drawing/2010/main">
        <mc:Choice Requires="a14">
          <p:sp>
            <p:nvSpPr>
              <p:cNvPr id="45" name="Text Box 11"/>
              <p:cNvSpPr txBox="1">
                <a:spLocks noChangeArrowheads="1"/>
              </p:cNvSpPr>
              <p:nvPr/>
            </p:nvSpPr>
            <p:spPr bwMode="auto">
              <a:xfrm>
                <a:off x="-119948" y="2499118"/>
                <a:ext cx="4585531" cy="413896"/>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eaLnBrk="1" hangingPunct="1"/>
                <a:r>
                  <a:rPr lang="en-US" altLang="en-US" sz="2000" b="1" dirty="0">
                    <a:latin typeface="+mj-lt"/>
                  </a:rPr>
                  <a:t>E.g., H= Linear separators in  </a:t>
                </a:r>
                <a14:m>
                  <m:oMath xmlns:m="http://schemas.openxmlformats.org/officeDocument/2006/math">
                    <m:sSup>
                      <m:sSupPr>
                        <m:ctrlPr>
                          <a:rPr lang="en-US" sz="2000" i="1" dirty="0">
                            <a:solidFill>
                              <a:srgbClr val="0000CC"/>
                            </a:solidFill>
                            <a:latin typeface="Cambria Math" panose="02040503050406030204" pitchFamily="18" charset="0"/>
                          </a:rPr>
                        </m:ctrlPr>
                      </m:sSupPr>
                      <m:e>
                        <m:r>
                          <m:rPr>
                            <m:sty m:val="p"/>
                          </m:rPr>
                          <a:rPr lang="en-US" sz="2000" dirty="0">
                            <a:solidFill>
                              <a:srgbClr val="0000CC"/>
                            </a:solidFill>
                            <a:latin typeface="Cambria Math"/>
                          </a:rPr>
                          <m:t>R</m:t>
                        </m:r>
                      </m:e>
                      <m:sup>
                        <m:r>
                          <m:rPr>
                            <m:sty m:val="p"/>
                          </m:rPr>
                          <a:rPr lang="en-US" sz="2000" b="0" i="0" dirty="0" smtClean="0">
                            <a:solidFill>
                              <a:srgbClr val="0000CC"/>
                            </a:solidFill>
                            <a:latin typeface="Cambria Math" panose="02040503050406030204" pitchFamily="18" charset="0"/>
                          </a:rPr>
                          <m:t>d</m:t>
                        </m:r>
                      </m:sup>
                    </m:sSup>
                  </m:oMath>
                </a14:m>
                <a:endParaRPr lang="en-US" sz="2000" dirty="0">
                  <a:solidFill>
                    <a:srgbClr val="0000CC"/>
                  </a:solidFill>
                </a:endParaRPr>
              </a:p>
            </p:txBody>
          </p:sp>
        </mc:Choice>
        <mc:Fallback xmlns="">
          <p:sp>
            <p:nvSpPr>
              <p:cNvPr id="45" name="Text Box 11"/>
              <p:cNvSpPr txBox="1">
                <a:spLocks noRot="1" noChangeAspect="1" noMove="1" noResize="1" noEditPoints="1" noAdjustHandles="1" noChangeArrowheads="1" noChangeShapeType="1" noTextEdit="1"/>
              </p:cNvSpPr>
              <p:nvPr/>
            </p:nvSpPr>
            <p:spPr bwMode="auto">
              <a:xfrm>
                <a:off x="-119948" y="2499118"/>
                <a:ext cx="4585531" cy="413896"/>
              </a:xfrm>
              <a:prstGeom prst="rect">
                <a:avLst/>
              </a:prstGeom>
              <a:blipFill>
                <a:blip r:embed="rId3"/>
                <a:stretch>
                  <a:fillRect t="-4412" b="-26471"/>
                </a:stretch>
              </a:blipFill>
              <a:ln>
                <a:noFill/>
              </a:ln>
              <a:extLst/>
            </p:spPr>
            <p:txBody>
              <a:bodyPr/>
              <a:lstStyle/>
              <a:p>
                <a:r>
                  <a:rPr lang="en-US">
                    <a:noFill/>
                  </a:rPr>
                  <a:t> </a:t>
                </a:r>
              </a:p>
            </p:txBody>
          </p:sp>
        </mc:Fallback>
      </mc:AlternateContent>
      <p:grpSp>
        <p:nvGrpSpPr>
          <p:cNvPr id="46" name="Group 45"/>
          <p:cNvGrpSpPr/>
          <p:nvPr/>
        </p:nvGrpSpPr>
        <p:grpSpPr>
          <a:xfrm>
            <a:off x="3554428" y="2743200"/>
            <a:ext cx="2617772" cy="2612982"/>
            <a:chOff x="5667375" y="1143000"/>
            <a:chExt cx="3035300" cy="2686050"/>
          </a:xfrm>
        </p:grpSpPr>
        <p:grpSp>
          <p:nvGrpSpPr>
            <p:cNvPr id="47" name="Group 26"/>
            <p:cNvGrpSpPr>
              <a:grpSpLocks/>
            </p:cNvGrpSpPr>
            <p:nvPr/>
          </p:nvGrpSpPr>
          <p:grpSpPr bwMode="auto">
            <a:xfrm>
              <a:off x="5667375" y="1143000"/>
              <a:ext cx="3035300" cy="2686050"/>
              <a:chOff x="3570" y="672"/>
              <a:chExt cx="1912" cy="1692"/>
            </a:xfrm>
          </p:grpSpPr>
          <p:sp>
            <p:nvSpPr>
              <p:cNvPr id="50" name="Text Box 5"/>
              <p:cNvSpPr txBox="1">
                <a:spLocks noChangeArrowheads="1"/>
              </p:cNvSpPr>
              <p:nvPr/>
            </p:nvSpPr>
            <p:spPr bwMode="auto">
              <a:xfrm>
                <a:off x="4067" y="960"/>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1" name="Text Box 6"/>
              <p:cNvSpPr txBox="1">
                <a:spLocks noChangeArrowheads="1"/>
              </p:cNvSpPr>
              <p:nvPr/>
            </p:nvSpPr>
            <p:spPr bwMode="auto">
              <a:xfrm>
                <a:off x="3911" y="1858"/>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2" name="Text Box 7"/>
              <p:cNvSpPr txBox="1">
                <a:spLocks noChangeArrowheads="1"/>
              </p:cNvSpPr>
              <p:nvPr/>
            </p:nvSpPr>
            <p:spPr bwMode="auto">
              <a:xfrm>
                <a:off x="3570" y="1948"/>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3" name="Text Box 8"/>
              <p:cNvSpPr txBox="1">
                <a:spLocks noChangeArrowheads="1"/>
              </p:cNvSpPr>
              <p:nvPr/>
            </p:nvSpPr>
            <p:spPr bwMode="auto">
              <a:xfrm>
                <a:off x="3738" y="875"/>
                <a:ext cx="14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4" name="Text Box 9"/>
              <p:cNvSpPr txBox="1">
                <a:spLocks noChangeArrowheads="1"/>
              </p:cNvSpPr>
              <p:nvPr/>
            </p:nvSpPr>
            <p:spPr bwMode="auto">
              <a:xfrm>
                <a:off x="4145" y="1270"/>
                <a:ext cx="14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5" name="Text Box 10"/>
              <p:cNvSpPr txBox="1">
                <a:spLocks noChangeArrowheads="1"/>
              </p:cNvSpPr>
              <p:nvPr/>
            </p:nvSpPr>
            <p:spPr bwMode="auto">
              <a:xfrm>
                <a:off x="3618" y="1585"/>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6" name="Text Box 11"/>
              <p:cNvSpPr txBox="1">
                <a:spLocks noChangeArrowheads="1"/>
              </p:cNvSpPr>
              <p:nvPr/>
            </p:nvSpPr>
            <p:spPr bwMode="auto">
              <a:xfrm>
                <a:off x="3719" y="1200"/>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7" name="Text Box 12"/>
              <p:cNvSpPr txBox="1">
                <a:spLocks noChangeArrowheads="1"/>
              </p:cNvSpPr>
              <p:nvPr/>
            </p:nvSpPr>
            <p:spPr bwMode="auto">
              <a:xfrm>
                <a:off x="4040" y="1128"/>
                <a:ext cx="150"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8" name="Text Box 13"/>
              <p:cNvSpPr txBox="1">
                <a:spLocks noChangeArrowheads="1"/>
              </p:cNvSpPr>
              <p:nvPr/>
            </p:nvSpPr>
            <p:spPr bwMode="auto">
              <a:xfrm>
                <a:off x="4100" y="1663"/>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59" name="Text Box 14"/>
              <p:cNvSpPr txBox="1">
                <a:spLocks noChangeArrowheads="1"/>
              </p:cNvSpPr>
              <p:nvPr/>
            </p:nvSpPr>
            <p:spPr bwMode="auto">
              <a:xfrm>
                <a:off x="3870" y="1488"/>
                <a:ext cx="271"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rgbClr val="CC0000"/>
                    </a:solidFill>
                  </a:rPr>
                  <a:t>X</a:t>
                </a:r>
              </a:p>
            </p:txBody>
          </p:sp>
          <p:sp>
            <p:nvSpPr>
              <p:cNvPr id="60" name="Text Box 15"/>
              <p:cNvSpPr txBox="1">
                <a:spLocks noChangeArrowheads="1"/>
              </p:cNvSpPr>
              <p:nvPr/>
            </p:nvSpPr>
            <p:spPr bwMode="auto">
              <a:xfrm>
                <a:off x="4768" y="820"/>
                <a:ext cx="2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1" name="Text Box 16"/>
              <p:cNvSpPr txBox="1">
                <a:spLocks noChangeArrowheads="1"/>
              </p:cNvSpPr>
              <p:nvPr/>
            </p:nvSpPr>
            <p:spPr bwMode="auto">
              <a:xfrm>
                <a:off x="5034" y="1134"/>
                <a:ext cx="293"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2" name="Text Box 17"/>
              <p:cNvSpPr txBox="1">
                <a:spLocks noChangeArrowheads="1"/>
              </p:cNvSpPr>
              <p:nvPr/>
            </p:nvSpPr>
            <p:spPr bwMode="auto">
              <a:xfrm>
                <a:off x="5030" y="1717"/>
                <a:ext cx="2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3" name="Text Box 18"/>
              <p:cNvSpPr txBox="1">
                <a:spLocks noChangeArrowheads="1"/>
              </p:cNvSpPr>
              <p:nvPr/>
            </p:nvSpPr>
            <p:spPr bwMode="auto">
              <a:xfrm>
                <a:off x="5222" y="904"/>
                <a:ext cx="14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4" name="Text Box 19"/>
              <p:cNvSpPr txBox="1">
                <a:spLocks noChangeArrowheads="1"/>
              </p:cNvSpPr>
              <p:nvPr/>
            </p:nvSpPr>
            <p:spPr bwMode="auto">
              <a:xfrm>
                <a:off x="4675" y="1380"/>
                <a:ext cx="2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5" name="Text Box 20"/>
              <p:cNvSpPr txBox="1">
                <a:spLocks noChangeArrowheads="1"/>
              </p:cNvSpPr>
              <p:nvPr/>
            </p:nvSpPr>
            <p:spPr bwMode="auto">
              <a:xfrm>
                <a:off x="5194" y="1360"/>
                <a:ext cx="2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6" name="Text Box 21"/>
              <p:cNvSpPr txBox="1">
                <a:spLocks noChangeArrowheads="1"/>
              </p:cNvSpPr>
              <p:nvPr/>
            </p:nvSpPr>
            <p:spPr bwMode="auto">
              <a:xfrm>
                <a:off x="4964" y="2082"/>
                <a:ext cx="21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7" name="Text Box 22"/>
              <p:cNvSpPr txBox="1">
                <a:spLocks noChangeArrowheads="1"/>
              </p:cNvSpPr>
              <p:nvPr/>
            </p:nvSpPr>
            <p:spPr bwMode="auto">
              <a:xfrm>
                <a:off x="4679" y="1837"/>
                <a:ext cx="288"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b="1">
                    <a:solidFill>
                      <a:schemeClr val="accent2"/>
                    </a:solidFill>
                  </a:rPr>
                  <a:t>O</a:t>
                </a:r>
              </a:p>
            </p:txBody>
          </p:sp>
          <p:sp>
            <p:nvSpPr>
              <p:cNvPr id="68" name="Line 23"/>
              <p:cNvSpPr>
                <a:spLocks noChangeShapeType="1"/>
              </p:cNvSpPr>
              <p:nvPr/>
            </p:nvSpPr>
            <p:spPr bwMode="auto">
              <a:xfrm flipH="1">
                <a:off x="4557" y="672"/>
                <a:ext cx="18" cy="1692"/>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Line 29"/>
            <p:cNvSpPr>
              <a:spLocks noChangeShapeType="1"/>
            </p:cNvSpPr>
            <p:nvPr/>
          </p:nvSpPr>
          <p:spPr bwMode="auto">
            <a:xfrm>
              <a:off x="7239000" y="2514600"/>
              <a:ext cx="1066800" cy="0"/>
            </a:xfrm>
            <a:prstGeom prst="line">
              <a:avLst/>
            </a:prstGeom>
            <a:noFill/>
            <a:ln w="158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9" name="Text Box 30"/>
            <p:cNvSpPr txBox="1">
              <a:spLocks noChangeArrowheads="1"/>
            </p:cNvSpPr>
            <p:nvPr/>
          </p:nvSpPr>
          <p:spPr bwMode="auto">
            <a:xfrm>
              <a:off x="8152085" y="2452688"/>
              <a:ext cx="443958" cy="41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sz="1400"/>
                <a:t>w</a:t>
              </a:r>
            </a:p>
          </p:txBody>
        </p:sp>
      </p:grpSp>
    </p:spTree>
    <p:extLst>
      <p:ext uri="{BB962C8B-B14F-4D97-AF65-F5344CB8AC3E}">
        <p14:creationId xmlns:p14="http://schemas.microsoft.com/office/powerpoint/2010/main" val="32246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itle 1">
            <a:extLst>
              <a:ext uri="{FF2B5EF4-FFF2-40B4-BE49-F238E27FC236}">
                <a16:creationId xmlns:a16="http://schemas.microsoft.com/office/drawing/2014/main" id="{CBB732C5-08F8-461A-A159-D2F4753947FE}"/>
              </a:ext>
            </a:extLst>
          </p:cNvPr>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sz="4000" dirty="0"/>
              <a:t>VC-dimension</a:t>
            </a:r>
            <a:r>
              <a:rPr lang="en-US" sz="4800" b="1" dirty="0"/>
              <a:t> </a:t>
            </a:r>
            <a:r>
              <a:rPr lang="en-US" sz="2700" dirty="0"/>
              <a:t>[</a:t>
            </a:r>
            <a:r>
              <a:rPr lang="en-US" sz="2700" dirty="0" err="1"/>
              <a:t>Vapnik-Chervonenkis</a:t>
            </a:r>
            <a:r>
              <a:rPr lang="en-US" sz="2700" dirty="0"/>
              <a:t>, 1971]</a:t>
            </a:r>
            <a:endParaRPr lang="en-US" altLang="en-US" sz="2700" dirty="0"/>
          </a:p>
        </p:txBody>
      </p:sp>
      <p:sp>
        <p:nvSpPr>
          <p:cNvPr id="85" name="Rectangle 3">
            <a:extLst>
              <a:ext uri="{FF2B5EF4-FFF2-40B4-BE49-F238E27FC236}">
                <a16:creationId xmlns:a16="http://schemas.microsoft.com/office/drawing/2014/main" id="{3AF72495-ABBE-4F38-904C-872E7691AD50}"/>
              </a:ext>
            </a:extLst>
          </p:cNvPr>
          <p:cNvSpPr>
            <a:spLocks noChangeArrowheads="1"/>
          </p:cNvSpPr>
          <p:nvPr/>
        </p:nvSpPr>
        <p:spPr bwMode="auto">
          <a:xfrm>
            <a:off x="152400" y="1187493"/>
            <a:ext cx="8229600" cy="1225593"/>
          </a:xfrm>
          <a:prstGeom prst="rect">
            <a:avLst/>
          </a:prstGeom>
          <a:solidFill>
            <a:srgbClr val="EBF8FF"/>
          </a:solidFill>
          <a:ln>
            <a:noFill/>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300">
              <a:latin typeface="Comic Sans MS" pitchFamily="66" charset="0"/>
            </a:endParaRPr>
          </a:p>
        </p:txBody>
      </p:sp>
      <mc:AlternateContent xmlns:mc="http://schemas.openxmlformats.org/markup-compatibility/2006" xmlns:a14="http://schemas.microsoft.com/office/drawing/2010/main">
        <mc:Choice Requires="a14">
          <p:sp>
            <p:nvSpPr>
              <p:cNvPr id="86" name="Rectangle 3">
                <a:extLst>
                  <a:ext uri="{FF2B5EF4-FFF2-40B4-BE49-F238E27FC236}">
                    <a16:creationId xmlns:a16="http://schemas.microsoft.com/office/drawing/2014/main" id="{47ECDD27-26C7-492C-962F-E8E16ADA40CB}"/>
                  </a:ext>
                </a:extLst>
              </p:cNvPr>
              <p:cNvSpPr txBox="1">
                <a:spLocks noChangeArrowheads="1"/>
              </p:cNvSpPr>
              <p:nvPr/>
            </p:nvSpPr>
            <p:spPr bwMode="auto">
              <a:xfrm>
                <a:off x="152400" y="1270086"/>
                <a:ext cx="8458200" cy="11430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FontTx/>
                  <a:buNone/>
                </a:pPr>
                <a:r>
                  <a:rPr lang="en-US" sz="2200" dirty="0">
                    <a:solidFill>
                      <a:srgbClr val="D60093"/>
                    </a:solidFill>
                  </a:rPr>
                  <a:t>VC-dimension </a:t>
                </a:r>
                <a:r>
                  <a:rPr lang="en-US" sz="2200" dirty="0"/>
                  <a:t>of a </a:t>
                </a:r>
                <a:r>
                  <a:rPr lang="en-US" altLang="en-US" sz="2200" dirty="0"/>
                  <a:t>function class </a:t>
                </a:r>
                <a:r>
                  <a:rPr lang="en-US" sz="2200" dirty="0">
                    <a:solidFill>
                      <a:srgbClr val="0000CC"/>
                    </a:solidFill>
                  </a:rPr>
                  <a:t>H</a:t>
                </a:r>
                <a:r>
                  <a:rPr lang="en-US" sz="2200" dirty="0"/>
                  <a:t> is the cardinality of the largest set </a:t>
                </a:r>
                <a:r>
                  <a:rPr lang="en-US" sz="2200" dirty="0">
                    <a:solidFill>
                      <a:srgbClr val="0000CC"/>
                    </a:solidFill>
                  </a:rPr>
                  <a:t>S</a:t>
                </a:r>
                <a:r>
                  <a:rPr lang="en-US" sz="2200" dirty="0"/>
                  <a:t> that can be labeled in all possible ways </a:t>
                </a:r>
                <a14:m>
                  <m:oMath xmlns:m="http://schemas.openxmlformats.org/officeDocument/2006/math">
                    <m:sSup>
                      <m:sSupPr>
                        <m:ctrlPr>
                          <a:rPr lang="en-US" sz="2200" b="0" i="1" smtClean="0">
                            <a:solidFill>
                              <a:srgbClr val="0000CC"/>
                            </a:solidFill>
                            <a:latin typeface="Cambria Math" panose="02040503050406030204" pitchFamily="18" charset="0"/>
                          </a:rPr>
                        </m:ctrlPr>
                      </m:sSupPr>
                      <m:e>
                        <m:r>
                          <a:rPr lang="en-US" sz="2200" b="0" i="0" smtClean="0">
                            <a:solidFill>
                              <a:srgbClr val="0000CC"/>
                            </a:solidFill>
                            <a:latin typeface="Cambria Math" panose="02040503050406030204" pitchFamily="18" charset="0"/>
                          </a:rPr>
                          <m:t>2</m:t>
                        </m:r>
                      </m:e>
                      <m:sup>
                        <m:r>
                          <a:rPr lang="en-US" sz="2200" b="0" i="0" smtClean="0">
                            <a:solidFill>
                              <a:srgbClr val="0000CC"/>
                            </a:solidFill>
                            <a:latin typeface="Cambria Math" panose="02040503050406030204" pitchFamily="18" charset="0"/>
                          </a:rPr>
                          <m:t>|</m:t>
                        </m:r>
                        <m:r>
                          <m:rPr>
                            <m:sty m:val="p"/>
                          </m:rPr>
                          <a:rPr lang="en-US" sz="2200" b="0" i="0" smtClean="0">
                            <a:solidFill>
                              <a:srgbClr val="0000CC"/>
                            </a:solidFill>
                            <a:latin typeface="Cambria Math" panose="02040503050406030204" pitchFamily="18" charset="0"/>
                          </a:rPr>
                          <m:t>S</m:t>
                        </m:r>
                        <m:r>
                          <a:rPr lang="en-US" sz="2200" b="0" i="0" smtClean="0">
                            <a:solidFill>
                              <a:srgbClr val="0000CC"/>
                            </a:solidFill>
                            <a:latin typeface="Cambria Math" panose="02040503050406030204" pitchFamily="18" charset="0"/>
                          </a:rPr>
                          <m:t>|</m:t>
                        </m:r>
                      </m:sup>
                    </m:sSup>
                  </m:oMath>
                </a14:m>
                <a:r>
                  <a:rPr lang="en-US" sz="2200" dirty="0"/>
                  <a:t>  by </a:t>
                </a:r>
                <a:r>
                  <a:rPr lang="en-US" sz="2200" dirty="0">
                    <a:solidFill>
                      <a:srgbClr val="0000CC"/>
                    </a:solidFill>
                  </a:rPr>
                  <a:t>H</a:t>
                </a:r>
                <a:r>
                  <a:rPr lang="en-US" sz="2200" dirty="0"/>
                  <a:t>.</a:t>
                </a:r>
                <a:endParaRPr lang="en-US" altLang="en-US" sz="2200" dirty="0">
                  <a:latin typeface="+mj-lt"/>
                </a:endParaRPr>
              </a:p>
            </p:txBody>
          </p:sp>
        </mc:Choice>
        <mc:Fallback xmlns="">
          <p:sp>
            <p:nvSpPr>
              <p:cNvPr id="86" name="Rectangle 3">
                <a:extLst>
                  <a:ext uri="{FF2B5EF4-FFF2-40B4-BE49-F238E27FC236}">
                    <a16:creationId xmlns:a16="http://schemas.microsoft.com/office/drawing/2014/main" id="{47ECDD27-26C7-492C-962F-E8E16ADA40CB}"/>
                  </a:ext>
                </a:extLst>
              </p:cNvPr>
              <p:cNvSpPr txBox="1">
                <a:spLocks noRot="1" noChangeAspect="1" noMove="1" noResize="1" noEditPoints="1" noAdjustHandles="1" noChangeArrowheads="1" noChangeShapeType="1" noTextEdit="1"/>
              </p:cNvSpPr>
              <p:nvPr/>
            </p:nvSpPr>
            <p:spPr bwMode="auto">
              <a:xfrm>
                <a:off x="152400" y="1270086"/>
                <a:ext cx="8458200" cy="1143000"/>
              </a:xfrm>
              <a:prstGeom prst="rect">
                <a:avLst/>
              </a:prstGeom>
              <a:blipFill>
                <a:blip r:embed="rId2"/>
                <a:stretch>
                  <a:fillRect l="-937" t="-319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3">
                <a:extLst>
                  <a:ext uri="{FF2B5EF4-FFF2-40B4-BE49-F238E27FC236}">
                    <a16:creationId xmlns:a16="http://schemas.microsoft.com/office/drawing/2014/main" id="{538EB418-3378-4608-B041-01973B8829BB}"/>
                  </a:ext>
                </a:extLst>
              </p:cNvPr>
              <p:cNvSpPr txBox="1">
                <a:spLocks noChangeArrowheads="1"/>
              </p:cNvSpPr>
              <p:nvPr/>
            </p:nvSpPr>
            <p:spPr bwMode="auto">
              <a:xfrm>
                <a:off x="152400" y="2025693"/>
                <a:ext cx="8458200" cy="64130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1" indent="0">
                  <a:buNone/>
                </a:pPr>
                <a:r>
                  <a:rPr lang="en-US" sz="1400" dirty="0"/>
                  <a:t>[If arbitrarily large finite sets can be shattered by </a:t>
                </a:r>
                <a:r>
                  <a:rPr lang="en-US" sz="1400" dirty="0">
                    <a:solidFill>
                      <a:srgbClr val="0000CC"/>
                    </a:solidFill>
                  </a:rPr>
                  <a:t>H</a:t>
                </a:r>
                <a:r>
                  <a:rPr lang="en-US" sz="1400" dirty="0"/>
                  <a:t>, then </a:t>
                </a:r>
                <a14:m>
                  <m:oMath xmlns:m="http://schemas.openxmlformats.org/officeDocument/2006/math">
                    <m:r>
                      <m:rPr>
                        <m:sty m:val="p"/>
                      </m:rPr>
                      <a:rPr lang="en-US" sz="1400" i="0" dirty="0" smtClean="0">
                        <a:solidFill>
                          <a:srgbClr val="0000CC"/>
                        </a:solidFill>
                        <a:latin typeface="Cambria Math"/>
                      </a:rPr>
                      <m:t>V</m:t>
                    </m:r>
                    <m:r>
                      <m:rPr>
                        <m:sty m:val="p"/>
                      </m:rPr>
                      <a:rPr lang="en-US" sz="1400" b="0" i="0" dirty="0" smtClean="0">
                        <a:solidFill>
                          <a:srgbClr val="0000CC"/>
                        </a:solidFill>
                        <a:latin typeface="Cambria Math"/>
                      </a:rPr>
                      <m:t>C</m:t>
                    </m:r>
                    <m:r>
                      <m:rPr>
                        <m:sty m:val="p"/>
                      </m:rPr>
                      <a:rPr lang="en-US" sz="1400" i="0" dirty="0" smtClean="0">
                        <a:solidFill>
                          <a:srgbClr val="0000CC"/>
                        </a:solidFill>
                        <a:latin typeface="Cambria Math"/>
                      </a:rPr>
                      <m:t>dim</m:t>
                    </m:r>
                    <m:r>
                      <a:rPr lang="en-US" sz="1400" i="0" dirty="0" smtClean="0">
                        <a:solidFill>
                          <a:srgbClr val="0000CC"/>
                        </a:solidFill>
                        <a:latin typeface="Cambria Math"/>
                      </a:rPr>
                      <m:t>(</m:t>
                    </m:r>
                    <m:r>
                      <m:rPr>
                        <m:sty m:val="p"/>
                      </m:rPr>
                      <a:rPr lang="en-US" sz="1400" i="0" dirty="0" smtClean="0">
                        <a:solidFill>
                          <a:srgbClr val="0000CC"/>
                        </a:solidFill>
                        <a:latin typeface="Cambria Math"/>
                      </a:rPr>
                      <m:t>H</m:t>
                    </m:r>
                    <m:r>
                      <a:rPr lang="en-US" sz="1400" i="0" dirty="0" smtClean="0">
                        <a:solidFill>
                          <a:srgbClr val="0000CC"/>
                        </a:solidFill>
                        <a:latin typeface="Cambria Math"/>
                      </a:rPr>
                      <m:t>)=∞</m:t>
                    </m:r>
                  </m:oMath>
                </a14:m>
                <a:r>
                  <a:rPr lang="en-US" sz="1400" dirty="0"/>
                  <a:t>]</a:t>
                </a:r>
              </a:p>
            </p:txBody>
          </p:sp>
        </mc:Choice>
        <mc:Fallback xmlns="">
          <p:sp>
            <p:nvSpPr>
              <p:cNvPr id="87" name="Rectangle 3">
                <a:extLst>
                  <a:ext uri="{FF2B5EF4-FFF2-40B4-BE49-F238E27FC236}">
                    <a16:creationId xmlns:a16="http://schemas.microsoft.com/office/drawing/2014/main" id="{538EB418-3378-4608-B041-01973B8829BB}"/>
                  </a:ext>
                </a:extLst>
              </p:cNvPr>
              <p:cNvSpPr txBox="1">
                <a:spLocks noRot="1" noChangeAspect="1" noMove="1" noResize="1" noEditPoints="1" noAdjustHandles="1" noChangeArrowheads="1" noChangeShapeType="1" noTextEdit="1"/>
              </p:cNvSpPr>
              <p:nvPr/>
            </p:nvSpPr>
            <p:spPr bwMode="auto">
              <a:xfrm>
                <a:off x="152400" y="2025693"/>
                <a:ext cx="8458200" cy="641307"/>
              </a:xfrm>
              <a:prstGeom prst="rect">
                <a:avLst/>
              </a:prstGeom>
              <a:blipFill>
                <a:blip r:embed="rId3"/>
                <a:stretch>
                  <a:fillRect l="-216" t="-94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Text Box 11">
                <a:extLst>
                  <a:ext uri="{FF2B5EF4-FFF2-40B4-BE49-F238E27FC236}">
                    <a16:creationId xmlns:a16="http://schemas.microsoft.com/office/drawing/2014/main" id="{0F105459-5BC3-46FC-9D6E-0EE48F8EC965}"/>
                  </a:ext>
                </a:extLst>
              </p:cNvPr>
              <p:cNvSpPr txBox="1">
                <a:spLocks noChangeArrowheads="1"/>
              </p:cNvSpPr>
              <p:nvPr/>
            </p:nvSpPr>
            <p:spPr bwMode="auto">
              <a:xfrm>
                <a:off x="152400" y="2668073"/>
                <a:ext cx="5556756" cy="407099"/>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algn="l" eaLnBrk="1" hangingPunct="1"/>
                <a:r>
                  <a:rPr lang="en-US" altLang="en-US" sz="2000" b="1" dirty="0">
                    <a:solidFill>
                      <a:schemeClr val="tx1"/>
                    </a:solidFill>
                    <a:latin typeface="+mj-lt"/>
                  </a:rPr>
                  <a:t>E.g.,</a:t>
                </a:r>
                <a:r>
                  <a:rPr lang="en-US" altLang="en-US" sz="2000" b="1" dirty="0">
                    <a:solidFill>
                      <a:schemeClr val="tx1"/>
                    </a:solidFill>
                  </a:rPr>
                  <a:t> H=</a:t>
                </a:r>
                <a:r>
                  <a:rPr lang="en-US" altLang="en-US" sz="2000" b="1" dirty="0">
                    <a:solidFill>
                      <a:schemeClr val="tx1"/>
                    </a:solidFill>
                    <a:latin typeface="+mj-lt"/>
                  </a:rPr>
                  <a:t> linear separators in </a:t>
                </a:r>
                <a14:m>
                  <m:oMath xmlns:m="http://schemas.openxmlformats.org/officeDocument/2006/math">
                    <m:sSup>
                      <m:sSupPr>
                        <m:ctrlPr>
                          <a:rPr lang="en-US" altLang="en-US" sz="2000" b="1" i="1" smtClean="0">
                            <a:solidFill>
                              <a:schemeClr val="tx1"/>
                            </a:solidFill>
                            <a:latin typeface="Cambria Math" panose="02040503050406030204" pitchFamily="18" charset="0"/>
                          </a:rPr>
                        </m:ctrlPr>
                      </m:sSupPr>
                      <m:e>
                        <m:r>
                          <a:rPr lang="en-US" altLang="en-US" sz="2000" b="1" i="0" smtClean="0">
                            <a:solidFill>
                              <a:schemeClr val="tx1"/>
                            </a:solidFill>
                            <a:latin typeface="Cambria Math"/>
                          </a:rPr>
                          <m:t>𝐑</m:t>
                        </m:r>
                      </m:e>
                      <m:sup>
                        <m:r>
                          <a:rPr lang="en-US" altLang="en-US" sz="2000" b="1" i="0" smtClean="0">
                            <a:solidFill>
                              <a:schemeClr val="tx1"/>
                            </a:solidFill>
                            <a:latin typeface="Cambria Math"/>
                          </a:rPr>
                          <m:t>𝟐</m:t>
                        </m:r>
                      </m:sup>
                    </m:sSup>
                  </m:oMath>
                </a14:m>
                <a:endParaRPr lang="en-US" altLang="en-US" sz="2000" b="1" dirty="0">
                  <a:solidFill>
                    <a:schemeClr val="tx1"/>
                  </a:solidFill>
                  <a:latin typeface="+mj-lt"/>
                </a:endParaRPr>
              </a:p>
            </p:txBody>
          </p:sp>
        </mc:Choice>
        <mc:Fallback xmlns="">
          <p:sp>
            <p:nvSpPr>
              <p:cNvPr id="88" name="Text Box 11">
                <a:extLst>
                  <a:ext uri="{FF2B5EF4-FFF2-40B4-BE49-F238E27FC236}">
                    <a16:creationId xmlns:a16="http://schemas.microsoft.com/office/drawing/2014/main" id="{0F105459-5BC3-46FC-9D6E-0EE48F8EC965}"/>
                  </a:ext>
                </a:extLst>
              </p:cNvPr>
              <p:cNvSpPr txBox="1">
                <a:spLocks noRot="1" noChangeAspect="1" noMove="1" noResize="1" noEditPoints="1" noAdjustHandles="1" noChangeArrowheads="1" noChangeShapeType="1" noTextEdit="1"/>
              </p:cNvSpPr>
              <p:nvPr/>
            </p:nvSpPr>
            <p:spPr bwMode="auto">
              <a:xfrm>
                <a:off x="152400" y="2668073"/>
                <a:ext cx="5556756" cy="407099"/>
              </a:xfrm>
              <a:prstGeom prst="rect">
                <a:avLst/>
              </a:prstGeom>
              <a:blipFill>
                <a:blip r:embed="rId4"/>
                <a:stretch>
                  <a:fillRect t="-7576" b="-28788"/>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3">
                <a:extLst>
                  <a:ext uri="{FF2B5EF4-FFF2-40B4-BE49-F238E27FC236}">
                    <a16:creationId xmlns:a16="http://schemas.microsoft.com/office/drawing/2014/main" id="{BB3CBFF2-C955-44F3-9851-F4F5242FF4F4}"/>
                  </a:ext>
                </a:extLst>
              </p:cNvPr>
              <p:cNvSpPr txBox="1">
                <a:spLocks noChangeArrowheads="1"/>
              </p:cNvSpPr>
              <p:nvPr/>
            </p:nvSpPr>
            <p:spPr bwMode="auto">
              <a:xfrm>
                <a:off x="694906" y="33528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1800" b="0" i="0" smtClean="0">
                          <a:solidFill>
                            <a:schemeClr val="tx1"/>
                          </a:solidFill>
                          <a:latin typeface="Cambria Math"/>
                        </a:rPr>
                        <m:t>VCdim</m:t>
                      </m:r>
                      <m:d>
                        <m:dPr>
                          <m:ctrlPr>
                            <a:rPr lang="en-US" altLang="en-US" sz="1800" b="0" i="1" smtClean="0">
                              <a:solidFill>
                                <a:schemeClr val="tx1"/>
                              </a:solidFill>
                              <a:latin typeface="Cambria Math" panose="02040503050406030204" pitchFamily="18" charset="0"/>
                            </a:rPr>
                          </m:ctrlPr>
                        </m:dPr>
                        <m:e>
                          <m:r>
                            <m:rPr>
                              <m:sty m:val="p"/>
                            </m:rPr>
                            <a:rPr lang="en-US" altLang="en-US" sz="1800" b="0" i="0" smtClean="0">
                              <a:solidFill>
                                <a:schemeClr val="tx1"/>
                              </a:solidFill>
                              <a:latin typeface="Cambria Math"/>
                            </a:rPr>
                            <m:t>H</m:t>
                          </m:r>
                        </m:e>
                      </m:d>
                      <m:r>
                        <a:rPr lang="en-US" altLang="en-US" sz="1800" b="0" i="1" smtClean="0">
                          <a:solidFill>
                            <a:schemeClr val="tx1"/>
                          </a:solidFill>
                          <a:latin typeface="Cambria Math"/>
                        </a:rPr>
                        <m:t>≥</m:t>
                      </m:r>
                      <m:r>
                        <a:rPr lang="en-US" altLang="en-US" sz="1800" b="0" i="0" smtClean="0">
                          <a:solidFill>
                            <a:schemeClr val="tx1"/>
                          </a:solidFill>
                          <a:latin typeface="Cambria Math"/>
                        </a:rPr>
                        <m:t>3</m:t>
                      </m:r>
                    </m:oMath>
                  </m:oMathPara>
                </a14:m>
                <a:endParaRPr lang="en-US" altLang="en-US" sz="1800" dirty="0">
                  <a:solidFill>
                    <a:schemeClr val="tx1"/>
                  </a:solidFill>
                </a:endParaRPr>
              </a:p>
            </p:txBody>
          </p:sp>
        </mc:Choice>
        <mc:Fallback xmlns="">
          <p:sp>
            <p:nvSpPr>
              <p:cNvPr id="89" name="Rectangle 3">
                <a:extLst>
                  <a:ext uri="{FF2B5EF4-FFF2-40B4-BE49-F238E27FC236}">
                    <a16:creationId xmlns:a16="http://schemas.microsoft.com/office/drawing/2014/main" id="{BB3CBFF2-C955-44F3-9851-F4F5242FF4F4}"/>
                  </a:ext>
                </a:extLst>
              </p:cNvPr>
              <p:cNvSpPr txBox="1">
                <a:spLocks noRot="1" noChangeAspect="1" noMove="1" noResize="1" noEditPoints="1" noAdjustHandles="1" noChangeArrowheads="1" noChangeShapeType="1" noTextEdit="1"/>
              </p:cNvSpPr>
              <p:nvPr/>
            </p:nvSpPr>
            <p:spPr bwMode="auto">
              <a:xfrm>
                <a:off x="694906" y="3352800"/>
                <a:ext cx="2612862" cy="609600"/>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90" name="Group 89">
            <a:extLst>
              <a:ext uri="{FF2B5EF4-FFF2-40B4-BE49-F238E27FC236}">
                <a16:creationId xmlns:a16="http://schemas.microsoft.com/office/drawing/2014/main" id="{ECEC9ED2-2F7D-4AAC-B28C-D83F9383B54B}"/>
              </a:ext>
            </a:extLst>
          </p:cNvPr>
          <p:cNvGrpSpPr/>
          <p:nvPr/>
        </p:nvGrpSpPr>
        <p:grpSpPr>
          <a:xfrm>
            <a:off x="899693" y="3810000"/>
            <a:ext cx="1558699" cy="1447800"/>
            <a:chOff x="3962400" y="1600200"/>
            <a:chExt cx="2362200" cy="2105055"/>
          </a:xfrm>
        </p:grpSpPr>
        <p:sp>
          <p:nvSpPr>
            <p:cNvPr id="91" name="Oval 90">
              <a:extLst>
                <a:ext uri="{FF2B5EF4-FFF2-40B4-BE49-F238E27FC236}">
                  <a16:creationId xmlns:a16="http://schemas.microsoft.com/office/drawing/2014/main" id="{8BE0A5C7-9E04-4B03-8EA0-C34083827DC5}"/>
                </a:ext>
              </a:extLst>
            </p:cNvPr>
            <p:cNvSpPr/>
            <p:nvPr/>
          </p:nvSpPr>
          <p:spPr bwMode="auto">
            <a:xfrm>
              <a:off x="4478912" y="256032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92" name="Oval 91">
              <a:extLst>
                <a:ext uri="{FF2B5EF4-FFF2-40B4-BE49-F238E27FC236}">
                  <a16:creationId xmlns:a16="http://schemas.microsoft.com/office/drawing/2014/main" id="{5DC0F036-DCDE-4B13-B533-8A2281D7778F}"/>
                </a:ext>
              </a:extLst>
            </p:cNvPr>
            <p:cNvSpPr/>
            <p:nvPr/>
          </p:nvSpPr>
          <p:spPr bwMode="auto">
            <a:xfrm>
              <a:off x="5046499" y="1886628"/>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93" name="Oval 92">
              <a:extLst>
                <a:ext uri="{FF2B5EF4-FFF2-40B4-BE49-F238E27FC236}">
                  <a16:creationId xmlns:a16="http://schemas.microsoft.com/office/drawing/2014/main" id="{A524AEA9-CF68-4A36-B56F-7A2F2A3A8550}"/>
                </a:ext>
              </a:extLst>
            </p:cNvPr>
            <p:cNvSpPr/>
            <p:nvPr/>
          </p:nvSpPr>
          <p:spPr bwMode="auto">
            <a:xfrm>
              <a:off x="5609143" y="2575148"/>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cxnSp>
          <p:nvCxnSpPr>
            <p:cNvPr id="94" name="Straight Connector 93">
              <a:extLst>
                <a:ext uri="{FF2B5EF4-FFF2-40B4-BE49-F238E27FC236}">
                  <a16:creationId xmlns:a16="http://schemas.microsoft.com/office/drawing/2014/main" id="{1EE09E9A-4885-4D4C-8820-651BD5027D31}"/>
                </a:ext>
              </a:extLst>
            </p:cNvPr>
            <p:cNvCxnSpPr/>
            <p:nvPr/>
          </p:nvCxnSpPr>
          <p:spPr bwMode="auto">
            <a:xfrm>
              <a:off x="4556347" y="1647855"/>
              <a:ext cx="1052796" cy="2057400"/>
            </a:xfrm>
            <a:prstGeom prst="line">
              <a:avLst/>
            </a:prstGeom>
            <a:noFill/>
            <a:ln w="9525" cap="flat" cmpd="sng" algn="ctr">
              <a:solidFill>
                <a:srgbClr val="00002E"/>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53395B8F-16B8-4705-B1F5-48DFDF82EEA9}"/>
                </a:ext>
              </a:extLst>
            </p:cNvPr>
            <p:cNvCxnSpPr/>
            <p:nvPr/>
          </p:nvCxnSpPr>
          <p:spPr bwMode="auto">
            <a:xfrm flipH="1">
              <a:off x="4661792" y="1600200"/>
              <a:ext cx="1130231" cy="1905000"/>
            </a:xfrm>
            <a:prstGeom prst="line">
              <a:avLst/>
            </a:prstGeom>
            <a:noFill/>
            <a:ln w="9525" cap="flat" cmpd="sng" algn="ctr">
              <a:solidFill>
                <a:srgbClr val="00002E"/>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EFA7A72C-CDCC-498D-91CD-16340F6DE183}"/>
                </a:ext>
              </a:extLst>
            </p:cNvPr>
            <p:cNvCxnSpPr/>
            <p:nvPr/>
          </p:nvCxnSpPr>
          <p:spPr bwMode="auto">
            <a:xfrm flipH="1">
              <a:off x="3962400" y="2286000"/>
              <a:ext cx="2362200" cy="0"/>
            </a:xfrm>
            <a:prstGeom prst="line">
              <a:avLst/>
            </a:prstGeom>
            <a:noFill/>
            <a:ln w="9525" cap="flat" cmpd="sng" algn="ctr">
              <a:solidFill>
                <a:srgbClr val="00002E"/>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641D048B-52D4-44C9-8D3C-BB1CAF918D4A}"/>
                </a:ext>
              </a:extLst>
            </p:cNvPr>
            <p:cNvCxnSpPr/>
            <p:nvPr/>
          </p:nvCxnSpPr>
          <p:spPr bwMode="auto">
            <a:xfrm flipH="1">
              <a:off x="3962400" y="3048000"/>
              <a:ext cx="2362200" cy="0"/>
            </a:xfrm>
            <a:prstGeom prst="line">
              <a:avLst/>
            </a:prstGeom>
            <a:noFill/>
            <a:ln w="9525" cap="flat" cmpd="sng" algn="ctr">
              <a:solidFill>
                <a:srgbClr val="00002E"/>
              </a:solidFill>
              <a:prstDash val="solid"/>
              <a:round/>
              <a:headEnd type="none" w="med" len="med"/>
              <a:tailEnd type="none" w="med" len="med"/>
            </a:ln>
            <a:effectLst/>
          </p:spPr>
        </p:cxnSp>
      </p:grpSp>
      <mc:AlternateContent xmlns:mc="http://schemas.openxmlformats.org/markup-compatibility/2006" xmlns:a14="http://schemas.microsoft.com/office/drawing/2010/main">
        <mc:Choice Requires="a14">
          <p:sp>
            <p:nvSpPr>
              <p:cNvPr id="98" name="Rectangle 3">
                <a:extLst>
                  <a:ext uri="{FF2B5EF4-FFF2-40B4-BE49-F238E27FC236}">
                    <a16:creationId xmlns:a16="http://schemas.microsoft.com/office/drawing/2014/main" id="{D4A13305-A6FB-4100-9E8A-F2C69316FF29}"/>
                  </a:ext>
                </a:extLst>
              </p:cNvPr>
              <p:cNvSpPr txBox="1">
                <a:spLocks noChangeArrowheads="1"/>
              </p:cNvSpPr>
              <p:nvPr/>
            </p:nvSpPr>
            <p:spPr bwMode="auto">
              <a:xfrm>
                <a:off x="4252493" y="26670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2200" b="0" i="0" smtClean="0">
                          <a:solidFill>
                            <a:schemeClr val="tx1"/>
                          </a:solidFill>
                          <a:latin typeface="Cambria Math"/>
                        </a:rPr>
                        <m:t>VCdim</m:t>
                      </m:r>
                      <m:r>
                        <a:rPr lang="en-US" altLang="en-US" sz="2200" b="0" i="0" smtClean="0">
                          <a:solidFill>
                            <a:schemeClr val="tx1"/>
                          </a:solidFill>
                          <a:latin typeface="Cambria Math" panose="02040503050406030204" pitchFamily="18" charset="0"/>
                        </a:rPr>
                        <m:t>(</m:t>
                      </m:r>
                      <m:r>
                        <m:rPr>
                          <m:sty m:val="p"/>
                        </m:rPr>
                        <a:rPr lang="en-US" altLang="en-US" sz="2200" b="0" i="0" smtClean="0">
                          <a:solidFill>
                            <a:schemeClr val="tx1"/>
                          </a:solidFill>
                          <a:latin typeface="Cambria Math" panose="02040503050406030204" pitchFamily="18" charset="0"/>
                        </a:rPr>
                        <m:t>H</m:t>
                      </m:r>
                      <m:r>
                        <a:rPr lang="en-US" altLang="en-US" sz="2200" b="0" i="0" smtClean="0">
                          <a:solidFill>
                            <a:schemeClr val="tx1"/>
                          </a:solidFill>
                          <a:latin typeface="Cambria Math" panose="02040503050406030204" pitchFamily="18" charset="0"/>
                        </a:rPr>
                        <m:t>)</m:t>
                      </m:r>
                      <m:r>
                        <a:rPr lang="en-US" altLang="en-US" sz="2200" b="0" i="1" smtClean="0">
                          <a:solidFill>
                            <a:schemeClr val="tx1"/>
                          </a:solidFill>
                          <a:latin typeface="Cambria Math" panose="02040503050406030204" pitchFamily="18" charset="0"/>
                        </a:rPr>
                        <m:t>=</m:t>
                      </m:r>
                      <m:r>
                        <a:rPr lang="en-US" altLang="en-US" sz="2200" b="0" i="0" smtClean="0">
                          <a:solidFill>
                            <a:schemeClr val="tx1"/>
                          </a:solidFill>
                          <a:latin typeface="Cambria Math"/>
                        </a:rPr>
                        <m:t>3</m:t>
                      </m:r>
                    </m:oMath>
                  </m:oMathPara>
                </a14:m>
                <a:endParaRPr lang="en-US" altLang="en-US" sz="2200" dirty="0">
                  <a:solidFill>
                    <a:schemeClr val="tx1"/>
                  </a:solidFill>
                </a:endParaRPr>
              </a:p>
            </p:txBody>
          </p:sp>
        </mc:Choice>
        <mc:Fallback xmlns="">
          <p:sp>
            <p:nvSpPr>
              <p:cNvPr id="98" name="Rectangle 3">
                <a:extLst>
                  <a:ext uri="{FF2B5EF4-FFF2-40B4-BE49-F238E27FC236}">
                    <a16:creationId xmlns:a16="http://schemas.microsoft.com/office/drawing/2014/main" id="{D4A13305-A6FB-4100-9E8A-F2C69316FF29}"/>
                  </a:ext>
                </a:extLst>
              </p:cNvPr>
              <p:cNvSpPr txBox="1">
                <a:spLocks noRot="1" noChangeAspect="1" noMove="1" noResize="1" noEditPoints="1" noAdjustHandles="1" noChangeArrowheads="1" noChangeShapeType="1" noTextEdit="1"/>
              </p:cNvSpPr>
              <p:nvPr/>
            </p:nvSpPr>
            <p:spPr bwMode="auto">
              <a:xfrm>
                <a:off x="4252493" y="2667000"/>
                <a:ext cx="2612862" cy="609600"/>
              </a:xfrm>
              <a:prstGeom prst="rect">
                <a:avLst/>
              </a:prstGeom>
              <a:blipFill>
                <a:blip r:embed="rId6"/>
                <a:stretch>
                  <a:fillRect l="-4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9" name="Rectangle 3">
                <a:extLst>
                  <a:ext uri="{FF2B5EF4-FFF2-40B4-BE49-F238E27FC236}">
                    <a16:creationId xmlns:a16="http://schemas.microsoft.com/office/drawing/2014/main" id="{778D9FEC-E36D-4260-9001-AD308AFDF8BE}"/>
                  </a:ext>
                </a:extLst>
              </p:cNvPr>
              <p:cNvSpPr txBox="1">
                <a:spLocks noChangeArrowheads="1"/>
              </p:cNvSpPr>
              <p:nvPr/>
            </p:nvSpPr>
            <p:spPr bwMode="auto">
              <a:xfrm>
                <a:off x="3719093" y="33528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1800" b="0" i="0" smtClean="0">
                          <a:solidFill>
                            <a:schemeClr val="tx1"/>
                          </a:solidFill>
                          <a:latin typeface="Cambria Math"/>
                        </a:rPr>
                        <m:t>VCdim</m:t>
                      </m:r>
                      <m:d>
                        <m:dPr>
                          <m:ctrlPr>
                            <a:rPr lang="en-US" altLang="en-US" sz="1800" b="0" i="1" smtClean="0">
                              <a:solidFill>
                                <a:schemeClr val="tx1"/>
                              </a:solidFill>
                              <a:latin typeface="Cambria Math" panose="02040503050406030204" pitchFamily="18" charset="0"/>
                            </a:rPr>
                          </m:ctrlPr>
                        </m:dPr>
                        <m:e>
                          <m:r>
                            <m:rPr>
                              <m:sty m:val="p"/>
                            </m:rPr>
                            <a:rPr lang="en-US" altLang="en-US" sz="1800" b="0" i="0" smtClean="0">
                              <a:solidFill>
                                <a:schemeClr val="tx1"/>
                              </a:solidFill>
                              <a:latin typeface="Cambria Math"/>
                            </a:rPr>
                            <m:t>H</m:t>
                          </m:r>
                        </m:e>
                      </m:d>
                      <m:r>
                        <a:rPr lang="en-US" altLang="en-US" sz="1800" b="0" i="1" smtClean="0">
                          <a:solidFill>
                            <a:schemeClr val="tx1"/>
                          </a:solidFill>
                          <a:latin typeface="Cambria Math"/>
                        </a:rPr>
                        <m:t>&lt;</m:t>
                      </m:r>
                      <m:r>
                        <a:rPr lang="en-US" altLang="en-US" sz="1800" b="0" i="0" smtClean="0">
                          <a:solidFill>
                            <a:schemeClr val="tx1"/>
                          </a:solidFill>
                          <a:latin typeface="Cambria Math"/>
                        </a:rPr>
                        <m:t>4</m:t>
                      </m:r>
                    </m:oMath>
                  </m:oMathPara>
                </a14:m>
                <a:endParaRPr lang="en-US" altLang="en-US" sz="1800" dirty="0">
                  <a:solidFill>
                    <a:schemeClr val="tx1"/>
                  </a:solidFill>
                </a:endParaRPr>
              </a:p>
            </p:txBody>
          </p:sp>
        </mc:Choice>
        <mc:Fallback xmlns="">
          <p:sp>
            <p:nvSpPr>
              <p:cNvPr id="99" name="Rectangle 3">
                <a:extLst>
                  <a:ext uri="{FF2B5EF4-FFF2-40B4-BE49-F238E27FC236}">
                    <a16:creationId xmlns:a16="http://schemas.microsoft.com/office/drawing/2014/main" id="{778D9FEC-E36D-4260-9001-AD308AFDF8BE}"/>
                  </a:ext>
                </a:extLst>
              </p:cNvPr>
              <p:cNvSpPr txBox="1">
                <a:spLocks noRot="1" noChangeAspect="1" noMove="1" noResize="1" noEditPoints="1" noAdjustHandles="1" noChangeArrowheads="1" noChangeShapeType="1" noTextEdit="1"/>
              </p:cNvSpPr>
              <p:nvPr/>
            </p:nvSpPr>
            <p:spPr bwMode="auto">
              <a:xfrm>
                <a:off x="3719093" y="3352800"/>
                <a:ext cx="2612862" cy="609600"/>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100" name="Group 99">
            <a:extLst>
              <a:ext uri="{FF2B5EF4-FFF2-40B4-BE49-F238E27FC236}">
                <a16:creationId xmlns:a16="http://schemas.microsoft.com/office/drawing/2014/main" id="{C2D506C8-2244-4AB8-B28A-312B1C0DB1CE}"/>
              </a:ext>
            </a:extLst>
          </p:cNvPr>
          <p:cNvGrpSpPr/>
          <p:nvPr/>
        </p:nvGrpSpPr>
        <p:grpSpPr>
          <a:xfrm>
            <a:off x="3719092" y="3838545"/>
            <a:ext cx="2253087" cy="1800255"/>
            <a:chOff x="6172200" y="1647855"/>
            <a:chExt cx="2438400" cy="1933545"/>
          </a:xfrm>
        </p:grpSpPr>
        <p:grpSp>
          <p:nvGrpSpPr>
            <p:cNvPr id="101" name="Group 100">
              <a:extLst>
                <a:ext uri="{FF2B5EF4-FFF2-40B4-BE49-F238E27FC236}">
                  <a16:creationId xmlns:a16="http://schemas.microsoft.com/office/drawing/2014/main" id="{9DED74A7-FF97-4E64-9E4F-0A23F87818EB}"/>
                </a:ext>
              </a:extLst>
            </p:cNvPr>
            <p:cNvGrpSpPr/>
            <p:nvPr/>
          </p:nvGrpSpPr>
          <p:grpSpPr>
            <a:xfrm>
              <a:off x="6400800" y="1905000"/>
              <a:ext cx="1905000" cy="1371600"/>
              <a:chOff x="5715000" y="1524000"/>
              <a:chExt cx="1905000" cy="1371600"/>
            </a:xfrm>
          </p:grpSpPr>
          <p:sp>
            <p:nvSpPr>
              <p:cNvPr id="103" name="Oval 102">
                <a:extLst>
                  <a:ext uri="{FF2B5EF4-FFF2-40B4-BE49-F238E27FC236}">
                    <a16:creationId xmlns:a16="http://schemas.microsoft.com/office/drawing/2014/main" id="{728A3370-112C-4B6D-A55E-2C45CD4BF913}"/>
                  </a:ext>
                </a:extLst>
              </p:cNvPr>
              <p:cNvSpPr/>
              <p:nvPr/>
            </p:nvSpPr>
            <p:spPr bwMode="auto">
              <a:xfrm>
                <a:off x="5715000" y="266700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104" name="Oval 103">
                <a:extLst>
                  <a:ext uri="{FF2B5EF4-FFF2-40B4-BE49-F238E27FC236}">
                    <a16:creationId xmlns:a16="http://schemas.microsoft.com/office/drawing/2014/main" id="{82B7B6FD-5E2D-4675-9BFC-6072A6945B97}"/>
                  </a:ext>
                </a:extLst>
              </p:cNvPr>
              <p:cNvSpPr/>
              <p:nvPr/>
            </p:nvSpPr>
            <p:spPr bwMode="auto">
              <a:xfrm>
                <a:off x="6598920" y="152400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05" name="Oval 104">
                <a:extLst>
                  <a:ext uri="{FF2B5EF4-FFF2-40B4-BE49-F238E27FC236}">
                    <a16:creationId xmlns:a16="http://schemas.microsoft.com/office/drawing/2014/main" id="{05D0AA35-523A-4321-8461-DB51979D88C6}"/>
                  </a:ext>
                </a:extLst>
              </p:cNvPr>
              <p:cNvSpPr/>
              <p:nvPr/>
            </p:nvSpPr>
            <p:spPr bwMode="auto">
              <a:xfrm>
                <a:off x="7437120" y="2712720"/>
                <a:ext cx="182880" cy="182880"/>
              </a:xfrm>
              <a:prstGeom prst="ellipse">
                <a:avLst/>
              </a:prstGeom>
              <a:solidFill>
                <a:srgbClr val="F7DC1B"/>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06" name="Oval 105">
                <a:extLst>
                  <a:ext uri="{FF2B5EF4-FFF2-40B4-BE49-F238E27FC236}">
                    <a16:creationId xmlns:a16="http://schemas.microsoft.com/office/drawing/2014/main" id="{896CBB9E-24BA-4EC4-AAD2-7AC30D59AC33}"/>
                  </a:ext>
                </a:extLst>
              </p:cNvPr>
              <p:cNvSpPr/>
              <p:nvPr/>
            </p:nvSpPr>
            <p:spPr bwMode="auto">
              <a:xfrm>
                <a:off x="6598920" y="2255520"/>
                <a:ext cx="182880" cy="182880"/>
              </a:xfrm>
              <a:prstGeom prst="ellipse">
                <a:avLst/>
              </a:prstGeom>
              <a:solidFill>
                <a:srgbClr val="54BAD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grpSp>
        <p:sp>
          <p:nvSpPr>
            <p:cNvPr id="102" name="Rectangle 101">
              <a:extLst>
                <a:ext uri="{FF2B5EF4-FFF2-40B4-BE49-F238E27FC236}">
                  <a16:creationId xmlns:a16="http://schemas.microsoft.com/office/drawing/2014/main" id="{23497BDD-15DD-4315-A5BD-6B4F08C204B7}"/>
                </a:ext>
              </a:extLst>
            </p:cNvPr>
            <p:cNvSpPr/>
            <p:nvPr/>
          </p:nvSpPr>
          <p:spPr bwMode="auto">
            <a:xfrm>
              <a:off x="6172200" y="1647855"/>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grpSp>
        <p:nvGrpSpPr>
          <p:cNvPr id="107" name="Group 106">
            <a:extLst>
              <a:ext uri="{FF2B5EF4-FFF2-40B4-BE49-F238E27FC236}">
                <a16:creationId xmlns:a16="http://schemas.microsoft.com/office/drawing/2014/main" id="{A0615907-D6D8-45DF-BC18-6E9E9AAEDCC0}"/>
              </a:ext>
            </a:extLst>
          </p:cNvPr>
          <p:cNvGrpSpPr/>
          <p:nvPr/>
        </p:nvGrpSpPr>
        <p:grpSpPr>
          <a:xfrm>
            <a:off x="6462293" y="3810000"/>
            <a:ext cx="2209800" cy="1905000"/>
            <a:chOff x="6096000" y="3962400"/>
            <a:chExt cx="2438400" cy="1933545"/>
          </a:xfrm>
        </p:grpSpPr>
        <p:grpSp>
          <p:nvGrpSpPr>
            <p:cNvPr id="108" name="Group 107">
              <a:extLst>
                <a:ext uri="{FF2B5EF4-FFF2-40B4-BE49-F238E27FC236}">
                  <a16:creationId xmlns:a16="http://schemas.microsoft.com/office/drawing/2014/main" id="{94EAE8A3-4059-40EB-8DB7-FBADB8D75CC0}"/>
                </a:ext>
              </a:extLst>
            </p:cNvPr>
            <p:cNvGrpSpPr/>
            <p:nvPr/>
          </p:nvGrpSpPr>
          <p:grpSpPr>
            <a:xfrm>
              <a:off x="6400800" y="4241663"/>
              <a:ext cx="1684226" cy="1353065"/>
              <a:chOff x="5715000" y="1727063"/>
              <a:chExt cx="1684226" cy="1353065"/>
            </a:xfrm>
          </p:grpSpPr>
          <p:sp>
            <p:nvSpPr>
              <p:cNvPr id="110" name="Oval 109">
                <a:extLst>
                  <a:ext uri="{FF2B5EF4-FFF2-40B4-BE49-F238E27FC236}">
                    <a16:creationId xmlns:a16="http://schemas.microsoft.com/office/drawing/2014/main" id="{B59C4D66-F3D4-4EA5-9F32-6F07A9806C52}"/>
                  </a:ext>
                </a:extLst>
              </p:cNvPr>
              <p:cNvSpPr/>
              <p:nvPr/>
            </p:nvSpPr>
            <p:spPr bwMode="auto">
              <a:xfrm>
                <a:off x="5715000" y="2667000"/>
                <a:ext cx="182880" cy="182880"/>
              </a:xfrm>
              <a:prstGeom prst="ellipse">
                <a:avLst/>
              </a:prstGeom>
              <a:solidFill>
                <a:srgbClr val="F7DC1B"/>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sp>
            <p:nvSpPr>
              <p:cNvPr id="111" name="Oval 110">
                <a:extLst>
                  <a:ext uri="{FF2B5EF4-FFF2-40B4-BE49-F238E27FC236}">
                    <a16:creationId xmlns:a16="http://schemas.microsoft.com/office/drawing/2014/main" id="{0E31A916-0868-4CBA-8C7D-64C3B4750221}"/>
                  </a:ext>
                </a:extLst>
              </p:cNvPr>
              <p:cNvSpPr/>
              <p:nvPr/>
            </p:nvSpPr>
            <p:spPr bwMode="auto">
              <a:xfrm>
                <a:off x="7216346" y="1727063"/>
                <a:ext cx="182880" cy="182880"/>
              </a:xfrm>
              <a:prstGeom prst="ellipse">
                <a:avLst/>
              </a:prstGeom>
              <a:solidFill>
                <a:srgbClr val="F7DC1B"/>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2" name="Oval 111">
                <a:extLst>
                  <a:ext uri="{FF2B5EF4-FFF2-40B4-BE49-F238E27FC236}">
                    <a16:creationId xmlns:a16="http://schemas.microsoft.com/office/drawing/2014/main" id="{2DDD5CE5-7A79-43B6-B064-12763E005085}"/>
                  </a:ext>
                </a:extLst>
              </p:cNvPr>
              <p:cNvSpPr/>
              <p:nvPr/>
            </p:nvSpPr>
            <p:spPr bwMode="auto">
              <a:xfrm>
                <a:off x="7124906" y="2897248"/>
                <a:ext cx="182880" cy="182880"/>
              </a:xfrm>
              <a:prstGeom prst="ellipse">
                <a:avLst/>
              </a:prstGeom>
              <a:solidFill>
                <a:srgbClr val="54BAD8"/>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13" name="Oval 112">
                <a:extLst>
                  <a:ext uri="{FF2B5EF4-FFF2-40B4-BE49-F238E27FC236}">
                    <a16:creationId xmlns:a16="http://schemas.microsoft.com/office/drawing/2014/main" id="{726C70AB-8AA6-4652-8573-647FAE65895F}"/>
                  </a:ext>
                </a:extLst>
              </p:cNvPr>
              <p:cNvSpPr/>
              <p:nvPr/>
            </p:nvSpPr>
            <p:spPr bwMode="auto">
              <a:xfrm>
                <a:off x="6019800" y="1760220"/>
                <a:ext cx="182880" cy="182880"/>
              </a:xfrm>
              <a:prstGeom prst="ellipse">
                <a:avLst/>
              </a:prstGeom>
              <a:solidFill>
                <a:srgbClr val="54BAD8"/>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dirty="0">
                  <a:ln>
                    <a:noFill/>
                  </a:ln>
                  <a:solidFill>
                    <a:schemeClr val="tx1"/>
                  </a:solidFill>
                  <a:effectLst/>
                  <a:latin typeface="Comic Sans MS" pitchFamily="66" charset="0"/>
                </a:endParaRPr>
              </a:p>
            </p:txBody>
          </p:sp>
        </p:grpSp>
        <p:sp>
          <p:nvSpPr>
            <p:cNvPr id="109" name="Rectangle 108">
              <a:extLst>
                <a:ext uri="{FF2B5EF4-FFF2-40B4-BE49-F238E27FC236}">
                  <a16:creationId xmlns:a16="http://schemas.microsoft.com/office/drawing/2014/main" id="{FF367439-BCE0-40DC-9C4F-1772A496EB91}"/>
                </a:ext>
              </a:extLst>
            </p:cNvPr>
            <p:cNvSpPr/>
            <p:nvPr/>
          </p:nvSpPr>
          <p:spPr bwMode="auto">
            <a:xfrm>
              <a:off x="6096000" y="3962400"/>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spTree>
    <p:extLst>
      <p:ext uri="{BB962C8B-B14F-4D97-AF65-F5344CB8AC3E}">
        <p14:creationId xmlns:p14="http://schemas.microsoft.com/office/powerpoint/2010/main" val="21612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8" grpId="0"/>
      <p:bldP spid="9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3"/>
              <p:cNvSpPr txBox="1">
                <a:spLocks noChangeArrowheads="1"/>
              </p:cNvSpPr>
              <p:nvPr/>
            </p:nvSpPr>
            <p:spPr bwMode="auto">
              <a:xfrm>
                <a:off x="457200" y="21336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2200" b="0" i="0" smtClean="0">
                          <a:solidFill>
                            <a:schemeClr val="tx1"/>
                          </a:solidFill>
                          <a:latin typeface="Cambria Math"/>
                        </a:rPr>
                        <m:t>VCdim</m:t>
                      </m:r>
                      <m:d>
                        <m:dPr>
                          <m:ctrlPr>
                            <a:rPr lang="en-US" altLang="en-US" sz="2200" b="0" i="1" smtClean="0">
                              <a:solidFill>
                                <a:schemeClr val="tx1"/>
                              </a:solidFill>
                              <a:latin typeface="Cambria Math" panose="02040503050406030204" pitchFamily="18" charset="0"/>
                            </a:rPr>
                          </m:ctrlPr>
                        </m:dPr>
                        <m:e>
                          <m:r>
                            <m:rPr>
                              <m:sty m:val="p"/>
                            </m:rPr>
                            <a:rPr lang="en-US" altLang="en-US" sz="2200" b="0" i="0" smtClean="0">
                              <a:solidFill>
                                <a:schemeClr val="tx1"/>
                              </a:solidFill>
                              <a:latin typeface="Cambria Math"/>
                            </a:rPr>
                            <m:t>H</m:t>
                          </m:r>
                        </m:e>
                      </m:d>
                      <m:r>
                        <a:rPr lang="en-US" altLang="en-US" sz="2200" b="0" i="1" smtClean="0">
                          <a:solidFill>
                            <a:schemeClr val="tx1"/>
                          </a:solidFill>
                          <a:latin typeface="Cambria Math"/>
                        </a:rPr>
                        <m:t>≥</m:t>
                      </m:r>
                      <m:r>
                        <a:rPr lang="en-US" altLang="en-US" sz="2200" b="0" i="0" smtClean="0">
                          <a:solidFill>
                            <a:schemeClr val="tx1"/>
                          </a:solidFill>
                          <a:latin typeface="Cambria Math"/>
                        </a:rPr>
                        <m:t>3</m:t>
                      </m:r>
                    </m:oMath>
                  </m:oMathPara>
                </a14:m>
                <a:endParaRPr lang="en-US" altLang="en-US" sz="2200" dirty="0">
                  <a:solidFill>
                    <a:schemeClr val="tx1"/>
                  </a:solidFill>
                </a:endParaRPr>
              </a:p>
            </p:txBody>
          </p:sp>
        </mc:Choice>
        <mc:Fallback xmlns="">
          <p:sp>
            <p:nvSpPr>
              <p:cNvPr id="5" name="Rectangle 3"/>
              <p:cNvSpPr txBox="1">
                <a:spLocks noRot="1" noChangeAspect="1" noMove="1" noResize="1" noEditPoints="1" noAdjustHandles="1" noChangeArrowheads="1" noChangeShapeType="1" noTextEdit="1"/>
              </p:cNvSpPr>
              <p:nvPr/>
            </p:nvSpPr>
            <p:spPr bwMode="auto">
              <a:xfrm>
                <a:off x="457200" y="2133600"/>
                <a:ext cx="2612862" cy="609600"/>
              </a:xfrm>
              <a:prstGeom prst="rect">
                <a:avLst/>
              </a:prstGeom>
              <a:blipFill rotWithShape="1">
                <a:blip r:embed="rId4"/>
                <a:stretch>
                  <a:fillRect l="-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grpSp>
        <p:nvGrpSpPr>
          <p:cNvPr id="27" name="Group 26"/>
          <p:cNvGrpSpPr/>
          <p:nvPr/>
        </p:nvGrpSpPr>
        <p:grpSpPr>
          <a:xfrm>
            <a:off x="3962400" y="1600200"/>
            <a:ext cx="2362200" cy="2105055"/>
            <a:chOff x="3962400" y="1600200"/>
            <a:chExt cx="2362200" cy="2105055"/>
          </a:xfrm>
        </p:grpSpPr>
        <p:sp>
          <p:nvSpPr>
            <p:cNvPr id="7" name="Oval 6"/>
            <p:cNvSpPr/>
            <p:nvPr/>
          </p:nvSpPr>
          <p:spPr bwMode="auto">
            <a:xfrm>
              <a:off x="4478912" y="2560320"/>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8" name="Oval 7"/>
            <p:cNvSpPr/>
            <p:nvPr/>
          </p:nvSpPr>
          <p:spPr bwMode="auto">
            <a:xfrm>
              <a:off x="5046499" y="1886628"/>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9" name="Oval 8"/>
            <p:cNvSpPr/>
            <p:nvPr/>
          </p:nvSpPr>
          <p:spPr bwMode="auto">
            <a:xfrm>
              <a:off x="5609143" y="2575148"/>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cxnSp>
          <p:nvCxnSpPr>
            <p:cNvPr id="3" name="Straight Connector 2"/>
            <p:cNvCxnSpPr/>
            <p:nvPr/>
          </p:nvCxnSpPr>
          <p:spPr bwMode="auto">
            <a:xfrm>
              <a:off x="4556347" y="1647855"/>
              <a:ext cx="1052796" cy="2057400"/>
            </a:xfrm>
            <a:prstGeom prst="line">
              <a:avLst/>
            </a:prstGeom>
            <a:noFill/>
            <a:ln w="9525" cap="flat" cmpd="sng" algn="ctr">
              <a:solidFill>
                <a:srgbClr val="00002E"/>
              </a:solidFill>
              <a:prstDash val="solid"/>
              <a:round/>
              <a:headEnd type="none" w="med" len="med"/>
              <a:tailEnd type="none" w="med" len="med"/>
            </a:ln>
            <a:effectLst/>
          </p:spPr>
        </p:cxnSp>
        <p:cxnSp>
          <p:nvCxnSpPr>
            <p:cNvPr id="18" name="Straight Connector 17"/>
            <p:cNvCxnSpPr/>
            <p:nvPr/>
          </p:nvCxnSpPr>
          <p:spPr bwMode="auto">
            <a:xfrm flipH="1">
              <a:off x="4661792" y="1600200"/>
              <a:ext cx="1130231" cy="1905000"/>
            </a:xfrm>
            <a:prstGeom prst="line">
              <a:avLst/>
            </a:prstGeom>
            <a:noFill/>
            <a:ln w="9525" cap="flat" cmpd="sng" algn="ctr">
              <a:solidFill>
                <a:srgbClr val="00002E"/>
              </a:solidFill>
              <a:prstDash val="solid"/>
              <a:round/>
              <a:headEnd type="none" w="med" len="med"/>
              <a:tailEnd type="none" w="med" len="med"/>
            </a:ln>
            <a:effectLst/>
          </p:spPr>
        </p:cxnSp>
        <p:cxnSp>
          <p:nvCxnSpPr>
            <p:cNvPr id="23" name="Straight Connector 22"/>
            <p:cNvCxnSpPr/>
            <p:nvPr/>
          </p:nvCxnSpPr>
          <p:spPr bwMode="auto">
            <a:xfrm flipH="1">
              <a:off x="3962400" y="2286000"/>
              <a:ext cx="2362200" cy="0"/>
            </a:xfrm>
            <a:prstGeom prst="line">
              <a:avLst/>
            </a:prstGeom>
            <a:noFill/>
            <a:ln w="9525" cap="flat" cmpd="sng" algn="ctr">
              <a:solidFill>
                <a:srgbClr val="00002E"/>
              </a:solidFill>
              <a:prstDash val="solid"/>
              <a:round/>
              <a:headEnd type="none" w="med" len="med"/>
              <a:tailEnd type="none" w="med" len="med"/>
            </a:ln>
            <a:effectLst/>
          </p:spPr>
        </p:cxnSp>
        <p:cxnSp>
          <p:nvCxnSpPr>
            <p:cNvPr id="30" name="Straight Connector 29"/>
            <p:cNvCxnSpPr/>
            <p:nvPr/>
          </p:nvCxnSpPr>
          <p:spPr bwMode="auto">
            <a:xfrm flipH="1">
              <a:off x="3962400" y="3048000"/>
              <a:ext cx="2362200" cy="0"/>
            </a:xfrm>
            <a:prstGeom prst="line">
              <a:avLst/>
            </a:prstGeom>
            <a:noFill/>
            <a:ln w="9525" cap="flat" cmpd="sng" algn="ctr">
              <a:solidFill>
                <a:srgbClr val="00002E"/>
              </a:solidFill>
              <a:prstDash val="solid"/>
              <a:round/>
              <a:headEnd type="none" w="med" len="med"/>
              <a:tailEnd type="none" w="med" len="med"/>
            </a:ln>
            <a:effectLst/>
          </p:spPr>
        </p:cxnSp>
      </p:grpSp>
      <p:sp>
        <p:nvSpPr>
          <p:cNvPr id="14" name="Title 1">
            <a:extLst>
              <a:ext uri="{FF2B5EF4-FFF2-40B4-BE49-F238E27FC236}">
                <a16:creationId xmlns:a16="http://schemas.microsoft.com/office/drawing/2014/main" id="{CBB732C5-08F8-461A-A159-D2F4753947FE}"/>
              </a:ext>
            </a:extLst>
          </p:cNvPr>
          <p:cNvSpPr txBox="1">
            <a:spLocks/>
          </p:cNvSpPr>
          <p:nvPr/>
        </p:nvSpPr>
        <p:spPr>
          <a:xfrm>
            <a:off x="76200" y="0"/>
            <a:ext cx="8915400" cy="1295400"/>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tx1"/>
                </a:solidFill>
                <a:latin typeface="+mj-lt"/>
                <a:ea typeface="+mj-ea"/>
                <a:cs typeface="+mj-cs"/>
              </a:defRPr>
            </a:lvl1pPr>
          </a:lstStyle>
          <a:p>
            <a:r>
              <a:rPr lang="en-US" dirty="0"/>
              <a:t>Example: VC-dimension</a:t>
            </a:r>
            <a:r>
              <a:rPr lang="en-US" b="1" dirty="0"/>
              <a:t> </a:t>
            </a:r>
            <a:r>
              <a:rPr lang="en-US" dirty="0"/>
              <a:t>of linear separators</a:t>
            </a:r>
            <a:endParaRPr lang="en-US" altLang="en-US" dirty="0"/>
          </a:p>
        </p:txBody>
      </p:sp>
      <mc:AlternateContent xmlns:mc="http://schemas.openxmlformats.org/markup-compatibility/2006" xmlns:a14="http://schemas.microsoft.com/office/drawing/2010/main">
        <mc:Choice Requires="a14">
          <p:sp>
            <p:nvSpPr>
              <p:cNvPr id="15" name="Text Box 11">
                <a:extLst>
                  <a:ext uri="{FF2B5EF4-FFF2-40B4-BE49-F238E27FC236}">
                    <a16:creationId xmlns:a16="http://schemas.microsoft.com/office/drawing/2014/main" id="{0F105459-5BC3-46FC-9D6E-0EE48F8EC965}"/>
                  </a:ext>
                </a:extLst>
              </p:cNvPr>
              <p:cNvSpPr txBox="1">
                <a:spLocks noChangeArrowheads="1"/>
              </p:cNvSpPr>
              <p:nvPr/>
            </p:nvSpPr>
            <p:spPr bwMode="auto">
              <a:xfrm>
                <a:off x="82044" y="1421701"/>
                <a:ext cx="5556756" cy="407099"/>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algn="l" eaLnBrk="1" hangingPunct="1"/>
                <a:r>
                  <a:rPr lang="en-US" altLang="en-US" sz="2000" b="1" dirty="0">
                    <a:solidFill>
                      <a:schemeClr val="tx1"/>
                    </a:solidFill>
                    <a:latin typeface="+mj-lt"/>
                  </a:rPr>
                  <a:t>E.g.,</a:t>
                </a:r>
                <a:r>
                  <a:rPr lang="en-US" altLang="en-US" sz="2000" b="1" dirty="0">
                    <a:solidFill>
                      <a:schemeClr val="tx1"/>
                    </a:solidFill>
                  </a:rPr>
                  <a:t> H=</a:t>
                </a:r>
                <a:r>
                  <a:rPr lang="en-US" altLang="en-US" sz="2000" b="1" dirty="0">
                    <a:solidFill>
                      <a:schemeClr val="tx1"/>
                    </a:solidFill>
                    <a:latin typeface="+mj-lt"/>
                  </a:rPr>
                  <a:t> linear separators in </a:t>
                </a:r>
                <a14:m>
                  <m:oMath xmlns:m="http://schemas.openxmlformats.org/officeDocument/2006/math">
                    <m:sSup>
                      <m:sSupPr>
                        <m:ctrlPr>
                          <a:rPr lang="en-US" altLang="en-US" sz="2000" b="1" i="1" smtClean="0">
                            <a:solidFill>
                              <a:schemeClr val="tx1"/>
                            </a:solidFill>
                            <a:latin typeface="Cambria Math" panose="02040503050406030204" pitchFamily="18" charset="0"/>
                          </a:rPr>
                        </m:ctrlPr>
                      </m:sSupPr>
                      <m:e>
                        <m:r>
                          <a:rPr lang="en-US" altLang="en-US" sz="2000" b="1" i="0" smtClean="0">
                            <a:solidFill>
                              <a:schemeClr val="tx1"/>
                            </a:solidFill>
                            <a:latin typeface="Cambria Math"/>
                          </a:rPr>
                          <m:t>𝐑</m:t>
                        </m:r>
                      </m:e>
                      <m:sup>
                        <m:r>
                          <a:rPr lang="en-US" altLang="en-US" sz="2000" b="1" i="0" smtClean="0">
                            <a:solidFill>
                              <a:schemeClr val="tx1"/>
                            </a:solidFill>
                            <a:latin typeface="Cambria Math"/>
                          </a:rPr>
                          <m:t>𝟐</m:t>
                        </m:r>
                      </m:sup>
                    </m:sSup>
                  </m:oMath>
                </a14:m>
                <a:endParaRPr lang="en-US" altLang="en-US" sz="2000" b="1" dirty="0">
                  <a:solidFill>
                    <a:schemeClr val="tx1"/>
                  </a:solidFill>
                  <a:latin typeface="+mj-lt"/>
                </a:endParaRPr>
              </a:p>
            </p:txBody>
          </p:sp>
        </mc:Choice>
        <mc:Fallback xmlns="">
          <p:sp>
            <p:nvSpPr>
              <p:cNvPr id="15" name="Text Box 11">
                <a:extLst>
                  <a:ext uri="{FF2B5EF4-FFF2-40B4-BE49-F238E27FC236}">
                    <a16:creationId xmlns:a16="http://schemas.microsoft.com/office/drawing/2014/main" id="{0F105459-5BC3-46FC-9D6E-0EE48F8EC965}"/>
                  </a:ext>
                </a:extLst>
              </p:cNvPr>
              <p:cNvSpPr txBox="1">
                <a:spLocks noRot="1" noChangeAspect="1" noMove="1" noResize="1" noEditPoints="1" noAdjustHandles="1" noChangeArrowheads="1" noChangeShapeType="1" noTextEdit="1"/>
              </p:cNvSpPr>
              <p:nvPr/>
            </p:nvSpPr>
            <p:spPr bwMode="auto">
              <a:xfrm>
                <a:off x="82044" y="1421701"/>
                <a:ext cx="5556756" cy="407099"/>
              </a:xfrm>
              <a:prstGeom prst="rect">
                <a:avLst/>
              </a:prstGeom>
              <a:blipFill>
                <a:blip r:embed="rId5"/>
                <a:stretch>
                  <a:fillRect t="-5970" b="-26866"/>
                </a:stretch>
              </a:blipFill>
              <a:ln>
                <a:noFill/>
              </a:ln>
              <a:extLst/>
            </p:spPr>
            <p:txBody>
              <a:bodyPr/>
              <a:lstStyle/>
              <a:p>
                <a:r>
                  <a:rPr lang="en-US">
                    <a:noFill/>
                  </a:rPr>
                  <a:t> </a:t>
                </a:r>
              </a:p>
            </p:txBody>
          </p:sp>
        </mc:Fallback>
      </mc:AlternateContent>
    </p:spTree>
    <p:extLst>
      <p:ext uri="{BB962C8B-B14F-4D97-AF65-F5344CB8AC3E}">
        <p14:creationId xmlns:p14="http://schemas.microsoft.com/office/powerpoint/2010/main" val="363380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2"/>
          <p:cNvSpPr>
            <a:spLocks noGrp="1" noChangeArrowheads="1"/>
          </p:cNvSpPr>
          <p:nvPr>
            <p:ph type="title"/>
          </p:nvPr>
        </p:nvSpPr>
        <p:spPr>
          <a:xfrm>
            <a:off x="0" y="0"/>
            <a:ext cx="8763000" cy="990600"/>
          </a:xfrm>
        </p:spPr>
        <p:txBody>
          <a:bodyPr>
            <a:normAutofit/>
          </a:bodyPr>
          <a:lstStyle/>
          <a:p>
            <a:r>
              <a:rPr lang="en-US" dirty="0"/>
              <a:t>Example: VC-dimension</a:t>
            </a:r>
            <a:r>
              <a:rPr lang="en-US" b="1" dirty="0"/>
              <a:t> </a:t>
            </a:r>
            <a:r>
              <a:rPr lang="en-US" dirty="0"/>
              <a:t>of linear separators</a:t>
            </a:r>
            <a:endParaRPr lang="en-US" altLang="en-US" dirty="0"/>
          </a:p>
        </p:txBody>
      </p:sp>
      <mc:AlternateContent xmlns:mc="http://schemas.openxmlformats.org/markup-compatibility/2006" xmlns:a14="http://schemas.microsoft.com/office/drawing/2010/main">
        <mc:Choice Requires="a14">
          <p:sp>
            <p:nvSpPr>
              <p:cNvPr id="5" name="Rectangle 3"/>
              <p:cNvSpPr txBox="1">
                <a:spLocks noChangeArrowheads="1"/>
              </p:cNvSpPr>
              <p:nvPr/>
            </p:nvSpPr>
            <p:spPr bwMode="auto">
              <a:xfrm>
                <a:off x="457200" y="2133600"/>
                <a:ext cx="2612862" cy="60960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eaLnBrk="1" hangingPunct="1">
                  <a:buNone/>
                </a:pPr>
                <a14:m>
                  <m:oMathPara xmlns:m="http://schemas.openxmlformats.org/officeDocument/2006/math">
                    <m:oMathParaPr>
                      <m:jc m:val="left"/>
                    </m:oMathParaPr>
                    <m:oMath xmlns:m="http://schemas.openxmlformats.org/officeDocument/2006/math">
                      <m:r>
                        <m:rPr>
                          <m:sty m:val="p"/>
                        </m:rPr>
                        <a:rPr lang="en-US" altLang="en-US" sz="2200" b="0" i="0" smtClean="0">
                          <a:solidFill>
                            <a:schemeClr val="tx1"/>
                          </a:solidFill>
                          <a:latin typeface="Cambria Math" panose="02040503050406030204" pitchFamily="18" charset="0"/>
                        </a:rPr>
                        <m:t>VCdim</m:t>
                      </m:r>
                      <m:d>
                        <m:dPr>
                          <m:ctrlPr>
                            <a:rPr lang="en-US" altLang="en-US" sz="2200" b="0" i="1" smtClean="0">
                              <a:solidFill>
                                <a:schemeClr val="tx1"/>
                              </a:solidFill>
                              <a:latin typeface="Cambria Math" panose="02040503050406030204" pitchFamily="18" charset="0"/>
                            </a:rPr>
                          </m:ctrlPr>
                        </m:dPr>
                        <m:e>
                          <m:r>
                            <m:rPr>
                              <m:sty m:val="p"/>
                            </m:rPr>
                            <a:rPr lang="en-US" altLang="en-US" sz="2200" b="0" i="0" smtClean="0">
                              <a:solidFill>
                                <a:schemeClr val="tx1"/>
                              </a:solidFill>
                              <a:latin typeface="Cambria Math" panose="02040503050406030204" pitchFamily="18" charset="0"/>
                            </a:rPr>
                            <m:t>H</m:t>
                          </m:r>
                        </m:e>
                      </m:d>
                      <m:r>
                        <a:rPr lang="en-US" altLang="en-US" sz="2200" b="0" i="1" smtClean="0">
                          <a:solidFill>
                            <a:schemeClr val="tx1"/>
                          </a:solidFill>
                          <a:latin typeface="Cambria Math" panose="02040503050406030204" pitchFamily="18" charset="0"/>
                        </a:rPr>
                        <m:t>&lt;</m:t>
                      </m:r>
                      <m:r>
                        <a:rPr lang="en-US" altLang="en-US" sz="2200" b="0" i="0" smtClean="0">
                          <a:solidFill>
                            <a:schemeClr val="tx1"/>
                          </a:solidFill>
                          <a:latin typeface="Cambria Math" panose="02040503050406030204" pitchFamily="18" charset="0"/>
                        </a:rPr>
                        <m:t>4</m:t>
                      </m:r>
                    </m:oMath>
                  </m:oMathPara>
                </a14:m>
                <a:endParaRPr lang="en-US" altLang="en-US" sz="2200" dirty="0">
                  <a:solidFill>
                    <a:schemeClr val="tx1"/>
                  </a:solidFill>
                  <a:latin typeface="+mj-lt"/>
                </a:endParaRPr>
              </a:p>
            </p:txBody>
          </p:sp>
        </mc:Choice>
        <mc:Fallback xmlns="">
          <p:sp>
            <p:nvSpPr>
              <p:cNvPr id="5" name="Rectangle 3"/>
              <p:cNvSpPr txBox="1">
                <a:spLocks noRot="1" noChangeAspect="1" noMove="1" noResize="1" noEditPoints="1" noAdjustHandles="1" noChangeArrowheads="1" noChangeShapeType="1" noTextEdit="1"/>
              </p:cNvSpPr>
              <p:nvPr/>
            </p:nvSpPr>
            <p:spPr bwMode="auto">
              <a:xfrm>
                <a:off x="457200" y="2133600"/>
                <a:ext cx="2612862" cy="609600"/>
              </a:xfrm>
              <a:prstGeom prst="rect">
                <a:avLst/>
              </a:prstGeom>
              <a:blipFill>
                <a:blip r:embed="rId3"/>
                <a:stretch>
                  <a:fillRect l="-2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12" name="Rectangle 3"/>
          <p:cNvSpPr txBox="1">
            <a:spLocks noChangeArrowheads="1"/>
          </p:cNvSpPr>
          <p:nvPr/>
        </p:nvSpPr>
        <p:spPr bwMode="auto">
          <a:xfrm>
            <a:off x="457200" y="28194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eaLnBrk="1" hangingPunct="1">
              <a:buNone/>
            </a:pPr>
            <a:r>
              <a:rPr lang="en-US" altLang="en-US" sz="1800" b="0" i="0" dirty="0">
                <a:solidFill>
                  <a:schemeClr val="tx1"/>
                </a:solidFill>
                <a:latin typeface="+mj-lt"/>
              </a:rPr>
              <a:t>Case 1: one point inside the triangle formed by the others. </a:t>
            </a:r>
            <a:r>
              <a:rPr lang="en-US" altLang="en-US" sz="1800" dirty="0">
                <a:latin typeface="+mj-lt"/>
              </a:rPr>
              <a:t>Cannot label inside point as positive and outside points as negative.</a:t>
            </a:r>
            <a:endParaRPr lang="en-US" altLang="en-US" sz="1800" dirty="0">
              <a:solidFill>
                <a:schemeClr val="tx1"/>
              </a:solidFill>
              <a:latin typeface="+mj-lt"/>
            </a:endParaRPr>
          </a:p>
        </p:txBody>
      </p:sp>
      <p:sp>
        <p:nvSpPr>
          <p:cNvPr id="16" name="Rectangle 3"/>
          <p:cNvSpPr txBox="1">
            <a:spLocks noChangeArrowheads="1"/>
          </p:cNvSpPr>
          <p:nvPr/>
        </p:nvSpPr>
        <p:spPr bwMode="auto">
          <a:xfrm>
            <a:off x="457200" y="3962400"/>
            <a:ext cx="533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just" eaLnBrk="1" hangingPunct="1">
              <a:buNone/>
            </a:pPr>
            <a:r>
              <a:rPr lang="en-US" altLang="en-US" sz="1800" b="0" i="0" dirty="0">
                <a:solidFill>
                  <a:schemeClr val="tx1"/>
                </a:solidFill>
                <a:latin typeface="+mj-lt"/>
              </a:rPr>
              <a:t>Case 2: all points on the boundary (convex hull).  Cannot label two diagonally as positive and other two as negative.</a:t>
            </a:r>
            <a:endParaRPr lang="en-US" altLang="en-US" sz="1800" dirty="0">
              <a:solidFill>
                <a:schemeClr val="tx1"/>
              </a:solidFill>
              <a:latin typeface="+mj-lt"/>
            </a:endParaRPr>
          </a:p>
        </p:txBody>
      </p:sp>
      <p:grpSp>
        <p:nvGrpSpPr>
          <p:cNvPr id="10" name="Group 9"/>
          <p:cNvGrpSpPr/>
          <p:nvPr/>
        </p:nvGrpSpPr>
        <p:grpSpPr>
          <a:xfrm>
            <a:off x="6172200" y="1647855"/>
            <a:ext cx="2438400" cy="1933545"/>
            <a:chOff x="6172200" y="1647855"/>
            <a:chExt cx="2438400" cy="1933545"/>
          </a:xfrm>
        </p:grpSpPr>
        <p:grpSp>
          <p:nvGrpSpPr>
            <p:cNvPr id="2" name="Group 1"/>
            <p:cNvGrpSpPr/>
            <p:nvPr/>
          </p:nvGrpSpPr>
          <p:grpSpPr>
            <a:xfrm>
              <a:off x="6400800" y="1905000"/>
              <a:ext cx="1905000" cy="1371600"/>
              <a:chOff x="5715000" y="1524000"/>
              <a:chExt cx="1905000" cy="1371600"/>
            </a:xfrm>
          </p:grpSpPr>
          <p:sp>
            <p:nvSpPr>
              <p:cNvPr id="7" name="Oval 6"/>
              <p:cNvSpPr/>
              <p:nvPr/>
            </p:nvSpPr>
            <p:spPr bwMode="auto">
              <a:xfrm>
                <a:off x="5715000" y="2667000"/>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8" name="Oval 7"/>
              <p:cNvSpPr/>
              <p:nvPr/>
            </p:nvSpPr>
            <p:spPr bwMode="auto">
              <a:xfrm>
                <a:off x="6598920" y="1524000"/>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9" name="Oval 8"/>
              <p:cNvSpPr/>
              <p:nvPr/>
            </p:nvSpPr>
            <p:spPr bwMode="auto">
              <a:xfrm>
                <a:off x="7437120" y="2712720"/>
                <a:ext cx="182880" cy="182880"/>
              </a:xfrm>
              <a:prstGeom prst="ellipse">
                <a:avLst/>
              </a:prstGeom>
              <a:solidFill>
                <a:srgbClr val="00B05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13" name="Oval 12"/>
              <p:cNvSpPr/>
              <p:nvPr/>
            </p:nvSpPr>
            <p:spPr bwMode="auto">
              <a:xfrm>
                <a:off x="6598920" y="2255520"/>
                <a:ext cx="182880" cy="18288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sp>
          <p:nvSpPr>
            <p:cNvPr id="6" name="Rectangle 5"/>
            <p:cNvSpPr/>
            <p:nvPr/>
          </p:nvSpPr>
          <p:spPr bwMode="auto">
            <a:xfrm>
              <a:off x="6172200" y="1647855"/>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grpSp>
        <p:nvGrpSpPr>
          <p:cNvPr id="11" name="Group 10"/>
          <p:cNvGrpSpPr/>
          <p:nvPr/>
        </p:nvGrpSpPr>
        <p:grpSpPr>
          <a:xfrm>
            <a:off x="6096000" y="3962400"/>
            <a:ext cx="2438400" cy="1933545"/>
            <a:chOff x="6096000" y="3962400"/>
            <a:chExt cx="2438400" cy="1933545"/>
          </a:xfrm>
        </p:grpSpPr>
        <p:grpSp>
          <p:nvGrpSpPr>
            <p:cNvPr id="17" name="Group 16"/>
            <p:cNvGrpSpPr/>
            <p:nvPr/>
          </p:nvGrpSpPr>
          <p:grpSpPr>
            <a:xfrm>
              <a:off x="6400800" y="4241663"/>
              <a:ext cx="1684226" cy="1353065"/>
              <a:chOff x="5715000" y="1727063"/>
              <a:chExt cx="1684226" cy="1353065"/>
            </a:xfrm>
          </p:grpSpPr>
          <p:sp>
            <p:nvSpPr>
              <p:cNvPr id="19" name="Oval 18"/>
              <p:cNvSpPr/>
              <p:nvPr/>
            </p:nvSpPr>
            <p:spPr bwMode="auto">
              <a:xfrm>
                <a:off x="5715000" y="2667000"/>
                <a:ext cx="182880" cy="182880"/>
              </a:xfrm>
              <a:prstGeom prst="ellipse">
                <a:avLst/>
              </a:prstGeom>
              <a:solidFill>
                <a:srgbClr val="00B050"/>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20" name="Oval 19"/>
              <p:cNvSpPr/>
              <p:nvPr/>
            </p:nvSpPr>
            <p:spPr bwMode="auto">
              <a:xfrm>
                <a:off x="7216346" y="1727063"/>
                <a:ext cx="182880" cy="182880"/>
              </a:xfrm>
              <a:prstGeom prst="ellipse">
                <a:avLst/>
              </a:prstGeom>
              <a:solidFill>
                <a:srgbClr val="00B050"/>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21" name="Oval 20"/>
              <p:cNvSpPr/>
              <p:nvPr/>
            </p:nvSpPr>
            <p:spPr bwMode="auto">
              <a:xfrm>
                <a:off x="7124906" y="2897248"/>
                <a:ext cx="182880" cy="182880"/>
              </a:xfrm>
              <a:prstGeom prst="ellipse">
                <a:avLst/>
              </a:prstGeom>
              <a:solidFill>
                <a:srgbClr val="FF0000"/>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sp>
            <p:nvSpPr>
              <p:cNvPr id="22" name="Oval 21"/>
              <p:cNvSpPr/>
              <p:nvPr/>
            </p:nvSpPr>
            <p:spPr bwMode="auto">
              <a:xfrm>
                <a:off x="6019800" y="1760220"/>
                <a:ext cx="182880" cy="182880"/>
              </a:xfrm>
              <a:prstGeom prst="ellipse">
                <a:avLst/>
              </a:prstGeom>
              <a:solidFill>
                <a:srgbClr val="FF0000"/>
              </a:solidFill>
              <a:ln w="9525" cap="flat" cmpd="sng" algn="ctr">
                <a:solidFill>
                  <a:srgbClr val="00002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p:sp>
          <p:nvSpPr>
            <p:cNvPr id="24" name="Rectangle 23"/>
            <p:cNvSpPr/>
            <p:nvPr/>
          </p:nvSpPr>
          <p:spPr bwMode="auto">
            <a:xfrm>
              <a:off x="6096000" y="3962400"/>
              <a:ext cx="2438400" cy="1933545"/>
            </a:xfrm>
            <a:prstGeom prst="rect">
              <a:avLst/>
            </a:prstGeom>
            <a:no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Comic Sans MS" pitchFamily="66" charset="0"/>
              </a:endParaRPr>
            </a:p>
          </p:txBody>
        </p:sp>
      </p:grpSp>
      <mc:AlternateContent xmlns:mc="http://schemas.openxmlformats.org/markup-compatibility/2006" xmlns:a14="http://schemas.microsoft.com/office/drawing/2010/main">
        <mc:Choice Requires="a14">
          <p:sp>
            <p:nvSpPr>
              <p:cNvPr id="23" name="Text Box 11"/>
              <p:cNvSpPr txBox="1">
                <a:spLocks noChangeArrowheads="1"/>
              </p:cNvSpPr>
              <p:nvPr/>
            </p:nvSpPr>
            <p:spPr bwMode="auto">
              <a:xfrm>
                <a:off x="-152400" y="5605904"/>
                <a:ext cx="5891213" cy="443583"/>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algn="l" eaLnBrk="1" hangingPunct="1"/>
                <a:r>
                  <a:rPr lang="en-US" altLang="en-US" sz="2200" b="1" dirty="0">
                    <a:solidFill>
                      <a:schemeClr val="tx1"/>
                    </a:solidFill>
                    <a:latin typeface="+mj-lt"/>
                  </a:rPr>
                  <a:t>Fact: </a:t>
                </a:r>
                <a:r>
                  <a:rPr lang="en-US" altLang="en-US" sz="2200" b="1" dirty="0" err="1">
                    <a:solidFill>
                      <a:schemeClr val="tx1"/>
                    </a:solidFill>
                    <a:latin typeface="+mj-lt"/>
                  </a:rPr>
                  <a:t>VCdim</a:t>
                </a:r>
                <a:r>
                  <a:rPr lang="en-US" altLang="en-US" sz="2200" b="1" dirty="0">
                    <a:solidFill>
                      <a:schemeClr val="tx1"/>
                    </a:solidFill>
                    <a:latin typeface="+mj-lt"/>
                  </a:rPr>
                  <a:t> of linear separators in </a:t>
                </a:r>
                <a14:m>
                  <m:oMath xmlns:m="http://schemas.openxmlformats.org/officeDocument/2006/math">
                    <m:sSup>
                      <m:sSupPr>
                        <m:ctrlPr>
                          <a:rPr lang="en-US" altLang="en-US" sz="2200" b="1" i="1" smtClean="0">
                            <a:solidFill>
                              <a:schemeClr val="tx1"/>
                            </a:solidFill>
                            <a:latin typeface="Cambria Math" panose="02040503050406030204" pitchFamily="18" charset="0"/>
                          </a:rPr>
                        </m:ctrlPr>
                      </m:sSupPr>
                      <m:e>
                        <m:r>
                          <a:rPr lang="en-US" altLang="en-US" sz="2200" b="1" i="0" smtClean="0">
                            <a:solidFill>
                              <a:schemeClr val="tx1"/>
                            </a:solidFill>
                            <a:latin typeface="Cambria Math" panose="02040503050406030204" pitchFamily="18" charset="0"/>
                          </a:rPr>
                          <m:t>𝐑</m:t>
                        </m:r>
                      </m:e>
                      <m:sup>
                        <m:r>
                          <a:rPr lang="en-US" altLang="en-US" sz="2200" b="1" i="0" smtClean="0">
                            <a:solidFill>
                              <a:schemeClr val="tx1"/>
                            </a:solidFill>
                            <a:latin typeface="Cambria Math" panose="02040503050406030204" pitchFamily="18" charset="0"/>
                          </a:rPr>
                          <m:t>𝐝</m:t>
                        </m:r>
                      </m:sup>
                    </m:sSup>
                  </m:oMath>
                </a14:m>
                <a:r>
                  <a:rPr lang="en-US" altLang="en-US" sz="2200" b="1" dirty="0">
                    <a:solidFill>
                      <a:schemeClr val="tx1"/>
                    </a:solidFill>
                    <a:latin typeface="+mj-lt"/>
                  </a:rPr>
                  <a:t> is d+1</a:t>
                </a:r>
              </a:p>
            </p:txBody>
          </p:sp>
        </mc:Choice>
        <mc:Fallback xmlns="">
          <p:sp>
            <p:nvSpPr>
              <p:cNvPr id="23" name="Text Box 11"/>
              <p:cNvSpPr txBox="1">
                <a:spLocks noRot="1" noChangeAspect="1" noMove="1" noResize="1" noEditPoints="1" noAdjustHandles="1" noChangeArrowheads="1" noChangeShapeType="1" noTextEdit="1"/>
              </p:cNvSpPr>
              <p:nvPr/>
            </p:nvSpPr>
            <p:spPr bwMode="auto">
              <a:xfrm>
                <a:off x="-152400" y="5605904"/>
                <a:ext cx="5891213" cy="443583"/>
              </a:xfrm>
              <a:prstGeom prst="rect">
                <a:avLst/>
              </a:prstGeom>
              <a:blipFill>
                <a:blip r:embed="rId4"/>
                <a:stretch>
                  <a:fillRect t="-6944" b="-27778"/>
                </a:stretch>
              </a:blipFill>
              <a:ln>
                <a:noFill/>
              </a:ln>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1">
                <a:extLst>
                  <a:ext uri="{FF2B5EF4-FFF2-40B4-BE49-F238E27FC236}">
                    <a16:creationId xmlns:a16="http://schemas.microsoft.com/office/drawing/2014/main" id="{0F105459-5BC3-46FC-9D6E-0EE48F8EC965}"/>
                  </a:ext>
                </a:extLst>
              </p:cNvPr>
              <p:cNvSpPr txBox="1">
                <a:spLocks noChangeArrowheads="1"/>
              </p:cNvSpPr>
              <p:nvPr/>
            </p:nvSpPr>
            <p:spPr bwMode="auto">
              <a:xfrm>
                <a:off x="152400" y="1269301"/>
                <a:ext cx="5556756" cy="407099"/>
              </a:xfrm>
              <a:prstGeom prst="rect">
                <a:avLst/>
              </a:prstGeom>
              <a:noFill/>
              <a:ln>
                <a:noFill/>
              </a:ln>
            </p:spPr>
            <p:txBody>
              <a:bodyPr wrap="square">
                <a:spAutoFit/>
              </a:bodyPr>
              <a:lstStyle>
                <a:lvl1pPr marL="342900" indent="-342900" eaLnBrk="0" hangingPunct="0">
                  <a:defRPr sz="2300">
                    <a:solidFill>
                      <a:schemeClr val="tx1"/>
                    </a:solidFill>
                    <a:latin typeface="Comic Sans MS" pitchFamily="66" charset="0"/>
                  </a:defRPr>
                </a:lvl1pPr>
                <a:lvl2pPr eaLnBrk="0" hangingPunct="0">
                  <a:defRPr sz="2300">
                    <a:solidFill>
                      <a:schemeClr val="tx1"/>
                    </a:solidFill>
                    <a:latin typeface="Comic Sans MS" pitchFamily="66" charset="0"/>
                  </a:defRPr>
                </a:lvl2pPr>
                <a:lvl3pPr marL="1143000" indent="-228600" eaLnBrk="0" hangingPunct="0">
                  <a:defRPr sz="2300">
                    <a:solidFill>
                      <a:schemeClr val="tx1"/>
                    </a:solidFill>
                    <a:latin typeface="Comic Sans MS" pitchFamily="66" charset="0"/>
                  </a:defRPr>
                </a:lvl3pPr>
                <a:lvl4pPr marL="1600200" indent="-228600" eaLnBrk="0" hangingPunct="0">
                  <a:defRPr sz="2300">
                    <a:solidFill>
                      <a:schemeClr val="tx1"/>
                    </a:solidFill>
                    <a:latin typeface="Comic Sans MS" pitchFamily="66" charset="0"/>
                  </a:defRPr>
                </a:lvl4pPr>
                <a:lvl5pPr marL="2057400" indent="-228600" eaLnBrk="0" hangingPunct="0">
                  <a:defRPr sz="2300">
                    <a:solidFill>
                      <a:schemeClr val="tx1"/>
                    </a:solidFill>
                    <a:latin typeface="Comic Sans MS" pitchFamily="66" charset="0"/>
                  </a:defRPr>
                </a:lvl5pPr>
                <a:lvl6pPr marL="2514600" indent="-228600" eaLnBrk="0" fontAlgn="base" hangingPunct="0">
                  <a:spcBef>
                    <a:spcPct val="0"/>
                  </a:spcBef>
                  <a:spcAft>
                    <a:spcPct val="0"/>
                  </a:spcAft>
                  <a:defRPr sz="2300">
                    <a:solidFill>
                      <a:schemeClr val="tx1"/>
                    </a:solidFill>
                    <a:latin typeface="Comic Sans MS" pitchFamily="66" charset="0"/>
                  </a:defRPr>
                </a:lvl6pPr>
                <a:lvl7pPr marL="2971800" indent="-228600" eaLnBrk="0" fontAlgn="base" hangingPunct="0">
                  <a:spcBef>
                    <a:spcPct val="0"/>
                  </a:spcBef>
                  <a:spcAft>
                    <a:spcPct val="0"/>
                  </a:spcAft>
                  <a:defRPr sz="2300">
                    <a:solidFill>
                      <a:schemeClr val="tx1"/>
                    </a:solidFill>
                    <a:latin typeface="Comic Sans MS" pitchFamily="66" charset="0"/>
                  </a:defRPr>
                </a:lvl7pPr>
                <a:lvl8pPr marL="3429000" indent="-228600" eaLnBrk="0" fontAlgn="base" hangingPunct="0">
                  <a:spcBef>
                    <a:spcPct val="0"/>
                  </a:spcBef>
                  <a:spcAft>
                    <a:spcPct val="0"/>
                  </a:spcAft>
                  <a:defRPr sz="2300">
                    <a:solidFill>
                      <a:schemeClr val="tx1"/>
                    </a:solidFill>
                    <a:latin typeface="Comic Sans MS" pitchFamily="66" charset="0"/>
                  </a:defRPr>
                </a:lvl8pPr>
                <a:lvl9pPr marL="3886200" indent="-228600" eaLnBrk="0" fontAlgn="base" hangingPunct="0">
                  <a:spcBef>
                    <a:spcPct val="0"/>
                  </a:spcBef>
                  <a:spcAft>
                    <a:spcPct val="0"/>
                  </a:spcAft>
                  <a:defRPr sz="2300">
                    <a:solidFill>
                      <a:schemeClr val="tx1"/>
                    </a:solidFill>
                    <a:latin typeface="Comic Sans MS" pitchFamily="66" charset="0"/>
                  </a:defRPr>
                </a:lvl9pPr>
              </a:lstStyle>
              <a:p>
                <a:pPr lvl="1" algn="l" eaLnBrk="1" hangingPunct="1"/>
                <a:r>
                  <a:rPr lang="en-US" altLang="en-US" sz="2000" b="1" dirty="0">
                    <a:solidFill>
                      <a:schemeClr val="tx1"/>
                    </a:solidFill>
                    <a:latin typeface="+mj-lt"/>
                  </a:rPr>
                  <a:t>E.g.,</a:t>
                </a:r>
                <a:r>
                  <a:rPr lang="en-US" altLang="en-US" sz="2000" b="1" dirty="0">
                    <a:solidFill>
                      <a:schemeClr val="tx1"/>
                    </a:solidFill>
                  </a:rPr>
                  <a:t> H=</a:t>
                </a:r>
                <a:r>
                  <a:rPr lang="en-US" altLang="en-US" sz="2000" b="1" dirty="0">
                    <a:solidFill>
                      <a:schemeClr val="tx1"/>
                    </a:solidFill>
                    <a:latin typeface="+mj-lt"/>
                  </a:rPr>
                  <a:t> linear separators in </a:t>
                </a:r>
                <a14:m>
                  <m:oMath xmlns:m="http://schemas.openxmlformats.org/officeDocument/2006/math">
                    <m:sSup>
                      <m:sSupPr>
                        <m:ctrlPr>
                          <a:rPr lang="en-US" altLang="en-US" sz="2000" b="1" i="1" smtClean="0">
                            <a:solidFill>
                              <a:schemeClr val="tx1"/>
                            </a:solidFill>
                            <a:latin typeface="Cambria Math" panose="02040503050406030204" pitchFamily="18" charset="0"/>
                          </a:rPr>
                        </m:ctrlPr>
                      </m:sSupPr>
                      <m:e>
                        <m:r>
                          <a:rPr lang="en-US" altLang="en-US" sz="2000" b="1" i="0" smtClean="0">
                            <a:solidFill>
                              <a:schemeClr val="tx1"/>
                            </a:solidFill>
                            <a:latin typeface="Cambria Math"/>
                          </a:rPr>
                          <m:t>𝐑</m:t>
                        </m:r>
                      </m:e>
                      <m:sup>
                        <m:r>
                          <a:rPr lang="en-US" altLang="en-US" sz="2000" b="1" i="0" smtClean="0">
                            <a:solidFill>
                              <a:schemeClr val="tx1"/>
                            </a:solidFill>
                            <a:latin typeface="Cambria Math"/>
                          </a:rPr>
                          <m:t>𝟐</m:t>
                        </m:r>
                      </m:sup>
                    </m:sSup>
                  </m:oMath>
                </a14:m>
                <a:endParaRPr lang="en-US" altLang="en-US" sz="2000" b="1" dirty="0">
                  <a:solidFill>
                    <a:schemeClr val="tx1"/>
                  </a:solidFill>
                  <a:latin typeface="+mj-lt"/>
                </a:endParaRPr>
              </a:p>
            </p:txBody>
          </p:sp>
        </mc:Choice>
        <mc:Fallback xmlns="">
          <p:sp>
            <p:nvSpPr>
              <p:cNvPr id="26" name="Text Box 11">
                <a:extLst>
                  <a:ext uri="{FF2B5EF4-FFF2-40B4-BE49-F238E27FC236}">
                    <a16:creationId xmlns:a16="http://schemas.microsoft.com/office/drawing/2014/main" id="{0F105459-5BC3-46FC-9D6E-0EE48F8EC965}"/>
                  </a:ext>
                </a:extLst>
              </p:cNvPr>
              <p:cNvSpPr txBox="1">
                <a:spLocks noRot="1" noChangeAspect="1" noMove="1" noResize="1" noEditPoints="1" noAdjustHandles="1" noChangeArrowheads="1" noChangeShapeType="1" noTextEdit="1"/>
              </p:cNvSpPr>
              <p:nvPr/>
            </p:nvSpPr>
            <p:spPr bwMode="auto">
              <a:xfrm>
                <a:off x="152400" y="1269301"/>
                <a:ext cx="5556756" cy="407099"/>
              </a:xfrm>
              <a:prstGeom prst="rect">
                <a:avLst/>
              </a:prstGeom>
              <a:blipFill>
                <a:blip r:embed="rId5"/>
                <a:stretch>
                  <a:fillRect t="-5970" b="-26866"/>
                </a:stretch>
              </a:blipFill>
              <a:ln>
                <a:noFill/>
              </a:ln>
              <a:extLst/>
            </p:spPr>
            <p:txBody>
              <a:bodyPr/>
              <a:lstStyle/>
              <a:p>
                <a:r>
                  <a:rPr lang="en-US">
                    <a:noFill/>
                  </a:rPr>
                  <a:t> </a:t>
                </a:r>
              </a:p>
            </p:txBody>
          </p:sp>
        </mc:Fallback>
      </mc:AlternateContent>
    </p:spTree>
    <p:extLst>
      <p:ext uri="{BB962C8B-B14F-4D97-AF65-F5344CB8AC3E}">
        <p14:creationId xmlns:p14="http://schemas.microsoft.com/office/powerpoint/2010/main" val="359634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683ab496-e6c2-490a-9cff-513b3745aa87" Revision="1" Stencil="System.MyShapes" StencilVersion="1.0"/>
</Control>
</file>

<file path=customXml/itemProps1.xml><?xml version="1.0" encoding="utf-8"?>
<ds:datastoreItem xmlns:ds="http://schemas.openxmlformats.org/officeDocument/2006/customXml" ds:itemID="{68A132D4-66C4-48E9-9FFF-9E3B4184868B}">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14835</TotalTime>
  <Words>20239</Words>
  <Application>Microsoft Office PowerPoint</Application>
  <PresentationFormat>On-screen Show (4:3)</PresentationFormat>
  <Paragraphs>1643</Paragraphs>
  <Slides>137</Slides>
  <Notes>88</Notes>
  <HiddenSlides>9</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137</vt:i4>
      </vt:variant>
    </vt:vector>
  </HeadingPairs>
  <TitlesOfParts>
    <vt:vector size="145" baseType="lpstr">
      <vt:lpstr>Arial</vt:lpstr>
      <vt:lpstr>Calibri</vt:lpstr>
      <vt:lpstr>Cambria Math</vt:lpstr>
      <vt:lpstr>Comic Sans MS</vt:lpstr>
      <vt:lpstr>Courier New</vt:lpstr>
      <vt:lpstr>Times New Roman</vt:lpstr>
      <vt:lpstr>y7tir</vt:lpstr>
      <vt:lpstr>Office Theme</vt:lpstr>
      <vt:lpstr>Mechanism Design &amp; Automated Mechanism Design </vt:lpstr>
      <vt:lpstr>Outline</vt:lpstr>
      <vt:lpstr>Mechanism design</vt:lpstr>
      <vt:lpstr>PowerPoint Presentation</vt:lpstr>
      <vt:lpstr>PowerPoint Presentation</vt:lpstr>
      <vt:lpstr>PowerPoint Presentation</vt:lpstr>
      <vt:lpstr>PowerPoint Presentation</vt:lpstr>
      <vt:lpstr>Automated mechanism design [Conitzer and Sandholm, UAI’02; Sandholm CP’03]</vt:lpstr>
      <vt:lpstr>Automated mechanism design [Conitzer and Sandholm, UAI’02; Sandholm CP’03]</vt:lpstr>
      <vt:lpstr>Outline</vt:lpstr>
      <vt:lpstr>Mechanism design for sales settings</vt:lpstr>
      <vt:lpstr>Mechanism design example: Posted price mechanisms</vt:lpstr>
      <vt:lpstr>Mechanism design example: First-price auction</vt:lpstr>
      <vt:lpstr>Mechanism design example: Second-price auction</vt:lpstr>
      <vt:lpstr>Mechanism design example: Second-price auction with a reserve</vt:lpstr>
      <vt:lpstr>Second-price auction</vt:lpstr>
      <vt:lpstr>Notation</vt:lpstr>
      <vt:lpstr>Notation</vt:lpstr>
      <vt:lpstr>What exactly is a mechanism? (In sale settings)</vt:lpstr>
      <vt:lpstr>Why can we restrict attention to single-shot IC mechanisms? </vt:lpstr>
      <vt:lpstr>Mechanism desiderata</vt:lpstr>
      <vt:lpstr>Incentive compatibility</vt:lpstr>
      <vt:lpstr>Incentive compatibility</vt:lpstr>
      <vt:lpstr>Incentive compatibility</vt:lpstr>
      <vt:lpstr>Incentive compatibility</vt:lpstr>
      <vt:lpstr>Incentive compatibility</vt:lpstr>
      <vt:lpstr>Incentive compatibility</vt:lpstr>
      <vt:lpstr>Individual rationality</vt:lpstr>
      <vt:lpstr>A bit more formally…</vt:lpstr>
      <vt:lpstr>Different types of incentive compatibility</vt:lpstr>
      <vt:lpstr>Incentive compatibility</vt:lpstr>
      <vt:lpstr>Optimal single-item sales mechanism</vt:lpstr>
      <vt:lpstr>Optimal single-item auctions</vt:lpstr>
      <vt:lpstr>Optimal single-item auctions</vt:lpstr>
      <vt:lpstr>Myerson’s auction: Key proof insights</vt:lpstr>
      <vt:lpstr>Myerson’s auction: Key proof insights</vt:lpstr>
      <vt:lpstr>Optimal single-item auctions</vt:lpstr>
      <vt:lpstr>Major challenge: Optimal multi-item auctions</vt:lpstr>
      <vt:lpstr>Outline</vt:lpstr>
      <vt:lpstr>Automated mechanism design (AMD) [Conitzer and Sandholm, UAI’02; Sandholm CP’03]</vt:lpstr>
      <vt:lpstr>PowerPoint Presentation</vt:lpstr>
      <vt:lpstr>Classical vs. automated mechanism design</vt:lpstr>
      <vt:lpstr>Input</vt:lpstr>
      <vt:lpstr>Output</vt:lpstr>
      <vt:lpstr>PowerPoint Presentation</vt:lpstr>
      <vt:lpstr>Complexity of AMD</vt:lpstr>
      <vt:lpstr>Classes of automated mechanism design</vt:lpstr>
      <vt:lpstr>Two key ideas to get scalability and avoid the need to discretize type space [Likhodedov &amp; Sandholm AAAI-04, AAAI-05, Operations Research 2015]</vt:lpstr>
      <vt:lpstr>PowerPoint Presentation</vt:lpstr>
      <vt:lpstr>Mechanism design as a learning problem</vt:lpstr>
      <vt:lpstr>Two key ideas to get scalability and avoid the need to discretize type space [Likhodedov &amp; S., AAAI-04, AAAI-05; S. &amp; Likhodedov, Operations Research-15]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Affine maximizer auctions</vt:lpstr>
      <vt:lpstr>Virtual valuation combinatorial auctions (VVCAs)</vt:lpstr>
      <vt:lpstr>Affine maximizer auctions (AMAs)</vt:lpstr>
      <vt:lpstr>Computational considerations [Sandholm &amp; Likhodedov, OR‘15] </vt:lpstr>
      <vt:lpstr>Simple search algorithms in parameter space  [Sandholm and Likhodedov, OR’15]</vt:lpstr>
      <vt:lpstr>Reduce complexity by selecting gradient ascent direction using economic insights [Sandholm and Likhodedov, OR’15]</vt:lpstr>
      <vt:lpstr>Allocation boosting of AMA (ABAMA) [Sandholm and Likhodedov, OR’15]</vt:lpstr>
      <vt:lpstr>Bidder-Bundle Boosting VVCA (BBBVVCA) algorithm  [Sandholm and Likhodedov, OR’15]</vt:lpstr>
      <vt:lpstr>Experiments: 2 items, 2 bidders</vt:lpstr>
      <vt:lpstr>Scalability experiments  (3 items, symmetric distribution)</vt:lpstr>
      <vt:lpstr>Scalability experiments  (3 bidders, symmetric distribution)</vt:lpstr>
      <vt:lpstr>Anytime performance  (7 items, 7 bidders, symmetric distribution) </vt:lpstr>
      <vt:lpstr>Classes of automated mechanism design</vt:lpstr>
      <vt:lpstr>Incremental automated mechanism design [Conitzer and Sandholm IJCAI`07]</vt:lpstr>
      <vt:lpstr>An application of incremental automated mechanism design to a setting with payments [Conitzer and Sandholm IJCAI`07]</vt:lpstr>
      <vt:lpstr>An application of incremental automated mechanism design to a setting with ordinal preferences [Conitzer and Sandholm IJCAI`07]</vt:lpstr>
      <vt:lpstr>Incremental AMD via deep learning [Dütting, Feng, Narasimhan, Parkes, and Ravindranath, ICML’19]</vt:lpstr>
      <vt:lpstr>Incremental AMD via deep learning [Dütting, Feng, Narasimhan, Parkes, and Ravindranath, ICML’19]</vt:lpstr>
      <vt:lpstr>Our new architecture:  Differentiable economics for randomized affine maximizer auctions [Curry, Sandholm &amp; Dickerson, arXiv-22]</vt:lpstr>
      <vt:lpstr>Differentiable end-to-end</vt:lpstr>
      <vt:lpstr>Diagram: What an AMA does</vt:lpstr>
      <vt:lpstr>Experimental results</vt:lpstr>
      <vt:lpstr>Revenue optimization using interim variables</vt:lpstr>
      <vt:lpstr>Revenue optimization using interim variables…</vt:lpstr>
      <vt:lpstr>Revenue optimization and optimal transport</vt:lpstr>
      <vt:lpstr>Automated mechanism design in sponsored search auctions</vt:lpstr>
      <vt:lpstr>Automated mechanism design  beyond sales mechanisms</vt:lpstr>
      <vt:lpstr>Outline</vt:lpstr>
      <vt:lpstr>Mechanism design as a learning problem</vt:lpstr>
      <vt:lpstr>Mechanism design as a learning problem</vt:lpstr>
      <vt:lpstr>PowerPoint Presentation</vt:lpstr>
      <vt:lpstr>PowerPoint Presentation</vt:lpstr>
      <vt:lpstr>PowerPoint Presentation</vt:lpstr>
      <vt:lpstr>PowerPoint Presentation</vt:lpstr>
      <vt:lpstr>PowerPoint Presentation</vt:lpstr>
      <vt:lpstr>Uniform  Convergence of Auctions</vt:lpstr>
      <vt:lpstr>Brief tour of VC theory</vt:lpstr>
      <vt:lpstr>VC-dimension [Vapnik-Chervonenkis, 1971]</vt:lpstr>
      <vt:lpstr>PowerPoint Presentation</vt:lpstr>
      <vt:lpstr>PowerPoint Presentation</vt:lpstr>
      <vt:lpstr>Example: VC-dimension of linear separators</vt:lpstr>
      <vt:lpstr>PowerPoint Presentation</vt:lpstr>
      <vt:lpstr>Why VC-dimension matters</vt:lpstr>
      <vt:lpstr>Why VC-dimension matters</vt:lpstr>
      <vt:lpstr>PowerPoint Presentation</vt:lpstr>
      <vt:lpstr>Example: Affine functions on R</vt:lpstr>
      <vt:lpstr>Uniform convergence guarantees</vt:lpstr>
      <vt:lpstr>PowerPoint Presentation</vt:lpstr>
      <vt:lpstr>Bounding Pdim of auction classes. "Example: Second-price auction with a reserve" </vt:lpstr>
      <vt:lpstr>A general theorem for bounding mechanism classes’ pseudo-dimension</vt:lpstr>
      <vt:lpstr>A general theorem for bounding mechanism classes’ pseudo-dimension</vt:lpstr>
      <vt:lpstr>High level learning theory bit</vt:lpstr>
      <vt:lpstr>High level learning theory bit</vt:lpstr>
      <vt:lpstr>An aside: even more general version of our theorem [Balcan, Dick, DeBlasio, Kingsford, Sandholm, Vitercik, arXiv: “How much data is sufficient to learn high-performing algorithms?”]</vt:lpstr>
      <vt:lpstr>General Sample Complexity via Dual Classes</vt:lpstr>
      <vt:lpstr>Our main applications of our general theorem</vt:lpstr>
      <vt:lpstr>Uniform  Convergence of Auctions</vt:lpstr>
      <vt:lpstr>Outline</vt:lpstr>
      <vt:lpstr>Application: Posted price mechanisms</vt:lpstr>
      <vt:lpstr>Pseudo-dimension of posted price mechanisms</vt:lpstr>
      <vt:lpstr>Pseudo-dimension of posted price mechanisms</vt:lpstr>
      <vt:lpstr>Application: Posted price mechanisms</vt:lpstr>
      <vt:lpstr>Two-part tariffs</vt:lpstr>
      <vt:lpstr>Pseudo-dimension of two-part tariff menus</vt:lpstr>
      <vt:lpstr>Pseudo-dimension of two-part tariff menus</vt:lpstr>
      <vt:lpstr>Two-part tariffs</vt:lpstr>
      <vt:lpstr>Randomized mechanisms (lotteries)</vt:lpstr>
      <vt:lpstr>Pseudo-dimension of lotteries</vt:lpstr>
      <vt:lpstr>Pseudo-dimension of lotteries</vt:lpstr>
      <vt:lpstr>Randomized mechanisms (lotteries)</vt:lpstr>
      <vt:lpstr>Affine maximizer auction pseudo-dimension</vt:lpstr>
      <vt:lpstr>Additional applications of our general theorem</vt:lpstr>
      <vt:lpstr>Fine-grained auction hierarchies</vt:lpstr>
      <vt:lpstr>Fine-grained auction hierarchies</vt:lpstr>
      <vt:lpstr>Fine-grained auction hierarchies</vt:lpstr>
      <vt:lpstr>Optimizing the revenue-generalization tradeoff</vt:lpstr>
      <vt:lpstr>Optimizing the revenue-generalization tradeoff</vt:lpstr>
      <vt:lpstr>Structural revenue maximization</vt:lpstr>
      <vt:lpstr>Structural revenue maximization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 Complexity of Multi-Item Profit Maximization</dc:title>
  <dc:creator>Tuomas Sandholm</dc:creator>
  <cp:lastModifiedBy>Tuomas W Sandholm</cp:lastModifiedBy>
  <cp:revision>1258</cp:revision>
  <dcterms:created xsi:type="dcterms:W3CDTF">2006-08-16T00:00:00Z</dcterms:created>
  <dcterms:modified xsi:type="dcterms:W3CDTF">2022-11-03T03:55:27Z</dcterms:modified>
</cp:coreProperties>
</file>