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3" r:id="rId2"/>
    <p:sldId id="370" r:id="rId3"/>
    <p:sldId id="418" r:id="rId4"/>
    <p:sldId id="419" r:id="rId5"/>
    <p:sldId id="420" r:id="rId6"/>
    <p:sldId id="299" r:id="rId7"/>
    <p:sldId id="301" r:id="rId8"/>
    <p:sldId id="421" r:id="rId9"/>
    <p:sldId id="262" r:id="rId10"/>
    <p:sldId id="302" r:id="rId11"/>
    <p:sldId id="423" r:id="rId12"/>
    <p:sldId id="425" r:id="rId13"/>
    <p:sldId id="306" r:id="rId14"/>
    <p:sldId id="426" r:id="rId15"/>
    <p:sldId id="427" r:id="rId16"/>
    <p:sldId id="428" r:id="rId17"/>
    <p:sldId id="429" r:id="rId18"/>
    <p:sldId id="422" r:id="rId19"/>
    <p:sldId id="424" r:id="rId20"/>
    <p:sldId id="431" r:id="rId21"/>
    <p:sldId id="432" r:id="rId22"/>
    <p:sldId id="433" r:id="rId23"/>
    <p:sldId id="434" r:id="rId24"/>
    <p:sldId id="435" r:id="rId25"/>
    <p:sldId id="436" r:id="rId26"/>
    <p:sldId id="430" r:id="rId27"/>
    <p:sldId id="402" r:id="rId28"/>
    <p:sldId id="398" r:id="rId29"/>
    <p:sldId id="356" r:id="rId30"/>
    <p:sldId id="399" r:id="rId31"/>
    <p:sldId id="401" r:id="rId32"/>
    <p:sldId id="394" r:id="rId33"/>
    <p:sldId id="3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54A97-842F-E747-B055-9C3E97AEA89D}" v="357" dt="2022-10-05T19:45:59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/>
    <p:restoredTop sz="83125" autoAdjust="0"/>
  </p:normalViewPr>
  <p:slideViewPr>
    <p:cSldViewPr>
      <p:cViewPr>
        <p:scale>
          <a:sx n="101" d="100"/>
          <a:sy n="101" d="100"/>
        </p:scale>
        <p:origin x="2144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Farina" userId="45a0ac9c1c039141" providerId="LiveId" clId="{FFD54A97-842F-E747-B055-9C3E97AEA89D}"/>
    <pc:docChg chg="undo custSel addSld delSld modSld">
      <pc:chgData name="Gabriele Farina" userId="45a0ac9c1c039141" providerId="LiveId" clId="{FFD54A97-842F-E747-B055-9C3E97AEA89D}" dt="2022-10-05T19:46:37.613" v="1030" actId="20577"/>
      <pc:docMkLst>
        <pc:docMk/>
      </pc:docMkLst>
      <pc:sldChg chg="addSp modSp mod modNotesTx">
        <pc:chgData name="Gabriele Farina" userId="45a0ac9c1c039141" providerId="LiveId" clId="{FFD54A97-842F-E747-B055-9C3E97AEA89D}" dt="2022-10-05T19:41:42.072" v="956" actId="20577"/>
        <pc:sldMkLst>
          <pc:docMk/>
          <pc:sldMk cId="4047137594" sldId="262"/>
        </pc:sldMkLst>
        <pc:spChg chg="add mod">
          <ac:chgData name="Gabriele Farina" userId="45a0ac9c1c039141" providerId="LiveId" clId="{FFD54A97-842F-E747-B055-9C3E97AEA89D}" dt="2022-10-05T03:23:08.598" v="164" actId="1076"/>
          <ac:spMkLst>
            <pc:docMk/>
            <pc:sldMk cId="4047137594" sldId="262"/>
            <ac:spMk id="8" creationId="{324787F2-020B-1885-DD4A-79B47BBB03B2}"/>
          </ac:spMkLst>
        </pc:spChg>
      </pc:sldChg>
      <pc:sldChg chg="modNotesTx">
        <pc:chgData name="Gabriele Farina" userId="45a0ac9c1c039141" providerId="LiveId" clId="{FFD54A97-842F-E747-B055-9C3E97AEA89D}" dt="2022-10-05T19:41:48.583" v="958" actId="20577"/>
        <pc:sldMkLst>
          <pc:docMk/>
          <pc:sldMk cId="3942047594" sldId="299"/>
        </pc:sldMkLst>
      </pc:sldChg>
      <pc:sldChg chg="modSp modNotesTx">
        <pc:chgData name="Gabriele Farina" userId="45a0ac9c1c039141" providerId="LiveId" clId="{FFD54A97-842F-E747-B055-9C3E97AEA89D}" dt="2022-10-05T19:41:46.572" v="957" actId="20577"/>
        <pc:sldMkLst>
          <pc:docMk/>
          <pc:sldMk cId="1453911460" sldId="301"/>
        </pc:sldMkLst>
        <pc:spChg chg="mod">
          <ac:chgData name="Gabriele Farina" userId="45a0ac9c1c039141" providerId="LiveId" clId="{FFD54A97-842F-E747-B055-9C3E97AEA89D}" dt="2022-10-05T03:21:05.788" v="82" actId="20577"/>
          <ac:spMkLst>
            <pc:docMk/>
            <pc:sldMk cId="1453911460" sldId="301"/>
            <ac:spMk id="71" creationId="{FEFFAF27-6DBA-4828-A970-35DC644A9036}"/>
          </ac:spMkLst>
        </pc:spChg>
      </pc:sldChg>
      <pc:sldChg chg="modSp mod modNotesTx">
        <pc:chgData name="Gabriele Farina" userId="45a0ac9c1c039141" providerId="LiveId" clId="{FFD54A97-842F-E747-B055-9C3E97AEA89D}" dt="2022-10-05T19:41:40.346" v="955" actId="20577"/>
        <pc:sldMkLst>
          <pc:docMk/>
          <pc:sldMk cId="1100796935" sldId="302"/>
        </pc:sldMkLst>
        <pc:spChg chg="mod">
          <ac:chgData name="Gabriele Farina" userId="45a0ac9c1c039141" providerId="LiveId" clId="{FFD54A97-842F-E747-B055-9C3E97AEA89D}" dt="2022-10-05T03:23:46.970" v="165" actId="14100"/>
          <ac:spMkLst>
            <pc:docMk/>
            <pc:sldMk cId="1100796935" sldId="302"/>
            <ac:spMk id="6" creationId="{826E0B5C-ED86-4D60-99E9-FB4DAA90093D}"/>
          </ac:spMkLst>
        </pc:spChg>
        <pc:spChg chg="mod">
          <ac:chgData name="Gabriele Farina" userId="45a0ac9c1c039141" providerId="LiveId" clId="{FFD54A97-842F-E747-B055-9C3E97AEA89D}" dt="2022-10-05T03:23:55.147" v="174" actId="20577"/>
          <ac:spMkLst>
            <pc:docMk/>
            <pc:sldMk cId="1100796935" sldId="302"/>
            <ac:spMk id="10" creationId="{39DAA67C-D901-42F4-8ECB-5391BA1373CE}"/>
          </ac:spMkLst>
        </pc:spChg>
      </pc:sldChg>
      <pc:sldChg chg="modSp mod modNotesTx">
        <pc:chgData name="Gabriele Farina" userId="45a0ac9c1c039141" providerId="LiveId" clId="{FFD54A97-842F-E747-B055-9C3E97AEA89D}" dt="2022-10-05T19:42:17.496" v="971" actId="20577"/>
        <pc:sldMkLst>
          <pc:docMk/>
          <pc:sldMk cId="338952161" sldId="306"/>
        </pc:sldMkLst>
        <pc:spChg chg="mod">
          <ac:chgData name="Gabriele Farina" userId="45a0ac9c1c039141" providerId="LiveId" clId="{FFD54A97-842F-E747-B055-9C3E97AEA89D}" dt="2022-10-05T03:24:45.567" v="176" actId="20577"/>
          <ac:spMkLst>
            <pc:docMk/>
            <pc:sldMk cId="338952161" sldId="306"/>
            <ac:spMk id="3" creationId="{BB1A7D53-7943-C91D-6BD1-10D23CC114DB}"/>
          </ac:spMkLst>
        </pc:spChg>
        <pc:spChg chg="mod">
          <ac:chgData name="Gabriele Farina" userId="45a0ac9c1c039141" providerId="LiveId" clId="{FFD54A97-842F-E747-B055-9C3E97AEA89D}" dt="2022-10-05T03:25:41.413" v="183" actId="1036"/>
          <ac:spMkLst>
            <pc:docMk/>
            <pc:sldMk cId="338952161" sldId="306"/>
            <ac:spMk id="6" creationId="{60A29BC2-459F-D2A8-87D0-F7FA22ABA05D}"/>
          </ac:spMkLst>
        </pc:spChg>
        <pc:spChg chg="mod">
          <ac:chgData name="Gabriele Farina" userId="45a0ac9c1c039141" providerId="LiveId" clId="{FFD54A97-842F-E747-B055-9C3E97AEA89D}" dt="2022-10-05T03:25:58.243" v="191" actId="14100"/>
          <ac:spMkLst>
            <pc:docMk/>
            <pc:sldMk cId="338952161" sldId="306"/>
            <ac:spMk id="16" creationId="{25FC8EC3-7EFC-8EAF-BD38-025B8C4B362C}"/>
          </ac:spMkLst>
        </pc:spChg>
      </pc:sldChg>
      <pc:sldChg chg="modSp mod modShow modNotesTx">
        <pc:chgData name="Gabriele Farina" userId="45a0ac9c1c039141" providerId="LiveId" clId="{FFD54A97-842F-E747-B055-9C3E97AEA89D}" dt="2022-10-05T19:46:37.613" v="1030" actId="20577"/>
        <pc:sldMkLst>
          <pc:docMk/>
          <pc:sldMk cId="1345800833" sldId="356"/>
        </pc:sldMkLst>
        <pc:spChg chg="mod">
          <ac:chgData name="Gabriele Farina" userId="45a0ac9c1c039141" providerId="LiveId" clId="{FFD54A97-842F-E747-B055-9C3E97AEA89D}" dt="2022-10-05T19:46:20.769" v="1025" actId="27636"/>
          <ac:spMkLst>
            <pc:docMk/>
            <pc:sldMk cId="1345800833" sldId="356"/>
            <ac:spMk id="5" creationId="{E67CA2D9-238B-4325-9CCA-80A13F3065BE}"/>
          </ac:spMkLst>
        </pc:spChg>
        <pc:cxnChg chg="mod">
          <ac:chgData name="Gabriele Farina" userId="45a0ac9c1c039141" providerId="LiveId" clId="{FFD54A97-842F-E747-B055-9C3E97AEA89D}" dt="2022-10-05T19:46:25.865" v="1027" actId="1035"/>
          <ac:cxnSpMkLst>
            <pc:docMk/>
            <pc:sldMk cId="1345800833" sldId="356"/>
            <ac:cxnSpMk id="15" creationId="{AEB752F2-5EE4-4CBD-8939-5AD3159A3F4F}"/>
          </ac:cxnSpMkLst>
        </pc:cxnChg>
        <pc:cxnChg chg="mod">
          <ac:chgData name="Gabriele Farina" userId="45a0ac9c1c039141" providerId="LiveId" clId="{FFD54A97-842F-E747-B055-9C3E97AEA89D}" dt="2022-10-05T19:46:27.912" v="1029" actId="1036"/>
          <ac:cxnSpMkLst>
            <pc:docMk/>
            <pc:sldMk cId="1345800833" sldId="356"/>
            <ac:cxnSpMk id="16" creationId="{573D2914-FCAD-4F19-A4D5-6E708FB73C50}"/>
          </ac:cxnSpMkLst>
        </pc:cxnChg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1693017168" sldId="359"/>
        </pc:sldMkLst>
      </pc:sldChg>
      <pc:sldChg chg="modNotesTx">
        <pc:chgData name="Gabriele Farina" userId="45a0ac9c1c039141" providerId="LiveId" clId="{FFD54A97-842F-E747-B055-9C3E97AEA89D}" dt="2022-10-05T19:41:30.091" v="951" actId="20577"/>
        <pc:sldMkLst>
          <pc:docMk/>
          <pc:sldMk cId="3527621102" sldId="370"/>
        </pc:sldMkLst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1921169435" sldId="394"/>
        </pc:sldMkLst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4033310046" sldId="398"/>
        </pc:sldMkLst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2045687082" sldId="399"/>
        </pc:sldMkLst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3888448682" sldId="401"/>
        </pc:sldMkLst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3327165463" sldId="402"/>
        </pc:sldMkLst>
      </pc:sldChg>
      <pc:sldChg chg="modSp mod modNotesTx">
        <pc:chgData name="Gabriele Farina" userId="45a0ac9c1c039141" providerId="LiveId" clId="{FFD54A97-842F-E747-B055-9C3E97AEA89D}" dt="2022-10-05T03:18:08.756" v="56" actId="2711"/>
        <pc:sldMkLst>
          <pc:docMk/>
          <pc:sldMk cId="616620202" sldId="419"/>
        </pc:sldMkLst>
        <pc:spChg chg="mod">
          <ac:chgData name="Gabriele Farina" userId="45a0ac9c1c039141" providerId="LiveId" clId="{FFD54A97-842F-E747-B055-9C3E97AEA89D}" dt="2022-10-05T03:18:08.756" v="56" actId="2711"/>
          <ac:spMkLst>
            <pc:docMk/>
            <pc:sldMk cId="616620202" sldId="419"/>
            <ac:spMk id="3" creationId="{E0139E28-5FD4-C371-5917-4DB600E11ACA}"/>
          </ac:spMkLst>
        </pc:spChg>
      </pc:sldChg>
      <pc:sldChg chg="modSp modNotesTx">
        <pc:chgData name="Gabriele Farina" userId="45a0ac9c1c039141" providerId="LiveId" clId="{FFD54A97-842F-E747-B055-9C3E97AEA89D}" dt="2022-10-05T19:42:07.186" v="970" actId="20577"/>
        <pc:sldMkLst>
          <pc:docMk/>
          <pc:sldMk cId="521961147" sldId="420"/>
        </pc:sldMkLst>
        <pc:spChg chg="mod">
          <ac:chgData name="Gabriele Farina" userId="45a0ac9c1c039141" providerId="LiveId" clId="{FFD54A97-842F-E747-B055-9C3E97AEA89D}" dt="2022-10-05T19:42:00.970" v="964" actId="20577"/>
          <ac:spMkLst>
            <pc:docMk/>
            <pc:sldMk cId="521961147" sldId="420"/>
            <ac:spMk id="2" creationId="{4CB683E1-87CD-309C-856D-A0F22DB1E538}"/>
          </ac:spMkLst>
        </pc:spChg>
        <pc:spChg chg="mod">
          <ac:chgData name="Gabriele Farina" userId="45a0ac9c1c039141" providerId="LiveId" clId="{FFD54A97-842F-E747-B055-9C3E97AEA89D}" dt="2022-10-05T19:42:07.186" v="970" actId="20577"/>
          <ac:spMkLst>
            <pc:docMk/>
            <pc:sldMk cId="521961147" sldId="420"/>
            <ac:spMk id="3" creationId="{C0404FC1-DF1A-7BD2-5840-AB5FDEAA81C0}"/>
          </ac:spMkLst>
        </pc:spChg>
      </pc:sldChg>
      <pc:sldChg chg="modSp">
        <pc:chgData name="Gabriele Farina" userId="45a0ac9c1c039141" providerId="LiveId" clId="{FFD54A97-842F-E747-B055-9C3E97AEA89D}" dt="2022-10-05T03:21:27.803" v="83" actId="20577"/>
        <pc:sldMkLst>
          <pc:docMk/>
          <pc:sldMk cId="3391609856" sldId="421"/>
        </pc:sldMkLst>
        <pc:spChg chg="mod">
          <ac:chgData name="Gabriele Farina" userId="45a0ac9c1c039141" providerId="LiveId" clId="{FFD54A97-842F-E747-B055-9C3E97AEA89D}" dt="2022-10-05T03:21:27.803" v="83" actId="20577"/>
          <ac:spMkLst>
            <pc:docMk/>
            <pc:sldMk cId="3391609856" sldId="421"/>
            <ac:spMk id="8" creationId="{A84F065B-41E3-E9F2-9E60-C149EC65143A}"/>
          </ac:spMkLst>
        </pc:spChg>
      </pc:sldChg>
      <pc:sldChg chg="modNotesTx">
        <pc:chgData name="Gabriele Farina" userId="45a0ac9c1c039141" providerId="LiveId" clId="{FFD54A97-842F-E747-B055-9C3E97AEA89D}" dt="2022-10-05T19:41:38.358" v="953" actId="20577"/>
        <pc:sldMkLst>
          <pc:docMk/>
          <pc:sldMk cId="3992186012" sldId="423"/>
        </pc:sldMkLst>
      </pc:sldChg>
      <pc:sldChg chg="modSp mod modAnim modNotesTx">
        <pc:chgData name="Gabriele Farina" userId="45a0ac9c1c039141" providerId="LiveId" clId="{FFD54A97-842F-E747-B055-9C3E97AEA89D}" dt="2022-10-05T19:42:29.870" v="973" actId="20577"/>
        <pc:sldMkLst>
          <pc:docMk/>
          <pc:sldMk cId="3078547799" sldId="424"/>
        </pc:sldMkLst>
        <pc:spChg chg="mod">
          <ac:chgData name="Gabriele Farina" userId="45a0ac9c1c039141" providerId="LiveId" clId="{FFD54A97-842F-E747-B055-9C3E97AEA89D}" dt="2022-10-05T03:31:07.985" v="278" actId="20577"/>
          <ac:spMkLst>
            <pc:docMk/>
            <pc:sldMk cId="3078547799" sldId="424"/>
            <ac:spMk id="3" creationId="{106C051B-EA5F-D12D-6F6D-A5B0A42742D1}"/>
          </ac:spMkLst>
        </pc:spChg>
        <pc:spChg chg="mod">
          <ac:chgData name="Gabriele Farina" userId="45a0ac9c1c039141" providerId="LiveId" clId="{FFD54A97-842F-E747-B055-9C3E97AEA89D}" dt="2022-10-05T03:28:55.798" v="219" actId="1037"/>
          <ac:spMkLst>
            <pc:docMk/>
            <pc:sldMk cId="3078547799" sldId="424"/>
            <ac:spMk id="4" creationId="{98629FD1-DEFA-4A8F-9430-EB636ED4D4DD}"/>
          </ac:spMkLst>
        </pc:spChg>
        <pc:spChg chg="mod">
          <ac:chgData name="Gabriele Farina" userId="45a0ac9c1c039141" providerId="LiveId" clId="{FFD54A97-842F-E747-B055-9C3E97AEA89D}" dt="2022-10-05T03:30:36.758" v="269" actId="14100"/>
          <ac:spMkLst>
            <pc:docMk/>
            <pc:sldMk cId="3078547799" sldId="424"/>
            <ac:spMk id="11" creationId="{5EF6191F-F7A5-5408-FD72-2278C3F4EC23}"/>
          </ac:spMkLst>
        </pc:spChg>
        <pc:spChg chg="mod">
          <ac:chgData name="Gabriele Farina" userId="45a0ac9c1c039141" providerId="LiveId" clId="{FFD54A97-842F-E747-B055-9C3E97AEA89D}" dt="2022-10-05T03:28:55.798" v="219" actId="1037"/>
          <ac:spMkLst>
            <pc:docMk/>
            <pc:sldMk cId="3078547799" sldId="424"/>
            <ac:spMk id="14" creationId="{DA14159E-0AE9-B1B4-B793-11C6EB2574B0}"/>
          </ac:spMkLst>
        </pc:spChg>
      </pc:sldChg>
      <pc:sldChg chg="modNotesTx">
        <pc:chgData name="Gabriele Farina" userId="45a0ac9c1c039141" providerId="LiveId" clId="{FFD54A97-842F-E747-B055-9C3E97AEA89D}" dt="2022-10-05T19:41:36.532" v="952" actId="20577"/>
        <pc:sldMkLst>
          <pc:docMk/>
          <pc:sldMk cId="3695176446" sldId="425"/>
        </pc:sldMkLst>
      </pc:sldChg>
      <pc:sldChg chg="modAnim modNotesTx">
        <pc:chgData name="Gabriele Farina" userId="45a0ac9c1c039141" providerId="LiveId" clId="{FFD54A97-842F-E747-B055-9C3E97AEA89D}" dt="2022-10-05T19:42:20.657" v="972" actId="20577"/>
        <pc:sldMkLst>
          <pc:docMk/>
          <pc:sldMk cId="2571430034" sldId="426"/>
        </pc:sldMkLst>
      </pc:sldChg>
      <pc:sldChg chg="modSp mod">
        <pc:chgData name="Gabriele Farina" userId="45a0ac9c1c039141" providerId="LiveId" clId="{FFD54A97-842F-E747-B055-9C3E97AEA89D}" dt="2022-10-05T03:27:15.469" v="195" actId="20577"/>
        <pc:sldMkLst>
          <pc:docMk/>
          <pc:sldMk cId="1740299688" sldId="429"/>
        </pc:sldMkLst>
        <pc:spChg chg="mod">
          <ac:chgData name="Gabriele Farina" userId="45a0ac9c1c039141" providerId="LiveId" clId="{FFD54A97-842F-E747-B055-9C3E97AEA89D}" dt="2022-10-05T03:27:15.469" v="195" actId="20577"/>
          <ac:spMkLst>
            <pc:docMk/>
            <pc:sldMk cId="1740299688" sldId="429"/>
            <ac:spMk id="4" creationId="{680E7FF5-EC00-8743-6DB3-036EF566A538}"/>
          </ac:spMkLst>
        </pc:spChg>
      </pc:sldChg>
      <pc:sldChg chg="mod modShow">
        <pc:chgData name="Gabriele Farina" userId="45a0ac9c1c039141" providerId="LiveId" clId="{FFD54A97-842F-E747-B055-9C3E97AEA89D}" dt="2022-10-05T19:46:13.516" v="1023" actId="729"/>
        <pc:sldMkLst>
          <pc:docMk/>
          <pc:sldMk cId="2199950061" sldId="430"/>
        </pc:sldMkLst>
      </pc:sldChg>
      <pc:sldChg chg="modSp mod modAnim modNotesTx">
        <pc:chgData name="Gabriele Farina" userId="45a0ac9c1c039141" providerId="LiveId" clId="{FFD54A97-842F-E747-B055-9C3E97AEA89D}" dt="2022-10-05T19:45:44.973" v="1018"/>
        <pc:sldMkLst>
          <pc:docMk/>
          <pc:sldMk cId="2683880906" sldId="431"/>
        </pc:sldMkLst>
        <pc:spChg chg="mod">
          <ac:chgData name="Gabriele Farina" userId="45a0ac9c1c039141" providerId="LiveId" clId="{FFD54A97-842F-E747-B055-9C3E97AEA89D}" dt="2022-10-05T03:31:21.421" v="296" actId="1036"/>
          <ac:spMkLst>
            <pc:docMk/>
            <pc:sldMk cId="2683880906" sldId="431"/>
            <ac:spMk id="2" creationId="{0152208F-F534-55A7-D3BD-31A7E2BA63CA}"/>
          </ac:spMkLst>
        </pc:spChg>
        <pc:spChg chg="mod">
          <ac:chgData name="Gabriele Farina" userId="45a0ac9c1c039141" providerId="LiveId" clId="{FFD54A97-842F-E747-B055-9C3E97AEA89D}" dt="2022-10-05T19:43:38.383" v="981" actId="2711"/>
          <ac:spMkLst>
            <pc:docMk/>
            <pc:sldMk cId="2683880906" sldId="431"/>
            <ac:spMk id="7" creationId="{B5D93C37-5B0A-019F-317D-B43584D59FBE}"/>
          </ac:spMkLst>
        </pc:spChg>
        <pc:spChg chg="mod">
          <ac:chgData name="Gabriele Farina" userId="45a0ac9c1c039141" providerId="LiveId" clId="{FFD54A97-842F-E747-B055-9C3E97AEA89D}" dt="2022-10-05T19:43:47.506" v="993" actId="20577"/>
          <ac:spMkLst>
            <pc:docMk/>
            <pc:sldMk cId="2683880906" sldId="431"/>
            <ac:spMk id="17" creationId="{058AEDBD-C57E-029A-D703-7A5F92C18F8B}"/>
          </ac:spMkLst>
        </pc:spChg>
      </pc:sldChg>
      <pc:sldChg chg="modSp mod modNotesTx">
        <pc:chgData name="Gabriele Farina" userId="45a0ac9c1c039141" providerId="LiveId" clId="{FFD54A97-842F-E747-B055-9C3E97AEA89D}" dt="2022-10-05T19:45:54.986" v="1020"/>
        <pc:sldMkLst>
          <pc:docMk/>
          <pc:sldMk cId="2144797595" sldId="432"/>
        </pc:sldMkLst>
        <pc:spChg chg="mod">
          <ac:chgData name="Gabriele Farina" userId="45a0ac9c1c039141" providerId="LiveId" clId="{FFD54A97-842F-E747-B055-9C3E97AEA89D}" dt="2022-10-05T19:45:53.546" v="1019"/>
          <ac:spMkLst>
            <pc:docMk/>
            <pc:sldMk cId="2144797595" sldId="432"/>
            <ac:spMk id="7" creationId="{B5D93C37-5B0A-019F-317D-B43584D59FBE}"/>
          </ac:spMkLst>
        </pc:spChg>
        <pc:spChg chg="mod">
          <ac:chgData name="Gabriele Farina" userId="45a0ac9c1c039141" providerId="LiveId" clId="{FFD54A97-842F-E747-B055-9C3E97AEA89D}" dt="2022-10-05T19:43:57.084" v="994"/>
          <ac:spMkLst>
            <pc:docMk/>
            <pc:sldMk cId="2144797595" sldId="432"/>
            <ac:spMk id="17" creationId="{058AEDBD-C57E-029A-D703-7A5F92C18F8B}"/>
          </ac:spMkLst>
        </pc:spChg>
        <pc:spChg chg="mod">
          <ac:chgData name="Gabriele Farina" userId="45a0ac9c1c039141" providerId="LiveId" clId="{FFD54A97-842F-E747-B055-9C3E97AEA89D}" dt="2022-10-05T19:45:54.986" v="1020"/>
          <ac:spMkLst>
            <pc:docMk/>
            <pc:sldMk cId="2144797595" sldId="432"/>
            <ac:spMk id="40" creationId="{E4C142AB-7642-750F-3987-7AD5361AD482}"/>
          </ac:spMkLst>
        </pc:spChg>
        <pc:spChg chg="mod">
          <ac:chgData name="Gabriele Farina" userId="45a0ac9c1c039141" providerId="LiveId" clId="{FFD54A97-842F-E747-B055-9C3E97AEA89D}" dt="2022-10-05T19:44:00.033" v="995"/>
          <ac:spMkLst>
            <pc:docMk/>
            <pc:sldMk cId="2144797595" sldId="432"/>
            <ac:spMk id="41" creationId="{71AD8BA3-AFD6-D7F7-5D69-5BF2D8CBF8BE}"/>
          </ac:spMkLst>
        </pc:spChg>
      </pc:sldChg>
      <pc:sldChg chg="addSp modSp mod modAnim modNotesTx">
        <pc:chgData name="Gabriele Farina" userId="45a0ac9c1c039141" providerId="LiveId" clId="{FFD54A97-842F-E747-B055-9C3E97AEA89D}" dt="2022-10-05T19:45:59.454" v="1022"/>
        <pc:sldMkLst>
          <pc:docMk/>
          <pc:sldMk cId="3842388336" sldId="433"/>
        </pc:sldMkLst>
        <pc:spChg chg="mod">
          <ac:chgData name="Gabriele Farina" userId="45a0ac9c1c039141" providerId="LiveId" clId="{FFD54A97-842F-E747-B055-9C3E97AEA89D}" dt="2022-10-05T19:45:57.959" v="1021"/>
          <ac:spMkLst>
            <pc:docMk/>
            <pc:sldMk cId="3842388336" sldId="433"/>
            <ac:spMk id="7" creationId="{B5D93C37-5B0A-019F-317D-B43584D59FBE}"/>
          </ac:spMkLst>
        </pc:spChg>
        <pc:spChg chg="mod">
          <ac:chgData name="Gabriele Farina" userId="45a0ac9c1c039141" providerId="LiveId" clId="{FFD54A97-842F-E747-B055-9C3E97AEA89D}" dt="2022-10-05T19:45:17.371" v="1014" actId="1076"/>
          <ac:spMkLst>
            <pc:docMk/>
            <pc:sldMk cId="3842388336" sldId="433"/>
            <ac:spMk id="9" creationId="{871B3819-5DAF-A242-5506-E05D0BDFBE9E}"/>
          </ac:spMkLst>
        </pc:spChg>
        <pc:spChg chg="mod">
          <ac:chgData name="Gabriele Farina" userId="45a0ac9c1c039141" providerId="LiveId" clId="{FFD54A97-842F-E747-B055-9C3E97AEA89D}" dt="2022-10-05T03:33:19.406" v="350" actId="1036"/>
          <ac:spMkLst>
            <pc:docMk/>
            <pc:sldMk cId="3842388336" sldId="433"/>
            <ac:spMk id="12" creationId="{40C4D0A1-C79F-40A9-7DB7-2F2E4711F9B2}"/>
          </ac:spMkLst>
        </pc:spChg>
        <pc:spChg chg="mod">
          <ac:chgData name="Gabriele Farina" userId="45a0ac9c1c039141" providerId="LiveId" clId="{FFD54A97-842F-E747-B055-9C3E97AEA89D}" dt="2022-10-05T19:44:03.472" v="996"/>
          <ac:spMkLst>
            <pc:docMk/>
            <pc:sldMk cId="3842388336" sldId="433"/>
            <ac:spMk id="17" creationId="{058AEDBD-C57E-029A-D703-7A5F92C18F8B}"/>
          </ac:spMkLst>
        </pc:spChg>
        <pc:spChg chg="mod">
          <ac:chgData name="Gabriele Farina" userId="45a0ac9c1c039141" providerId="LiveId" clId="{FFD54A97-842F-E747-B055-9C3E97AEA89D}" dt="2022-10-05T03:33:19.406" v="350" actId="1036"/>
          <ac:spMkLst>
            <pc:docMk/>
            <pc:sldMk cId="3842388336" sldId="433"/>
            <ac:spMk id="39" creationId="{50EE7B86-C0D6-E6BD-F6BD-4919AA59943C}"/>
          </ac:spMkLst>
        </pc:spChg>
        <pc:spChg chg="mod">
          <ac:chgData name="Gabriele Farina" userId="45a0ac9c1c039141" providerId="LiveId" clId="{FFD54A97-842F-E747-B055-9C3E97AEA89D}" dt="2022-10-05T19:45:59.454" v="1022"/>
          <ac:spMkLst>
            <pc:docMk/>
            <pc:sldMk cId="3842388336" sldId="433"/>
            <ac:spMk id="40" creationId="{E4C142AB-7642-750F-3987-7AD5361AD482}"/>
          </ac:spMkLst>
        </pc:spChg>
        <pc:spChg chg="mod">
          <ac:chgData name="Gabriele Farina" userId="45a0ac9c1c039141" providerId="LiveId" clId="{FFD54A97-842F-E747-B055-9C3E97AEA89D}" dt="2022-10-05T19:44:05.247" v="997"/>
          <ac:spMkLst>
            <pc:docMk/>
            <pc:sldMk cId="3842388336" sldId="433"/>
            <ac:spMk id="41" creationId="{71AD8BA3-AFD6-D7F7-5D69-5BF2D8CBF8BE}"/>
          </ac:spMkLst>
        </pc:spChg>
        <pc:spChg chg="mod">
          <ac:chgData name="Gabriele Farina" userId="45a0ac9c1c039141" providerId="LiveId" clId="{FFD54A97-842F-E747-B055-9C3E97AEA89D}" dt="2022-10-05T03:33:19.406" v="350" actId="1036"/>
          <ac:spMkLst>
            <pc:docMk/>
            <pc:sldMk cId="3842388336" sldId="433"/>
            <ac:spMk id="43" creationId="{F669C394-A7CA-8D43-B37C-2B460FEFA286}"/>
          </ac:spMkLst>
        </pc:spChg>
        <pc:spChg chg="mod">
          <ac:chgData name="Gabriele Farina" userId="45a0ac9c1c039141" providerId="LiveId" clId="{FFD54A97-842F-E747-B055-9C3E97AEA89D}" dt="2022-10-05T03:33:19.406" v="350" actId="1036"/>
          <ac:spMkLst>
            <pc:docMk/>
            <pc:sldMk cId="3842388336" sldId="433"/>
            <ac:spMk id="45" creationId="{A220CA19-E6C3-BCBF-1435-E3C2EC0A4C4B}"/>
          </ac:spMkLst>
        </pc:spChg>
        <pc:spChg chg="add mod">
          <ac:chgData name="Gabriele Farina" userId="45a0ac9c1c039141" providerId="LiveId" clId="{FFD54A97-842F-E747-B055-9C3E97AEA89D}" dt="2022-10-05T03:33:44.987" v="370" actId="20577"/>
          <ac:spMkLst>
            <pc:docMk/>
            <pc:sldMk cId="3842388336" sldId="433"/>
            <ac:spMk id="46" creationId="{4643CB9F-A33B-DC4A-AA88-3F0774B9B707}"/>
          </ac:spMkLst>
        </pc:spChg>
        <pc:spChg chg="add mod">
          <ac:chgData name="Gabriele Farina" userId="45a0ac9c1c039141" providerId="LiveId" clId="{FFD54A97-842F-E747-B055-9C3E97AEA89D}" dt="2022-10-05T19:44:59.595" v="1007" actId="1076"/>
          <ac:spMkLst>
            <pc:docMk/>
            <pc:sldMk cId="3842388336" sldId="433"/>
            <ac:spMk id="48" creationId="{B0C366F0-266B-D739-C072-E870C27C7064}"/>
          </ac:spMkLst>
        </pc:spChg>
        <pc:cxnChg chg="mod">
          <ac:chgData name="Gabriele Farina" userId="45a0ac9c1c039141" providerId="LiveId" clId="{FFD54A97-842F-E747-B055-9C3E97AEA89D}" dt="2022-10-05T03:33:19.406" v="350" actId="1036"/>
          <ac:cxnSpMkLst>
            <pc:docMk/>
            <pc:sldMk cId="3842388336" sldId="433"/>
            <ac:cxnSpMk id="18" creationId="{201B6807-7946-12F1-1E6E-61BBEE7287D6}"/>
          </ac:cxnSpMkLst>
        </pc:cxnChg>
      </pc:sldChg>
      <pc:sldChg chg="modSp new mod">
        <pc:chgData name="Gabriele Farina" userId="45a0ac9c1c039141" providerId="LiveId" clId="{FFD54A97-842F-E747-B055-9C3E97AEA89D}" dt="2022-10-05T17:02:32.563" v="943" actId="207"/>
        <pc:sldMkLst>
          <pc:docMk/>
          <pc:sldMk cId="3637044741" sldId="434"/>
        </pc:sldMkLst>
        <pc:spChg chg="mod">
          <ac:chgData name="Gabriele Farina" userId="45a0ac9c1c039141" providerId="LiveId" clId="{FFD54A97-842F-E747-B055-9C3E97AEA89D}" dt="2022-10-05T03:35:10.523" v="395" actId="2711"/>
          <ac:spMkLst>
            <pc:docMk/>
            <pc:sldMk cId="3637044741" sldId="434"/>
            <ac:spMk id="2" creationId="{D710237B-336C-563F-2DEA-F7BAF8226D77}"/>
          </ac:spMkLst>
        </pc:spChg>
        <pc:spChg chg="mod">
          <ac:chgData name="Gabriele Farina" userId="45a0ac9c1c039141" providerId="LiveId" clId="{FFD54A97-842F-E747-B055-9C3E97AEA89D}" dt="2022-10-05T17:02:32.563" v="943" actId="207"/>
          <ac:spMkLst>
            <pc:docMk/>
            <pc:sldMk cId="3637044741" sldId="434"/>
            <ac:spMk id="3" creationId="{4F58BEEA-1C0D-161F-E326-DC6E810ECE55}"/>
          </ac:spMkLst>
        </pc:spChg>
      </pc:sldChg>
      <pc:sldChg chg="modSp add">
        <pc:chgData name="Gabriele Farina" userId="45a0ac9c1c039141" providerId="LiveId" clId="{FFD54A97-842F-E747-B055-9C3E97AEA89D}" dt="2022-10-05T17:02:40.813" v="945" actId="207"/>
        <pc:sldMkLst>
          <pc:docMk/>
          <pc:sldMk cId="2922802983" sldId="435"/>
        </pc:sldMkLst>
        <pc:spChg chg="mod">
          <ac:chgData name="Gabriele Farina" userId="45a0ac9c1c039141" providerId="LiveId" clId="{FFD54A97-842F-E747-B055-9C3E97AEA89D}" dt="2022-10-05T17:02:40.813" v="945" actId="207"/>
          <ac:spMkLst>
            <pc:docMk/>
            <pc:sldMk cId="2922802983" sldId="435"/>
            <ac:spMk id="3" creationId="{4F58BEEA-1C0D-161F-E326-DC6E810ECE55}"/>
          </ac:spMkLst>
        </pc:spChg>
      </pc:sldChg>
      <pc:sldChg chg="modSp add">
        <pc:chgData name="Gabriele Farina" userId="45a0ac9c1c039141" providerId="LiveId" clId="{FFD54A97-842F-E747-B055-9C3E97AEA89D}" dt="2022-10-05T17:02:57.457" v="946" actId="207"/>
        <pc:sldMkLst>
          <pc:docMk/>
          <pc:sldMk cId="1753803522" sldId="436"/>
        </pc:sldMkLst>
        <pc:spChg chg="mod">
          <ac:chgData name="Gabriele Farina" userId="45a0ac9c1c039141" providerId="LiveId" clId="{FFD54A97-842F-E747-B055-9C3E97AEA89D}" dt="2022-10-05T17:02:57.457" v="946" actId="207"/>
          <ac:spMkLst>
            <pc:docMk/>
            <pc:sldMk cId="1753803522" sldId="436"/>
            <ac:spMk id="3" creationId="{4F58BEEA-1C0D-161F-E326-DC6E810ECE55}"/>
          </ac:spMkLst>
        </pc:spChg>
      </pc:sldChg>
      <pc:sldChg chg="add del">
        <pc:chgData name="Gabriele Farina" userId="45a0ac9c1c039141" providerId="LiveId" clId="{FFD54A97-842F-E747-B055-9C3E97AEA89D}" dt="2022-10-05T17:03:01.594" v="948" actId="2696"/>
        <pc:sldMkLst>
          <pc:docMk/>
          <pc:sldMk cId="1093269088" sldId="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C913-81F7-4839-97AC-8BC121D70F6E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3CA1-2CCC-436B-BCA7-B1BC7B08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64524-6A8B-4366-A404-B22C08CB2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3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70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transitions</a:t>
            </a:r>
          </a:p>
          <a:p>
            <a:endParaRPr lang="en-US" dirty="0"/>
          </a:p>
          <a:p>
            <a:r>
              <a:rPr lang="en-US" dirty="0"/>
              <a:t>Make labels more verbose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2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transitions</a:t>
            </a:r>
          </a:p>
          <a:p>
            <a:endParaRPr lang="en-US" dirty="0"/>
          </a:p>
          <a:p>
            <a:r>
              <a:rPr lang="en-US" dirty="0"/>
              <a:t>Make labels more verbose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transitions</a:t>
            </a:r>
          </a:p>
          <a:p>
            <a:endParaRPr lang="en-US" dirty="0"/>
          </a:p>
          <a:p>
            <a:r>
              <a:rPr lang="en-US" dirty="0"/>
              <a:t>Make labels more verbose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65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7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0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1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36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2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4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by exploiting the particular combinatorial structure of extensive-form strategy spaces,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2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9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 -&gt; Greek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2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9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291C8-F7EA-4F93-ACFD-3C695292D6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440.png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5" Type="http://schemas.openxmlformats.org/officeDocument/2006/relationships/image" Target="../media/image63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Relationship Id="rId1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1D7E73-86CD-483B-8953-3715BD3AFF5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828800"/>
                <a:ext cx="7772400" cy="2514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More regret minimization:</a:t>
                </a: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-Regret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1D7E73-86CD-483B-8953-3715BD3AF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828800"/>
                <a:ext cx="7772400" cy="25146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8F58C366-C72B-43FC-B54B-D721DFF3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7162800" cy="1752600"/>
          </a:xfrm>
        </p:spPr>
        <p:txBody>
          <a:bodyPr>
            <a:normAutofit/>
          </a:bodyPr>
          <a:lstStyle/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8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318A-45D7-4531-A307-C431A5DB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Guarantees</a:t>
            </a:r>
            <a:r>
              <a:rPr lang="en-US" dirty="0"/>
              <a:t> of external-regret minimization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629FD1-DEFA-4A8F-9430-EB636ED4D4DD}"/>
              </a:ext>
            </a:extLst>
          </p:cNvPr>
          <p:cNvSpPr/>
          <p:nvPr/>
        </p:nvSpPr>
        <p:spPr>
          <a:xfrm>
            <a:off x="628650" y="2109237"/>
            <a:ext cx="7886700" cy="99417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cs typeface="Segoe UI" panose="020B0502040204020203" pitchFamily="34" charset="0"/>
              </a:rPr>
              <a:t>Folklore result</a:t>
            </a:r>
            <a:r>
              <a:rPr lang="en-US" sz="2100" dirty="0">
                <a:solidFill>
                  <a:schemeClr val="tx1"/>
                </a:solidFill>
                <a:cs typeface="Segoe UI" panose="020B0502040204020203" pitchFamily="34" charset="0"/>
              </a:rPr>
              <a:t>: if all players play in a way that guarantees sublinear external regret over time, then:</a:t>
            </a:r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D08CD-F2B9-4DF4-9C37-85DE9A93E96E}"/>
              </a:ext>
            </a:extLst>
          </p:cNvPr>
          <p:cNvSpPr txBox="1"/>
          <p:nvPr/>
        </p:nvSpPr>
        <p:spPr>
          <a:xfrm>
            <a:off x="628650" y="3249536"/>
            <a:ext cx="813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1. Empirical frequency of play is a </a:t>
            </a:r>
            <a:r>
              <a:rPr lang="en-US" b="1" i="1" dirty="0">
                <a:solidFill>
                  <a:srgbClr val="00B0F0"/>
                </a:solidFill>
              </a:rPr>
              <a:t>coarse correlated equilibrium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(multiplayer games)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E0B5C-ED86-4D60-99E9-FB4DAA90093D}"/>
              </a:ext>
            </a:extLst>
          </p:cNvPr>
          <p:cNvSpPr txBox="1"/>
          <p:nvPr/>
        </p:nvSpPr>
        <p:spPr>
          <a:xfrm>
            <a:off x="4572000" y="3754592"/>
            <a:ext cx="32575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One of the standard notions of rationality in multiplayer games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18E03-7998-4C42-9CDA-DE3382A4DCEC}"/>
              </a:ext>
            </a:extLst>
          </p:cNvPr>
          <p:cNvCxnSpPr>
            <a:cxnSpLocks/>
          </p:cNvCxnSpPr>
          <p:nvPr/>
        </p:nvCxnSpPr>
        <p:spPr>
          <a:xfrm flipV="1">
            <a:off x="5314950" y="3561159"/>
            <a:ext cx="0" cy="19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DAA67C-D901-42F4-8ECB-5391BA1373CE}"/>
              </a:ext>
            </a:extLst>
          </p:cNvPr>
          <p:cNvSpPr txBox="1"/>
          <p:nvPr/>
        </p:nvSpPr>
        <p:spPr>
          <a:xfrm>
            <a:off x="628650" y="4887871"/>
            <a:ext cx="810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2. In </a:t>
            </a:r>
            <a:r>
              <a:rPr lang="en-US" i="1" dirty="0">
                <a:solidFill>
                  <a:srgbClr val="002060"/>
                </a:solidFill>
              </a:rPr>
              <a:t>two-player zero-sum </a:t>
            </a:r>
            <a:r>
              <a:rPr lang="en-US" dirty="0">
                <a:solidFill>
                  <a:srgbClr val="002060"/>
                </a:solidFill>
              </a:rPr>
              <a:t>games (e.g., heads-up poker), the average strategy of each player is a </a:t>
            </a:r>
            <a:r>
              <a:rPr lang="en-US" b="1" i="1" dirty="0">
                <a:solidFill>
                  <a:srgbClr val="00B0F0"/>
                </a:solidFill>
              </a:rPr>
              <a:t>Nash equilibrium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83297-7022-4FB9-87DD-5C148D1D939D}"/>
              </a:ext>
            </a:extLst>
          </p:cNvPr>
          <p:cNvSpPr txBox="1"/>
          <p:nvPr/>
        </p:nvSpPr>
        <p:spPr>
          <a:xfrm>
            <a:off x="1962150" y="5602069"/>
            <a:ext cx="6553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“Optimal” game-theoretic play, before exploiting specific weaknesses of the opponent. In poker, this is already superhuman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B5C7DA-E7C8-44D3-B6A4-03C9B0648FC0}"/>
              </a:ext>
            </a:extLst>
          </p:cNvPr>
          <p:cNvCxnSpPr>
            <a:cxnSpLocks/>
          </p:cNvCxnSpPr>
          <p:nvPr/>
        </p:nvCxnSpPr>
        <p:spPr>
          <a:xfrm flipV="1">
            <a:off x="2032341" y="5419938"/>
            <a:ext cx="0" cy="182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318A-45D7-4531-A307-C431A5DB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answer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629FD1-DEFA-4A8F-9430-EB636ED4D4DD}"/>
              </a:ext>
            </a:extLst>
          </p:cNvPr>
          <p:cNvSpPr/>
          <p:nvPr/>
        </p:nvSpPr>
        <p:spPr>
          <a:xfrm>
            <a:off x="628650" y="2109237"/>
            <a:ext cx="7886700" cy="99417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cs typeface="Segoe UI" panose="020B0502040204020203" pitchFamily="34" charset="0"/>
              </a:rPr>
              <a:t>Folklore result</a:t>
            </a:r>
            <a:r>
              <a:rPr lang="en-US" sz="2100" dirty="0">
                <a:solidFill>
                  <a:schemeClr val="tx1"/>
                </a:solidFill>
                <a:cs typeface="Segoe UI" panose="020B0502040204020203" pitchFamily="34" charset="0"/>
              </a:rPr>
              <a:t>: if all players play in a way that guarantees sublinear external regret over time, then:</a:t>
            </a:r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D08CD-F2B9-4DF4-9C37-85DE9A93E96E}"/>
              </a:ext>
            </a:extLst>
          </p:cNvPr>
          <p:cNvSpPr txBox="1"/>
          <p:nvPr/>
        </p:nvSpPr>
        <p:spPr>
          <a:xfrm>
            <a:off x="628650" y="3249536"/>
            <a:ext cx="813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1. Empirical frequency of play is a </a:t>
            </a:r>
            <a:r>
              <a:rPr lang="en-US" b="1" i="1" dirty="0">
                <a:solidFill>
                  <a:srgbClr val="00B0F0"/>
                </a:solidFill>
              </a:rPr>
              <a:t>coarse correlated equilibrium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(multiplayer games)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E0B5C-ED86-4D60-99E9-FB4DAA90093D}"/>
              </a:ext>
            </a:extLst>
          </p:cNvPr>
          <p:cNvSpPr txBox="1"/>
          <p:nvPr/>
        </p:nvSpPr>
        <p:spPr>
          <a:xfrm>
            <a:off x="4743450" y="3754592"/>
            <a:ext cx="308609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One of the standard notions of rationality in multiplayer games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18E03-7998-4C42-9CDA-DE3382A4DCEC}"/>
              </a:ext>
            </a:extLst>
          </p:cNvPr>
          <p:cNvCxnSpPr>
            <a:cxnSpLocks/>
          </p:cNvCxnSpPr>
          <p:nvPr/>
        </p:nvCxnSpPr>
        <p:spPr>
          <a:xfrm flipV="1">
            <a:off x="5314950" y="3561159"/>
            <a:ext cx="0" cy="19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DAA67C-D901-42F4-8ECB-5391BA1373CE}"/>
              </a:ext>
            </a:extLst>
          </p:cNvPr>
          <p:cNvSpPr txBox="1"/>
          <p:nvPr/>
        </p:nvSpPr>
        <p:spPr>
          <a:xfrm>
            <a:off x="628650" y="4887871"/>
            <a:ext cx="810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2. In </a:t>
            </a:r>
            <a:r>
              <a:rPr lang="en-US" i="1" dirty="0">
                <a:solidFill>
                  <a:srgbClr val="002060"/>
                </a:solidFill>
              </a:rPr>
              <a:t>two-player zero-sum </a:t>
            </a:r>
            <a:r>
              <a:rPr lang="en-US" dirty="0">
                <a:solidFill>
                  <a:srgbClr val="002060"/>
                </a:solidFill>
              </a:rPr>
              <a:t>games (e.g., poker), the average strategy of each player is a </a:t>
            </a:r>
            <a:r>
              <a:rPr lang="en-US" b="1" i="1" dirty="0">
                <a:solidFill>
                  <a:srgbClr val="00B0F0"/>
                </a:solidFill>
              </a:rPr>
              <a:t>Nash equilibrium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83297-7022-4FB9-87DD-5C148D1D939D}"/>
              </a:ext>
            </a:extLst>
          </p:cNvPr>
          <p:cNvSpPr txBox="1"/>
          <p:nvPr/>
        </p:nvSpPr>
        <p:spPr>
          <a:xfrm>
            <a:off x="1962150" y="5602069"/>
            <a:ext cx="6553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“Optimal” game-theoretic play, before exploiting specific weaknesses of the opponent. In poker, this is already superhuman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B5C7DA-E7C8-44D3-B6A4-03C9B0648FC0}"/>
              </a:ext>
            </a:extLst>
          </p:cNvPr>
          <p:cNvCxnSpPr>
            <a:cxnSpLocks/>
          </p:cNvCxnSpPr>
          <p:nvPr/>
        </p:nvCxnSpPr>
        <p:spPr>
          <a:xfrm flipV="1">
            <a:off x="2032341" y="5419938"/>
            <a:ext cx="0" cy="182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CE74682-79C6-5567-2CFA-DBF1AD4D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7319">
            <a:off x="1651319" y="458511"/>
            <a:ext cx="5299058" cy="397158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9218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B87C-03F4-4F4A-887F-A6059656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 minimization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8B4976-BD79-463F-BC70-EFBA3C0107A6}"/>
              </a:ext>
            </a:extLst>
          </p:cNvPr>
          <p:cNvSpPr/>
          <p:nvPr/>
        </p:nvSpPr>
        <p:spPr>
          <a:xfrm>
            <a:off x="1315212" y="1608138"/>
            <a:ext cx="6519672" cy="52546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Normal-form strategy spaces only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3DCE585B-E1F9-136B-F645-FF6551E2389D}"/>
              </a:ext>
            </a:extLst>
          </p:cNvPr>
          <p:cNvSpPr/>
          <p:nvPr/>
        </p:nvSpPr>
        <p:spPr>
          <a:xfrm>
            <a:off x="1324882" y="2209800"/>
            <a:ext cx="6519672" cy="143986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 regret minimization: be robust to </a:t>
            </a:r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“probability mass transferring” 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3B2AB-336E-0BB9-FE66-1E1FF713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19" y="5638800"/>
            <a:ext cx="741181" cy="70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4E5D5-E872-BE73-D3BF-F5979AA35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19" y="4053945"/>
            <a:ext cx="685800" cy="635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B970E-88C3-019E-C999-C1325E09E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19" y="4838721"/>
            <a:ext cx="692586" cy="640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665617-9690-CC0B-144C-15A0335ED2D0}"/>
              </a:ext>
            </a:extLst>
          </p:cNvPr>
          <p:cNvSpPr txBox="1"/>
          <p:nvPr/>
        </p:nvSpPr>
        <p:spPr>
          <a:xfrm>
            <a:off x="1066800" y="4104754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C9279-6DD7-CC72-7E93-B10B4F02E5D0}"/>
              </a:ext>
            </a:extLst>
          </p:cNvPr>
          <p:cNvSpPr txBox="1"/>
          <p:nvPr/>
        </p:nvSpPr>
        <p:spPr>
          <a:xfrm>
            <a:off x="1066800" y="4921826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9D65F-632F-6312-2E9A-D4DE89873419}"/>
              </a:ext>
            </a:extLst>
          </p:cNvPr>
          <p:cNvSpPr txBox="1"/>
          <p:nvPr/>
        </p:nvSpPr>
        <p:spPr>
          <a:xfrm>
            <a:off x="1066800" y="5725880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9E232-4AE6-4701-3131-BCD38A3D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428" y="5644000"/>
            <a:ext cx="741181" cy="709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93DBEE-49B2-0BB5-83F2-3ECF421C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428" y="4059145"/>
            <a:ext cx="685800" cy="635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462FA2-8975-D2AF-EFD6-5758F9BB3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228" y="4843921"/>
            <a:ext cx="692586" cy="640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63D4B8-09DA-A10A-071D-0ADAEB945394}"/>
              </a:ext>
            </a:extLst>
          </p:cNvPr>
          <p:cNvSpPr txBox="1"/>
          <p:nvPr/>
        </p:nvSpPr>
        <p:spPr>
          <a:xfrm>
            <a:off x="4323709" y="4109954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</a:t>
            </a:r>
            <a:endParaRPr lang="en-US" sz="2400" b="1" baseline="-25000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689DC-D544-7116-6D7D-49901E914D08}"/>
              </a:ext>
            </a:extLst>
          </p:cNvPr>
          <p:cNvSpPr txBox="1"/>
          <p:nvPr/>
        </p:nvSpPr>
        <p:spPr>
          <a:xfrm>
            <a:off x="3909919" y="4927026"/>
            <a:ext cx="104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R</a:t>
            </a:r>
            <a:r>
              <a:rPr lang="en-US" sz="2400" b="1" dirty="0">
                <a:solidFill>
                  <a:schemeClr val="accent6"/>
                </a:solidFill>
              </a:rPr>
              <a:t>+P</a:t>
            </a:r>
            <a:r>
              <a:rPr lang="en-US" sz="2400" b="1" baseline="-25000" dirty="0">
                <a:solidFill>
                  <a:schemeClr val="accent6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AE993-70E2-5399-6A34-7DA380A531A0}"/>
              </a:ext>
            </a:extLst>
          </p:cNvPr>
          <p:cNvSpPr txBox="1"/>
          <p:nvPr/>
        </p:nvSpPr>
        <p:spPr>
          <a:xfrm>
            <a:off x="4323709" y="5731080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94E66C7-4A11-874E-3867-8FF74FCF901A}"/>
              </a:ext>
            </a:extLst>
          </p:cNvPr>
          <p:cNvSpPr/>
          <p:nvPr/>
        </p:nvSpPr>
        <p:spPr>
          <a:xfrm>
            <a:off x="2413796" y="5049744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841AB4-5756-6037-6EB8-301FFAE753A2}"/>
                  </a:ext>
                </a:extLst>
              </p:cNvPr>
              <p:cNvSpPr txBox="1"/>
              <p:nvPr/>
            </p:nvSpPr>
            <p:spPr>
              <a:xfrm>
                <a:off x="2806666" y="4700221"/>
                <a:ext cx="589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841AB4-5756-6037-6EB8-301FFAE75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66" y="4700221"/>
                <a:ext cx="589200" cy="276999"/>
              </a:xfrm>
              <a:prstGeom prst="rect">
                <a:avLst/>
              </a:prstGeom>
              <a:blipFill>
                <a:blip r:embed="rId6"/>
                <a:stretch>
                  <a:fillRect l="-10417" r="-208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699AC103-00B8-DF7E-C098-5A231CB4E4FB}"/>
              </a:ext>
            </a:extLst>
          </p:cNvPr>
          <p:cNvSpPr/>
          <p:nvPr/>
        </p:nvSpPr>
        <p:spPr>
          <a:xfrm>
            <a:off x="5699337" y="5049743"/>
            <a:ext cx="3216063" cy="1308987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“Every time I played rock I should have played paper”</a:t>
            </a:r>
          </a:p>
        </p:txBody>
      </p:sp>
    </p:spTree>
    <p:extLst>
      <p:ext uri="{BB962C8B-B14F-4D97-AF65-F5344CB8AC3E}">
        <p14:creationId xmlns:p14="http://schemas.microsoft.com/office/powerpoint/2010/main" val="36951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CBE5-0854-4F33-8FAE-A90E67AD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Trigger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83C301-8C28-4ED4-A4E9-72D04C05F672}"/>
              </a:ext>
            </a:extLst>
          </p:cNvPr>
          <p:cNvSpPr/>
          <p:nvPr/>
        </p:nvSpPr>
        <p:spPr>
          <a:xfrm>
            <a:off x="2134024" y="2399494"/>
            <a:ext cx="6406726" cy="1730964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Trigger regret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considers </a:t>
            </a:r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conditional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strategy transformations:</a:t>
            </a:r>
          </a:p>
          <a:p>
            <a:pPr algn="ctr"/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“If action A is played at decision point D, transform the strategy from D onwards by setting it equal to S”</a:t>
            </a:r>
            <a:br>
              <a:rPr lang="en-US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(for all possible A, D, and S)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BB1A7D53-7943-C91D-6BD1-10D23CC114DB}"/>
              </a:ext>
            </a:extLst>
          </p:cNvPr>
          <p:cNvSpPr/>
          <p:nvPr/>
        </p:nvSpPr>
        <p:spPr>
          <a:xfrm>
            <a:off x="628650" y="1378704"/>
            <a:ext cx="7886700" cy="52546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Generalization of internal regret to extensive-form games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29BC2-459F-D2A8-87D0-F7FA22ABA05D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Lucida Grande"/>
              </a:rPr>
              <a:t>[Celli, Marchesi, Farina, </a:t>
            </a:r>
            <a:r>
              <a:rPr lang="en-US" sz="1200" dirty="0" err="1">
                <a:solidFill>
                  <a:srgbClr val="7030A0"/>
                </a:solidFill>
                <a:latin typeface="Lucida Grande"/>
              </a:rPr>
              <a:t>Gatti</a:t>
            </a:r>
            <a:r>
              <a:rPr lang="en-US" sz="1200" dirty="0">
                <a:solidFill>
                  <a:srgbClr val="7030A0"/>
                </a:solidFill>
                <a:latin typeface="Lucida Grande"/>
              </a:rPr>
              <a:t>; No-Regret Learning Dynamics for Extensive-Form Correlated Equilibrium, </a:t>
            </a:r>
            <a:r>
              <a:rPr lang="en-US" sz="1200" dirty="0" err="1">
                <a:solidFill>
                  <a:srgbClr val="7030A0"/>
                </a:solidFill>
                <a:latin typeface="Lucida Grande"/>
              </a:rPr>
              <a:t>NeurIPS</a:t>
            </a:r>
            <a:r>
              <a:rPr lang="en-US" sz="1200" dirty="0">
                <a:solidFill>
                  <a:srgbClr val="7030A0"/>
                </a:solidFill>
                <a:latin typeface="Lucida Grande"/>
              </a:rPr>
              <a:t> 2020]</a:t>
            </a:r>
          </a:p>
          <a:p>
            <a:r>
              <a:rPr lang="en-US" sz="1200" dirty="0">
                <a:solidFill>
                  <a:srgbClr val="7030A0"/>
                </a:solidFill>
                <a:latin typeface="Lucida Grande"/>
              </a:rPr>
              <a:t>[Farina, Celli, Marchesi, </a:t>
            </a:r>
            <a:r>
              <a:rPr lang="en-US" sz="1200" dirty="0" err="1">
                <a:solidFill>
                  <a:srgbClr val="7030A0"/>
                </a:solidFill>
                <a:latin typeface="Lucida Grande"/>
              </a:rPr>
              <a:t>Gatti</a:t>
            </a:r>
            <a:r>
              <a:rPr lang="en-US" sz="1200" dirty="0">
                <a:solidFill>
                  <a:srgbClr val="7030A0"/>
                </a:solidFill>
                <a:latin typeface="Lucida Grande"/>
              </a:rPr>
              <a:t>; Simple Uncoupled No-Regret Learning Dynamics for Extensive-Form Correlated Equilibrium, J.ACM 2022]</a:t>
            </a:r>
          </a:p>
        </p:txBody>
      </p:sp>
      <p:sp>
        <p:nvSpPr>
          <p:cNvPr id="7" name="Isosceles Triangle 3">
            <a:extLst>
              <a:ext uri="{FF2B5EF4-FFF2-40B4-BE49-F238E27FC236}">
                <a16:creationId xmlns:a16="http://schemas.microsoft.com/office/drawing/2014/main" id="{AF791E44-AAC2-14D1-6277-BE18A843E331}"/>
              </a:ext>
            </a:extLst>
          </p:cNvPr>
          <p:cNvSpPr/>
          <p:nvPr/>
        </p:nvSpPr>
        <p:spPr>
          <a:xfrm>
            <a:off x="381000" y="2567552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68D815-7EF5-C5B9-FE2B-C909642D4AC4}"/>
              </a:ext>
            </a:extLst>
          </p:cNvPr>
          <p:cNvCxnSpPr>
            <a:cxnSpLocks/>
          </p:cNvCxnSpPr>
          <p:nvPr/>
        </p:nvCxnSpPr>
        <p:spPr>
          <a:xfrm>
            <a:off x="723899" y="3631124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183AD4-EC45-E993-D106-18F3D9D09AF4}"/>
              </a:ext>
            </a:extLst>
          </p:cNvPr>
          <p:cNvCxnSpPr/>
          <p:nvPr/>
        </p:nvCxnSpPr>
        <p:spPr>
          <a:xfrm flipH="1">
            <a:off x="1005775" y="2567551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7F190-2E7D-2BAF-7920-52CE5AF1D006}"/>
              </a:ext>
            </a:extLst>
          </p:cNvPr>
          <p:cNvCxnSpPr>
            <a:cxnSpLocks/>
          </p:cNvCxnSpPr>
          <p:nvPr/>
        </p:nvCxnSpPr>
        <p:spPr>
          <a:xfrm>
            <a:off x="1005775" y="3224292"/>
            <a:ext cx="310934" cy="209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870FBC-18BF-FBFD-B419-FF910F788385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1148166" y="3418989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1D135-D4FB-2D41-3CCC-941FFC68EBF5}"/>
              </a:ext>
            </a:extLst>
          </p:cNvPr>
          <p:cNvCxnSpPr>
            <a:cxnSpLocks/>
          </p:cNvCxnSpPr>
          <p:nvPr/>
        </p:nvCxnSpPr>
        <p:spPr>
          <a:xfrm flipH="1">
            <a:off x="715011" y="3328907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BFDC2-B9D7-BD9F-D456-2814B51582E4}"/>
              </a:ext>
            </a:extLst>
          </p:cNvPr>
          <p:cNvCxnSpPr>
            <a:cxnSpLocks/>
          </p:cNvCxnSpPr>
          <p:nvPr/>
        </p:nvCxnSpPr>
        <p:spPr>
          <a:xfrm>
            <a:off x="1664140" y="3631123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E5D0BF-3726-F3AA-0121-17A1588B5B66}"/>
              </a:ext>
            </a:extLst>
          </p:cNvPr>
          <p:cNvCxnSpPr>
            <a:cxnSpLocks/>
          </p:cNvCxnSpPr>
          <p:nvPr/>
        </p:nvCxnSpPr>
        <p:spPr>
          <a:xfrm>
            <a:off x="1232438" y="2923559"/>
            <a:ext cx="431703" cy="70756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25FC8EC3-7EFC-8EAF-BD38-025B8C4B362C}"/>
              </a:ext>
            </a:extLst>
          </p:cNvPr>
          <p:cNvSpPr/>
          <p:nvPr/>
        </p:nvSpPr>
        <p:spPr>
          <a:xfrm>
            <a:off x="628650" y="4392478"/>
            <a:ext cx="7886700" cy="1487914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Many other notions of hindsight rationality exist for extensive form games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[Morrill,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D’Orazio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Lanctot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Wright, Bowling, Greenwald; Efficient Deviation Types and Learning for Hindsight Rationality in Extensive-Form Games, ICML 2021]</a:t>
            </a:r>
            <a:endParaRPr lang="en-US" sz="24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B87C-03F4-4F4A-887F-A6059656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Swap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 minimization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8B4976-BD79-463F-BC70-EFBA3C0107A6}"/>
              </a:ext>
            </a:extLst>
          </p:cNvPr>
          <p:cNvSpPr/>
          <p:nvPr/>
        </p:nvSpPr>
        <p:spPr>
          <a:xfrm>
            <a:off x="1315212" y="1608138"/>
            <a:ext cx="6519672" cy="52546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Normal-form strategy spaces only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3DCE585B-E1F9-136B-F645-FF6551E2389D}"/>
              </a:ext>
            </a:extLst>
          </p:cNvPr>
          <p:cNvSpPr/>
          <p:nvPr/>
        </p:nvSpPr>
        <p:spPr>
          <a:xfrm>
            <a:off x="1324882" y="2209800"/>
            <a:ext cx="6519672" cy="143986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Swap regret minimization: be robust to any linear transformation from probabilities to probabilities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3B2AB-336E-0BB9-FE66-1E1FF713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19" y="5638800"/>
            <a:ext cx="741181" cy="709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4E5D5-E872-BE73-D3BF-F5979AA35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19" y="4053945"/>
            <a:ext cx="685800" cy="635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B970E-88C3-019E-C999-C1325E09E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19" y="4838721"/>
            <a:ext cx="692586" cy="640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665617-9690-CC0B-144C-15A0335ED2D0}"/>
              </a:ext>
            </a:extLst>
          </p:cNvPr>
          <p:cNvSpPr txBox="1"/>
          <p:nvPr/>
        </p:nvSpPr>
        <p:spPr>
          <a:xfrm>
            <a:off x="1066800" y="4104754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C9279-6DD7-CC72-7E93-B10B4F02E5D0}"/>
              </a:ext>
            </a:extLst>
          </p:cNvPr>
          <p:cNvSpPr txBox="1"/>
          <p:nvPr/>
        </p:nvSpPr>
        <p:spPr>
          <a:xfrm>
            <a:off x="1066800" y="4921826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9D65F-632F-6312-2E9A-D4DE89873419}"/>
              </a:ext>
            </a:extLst>
          </p:cNvPr>
          <p:cNvSpPr txBox="1"/>
          <p:nvPr/>
        </p:nvSpPr>
        <p:spPr>
          <a:xfrm>
            <a:off x="1066800" y="5725880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</a:t>
            </a:r>
            <a:r>
              <a:rPr lang="en-US" sz="2400" b="1" baseline="-25000" dirty="0">
                <a:solidFill>
                  <a:schemeClr val="accent6"/>
                </a:solidFill>
              </a:rPr>
              <a:t>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9E232-4AE6-4701-3131-BCD38A3DF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19" y="5644000"/>
            <a:ext cx="741181" cy="709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93DBEE-49B2-0BB5-83F2-3ECF421C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19" y="4059145"/>
            <a:ext cx="685800" cy="635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462FA2-8975-D2AF-EFD6-5758F9BB3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619" y="4843921"/>
            <a:ext cx="692586" cy="640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63D4B8-09DA-A10A-071D-0ADAEB945394}"/>
              </a:ext>
            </a:extLst>
          </p:cNvPr>
          <p:cNvSpPr txBox="1"/>
          <p:nvPr/>
        </p:nvSpPr>
        <p:spPr>
          <a:xfrm>
            <a:off x="5126491" y="4109954"/>
            <a:ext cx="262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0.5P</a:t>
            </a:r>
            <a:r>
              <a:rPr lang="en-US" sz="2400" b="1" baseline="-25000" dirty="0">
                <a:solidFill>
                  <a:schemeClr val="accent6"/>
                </a:solidFill>
              </a:rPr>
              <a:t>R</a:t>
            </a:r>
            <a:r>
              <a:rPr lang="en-US" sz="2400" b="1" dirty="0">
                <a:solidFill>
                  <a:schemeClr val="accent6"/>
                </a:solidFill>
              </a:rPr>
              <a:t>+0.2P</a:t>
            </a:r>
            <a:r>
              <a:rPr lang="en-US" sz="2400" b="1" baseline="-25000" dirty="0">
                <a:solidFill>
                  <a:schemeClr val="accent6"/>
                </a:solidFill>
              </a:rPr>
              <a:t>P</a:t>
            </a:r>
            <a:r>
              <a:rPr lang="en-US" sz="2400" b="1" dirty="0">
                <a:solidFill>
                  <a:schemeClr val="accent6"/>
                </a:solidFill>
              </a:rPr>
              <a:t> +0.9P</a:t>
            </a:r>
            <a:r>
              <a:rPr lang="en-US" sz="2400" b="1" baseline="-25000" dirty="0">
                <a:solidFill>
                  <a:schemeClr val="accent6"/>
                </a:solidFill>
              </a:rPr>
              <a:t>S</a:t>
            </a:r>
          </a:p>
          <a:p>
            <a:endParaRPr lang="en-US" sz="2400" b="1" baseline="-25000" dirty="0">
              <a:solidFill>
                <a:schemeClr val="accent6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94E66C7-4A11-874E-3867-8FF74FCF901A}"/>
              </a:ext>
            </a:extLst>
          </p:cNvPr>
          <p:cNvSpPr/>
          <p:nvPr/>
        </p:nvSpPr>
        <p:spPr>
          <a:xfrm>
            <a:off x="2413796" y="5049744"/>
            <a:ext cx="2386804" cy="200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841AB4-5756-6037-6EB8-301FFAE753A2}"/>
                  </a:ext>
                </a:extLst>
              </p:cNvPr>
              <p:cNvSpPr txBox="1"/>
              <p:nvPr/>
            </p:nvSpPr>
            <p:spPr>
              <a:xfrm>
                <a:off x="2562038" y="4238863"/>
                <a:ext cx="2173031" cy="738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841AB4-5756-6037-6EB8-301FFAE75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38" y="4238863"/>
                <a:ext cx="2173031" cy="738151"/>
              </a:xfrm>
              <a:prstGeom prst="rect">
                <a:avLst/>
              </a:prstGeom>
              <a:blipFill>
                <a:blip r:embed="rId6"/>
                <a:stretch>
                  <a:fillRect l="-2907" t="-169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20F3C2F-9647-6EBB-A7D0-74D15EEBA977}"/>
              </a:ext>
            </a:extLst>
          </p:cNvPr>
          <p:cNvSpPr txBox="1"/>
          <p:nvPr/>
        </p:nvSpPr>
        <p:spPr>
          <a:xfrm>
            <a:off x="5126491" y="4911637"/>
            <a:ext cx="262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0.3P</a:t>
            </a:r>
            <a:r>
              <a:rPr lang="en-US" sz="2400" b="1" baseline="-25000" dirty="0">
                <a:solidFill>
                  <a:schemeClr val="accent6"/>
                </a:solidFill>
              </a:rPr>
              <a:t>R</a:t>
            </a:r>
            <a:r>
              <a:rPr lang="en-US" sz="2400" b="1" dirty="0">
                <a:solidFill>
                  <a:schemeClr val="accent6"/>
                </a:solidFill>
              </a:rPr>
              <a:t>+0.4P</a:t>
            </a:r>
            <a:r>
              <a:rPr lang="en-US" sz="2400" b="1" baseline="-25000" dirty="0">
                <a:solidFill>
                  <a:schemeClr val="accent6"/>
                </a:solidFill>
              </a:rPr>
              <a:t>P</a:t>
            </a:r>
            <a:r>
              <a:rPr lang="en-US" sz="2400" b="1" dirty="0">
                <a:solidFill>
                  <a:schemeClr val="accent6"/>
                </a:solidFill>
              </a:rPr>
              <a:t> +0.0P</a:t>
            </a:r>
            <a:r>
              <a:rPr lang="en-US" sz="2400" b="1" baseline="-25000" dirty="0">
                <a:solidFill>
                  <a:schemeClr val="accent6"/>
                </a:solidFill>
              </a:rPr>
              <a:t>S</a:t>
            </a:r>
          </a:p>
          <a:p>
            <a:endParaRPr lang="en-US" sz="2400" b="1" baseline="-250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E58F4-B6B4-0F43-6700-B1FD502BE7E8}"/>
              </a:ext>
            </a:extLst>
          </p:cNvPr>
          <p:cNvSpPr txBox="1"/>
          <p:nvPr/>
        </p:nvSpPr>
        <p:spPr>
          <a:xfrm>
            <a:off x="5126491" y="5767256"/>
            <a:ext cx="262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0.2P</a:t>
            </a:r>
            <a:r>
              <a:rPr lang="en-US" sz="2400" b="1" baseline="-25000" dirty="0">
                <a:solidFill>
                  <a:schemeClr val="accent6"/>
                </a:solidFill>
              </a:rPr>
              <a:t>R</a:t>
            </a:r>
            <a:r>
              <a:rPr lang="en-US" sz="2400" b="1" dirty="0">
                <a:solidFill>
                  <a:schemeClr val="accent6"/>
                </a:solidFill>
              </a:rPr>
              <a:t>+0.4P</a:t>
            </a:r>
            <a:r>
              <a:rPr lang="en-US" sz="2400" b="1" baseline="-25000" dirty="0">
                <a:solidFill>
                  <a:schemeClr val="accent6"/>
                </a:solidFill>
              </a:rPr>
              <a:t>P</a:t>
            </a:r>
            <a:r>
              <a:rPr lang="en-US" sz="2400" b="1" dirty="0">
                <a:solidFill>
                  <a:schemeClr val="accent6"/>
                </a:solidFill>
              </a:rPr>
              <a:t> +0.1P</a:t>
            </a:r>
            <a:r>
              <a:rPr lang="en-US" sz="2400" b="1" baseline="-25000" dirty="0">
                <a:solidFill>
                  <a:schemeClr val="accent6"/>
                </a:solidFill>
              </a:rPr>
              <a:t>S</a:t>
            </a:r>
          </a:p>
          <a:p>
            <a:endParaRPr lang="en-US" sz="2400" b="1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3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B0BA-9536-B105-9297-56FD2D8C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Swap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 minimization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361B8A3-E5D4-B3C8-B00B-443B29A83477}"/>
                  </a:ext>
                </a:extLst>
              </p:cNvPr>
              <p:cNvSpPr/>
              <p:nvPr/>
            </p:nvSpPr>
            <p:spPr>
              <a:xfrm>
                <a:off x="1146048" y="1438275"/>
                <a:ext cx="6761988" cy="2245519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Swap regret subsumes both internal and external regret minimization in terms of “power” (that is, hindsight rationality)</a:t>
                </a:r>
              </a:p>
              <a:p>
                <a:pPr algn="ctr"/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Consequences:     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internal regret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swap regret</a:t>
                </a:r>
              </a:p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external regret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swap regret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361B8A3-E5D4-B3C8-B00B-443B29A83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48" y="1438275"/>
                <a:ext cx="6761988" cy="22455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E307BBA4-80E3-9CC4-489F-E0944B0DBE07}"/>
                  </a:ext>
                </a:extLst>
              </p:cNvPr>
              <p:cNvSpPr/>
              <p:nvPr/>
            </p:nvSpPr>
            <p:spPr>
              <a:xfrm>
                <a:off x="1143000" y="3876676"/>
                <a:ext cx="6765036" cy="812800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Lemma: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swap regret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num actions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×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internal regret</a:t>
                </a:r>
              </a:p>
            </p:txBody>
          </p:sp>
        </mc:Choice>
        <mc:Fallback xmlns=""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E307BBA4-80E3-9CC4-489F-E0944B0DB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76676"/>
                <a:ext cx="6765036" cy="8128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6DFF28F9-BFF2-49EB-0DC8-4926DD4C14A4}"/>
                  </a:ext>
                </a:extLst>
              </p:cNvPr>
              <p:cNvSpPr/>
              <p:nvPr/>
            </p:nvSpPr>
            <p:spPr>
              <a:xfrm>
                <a:off x="1143000" y="4740276"/>
                <a:ext cx="6765036" cy="1050924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⇒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Minimizing swap regret and internal regret are “equivalent” problems (up to game-dependent factors)</a:t>
                </a:r>
              </a:p>
            </p:txBody>
          </p:sp>
        </mc:Choice>
        <mc:Fallback xmlns=""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6DFF28F9-BFF2-49EB-0DC8-4926DD4C1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40276"/>
                <a:ext cx="6765036" cy="105092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84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E3AD9770-02F0-16F7-759E-D29B762250E7}"/>
              </a:ext>
            </a:extLst>
          </p:cNvPr>
          <p:cNvSpPr/>
          <p:nvPr/>
        </p:nvSpPr>
        <p:spPr>
          <a:xfrm>
            <a:off x="1189482" y="1981200"/>
            <a:ext cx="6765036" cy="16002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Cool fact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we have learning algorithms that guarantee sublinear swap regret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0CC324-EFD2-D438-228A-F35AAFAA5782}"/>
              </a:ext>
            </a:extLst>
          </p:cNvPr>
          <p:cNvSpPr/>
          <p:nvPr/>
        </p:nvSpPr>
        <p:spPr>
          <a:xfrm>
            <a:off x="2209800" y="3962400"/>
            <a:ext cx="6765036" cy="4572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(In fact, we will see how one can construct one later)</a:t>
            </a:r>
          </a:p>
        </p:txBody>
      </p:sp>
    </p:spTree>
    <p:extLst>
      <p:ext uri="{BB962C8B-B14F-4D97-AF65-F5344CB8AC3E}">
        <p14:creationId xmlns:p14="http://schemas.microsoft.com/office/powerpoint/2010/main" val="68681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7ED0-795E-9A51-B67C-02F6CF02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</a:t>
            </a:r>
            <a:r>
              <a:rPr lang="en-US" dirty="0">
                <a:solidFill>
                  <a:srgbClr val="00B0F0"/>
                </a:solidFill>
              </a:rPr>
              <a:t>internal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swap</a:t>
            </a:r>
            <a:r>
              <a:rPr lang="en-US" dirty="0"/>
              <a:t> regret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79DA-8D65-E08B-3A91-F0607D84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Recall</a:t>
            </a:r>
            <a:r>
              <a:rPr lang="en-US" dirty="0"/>
              <a:t>: Internal regret cares about transformations of the form “every time I did X I should have done Y instead”</a:t>
            </a:r>
          </a:p>
          <a:p>
            <a:endParaRPr lang="en-US" sz="1100" dirty="0"/>
          </a:p>
          <a:p>
            <a:r>
              <a:rPr lang="en-US" dirty="0"/>
              <a:t>So, the following might not be surprising:</a:t>
            </a:r>
          </a:p>
          <a:p>
            <a:endParaRPr lang="en-US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680E7FF5-EC00-8743-6DB3-036EF566A538}"/>
              </a:ext>
            </a:extLst>
          </p:cNvPr>
          <p:cNvSpPr/>
          <p:nvPr/>
        </p:nvSpPr>
        <p:spPr>
          <a:xfrm>
            <a:off x="1312164" y="4038600"/>
            <a:ext cx="6519672" cy="12573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No-internal and no-swap regret agents in self play converge to </a:t>
            </a:r>
            <a:r>
              <a:rPr lang="en-US" sz="21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correlated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equilibria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general-sum multi-player normal-form games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4662DA-2AA6-FDCD-66D6-B0FEFE52996F}"/>
              </a:ext>
            </a:extLst>
          </p:cNvPr>
          <p:cNvSpPr/>
          <p:nvPr/>
        </p:nvSpPr>
        <p:spPr>
          <a:xfrm>
            <a:off x="1299464" y="5372100"/>
            <a:ext cx="6519672" cy="811213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extensive-form games, trigger regret leads to </a:t>
            </a:r>
            <a:r>
              <a:rPr lang="en-US" sz="21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extensive-form correlated equilibrium</a:t>
            </a:r>
          </a:p>
        </p:txBody>
      </p:sp>
    </p:spTree>
    <p:extLst>
      <p:ext uri="{BB962C8B-B14F-4D97-AF65-F5344CB8AC3E}">
        <p14:creationId xmlns:p14="http://schemas.microsoft.com/office/powerpoint/2010/main" val="174029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D57FCBD4-0138-C7F3-148E-9B314DE6E732}"/>
              </a:ext>
            </a:extLst>
          </p:cNvPr>
          <p:cNvSpPr/>
          <p:nvPr/>
        </p:nvSpPr>
        <p:spPr>
          <a:xfrm>
            <a:off x="1312164" y="1676400"/>
            <a:ext cx="6519672" cy="14478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can try to make a pretty strong case that no-external-regret as notion of rationality is very weak and does not deserve so much attention…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0B33AA-0A0B-89BD-45CB-BF3623D14704}"/>
              </a:ext>
            </a:extLst>
          </p:cNvPr>
          <p:cNvSpPr/>
          <p:nvPr/>
        </p:nvSpPr>
        <p:spPr>
          <a:xfrm>
            <a:off x="1312164" y="3306762"/>
            <a:ext cx="6519672" cy="14478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Instead, as it turns out, external regret minimization is so important that most people refer to it as just “</a:t>
            </a:r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regret minimization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745D72FB-9ECE-0D13-A2D8-D5C7CBE11315}"/>
              </a:ext>
            </a:extLst>
          </p:cNvPr>
          <p:cNvSpPr/>
          <p:nvPr/>
        </p:nvSpPr>
        <p:spPr>
          <a:xfrm>
            <a:off x="1312164" y="5257800"/>
            <a:ext cx="6519672" cy="7620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is that?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D337BF-E1BB-C71C-E24C-0F049CE2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out</a:t>
            </a:r>
          </a:p>
        </p:txBody>
      </p:sp>
    </p:spTree>
    <p:extLst>
      <p:ext uri="{BB962C8B-B14F-4D97-AF65-F5344CB8AC3E}">
        <p14:creationId xmlns:p14="http://schemas.microsoft.com/office/powerpoint/2010/main" val="89142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3">
                <a:extLst>
                  <a:ext uri="{FF2B5EF4-FFF2-40B4-BE49-F238E27FC236}">
                    <a16:creationId xmlns:a16="http://schemas.microsoft.com/office/drawing/2014/main" id="{5EF6191F-F7A5-5408-FD72-2278C3F4EC23}"/>
                  </a:ext>
                </a:extLst>
              </p:cNvPr>
              <p:cNvSpPr/>
              <p:nvPr/>
            </p:nvSpPr>
            <p:spPr>
              <a:xfrm>
                <a:off x="609600" y="2971799"/>
                <a:ext cx="8058150" cy="3423817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Third answer: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In general, it is possible to reduce general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regret to external regret minimization, provided the set of transformations considered satisfies certain </a:t>
                </a:r>
                <a:r>
                  <a:rPr lang="en-US" sz="21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general properties</a:t>
                </a:r>
              </a:p>
              <a:p>
                <a:pPr algn="ctr"/>
                <a:endParaRPr lang="en-US" sz="21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1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1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1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1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100" i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1" name="Rectangle: Rounded Corners 3">
                <a:extLst>
                  <a:ext uri="{FF2B5EF4-FFF2-40B4-BE49-F238E27FC236}">
                    <a16:creationId xmlns:a16="http://schemas.microsoft.com/office/drawing/2014/main" id="{5EF6191F-F7A5-5408-FD72-2278C3F4E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799"/>
                <a:ext cx="8058150" cy="34238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629FD1-DEFA-4A8F-9430-EB636ED4D4DD}"/>
              </a:ext>
            </a:extLst>
          </p:cNvPr>
          <p:cNvSpPr/>
          <p:nvPr/>
        </p:nvSpPr>
        <p:spPr>
          <a:xfrm>
            <a:off x="609600" y="462383"/>
            <a:ext cx="8058150" cy="985417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answer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it leads to Nash equilibrium in two-player zero-sum games. So, perhaps it is less weak than it appears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3">
                <a:extLst>
                  <a:ext uri="{FF2B5EF4-FFF2-40B4-BE49-F238E27FC236}">
                    <a16:creationId xmlns:a16="http://schemas.microsoft.com/office/drawing/2014/main" id="{106C051B-EA5F-D12D-6F6D-A5B0A42742D1}"/>
                  </a:ext>
                </a:extLst>
              </p:cNvPr>
              <p:cNvSpPr/>
              <p:nvPr/>
            </p:nvSpPr>
            <p:spPr>
              <a:xfrm>
                <a:off x="904875" y="4343400"/>
                <a:ext cx="7467600" cy="1905000"/>
              </a:xfrm>
              <a:prstGeom prst="roundRect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AutoNum type="arabicPeriod"/>
                </a:pP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We have a regret minimizer for the </a:t>
                </a:r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set of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transformations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endParaRPr lang="en-US" sz="2100" b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 algn="ctr">
                  <a:buAutoNum type="arabicPeriod"/>
                </a:pPr>
                <a:endParaRPr lang="en-US" sz="2100" b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Given any transformation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we have an oracle to compute a fixed-point strategy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" name="Rectangle: Rounded Corners 3">
                <a:extLst>
                  <a:ext uri="{FF2B5EF4-FFF2-40B4-BE49-F238E27FC236}">
                    <a16:creationId xmlns:a16="http://schemas.microsoft.com/office/drawing/2014/main" id="{106C051B-EA5F-D12D-6F6D-A5B0A4274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343400"/>
                <a:ext cx="7467600" cy="1905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DA14159E-0AE9-B1B4-B793-11C6EB2574B0}"/>
              </a:ext>
            </a:extLst>
          </p:cNvPr>
          <p:cNvSpPr/>
          <p:nvPr/>
        </p:nvSpPr>
        <p:spPr>
          <a:xfrm>
            <a:off x="609600" y="1624564"/>
            <a:ext cx="8058150" cy="11430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answer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it is easy to define for any strategy set, and we know of very powerful algorithms that minimize external regret for any convex set</a:t>
            </a:r>
          </a:p>
        </p:txBody>
      </p:sp>
    </p:spTree>
    <p:extLst>
      <p:ext uri="{BB962C8B-B14F-4D97-AF65-F5344CB8AC3E}">
        <p14:creationId xmlns:p14="http://schemas.microsoft.com/office/powerpoint/2010/main" val="30785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5B08FAA-812D-4CA2-8157-675EF17FAAC9}"/>
              </a:ext>
            </a:extLst>
          </p:cNvPr>
          <p:cNvSpPr/>
          <p:nvPr/>
        </p:nvSpPr>
        <p:spPr>
          <a:xfrm>
            <a:off x="2442921" y="3839224"/>
            <a:ext cx="1534332" cy="631523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E9AC11B-6089-4346-B2F8-8B28A7AAE3C9}"/>
              </a:ext>
            </a:extLst>
          </p:cNvPr>
          <p:cNvSpPr/>
          <p:nvPr/>
        </p:nvSpPr>
        <p:spPr>
          <a:xfrm>
            <a:off x="4530346" y="3840901"/>
            <a:ext cx="1534332" cy="629846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C144EFD2-5886-4E86-93D8-465055297CC8}"/>
              </a:ext>
            </a:extLst>
          </p:cNvPr>
          <p:cNvSpPr/>
          <p:nvPr/>
        </p:nvSpPr>
        <p:spPr>
          <a:xfrm>
            <a:off x="6610989" y="3840901"/>
            <a:ext cx="1534332" cy="629846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F4B73AA-0D0E-477B-B988-9CDCADCC34F8}"/>
              </a:ext>
            </a:extLst>
          </p:cNvPr>
          <p:cNvSpPr/>
          <p:nvPr/>
        </p:nvSpPr>
        <p:spPr>
          <a:xfrm>
            <a:off x="360339" y="3837253"/>
            <a:ext cx="1534332" cy="633494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49430-5B4F-4A12-B872-403BF428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does it mean to </a:t>
            </a:r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A69AA4-9E1B-49A0-B07B-F5E05009460F}"/>
              </a:ext>
            </a:extLst>
          </p:cNvPr>
          <p:cNvSpPr/>
          <p:nvPr/>
        </p:nvSpPr>
        <p:spPr>
          <a:xfrm>
            <a:off x="360339" y="2368335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5576B-D387-40E6-87C7-7AFF835A0F35}"/>
              </a:ext>
            </a:extLst>
          </p:cNvPr>
          <p:cNvCxnSpPr>
            <a:cxnSpLocks/>
          </p:cNvCxnSpPr>
          <p:nvPr/>
        </p:nvCxnSpPr>
        <p:spPr>
          <a:xfrm>
            <a:off x="703238" y="3431907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BCF7B9-5088-44CE-848F-67F1FA6EC15A}"/>
              </a:ext>
            </a:extLst>
          </p:cNvPr>
          <p:cNvCxnSpPr/>
          <p:nvPr/>
        </p:nvCxnSpPr>
        <p:spPr>
          <a:xfrm flipH="1">
            <a:off x="985114" y="2368334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1A8C5F-CA6F-4341-B321-BCAB6CEFC6AE}"/>
              </a:ext>
            </a:extLst>
          </p:cNvPr>
          <p:cNvCxnSpPr>
            <a:cxnSpLocks/>
          </p:cNvCxnSpPr>
          <p:nvPr/>
        </p:nvCxnSpPr>
        <p:spPr>
          <a:xfrm>
            <a:off x="985114" y="3025075"/>
            <a:ext cx="310934" cy="2092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B6045F-8523-4B8E-94B9-ADC2104405BC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1127505" y="3219772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33DF96-8F14-4978-8972-4F900E51F1D7}"/>
              </a:ext>
            </a:extLst>
          </p:cNvPr>
          <p:cNvCxnSpPr>
            <a:cxnSpLocks/>
          </p:cNvCxnSpPr>
          <p:nvPr/>
        </p:nvCxnSpPr>
        <p:spPr>
          <a:xfrm flipH="1">
            <a:off x="694350" y="3129690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BB73E0-CDDF-4D42-9B30-171EA964F217}"/>
              </a:ext>
            </a:extLst>
          </p:cNvPr>
          <p:cNvCxnSpPr>
            <a:cxnSpLocks/>
          </p:cNvCxnSpPr>
          <p:nvPr/>
        </p:nvCxnSpPr>
        <p:spPr>
          <a:xfrm>
            <a:off x="1643479" y="3431906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B1A7F5-4C13-4F29-8943-808428E32649}"/>
              </a:ext>
            </a:extLst>
          </p:cNvPr>
          <p:cNvCxnSpPr>
            <a:cxnSpLocks/>
          </p:cNvCxnSpPr>
          <p:nvPr/>
        </p:nvCxnSpPr>
        <p:spPr>
          <a:xfrm>
            <a:off x="1211777" y="2724342"/>
            <a:ext cx="431703" cy="70756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C8FC747-7AEB-4A6A-B702-1F6C64D11FE7}"/>
              </a:ext>
            </a:extLst>
          </p:cNvPr>
          <p:cNvSpPr/>
          <p:nvPr/>
        </p:nvSpPr>
        <p:spPr>
          <a:xfrm>
            <a:off x="2444861" y="2368334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16F54C-69E7-45BF-8E85-E00D04DA4548}"/>
              </a:ext>
            </a:extLst>
          </p:cNvPr>
          <p:cNvCxnSpPr>
            <a:cxnSpLocks/>
          </p:cNvCxnSpPr>
          <p:nvPr/>
        </p:nvCxnSpPr>
        <p:spPr>
          <a:xfrm flipH="1">
            <a:off x="2634386" y="3431906"/>
            <a:ext cx="153374" cy="3312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FB8179-46BC-45E0-87F2-6AA668C3A630}"/>
              </a:ext>
            </a:extLst>
          </p:cNvPr>
          <p:cNvCxnSpPr>
            <a:cxnSpLocks/>
          </p:cNvCxnSpPr>
          <p:nvPr/>
        </p:nvCxnSpPr>
        <p:spPr>
          <a:xfrm>
            <a:off x="3212026" y="2368334"/>
            <a:ext cx="84272" cy="3560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6AE6B4-0E6F-49E9-89BE-DB9C156EE645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3212027" y="3129688"/>
            <a:ext cx="20341" cy="6334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055E79-01E0-48C3-BA95-927578B14818}"/>
              </a:ext>
            </a:extLst>
          </p:cNvPr>
          <p:cNvCxnSpPr>
            <a:cxnSpLocks/>
          </p:cNvCxnSpPr>
          <p:nvPr/>
        </p:nvCxnSpPr>
        <p:spPr>
          <a:xfrm flipH="1">
            <a:off x="2778871" y="3304045"/>
            <a:ext cx="345621" cy="1278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6D5BD2-E6A6-4E7B-8BCE-7ED3AE0439B3}"/>
              </a:ext>
            </a:extLst>
          </p:cNvPr>
          <p:cNvCxnSpPr>
            <a:cxnSpLocks/>
          </p:cNvCxnSpPr>
          <p:nvPr/>
        </p:nvCxnSpPr>
        <p:spPr>
          <a:xfrm>
            <a:off x="3398192" y="3025073"/>
            <a:ext cx="183744" cy="73810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B71A41-9EE9-4482-AA25-7EC23EA9A729}"/>
              </a:ext>
            </a:extLst>
          </p:cNvPr>
          <p:cNvCxnSpPr>
            <a:cxnSpLocks/>
          </p:cNvCxnSpPr>
          <p:nvPr/>
        </p:nvCxnSpPr>
        <p:spPr>
          <a:xfrm flipH="1">
            <a:off x="3232368" y="2724341"/>
            <a:ext cx="63931" cy="40534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C2C0FB9-0EC4-46FB-ACDE-37290C2C666B}"/>
              </a:ext>
            </a:extLst>
          </p:cNvPr>
          <p:cNvSpPr/>
          <p:nvPr/>
        </p:nvSpPr>
        <p:spPr>
          <a:xfrm>
            <a:off x="4529382" y="2368334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DD16F8-DB3F-4697-9BB2-6C22BE59F872}"/>
              </a:ext>
            </a:extLst>
          </p:cNvPr>
          <p:cNvCxnSpPr>
            <a:cxnSpLocks/>
          </p:cNvCxnSpPr>
          <p:nvPr/>
        </p:nvCxnSpPr>
        <p:spPr>
          <a:xfrm>
            <a:off x="4872282" y="3431906"/>
            <a:ext cx="173075" cy="3312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B6C5B8-61C2-4A19-A809-9F2D2FD91CC2}"/>
              </a:ext>
            </a:extLst>
          </p:cNvPr>
          <p:cNvCxnSpPr>
            <a:cxnSpLocks/>
          </p:cNvCxnSpPr>
          <p:nvPr/>
        </p:nvCxnSpPr>
        <p:spPr>
          <a:xfrm>
            <a:off x="5314797" y="3078122"/>
            <a:ext cx="150295" cy="15618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300833-5CC7-4BA2-A20B-DE0410CAF84C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5296548" y="3219772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00C8B9-F0C2-4C4F-A523-45D88866FE19}"/>
              </a:ext>
            </a:extLst>
          </p:cNvPr>
          <p:cNvCxnSpPr>
            <a:cxnSpLocks/>
            <a:stCxn id="43" idx="0"/>
          </p:cNvCxnSpPr>
          <p:nvPr/>
        </p:nvCxnSpPr>
        <p:spPr>
          <a:xfrm flipH="1">
            <a:off x="4863393" y="2368334"/>
            <a:ext cx="433156" cy="106357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4CD558-1033-4239-8CE3-2035F9135193}"/>
              </a:ext>
            </a:extLst>
          </p:cNvPr>
          <p:cNvCxnSpPr>
            <a:cxnSpLocks/>
          </p:cNvCxnSpPr>
          <p:nvPr/>
        </p:nvCxnSpPr>
        <p:spPr>
          <a:xfrm>
            <a:off x="5595546" y="3304045"/>
            <a:ext cx="268200" cy="45913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23DA6F-97BC-43F0-9B5D-797D0FC2A72D}"/>
              </a:ext>
            </a:extLst>
          </p:cNvPr>
          <p:cNvCxnSpPr>
            <a:cxnSpLocks/>
          </p:cNvCxnSpPr>
          <p:nvPr/>
        </p:nvCxnSpPr>
        <p:spPr>
          <a:xfrm flipH="1">
            <a:off x="5296548" y="2724341"/>
            <a:ext cx="84272" cy="35378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3FBFB5E-0996-40B7-81E8-748D105427B6}"/>
              </a:ext>
            </a:extLst>
          </p:cNvPr>
          <p:cNvSpPr/>
          <p:nvPr/>
        </p:nvSpPr>
        <p:spPr>
          <a:xfrm>
            <a:off x="6613904" y="2368334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18B2BA-8C0B-4638-8CC9-56391D6183C8}"/>
              </a:ext>
            </a:extLst>
          </p:cNvPr>
          <p:cNvCxnSpPr>
            <a:cxnSpLocks/>
          </p:cNvCxnSpPr>
          <p:nvPr/>
        </p:nvCxnSpPr>
        <p:spPr>
          <a:xfrm>
            <a:off x="6956803" y="3431906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66A083E-FEC8-4BFB-B7A0-5729B5BD7296}"/>
              </a:ext>
            </a:extLst>
          </p:cNvPr>
          <p:cNvCxnSpPr/>
          <p:nvPr/>
        </p:nvCxnSpPr>
        <p:spPr>
          <a:xfrm flipH="1">
            <a:off x="7238679" y="2368333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F26805-1486-4F4A-85DB-56034E55D376}"/>
              </a:ext>
            </a:extLst>
          </p:cNvPr>
          <p:cNvCxnSpPr>
            <a:cxnSpLocks/>
          </p:cNvCxnSpPr>
          <p:nvPr/>
        </p:nvCxnSpPr>
        <p:spPr>
          <a:xfrm>
            <a:off x="7465341" y="2792602"/>
            <a:ext cx="84272" cy="44170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38F226E-6467-4B34-8CCA-D2D9C89ADDFE}"/>
              </a:ext>
            </a:extLst>
          </p:cNvPr>
          <p:cNvCxnSpPr>
            <a:cxnSpLocks/>
            <a:endCxn id="51" idx="3"/>
          </p:cNvCxnSpPr>
          <p:nvPr/>
        </p:nvCxnSpPr>
        <p:spPr>
          <a:xfrm>
            <a:off x="7238679" y="3025073"/>
            <a:ext cx="142391" cy="73810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AA529E-CE5E-4354-B3D9-B02FE4ACADCF}"/>
              </a:ext>
            </a:extLst>
          </p:cNvPr>
          <p:cNvCxnSpPr>
            <a:cxnSpLocks/>
          </p:cNvCxnSpPr>
          <p:nvPr/>
        </p:nvCxnSpPr>
        <p:spPr>
          <a:xfrm flipH="1">
            <a:off x="6947914" y="3129689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DC1C2F7-0C3F-49AB-9D53-5F331C54D714}"/>
              </a:ext>
            </a:extLst>
          </p:cNvPr>
          <p:cNvCxnSpPr>
            <a:cxnSpLocks/>
          </p:cNvCxnSpPr>
          <p:nvPr/>
        </p:nvCxnSpPr>
        <p:spPr>
          <a:xfrm>
            <a:off x="7897044" y="3431905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7CF4A7-333F-4231-8492-ECA193047712}"/>
              </a:ext>
            </a:extLst>
          </p:cNvPr>
          <p:cNvCxnSpPr>
            <a:cxnSpLocks/>
          </p:cNvCxnSpPr>
          <p:nvPr/>
        </p:nvCxnSpPr>
        <p:spPr>
          <a:xfrm>
            <a:off x="7632801" y="3367975"/>
            <a:ext cx="264243" cy="6393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71E4A69-687B-479B-A863-54E03194E889}"/>
              </a:ext>
            </a:extLst>
          </p:cNvPr>
          <p:cNvSpPr/>
          <p:nvPr/>
        </p:nvSpPr>
        <p:spPr>
          <a:xfrm>
            <a:off x="8640307" y="2368333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FA435E-C4BF-4290-BA37-047121D42432}"/>
              </a:ext>
            </a:extLst>
          </p:cNvPr>
          <p:cNvCxnSpPr>
            <a:cxnSpLocks/>
          </p:cNvCxnSpPr>
          <p:nvPr/>
        </p:nvCxnSpPr>
        <p:spPr>
          <a:xfrm flipH="1">
            <a:off x="8974317" y="3431905"/>
            <a:ext cx="8889" cy="3312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9157A2-EDE0-4B93-B70D-C93178469D81}"/>
              </a:ext>
            </a:extLst>
          </p:cNvPr>
          <p:cNvCxnSpPr/>
          <p:nvPr/>
        </p:nvCxnSpPr>
        <p:spPr>
          <a:xfrm flipH="1">
            <a:off x="9265082" y="2368333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1C627D-AF99-4997-A7B1-994C5728A16A}"/>
              </a:ext>
            </a:extLst>
          </p:cNvPr>
          <p:cNvCxnSpPr>
            <a:cxnSpLocks/>
          </p:cNvCxnSpPr>
          <p:nvPr/>
        </p:nvCxnSpPr>
        <p:spPr>
          <a:xfrm>
            <a:off x="9265082" y="3025074"/>
            <a:ext cx="310934" cy="2092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AE1A1CD-A5E1-447D-B28A-8105EBD8CD08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9407473" y="3219771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0D0DB2-A2E8-4AD9-A09C-9C315463009C}"/>
              </a:ext>
            </a:extLst>
          </p:cNvPr>
          <p:cNvCxnSpPr>
            <a:cxnSpLocks/>
          </p:cNvCxnSpPr>
          <p:nvPr/>
        </p:nvCxnSpPr>
        <p:spPr>
          <a:xfrm flipH="1">
            <a:off x="8974318" y="3129688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08A6DC-C72C-422E-AA84-FD5A92E54275}"/>
              </a:ext>
            </a:extLst>
          </p:cNvPr>
          <p:cNvCxnSpPr>
            <a:cxnSpLocks/>
          </p:cNvCxnSpPr>
          <p:nvPr/>
        </p:nvCxnSpPr>
        <p:spPr>
          <a:xfrm>
            <a:off x="9923447" y="3431904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8803DD-9361-4162-99E7-A52418274AB2}"/>
              </a:ext>
            </a:extLst>
          </p:cNvPr>
          <p:cNvCxnSpPr>
            <a:cxnSpLocks/>
          </p:cNvCxnSpPr>
          <p:nvPr/>
        </p:nvCxnSpPr>
        <p:spPr>
          <a:xfrm>
            <a:off x="9491744" y="2724340"/>
            <a:ext cx="431703" cy="70756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E4452A-16A9-400E-B867-70B7E2A828AB}"/>
              </a:ext>
            </a:extLst>
          </p:cNvPr>
          <p:cNvCxnSpPr>
            <a:cxnSpLocks/>
          </p:cNvCxnSpPr>
          <p:nvPr/>
        </p:nvCxnSpPr>
        <p:spPr>
          <a:xfrm flipH="1">
            <a:off x="8783661" y="3597542"/>
            <a:ext cx="49832" cy="1656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4EC1EAB-F293-43E7-97AC-095454B49799}"/>
                  </a:ext>
                </a:extLst>
              </p:cNvPr>
              <p:cNvSpPr txBox="1"/>
              <p:nvPr/>
            </p:nvSpPr>
            <p:spPr>
              <a:xfrm>
                <a:off x="360340" y="2048683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4EC1EAB-F293-43E7-97AC-095454B49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40" y="2048683"/>
                <a:ext cx="1534332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683EBF-03F0-404E-861A-2E2238D78291}"/>
                  </a:ext>
                </a:extLst>
              </p:cNvPr>
              <p:cNvSpPr txBox="1"/>
              <p:nvPr/>
            </p:nvSpPr>
            <p:spPr>
              <a:xfrm>
                <a:off x="2444861" y="2048683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683EBF-03F0-404E-861A-2E2238D7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61" y="2048683"/>
                <a:ext cx="1534332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8FE168-202E-4FDE-8B91-F4EC8A87BB19}"/>
                  </a:ext>
                </a:extLst>
              </p:cNvPr>
              <p:cNvSpPr txBox="1"/>
              <p:nvPr/>
            </p:nvSpPr>
            <p:spPr>
              <a:xfrm>
                <a:off x="4529381" y="2048880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8FE168-202E-4FDE-8B91-F4EC8A87B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81" y="2048880"/>
                <a:ext cx="1534332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CDA8CE-2B0D-4F7C-AFF3-337A5E31A7B4}"/>
                  </a:ext>
                </a:extLst>
              </p:cNvPr>
              <p:cNvSpPr txBox="1"/>
              <p:nvPr/>
            </p:nvSpPr>
            <p:spPr>
              <a:xfrm>
                <a:off x="6613902" y="2048683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CDA8CE-2B0D-4F7C-AFF3-337A5E31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2" y="2048683"/>
                <a:ext cx="1534332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8345C9-247F-4D32-8CA7-BCDFB4C785F9}"/>
                  </a:ext>
                </a:extLst>
              </p:cNvPr>
              <p:cNvSpPr txBox="1"/>
              <p:nvPr/>
            </p:nvSpPr>
            <p:spPr>
              <a:xfrm>
                <a:off x="364217" y="3848427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8345C9-247F-4D32-8CA7-BCDFB4C78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" y="3848427"/>
                <a:ext cx="1534332" cy="30008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2F1E800-486F-4156-81E9-8D0A7905FF16}"/>
                  </a:ext>
                </a:extLst>
              </p:cNvPr>
              <p:cNvSpPr txBox="1"/>
              <p:nvPr/>
            </p:nvSpPr>
            <p:spPr>
              <a:xfrm>
                <a:off x="2448737" y="3848427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Strategy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2F1E800-486F-4156-81E9-8D0A7905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737" y="3848427"/>
                <a:ext cx="1534332" cy="300082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E8381F-E511-4068-96FA-1F9E535C405F}"/>
                  </a:ext>
                </a:extLst>
              </p:cNvPr>
              <p:cNvSpPr txBox="1"/>
              <p:nvPr/>
            </p:nvSpPr>
            <p:spPr>
              <a:xfrm>
                <a:off x="4533258" y="3848624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Strategy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E8381F-E511-4068-96FA-1F9E535C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58" y="3848624"/>
                <a:ext cx="1534332" cy="300082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C4BDAE6-3CB7-44D5-892F-3B8212444140}"/>
                  </a:ext>
                </a:extLst>
              </p:cNvPr>
              <p:cNvSpPr txBox="1"/>
              <p:nvPr/>
            </p:nvSpPr>
            <p:spPr>
              <a:xfrm>
                <a:off x="6617779" y="3848427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Strategy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C4BDAE6-3CB7-44D5-892F-3B821244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79" y="3848427"/>
                <a:ext cx="1534332" cy="300082"/>
              </a:xfrm>
              <a:prstGeom prst="rect">
                <a:avLst/>
              </a:prstGeom>
              <a:blipFill>
                <a:blip r:embed="rId1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22FDA1A-4135-433A-9E8A-F4950B63DEC6}"/>
                  </a:ext>
                </a:extLst>
              </p:cNvPr>
              <p:cNvSpPr txBox="1"/>
              <p:nvPr/>
            </p:nvSpPr>
            <p:spPr>
              <a:xfrm>
                <a:off x="360339" y="4135567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Reward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22FDA1A-4135-433A-9E8A-F4950B63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9" y="4135567"/>
                <a:ext cx="1534332" cy="300082"/>
              </a:xfrm>
              <a:prstGeom prst="rect">
                <a:avLst/>
              </a:prstGeom>
              <a:blipFill>
                <a:blip r:embed="rId11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322F5B-21A3-4ECF-BFBA-B5567997119C}"/>
                  </a:ext>
                </a:extLst>
              </p:cNvPr>
              <p:cNvSpPr txBox="1"/>
              <p:nvPr/>
            </p:nvSpPr>
            <p:spPr>
              <a:xfrm>
                <a:off x="2444860" y="4135567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Reward</m:t>
                      </m:r>
                      <m:r>
                        <m:rPr>
                          <m:nor/>
                        </m:rPr>
                        <a:rPr lang="en-US" sz="1350" dirty="0" smtClean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322F5B-21A3-4ECF-BFBA-B5567997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60" y="4135567"/>
                <a:ext cx="1534332" cy="300082"/>
              </a:xfrm>
              <a:prstGeom prst="rect">
                <a:avLst/>
              </a:prstGeom>
              <a:blipFill>
                <a:blip r:embed="rId12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7259DF-F2F7-4AD6-B336-F61E8FBDB134}"/>
                  </a:ext>
                </a:extLst>
              </p:cNvPr>
              <p:cNvSpPr txBox="1"/>
              <p:nvPr/>
            </p:nvSpPr>
            <p:spPr>
              <a:xfrm>
                <a:off x="4529381" y="413576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Reward</m:t>
                      </m:r>
                      <m:r>
                        <m:rPr>
                          <m:nor/>
                        </m:rPr>
                        <a:rPr lang="en-US" sz="1350" dirty="0" smtClean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7259DF-F2F7-4AD6-B336-F61E8FBD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81" y="4135765"/>
                <a:ext cx="1534332" cy="300082"/>
              </a:xfrm>
              <a:prstGeom prst="rect">
                <a:avLst/>
              </a:prstGeom>
              <a:blipFill>
                <a:blip r:embed="rId13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FD1ED8B-C74D-4EB1-8D4F-978AFD9062EC}"/>
                  </a:ext>
                </a:extLst>
              </p:cNvPr>
              <p:cNvSpPr txBox="1"/>
              <p:nvPr/>
            </p:nvSpPr>
            <p:spPr>
              <a:xfrm>
                <a:off x="6613901" y="4135567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Reward</m:t>
                      </m:r>
                      <m:r>
                        <m:rPr>
                          <m:nor/>
                        </m:rPr>
                        <a:rPr lang="en-US" sz="1350" dirty="0" smtClean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FD1ED8B-C74D-4EB1-8D4F-978AFD90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4135567"/>
                <a:ext cx="1534332" cy="300082"/>
              </a:xfrm>
              <a:prstGeom prst="rect">
                <a:avLst/>
              </a:prstGeom>
              <a:blipFill>
                <a:blip r:embed="rId14"/>
                <a:stretch>
                  <a:fillRect t="-4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B984B5D-7798-4369-A71A-8604BACFE3AF}"/>
              </a:ext>
            </a:extLst>
          </p:cNvPr>
          <p:cNvSpPr/>
          <p:nvPr/>
        </p:nvSpPr>
        <p:spPr>
          <a:xfrm>
            <a:off x="1245251" y="4698892"/>
            <a:ext cx="6519672" cy="994172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💡Idea: we have </a:t>
            </a:r>
            <a:r>
              <a:rPr lang="en-US" sz="21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learnt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when we do not strongly wish we had played differently (aka low </a:t>
            </a:r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regret</a:t>
            </a:r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98" grpId="0" animBg="1"/>
      <p:bldP spid="4" grpId="0" animBg="1"/>
      <p:bldP spid="35" grpId="0" animBg="1"/>
      <p:bldP spid="43" grpId="0" animBg="1"/>
      <p:bldP spid="51" grpId="0" animBg="1"/>
      <p:bldP spid="59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5438EC-F2BA-F2AA-27FC-FAB7726A6345}"/>
              </a:ext>
            </a:extLst>
          </p:cNvPr>
          <p:cNvCxnSpPr>
            <a:cxnSpLocks/>
          </p:cNvCxnSpPr>
          <p:nvPr/>
        </p:nvCxnSpPr>
        <p:spPr>
          <a:xfrm>
            <a:off x="152400" y="2013466"/>
            <a:ext cx="86741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3">
                <a:extLst>
                  <a:ext uri="{FF2B5EF4-FFF2-40B4-BE49-F238E27FC236}">
                    <a16:creationId xmlns:a16="http://schemas.microsoft.com/office/drawing/2014/main" id="{0152208F-F534-55A7-D3BD-31A7E2BA63CA}"/>
                  </a:ext>
                </a:extLst>
              </p:cNvPr>
              <p:cNvSpPr/>
              <p:nvPr/>
            </p:nvSpPr>
            <p:spPr>
              <a:xfrm>
                <a:off x="524192" y="228600"/>
                <a:ext cx="8162608" cy="1524000"/>
              </a:xfrm>
              <a:prstGeom prst="roundRect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AutoNum type="arabicPeriod"/>
                </a:pP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We have a regret minimizer for the </a:t>
                </a:r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set of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transformations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endParaRPr lang="en-US" sz="2100" b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Given any transformation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we have an oracle to compute a fixed-point strategy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" name="Rectangle: Rounded Corners 3">
                <a:extLst>
                  <a:ext uri="{FF2B5EF4-FFF2-40B4-BE49-F238E27FC236}">
                    <a16:creationId xmlns:a16="http://schemas.microsoft.com/office/drawing/2014/main" id="{0152208F-F534-55A7-D3BD-31A7E2BA6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2" y="228600"/>
                <a:ext cx="8162608" cy="1524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D93C37-5B0A-019F-317D-B43584D59FBE}"/>
              </a:ext>
            </a:extLst>
          </p:cNvPr>
          <p:cNvSpPr/>
          <p:nvPr/>
        </p:nvSpPr>
        <p:spPr>
          <a:xfrm>
            <a:off x="1416685" y="40005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ℜ</a:t>
            </a:r>
            <a:r>
              <a:rPr lang="en-US" sz="3600" baseline="-25000" dirty="0">
                <a:latin typeface="Times" pitchFamily="2" charset="0"/>
                <a:cs typeface="Segoe UI" panose="020B0502040204020203" pitchFamily="34" charset="0"/>
              </a:rPr>
              <a:t>Φ</a:t>
            </a:r>
            <a:endParaRPr lang="en-US" baseline="-25000" dirty="0">
              <a:latin typeface="Times" pitchFamily="2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3">
                <a:extLst>
                  <a:ext uri="{FF2B5EF4-FFF2-40B4-BE49-F238E27FC236}">
                    <a16:creationId xmlns:a16="http://schemas.microsoft.com/office/drawing/2014/main" id="{02775D9D-3FF0-D7A0-138F-A749C59300AD}"/>
                  </a:ext>
                </a:extLst>
              </p:cNvPr>
              <p:cNvSpPr/>
              <p:nvPr/>
            </p:nvSpPr>
            <p:spPr>
              <a:xfrm>
                <a:off x="3810000" y="3886200"/>
                <a:ext cx="5010150" cy="838200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External regret minimizer for the set of transformations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3">
                <a:extLst>
                  <a:ext uri="{FF2B5EF4-FFF2-40B4-BE49-F238E27FC236}">
                    <a16:creationId xmlns:a16="http://schemas.microsoft.com/office/drawing/2014/main" id="{02775D9D-3FF0-D7A0-138F-A749C5930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886200"/>
                <a:ext cx="5010150" cy="838200"/>
              </a:xfrm>
              <a:prstGeom prst="round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E20F91-B5A5-0492-A582-74581A4E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83485" y="4343400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A2DA-87CA-9E9C-1E35-90EE0766FC4D}"/>
                  </a:ext>
                </a:extLst>
              </p:cNvPr>
              <p:cNvSpPr txBox="1"/>
              <p:nvPr/>
            </p:nvSpPr>
            <p:spPr>
              <a:xfrm>
                <a:off x="2483485" y="3935968"/>
                <a:ext cx="93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A2DA-87CA-9E9C-1E35-90EE0766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5" y="3935968"/>
                <a:ext cx="936089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BE6C23-D44B-3D66-396D-70F530842555}"/>
              </a:ext>
            </a:extLst>
          </p:cNvPr>
          <p:cNvCxnSpPr>
            <a:cxnSpLocks/>
          </p:cNvCxnSpPr>
          <p:nvPr/>
        </p:nvCxnSpPr>
        <p:spPr>
          <a:xfrm>
            <a:off x="638492" y="4370864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B9AA1-36AF-8A88-A7DF-C7A8484D5747}"/>
                  </a:ext>
                </a:extLst>
              </p:cNvPr>
              <p:cNvSpPr txBox="1"/>
              <p:nvPr/>
            </p:nvSpPr>
            <p:spPr>
              <a:xfrm>
                <a:off x="698924" y="3960336"/>
                <a:ext cx="448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B9AA1-36AF-8A88-A7DF-C7A8484D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24" y="3960336"/>
                <a:ext cx="4487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58AEDBD-C57E-029A-D703-7A5F92C18F8B}"/>
              </a:ext>
            </a:extLst>
          </p:cNvPr>
          <p:cNvSpPr/>
          <p:nvPr/>
        </p:nvSpPr>
        <p:spPr>
          <a:xfrm>
            <a:off x="1387793" y="5905500"/>
            <a:ext cx="1066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FixedPoint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3">
                <a:extLst>
                  <a:ext uri="{FF2B5EF4-FFF2-40B4-BE49-F238E27FC236}">
                    <a16:creationId xmlns:a16="http://schemas.microsoft.com/office/drawing/2014/main" id="{1CDA7BC0-B6AB-F295-F58C-E21EAA6E0DAD}"/>
                  </a:ext>
                </a:extLst>
              </p:cNvPr>
              <p:cNvSpPr/>
              <p:nvPr/>
            </p:nvSpPr>
            <p:spPr>
              <a:xfrm>
                <a:off x="3781108" y="5791200"/>
                <a:ext cx="5010150" cy="838200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Fixed-point oracle</a:t>
                </a:r>
                <a:b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3">
                <a:extLst>
                  <a:ext uri="{FF2B5EF4-FFF2-40B4-BE49-F238E27FC236}">
                    <a16:creationId xmlns:a16="http://schemas.microsoft.com/office/drawing/2014/main" id="{1CDA7BC0-B6AB-F295-F58C-E21EAA6E0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08" y="5791200"/>
                <a:ext cx="5010150" cy="838200"/>
              </a:xfrm>
              <a:prstGeom prst="roundRect">
                <a:avLst/>
              </a:prstGeom>
              <a:blipFill>
                <a:blip r:embed="rId7"/>
                <a:stretch>
                  <a:fillRect t="-1493" b="-4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847560-B790-03ED-2CC6-42F5623983C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454593" y="6248400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DB40E-0336-4865-02AA-11DAC2264B67}"/>
                  </a:ext>
                </a:extLst>
              </p:cNvPr>
              <p:cNvSpPr txBox="1"/>
              <p:nvPr/>
            </p:nvSpPr>
            <p:spPr>
              <a:xfrm>
                <a:off x="2454593" y="5840968"/>
                <a:ext cx="795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DB40E-0336-4865-02AA-11DAC226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593" y="5840968"/>
                <a:ext cx="7952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8CD91C-75B2-2185-96D6-D0E8FC4A5F9C}"/>
              </a:ext>
            </a:extLst>
          </p:cNvPr>
          <p:cNvCxnSpPr>
            <a:cxnSpLocks/>
          </p:cNvCxnSpPr>
          <p:nvPr/>
        </p:nvCxnSpPr>
        <p:spPr>
          <a:xfrm>
            <a:off x="609600" y="6275864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79F3F8-3D79-B70C-90E0-36DAC21138B8}"/>
                  </a:ext>
                </a:extLst>
              </p:cNvPr>
              <p:cNvSpPr txBox="1"/>
              <p:nvPr/>
            </p:nvSpPr>
            <p:spPr>
              <a:xfrm>
                <a:off x="670032" y="5865336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79F3F8-3D79-B70C-90E0-36DAC211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2" y="5865336"/>
                <a:ext cx="399597" cy="369332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E2848-EEAF-05DC-DD5F-34CFA6FCFBFD}"/>
                  </a:ext>
                </a:extLst>
              </p:cNvPr>
              <p:cNvSpPr txBox="1"/>
              <p:nvPr/>
            </p:nvSpPr>
            <p:spPr>
              <a:xfrm>
                <a:off x="4029075" y="4691399"/>
                <a:ext cx="457200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E2848-EEAF-05DC-DD5F-34CFA6FC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5" y="4691399"/>
                <a:ext cx="4572000" cy="871201"/>
              </a:xfrm>
              <a:prstGeom prst="rect">
                <a:avLst/>
              </a:prstGeom>
              <a:blipFill>
                <a:blip r:embed="rId10"/>
                <a:stretch>
                  <a:fillRect t="-94286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A7175A4-3A76-6BED-C965-35CFA996DC06}"/>
              </a:ext>
            </a:extLst>
          </p:cNvPr>
          <p:cNvSpPr txBox="1"/>
          <p:nvPr/>
        </p:nvSpPr>
        <p:spPr>
          <a:xfrm>
            <a:off x="635000" y="1828800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i="1" dirty="0"/>
              <a:t>want</a:t>
            </a:r>
            <a:r>
              <a:rPr lang="en-US" dirty="0"/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354EC1-7781-E820-2944-3A7089727F77}"/>
              </a:ext>
            </a:extLst>
          </p:cNvPr>
          <p:cNvSpPr/>
          <p:nvPr/>
        </p:nvSpPr>
        <p:spPr>
          <a:xfrm>
            <a:off x="1423035" y="2247900"/>
            <a:ext cx="1066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𝓟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3">
                <a:extLst>
                  <a:ext uri="{FF2B5EF4-FFF2-40B4-BE49-F238E27FC236}">
                    <a16:creationId xmlns:a16="http://schemas.microsoft.com/office/drawing/2014/main" id="{5A38AD6D-D443-7557-E6CC-5E6ED371CAE6}"/>
                  </a:ext>
                </a:extLst>
              </p:cNvPr>
              <p:cNvSpPr/>
              <p:nvPr/>
            </p:nvSpPr>
            <p:spPr>
              <a:xfrm>
                <a:off x="3816350" y="2133600"/>
                <a:ext cx="5010150" cy="457198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-regret minimizer for strategy set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8" name="Rectangle: Rounded Corners 3">
                <a:extLst>
                  <a:ext uri="{FF2B5EF4-FFF2-40B4-BE49-F238E27FC236}">
                    <a16:creationId xmlns:a16="http://schemas.microsoft.com/office/drawing/2014/main" id="{5A38AD6D-D443-7557-E6CC-5E6ED371C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50" y="2133600"/>
                <a:ext cx="5010150" cy="457198"/>
              </a:xfrm>
              <a:prstGeom prst="roundRect">
                <a:avLst/>
              </a:prstGeom>
              <a:blipFill>
                <a:blip r:embed="rId11"/>
                <a:stretch>
                  <a:fillRect t="-2703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2BE13D-6760-0E28-45B2-DF0D89F3F32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489835" y="2590800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1325D-2CA8-6ACB-4CC2-89AFAD2A4E32}"/>
                  </a:ext>
                </a:extLst>
              </p:cNvPr>
              <p:cNvSpPr txBox="1"/>
              <p:nvPr/>
            </p:nvSpPr>
            <p:spPr>
              <a:xfrm>
                <a:off x="2489835" y="2183368"/>
                <a:ext cx="8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1325D-2CA8-6ACB-4CC2-89AFAD2A4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35" y="2183368"/>
                <a:ext cx="8504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B0B553-8903-7549-4508-AA18D24ED940}"/>
              </a:ext>
            </a:extLst>
          </p:cNvPr>
          <p:cNvCxnSpPr>
            <a:cxnSpLocks/>
          </p:cNvCxnSpPr>
          <p:nvPr/>
        </p:nvCxnSpPr>
        <p:spPr>
          <a:xfrm>
            <a:off x="644842" y="2618264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7C201-40DE-B892-8ECE-3BD5D024986E}"/>
                  </a:ext>
                </a:extLst>
              </p:cNvPr>
              <p:cNvSpPr txBox="1"/>
              <p:nvPr/>
            </p:nvSpPr>
            <p:spPr>
              <a:xfrm>
                <a:off x="705274" y="2207736"/>
                <a:ext cx="45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7C201-40DE-B892-8ECE-3BD5D024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" y="2207736"/>
                <a:ext cx="4583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E66B11-BBB4-0910-E2D9-A0CBEC5AECE0}"/>
                  </a:ext>
                </a:extLst>
              </p:cNvPr>
              <p:cNvSpPr txBox="1"/>
              <p:nvPr/>
            </p:nvSpPr>
            <p:spPr>
              <a:xfrm>
                <a:off x="4035425" y="2633999"/>
                <a:ext cx="457200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E66B11-BBB4-0910-E2D9-A0CBEC5A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5" y="2633999"/>
                <a:ext cx="4572000" cy="871201"/>
              </a:xfrm>
              <a:prstGeom prst="rect">
                <a:avLst/>
              </a:prstGeom>
              <a:blipFill>
                <a:blip r:embed="rId14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8C9A1F-3CE4-0395-6673-96CDBC2686CA}"/>
              </a:ext>
            </a:extLst>
          </p:cNvPr>
          <p:cNvCxnSpPr>
            <a:cxnSpLocks/>
          </p:cNvCxnSpPr>
          <p:nvPr/>
        </p:nvCxnSpPr>
        <p:spPr>
          <a:xfrm>
            <a:off x="152400" y="3701534"/>
            <a:ext cx="86741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E19C90A-37B7-D649-5BBC-ACF6FAD0C51A}"/>
              </a:ext>
            </a:extLst>
          </p:cNvPr>
          <p:cNvSpPr txBox="1"/>
          <p:nvPr/>
        </p:nvSpPr>
        <p:spPr>
          <a:xfrm>
            <a:off x="635000" y="3516868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i="1" dirty="0"/>
              <a:t>have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38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6" grpId="0"/>
      <p:bldP spid="17" grpId="0" animBg="1"/>
      <p:bldP spid="18" grpId="0" animBg="1"/>
      <p:bldP spid="20" grpId="0"/>
      <p:bldP spid="22" grpId="0"/>
      <p:bldP spid="25" grpId="0"/>
      <p:bldP spid="26" grpId="0" animBg="1"/>
      <p:bldP spid="27" grpId="0" animBg="1"/>
      <p:bldP spid="28" grpId="0" animBg="1"/>
      <p:bldP spid="30" grpId="0"/>
      <p:bldP spid="32" grpId="0"/>
      <p:bldP spid="33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5438EC-F2BA-F2AA-27FC-FAB7726A6345}"/>
              </a:ext>
            </a:extLst>
          </p:cNvPr>
          <p:cNvCxnSpPr>
            <a:cxnSpLocks/>
          </p:cNvCxnSpPr>
          <p:nvPr/>
        </p:nvCxnSpPr>
        <p:spPr>
          <a:xfrm>
            <a:off x="152400" y="2013466"/>
            <a:ext cx="40386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3">
                <a:extLst>
                  <a:ext uri="{FF2B5EF4-FFF2-40B4-BE49-F238E27FC236}">
                    <a16:creationId xmlns:a16="http://schemas.microsoft.com/office/drawing/2014/main" id="{0152208F-F534-55A7-D3BD-31A7E2BA63CA}"/>
                  </a:ext>
                </a:extLst>
              </p:cNvPr>
              <p:cNvSpPr/>
              <p:nvPr/>
            </p:nvSpPr>
            <p:spPr>
              <a:xfrm>
                <a:off x="628650" y="304800"/>
                <a:ext cx="7886700" cy="1524000"/>
              </a:xfrm>
              <a:prstGeom prst="roundRect">
                <a:avLst/>
              </a:prstGeom>
              <a:solidFill>
                <a:schemeClr val="accent4">
                  <a:lumMod val="75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AutoNum type="arabicPeriod"/>
                </a:pP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One can construct a regret minimizer for the </a:t>
                </a:r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set of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transformations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endParaRPr lang="en-US" sz="2100" b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457200" indent="-457200" algn="ctr">
                  <a:buAutoNum type="arabicPeriod"/>
                </a:pP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Given any transformation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we have an oracle to compute a fixed-point strategy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𝜙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3">
                <a:extLst>
                  <a:ext uri="{FF2B5EF4-FFF2-40B4-BE49-F238E27FC236}">
                    <a16:creationId xmlns:a16="http://schemas.microsoft.com/office/drawing/2014/main" id="{0152208F-F534-55A7-D3BD-31A7E2BA6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4800"/>
                <a:ext cx="7886700" cy="1524000"/>
              </a:xfrm>
              <a:prstGeom prst="roundRect">
                <a:avLst/>
              </a:prstGeom>
              <a:blipFill>
                <a:blip r:embed="rId3"/>
                <a:stretch>
                  <a:fillRect t="-833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D93C37-5B0A-019F-317D-B43584D59FBE}"/>
              </a:ext>
            </a:extLst>
          </p:cNvPr>
          <p:cNvSpPr/>
          <p:nvPr/>
        </p:nvSpPr>
        <p:spPr>
          <a:xfrm>
            <a:off x="1416685" y="41910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ℜ</a:t>
            </a:r>
            <a:r>
              <a:rPr lang="en-US" sz="3600" baseline="-25000" dirty="0">
                <a:latin typeface="Times" pitchFamily="2" charset="0"/>
                <a:cs typeface="Segoe UI" panose="020B0502040204020203" pitchFamily="34" charset="0"/>
              </a:rPr>
              <a:t>Φ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E20F91-B5A5-0492-A582-74581A4E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83485" y="4533900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A2DA-87CA-9E9C-1E35-90EE0766FC4D}"/>
                  </a:ext>
                </a:extLst>
              </p:cNvPr>
              <p:cNvSpPr txBox="1"/>
              <p:nvPr/>
            </p:nvSpPr>
            <p:spPr>
              <a:xfrm>
                <a:off x="2483485" y="4126468"/>
                <a:ext cx="93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A2DA-87CA-9E9C-1E35-90EE0766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5" y="4126468"/>
                <a:ext cx="936089" cy="36933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BE6C23-D44B-3D66-396D-70F530842555}"/>
              </a:ext>
            </a:extLst>
          </p:cNvPr>
          <p:cNvCxnSpPr>
            <a:cxnSpLocks/>
          </p:cNvCxnSpPr>
          <p:nvPr/>
        </p:nvCxnSpPr>
        <p:spPr>
          <a:xfrm>
            <a:off x="638492" y="4561364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B9AA1-36AF-8A88-A7DF-C7A8484D5747}"/>
                  </a:ext>
                </a:extLst>
              </p:cNvPr>
              <p:cNvSpPr txBox="1"/>
              <p:nvPr/>
            </p:nvSpPr>
            <p:spPr>
              <a:xfrm>
                <a:off x="698924" y="4150836"/>
                <a:ext cx="448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B9AA1-36AF-8A88-A7DF-C7A8484D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24" y="4150836"/>
                <a:ext cx="4487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58AEDBD-C57E-029A-D703-7A5F92C18F8B}"/>
              </a:ext>
            </a:extLst>
          </p:cNvPr>
          <p:cNvSpPr/>
          <p:nvPr/>
        </p:nvSpPr>
        <p:spPr>
          <a:xfrm>
            <a:off x="1387793" y="5905500"/>
            <a:ext cx="1066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FixedPoint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847560-B790-03ED-2CC6-42F5623983C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454593" y="6248400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DB40E-0336-4865-02AA-11DAC2264B67}"/>
                  </a:ext>
                </a:extLst>
              </p:cNvPr>
              <p:cNvSpPr txBox="1"/>
              <p:nvPr/>
            </p:nvSpPr>
            <p:spPr>
              <a:xfrm>
                <a:off x="2454593" y="5840968"/>
                <a:ext cx="795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DB40E-0336-4865-02AA-11DAC226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593" y="5840968"/>
                <a:ext cx="7952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8CD91C-75B2-2185-96D6-D0E8FC4A5F9C}"/>
              </a:ext>
            </a:extLst>
          </p:cNvPr>
          <p:cNvCxnSpPr>
            <a:cxnSpLocks/>
          </p:cNvCxnSpPr>
          <p:nvPr/>
        </p:nvCxnSpPr>
        <p:spPr>
          <a:xfrm>
            <a:off x="609600" y="6275864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79F3F8-3D79-B70C-90E0-36DAC21138B8}"/>
                  </a:ext>
                </a:extLst>
              </p:cNvPr>
              <p:cNvSpPr txBox="1"/>
              <p:nvPr/>
            </p:nvSpPr>
            <p:spPr>
              <a:xfrm>
                <a:off x="670032" y="5865336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79F3F8-3D79-B70C-90E0-36DAC211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2" y="5865336"/>
                <a:ext cx="399597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E2848-EEAF-05DC-DD5F-34CFA6FCFBFD}"/>
                  </a:ext>
                </a:extLst>
              </p:cNvPr>
              <p:cNvSpPr txBox="1"/>
              <p:nvPr/>
            </p:nvSpPr>
            <p:spPr>
              <a:xfrm>
                <a:off x="-329565" y="4729526"/>
                <a:ext cx="457200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E2848-EEAF-05DC-DD5F-34CFA6FC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565" y="4729526"/>
                <a:ext cx="4572000" cy="871201"/>
              </a:xfrm>
              <a:prstGeom prst="rect">
                <a:avLst/>
              </a:prstGeom>
              <a:blipFill>
                <a:blip r:embed="rId8"/>
                <a:stretch>
                  <a:fillRect t="-94286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A7175A4-3A76-6BED-C965-35CFA996DC06}"/>
              </a:ext>
            </a:extLst>
          </p:cNvPr>
          <p:cNvSpPr txBox="1"/>
          <p:nvPr/>
        </p:nvSpPr>
        <p:spPr>
          <a:xfrm>
            <a:off x="635000" y="1828800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i="1" dirty="0"/>
              <a:t>want</a:t>
            </a:r>
            <a:r>
              <a:rPr lang="en-US" dirty="0"/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354EC1-7781-E820-2944-3A7089727F77}"/>
              </a:ext>
            </a:extLst>
          </p:cNvPr>
          <p:cNvSpPr/>
          <p:nvPr/>
        </p:nvSpPr>
        <p:spPr>
          <a:xfrm>
            <a:off x="1423035" y="2247900"/>
            <a:ext cx="1066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𝓟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2BE13D-6760-0E28-45B2-DF0D89F3F32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489835" y="2590800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1325D-2CA8-6ACB-4CC2-89AFAD2A4E32}"/>
                  </a:ext>
                </a:extLst>
              </p:cNvPr>
              <p:cNvSpPr txBox="1"/>
              <p:nvPr/>
            </p:nvSpPr>
            <p:spPr>
              <a:xfrm>
                <a:off x="2489835" y="2183368"/>
                <a:ext cx="8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1325D-2CA8-6ACB-4CC2-89AFAD2A4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35" y="2183368"/>
                <a:ext cx="85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B0B553-8903-7549-4508-AA18D24ED940}"/>
              </a:ext>
            </a:extLst>
          </p:cNvPr>
          <p:cNvCxnSpPr>
            <a:cxnSpLocks/>
          </p:cNvCxnSpPr>
          <p:nvPr/>
        </p:nvCxnSpPr>
        <p:spPr>
          <a:xfrm>
            <a:off x="644842" y="2618264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7C201-40DE-B892-8ECE-3BD5D024986E}"/>
                  </a:ext>
                </a:extLst>
              </p:cNvPr>
              <p:cNvSpPr txBox="1"/>
              <p:nvPr/>
            </p:nvSpPr>
            <p:spPr>
              <a:xfrm>
                <a:off x="705274" y="2207736"/>
                <a:ext cx="45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7C201-40DE-B892-8ECE-3BD5D024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" y="2207736"/>
                <a:ext cx="4583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E66B11-BBB4-0910-E2D9-A0CBEC5AECE0}"/>
                  </a:ext>
                </a:extLst>
              </p:cNvPr>
              <p:cNvSpPr txBox="1"/>
              <p:nvPr/>
            </p:nvSpPr>
            <p:spPr>
              <a:xfrm>
                <a:off x="-82550" y="2819400"/>
                <a:ext cx="457200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E66B11-BBB4-0910-E2D9-A0CBEC5A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550" y="2819400"/>
                <a:ext cx="4572000" cy="871201"/>
              </a:xfrm>
              <a:prstGeom prst="rect">
                <a:avLst/>
              </a:prstGeom>
              <a:blipFill>
                <a:blip r:embed="rId11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8C9A1F-3CE4-0395-6673-96CDBC2686CA}"/>
              </a:ext>
            </a:extLst>
          </p:cNvPr>
          <p:cNvCxnSpPr>
            <a:cxnSpLocks/>
          </p:cNvCxnSpPr>
          <p:nvPr/>
        </p:nvCxnSpPr>
        <p:spPr>
          <a:xfrm>
            <a:off x="152400" y="3892034"/>
            <a:ext cx="4038600" cy="2309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E19C90A-37B7-D649-5BBC-ACF6FAD0C51A}"/>
              </a:ext>
            </a:extLst>
          </p:cNvPr>
          <p:cNvSpPr txBox="1"/>
          <p:nvPr/>
        </p:nvSpPr>
        <p:spPr>
          <a:xfrm>
            <a:off x="635000" y="3707368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i="1" dirty="0"/>
              <a:t>have</a:t>
            </a:r>
            <a:r>
              <a:rPr lang="en-US" dirty="0"/>
              <a:t>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38F532-7F9F-1610-E789-88A3B4D068A1}"/>
              </a:ext>
            </a:extLst>
          </p:cNvPr>
          <p:cNvCxnSpPr>
            <a:cxnSpLocks/>
          </p:cNvCxnSpPr>
          <p:nvPr/>
        </p:nvCxnSpPr>
        <p:spPr>
          <a:xfrm flipV="1">
            <a:off x="4191000" y="2013466"/>
            <a:ext cx="0" cy="469213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DCA86-DFC0-08CB-2C91-13BCDB197251}"/>
              </a:ext>
            </a:extLst>
          </p:cNvPr>
          <p:cNvSpPr/>
          <p:nvPr/>
        </p:nvSpPr>
        <p:spPr>
          <a:xfrm>
            <a:off x="5086250" y="2566432"/>
            <a:ext cx="3282625" cy="30215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714F5-170C-2626-337B-2EE647D9ECE6}"/>
              </a:ext>
            </a:extLst>
          </p:cNvPr>
          <p:cNvSpPr txBox="1"/>
          <p:nvPr/>
        </p:nvSpPr>
        <p:spPr>
          <a:xfrm>
            <a:off x="6426364" y="1981200"/>
            <a:ext cx="850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𝓟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6A96F-5ECF-BA5D-2483-EF6E44DC2457}"/>
              </a:ext>
            </a:extLst>
          </p:cNvPr>
          <p:cNvCxnSpPr>
            <a:cxnSpLocks/>
          </p:cNvCxnSpPr>
          <p:nvPr/>
        </p:nvCxnSpPr>
        <p:spPr>
          <a:xfrm>
            <a:off x="4314159" y="4072693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97214A-77E0-E793-81FE-1CF6DCEAF39F}"/>
                  </a:ext>
                </a:extLst>
              </p:cNvPr>
              <p:cNvSpPr txBox="1"/>
              <p:nvPr/>
            </p:nvSpPr>
            <p:spPr>
              <a:xfrm>
                <a:off x="4374591" y="3662165"/>
                <a:ext cx="45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97214A-77E0-E793-81FE-1CF6DCEA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591" y="3662165"/>
                <a:ext cx="4583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BDAA7A-1643-B0A6-DD14-CB02235E5D02}"/>
              </a:ext>
            </a:extLst>
          </p:cNvPr>
          <p:cNvCxnSpPr>
            <a:cxnSpLocks/>
          </p:cNvCxnSpPr>
          <p:nvPr/>
        </p:nvCxnSpPr>
        <p:spPr>
          <a:xfrm>
            <a:off x="8368875" y="4117659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F7C1BF-B53C-F12E-7071-D16D01CEDA0E}"/>
                  </a:ext>
                </a:extLst>
              </p:cNvPr>
              <p:cNvSpPr txBox="1"/>
              <p:nvPr/>
            </p:nvSpPr>
            <p:spPr>
              <a:xfrm>
                <a:off x="8368875" y="3710227"/>
                <a:ext cx="8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F7C1BF-B53C-F12E-7071-D16D01CE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875" y="3710227"/>
                <a:ext cx="8504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4C142AB-7642-750F-3987-7AD5361AD482}"/>
              </a:ext>
            </a:extLst>
          </p:cNvPr>
          <p:cNvSpPr/>
          <p:nvPr/>
        </p:nvSpPr>
        <p:spPr>
          <a:xfrm>
            <a:off x="6557002" y="2909332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ℜ</a:t>
            </a:r>
            <a:r>
              <a:rPr lang="en-US" sz="3600" baseline="-25000" dirty="0">
                <a:latin typeface="Times" pitchFamily="2" charset="0"/>
                <a:cs typeface="Segoe UI" panose="020B0502040204020203" pitchFamily="34" charset="0"/>
              </a:rPr>
              <a:t>Φ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AD8BA3-AFD6-D7F7-5D69-5BF2D8CBF8BE}"/>
              </a:ext>
            </a:extLst>
          </p:cNvPr>
          <p:cNvSpPr/>
          <p:nvPr/>
        </p:nvSpPr>
        <p:spPr>
          <a:xfrm>
            <a:off x="6528110" y="4623832"/>
            <a:ext cx="1066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FixedPoint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CD709E-03EB-B42B-9112-36F95C457473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5086250" y="3252232"/>
            <a:ext cx="1470752" cy="827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42506C-D956-2E75-D7BE-533C7BEF4DF9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H="1">
            <a:off x="6528110" y="3252232"/>
            <a:ext cx="1095692" cy="1714500"/>
          </a:xfrm>
          <a:prstGeom prst="bentConnector5">
            <a:avLst>
              <a:gd name="adj1" fmla="val -20864"/>
              <a:gd name="adj2" fmla="val 50000"/>
              <a:gd name="adj3" fmla="val 120864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EB2538B-1297-EF22-0BC5-481C4A8FA5C1}"/>
              </a:ext>
            </a:extLst>
          </p:cNvPr>
          <p:cNvCxnSpPr>
            <a:cxnSpLocks/>
            <a:stCxn id="41" idx="3"/>
            <a:endCxn id="11" idx="3"/>
          </p:cNvCxnSpPr>
          <p:nvPr/>
        </p:nvCxnSpPr>
        <p:spPr>
          <a:xfrm flipV="1">
            <a:off x="7594910" y="4077216"/>
            <a:ext cx="773965" cy="8895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126B928-9EAE-1978-34A6-9C011851ABBE}"/>
                  </a:ext>
                </a:extLst>
              </p:cNvPr>
              <p:cNvSpPr txBox="1"/>
              <p:nvPr/>
            </p:nvSpPr>
            <p:spPr>
              <a:xfrm>
                <a:off x="6636888" y="3714234"/>
                <a:ext cx="6353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126B928-9EAE-1978-34A6-9C011851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88" y="3714234"/>
                <a:ext cx="63531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7D4A114-5BD8-3D6F-0189-90C2407A1465}"/>
                  </a:ext>
                </a:extLst>
              </p:cNvPr>
              <p:cNvSpPr txBox="1"/>
              <p:nvPr/>
            </p:nvSpPr>
            <p:spPr>
              <a:xfrm rot="19802180">
                <a:off x="4916634" y="3322680"/>
                <a:ext cx="1809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7D4A114-5BD8-3D6F-0189-90C2407A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2180">
                <a:off x="4916634" y="3322680"/>
                <a:ext cx="1809277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7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669C394-A7CA-8D43-B37C-2B460FEFA286}"/>
              </a:ext>
            </a:extLst>
          </p:cNvPr>
          <p:cNvSpPr/>
          <p:nvPr/>
        </p:nvSpPr>
        <p:spPr>
          <a:xfrm>
            <a:off x="3559440" y="5282434"/>
            <a:ext cx="17436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20CA19-E6C3-BCBF-1435-E3C2EC0A4C4B}"/>
              </a:ext>
            </a:extLst>
          </p:cNvPr>
          <p:cNvSpPr/>
          <p:nvPr/>
        </p:nvSpPr>
        <p:spPr>
          <a:xfrm>
            <a:off x="4404624" y="5282434"/>
            <a:ext cx="174361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EE7B86-C0D6-E6BD-F6BD-4919AA59943C}"/>
              </a:ext>
            </a:extLst>
          </p:cNvPr>
          <p:cNvSpPr/>
          <p:nvPr/>
        </p:nvSpPr>
        <p:spPr>
          <a:xfrm>
            <a:off x="7870563" y="5307834"/>
            <a:ext cx="663838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1B3819-5DAF-A242-5506-E05D0BDFBE9E}"/>
                  </a:ext>
                </a:extLst>
              </p:cNvPr>
              <p:cNvSpPr txBox="1"/>
              <p:nvPr/>
            </p:nvSpPr>
            <p:spPr>
              <a:xfrm>
                <a:off x="1028540" y="4998028"/>
                <a:ext cx="5016398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1B3819-5DAF-A242-5506-E05D0BDF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40" y="4998028"/>
                <a:ext cx="5016398" cy="871201"/>
              </a:xfrm>
              <a:prstGeom prst="rect">
                <a:avLst/>
              </a:prstGeom>
              <a:blipFill>
                <a:blip r:embed="rId3"/>
                <a:stretch>
                  <a:fillRect t="-94286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5438EC-F2BA-F2AA-27FC-FAB7726A6345}"/>
              </a:ext>
            </a:extLst>
          </p:cNvPr>
          <p:cNvCxnSpPr>
            <a:cxnSpLocks/>
          </p:cNvCxnSpPr>
          <p:nvPr/>
        </p:nvCxnSpPr>
        <p:spPr>
          <a:xfrm>
            <a:off x="152400" y="184666"/>
            <a:ext cx="40386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5D93C37-5B0A-019F-317D-B43584D59FBE}"/>
              </a:ext>
            </a:extLst>
          </p:cNvPr>
          <p:cNvSpPr/>
          <p:nvPr/>
        </p:nvSpPr>
        <p:spPr>
          <a:xfrm>
            <a:off x="1416685" y="23622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ℜ</a:t>
            </a:r>
            <a:r>
              <a:rPr lang="en-US" sz="3600" baseline="-25000" dirty="0">
                <a:latin typeface="Times" pitchFamily="2" charset="0"/>
                <a:cs typeface="Segoe UI" panose="020B0502040204020203" pitchFamily="34" charset="0"/>
              </a:rPr>
              <a:t>Φ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E20F91-B5A5-0492-A582-74581A4E3C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83485" y="2705100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A2DA-87CA-9E9C-1E35-90EE0766FC4D}"/>
                  </a:ext>
                </a:extLst>
              </p:cNvPr>
              <p:cNvSpPr txBox="1"/>
              <p:nvPr/>
            </p:nvSpPr>
            <p:spPr>
              <a:xfrm>
                <a:off x="2483485" y="2297668"/>
                <a:ext cx="93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75A2DA-87CA-9E9C-1E35-90EE0766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5" y="2297668"/>
                <a:ext cx="936089" cy="36933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BE6C23-D44B-3D66-396D-70F530842555}"/>
              </a:ext>
            </a:extLst>
          </p:cNvPr>
          <p:cNvCxnSpPr>
            <a:cxnSpLocks/>
          </p:cNvCxnSpPr>
          <p:nvPr/>
        </p:nvCxnSpPr>
        <p:spPr>
          <a:xfrm>
            <a:off x="638492" y="2732564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B9AA1-36AF-8A88-A7DF-C7A8484D5747}"/>
                  </a:ext>
                </a:extLst>
              </p:cNvPr>
              <p:cNvSpPr txBox="1"/>
              <p:nvPr/>
            </p:nvSpPr>
            <p:spPr>
              <a:xfrm>
                <a:off x="698924" y="2322036"/>
                <a:ext cx="448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7B9AA1-36AF-8A88-A7DF-C7A8484D5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24" y="2322036"/>
                <a:ext cx="4487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58AEDBD-C57E-029A-D703-7A5F92C18F8B}"/>
              </a:ext>
            </a:extLst>
          </p:cNvPr>
          <p:cNvSpPr/>
          <p:nvPr/>
        </p:nvSpPr>
        <p:spPr>
          <a:xfrm>
            <a:off x="1387793" y="4076700"/>
            <a:ext cx="1066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FixedPoint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847560-B790-03ED-2CC6-42F5623983C8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454593" y="4419600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DB40E-0336-4865-02AA-11DAC2264B67}"/>
                  </a:ext>
                </a:extLst>
              </p:cNvPr>
              <p:cNvSpPr txBox="1"/>
              <p:nvPr/>
            </p:nvSpPr>
            <p:spPr>
              <a:xfrm>
                <a:off x="2454593" y="4012168"/>
                <a:ext cx="795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DDB40E-0336-4865-02AA-11DAC226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593" y="4012168"/>
                <a:ext cx="7952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8CD91C-75B2-2185-96D6-D0E8FC4A5F9C}"/>
              </a:ext>
            </a:extLst>
          </p:cNvPr>
          <p:cNvCxnSpPr>
            <a:cxnSpLocks/>
          </p:cNvCxnSpPr>
          <p:nvPr/>
        </p:nvCxnSpPr>
        <p:spPr>
          <a:xfrm>
            <a:off x="609600" y="4447064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79F3F8-3D79-B70C-90E0-36DAC21138B8}"/>
                  </a:ext>
                </a:extLst>
              </p:cNvPr>
              <p:cNvSpPr txBox="1"/>
              <p:nvPr/>
            </p:nvSpPr>
            <p:spPr>
              <a:xfrm>
                <a:off x="670032" y="4036536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79F3F8-3D79-B70C-90E0-36DAC211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2" y="4036536"/>
                <a:ext cx="399597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E2848-EEAF-05DC-DD5F-34CFA6FCFBFD}"/>
                  </a:ext>
                </a:extLst>
              </p:cNvPr>
              <p:cNvSpPr txBox="1"/>
              <p:nvPr/>
            </p:nvSpPr>
            <p:spPr>
              <a:xfrm>
                <a:off x="-329565" y="2900726"/>
                <a:ext cx="457200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0E2848-EEAF-05DC-DD5F-34CFA6FCF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565" y="2900726"/>
                <a:ext cx="4572000" cy="871201"/>
              </a:xfrm>
              <a:prstGeom prst="rect">
                <a:avLst/>
              </a:prstGeom>
              <a:blipFill>
                <a:blip r:embed="rId8"/>
                <a:stretch>
                  <a:fillRect t="-94286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A7175A4-3A76-6BED-C965-35CFA996DC06}"/>
              </a:ext>
            </a:extLst>
          </p:cNvPr>
          <p:cNvSpPr txBox="1"/>
          <p:nvPr/>
        </p:nvSpPr>
        <p:spPr>
          <a:xfrm>
            <a:off x="635000" y="0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i="1" dirty="0"/>
              <a:t>want</a:t>
            </a:r>
            <a:r>
              <a:rPr lang="en-US" dirty="0"/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354EC1-7781-E820-2944-3A7089727F77}"/>
              </a:ext>
            </a:extLst>
          </p:cNvPr>
          <p:cNvSpPr/>
          <p:nvPr/>
        </p:nvSpPr>
        <p:spPr>
          <a:xfrm>
            <a:off x="1423035" y="419100"/>
            <a:ext cx="1066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𝓟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2BE13D-6760-0E28-45B2-DF0D89F3F32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489835" y="762000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1325D-2CA8-6ACB-4CC2-89AFAD2A4E32}"/>
                  </a:ext>
                </a:extLst>
              </p:cNvPr>
              <p:cNvSpPr txBox="1"/>
              <p:nvPr/>
            </p:nvSpPr>
            <p:spPr>
              <a:xfrm>
                <a:off x="2489835" y="354568"/>
                <a:ext cx="8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1325D-2CA8-6ACB-4CC2-89AFAD2A4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35" y="354568"/>
                <a:ext cx="85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B0B553-8903-7549-4508-AA18D24ED940}"/>
              </a:ext>
            </a:extLst>
          </p:cNvPr>
          <p:cNvCxnSpPr>
            <a:cxnSpLocks/>
          </p:cNvCxnSpPr>
          <p:nvPr/>
        </p:nvCxnSpPr>
        <p:spPr>
          <a:xfrm>
            <a:off x="644842" y="789464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7C201-40DE-B892-8ECE-3BD5D024986E}"/>
                  </a:ext>
                </a:extLst>
              </p:cNvPr>
              <p:cNvSpPr txBox="1"/>
              <p:nvPr/>
            </p:nvSpPr>
            <p:spPr>
              <a:xfrm>
                <a:off x="705274" y="378936"/>
                <a:ext cx="45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17C201-40DE-B892-8ECE-3BD5D024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" y="378936"/>
                <a:ext cx="4583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E66B11-BBB4-0910-E2D9-A0CBEC5AECE0}"/>
                  </a:ext>
                </a:extLst>
              </p:cNvPr>
              <p:cNvSpPr txBox="1"/>
              <p:nvPr/>
            </p:nvSpPr>
            <p:spPr>
              <a:xfrm>
                <a:off x="-82550" y="990600"/>
                <a:ext cx="457200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𝑜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E66B11-BBB4-0910-E2D9-A0CBEC5AE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550" y="990600"/>
                <a:ext cx="4572000" cy="871201"/>
              </a:xfrm>
              <a:prstGeom prst="rect">
                <a:avLst/>
              </a:prstGeom>
              <a:blipFill>
                <a:blip r:embed="rId11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8C9A1F-3CE4-0395-6673-96CDBC2686CA}"/>
              </a:ext>
            </a:extLst>
          </p:cNvPr>
          <p:cNvCxnSpPr>
            <a:cxnSpLocks/>
          </p:cNvCxnSpPr>
          <p:nvPr/>
        </p:nvCxnSpPr>
        <p:spPr>
          <a:xfrm>
            <a:off x="152400" y="2063234"/>
            <a:ext cx="4038600" cy="2309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E19C90A-37B7-D649-5BBC-ACF6FAD0C51A}"/>
              </a:ext>
            </a:extLst>
          </p:cNvPr>
          <p:cNvSpPr txBox="1"/>
          <p:nvPr/>
        </p:nvSpPr>
        <p:spPr>
          <a:xfrm>
            <a:off x="635000" y="1878568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</a:t>
            </a:r>
            <a:r>
              <a:rPr lang="en-US" b="1" i="1" dirty="0"/>
              <a:t>have</a:t>
            </a:r>
            <a:r>
              <a:rPr lang="en-US" dirty="0"/>
              <a:t>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38F532-7F9F-1610-E789-88A3B4D068A1}"/>
              </a:ext>
            </a:extLst>
          </p:cNvPr>
          <p:cNvCxnSpPr>
            <a:cxnSpLocks/>
          </p:cNvCxnSpPr>
          <p:nvPr/>
        </p:nvCxnSpPr>
        <p:spPr>
          <a:xfrm flipV="1">
            <a:off x="4191000" y="184666"/>
            <a:ext cx="0" cy="469213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DCA86-DFC0-08CB-2C91-13BCDB197251}"/>
              </a:ext>
            </a:extLst>
          </p:cNvPr>
          <p:cNvSpPr/>
          <p:nvPr/>
        </p:nvSpPr>
        <p:spPr>
          <a:xfrm>
            <a:off x="5086250" y="737632"/>
            <a:ext cx="3282625" cy="30215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714F5-170C-2626-337B-2EE647D9ECE6}"/>
              </a:ext>
            </a:extLst>
          </p:cNvPr>
          <p:cNvSpPr txBox="1"/>
          <p:nvPr/>
        </p:nvSpPr>
        <p:spPr>
          <a:xfrm>
            <a:off x="6426364" y="152400"/>
            <a:ext cx="850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𝓟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6A96F-5ECF-BA5D-2483-EF6E44DC2457}"/>
              </a:ext>
            </a:extLst>
          </p:cNvPr>
          <p:cNvCxnSpPr>
            <a:cxnSpLocks/>
          </p:cNvCxnSpPr>
          <p:nvPr/>
        </p:nvCxnSpPr>
        <p:spPr>
          <a:xfrm>
            <a:off x="4314159" y="2243893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97214A-77E0-E793-81FE-1CF6DCEAF39F}"/>
                  </a:ext>
                </a:extLst>
              </p:cNvPr>
              <p:cNvSpPr txBox="1"/>
              <p:nvPr/>
            </p:nvSpPr>
            <p:spPr>
              <a:xfrm>
                <a:off x="4374591" y="1833365"/>
                <a:ext cx="45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97214A-77E0-E793-81FE-1CF6DCEA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591" y="1833365"/>
                <a:ext cx="4583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BDAA7A-1643-B0A6-DD14-CB02235E5D02}"/>
              </a:ext>
            </a:extLst>
          </p:cNvPr>
          <p:cNvCxnSpPr>
            <a:cxnSpLocks/>
          </p:cNvCxnSpPr>
          <p:nvPr/>
        </p:nvCxnSpPr>
        <p:spPr>
          <a:xfrm>
            <a:off x="8368875" y="2288859"/>
            <a:ext cx="76200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F7C1BF-B53C-F12E-7071-D16D01CEDA0E}"/>
                  </a:ext>
                </a:extLst>
              </p:cNvPr>
              <p:cNvSpPr txBox="1"/>
              <p:nvPr/>
            </p:nvSpPr>
            <p:spPr>
              <a:xfrm>
                <a:off x="8368875" y="1881427"/>
                <a:ext cx="8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F7C1BF-B53C-F12E-7071-D16D01CE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875" y="1881427"/>
                <a:ext cx="85048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4C142AB-7642-750F-3987-7AD5361AD482}"/>
              </a:ext>
            </a:extLst>
          </p:cNvPr>
          <p:cNvSpPr/>
          <p:nvPr/>
        </p:nvSpPr>
        <p:spPr>
          <a:xfrm>
            <a:off x="6557002" y="1080532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ℜ</a:t>
            </a:r>
            <a:r>
              <a:rPr lang="en-US" sz="3600" baseline="-25000" dirty="0">
                <a:latin typeface="Times" pitchFamily="2" charset="0"/>
                <a:cs typeface="Segoe UI" panose="020B0502040204020203" pitchFamily="34" charset="0"/>
              </a:rPr>
              <a:t>Φ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AD8BA3-AFD6-D7F7-5D69-5BF2D8CBF8BE}"/>
              </a:ext>
            </a:extLst>
          </p:cNvPr>
          <p:cNvSpPr/>
          <p:nvPr/>
        </p:nvSpPr>
        <p:spPr>
          <a:xfrm>
            <a:off x="6528110" y="2795032"/>
            <a:ext cx="1066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FixedPoint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9CD709E-03EB-B42B-9112-36F95C457473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5086250" y="1423432"/>
            <a:ext cx="1470752" cy="827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42506C-D956-2E75-D7BE-533C7BEF4DF9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H="1">
            <a:off x="6528110" y="1423432"/>
            <a:ext cx="1095692" cy="1714500"/>
          </a:xfrm>
          <a:prstGeom prst="bentConnector5">
            <a:avLst>
              <a:gd name="adj1" fmla="val -20864"/>
              <a:gd name="adj2" fmla="val 50000"/>
              <a:gd name="adj3" fmla="val 120864"/>
            </a:avLst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EB2538B-1297-EF22-0BC5-481C4A8FA5C1}"/>
              </a:ext>
            </a:extLst>
          </p:cNvPr>
          <p:cNvCxnSpPr>
            <a:cxnSpLocks/>
            <a:stCxn id="41" idx="3"/>
            <a:endCxn id="11" idx="3"/>
          </p:cNvCxnSpPr>
          <p:nvPr/>
        </p:nvCxnSpPr>
        <p:spPr>
          <a:xfrm flipV="1">
            <a:off x="7594910" y="2248416"/>
            <a:ext cx="773965" cy="8895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126B928-9EAE-1978-34A6-9C011851ABBE}"/>
                  </a:ext>
                </a:extLst>
              </p:cNvPr>
              <p:cNvSpPr txBox="1"/>
              <p:nvPr/>
            </p:nvSpPr>
            <p:spPr>
              <a:xfrm>
                <a:off x="6636888" y="1885434"/>
                <a:ext cx="6353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126B928-9EAE-1978-34A6-9C011851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888" y="1885434"/>
                <a:ext cx="63531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7D4A114-5BD8-3D6F-0189-90C2407A1465}"/>
                  </a:ext>
                </a:extLst>
              </p:cNvPr>
              <p:cNvSpPr txBox="1"/>
              <p:nvPr/>
            </p:nvSpPr>
            <p:spPr>
              <a:xfrm rot="19802180">
                <a:off x="4916634" y="1493880"/>
                <a:ext cx="1809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7D4A114-5BD8-3D6F-0189-90C2407A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2180">
                <a:off x="4916634" y="1493880"/>
                <a:ext cx="1809277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620976-7DFF-E518-1FC6-F99D71526E30}"/>
              </a:ext>
            </a:extLst>
          </p:cNvPr>
          <p:cNvCxnSpPr>
            <a:cxnSpLocks/>
          </p:cNvCxnSpPr>
          <p:nvPr/>
        </p:nvCxnSpPr>
        <p:spPr>
          <a:xfrm flipH="1">
            <a:off x="0" y="4876800"/>
            <a:ext cx="4191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4D0A1-C79F-40A9-7DB7-2F2E4711F9B2}"/>
                  </a:ext>
                </a:extLst>
              </p:cNvPr>
              <p:cNvSpPr txBox="1"/>
              <p:nvPr/>
            </p:nvSpPr>
            <p:spPr>
              <a:xfrm>
                <a:off x="4343401" y="5834399"/>
                <a:ext cx="479425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4D0A1-C79F-40A9-7DB7-2F2E4711F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5834399"/>
                <a:ext cx="4794250" cy="871201"/>
              </a:xfrm>
              <a:prstGeom prst="rect">
                <a:avLst/>
              </a:prstGeom>
              <a:blipFill>
                <a:blip r:embed="rId16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1B6807-7946-12F1-1E6E-61BBEE7287D6}"/>
              </a:ext>
            </a:extLst>
          </p:cNvPr>
          <p:cNvCxnSpPr>
            <a:cxnSpLocks/>
          </p:cNvCxnSpPr>
          <p:nvPr/>
        </p:nvCxnSpPr>
        <p:spPr>
          <a:xfrm flipH="1">
            <a:off x="7994651" y="5688834"/>
            <a:ext cx="102897" cy="4572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643CB9F-A33B-DC4A-AA88-3F0774B9B707}"/>
              </a:ext>
            </a:extLst>
          </p:cNvPr>
          <p:cNvSpPr txBox="1"/>
          <p:nvPr/>
        </p:nvSpPr>
        <p:spPr>
          <a:xfrm>
            <a:off x="533400" y="5181600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C366F0-266B-D739-C072-E870C27C7064}"/>
                  </a:ext>
                </a:extLst>
              </p:cNvPr>
              <p:cNvSpPr txBox="1"/>
              <p:nvPr/>
            </p:nvSpPr>
            <p:spPr>
              <a:xfrm>
                <a:off x="4557422" y="4994022"/>
                <a:ext cx="479425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Φ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0C366F0-266B-D739-C072-E870C27C7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422" y="4994022"/>
                <a:ext cx="4794250" cy="871201"/>
              </a:xfrm>
              <a:prstGeom prst="rect">
                <a:avLst/>
              </a:prstGeom>
              <a:blipFill>
                <a:blip r:embed="rId17"/>
                <a:stretch>
                  <a:fillRect t="-95652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3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39" grpId="0" animBg="1"/>
      <p:bldP spid="12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237B-336C-563F-2DEA-F7BAF822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Summary of this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8BEEA-1C0D-161F-E326-DC6E810EC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notion of regret can be generalized beyond external regret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-regret</a:t>
                </a:r>
              </a:p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While external regret leads to Nash equilibrium (in two-player zero-sum settings) and coarse correlated equilibria, more powerful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-regret notions lead to correlated equilibria in general-sum multi-player games</a:t>
                </a:r>
              </a:p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In many cases,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-regret minimizers can be constructed from external regret minimizers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8BEEA-1C0D-161F-E326-DC6E810EC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044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237B-336C-563F-2DEA-F7BAF822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Summary of this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8BEEA-1C0D-161F-E326-DC6E810EC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The notion of regret can be generalized beyond external regret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-regret</a:t>
                </a:r>
              </a:p>
              <a:p>
                <a:r>
                  <a:rPr lang="en-US" dirty="0"/>
                  <a:t>While external regret leads to Nash equilibrium (in two-player zero-sum settings) and coarse correlated equilibria, more powerful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-regret notions lead to correlated equilibria in general-sum multi-player games</a:t>
                </a:r>
              </a:p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In many cases,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-regret minimizers can be constructed from external regret minimizers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8BEEA-1C0D-161F-E326-DC6E810EC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0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237B-336C-563F-2DEA-F7BAF822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Summary of this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8BEEA-1C0D-161F-E326-DC6E810ECE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The notion of regret can be generalized beyond external regret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-regret</a:t>
                </a:r>
              </a:p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While external regret leads to Nash equilibrium (in two-player zero-sum settings) and coarse correlated equilibria, more powerful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</a:rPr>
                  <a:t>-regret notions lead to correlated equilibria in general-sum multi-player games</a:t>
                </a:r>
              </a:p>
              <a:p>
                <a:r>
                  <a:rPr lang="en-US" dirty="0"/>
                  <a:t>In many cases,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-regret minimizers can be constructed from external regret minimizers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8BEEA-1C0D-161F-E326-DC6E810EC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803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13B4-662E-184F-0B3E-52FD00EF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B374-41E4-7634-1CD6-F1677027E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0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5065-763F-429E-A4FC-DBBEBC54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sz="2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700" dirty="0">
                <a:latin typeface="Segoe UI" panose="020B0502040204020203" pitchFamily="34" charset="0"/>
                <a:cs typeface="Segoe UI" panose="020B0502040204020203" pitchFamily="34" charset="0"/>
              </a:rPr>
              <a:t>What is known about </a:t>
            </a:r>
            <a:r>
              <a:rPr lang="en-US" sz="27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 regret minimization </a:t>
            </a:r>
            <a:r>
              <a:rPr lang="en-US" sz="2700" dirty="0">
                <a:latin typeface="Segoe UI" panose="020B0502040204020203" pitchFamily="34" charset="0"/>
                <a:cs typeface="Segoe UI" panose="020B0502040204020203" pitchFamily="34" charset="0"/>
              </a:rPr>
              <a:t>algorithms</a:t>
            </a:r>
            <a:r>
              <a:rPr lang="en-US" sz="27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>
                <a:latin typeface="Segoe UI" panose="020B0502040204020203" pitchFamily="34" charset="0"/>
                <a:cs typeface="Segoe UI" panose="020B0502040204020203" pitchFamily="34" charset="0"/>
              </a:rPr>
              <a:t>for extensive-form decision problems?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D0BD12-A180-4460-973E-C5C1983F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regret in normal-form vs extensive-form games</a:t>
            </a:r>
          </a:p>
        </p:txBody>
      </p:sp>
    </p:spTree>
    <p:extLst>
      <p:ext uri="{BB962C8B-B14F-4D97-AF65-F5344CB8AC3E}">
        <p14:creationId xmlns:p14="http://schemas.microsoft.com/office/powerpoint/2010/main" val="332716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5065-763F-429E-A4FC-DBBEBC54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Our understanding of regret minimization in extensive-form games lags </a:t>
            </a:r>
            <a:r>
              <a:rPr lang="en-US" sz="24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severely behind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normal-form games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D0BD12-A180-4460-973E-C5C1983F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10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E05879-EDEE-47B9-82AD-729FC5707901}"/>
              </a:ext>
            </a:extLst>
          </p:cNvPr>
          <p:cNvSpPr txBox="1">
            <a:spLocks/>
          </p:cNvSpPr>
          <p:nvPr/>
        </p:nvSpPr>
        <p:spPr>
          <a:xfrm>
            <a:off x="504439" y="1179352"/>
            <a:ext cx="4078510" cy="479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Normal-Form Games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E67CA2D9-238B-4325-9CCA-80A13F3065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2049046"/>
                <a:ext cx="4541276" cy="296346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Per-player regret bound:</a:t>
                </a: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✅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ra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dependence on the number of actions</a:t>
                </a: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✅ polylog(T) dependence on time</a:t>
                </a:r>
              </a:p>
              <a:p>
                <a:r>
                  <a:rPr lang="en-US" sz="21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Sum of players’ regrets</a:t>
                </a: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✅ O(max log A) dep. on #actions</a:t>
                </a: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✅ O(1) dependence on time </a:t>
                </a:r>
              </a:p>
              <a:p>
                <a:r>
                  <a:rPr lang="en-US" sz="18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✅ Last-strategy convergence</a:t>
                </a:r>
              </a:p>
              <a:p>
                <a:endParaRPr lang="en-US" sz="21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E67CA2D9-238B-4325-9CCA-80A13F30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49046"/>
                <a:ext cx="4541276" cy="2963466"/>
              </a:xfrm>
              <a:prstGeom prst="rect">
                <a:avLst/>
              </a:prstGeom>
              <a:blipFill>
                <a:blip r:embed="rId3"/>
                <a:stretch>
                  <a:fillRect l="-1397" t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330D7E-01C1-449B-9791-E1C6B4DF6156}"/>
              </a:ext>
            </a:extLst>
          </p:cNvPr>
          <p:cNvSpPr txBox="1">
            <a:spLocks/>
          </p:cNvSpPr>
          <p:nvPr/>
        </p:nvSpPr>
        <p:spPr>
          <a:xfrm>
            <a:off x="4822554" y="1179352"/>
            <a:ext cx="3031331" cy="479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Extensive-Form Games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4D0CD2-BCE3-49EC-ACEC-6FBAD751F074}"/>
              </a:ext>
            </a:extLst>
          </p:cNvPr>
          <p:cNvSpPr txBox="1">
            <a:spLocks/>
          </p:cNvSpPr>
          <p:nvPr/>
        </p:nvSpPr>
        <p:spPr>
          <a:xfrm>
            <a:off x="4822554" y="2049045"/>
            <a:ext cx="3031331" cy="3055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❌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known</a:t>
            </a:r>
            <a:b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❌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known</a:t>
            </a:r>
            <a:br>
              <a:rPr lang="en-US" sz="2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❌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known</a:t>
            </a:r>
          </a:p>
          <a:p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❌ 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known</a:t>
            </a:r>
          </a:p>
          <a:p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🟨 Less is known</a:t>
            </a:r>
          </a:p>
          <a:p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3E4A35-27DB-4AB6-A473-C033D4EA388E}"/>
              </a:ext>
            </a:extLst>
          </p:cNvPr>
          <p:cNvSpPr/>
          <p:nvPr/>
        </p:nvSpPr>
        <p:spPr>
          <a:xfrm>
            <a:off x="582163" y="1695928"/>
            <a:ext cx="4111514" cy="377427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⭐ </a:t>
            </a:r>
            <a:r>
              <a:rPr lang="en-US" sz="135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OMWU </a:t>
            </a:r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algorithm has all these properties: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AC8EF35-669B-4B43-BA32-33F0B487DADC}"/>
              </a:ext>
            </a:extLst>
          </p:cNvPr>
          <p:cNvSpPr txBox="1">
            <a:spLocks/>
          </p:cNvSpPr>
          <p:nvPr/>
        </p:nvSpPr>
        <p:spPr>
          <a:xfrm>
            <a:off x="401445" y="1131094"/>
            <a:ext cx="84581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752F2-5EE4-4CBD-8939-5AD3159A3F4F}"/>
              </a:ext>
            </a:extLst>
          </p:cNvPr>
          <p:cNvCxnSpPr/>
          <p:nvPr/>
        </p:nvCxnSpPr>
        <p:spPr>
          <a:xfrm>
            <a:off x="396842" y="3352800"/>
            <a:ext cx="8228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3D2914-FCAD-4F19-A4D5-6E708FB73C50}"/>
              </a:ext>
            </a:extLst>
          </p:cNvPr>
          <p:cNvCxnSpPr/>
          <p:nvPr/>
        </p:nvCxnSpPr>
        <p:spPr>
          <a:xfrm>
            <a:off x="457706" y="4419600"/>
            <a:ext cx="8228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56E616-9376-44DF-866B-A8F7803EE6B4}"/>
              </a:ext>
            </a:extLst>
          </p:cNvPr>
          <p:cNvCxnSpPr>
            <a:cxnSpLocks/>
          </p:cNvCxnSpPr>
          <p:nvPr/>
        </p:nvCxnSpPr>
        <p:spPr>
          <a:xfrm flipH="1">
            <a:off x="4716454" y="1216261"/>
            <a:ext cx="32456" cy="314824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71C954-CD2E-40D3-A5E9-4E4927680473}"/>
              </a:ext>
            </a:extLst>
          </p:cNvPr>
          <p:cNvSpPr/>
          <p:nvPr/>
        </p:nvSpPr>
        <p:spPr>
          <a:xfrm>
            <a:off x="1251300" y="5086673"/>
            <a:ext cx="6519672" cy="564687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we somehow bridge the gap?</a:t>
            </a:r>
          </a:p>
        </p:txBody>
      </p:sp>
    </p:spTree>
    <p:extLst>
      <p:ext uri="{BB962C8B-B14F-4D97-AF65-F5344CB8AC3E}">
        <p14:creationId xmlns:p14="http://schemas.microsoft.com/office/powerpoint/2010/main" val="13458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01">
            <a:extLst>
              <a:ext uri="{FF2B5EF4-FFF2-40B4-BE49-F238E27FC236}">
                <a16:creationId xmlns:a16="http://schemas.microsoft.com/office/drawing/2014/main" id="{E871903B-2984-7E70-5308-C2E6CB317523}"/>
              </a:ext>
            </a:extLst>
          </p:cNvPr>
          <p:cNvSpPr/>
          <p:nvPr/>
        </p:nvSpPr>
        <p:spPr>
          <a:xfrm>
            <a:off x="1330452" y="152400"/>
            <a:ext cx="6519672" cy="2743200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💡In the past lecture, we always equated</a:t>
            </a:r>
          </a:p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“Playing differently in hindsight”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</a:p>
          <a:p>
            <a:pPr algn="ctr"/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“Going back and using </a:t>
            </a:r>
            <a:r>
              <a:rPr lang="en-US" sz="21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one,</a:t>
            </a:r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fixed </a:t>
            </a:r>
            <a:r>
              <a:rPr lang="en-US" sz="2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strategy"</a:t>
            </a:r>
          </a:p>
        </p:txBody>
      </p:sp>
      <p:sp>
        <p:nvSpPr>
          <p:cNvPr id="5" name="Rectangle: Rounded Corners 101">
            <a:extLst>
              <a:ext uri="{FF2B5EF4-FFF2-40B4-BE49-F238E27FC236}">
                <a16:creationId xmlns:a16="http://schemas.microsoft.com/office/drawing/2014/main" id="{313A08E7-D9AB-7753-7F38-DC8BA2F1A08D}"/>
              </a:ext>
            </a:extLst>
          </p:cNvPr>
          <p:cNvSpPr/>
          <p:nvPr/>
        </p:nvSpPr>
        <p:spPr>
          <a:xfrm>
            <a:off x="6193258" y="3733800"/>
            <a:ext cx="2819400" cy="2095903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🤔🤔</a:t>
            </a:r>
          </a:p>
          <a:p>
            <a:pPr algn="ctr"/>
            <a:r>
              <a:rPr lang="en-US" sz="2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Isn’t that a weak notion of hindsight rationality?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23000-138C-FC1E-2A7C-EFA27171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9983">
            <a:off x="30058" y="2842979"/>
            <a:ext cx="5980742" cy="444783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219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D857-C008-4779-9A73-032A5557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3161F5-0A99-4F39-A24F-2199818E2A90}"/>
              </a:ext>
            </a:extLst>
          </p:cNvPr>
          <p:cNvSpPr/>
          <p:nvPr/>
        </p:nvSpPr>
        <p:spPr>
          <a:xfrm>
            <a:off x="504746" y="2228851"/>
            <a:ext cx="8134483" cy="746861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Folklore result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extensive-form problems can be converted into normal-form problems, but doing so incurs an exponential blowup of the strategy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DC5B7-22B0-492F-95EB-12E7517AFD83}"/>
              </a:ext>
            </a:extLst>
          </p:cNvPr>
          <p:cNvSpPr txBox="1"/>
          <p:nvPr/>
        </p:nvSpPr>
        <p:spPr>
          <a:xfrm>
            <a:off x="2896352" y="2944243"/>
            <a:ext cx="5801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Idea: one-shot problem where each action corresponds to a whole tree-form strategy in the original extensive-form problem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C62346-5F3B-4FDB-9F29-0DC80C5FDF95}"/>
              </a:ext>
            </a:extLst>
          </p:cNvPr>
          <p:cNvSpPr/>
          <p:nvPr/>
        </p:nvSpPr>
        <p:spPr>
          <a:xfrm>
            <a:off x="504745" y="3705893"/>
            <a:ext cx="8134483" cy="746861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Common wisdom: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 of the exponential blowup, the above approach is a dead end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92FDCB-10B0-4860-8B0A-5D73EEA824E4}"/>
              </a:ext>
            </a:extLst>
          </p:cNvPr>
          <p:cNvSpPr/>
          <p:nvPr/>
        </p:nvSpPr>
        <p:spPr>
          <a:xfrm>
            <a:off x="504744" y="4514851"/>
            <a:ext cx="8134483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common wisdom is wrong</a:t>
            </a:r>
            <a:endParaRPr lang="en-US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EE10D6-89C1-469D-95BB-CF40D83D74B3}"/>
              </a:ext>
            </a:extLst>
          </p:cNvPr>
          <p:cNvSpPr txBox="1">
            <a:spLocks/>
          </p:cNvSpPr>
          <p:nvPr/>
        </p:nvSpPr>
        <p:spPr>
          <a:xfrm>
            <a:off x="345948" y="455845"/>
            <a:ext cx="84581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Kernelization 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33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theoretical 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state of the 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F5A7A-82C1-4311-A0CA-CBD5B82587F6}"/>
              </a:ext>
            </a:extLst>
          </p:cNvPr>
          <p:cNvSpPr txBox="1"/>
          <p:nvPr/>
        </p:nvSpPr>
        <p:spPr>
          <a:xfrm>
            <a:off x="4572000" y="434340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350" dirty="0"/>
              <a:t>We call our algorithm </a:t>
            </a:r>
            <a:r>
              <a:rPr lang="en-US" sz="1350" b="1" dirty="0"/>
              <a:t>Kernelized OMWU (KOMWU)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4DB629-3D52-40F0-97A6-2EA396DB9D1A}"/>
              </a:ext>
            </a:extLst>
          </p:cNvPr>
          <p:cNvSpPr/>
          <p:nvPr/>
        </p:nvSpPr>
        <p:spPr>
          <a:xfrm>
            <a:off x="342900" y="2228850"/>
            <a:ext cx="8296339" cy="20574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Recent result: </a:t>
            </a:r>
            <a:r>
              <a:rPr lang="en-US" sz="22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is possible to simulate OMWU on the normal-form equivalent of an extensive-form decision problem in linear time per iteration in the tree size, via a kernel trick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9D637-D087-42B0-8B6A-4FB093BE26AA}"/>
              </a:ext>
            </a:extLst>
          </p:cNvPr>
          <p:cNvSpPr txBox="1"/>
          <p:nvPr/>
        </p:nvSpPr>
        <p:spPr>
          <a:xfrm>
            <a:off x="0" y="6396335"/>
            <a:ext cx="937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7030A0"/>
                </a:solidFill>
                <a:latin typeface="Lucida Grande"/>
              </a:rPr>
              <a:t>[Farina, Lee, Luo, </a:t>
            </a:r>
            <a:r>
              <a:rPr lang="en-US" sz="1200" dirty="0" err="1">
                <a:solidFill>
                  <a:srgbClr val="7030A0"/>
                </a:solidFill>
                <a:latin typeface="Lucida Grande"/>
              </a:rPr>
              <a:t>Kroer</a:t>
            </a:r>
            <a:r>
              <a:rPr lang="en-US" sz="1200" dirty="0">
                <a:solidFill>
                  <a:srgbClr val="7030A0"/>
                </a:solidFill>
                <a:latin typeface="Lucida Grande"/>
              </a:rPr>
              <a:t>. Kernelized Multiplicative Weights for 0/1-Polyhedral Games: Bridging the Gap Between Learning in Extensive-Form and Normal-Form Games. Under review at ICML’22]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8078C0D-5574-4983-AB9F-C61F1C69E4A8}"/>
                  </a:ext>
                </a:extLst>
              </p:cNvPr>
              <p:cNvSpPr/>
              <p:nvPr/>
            </p:nvSpPr>
            <p:spPr>
              <a:xfrm>
                <a:off x="504746" y="2228851"/>
                <a:ext cx="8134483" cy="746861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 fact, kernelized OMWU applies to any polyhedral domain with</a:t>
                </a:r>
                <a:b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0/1-coordinate vertices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8078C0D-5574-4983-AB9F-C61F1C69E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6" y="2228851"/>
                <a:ext cx="8134483" cy="746861"/>
              </a:xfrm>
              <a:prstGeom prst="round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6E2E78-356E-4B94-8AB0-23FAA9BD289D}"/>
              </a:ext>
            </a:extLst>
          </p:cNvPr>
          <p:cNvSpPr txBox="1"/>
          <p:nvPr/>
        </p:nvSpPr>
        <p:spPr>
          <a:xfrm>
            <a:off x="0" y="5562169"/>
            <a:ext cx="937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7030A0"/>
                </a:solidFill>
                <a:latin typeface="Lucida Grande"/>
              </a:rPr>
              <a:t>[Farina, Lee, Luo, </a:t>
            </a:r>
            <a:r>
              <a:rPr lang="en-US" sz="1200" dirty="0" err="1">
                <a:solidFill>
                  <a:srgbClr val="7030A0"/>
                </a:solidFill>
                <a:latin typeface="Lucida Grande"/>
              </a:rPr>
              <a:t>Kroer</a:t>
            </a:r>
            <a:r>
              <a:rPr lang="en-US" sz="1200" dirty="0">
                <a:solidFill>
                  <a:srgbClr val="7030A0"/>
                </a:solidFill>
                <a:latin typeface="Lucida Grande"/>
              </a:rPr>
              <a:t>. Kernelized Multiplicative Weights for 0/1-Polyhedral Games: Bridging the Gap Between Learning in Extensive-Form and Normal-Form Games. Under review at ICML’22]</a:t>
            </a:r>
            <a:endParaRPr lang="en-US" sz="1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9CCD2E9-F8CA-436F-8DEF-6FCA1A090117}"/>
                  </a:ext>
                </a:extLst>
              </p:cNvPr>
              <p:cNvSpPr/>
              <p:nvPr/>
            </p:nvSpPr>
            <p:spPr>
              <a:xfrm>
                <a:off x="504745" y="3277843"/>
                <a:ext cx="8134483" cy="985394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Theorem</a:t>
                </a:r>
                <a:r>
                  <a:rPr lang="en-US" sz="21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OMWU on the set of vertices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1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can be simulated using </a:t>
                </a:r>
                <a14:m>
                  <m:oMath xmlns:m="http://schemas.openxmlformats.org/officeDocument/2006/math">
                    <m:r>
                      <a:rPr lang="en-US" sz="21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1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1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evaluations of the kernel at each iteration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9CCD2E9-F8CA-436F-8DEF-6FCA1A090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5" y="3277843"/>
                <a:ext cx="8134483" cy="985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>
            <a:extLst>
              <a:ext uri="{FF2B5EF4-FFF2-40B4-BE49-F238E27FC236}">
                <a16:creationId xmlns:a16="http://schemas.microsoft.com/office/drawing/2014/main" id="{C0BF0B36-F21E-4C93-B155-23B3507CD14E}"/>
              </a:ext>
            </a:extLst>
          </p:cNvPr>
          <p:cNvSpPr txBox="1">
            <a:spLocks/>
          </p:cNvSpPr>
          <p:nvPr/>
        </p:nvSpPr>
        <p:spPr>
          <a:xfrm>
            <a:off x="457200" y="696379"/>
            <a:ext cx="84581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Kernelization 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33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theoretical 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state of the 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60A1F9-2A70-48D2-8ECD-FEC173C39CF3}"/>
              </a:ext>
            </a:extLst>
          </p:cNvPr>
          <p:cNvSpPr txBox="1"/>
          <p:nvPr/>
        </p:nvSpPr>
        <p:spPr>
          <a:xfrm>
            <a:off x="4022744" y="4345666"/>
            <a:ext cx="470164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500" dirty="0"/>
              <a:t>So, if each kernel evaluation can be performed in poly(d) time, OMWU can be simulated in poly(d) time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9211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EE10D6-89C1-469D-95BB-CF40D83D74B3}"/>
              </a:ext>
            </a:extLst>
          </p:cNvPr>
          <p:cNvSpPr txBox="1">
            <a:spLocks/>
          </p:cNvSpPr>
          <p:nvPr/>
        </p:nvSpPr>
        <p:spPr>
          <a:xfrm>
            <a:off x="504758" y="301047"/>
            <a:ext cx="84581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Kernelization 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33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theoretical </a:t>
            </a:r>
            <a:r>
              <a:rPr lang="en-US" sz="3300" dirty="0">
                <a:latin typeface="Segoe UI" panose="020B0502040204020203" pitchFamily="34" charset="0"/>
                <a:cs typeface="Segoe UI" panose="020B0502040204020203" pitchFamily="34" charset="0"/>
              </a:rPr>
              <a:t>state of the art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046170-E1D6-40D1-B6D1-2256CFEC2AE2}"/>
              </a:ext>
            </a:extLst>
          </p:cNvPr>
          <p:cNvSpPr/>
          <p:nvPr/>
        </p:nvSpPr>
        <p:spPr>
          <a:xfrm>
            <a:off x="504759" y="1905735"/>
            <a:ext cx="8134483" cy="1029004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KOMWU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closes the gap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 normal-form and extensive-form games</a:t>
            </a:r>
            <a:b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675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achieves all the properties mentioned earlier (including polylog regret)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…as well as any future regret bounds that might get proven for OMWU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095A9B-A0B4-4C9B-9340-BF259E68CE7D}"/>
              </a:ext>
            </a:extLst>
          </p:cNvPr>
          <p:cNvSpPr/>
          <p:nvPr/>
        </p:nvSpPr>
        <p:spPr>
          <a:xfrm>
            <a:off x="504759" y="3043887"/>
            <a:ext cx="8134483" cy="746861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an unexpected byproduct, KOMWU obtains new state-of-the-art regret bounds among all online learning algorithms for extensive-form problems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67230-C93A-4B37-B3A8-08E11B17F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558"/>
          <a:stretch/>
        </p:blipFill>
        <p:spPr>
          <a:xfrm>
            <a:off x="342900" y="3894990"/>
            <a:ext cx="6858000" cy="2114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3D1F49-B133-409C-8BE6-45E61C07831A}"/>
                  </a:ext>
                </a:extLst>
              </p:cNvPr>
              <p:cNvSpPr/>
              <p:nvPr/>
            </p:nvSpPr>
            <p:spPr>
              <a:xfrm>
                <a:off x="7168840" y="5071021"/>
                <a:ext cx="1869224" cy="8611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Improved dependence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norm of the strategy space  (half of the exponent)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3D1F49-B133-409C-8BE6-45E61C078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840" y="5071021"/>
                <a:ext cx="1869224" cy="861188"/>
              </a:xfrm>
              <a:prstGeom prst="rect">
                <a:avLst/>
              </a:prstGeom>
              <a:blipFill>
                <a:blip r:embed="rId4"/>
                <a:stretch>
                  <a:fillRect t="-2817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4F9E9A-B10E-4C60-A627-F120DBE9CEE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408342" y="5224769"/>
            <a:ext cx="1760499" cy="2768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B097A-EEB0-4123-9161-02E9FA21DE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302405" y="5501616"/>
            <a:ext cx="1866436" cy="295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2B087-2FAC-4321-AE0E-7D496AE1B73F}"/>
              </a:ext>
            </a:extLst>
          </p:cNvPr>
          <p:cNvSpPr/>
          <p:nvPr/>
        </p:nvSpPr>
        <p:spPr>
          <a:xfrm>
            <a:off x="7168840" y="4301731"/>
            <a:ext cx="1869224" cy="571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Near-optimal O(polylog T) regret bound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24C2C0-C23B-44BE-9772-2C0460FB4481}"/>
              </a:ext>
            </a:extLst>
          </p:cNvPr>
          <p:cNvCxnSpPr>
            <a:cxnSpLocks/>
          </p:cNvCxnSpPr>
          <p:nvPr/>
        </p:nvCxnSpPr>
        <p:spPr>
          <a:xfrm flipH="1">
            <a:off x="5887845" y="4616056"/>
            <a:ext cx="1280995" cy="1217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3486-E241-F534-6D56-D01F0023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9E28-5FD4-C371-5917-4DB600E1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no-regret agent as defined for now can consistently observe that its average utility would have increased had it chosen action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’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every time that it actually played </a:t>
            </a:r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…And yet never switch to playing action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’ in these situations.</a:t>
            </a:r>
          </a:p>
        </p:txBody>
      </p:sp>
    </p:spTree>
    <p:extLst>
      <p:ext uri="{BB962C8B-B14F-4D97-AF65-F5344CB8AC3E}">
        <p14:creationId xmlns:p14="http://schemas.microsoft.com/office/powerpoint/2010/main" val="61662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B683E1-87CD-309C-856D-A0F22DB1E5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-Regret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B683E1-87CD-309C-856D-A0F22DB1E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04FC1-DF1A-7BD2-5840-AB5FDEAA8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-regret is a generalization of the concept of regret as seen in the previous class</a:t>
                </a:r>
              </a:p>
              <a:p>
                <a:endParaRPr lang="en-US" dirty="0"/>
              </a:p>
              <a:p>
                <a:r>
                  <a:rPr lang="en-US" dirty="0"/>
                  <a:t>It enables to specify what </a:t>
                </a:r>
                <a:r>
                  <a:rPr lang="en-US" b="1" dirty="0">
                    <a:solidFill>
                      <a:srgbClr val="00B0F0"/>
                    </a:solidFill>
                  </a:rPr>
                  <a:t>transformations of strategies </a:t>
                </a:r>
                <a:r>
                  <a:rPr lang="en-US" dirty="0"/>
                  <a:t>the agent wants to learn to not regret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04FC1-DF1A-7BD2-5840-AB5FDEAA8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279E72-BEA5-E375-7A60-851E7ED3F584}"/>
                  </a:ext>
                </a:extLst>
              </p:cNvPr>
              <p:cNvSpPr/>
              <p:nvPr/>
            </p:nvSpPr>
            <p:spPr>
              <a:xfrm>
                <a:off x="3352800" y="4876800"/>
                <a:ext cx="48768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💡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from the strategy set to itself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F279E72-BEA5-E375-7A60-851E7ED3F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876800"/>
                <a:ext cx="4876800" cy="9144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38E926-3ED3-948B-519D-E7C9A9781A28}"/>
              </a:ext>
            </a:extLst>
          </p:cNvPr>
          <p:cNvCxnSpPr>
            <a:endCxn id="4" idx="0"/>
          </p:cNvCxnSpPr>
          <p:nvPr/>
        </p:nvCxnSpPr>
        <p:spPr>
          <a:xfrm flipH="1">
            <a:off x="5791200" y="3733800"/>
            <a:ext cx="228600" cy="11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A5B08FAA-812D-4CA2-8157-675EF17FAAC9}"/>
              </a:ext>
            </a:extLst>
          </p:cNvPr>
          <p:cNvSpPr/>
          <p:nvPr/>
        </p:nvSpPr>
        <p:spPr>
          <a:xfrm>
            <a:off x="2442921" y="3699742"/>
            <a:ext cx="1534332" cy="631523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E9AC11B-6089-4346-B2F8-8B28A7AAE3C9}"/>
              </a:ext>
            </a:extLst>
          </p:cNvPr>
          <p:cNvSpPr/>
          <p:nvPr/>
        </p:nvSpPr>
        <p:spPr>
          <a:xfrm>
            <a:off x="4530346" y="3701419"/>
            <a:ext cx="1534332" cy="629846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C144EFD2-5886-4E86-93D8-465055297CC8}"/>
              </a:ext>
            </a:extLst>
          </p:cNvPr>
          <p:cNvSpPr/>
          <p:nvPr/>
        </p:nvSpPr>
        <p:spPr>
          <a:xfrm>
            <a:off x="6610989" y="3701419"/>
            <a:ext cx="1534332" cy="629846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9F4B73AA-0D0E-477B-B988-9CDCADCC34F8}"/>
              </a:ext>
            </a:extLst>
          </p:cNvPr>
          <p:cNvSpPr/>
          <p:nvPr/>
        </p:nvSpPr>
        <p:spPr>
          <a:xfrm>
            <a:off x="360339" y="3697771"/>
            <a:ext cx="1534332" cy="633494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49430-5B4F-4A12-B872-403BF428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does it mean to </a:t>
            </a:r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A69AA4-9E1B-49A0-B07B-F5E05009460F}"/>
              </a:ext>
            </a:extLst>
          </p:cNvPr>
          <p:cNvSpPr/>
          <p:nvPr/>
        </p:nvSpPr>
        <p:spPr>
          <a:xfrm>
            <a:off x="360339" y="2228853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5576B-D387-40E6-87C7-7AFF835A0F35}"/>
              </a:ext>
            </a:extLst>
          </p:cNvPr>
          <p:cNvCxnSpPr>
            <a:cxnSpLocks/>
          </p:cNvCxnSpPr>
          <p:nvPr/>
        </p:nvCxnSpPr>
        <p:spPr>
          <a:xfrm>
            <a:off x="703238" y="3292425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BCF7B9-5088-44CE-848F-67F1FA6EC15A}"/>
              </a:ext>
            </a:extLst>
          </p:cNvPr>
          <p:cNvCxnSpPr/>
          <p:nvPr/>
        </p:nvCxnSpPr>
        <p:spPr>
          <a:xfrm flipH="1">
            <a:off x="985114" y="2228852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1A8C5F-CA6F-4341-B321-BCAB6CEFC6AE}"/>
              </a:ext>
            </a:extLst>
          </p:cNvPr>
          <p:cNvCxnSpPr>
            <a:cxnSpLocks/>
          </p:cNvCxnSpPr>
          <p:nvPr/>
        </p:nvCxnSpPr>
        <p:spPr>
          <a:xfrm>
            <a:off x="985114" y="2885593"/>
            <a:ext cx="310934" cy="2092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B6045F-8523-4B8E-94B9-ADC2104405BC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1127505" y="3080290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33DF96-8F14-4978-8972-4F900E51F1D7}"/>
              </a:ext>
            </a:extLst>
          </p:cNvPr>
          <p:cNvCxnSpPr>
            <a:cxnSpLocks/>
          </p:cNvCxnSpPr>
          <p:nvPr/>
        </p:nvCxnSpPr>
        <p:spPr>
          <a:xfrm flipH="1">
            <a:off x="694350" y="2990208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4BB73E0-CDDF-4D42-9B30-171EA964F217}"/>
              </a:ext>
            </a:extLst>
          </p:cNvPr>
          <p:cNvCxnSpPr>
            <a:cxnSpLocks/>
          </p:cNvCxnSpPr>
          <p:nvPr/>
        </p:nvCxnSpPr>
        <p:spPr>
          <a:xfrm>
            <a:off x="1643479" y="3292424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B1A7F5-4C13-4F29-8943-808428E32649}"/>
              </a:ext>
            </a:extLst>
          </p:cNvPr>
          <p:cNvCxnSpPr>
            <a:cxnSpLocks/>
          </p:cNvCxnSpPr>
          <p:nvPr/>
        </p:nvCxnSpPr>
        <p:spPr>
          <a:xfrm>
            <a:off x="1211777" y="2584860"/>
            <a:ext cx="431703" cy="70756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C8FC747-7AEB-4A6A-B702-1F6C64D11FE7}"/>
              </a:ext>
            </a:extLst>
          </p:cNvPr>
          <p:cNvSpPr/>
          <p:nvPr/>
        </p:nvSpPr>
        <p:spPr>
          <a:xfrm>
            <a:off x="2444861" y="2228852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16F54C-69E7-45BF-8E85-E00D04DA4548}"/>
              </a:ext>
            </a:extLst>
          </p:cNvPr>
          <p:cNvCxnSpPr>
            <a:cxnSpLocks/>
          </p:cNvCxnSpPr>
          <p:nvPr/>
        </p:nvCxnSpPr>
        <p:spPr>
          <a:xfrm flipH="1">
            <a:off x="2634386" y="3292424"/>
            <a:ext cx="153374" cy="3312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AFB8179-46BC-45E0-87F2-6AA668C3A630}"/>
              </a:ext>
            </a:extLst>
          </p:cNvPr>
          <p:cNvCxnSpPr>
            <a:cxnSpLocks/>
          </p:cNvCxnSpPr>
          <p:nvPr/>
        </p:nvCxnSpPr>
        <p:spPr>
          <a:xfrm>
            <a:off x="3212026" y="2228852"/>
            <a:ext cx="84272" cy="3560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6AE6B4-0E6F-49E9-89BE-DB9C156EE645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3212027" y="2990206"/>
            <a:ext cx="20341" cy="6334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055E79-01E0-48C3-BA95-927578B14818}"/>
              </a:ext>
            </a:extLst>
          </p:cNvPr>
          <p:cNvCxnSpPr>
            <a:cxnSpLocks/>
          </p:cNvCxnSpPr>
          <p:nvPr/>
        </p:nvCxnSpPr>
        <p:spPr>
          <a:xfrm flipH="1">
            <a:off x="2778871" y="3164563"/>
            <a:ext cx="345621" cy="1278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6D5BD2-E6A6-4E7B-8BCE-7ED3AE0439B3}"/>
              </a:ext>
            </a:extLst>
          </p:cNvPr>
          <p:cNvCxnSpPr>
            <a:cxnSpLocks/>
          </p:cNvCxnSpPr>
          <p:nvPr/>
        </p:nvCxnSpPr>
        <p:spPr>
          <a:xfrm>
            <a:off x="3398192" y="2885591"/>
            <a:ext cx="183744" cy="73810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B71A41-9EE9-4482-AA25-7EC23EA9A729}"/>
              </a:ext>
            </a:extLst>
          </p:cNvPr>
          <p:cNvCxnSpPr>
            <a:cxnSpLocks/>
          </p:cNvCxnSpPr>
          <p:nvPr/>
        </p:nvCxnSpPr>
        <p:spPr>
          <a:xfrm flipH="1">
            <a:off x="3232368" y="2584859"/>
            <a:ext cx="63931" cy="40534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C2C0FB9-0EC4-46FB-ACDE-37290C2C666B}"/>
              </a:ext>
            </a:extLst>
          </p:cNvPr>
          <p:cNvSpPr/>
          <p:nvPr/>
        </p:nvSpPr>
        <p:spPr>
          <a:xfrm>
            <a:off x="4529382" y="2228852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DD16F8-DB3F-4697-9BB2-6C22BE59F872}"/>
              </a:ext>
            </a:extLst>
          </p:cNvPr>
          <p:cNvCxnSpPr>
            <a:cxnSpLocks/>
          </p:cNvCxnSpPr>
          <p:nvPr/>
        </p:nvCxnSpPr>
        <p:spPr>
          <a:xfrm>
            <a:off x="4872282" y="3292424"/>
            <a:ext cx="173075" cy="3312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B6C5B8-61C2-4A19-A809-9F2D2FD91CC2}"/>
              </a:ext>
            </a:extLst>
          </p:cNvPr>
          <p:cNvCxnSpPr>
            <a:cxnSpLocks/>
          </p:cNvCxnSpPr>
          <p:nvPr/>
        </p:nvCxnSpPr>
        <p:spPr>
          <a:xfrm>
            <a:off x="5314797" y="2938640"/>
            <a:ext cx="150295" cy="15618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300833-5CC7-4BA2-A20B-DE0410CAF84C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5296548" y="3080290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00C8B9-F0C2-4C4F-A523-45D88866FE19}"/>
              </a:ext>
            </a:extLst>
          </p:cNvPr>
          <p:cNvCxnSpPr>
            <a:cxnSpLocks/>
            <a:stCxn id="43" idx="0"/>
          </p:cNvCxnSpPr>
          <p:nvPr/>
        </p:nvCxnSpPr>
        <p:spPr>
          <a:xfrm flipH="1">
            <a:off x="4863393" y="2228852"/>
            <a:ext cx="433156" cy="106357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4CD558-1033-4239-8CE3-2035F9135193}"/>
              </a:ext>
            </a:extLst>
          </p:cNvPr>
          <p:cNvCxnSpPr>
            <a:cxnSpLocks/>
          </p:cNvCxnSpPr>
          <p:nvPr/>
        </p:nvCxnSpPr>
        <p:spPr>
          <a:xfrm>
            <a:off x="5595546" y="3164563"/>
            <a:ext cx="268200" cy="45913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23DA6F-97BC-43F0-9B5D-797D0FC2A72D}"/>
              </a:ext>
            </a:extLst>
          </p:cNvPr>
          <p:cNvCxnSpPr>
            <a:cxnSpLocks/>
          </p:cNvCxnSpPr>
          <p:nvPr/>
        </p:nvCxnSpPr>
        <p:spPr>
          <a:xfrm flipH="1">
            <a:off x="5296548" y="2584859"/>
            <a:ext cx="84272" cy="35378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3FBFB5E-0996-40B7-81E8-748D105427B6}"/>
              </a:ext>
            </a:extLst>
          </p:cNvPr>
          <p:cNvSpPr/>
          <p:nvPr/>
        </p:nvSpPr>
        <p:spPr>
          <a:xfrm>
            <a:off x="6613904" y="2228852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18B2BA-8C0B-4638-8CC9-56391D6183C8}"/>
              </a:ext>
            </a:extLst>
          </p:cNvPr>
          <p:cNvCxnSpPr>
            <a:cxnSpLocks/>
          </p:cNvCxnSpPr>
          <p:nvPr/>
        </p:nvCxnSpPr>
        <p:spPr>
          <a:xfrm>
            <a:off x="6956803" y="3292424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66A083E-FEC8-4BFB-B7A0-5729B5BD7296}"/>
              </a:ext>
            </a:extLst>
          </p:cNvPr>
          <p:cNvCxnSpPr/>
          <p:nvPr/>
        </p:nvCxnSpPr>
        <p:spPr>
          <a:xfrm flipH="1">
            <a:off x="7238679" y="2228851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F26805-1486-4F4A-85DB-56034E55D376}"/>
              </a:ext>
            </a:extLst>
          </p:cNvPr>
          <p:cNvCxnSpPr>
            <a:cxnSpLocks/>
          </p:cNvCxnSpPr>
          <p:nvPr/>
        </p:nvCxnSpPr>
        <p:spPr>
          <a:xfrm>
            <a:off x="7465341" y="2653120"/>
            <a:ext cx="84272" cy="44170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38F226E-6467-4B34-8CCA-D2D9C89ADDFE}"/>
              </a:ext>
            </a:extLst>
          </p:cNvPr>
          <p:cNvCxnSpPr>
            <a:cxnSpLocks/>
            <a:endCxn id="51" idx="3"/>
          </p:cNvCxnSpPr>
          <p:nvPr/>
        </p:nvCxnSpPr>
        <p:spPr>
          <a:xfrm>
            <a:off x="7238679" y="2885591"/>
            <a:ext cx="142391" cy="73810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AA529E-CE5E-4354-B3D9-B02FE4ACADCF}"/>
              </a:ext>
            </a:extLst>
          </p:cNvPr>
          <p:cNvCxnSpPr>
            <a:cxnSpLocks/>
          </p:cNvCxnSpPr>
          <p:nvPr/>
        </p:nvCxnSpPr>
        <p:spPr>
          <a:xfrm flipH="1">
            <a:off x="6947914" y="2990207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DC1C2F7-0C3F-49AB-9D53-5F331C54D714}"/>
              </a:ext>
            </a:extLst>
          </p:cNvPr>
          <p:cNvCxnSpPr>
            <a:cxnSpLocks/>
          </p:cNvCxnSpPr>
          <p:nvPr/>
        </p:nvCxnSpPr>
        <p:spPr>
          <a:xfrm>
            <a:off x="7897044" y="3292423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7CF4A7-333F-4231-8492-ECA193047712}"/>
              </a:ext>
            </a:extLst>
          </p:cNvPr>
          <p:cNvCxnSpPr>
            <a:cxnSpLocks/>
          </p:cNvCxnSpPr>
          <p:nvPr/>
        </p:nvCxnSpPr>
        <p:spPr>
          <a:xfrm>
            <a:off x="7632801" y="3228493"/>
            <a:ext cx="264243" cy="6393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71E4A69-687B-479B-A863-54E03194E889}"/>
              </a:ext>
            </a:extLst>
          </p:cNvPr>
          <p:cNvSpPr/>
          <p:nvPr/>
        </p:nvSpPr>
        <p:spPr>
          <a:xfrm>
            <a:off x="8640307" y="2228851"/>
            <a:ext cx="1534332" cy="1394848"/>
          </a:xfrm>
          <a:prstGeom prst="triangle">
            <a:avLst>
              <a:gd name="adj" fmla="val 50000"/>
            </a:avLst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FA435E-C4BF-4290-BA37-047121D42432}"/>
              </a:ext>
            </a:extLst>
          </p:cNvPr>
          <p:cNvCxnSpPr>
            <a:cxnSpLocks/>
          </p:cNvCxnSpPr>
          <p:nvPr/>
        </p:nvCxnSpPr>
        <p:spPr>
          <a:xfrm flipH="1">
            <a:off x="8974317" y="3292423"/>
            <a:ext cx="8889" cy="3312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A9157A2-EDE0-4B93-B70D-C93178469D81}"/>
              </a:ext>
            </a:extLst>
          </p:cNvPr>
          <p:cNvCxnSpPr/>
          <p:nvPr/>
        </p:nvCxnSpPr>
        <p:spPr>
          <a:xfrm flipH="1">
            <a:off x="9265082" y="2228851"/>
            <a:ext cx="142391" cy="6567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1C627D-AF99-4997-A7B1-994C5728A16A}"/>
              </a:ext>
            </a:extLst>
          </p:cNvPr>
          <p:cNvCxnSpPr>
            <a:cxnSpLocks/>
          </p:cNvCxnSpPr>
          <p:nvPr/>
        </p:nvCxnSpPr>
        <p:spPr>
          <a:xfrm>
            <a:off x="9265082" y="2885592"/>
            <a:ext cx="310934" cy="2092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AE1A1CD-A5E1-447D-B28A-8105EBD8CD08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9407473" y="3080289"/>
            <a:ext cx="168543" cy="5434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0D0DB2-A2E8-4AD9-A09C-9C315463009C}"/>
              </a:ext>
            </a:extLst>
          </p:cNvPr>
          <p:cNvCxnSpPr>
            <a:cxnSpLocks/>
          </p:cNvCxnSpPr>
          <p:nvPr/>
        </p:nvCxnSpPr>
        <p:spPr>
          <a:xfrm flipH="1">
            <a:off x="8974318" y="2990206"/>
            <a:ext cx="195410" cy="30221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08A6DC-C72C-422E-AA84-FD5A92E54275}"/>
              </a:ext>
            </a:extLst>
          </p:cNvPr>
          <p:cNvCxnSpPr>
            <a:cxnSpLocks/>
          </p:cNvCxnSpPr>
          <p:nvPr/>
        </p:nvCxnSpPr>
        <p:spPr>
          <a:xfrm>
            <a:off x="9923447" y="3292422"/>
            <a:ext cx="51224" cy="33127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8803DD-9361-4162-99E7-A52418274AB2}"/>
              </a:ext>
            </a:extLst>
          </p:cNvPr>
          <p:cNvCxnSpPr>
            <a:cxnSpLocks/>
          </p:cNvCxnSpPr>
          <p:nvPr/>
        </p:nvCxnSpPr>
        <p:spPr>
          <a:xfrm>
            <a:off x="9491744" y="2584858"/>
            <a:ext cx="431703" cy="70756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E4452A-16A9-400E-B867-70B7E2A828AB}"/>
              </a:ext>
            </a:extLst>
          </p:cNvPr>
          <p:cNvCxnSpPr>
            <a:cxnSpLocks/>
          </p:cNvCxnSpPr>
          <p:nvPr/>
        </p:nvCxnSpPr>
        <p:spPr>
          <a:xfrm flipH="1">
            <a:off x="8783661" y="3458060"/>
            <a:ext cx="49832" cy="1656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4EC1EAB-F293-43E7-97AC-095454B49799}"/>
                  </a:ext>
                </a:extLst>
              </p:cNvPr>
              <p:cNvSpPr txBox="1"/>
              <p:nvPr/>
            </p:nvSpPr>
            <p:spPr>
              <a:xfrm>
                <a:off x="360340" y="1909201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4EC1EAB-F293-43E7-97AC-095454B49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40" y="1909201"/>
                <a:ext cx="1534332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683EBF-03F0-404E-861A-2E2238D78291}"/>
                  </a:ext>
                </a:extLst>
              </p:cNvPr>
              <p:cNvSpPr txBox="1"/>
              <p:nvPr/>
            </p:nvSpPr>
            <p:spPr>
              <a:xfrm>
                <a:off x="2444861" y="1909201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F683EBF-03F0-404E-861A-2E2238D7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61" y="1909201"/>
                <a:ext cx="1534332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8FE168-202E-4FDE-8B91-F4EC8A87BB19}"/>
                  </a:ext>
                </a:extLst>
              </p:cNvPr>
              <p:cNvSpPr txBox="1"/>
              <p:nvPr/>
            </p:nvSpPr>
            <p:spPr>
              <a:xfrm>
                <a:off x="4529381" y="1909398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8FE168-202E-4FDE-8B91-F4EC8A87B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81" y="1909398"/>
                <a:ext cx="1534332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CDA8CE-2B0D-4F7C-AFF3-337A5E31A7B4}"/>
                  </a:ext>
                </a:extLst>
              </p:cNvPr>
              <p:cNvSpPr txBox="1"/>
              <p:nvPr/>
            </p:nvSpPr>
            <p:spPr>
              <a:xfrm>
                <a:off x="6613902" y="1909201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ECDA8CE-2B0D-4F7C-AFF3-337A5E31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2" y="1909201"/>
                <a:ext cx="1534332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8345C9-247F-4D32-8CA7-BCDFB4C785F9}"/>
                  </a:ext>
                </a:extLst>
              </p:cNvPr>
              <p:cNvSpPr txBox="1"/>
              <p:nvPr/>
            </p:nvSpPr>
            <p:spPr>
              <a:xfrm>
                <a:off x="364217" y="370894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8345C9-247F-4D32-8CA7-BCDFB4C78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7" y="3708945"/>
                <a:ext cx="1534332" cy="300082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2F1E800-486F-4156-81E9-8D0A7905FF16}"/>
                  </a:ext>
                </a:extLst>
              </p:cNvPr>
              <p:cNvSpPr txBox="1"/>
              <p:nvPr/>
            </p:nvSpPr>
            <p:spPr>
              <a:xfrm>
                <a:off x="2448737" y="370894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Strategy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2F1E800-486F-4156-81E9-8D0A7905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737" y="3708945"/>
                <a:ext cx="1534332" cy="300082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E8381F-E511-4068-96FA-1F9E535C405F}"/>
                  </a:ext>
                </a:extLst>
              </p:cNvPr>
              <p:cNvSpPr txBox="1"/>
              <p:nvPr/>
            </p:nvSpPr>
            <p:spPr>
              <a:xfrm>
                <a:off x="4533258" y="3709142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Strategy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3E8381F-E511-4068-96FA-1F9E535C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58" y="3709142"/>
                <a:ext cx="1534332" cy="300082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C4BDAE6-3CB7-44D5-892F-3B8212444140}"/>
                  </a:ext>
                </a:extLst>
              </p:cNvPr>
              <p:cNvSpPr txBox="1"/>
              <p:nvPr/>
            </p:nvSpPr>
            <p:spPr>
              <a:xfrm>
                <a:off x="6617779" y="370894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Strategy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C4BDAE6-3CB7-44D5-892F-3B821244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779" y="3708945"/>
                <a:ext cx="1534332" cy="300082"/>
              </a:xfrm>
              <a:prstGeom prst="rect">
                <a:avLst/>
              </a:prstGeom>
              <a:blipFill>
                <a:blip r:embed="rId1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22FDA1A-4135-433A-9E8A-F4950B63DEC6}"/>
                  </a:ext>
                </a:extLst>
              </p:cNvPr>
              <p:cNvSpPr txBox="1"/>
              <p:nvPr/>
            </p:nvSpPr>
            <p:spPr>
              <a:xfrm>
                <a:off x="360339" y="399608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Reward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22FDA1A-4135-433A-9E8A-F4950B63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9" y="3996085"/>
                <a:ext cx="1534332" cy="300082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322F5B-21A3-4ECF-BFBA-B5567997119C}"/>
                  </a:ext>
                </a:extLst>
              </p:cNvPr>
              <p:cNvSpPr txBox="1"/>
              <p:nvPr/>
            </p:nvSpPr>
            <p:spPr>
              <a:xfrm>
                <a:off x="2444860" y="399608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Reward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B322F5B-21A3-4ECF-BFBA-B5567997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860" y="3996085"/>
                <a:ext cx="1534332" cy="300082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7259DF-F2F7-4AD6-B336-F61E8FBDB134}"/>
                  </a:ext>
                </a:extLst>
              </p:cNvPr>
              <p:cNvSpPr txBox="1"/>
              <p:nvPr/>
            </p:nvSpPr>
            <p:spPr>
              <a:xfrm>
                <a:off x="4529381" y="3996283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Reward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7259DF-F2F7-4AD6-B336-F61E8FBD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81" y="3996283"/>
                <a:ext cx="1534332" cy="300082"/>
              </a:xfrm>
              <a:prstGeom prst="rect">
                <a:avLst/>
              </a:prstGeom>
              <a:blipFill>
                <a:blip r:embed="rId1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FD1ED8B-C74D-4EB1-8D4F-978AFD9062EC}"/>
                  </a:ext>
                </a:extLst>
              </p:cNvPr>
              <p:cNvSpPr txBox="1"/>
              <p:nvPr/>
            </p:nvSpPr>
            <p:spPr>
              <a:xfrm>
                <a:off x="6613901" y="3996085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m:t>Reward</m:t>
                      </m:r>
                      <m:r>
                        <m:rPr>
                          <m:nor/>
                        </m:rPr>
                        <a:rPr lang="en-US" sz="1350" dirty="0"/>
                        <m:t> 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FD1ED8B-C74D-4EB1-8D4F-978AFD90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3996085"/>
                <a:ext cx="1534332" cy="300082"/>
              </a:xfrm>
              <a:prstGeom prst="rect">
                <a:avLst/>
              </a:prstGeom>
              <a:blipFill>
                <a:blip r:embed="rId1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53CF51-E24A-4F74-BC81-19ED6A822E96}"/>
              </a:ext>
            </a:extLst>
          </p:cNvPr>
          <p:cNvCxnSpPr>
            <a:cxnSpLocks/>
            <a:stCxn id="98" idx="2"/>
          </p:cNvCxnSpPr>
          <p:nvPr/>
        </p:nvCxnSpPr>
        <p:spPr>
          <a:xfrm>
            <a:off x="1127505" y="4331265"/>
            <a:ext cx="0" cy="23977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A212738-E097-42B6-B799-DBACF9AEC682}"/>
              </a:ext>
            </a:extLst>
          </p:cNvPr>
          <p:cNvCxnSpPr>
            <a:cxnSpLocks/>
          </p:cNvCxnSpPr>
          <p:nvPr/>
        </p:nvCxnSpPr>
        <p:spPr>
          <a:xfrm>
            <a:off x="3134182" y="4331265"/>
            <a:ext cx="0" cy="23977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A963863-80D3-42E8-A478-817E20D1C693}"/>
              </a:ext>
            </a:extLst>
          </p:cNvPr>
          <p:cNvCxnSpPr>
            <a:cxnSpLocks/>
          </p:cNvCxnSpPr>
          <p:nvPr/>
        </p:nvCxnSpPr>
        <p:spPr>
          <a:xfrm>
            <a:off x="5277179" y="4331265"/>
            <a:ext cx="0" cy="23977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A6D8110-6640-4BC7-BF3A-EA06B3012932}"/>
              </a:ext>
            </a:extLst>
          </p:cNvPr>
          <p:cNvCxnSpPr>
            <a:cxnSpLocks/>
          </p:cNvCxnSpPr>
          <p:nvPr/>
        </p:nvCxnSpPr>
        <p:spPr>
          <a:xfrm>
            <a:off x="7350077" y="4331265"/>
            <a:ext cx="0" cy="23977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B73C6D0-3481-4153-8DCA-2662786200DB}"/>
              </a:ext>
            </a:extLst>
          </p:cNvPr>
          <p:cNvSpPr/>
          <p:nvPr/>
        </p:nvSpPr>
        <p:spPr>
          <a:xfrm>
            <a:off x="383589" y="4575185"/>
            <a:ext cx="1534332" cy="298315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5663A6C-D64E-4FE6-B947-5C0F0F9D6226}"/>
                  </a:ext>
                </a:extLst>
              </p:cNvPr>
              <p:cNvSpPr txBox="1"/>
              <p:nvPr/>
            </p:nvSpPr>
            <p:spPr>
              <a:xfrm>
                <a:off x="390371" y="4586813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5663A6C-D64E-4FE6-B947-5C0F0F9D6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1" y="4586813"/>
                <a:ext cx="1534332" cy="300082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CE611E38-D3C5-4A6D-AD73-5065695CB216}"/>
              </a:ext>
            </a:extLst>
          </p:cNvPr>
          <p:cNvSpPr/>
          <p:nvPr/>
        </p:nvSpPr>
        <p:spPr>
          <a:xfrm>
            <a:off x="2436154" y="4575185"/>
            <a:ext cx="1534332" cy="298315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7BEB34-C058-4F0A-9DB5-A5FE9973BE99}"/>
                  </a:ext>
                </a:extLst>
              </p:cNvPr>
              <p:cNvSpPr txBox="1"/>
              <p:nvPr/>
            </p:nvSpPr>
            <p:spPr>
              <a:xfrm>
                <a:off x="2442935" y="4586813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7BEB34-C058-4F0A-9DB5-A5FE9973B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35" y="4586813"/>
                <a:ext cx="1534332" cy="300082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F8C314A-65A6-46BB-B031-639021424A2B}"/>
              </a:ext>
            </a:extLst>
          </p:cNvPr>
          <p:cNvSpPr/>
          <p:nvPr/>
        </p:nvSpPr>
        <p:spPr>
          <a:xfrm>
            <a:off x="4522601" y="4563556"/>
            <a:ext cx="1534332" cy="298315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8DC16-31EE-4A70-AB84-1F6E1AEBB676}"/>
                  </a:ext>
                </a:extLst>
              </p:cNvPr>
              <p:cNvSpPr txBox="1"/>
              <p:nvPr/>
            </p:nvSpPr>
            <p:spPr>
              <a:xfrm>
                <a:off x="4529382" y="4575184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D38DC16-31EE-4A70-AB84-1F6E1AEBB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382" y="4575184"/>
                <a:ext cx="1534332" cy="300082"/>
              </a:xfrm>
              <a:prstGeom prst="rect">
                <a:avLst/>
              </a:prstGeom>
              <a:blipFill>
                <a:blip r:embed="rId17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313C61E-A032-4290-A54D-C0E7A2E214EE}"/>
              </a:ext>
            </a:extLst>
          </p:cNvPr>
          <p:cNvSpPr/>
          <p:nvPr/>
        </p:nvSpPr>
        <p:spPr>
          <a:xfrm>
            <a:off x="6618423" y="4573243"/>
            <a:ext cx="1534332" cy="298315"/>
          </a:xfrm>
          <a:prstGeom prst="roundRect">
            <a:avLst/>
          </a:prstGeom>
          <a:solidFill>
            <a:srgbClr val="4472C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311418E-0A09-484C-A2C4-2DCB4056E2C2}"/>
                  </a:ext>
                </a:extLst>
              </p:cNvPr>
              <p:cNvSpPr txBox="1"/>
              <p:nvPr/>
            </p:nvSpPr>
            <p:spPr>
              <a:xfrm>
                <a:off x="6625205" y="4584871"/>
                <a:ext cx="153433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311418E-0A09-484C-A2C4-2DCB4056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205" y="4584871"/>
                <a:ext cx="1534332" cy="300082"/>
              </a:xfrm>
              <a:prstGeom prst="rect">
                <a:avLst/>
              </a:prstGeom>
              <a:blipFill>
                <a:blip r:embed="rId1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C57A1766-5474-45BC-B852-B93F00F9BD68}"/>
                  </a:ext>
                </a:extLst>
              </p:cNvPr>
              <p:cNvSpPr/>
              <p:nvPr/>
            </p:nvSpPr>
            <p:spPr>
              <a:xfrm>
                <a:off x="1245251" y="5064502"/>
                <a:ext cx="6519672" cy="1394848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Regret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Φ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C57A1766-5474-45BC-B852-B93F00F9B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51" y="5064502"/>
                <a:ext cx="6519672" cy="1394848"/>
              </a:xfrm>
              <a:prstGeom prst="roundRect">
                <a:avLst/>
              </a:prstGeom>
              <a:blipFill>
                <a:blip r:embed="rId19"/>
                <a:stretch>
                  <a:fillRect t="-55856" b="-97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0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102" grpId="0" animBg="1"/>
      <p:bldP spid="103" grpId="0"/>
      <p:bldP spid="104" grpId="0" animBg="1"/>
      <p:bldP spid="105" grpId="0"/>
      <p:bldP spid="106" grpId="0" animBg="1"/>
      <p:bldP spid="107" grpId="0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9430-5B4F-4A12-B872-403BF428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does it mean to </a:t>
            </a:r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C57A1766-5474-45BC-B852-B93F00F9BD68}"/>
                  </a:ext>
                </a:extLst>
              </p:cNvPr>
              <p:cNvSpPr/>
              <p:nvPr/>
            </p:nvSpPr>
            <p:spPr>
              <a:xfrm>
                <a:off x="1245251" y="1494342"/>
                <a:ext cx="6519672" cy="1405048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Regret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Φ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C57A1766-5474-45BC-B852-B93F00F9B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51" y="1494342"/>
                <a:ext cx="6519672" cy="1405048"/>
              </a:xfrm>
              <a:prstGeom prst="roundRect">
                <a:avLst/>
              </a:prstGeom>
              <a:blipFill>
                <a:blip r:embed="rId3"/>
                <a:stretch>
                  <a:fillRect t="-55357" b="-95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EFFAF27-6DBA-4828-A970-35DC644A9036}"/>
                  </a:ext>
                </a:extLst>
              </p:cNvPr>
              <p:cNvSpPr/>
              <p:nvPr/>
            </p:nvSpPr>
            <p:spPr>
              <a:xfrm>
                <a:off x="1245251" y="3040027"/>
                <a:ext cx="6519672" cy="717584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💡 The larger the set of transformations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we don’t want to regret, the more rational the learner is</a:t>
                </a:r>
                <a:endParaRPr lang="en-US" sz="2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EFFAF27-6DBA-4828-A970-35DC644A9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51" y="3040027"/>
                <a:ext cx="6519672" cy="717584"/>
              </a:xfrm>
              <a:prstGeom prst="roundRect">
                <a:avLst/>
              </a:prstGeom>
              <a:blipFill>
                <a:blip r:embed="rId4"/>
                <a:stretch>
                  <a:fillRect t="-8772" b="-192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401EE17-6394-41B0-89B9-DAED61512378}"/>
                  </a:ext>
                </a:extLst>
              </p:cNvPr>
              <p:cNvSpPr/>
              <p:nvPr/>
            </p:nvSpPr>
            <p:spPr>
              <a:xfrm>
                <a:off x="1245251" y="4095847"/>
                <a:ext cx="6519672" cy="717584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🛠️What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make the most sense? </a:t>
                </a:r>
                <a:endParaRPr lang="en-US" sz="2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401EE17-6394-41B0-89B9-DAED61512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51" y="4095847"/>
                <a:ext cx="6519672" cy="7175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78158D-C3D1-4AF1-8A18-D35819713528}"/>
              </a:ext>
            </a:extLst>
          </p:cNvPr>
          <p:cNvSpPr/>
          <p:nvPr/>
        </p:nvSpPr>
        <p:spPr>
          <a:xfrm>
            <a:off x="1245251" y="4890134"/>
            <a:ext cx="6519672" cy="1129665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cs typeface="Segoe UI" panose="020B0502040204020203" pitchFamily="34" charset="0"/>
              </a:rPr>
              <a:t>🛠️ Is there a connection with game-theoretic notions of rationality and equilibria?</a:t>
            </a:r>
            <a:endParaRPr lang="en-US" sz="21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9ECAD-4D4C-94DA-CA7A-E95C96B34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98990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Let’s start from the notion we have already seen last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A84F065B-41E3-E9F2-9E60-C149EC65143A}"/>
                  </a:ext>
                </a:extLst>
              </p:cNvPr>
              <p:cNvSpPr/>
              <p:nvPr/>
            </p:nvSpPr>
            <p:spPr>
              <a:xfrm>
                <a:off x="1447800" y="2774286"/>
                <a:ext cx="6519672" cy="717584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is the set of </a:t>
                </a:r>
                <a:r>
                  <a:rPr lang="en-US" sz="2100" b="1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constant transformations</a:t>
                </a:r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, then</a:t>
                </a:r>
                <a:b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Regret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 is called </a:t>
                </a:r>
                <a:r>
                  <a:rPr lang="en-US" sz="2100" b="1" dirty="0">
                    <a:solidFill>
                      <a:srgbClr val="00B0F0"/>
                    </a:solidFill>
                    <a:cs typeface="Segoe UI" panose="020B0502040204020203" pitchFamily="34" charset="0"/>
                  </a:rPr>
                  <a:t>external</a:t>
                </a:r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regret</a:t>
                </a:r>
                <a:endParaRPr lang="en-US" sz="2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A84F065B-41E3-E9F2-9E60-C149EC651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74286"/>
                <a:ext cx="6519672" cy="717584"/>
              </a:xfrm>
              <a:prstGeom prst="roundRect">
                <a:avLst/>
              </a:prstGeom>
              <a:blipFill>
                <a:blip r:embed="rId2"/>
                <a:stretch>
                  <a:fillRect t="-5172"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DA975B-3CCD-0B02-6FFB-DC3E6CE5920B}"/>
                  </a:ext>
                </a:extLst>
              </p:cNvPr>
              <p:cNvSpPr txBox="1"/>
              <p:nvPr/>
            </p:nvSpPr>
            <p:spPr>
              <a:xfrm>
                <a:off x="4180668" y="3776067"/>
                <a:ext cx="4963332" cy="1405533"/>
              </a:xfrm>
              <a:prstGeom prst="cloudCallout">
                <a:avLst>
                  <a:gd name="adj1" fmla="val -15787"/>
                  <a:gd name="adj2" fmla="val -97559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F0"/>
                    </a:solidFill>
                  </a:rPr>
                  <a:t>Constant transformations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ignore the input strategy, and always map to the same strategy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DA975B-3CCD-0B02-6FFB-DC3E6CE5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68" y="3776067"/>
                <a:ext cx="4963332" cy="1405533"/>
              </a:xfrm>
              <a:prstGeom prst="cloudCallout">
                <a:avLst>
                  <a:gd name="adj1" fmla="val -15787"/>
                  <a:gd name="adj2" fmla="val -97559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6C2EB7A0-49D3-2BB1-E880-BBE890E2A6DA}"/>
              </a:ext>
            </a:extLst>
          </p:cNvPr>
          <p:cNvSpPr/>
          <p:nvPr/>
        </p:nvSpPr>
        <p:spPr>
          <a:xfrm>
            <a:off x="1416900" y="5334000"/>
            <a:ext cx="6519672" cy="914400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notion applies to agents acting on either an extensive-form or a normal-form strategy space</a:t>
            </a:r>
          </a:p>
        </p:txBody>
      </p:sp>
    </p:spTree>
    <p:extLst>
      <p:ext uri="{BB962C8B-B14F-4D97-AF65-F5344CB8AC3E}">
        <p14:creationId xmlns:p14="http://schemas.microsoft.com/office/powerpoint/2010/main" val="339160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B87C-03F4-4F4A-887F-A6059656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 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F6A3100-A9DD-411E-A4D7-1EEB1B4A696B}"/>
                  </a:ext>
                </a:extLst>
              </p:cNvPr>
              <p:cNvSpPr/>
              <p:nvPr/>
            </p:nvSpPr>
            <p:spPr>
              <a:xfrm>
                <a:off x="1312164" y="2514600"/>
                <a:ext cx="6519672" cy="2209800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Φ</m:t>
                      </m:r>
                      <m:sSub>
                        <m:sSubPr>
                          <m:ctrlPr>
                            <a:rPr lang="en-US" sz="2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1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Regret</m:t>
                          </m:r>
                        </m:e>
                        <m:sub>
                          <m:r>
                            <a:rPr lang="en-US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≔</m:t>
                      </m:r>
                      <m:func>
                        <m:funcPr>
                          <m:ctrlPr>
                            <a:rPr lang="en-US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𝜙</m:t>
                              </m:r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∈</m:t>
                              </m:r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𝛷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1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1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Segoe UI" panose="020B0502040204020203" pitchFamily="34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1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1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1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Segoe UI" panose="020B0502040204020203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max</m:t>
                          </m:r>
                        </m:e>
                        <m:lim>
                          <m:acc>
                            <m:accPr>
                              <m:chr m:val="̂"/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∈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𝑋</m:t>
                          </m:r>
                        </m:lim>
                      </m:limLow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F6A3100-A9DD-411E-A4D7-1EEB1B4A6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64" y="2514600"/>
                <a:ext cx="6519672" cy="2209800"/>
              </a:xfrm>
              <a:prstGeom prst="roundRect">
                <a:avLst/>
              </a:prstGeom>
              <a:blipFill>
                <a:blip r:embed="rId3"/>
                <a:stretch>
                  <a:fillRect t="-37931" b="-64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88B4976-BD79-463F-BC70-EFBA3C0107A6}"/>
                  </a:ext>
                </a:extLst>
              </p:cNvPr>
              <p:cNvSpPr/>
              <p:nvPr/>
            </p:nvSpPr>
            <p:spPr>
              <a:xfrm>
                <a:off x="1315212" y="1608138"/>
                <a:ext cx="6519672" cy="717584"/>
              </a:xfrm>
              <a:prstGeom prst="roundRect">
                <a:avLst/>
              </a:prstGeom>
              <a:solidFill>
                <a:srgbClr val="00B0F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is the set of </a:t>
                </a:r>
                <a:r>
                  <a:rPr lang="en-US" sz="2100" b="1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constant transformations</a:t>
                </a:r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, then</a:t>
                </a:r>
                <a:b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Φ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Regret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 is called </a:t>
                </a:r>
                <a:r>
                  <a:rPr lang="en-US" sz="2100" b="1" dirty="0">
                    <a:solidFill>
                      <a:srgbClr val="00B0F0"/>
                    </a:solidFill>
                    <a:cs typeface="Segoe UI" panose="020B0502040204020203" pitchFamily="34" charset="0"/>
                  </a:rPr>
                  <a:t>external</a:t>
                </a:r>
                <a:r>
                  <a:rPr lang="en-US" sz="2100" dirty="0">
                    <a:solidFill>
                      <a:schemeClr val="tx1"/>
                    </a:solidFill>
                    <a:cs typeface="Segoe UI" panose="020B0502040204020203" pitchFamily="34" charset="0"/>
                  </a:rPr>
                  <a:t> regret</a:t>
                </a:r>
                <a:endParaRPr lang="en-US" sz="2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88B4976-BD79-463F-BC70-EFBA3C010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12" y="1608138"/>
                <a:ext cx="6519672" cy="717584"/>
              </a:xfrm>
              <a:prstGeom prst="roundRect">
                <a:avLst/>
              </a:prstGeom>
              <a:blipFill>
                <a:blip r:embed="rId4"/>
                <a:stretch>
                  <a:fillRect t="-5172"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24787F2-020B-1885-DD4A-79B47BBB03B2}"/>
              </a:ext>
            </a:extLst>
          </p:cNvPr>
          <p:cNvSpPr txBox="1"/>
          <p:nvPr/>
        </p:nvSpPr>
        <p:spPr>
          <a:xfrm>
            <a:off x="1970165" y="4913278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was the formula we used in the previous lecture!</a:t>
            </a:r>
          </a:p>
        </p:txBody>
      </p:sp>
    </p:spTree>
    <p:extLst>
      <p:ext uri="{BB962C8B-B14F-4D97-AF65-F5344CB8AC3E}">
        <p14:creationId xmlns:p14="http://schemas.microsoft.com/office/powerpoint/2010/main" val="404713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17910</TotalTime>
  <Words>2068</Words>
  <Application>Microsoft Macintosh PowerPoint</Application>
  <PresentationFormat>On-screen Show (4:3)</PresentationFormat>
  <Paragraphs>290</Paragraphs>
  <Slides>33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Lucida Grande</vt:lpstr>
      <vt:lpstr>Segoe UI</vt:lpstr>
      <vt:lpstr>Times</vt:lpstr>
      <vt:lpstr>Office Theme</vt:lpstr>
      <vt:lpstr>More regret minimization: Φ-Regret</vt:lpstr>
      <vt:lpstr>What does it mean to learn?</vt:lpstr>
      <vt:lpstr>PowerPoint Presentation</vt:lpstr>
      <vt:lpstr>PowerPoint Presentation</vt:lpstr>
      <vt:lpstr>Φ-Regret</vt:lpstr>
      <vt:lpstr>What does it mean to learn?</vt:lpstr>
      <vt:lpstr>What does it mean to learn?</vt:lpstr>
      <vt:lpstr>PowerPoint Presentation</vt:lpstr>
      <vt:lpstr>External regret minimization</vt:lpstr>
      <vt:lpstr>Guarantees of external-regret minimization</vt:lpstr>
      <vt:lpstr>First answer</vt:lpstr>
      <vt:lpstr>Internal regret minimization</vt:lpstr>
      <vt:lpstr>Trigger regret</vt:lpstr>
      <vt:lpstr>Swap regret minimization</vt:lpstr>
      <vt:lpstr>Swap regret minimization</vt:lpstr>
      <vt:lpstr>PowerPoint Presentation</vt:lpstr>
      <vt:lpstr>What do internal and swap regret achieve?</vt:lpstr>
      <vt:lpstr>Zooming out</vt:lpstr>
      <vt:lpstr>PowerPoint Presentation</vt:lpstr>
      <vt:lpstr>PowerPoint Presentation</vt:lpstr>
      <vt:lpstr>PowerPoint Presentation</vt:lpstr>
      <vt:lpstr>PowerPoint Presentation</vt:lpstr>
      <vt:lpstr>Summary of this lecture</vt:lpstr>
      <vt:lpstr>Summary of this lecture</vt:lpstr>
      <vt:lpstr>Summary of this lecture</vt:lpstr>
      <vt:lpstr>PowerPoint Presentation</vt:lpstr>
      <vt:lpstr>External regret in normal-form vs extensive-form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Tuomas Sandholm</dc:creator>
  <cp:lastModifiedBy>Gabriele Farina</cp:lastModifiedBy>
  <cp:revision>351</cp:revision>
  <dcterms:created xsi:type="dcterms:W3CDTF">2006-08-16T00:00:00Z</dcterms:created>
  <dcterms:modified xsi:type="dcterms:W3CDTF">2022-10-05T19:46:38Z</dcterms:modified>
</cp:coreProperties>
</file>