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80" r:id="rId22"/>
    <p:sldId id="290" r:id="rId23"/>
    <p:sldId id="285" r:id="rId24"/>
    <p:sldId id="278" r:id="rId25"/>
    <p:sldId id="282" r:id="rId26"/>
    <p:sldId id="283" r:id="rId27"/>
    <p:sldId id="284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5"/>
    <p:restoredTop sz="96512"/>
  </p:normalViewPr>
  <p:slideViewPr>
    <p:cSldViewPr snapToGrid="0" snapToObjects="1">
      <p:cViewPr varScale="1">
        <p:scale>
          <a:sx n="122" d="100"/>
          <a:sy n="122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F2F8-6F2A-9F4D-9936-D195EEBB8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29201-98DE-B14F-861B-9D5904E3C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2AFF9-A20A-5843-A910-2453AE6B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711F2-1D83-0740-8212-B772325D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3F6C-D801-5B42-8027-742E2637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CA76-9AE4-9640-9DE4-AF486D04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6BFDB-DEFE-0B43-BDA7-2E6967AA5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23851-8D71-8C4F-ABC9-ADD66948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F735-0242-A642-AFE2-C87EB1F2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509F-7ADC-D449-9BC9-2B262567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AB3295-8A79-EE47-AD0E-C6257C5FF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5F288-6A86-6143-A76A-07A67FCBB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4B966-6781-9245-9C28-91C3B7D3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780-352B-2944-94D1-3F4B1F2C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8FC4-CB6A-1E4E-9F0D-D845E466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BBF9-B02A-7644-9DE6-523D0158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1725-7893-224B-BD16-EF1132F9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C18F-448A-B14D-B859-E5454313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8E02C-06E2-EC46-8129-7BBEFB82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959E4-BD2A-B143-ABA3-36488FC7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2B9-A71B-324E-951A-CA538D7D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8854D-6EFA-E247-B6D6-BA804141D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32EA-4F6F-C940-94B1-98678E9A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C2F1-1AB0-2147-A309-32E8A4BD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B491B-883C-3D45-B2AC-70CA3A5D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A0A4-7C7E-1B48-BD51-71084A68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580E-A8A1-BA4B-A74F-806F9F7AD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DF135-8F6D-FB47-90AA-FD634D8B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36BDE-E557-374E-B81F-8968646B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1CF7-E74E-4A42-8A5F-CB8D988D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9FFB9-7188-D041-81CB-8F8E6C1F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4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85A6-B1B5-8F4A-A3CF-319586E4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D09E2-6A74-F24B-8EFE-221C376AB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62277-D602-A54F-B297-7D6BD0C04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7C960-B569-8344-8954-E040CE88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6E6CA-EEFA-1547-A0A6-80F5E8A45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AB6CC-E9DD-BC47-BB73-E89BEE08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314D1-1800-804A-A548-C6F2002A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87A8E-6D7F-B94E-8A45-A7F96171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DE4C-B41A-1C40-9DC0-B831D201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E8CC6-39B5-2342-9512-115765C4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E4684-E5B3-8749-8C5D-597B48D8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5EB0F-E171-0541-A650-2E590D90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5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4315D-DD9E-F741-B565-A9F5EEB7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517BB-F7B2-784C-831D-2E194825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F7FFB-04E9-B245-B2C9-5C7F8740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8848-24A9-874C-8D65-C710FE3A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921B-1FE1-3042-88A1-EF7651E1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C655E-BF74-9D48-AEBC-B57E88F23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F9340-F7A1-5745-8993-59453DCE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C8C0D-D8D9-AD4C-8BDC-6EA7E657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D5E74-4810-8D4E-B7DE-247C5A65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1BBE-5FFC-8B45-8729-1C7BDDD4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2C1C2-8A9D-1242-ACBB-7EC6AD3BC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C7404-2021-1545-A64A-FE402138C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A64DC-807B-7E4B-B2EB-A9086813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AF26A-0B56-6F4B-B02C-4CF9D934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A60AE-5724-AB4A-800F-06CA9039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5639C-4807-DC47-8D1A-0DAC03A0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D11A1-1274-6748-81BA-C3A9215BA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B5708-25DF-E04C-BF3D-944497E2F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2488-CD3B-5242-855D-C794846637FE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9EBFE-1531-EA4C-90AE-4946788A5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5EC7A-AE33-A440-BAF1-523AD055C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3B95-AE2B-DD4C-AAD8-6A7B74F2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2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22.emf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emf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47FC-4991-464B-8E27-E2BD8EDBE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Linear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D22BF-77A8-F94A-ABD3-37289D9B7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dirty="0">
              <a:latin typeface="Palatino" pitchFamily="2" charset="77"/>
              <a:ea typeface="Palatino" pitchFamily="2" charset="77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</a:rPr>
              <a:t>Aditi Raghunathan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15-780 Spring 2023</a:t>
            </a:r>
          </a:p>
        </p:txBody>
      </p:sp>
    </p:spTree>
    <p:extLst>
      <p:ext uri="{BB962C8B-B14F-4D97-AF65-F5344CB8AC3E}">
        <p14:creationId xmlns:p14="http://schemas.microsoft.com/office/powerpoint/2010/main" val="283219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27C4-59D2-124E-9820-DA7DBDF2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C1036-7D08-0343-A6CC-16C4C8FE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A large factory makes tables and chairs </a:t>
            </a:r>
            <a:r>
              <a:rPr lang="en-US" sz="2000" dirty="0">
                <a:solidFill>
                  <a:srgbClr val="0600FF"/>
                </a:solidFill>
                <a:latin typeface="Palatino" pitchFamily="2" charset="77"/>
                <a:ea typeface="Palatino" pitchFamily="2" charset="77"/>
              </a:rPr>
              <a:t>Variables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Each table returns a profit of $2 and each chair a profit of $1 </a:t>
            </a:r>
            <a:r>
              <a:rPr lang="en-US" sz="2000" dirty="0">
                <a:solidFill>
                  <a:srgbClr val="0600FF"/>
                </a:solidFill>
                <a:latin typeface="Palatino" pitchFamily="2" charset="77"/>
                <a:ea typeface="Palatino" pitchFamily="2" charset="77"/>
              </a:rPr>
              <a:t>Objective </a:t>
            </a:r>
            <a:endParaRPr lang="en-US" sz="2000" dirty="0">
              <a:latin typeface="Palatino" pitchFamily="2" charset="77"/>
              <a:ea typeface="Palatino" pitchFamily="2" charset="77"/>
            </a:endParaRP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Each table takes 1 unit of metal and 3 units of wood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Each chair takes 2 units of metal and 1 unit of wood. </a:t>
            </a:r>
            <a:r>
              <a:rPr lang="en-US" sz="2000" dirty="0">
                <a:solidFill>
                  <a:srgbClr val="0600FF"/>
                </a:solidFill>
                <a:latin typeface="Palatino" pitchFamily="2" charset="77"/>
                <a:ea typeface="Palatino" pitchFamily="2" charset="77"/>
              </a:rPr>
              <a:t>Constraints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The factory has 6 units of metal and 9 units of wood.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pPr marL="0" indent="0" algn="ctr">
              <a:buNone/>
            </a:pPr>
            <a:r>
              <a:rPr lang="en-US" dirty="0">
                <a:latin typeface="Palatino" pitchFamily="2" charset="77"/>
                <a:ea typeface="Palatino" pitchFamily="2" charset="77"/>
              </a:rPr>
              <a:t>How many tables and chairs should the factory make to maximize profit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20341-CD64-AC47-9CB3-978A032C2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51" y="1865380"/>
            <a:ext cx="2342655" cy="260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06F10-8E03-D74E-A87C-AB6AA939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606" y="2260612"/>
            <a:ext cx="1054210" cy="263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C235C-280E-194A-AC4E-45A24A3D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112" y="2959152"/>
            <a:ext cx="1619601" cy="260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7A6D8-2148-604F-B790-78373A2DB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112" y="3394138"/>
            <a:ext cx="1619607" cy="260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B3A06-1DA6-8843-8EB9-C308B8F48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112" y="3841273"/>
            <a:ext cx="1764208" cy="2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A7F7-2EA1-F64F-AB44-5D87E99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Example LP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E527FB9-A4DA-1944-A0FD-CB6BAEEB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34" y="1887903"/>
            <a:ext cx="3622643" cy="2191115"/>
          </a:xfr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722FD441-BD81-6B4C-8623-10E2D4AD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768" y="1534160"/>
            <a:ext cx="40259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A7F7-2EA1-F64F-AB44-5D87E99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Example LP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E527FB9-A4DA-1944-A0FD-CB6BAEEB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34" y="1887903"/>
            <a:ext cx="3622643" cy="2191115"/>
          </a:xfrm>
        </p:spPr>
      </p:pic>
      <p:pic>
        <p:nvPicPr>
          <p:cNvPr id="4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228663D9-6697-4D4B-AE31-1A922852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13" y="1504067"/>
            <a:ext cx="4254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2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A7F7-2EA1-F64F-AB44-5D87E99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Example LP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E527FB9-A4DA-1944-A0FD-CB6BAEEB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34" y="1887903"/>
            <a:ext cx="3622643" cy="2191115"/>
          </a:xfrm>
        </p:spPr>
      </p:pic>
      <p:pic>
        <p:nvPicPr>
          <p:cNvPr id="6" name="Picture 5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C857242B-5695-AE46-A983-E59B3B96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322" y="1662660"/>
            <a:ext cx="39243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A7F7-2EA1-F64F-AB44-5D87E99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Example LP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E527FB9-A4DA-1944-A0FD-CB6BAEEB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34" y="1887903"/>
            <a:ext cx="3622643" cy="2191115"/>
          </a:xfrm>
        </p:spPr>
      </p:pic>
      <p:pic>
        <p:nvPicPr>
          <p:cNvPr id="4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93325524-E11B-2043-B3F7-B20B0229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85" y="1565823"/>
            <a:ext cx="4038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9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A7F7-2EA1-F64F-AB44-5D87E99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Example LP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E527FB9-A4DA-1944-A0FD-CB6BAEEB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34" y="1887903"/>
            <a:ext cx="3622643" cy="2191115"/>
          </a:xfrm>
        </p:spPr>
      </p:pic>
      <p:pic>
        <p:nvPicPr>
          <p:cNvPr id="4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93325524-E11B-2043-B3F7-B20B0229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85" y="1565823"/>
            <a:ext cx="4038600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B0C200-AA45-944C-BAD4-8BFA7526F984}"/>
              </a:ext>
            </a:extLst>
          </p:cNvPr>
          <p:cNvCxnSpPr>
            <a:cxnSpLocks/>
          </p:cNvCxnSpPr>
          <p:nvPr/>
        </p:nvCxnSpPr>
        <p:spPr>
          <a:xfrm>
            <a:off x="4847941" y="2983460"/>
            <a:ext cx="834887" cy="16382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4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A7F7-2EA1-F64F-AB44-5D87E99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Example LP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E527FB9-A4DA-1944-A0FD-CB6BAEEB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34" y="1887903"/>
            <a:ext cx="3622643" cy="2191115"/>
          </a:xfrm>
        </p:spPr>
      </p:pic>
      <p:pic>
        <p:nvPicPr>
          <p:cNvPr id="6" name="Picture 5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AE787451-CC76-0143-9112-3AA1A23F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561" y="1481703"/>
            <a:ext cx="4292600" cy="2717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541A8-7CE3-DE4B-A4A9-258994E08EC0}"/>
              </a:ext>
            </a:extLst>
          </p:cNvPr>
          <p:cNvCxnSpPr>
            <a:cxnSpLocks/>
          </p:cNvCxnSpPr>
          <p:nvPr/>
        </p:nvCxnSpPr>
        <p:spPr>
          <a:xfrm>
            <a:off x="5496340" y="2774741"/>
            <a:ext cx="834887" cy="16382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9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CA27-71B9-2F4C-85D2-C6DFE51D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LP formulation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9BEDB00-2309-754B-808C-59F86546D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617" y="1986727"/>
            <a:ext cx="7600766" cy="2509687"/>
          </a:xfrm>
        </p:spPr>
      </p:pic>
    </p:spTree>
    <p:extLst>
      <p:ext uri="{BB962C8B-B14F-4D97-AF65-F5344CB8AC3E}">
        <p14:creationId xmlns:p14="http://schemas.microsoft.com/office/powerpoint/2010/main" val="45535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102-EE1E-FE4F-BCB6-DEE00D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In this class: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3DF3-2383-C246-9C48-1404319B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Formulation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Key properties (that allow for efficient solving)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Simplex algorithm (teaser)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Duality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79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A2FB-C50F-C449-BA37-68D57159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Geometry of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67B7-C62E-BF40-8F75-030F2BD59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Each linear constraint                   represents a half-space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7979E-787F-6448-8DEB-87D0B2009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45" y="1825625"/>
            <a:ext cx="1335155" cy="410817"/>
          </a:xfrm>
          <a:prstGeom prst="rect">
            <a:avLst/>
          </a:prstGeom>
        </p:spPr>
      </p:pic>
      <p:pic>
        <p:nvPicPr>
          <p:cNvPr id="6" name="Picture 5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B039629D-4965-0741-A627-1E567096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372" y="2686844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8A07-A16A-F84E-9560-F5CF96F3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Recap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CEE4-CA07-8D4A-B2F0-9AC9C760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45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Started with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search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with states as a black-box(e.g. depth-first search)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States could have some structure (e.g.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constraint satisfaction problems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)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E94BA-8207-CB4D-BFDE-3B4CDBE6DB90}"/>
              </a:ext>
            </a:extLst>
          </p:cNvPr>
          <p:cNvSpPr txBox="1"/>
          <p:nvPr/>
        </p:nvSpPr>
        <p:spPr>
          <a:xfrm>
            <a:off x="2557669" y="3705073"/>
            <a:ext cx="707666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" pitchFamily="2" charset="77"/>
                <a:ea typeface="Palatino" pitchFamily="2" charset="77"/>
              </a:rPr>
              <a:t>Find best state according to some objective?</a:t>
            </a:r>
          </a:p>
        </p:txBody>
      </p:sp>
    </p:spTree>
    <p:extLst>
      <p:ext uri="{BB962C8B-B14F-4D97-AF65-F5344CB8AC3E}">
        <p14:creationId xmlns:p14="http://schemas.microsoft.com/office/powerpoint/2010/main" val="36149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AE7E-3322-A343-A06B-A2821E57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Geometry of 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20CD-274B-3D4E-ABFB-3246FAE4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Intersection of finite number of linear constraints: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polytope</a:t>
            </a:r>
          </a:p>
        </p:txBody>
      </p:sp>
      <p:pic>
        <p:nvPicPr>
          <p:cNvPr id="5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F2826604-1535-E84D-8E44-BC9FDA9F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033" y="2488648"/>
            <a:ext cx="3263900" cy="261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E4552-EBDE-424F-B66D-F81F8E09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1" y="5464486"/>
            <a:ext cx="1491484" cy="4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AE7E-3322-A343-A06B-A2821E57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Geometry of 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20CD-274B-3D4E-ABFB-3246FAE4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Vertex of 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polytope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: 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Not in the interior (no ball around the point that’s entirely feasible)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       linearly independent constraints that are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tight</a:t>
            </a: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5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F2826604-1535-E84D-8E44-BC9FDA9F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42" y="4125103"/>
            <a:ext cx="3230216" cy="258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F1100-2236-E84D-95AD-26C1CF99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00" y="3148288"/>
            <a:ext cx="264713" cy="2205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1D426C2-8785-DD43-B3BC-238715E2819A}"/>
              </a:ext>
            </a:extLst>
          </p:cNvPr>
          <p:cNvSpPr/>
          <p:nvPr/>
        </p:nvSpPr>
        <p:spPr>
          <a:xfrm>
            <a:off x="5511250" y="5059018"/>
            <a:ext cx="138459" cy="1384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8FD19F-CE4D-8446-8540-A4D711559B62}"/>
              </a:ext>
            </a:extLst>
          </p:cNvPr>
          <p:cNvSpPr/>
          <p:nvPr/>
        </p:nvSpPr>
        <p:spPr>
          <a:xfrm>
            <a:off x="5390323" y="4934434"/>
            <a:ext cx="380311" cy="38762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229E1-B93E-2743-BFEB-986EDC6F1E8B}"/>
              </a:ext>
            </a:extLst>
          </p:cNvPr>
          <p:cNvSpPr txBox="1"/>
          <p:nvPr/>
        </p:nvSpPr>
        <p:spPr>
          <a:xfrm>
            <a:off x="8156714" y="4960697"/>
            <a:ext cx="21667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Not a vertex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E8EAC-8CFE-2B4F-AC43-42E459239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61" y="2691434"/>
            <a:ext cx="5440397" cy="321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9001B-B92A-4A4C-A66B-3E5C969BA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460" y="2691433"/>
            <a:ext cx="1416435" cy="3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AE7E-3322-A343-A06B-A2821E57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Geometry of 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20CD-274B-3D4E-ABFB-3246FAE4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Vertex of 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polytope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: 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Not in the interior (no ball around the point that’s entirely feasible)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       linearly independent constraints that are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tight</a:t>
            </a: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5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F2826604-1535-E84D-8E44-BC9FDA9F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42" y="4125103"/>
            <a:ext cx="3230216" cy="258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F1100-2236-E84D-95AD-26C1CF99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00" y="3148288"/>
            <a:ext cx="264713" cy="2205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1D426C2-8785-DD43-B3BC-238715E2819A}"/>
              </a:ext>
            </a:extLst>
          </p:cNvPr>
          <p:cNvSpPr/>
          <p:nvPr/>
        </p:nvSpPr>
        <p:spPr>
          <a:xfrm>
            <a:off x="5602358" y="4535866"/>
            <a:ext cx="138459" cy="1384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8FD19F-CE4D-8446-8540-A4D711559B62}"/>
              </a:ext>
            </a:extLst>
          </p:cNvPr>
          <p:cNvSpPr/>
          <p:nvPr/>
        </p:nvSpPr>
        <p:spPr>
          <a:xfrm>
            <a:off x="5481431" y="4411282"/>
            <a:ext cx="380311" cy="38762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229E1-B93E-2743-BFEB-986EDC6F1E8B}"/>
              </a:ext>
            </a:extLst>
          </p:cNvPr>
          <p:cNvSpPr txBox="1"/>
          <p:nvPr/>
        </p:nvSpPr>
        <p:spPr>
          <a:xfrm>
            <a:off x="8156714" y="4960697"/>
            <a:ext cx="125564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Vertex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E8EAC-8CFE-2B4F-AC43-42E459239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61" y="2691434"/>
            <a:ext cx="5440397" cy="3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DE78-395C-0B43-B36F-C233C893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LPs could be unbounded or infeasible</a:t>
            </a:r>
          </a:p>
        </p:txBody>
      </p:sp>
      <p:pic>
        <p:nvPicPr>
          <p:cNvPr id="5" name="Content Placeholder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D57A9AEB-3516-9A47-9063-05937308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941" y="2146265"/>
            <a:ext cx="3594100" cy="2755900"/>
          </a:xfrm>
        </p:spPr>
      </p:pic>
      <p:pic>
        <p:nvPicPr>
          <p:cNvPr id="7" name="Picture 6" descr="A picture containing antenna&#10;&#10;Description automatically generated">
            <a:extLst>
              <a:ext uri="{FF2B5EF4-FFF2-40B4-BE49-F238E27FC236}">
                <a16:creationId xmlns:a16="http://schemas.microsoft.com/office/drawing/2014/main" id="{4AAB9E49-0100-434A-B244-BBA9A9A3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33" y="2146265"/>
            <a:ext cx="3390900" cy="260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37445-2874-FB42-A8D9-90BB91F447D7}"/>
              </a:ext>
            </a:extLst>
          </p:cNvPr>
          <p:cNvSpPr txBox="1"/>
          <p:nvPr/>
        </p:nvSpPr>
        <p:spPr>
          <a:xfrm>
            <a:off x="1600199" y="5096132"/>
            <a:ext cx="222967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" pitchFamily="2" charset="77"/>
                <a:ea typeface="Palatino" pitchFamily="2" charset="77"/>
              </a:rPr>
              <a:t>Unbounded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69149-C1D8-1A40-AB24-18EC5EAB9814}"/>
              </a:ext>
            </a:extLst>
          </p:cNvPr>
          <p:cNvSpPr txBox="1"/>
          <p:nvPr/>
        </p:nvSpPr>
        <p:spPr>
          <a:xfrm>
            <a:off x="7694543" y="5096132"/>
            <a:ext cx="222967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" pitchFamily="2" charset="77"/>
                <a:ea typeface="Palatino" pitchFamily="2" charset="77"/>
              </a:rPr>
              <a:t>Infeasible</a:t>
            </a:r>
          </a:p>
        </p:txBody>
      </p:sp>
    </p:spTree>
    <p:extLst>
      <p:ext uri="{BB962C8B-B14F-4D97-AF65-F5344CB8AC3E}">
        <p14:creationId xmlns:p14="http://schemas.microsoft.com/office/powerpoint/2010/main" val="389294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EA0F-0BCC-5342-84DB-39BE10F0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Solutions to a linear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7B82C-1EE7-F749-AE3E-9C1309A4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Either the LP is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unbounded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or the optimal value occurs at a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vertex</a:t>
            </a:r>
          </a:p>
        </p:txBody>
      </p:sp>
      <p:pic>
        <p:nvPicPr>
          <p:cNvPr id="4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72F48D0-3985-8C44-B597-F087A18FB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749"/>
          <a:stretch/>
        </p:blipFill>
        <p:spPr>
          <a:xfrm>
            <a:off x="2295617" y="2301466"/>
            <a:ext cx="7600766" cy="985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63146-D2D9-E441-BCF7-ABE2CB87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94" y="3888540"/>
            <a:ext cx="236651" cy="315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0E790-64E1-814A-B921-78304EC1B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273" y="3762380"/>
            <a:ext cx="1429057" cy="7897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639A88-040A-C342-B82C-1929B988B1A2}"/>
              </a:ext>
            </a:extLst>
          </p:cNvPr>
          <p:cNvCxnSpPr/>
          <p:nvPr/>
        </p:nvCxnSpPr>
        <p:spPr>
          <a:xfrm>
            <a:off x="3995531" y="4091827"/>
            <a:ext cx="4270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68AA40-2C78-EA48-87D3-67B6D83BB922}"/>
              </a:ext>
            </a:extLst>
          </p:cNvPr>
          <p:cNvCxnSpPr/>
          <p:nvPr/>
        </p:nvCxnSpPr>
        <p:spPr>
          <a:xfrm>
            <a:off x="6573079" y="4091827"/>
            <a:ext cx="4270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021AA9-B3D6-FD4F-A269-8E3E607D95D3}"/>
              </a:ext>
            </a:extLst>
          </p:cNvPr>
          <p:cNvSpPr txBox="1"/>
          <p:nvPr/>
        </p:nvSpPr>
        <p:spPr>
          <a:xfrm>
            <a:off x="7335077" y="3888540"/>
            <a:ext cx="281832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Objective increased</a:t>
            </a:r>
          </a:p>
        </p:txBody>
      </p:sp>
    </p:spTree>
    <p:extLst>
      <p:ext uri="{BB962C8B-B14F-4D97-AF65-F5344CB8AC3E}">
        <p14:creationId xmlns:p14="http://schemas.microsoft.com/office/powerpoint/2010/main" val="44226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DD6A-086A-2C47-97F5-DD364B42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How to solve a linear program?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360A0E-23EF-5345-8AEA-77C03CC6F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Circle across all the vertices and compute the objective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If you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)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constraints, you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)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vertices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360A0E-23EF-5345-8AEA-77C03CC6F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B552D38-1C3F-434E-932E-21AC932BC080}"/>
              </a:ext>
            </a:extLst>
          </p:cNvPr>
          <p:cNvSpPr txBox="1"/>
          <p:nvPr/>
        </p:nvSpPr>
        <p:spPr>
          <a:xfrm>
            <a:off x="4883426" y="2564296"/>
            <a:ext cx="242514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" pitchFamily="2" charset="77"/>
                <a:ea typeface="Palatino" pitchFamily="2" charset="77"/>
              </a:rPr>
              <a:t>Seems doable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9ABA6-0A03-EC46-ABDE-3F3193881381}"/>
              </a:ext>
            </a:extLst>
          </p:cNvPr>
          <p:cNvSpPr txBox="1"/>
          <p:nvPr/>
        </p:nvSpPr>
        <p:spPr>
          <a:xfrm>
            <a:off x="5078895" y="4545497"/>
            <a:ext cx="222967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" pitchFamily="2" charset="77"/>
                <a:ea typeface="Palatino" pitchFamily="2" charset="77"/>
              </a:rPr>
              <a:t>But slow…?</a:t>
            </a:r>
          </a:p>
        </p:txBody>
      </p:sp>
    </p:spTree>
    <p:extLst>
      <p:ext uri="{BB962C8B-B14F-4D97-AF65-F5344CB8AC3E}">
        <p14:creationId xmlns:p14="http://schemas.microsoft.com/office/powerpoint/2010/main" val="37777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102-EE1E-FE4F-BCB6-DEE00D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In this class: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3DF3-2383-C246-9C48-1404319B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Formulation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Key properties (that allow for efficient solving)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Simplex algorithm (teaser)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Duality</a:t>
            </a:r>
          </a:p>
        </p:txBody>
      </p:sp>
    </p:spTree>
    <p:extLst>
      <p:ext uri="{BB962C8B-B14F-4D97-AF65-F5344CB8AC3E}">
        <p14:creationId xmlns:p14="http://schemas.microsoft.com/office/powerpoint/2010/main" val="4135181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E8CA-1574-734A-841A-57056755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Simplex algorithm: 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ECCA-7522-9040-83F5-55C5014E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Goal: search across all vertices (or corners)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/>
              <a:t> 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Move along edges of polytope from corner to corner, in directions of decreasing cost </a:t>
            </a:r>
          </a:p>
          <a:p>
            <a:pPr marL="0" indent="0">
              <a:buNone/>
            </a:pPr>
            <a:endParaRPr lang="en-US" sz="2400" i="1" dirty="0"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en-US" sz="2400" i="1" dirty="0">
                <a:latin typeface="Palatino" pitchFamily="2" charset="77"/>
                <a:ea typeface="Palatino" pitchFamily="2" charset="77"/>
              </a:rPr>
              <a:t>Devised by Dantzig in 1947</a:t>
            </a:r>
          </a:p>
        </p:txBody>
      </p:sp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975BE718-D46A-DA41-99B1-F3EFF18A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102" y="3636963"/>
            <a:ext cx="3365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A9F7-B66B-8D4C-83EE-FD2309E1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Standard form of a LP</a:t>
            </a:r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A0E37A76-CDCE-B84B-975D-69C4977E1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73"/>
          <a:stretch/>
        </p:blipFill>
        <p:spPr>
          <a:xfrm>
            <a:off x="3777915" y="2290432"/>
            <a:ext cx="6313337" cy="162941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5D93F18-336D-B749-8A14-69AD5B51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82" y="2290432"/>
            <a:ext cx="2689363" cy="111793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2205E3-C72C-394D-97FC-FAC353BED6C4}"/>
              </a:ext>
            </a:extLst>
          </p:cNvPr>
          <p:cNvCxnSpPr>
            <a:cxnSpLocks/>
          </p:cNvCxnSpPr>
          <p:nvPr/>
        </p:nvCxnSpPr>
        <p:spPr>
          <a:xfrm>
            <a:off x="5317435" y="2859375"/>
            <a:ext cx="11330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A38265C-B59D-D146-9E8C-679B267E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846" y="4488785"/>
            <a:ext cx="4410114" cy="324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C14AD4-D19C-C142-A15B-3F8257B4B4F5}"/>
              </a:ext>
            </a:extLst>
          </p:cNvPr>
          <p:cNvSpPr txBox="1"/>
          <p:nvPr/>
        </p:nvSpPr>
        <p:spPr>
          <a:xfrm>
            <a:off x="7096539" y="4422128"/>
            <a:ext cx="235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Slack variables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603747-A368-C24B-883E-495FB6078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846" y="5280991"/>
            <a:ext cx="3652560" cy="3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1A67-5602-D548-B75B-7FB9BAA0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Basic feasible solution</a:t>
            </a:r>
          </a:p>
        </p:txBody>
      </p:sp>
      <p:pic>
        <p:nvPicPr>
          <p:cNvPr id="4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F98B7B61-E757-9244-A687-1158B685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83" t="22973"/>
          <a:stretch/>
        </p:blipFill>
        <p:spPr>
          <a:xfrm>
            <a:off x="838200" y="1781175"/>
            <a:ext cx="3945361" cy="1906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DFB04-0D4D-2D43-8662-EFC1905493D8}"/>
              </a:ext>
            </a:extLst>
          </p:cNvPr>
          <p:cNvSpPr txBox="1"/>
          <p:nvPr/>
        </p:nvSpPr>
        <p:spPr>
          <a:xfrm>
            <a:off x="5933661" y="1861111"/>
            <a:ext cx="43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Split indices into      and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9A7B7D-1954-4C48-8FF9-5E39B48D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725" y="1903275"/>
            <a:ext cx="270565" cy="3092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CA3714-62A6-324B-A360-86D78CD4B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414" y="1903275"/>
            <a:ext cx="596071" cy="3155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D6C8D7-0A65-2746-B2B0-17E3F8BD7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244" y="2634906"/>
            <a:ext cx="3661026" cy="3468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7DCCD1-84A6-9A44-98F6-56183687575E}"/>
              </a:ext>
            </a:extLst>
          </p:cNvPr>
          <p:cNvSpPr txBox="1"/>
          <p:nvPr/>
        </p:nvSpPr>
        <p:spPr>
          <a:xfrm>
            <a:off x="5936976" y="3617841"/>
            <a:ext cx="521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Choose      such that        is invertible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A7E84A-CFC5-F440-8679-BDA8B8226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27" y="3657597"/>
            <a:ext cx="270565" cy="3092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98CF09-2DC0-8848-84AF-2798FC0AA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929" y="3638788"/>
            <a:ext cx="500982" cy="3468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1DBAA5-4553-4240-BCE4-CC4283080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569" y="4296683"/>
            <a:ext cx="1808188" cy="4616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CEFF86-F856-2B4B-96A7-4D08A8D6A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4096" y="4276805"/>
            <a:ext cx="1680437" cy="4087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45302E-A694-0442-AA16-4543E71684B2}"/>
              </a:ext>
            </a:extLst>
          </p:cNvPr>
          <p:cNvSpPr txBox="1"/>
          <p:nvPr/>
        </p:nvSpPr>
        <p:spPr>
          <a:xfrm>
            <a:off x="6056244" y="5143738"/>
            <a:ext cx="521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If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D89751-6E68-7844-A5AA-5BFBC2806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1472" y="5167809"/>
            <a:ext cx="1156110" cy="3468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9ACDB6-DE67-4F46-BC9E-4379C1D42378}"/>
              </a:ext>
            </a:extLst>
          </p:cNvPr>
          <p:cNvSpPr txBox="1"/>
          <p:nvPr/>
        </p:nvSpPr>
        <p:spPr>
          <a:xfrm>
            <a:off x="3160643" y="4265905"/>
            <a:ext cx="264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Basic solution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F68EC-66F8-E54F-AE0F-F71F361520D6}"/>
              </a:ext>
            </a:extLst>
          </p:cNvPr>
          <p:cNvSpPr txBox="1"/>
          <p:nvPr/>
        </p:nvSpPr>
        <p:spPr>
          <a:xfrm>
            <a:off x="1868269" y="5143738"/>
            <a:ext cx="394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Basic feasible 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FB5EAF-DFC3-794A-8E16-C3445566C326}"/>
              </a:ext>
            </a:extLst>
          </p:cNvPr>
          <p:cNvSpPr txBox="1"/>
          <p:nvPr/>
        </p:nvSpPr>
        <p:spPr>
          <a:xfrm>
            <a:off x="6056244" y="5853980"/>
            <a:ext cx="505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Always exists if A has independent rows (no redundant constraints)</a:t>
            </a:r>
          </a:p>
        </p:txBody>
      </p:sp>
    </p:spTree>
    <p:extLst>
      <p:ext uri="{BB962C8B-B14F-4D97-AF65-F5344CB8AC3E}">
        <p14:creationId xmlns:p14="http://schemas.microsoft.com/office/powerpoint/2010/main" val="40844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3A8A-A27F-7545-80E2-81A1EB9A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C6EE-4060-0B46-B7B5-AF3D92BC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We have an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objective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 function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We have a set of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constraints 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latin typeface="Palatino" pitchFamily="2" charset="77"/>
                <a:ea typeface="Palatino" pitchFamily="2" charset="77"/>
              </a:rPr>
              <a:t>Goal: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find a solution that satisfies the constraints and achieves the optimal value according to the objective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9C1AF-A26A-0D42-BEAB-349B40F3F83B}"/>
              </a:ext>
            </a:extLst>
          </p:cNvPr>
          <p:cNvSpPr txBox="1"/>
          <p:nvPr/>
        </p:nvSpPr>
        <p:spPr>
          <a:xfrm>
            <a:off x="1081377" y="5359179"/>
            <a:ext cx="962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Generally, every search problem can be thought of as an optimization problem and vice-versa…</a:t>
            </a:r>
          </a:p>
        </p:txBody>
      </p:sp>
    </p:spTree>
    <p:extLst>
      <p:ext uri="{BB962C8B-B14F-4D97-AF65-F5344CB8AC3E}">
        <p14:creationId xmlns:p14="http://schemas.microsoft.com/office/powerpoint/2010/main" val="2546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1EA8-66C2-B543-AE51-85F71966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Basic feasible solution: a vertex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DA5F1-9BC8-FF4A-B27F-94446AEB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2" y="1690688"/>
            <a:ext cx="1808188" cy="461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1D36B-50B7-904C-AB6A-26638FD5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18" y="1748103"/>
            <a:ext cx="1680437" cy="408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C5608-2371-534F-A745-D5F32B5CF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250" y="1750355"/>
            <a:ext cx="1347500" cy="40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7A89F-A9AF-1441-8D69-E92580142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52" y="2723646"/>
            <a:ext cx="6831825" cy="404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C84A14-F74A-0942-BE51-A76E8BD2FA1C}"/>
              </a:ext>
            </a:extLst>
          </p:cNvPr>
          <p:cNvSpPr txBox="1"/>
          <p:nvPr/>
        </p:nvSpPr>
        <p:spPr>
          <a:xfrm>
            <a:off x="1019552" y="3913798"/>
            <a:ext cx="759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Since             cannot be negative, and         is invertible, every Basic Feasible Solution is a vertex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AC795-E7D3-5A48-B85F-C5FCAFEF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464" y="4013545"/>
            <a:ext cx="799676" cy="294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EAA9C-9562-9B4D-8401-CD57ADE74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970995"/>
            <a:ext cx="487018" cy="3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3CF4-C38B-C549-8EF5-E4C3B909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Simplex: one BFS to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AE77A-BB41-3D49-958D-F83522BF71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Suppose we want to move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by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from 0</a:t>
                </a:r>
              </a:p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but also have to 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endParaRPr lang="en-US" dirty="0">
                  <a:latin typeface="Palatino" pitchFamily="2" charset="77"/>
                  <a:ea typeface="Palatino" pitchFamily="2" charset="77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AE77A-BB41-3D49-958D-F83522BF7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F1F359A-05D3-B044-8857-6D37E8499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975" y="4092697"/>
            <a:ext cx="5443958" cy="457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6293F-0FB0-D943-A7F5-9DCA024BB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75" y="3359150"/>
            <a:ext cx="4491583" cy="457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B7439-42B3-B74E-9E39-1DFB52A19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70" y="4826244"/>
            <a:ext cx="2952562" cy="6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A290-7478-2D4A-BBA5-4DBBC55C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Simplex: one BFS to another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94941-CDDB-6240-9DBF-BADE6D45C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Move in directions that increase objective value</a:t>
                </a:r>
              </a:p>
              <a:p>
                <a:pPr lvl="1"/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Change is </a:t>
                </a:r>
              </a:p>
              <a:p>
                <a:pPr lvl="1"/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𝑗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if objective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Palatino" pitchFamily="2" charset="77"/>
                    <a:ea typeface="Palatino" pitchFamily="2" charset="77"/>
                  </a:rPr>
                  <a:t>decreases</a:t>
                </a: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, i.e. </a:t>
                </a:r>
              </a:p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If no such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exists – we are at optimum! </a:t>
                </a:r>
              </a:p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How much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?</a:t>
                </a:r>
              </a:p>
              <a:p>
                <a:pPr lvl="1"/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94941-CDDB-6240-9DBF-BADE6D45C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3BC1433-EADC-0943-B8A0-AF97FC92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25" y="2229678"/>
            <a:ext cx="1985893" cy="433286"/>
          </a:xfrm>
          <a:prstGeom prst="rect">
            <a:avLst/>
          </a:prstGeom>
        </p:spPr>
      </p:pic>
      <p:pic>
        <p:nvPicPr>
          <p:cNvPr id="1026" name="Picture 2" descr="c_j &lt; c_\mathcal{B}^\top A_\mathcal{B}^{-1} a_j">
            <a:extLst>
              <a:ext uri="{FF2B5EF4-FFF2-40B4-BE49-F238E27FC236}">
                <a16:creationId xmlns:a16="http://schemas.microsoft.com/office/drawing/2014/main" id="{7E3AAA68-1144-F94F-B0D8-039D668E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79" y="2633147"/>
            <a:ext cx="1985893" cy="4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_\mathcal{B} \rightarrow x_\mathcal{B} - \alpha A_{\mathcal{B}}^{-1} a_j">
            <a:extLst>
              <a:ext uri="{FF2B5EF4-FFF2-40B4-BE49-F238E27FC236}">
                <a16:creationId xmlns:a16="http://schemas.microsoft.com/office/drawing/2014/main" id="{7E01691A-C111-A346-87F5-9B50EBBA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13" y="4267084"/>
            <a:ext cx="3121713" cy="4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41C36-83CB-AB4B-AF5C-0F4D903CA7F7}"/>
              </a:ext>
            </a:extLst>
          </p:cNvPr>
          <p:cNvSpPr txBox="1"/>
          <p:nvPr/>
        </p:nvSpPr>
        <p:spPr>
          <a:xfrm>
            <a:off x="695740" y="5054728"/>
            <a:ext cx="553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We need to satisfy </a:t>
            </a:r>
          </a:p>
        </p:txBody>
      </p:sp>
      <p:pic>
        <p:nvPicPr>
          <p:cNvPr id="1030" name="Picture 6" descr="x_\mathcal{B} \geq 0">
            <a:extLst>
              <a:ext uri="{FF2B5EF4-FFF2-40B4-BE49-F238E27FC236}">
                <a16:creationId xmlns:a16="http://schemas.microsoft.com/office/drawing/2014/main" id="{2147B9BD-AE93-3848-B200-D9A9456BA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56" y="5140152"/>
            <a:ext cx="1130833" cy="3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2FA7B5-AF66-9641-8647-A57E2EAC808C}"/>
                  </a:ext>
                </a:extLst>
              </p:cNvPr>
              <p:cNvSpPr txBox="1"/>
              <p:nvPr/>
            </p:nvSpPr>
            <p:spPr>
              <a:xfrm>
                <a:off x="5536096" y="5140152"/>
                <a:ext cx="47608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Palatino" pitchFamily="2" charset="77"/>
                    <a:ea typeface="Palatino" pitchFamily="2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i="1" dirty="0">
                    <a:latin typeface="Palatino" pitchFamily="2" charset="77"/>
                    <a:ea typeface="Palatino" pitchFamily="2" charset="77"/>
                  </a:rPr>
                  <a:t> can be made arbitrarily large, the problem is unbounded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2FA7B5-AF66-9641-8647-A57E2EAC8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096" y="5140152"/>
                <a:ext cx="4760844" cy="707886"/>
              </a:xfrm>
              <a:prstGeom prst="rect">
                <a:avLst/>
              </a:prstGeom>
              <a:blipFill>
                <a:blip r:embed="rId7"/>
                <a:stretch>
                  <a:fillRect l="-1064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A8BC6-4906-E442-8C98-EA734200E0F1}"/>
                  </a:ext>
                </a:extLst>
              </p:cNvPr>
              <p:cNvSpPr txBox="1"/>
              <p:nvPr/>
            </p:nvSpPr>
            <p:spPr>
              <a:xfrm>
                <a:off x="692703" y="5639920"/>
                <a:ext cx="47608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Palatino" pitchFamily="2" charset="77"/>
                    <a:ea typeface="Palatino" pitchFamily="2" charset="77"/>
                  </a:rPr>
                  <a:t>Some index can move out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US" sz="2000" i="1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A8BC6-4906-E442-8C98-EA734200E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3" y="5639920"/>
                <a:ext cx="4760844" cy="400110"/>
              </a:xfrm>
              <a:prstGeom prst="rect">
                <a:avLst/>
              </a:prstGeom>
              <a:blipFill>
                <a:blip r:embed="rId8"/>
                <a:stretch>
                  <a:fillRect l="-1330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2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3421-F6CB-BF4E-8738-7E6D166C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Simplex: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2726-8967-2040-866B-55E8BFBA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Start with Basic Feasible Solution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Move a variable into the ”basic” set by increasing it’s value if it decreases the objective 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Some variables might end up moving out of the basic set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</a:rPr>
              <a:t>This is how we move from corner to corner</a:t>
            </a: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How to start with a Basic Feasible Solution?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A0C86-815E-CB46-BBB9-D67B0A819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95" y="1752837"/>
            <a:ext cx="1808188" cy="461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87974-A8AC-7E45-8404-93589B30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31" y="1738369"/>
            <a:ext cx="1680437" cy="408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96C87-79C8-BF49-98EC-5AE4F2754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402" y="1800291"/>
            <a:ext cx="1156110" cy="346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855ED-8C6E-3C43-A5C5-BFB1E28374E7}"/>
              </a:ext>
            </a:extLst>
          </p:cNvPr>
          <p:cNvSpPr txBox="1"/>
          <p:nvPr/>
        </p:nvSpPr>
        <p:spPr>
          <a:xfrm>
            <a:off x="8120269" y="4643499"/>
            <a:ext cx="2644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Solve another auxiliary LP</a:t>
            </a:r>
          </a:p>
        </p:txBody>
      </p:sp>
    </p:spTree>
    <p:extLst>
      <p:ext uri="{BB962C8B-B14F-4D97-AF65-F5344CB8AC3E}">
        <p14:creationId xmlns:p14="http://schemas.microsoft.com/office/powerpoint/2010/main" val="31132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F41E-5D61-1A45-AE67-3C084173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Simplex additional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3969-99F5-8E42-99A3-F2B64115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Fast matrix inversion via incremental updates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Simplex tableau: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convenient way to keep track of all relevant quantities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A616F-29B3-7745-8371-8D9C77B50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8882"/>
                  </p:ext>
                </p:extLst>
              </p:nvPr>
            </p:nvGraphicFramePr>
            <p:xfrm>
              <a:off x="1828800" y="3689131"/>
              <a:ext cx="6664960" cy="1046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240">
                      <a:extLst>
                        <a:ext uri="{9D8B030D-6E8A-4147-A177-3AD203B41FA5}">
                          <a16:colId xmlns:a16="http://schemas.microsoft.com/office/drawing/2014/main" val="909234657"/>
                        </a:ext>
                      </a:extLst>
                    </a:gridCol>
                    <a:gridCol w="1666240">
                      <a:extLst>
                        <a:ext uri="{9D8B030D-6E8A-4147-A177-3AD203B41FA5}">
                          <a16:colId xmlns:a16="http://schemas.microsoft.com/office/drawing/2014/main" val="630743528"/>
                        </a:ext>
                      </a:extLst>
                    </a:gridCol>
                    <a:gridCol w="1666240">
                      <a:extLst>
                        <a:ext uri="{9D8B030D-6E8A-4147-A177-3AD203B41FA5}">
                          <a16:colId xmlns:a16="http://schemas.microsoft.com/office/drawing/2014/main" val="2094760768"/>
                        </a:ext>
                      </a:extLst>
                    </a:gridCol>
                    <a:gridCol w="1666240">
                      <a:extLst>
                        <a:ext uri="{9D8B030D-6E8A-4147-A177-3AD203B41FA5}">
                          <a16:colId xmlns:a16="http://schemas.microsoft.com/office/drawing/2014/main" val="145115462"/>
                        </a:ext>
                      </a:extLst>
                    </a:gridCol>
                  </a:tblGrid>
                  <a:tr h="523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144139"/>
                      </a:ext>
                    </a:extLst>
                  </a:tr>
                  <a:tr h="523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0332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A616F-29B3-7745-8371-8D9C77B50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8882"/>
                  </p:ext>
                </p:extLst>
              </p:nvPr>
            </p:nvGraphicFramePr>
            <p:xfrm>
              <a:off x="1828800" y="3689131"/>
              <a:ext cx="6664960" cy="1046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240">
                      <a:extLst>
                        <a:ext uri="{9D8B030D-6E8A-4147-A177-3AD203B41FA5}">
                          <a16:colId xmlns:a16="http://schemas.microsoft.com/office/drawing/2014/main" val="909234657"/>
                        </a:ext>
                      </a:extLst>
                    </a:gridCol>
                    <a:gridCol w="1666240">
                      <a:extLst>
                        <a:ext uri="{9D8B030D-6E8A-4147-A177-3AD203B41FA5}">
                          <a16:colId xmlns:a16="http://schemas.microsoft.com/office/drawing/2014/main" val="630743528"/>
                        </a:ext>
                      </a:extLst>
                    </a:gridCol>
                    <a:gridCol w="1666240">
                      <a:extLst>
                        <a:ext uri="{9D8B030D-6E8A-4147-A177-3AD203B41FA5}">
                          <a16:colId xmlns:a16="http://schemas.microsoft.com/office/drawing/2014/main" val="2094760768"/>
                        </a:ext>
                      </a:extLst>
                    </a:gridCol>
                    <a:gridCol w="1666240">
                      <a:extLst>
                        <a:ext uri="{9D8B030D-6E8A-4147-A177-3AD203B41FA5}">
                          <a16:colId xmlns:a16="http://schemas.microsoft.com/office/drawing/2014/main" val="145115462"/>
                        </a:ext>
                      </a:extLst>
                    </a:gridCol>
                  </a:tblGrid>
                  <a:tr h="523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144139"/>
                      </a:ext>
                    </a:extLst>
                  </a:tr>
                  <a:tr h="523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4634" r="-200758" b="-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527" t="-114634" r="-2290" b="-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0332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8367C8-A661-7347-BA17-FF65CCC2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251" y="3738536"/>
            <a:ext cx="336770" cy="404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4EAD29-46C9-3B40-963C-B2B9B022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843" y="3738536"/>
            <a:ext cx="546459" cy="385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27515-1F6F-5C46-A9A3-CF841D68C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843" y="4259209"/>
            <a:ext cx="546459" cy="385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5A9DE-0EA8-724B-98A1-BBDA05175A10}"/>
              </a:ext>
            </a:extLst>
          </p:cNvPr>
          <p:cNvSpPr txBox="1"/>
          <p:nvPr/>
        </p:nvSpPr>
        <p:spPr>
          <a:xfrm>
            <a:off x="987973" y="5160357"/>
            <a:ext cx="767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Row transformations: multiply rows by some scalar and add them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4866A-1692-5B46-A2C2-935914196393}"/>
              </a:ext>
            </a:extLst>
          </p:cNvPr>
          <p:cNvSpPr txBox="1"/>
          <p:nvPr/>
        </p:nvSpPr>
        <p:spPr>
          <a:xfrm>
            <a:off x="987972" y="5687028"/>
            <a:ext cx="9490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Create new ”identity matrices” using different columns to get new bases</a:t>
            </a:r>
          </a:p>
        </p:txBody>
      </p:sp>
    </p:spTree>
    <p:extLst>
      <p:ext uri="{BB962C8B-B14F-4D97-AF65-F5344CB8AC3E}">
        <p14:creationId xmlns:p14="http://schemas.microsoft.com/office/powerpoint/2010/main" val="10353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102-EE1E-FE4F-BCB6-DEE00D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In this class: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3DF3-2383-C246-9C48-1404319B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Formulation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Key properties (that allow for efficient solving)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Simplex algorithm (teaser)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Duality</a:t>
            </a:r>
          </a:p>
        </p:txBody>
      </p:sp>
    </p:spTree>
    <p:extLst>
      <p:ext uri="{BB962C8B-B14F-4D97-AF65-F5344CB8AC3E}">
        <p14:creationId xmlns:p14="http://schemas.microsoft.com/office/powerpoint/2010/main" val="2221586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D8F1-9F8A-9E49-9BAA-6A73E7E8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Our example problem</a:t>
            </a:r>
          </a:p>
        </p:txBody>
      </p:sp>
      <p:pic>
        <p:nvPicPr>
          <p:cNvPr id="4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FA24372-BF61-D740-A40E-B2A1B090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81" y="2264232"/>
            <a:ext cx="4022672" cy="2433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8E847-A5A6-F544-8CFC-BE047634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13" y="4697300"/>
            <a:ext cx="2385616" cy="340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F8B51E-F5D6-A740-A0B3-C123BD501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887" y="5210845"/>
            <a:ext cx="1951860" cy="340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633D7-6766-2F4E-9E12-AAF55DA39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235" y="3369366"/>
            <a:ext cx="793140" cy="377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13D8C0-8F77-5942-B254-D51E33932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235" y="2893752"/>
            <a:ext cx="793139" cy="377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FAD13E-6E9E-0E4B-8F36-73837B7F4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411" y="3082594"/>
            <a:ext cx="2626414" cy="37520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5943EC-4232-D644-BDD9-03600032B95C}"/>
              </a:ext>
            </a:extLst>
          </p:cNvPr>
          <p:cNvCxnSpPr/>
          <p:nvPr/>
        </p:nvCxnSpPr>
        <p:spPr>
          <a:xfrm flipV="1">
            <a:off x="4810539" y="3747052"/>
            <a:ext cx="2604052" cy="146379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ED6E0D-B97C-464E-A7DE-45719EAC2F74}"/>
              </a:ext>
            </a:extLst>
          </p:cNvPr>
          <p:cNvSpPr txBox="1"/>
          <p:nvPr/>
        </p:nvSpPr>
        <p:spPr>
          <a:xfrm>
            <a:off x="5714724" y="4478948"/>
            <a:ext cx="2852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Certificate of optimality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F3AE6-55CB-3041-8DDE-621E37CF759F}"/>
              </a:ext>
            </a:extLst>
          </p:cNvPr>
          <p:cNvSpPr txBox="1"/>
          <p:nvPr/>
        </p:nvSpPr>
        <p:spPr>
          <a:xfrm>
            <a:off x="7145684" y="1289827"/>
            <a:ext cx="473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How do we get these multipliers?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683A7-2EC6-1D46-ABB2-5364E1ACC12C}"/>
              </a:ext>
            </a:extLst>
          </p:cNvPr>
          <p:cNvSpPr txBox="1"/>
          <p:nvPr/>
        </p:nvSpPr>
        <p:spPr>
          <a:xfrm>
            <a:off x="9344383" y="3039362"/>
            <a:ext cx="13100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Dual LP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16090D-C374-6140-8476-6CE0677DE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616" y="3843418"/>
            <a:ext cx="502590" cy="3198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37849B-0DDC-A74A-9B4C-AF2E848DF231}"/>
              </a:ext>
            </a:extLst>
          </p:cNvPr>
          <p:cNvSpPr txBox="1"/>
          <p:nvPr/>
        </p:nvSpPr>
        <p:spPr>
          <a:xfrm>
            <a:off x="7160591" y="2008398"/>
            <a:ext cx="497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Palatino" pitchFamily="2" charset="77"/>
                <a:ea typeface="Palatino" pitchFamily="2" charset="77"/>
              </a:rPr>
              <a:t>Find a linear combination of constraints that matches the objective</a:t>
            </a:r>
          </a:p>
        </p:txBody>
      </p:sp>
    </p:spTree>
    <p:extLst>
      <p:ext uri="{BB962C8B-B14F-4D97-AF65-F5344CB8AC3E}">
        <p14:creationId xmlns:p14="http://schemas.microsoft.com/office/powerpoint/2010/main" val="34944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F4AC-AEBC-6B4B-9DE7-D544A755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Dual LP</a:t>
            </a:r>
          </a:p>
        </p:txBody>
      </p:sp>
      <p:pic>
        <p:nvPicPr>
          <p:cNvPr id="4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338FFEFE-4E14-C04E-B31C-0438D3FEB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82" t="22973" r="7575"/>
          <a:stretch/>
        </p:blipFill>
        <p:spPr>
          <a:xfrm>
            <a:off x="1643270" y="2575269"/>
            <a:ext cx="3385930" cy="1906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DBF84-F00C-814D-B539-02CCFDE7AA8A}"/>
              </a:ext>
            </a:extLst>
          </p:cNvPr>
          <p:cNvSpPr txBox="1"/>
          <p:nvPr/>
        </p:nvSpPr>
        <p:spPr>
          <a:xfrm>
            <a:off x="7374363" y="2063599"/>
            <a:ext cx="155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Dual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AEDAB-3CA7-A348-A706-7931E71C8B05}"/>
              </a:ext>
            </a:extLst>
          </p:cNvPr>
          <p:cNvSpPr txBox="1"/>
          <p:nvPr/>
        </p:nvSpPr>
        <p:spPr>
          <a:xfrm>
            <a:off x="2749353" y="2052049"/>
            <a:ext cx="155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Primal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70BFFA4-2BEB-3847-82DB-54DC4B065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17" y="2575269"/>
            <a:ext cx="4394213" cy="16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3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578D-B0BB-1043-83F5-7E1B3F61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Why the dual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07DC-73FA-5940-B97D-74608E1A5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Any feasible value of the dual is a </a:t>
            </a:r>
            <a:r>
              <a:rPr lang="en-US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lower bound </a:t>
            </a:r>
          </a:p>
          <a:p>
            <a:endParaRPr lang="en-US" b="1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Simplex algorithm needed a basic feasible solution to start</a:t>
            </a:r>
          </a:p>
          <a:p>
            <a:pPr lvl="1"/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Simplex on the dual makes this convenient when </a:t>
            </a:r>
            <a:r>
              <a:rPr lang="en-US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incrementally adding constraints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38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83BE-E22C-4A4E-AC04-39278905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Why the dual LP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5C4D2E7-D835-8743-9F71-12911CEA2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288" y="1686075"/>
            <a:ext cx="6149424" cy="4806800"/>
          </a:xfrm>
        </p:spPr>
      </p:pic>
    </p:spTree>
    <p:extLst>
      <p:ext uri="{BB962C8B-B14F-4D97-AF65-F5344CB8AC3E}">
        <p14:creationId xmlns:p14="http://schemas.microsoft.com/office/powerpoint/2010/main" val="10494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5353-7696-AE47-A390-8D7EA44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Discrete vs continuous optimization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F16135-36F9-2342-9B0A-14B763D11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03712"/>
              </p:ext>
            </p:extLst>
          </p:nvPr>
        </p:nvGraphicFramePr>
        <p:xfrm>
          <a:off x="2032000" y="2087291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9004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00075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8929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Discrete search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(Convex) Continuous optimization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6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0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#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Finite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Infinite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Solution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1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712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83BE-E22C-4A4E-AC04-39278905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Why the dual LP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E7A87E-DEA7-6E40-AC84-6D671AC07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854" y="1690688"/>
            <a:ext cx="6238292" cy="4351338"/>
          </a:xfrm>
        </p:spPr>
      </p:pic>
    </p:spTree>
    <p:extLst>
      <p:ext uri="{BB962C8B-B14F-4D97-AF65-F5344CB8AC3E}">
        <p14:creationId xmlns:p14="http://schemas.microsoft.com/office/powerpoint/2010/main" val="28631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5353-7696-AE47-A390-8D7EA440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Discrete vs continuous optimization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F16135-36F9-2342-9B0A-14B763D11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87785"/>
              </p:ext>
            </p:extLst>
          </p:nvPr>
        </p:nvGraphicFramePr>
        <p:xfrm>
          <a:off x="2032000" y="2087291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9004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00075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8929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Discrete search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(Convex) Continuous optimization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6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0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#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Finite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Infinite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Solution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Exponential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" pitchFamily="2" charset="77"/>
                          <a:ea typeface="Palatino" pitchFamily="2" charset="77"/>
                        </a:rPr>
                        <a:t>Polynomial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131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F81205-7337-7E45-B2F7-489A32B76F8F}"/>
              </a:ext>
            </a:extLst>
          </p:cNvPr>
          <p:cNvSpPr txBox="1"/>
          <p:nvPr/>
        </p:nvSpPr>
        <p:spPr>
          <a:xfrm>
            <a:off x="838200" y="4858246"/>
            <a:ext cx="101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In the melting pot of techniques that constitute “AI”, a very significant one is 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760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102-EE1E-FE4F-BCB6-DEE00D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In this class: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3DF3-2383-C246-9C48-1404319B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Formulation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Key properties (that allow for efficient solving)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Simplex algorithm (teaser)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Duality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938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102-EE1E-FE4F-BCB6-DEE00D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In this class: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3DF3-2383-C246-9C48-1404319B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Formulation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Key properties (that allow for efficient solving)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Simplex algorithm (teaser)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Duality</a:t>
            </a:r>
          </a:p>
        </p:txBody>
      </p:sp>
    </p:spTree>
    <p:extLst>
      <p:ext uri="{BB962C8B-B14F-4D97-AF65-F5344CB8AC3E}">
        <p14:creationId xmlns:p14="http://schemas.microsoft.com/office/powerpoint/2010/main" val="405475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2DC8-7268-C24E-9768-AC066BD5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Linear programming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1C03-56C4-134F-B3A8-D24DCB50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Variables: 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Objective: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Constraints: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F6AD2-AF0A-0F44-9710-1BB01D42C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92" y="1825625"/>
            <a:ext cx="1197864" cy="319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8E361-DF57-9B45-BBBA-C8C2291FE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48" y="2840736"/>
            <a:ext cx="2702560" cy="40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5039AA-C536-DB47-8879-373374EA5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309" y="3855848"/>
            <a:ext cx="6249670" cy="40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7E607-F7C5-C743-87FA-0115E183E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309" y="4694745"/>
            <a:ext cx="4275357" cy="3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27C4-59D2-124E-9820-DA7DBDF2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C1036-7D08-0343-A6CC-16C4C8FE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A large factory makes tables and chairs.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Each table returns a profit of $2 and each chair a profit of $1.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Each table takes 1 unit of metal and 3 units of wood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Each chair takes 2 units of metal and 1 unit of wood. 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The factory has 6 units of metal and 9 units of wood.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pPr marL="0" indent="0" algn="ctr">
              <a:buNone/>
            </a:pPr>
            <a:r>
              <a:rPr lang="en-US" dirty="0">
                <a:latin typeface="Palatino" pitchFamily="2" charset="77"/>
                <a:ea typeface="Palatino" pitchFamily="2" charset="77"/>
              </a:rPr>
              <a:t>How many tables and chairs should the factory make to maximize profit</a:t>
            </a:r>
          </a:p>
        </p:txBody>
      </p:sp>
    </p:spTree>
    <p:extLst>
      <p:ext uri="{BB962C8B-B14F-4D97-AF65-F5344CB8AC3E}">
        <p14:creationId xmlns:p14="http://schemas.microsoft.com/office/powerpoint/2010/main" val="20287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959</Words>
  <Application>Microsoft Macintosh PowerPoint</Application>
  <PresentationFormat>Widescreen</PresentationFormat>
  <Paragraphs>204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Palatino</vt:lpstr>
      <vt:lpstr>Office Theme</vt:lpstr>
      <vt:lpstr>Linear programming</vt:lpstr>
      <vt:lpstr>Recap </vt:lpstr>
      <vt:lpstr>Optimization</vt:lpstr>
      <vt:lpstr>Discrete vs continuous optimization</vt:lpstr>
      <vt:lpstr>Discrete vs continuous optimization</vt:lpstr>
      <vt:lpstr>In this class: linear programming</vt:lpstr>
      <vt:lpstr>In this class: linear programming</vt:lpstr>
      <vt:lpstr>Linear programming formulation</vt:lpstr>
      <vt:lpstr>Example</vt:lpstr>
      <vt:lpstr>Example</vt:lpstr>
      <vt:lpstr>Example LP</vt:lpstr>
      <vt:lpstr>Example LP</vt:lpstr>
      <vt:lpstr>Example LP</vt:lpstr>
      <vt:lpstr>Example LP</vt:lpstr>
      <vt:lpstr>Example LP</vt:lpstr>
      <vt:lpstr>Example LP</vt:lpstr>
      <vt:lpstr>LP formulation</vt:lpstr>
      <vt:lpstr>In this class: linear programming</vt:lpstr>
      <vt:lpstr>Geometry of LP</vt:lpstr>
      <vt:lpstr>Geometry of LP</vt:lpstr>
      <vt:lpstr>Geometry of LP</vt:lpstr>
      <vt:lpstr>Geometry of LP</vt:lpstr>
      <vt:lpstr>LPs could be unbounded or infeasible</vt:lpstr>
      <vt:lpstr>Solutions to a linear program</vt:lpstr>
      <vt:lpstr>How to solve a linear program?</vt:lpstr>
      <vt:lpstr>In this class: linear programming</vt:lpstr>
      <vt:lpstr>Simplex algorithm: key idea</vt:lpstr>
      <vt:lpstr>Standard form of a LP</vt:lpstr>
      <vt:lpstr>Basic feasible solution</vt:lpstr>
      <vt:lpstr>Basic feasible solution: a vertex</vt:lpstr>
      <vt:lpstr>Simplex: one BFS to another</vt:lpstr>
      <vt:lpstr>Simplex: one BFS to another</vt:lpstr>
      <vt:lpstr>Simplex: summary</vt:lpstr>
      <vt:lpstr>Simplex additional tricks</vt:lpstr>
      <vt:lpstr>In this class: linear programming</vt:lpstr>
      <vt:lpstr>Our example problem</vt:lpstr>
      <vt:lpstr>Dual LP</vt:lpstr>
      <vt:lpstr>Why the dual LP</vt:lpstr>
      <vt:lpstr>Why the dual LP</vt:lpstr>
      <vt:lpstr>Why the dual 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Aditi Raghunathan</dc:creator>
  <cp:lastModifiedBy>Aditi Raghunathan</cp:lastModifiedBy>
  <cp:revision>3</cp:revision>
  <dcterms:created xsi:type="dcterms:W3CDTF">2023-02-02T20:59:49Z</dcterms:created>
  <dcterms:modified xsi:type="dcterms:W3CDTF">2023-02-06T21:44:55Z</dcterms:modified>
</cp:coreProperties>
</file>