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5" r:id="rId2"/>
    <p:sldId id="652" r:id="rId3"/>
    <p:sldId id="653" r:id="rId4"/>
    <p:sldId id="654" r:id="rId5"/>
    <p:sldId id="655" r:id="rId6"/>
    <p:sldId id="656" r:id="rId7"/>
    <p:sldId id="657" r:id="rId8"/>
    <p:sldId id="658" r:id="rId9"/>
    <p:sldId id="659" r:id="rId10"/>
    <p:sldId id="660" r:id="rId11"/>
    <p:sldId id="661" r:id="rId12"/>
    <p:sldId id="662" r:id="rId13"/>
    <p:sldId id="663" r:id="rId14"/>
    <p:sldId id="664" r:id="rId15"/>
    <p:sldId id="665" r:id="rId16"/>
    <p:sldId id="668" r:id="rId17"/>
    <p:sldId id="669" r:id="rId18"/>
    <p:sldId id="671" r:id="rId19"/>
    <p:sldId id="690" r:id="rId20"/>
    <p:sldId id="504" r:id="rId21"/>
    <p:sldId id="706" r:id="rId22"/>
    <p:sldId id="687" r:id="rId23"/>
    <p:sldId id="691" r:id="rId24"/>
    <p:sldId id="689" r:id="rId25"/>
    <p:sldId id="701" r:id="rId26"/>
    <p:sldId id="702" r:id="rId27"/>
    <p:sldId id="698" r:id="rId28"/>
    <p:sldId id="704" r:id="rId29"/>
    <p:sldId id="703" r:id="rId30"/>
    <p:sldId id="700" r:id="rId31"/>
    <p:sldId id="699" r:id="rId32"/>
    <p:sldId id="697" r:id="rId33"/>
    <p:sldId id="688" r:id="rId34"/>
    <p:sldId id="696" r:id="rId3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AD602-5A99-4E91-AA02-8A9DF96BDD9D}">
          <p14:sldIdLst>
            <p14:sldId id="295"/>
            <p14:sldId id="652"/>
            <p14:sldId id="653"/>
            <p14:sldId id="654"/>
            <p14:sldId id="655"/>
            <p14:sldId id="656"/>
            <p14:sldId id="657"/>
            <p14:sldId id="658"/>
            <p14:sldId id="659"/>
            <p14:sldId id="660"/>
            <p14:sldId id="661"/>
            <p14:sldId id="662"/>
            <p14:sldId id="663"/>
            <p14:sldId id="664"/>
            <p14:sldId id="665"/>
            <p14:sldId id="668"/>
            <p14:sldId id="669"/>
            <p14:sldId id="671"/>
            <p14:sldId id="690"/>
            <p14:sldId id="504"/>
            <p14:sldId id="706"/>
            <p14:sldId id="687"/>
            <p14:sldId id="691"/>
            <p14:sldId id="689"/>
            <p14:sldId id="701"/>
            <p14:sldId id="702"/>
            <p14:sldId id="698"/>
            <p14:sldId id="704"/>
            <p14:sldId id="703"/>
            <p14:sldId id="700"/>
            <p14:sldId id="699"/>
            <p14:sldId id="697"/>
            <p14:sldId id="688"/>
            <p14:sldId id="696"/>
          </p14:sldIdLst>
        </p14:section>
      </p14:sectionLst>
    </p:ext>
    <p:ext uri="{EFAFB233-063F-42B5-8137-9DF3F51BA10A}">
      <p15:sldGuideLst xmlns:p15="http://schemas.microsoft.com/office/powerpoint/2012/main">
        <p15:guide id="1" orient="horz" pos="2688" userDrawn="1">
          <p15:clr>
            <a:srgbClr val="A4A3A4"/>
          </p15:clr>
        </p15:guide>
        <p15:guide id="2" pos="54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4A"/>
    <a:srgbClr val="B7FFD8"/>
    <a:srgbClr val="A3FFCD"/>
    <a:srgbClr val="E5FFF1"/>
    <a:srgbClr val="81FFBA"/>
    <a:srgbClr val="00EA6A"/>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5" autoAdjust="0"/>
    <p:restoredTop sz="69860" autoAdjust="0"/>
  </p:normalViewPr>
  <p:slideViewPr>
    <p:cSldViewPr showGuides="1">
      <p:cViewPr varScale="1">
        <p:scale>
          <a:sx n="87" d="100"/>
          <a:sy n="87" d="100"/>
        </p:scale>
        <p:origin x="1494" y="84"/>
      </p:cViewPr>
      <p:guideLst>
        <p:guide orient="horz" pos="2688"/>
        <p:guide pos="5424"/>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6722D132-216A-4EAA-942C-CDCC853C0D66}" type="datetimeFigureOut">
              <a:rPr lang="en-US" smtClean="0"/>
              <a:t>4/17/2023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A17B3FB8-1D49-4568-838D-87B2229C8C3E}" type="slidenum">
              <a:rPr lang="en-US" smtClean="0"/>
              <a:t>‹#›</a:t>
            </a:fld>
            <a:endParaRPr lang="en-US"/>
          </a:p>
        </p:txBody>
      </p:sp>
    </p:spTree>
    <p:extLst>
      <p:ext uri="{BB962C8B-B14F-4D97-AF65-F5344CB8AC3E}">
        <p14:creationId xmlns:p14="http://schemas.microsoft.com/office/powerpoint/2010/main" val="414289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1</a:t>
            </a:fld>
            <a:endParaRPr lang="en-US"/>
          </a:p>
        </p:txBody>
      </p:sp>
    </p:spTree>
    <p:extLst>
      <p:ext uri="{BB962C8B-B14F-4D97-AF65-F5344CB8AC3E}">
        <p14:creationId xmlns:p14="http://schemas.microsoft.com/office/powerpoint/2010/main" val="217002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solve the depth-limited subgame where the</a:t>
            </a:r>
            <a:r>
              <a:rPr lang="en-US" baseline="0" dirty="0"/>
              <a:t> opponent can only choose that policy at the leaf nodes. For example we might arrive at picking each action with 1/3</a:t>
            </a:r>
            <a:r>
              <a:rPr lang="en-US" baseline="30000" dirty="0"/>
              <a:t>rd</a:t>
            </a:r>
            <a:r>
              <a:rPr lang="en-US" baseline="0" dirty="0"/>
              <a:t> probability.)</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11</a:t>
            </a:fld>
            <a:endParaRPr lang="en-US"/>
          </a:p>
        </p:txBody>
      </p:sp>
    </p:spTree>
    <p:extLst>
      <p:ext uri="{BB962C8B-B14F-4D97-AF65-F5344CB8AC3E}">
        <p14:creationId xmlns:p14="http://schemas.microsoft.com/office/powerpoint/2010/main" val="1569438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a:t>
            </a:r>
            <a:r>
              <a:rPr lang="en-US" baseline="0" dirty="0"/>
              <a:t> calculate what policy the opponent could play to best counter the policy we just computed.)</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12</a:t>
            </a:fld>
            <a:endParaRPr lang="en-US"/>
          </a:p>
        </p:txBody>
      </p:sp>
    </p:spTree>
    <p:extLst>
      <p:ext uri="{BB962C8B-B14F-4D97-AF65-F5344CB8AC3E}">
        <p14:creationId xmlns:p14="http://schemas.microsoft.com/office/powerpoint/2010/main" val="218818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that would mean the opponent switches to always</a:t>
            </a:r>
            <a:r>
              <a:rPr lang="en-US" baseline="0" dirty="0"/>
              <a:t> choosing Rock.)</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13</a:t>
            </a:fld>
            <a:endParaRPr lang="en-US"/>
          </a:p>
        </p:txBody>
      </p:sp>
    </p:spTree>
    <p:extLst>
      <p:ext uri="{BB962C8B-B14F-4D97-AF65-F5344CB8AC3E}">
        <p14:creationId xmlns:p14="http://schemas.microsoft.com/office/powerpoint/2010/main" val="2847827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a:t>
            </a:r>
            <a:r>
              <a:rPr lang="en-US" baseline="0" dirty="0"/>
              <a:t> we add that opponent policy to the set of policies they can choose at the depth limit.)</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14</a:t>
            </a:fld>
            <a:endParaRPr lang="en-US"/>
          </a:p>
        </p:txBody>
      </p:sp>
    </p:spTree>
    <p:extLst>
      <p:ext uri="{BB962C8B-B14F-4D97-AF65-F5344CB8AC3E}">
        <p14:creationId xmlns:p14="http://schemas.microsoft.com/office/powerpoint/2010/main" val="2002523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solve the depth-limited subgame again, where</a:t>
            </a:r>
            <a:r>
              <a:rPr lang="en-US" baseline="0" dirty="0"/>
              <a:t> they can now choose between two different policies for the leaf nodes. And this process repeats for as long as we want. We find that even with less than a dozen opponent policies, we get very strong performance.)</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15</a:t>
            </a:fld>
            <a:endParaRPr lang="en-US"/>
          </a:p>
        </p:txBody>
      </p:sp>
    </p:spTree>
    <p:extLst>
      <p:ext uri="{BB962C8B-B14F-4D97-AF65-F5344CB8AC3E}">
        <p14:creationId xmlns:p14="http://schemas.microsoft.com/office/powerpoint/2010/main" val="1878669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using</a:t>
            </a:r>
            <a:r>
              <a:rPr lang="en-US" baseline="0" dirty="0"/>
              <a:t> this approach we were able to construct a poker AI we call Modicum that beat two prior top AIs. One was BabyTartanian8, which used 2 million core hours and 18 TB of memory. The other was </a:t>
            </a:r>
            <a:r>
              <a:rPr lang="en-US" baseline="0" dirty="0" err="1"/>
              <a:t>Slumbot</a:t>
            </a:r>
            <a:r>
              <a:rPr lang="en-US" baseline="0" dirty="0"/>
              <a:t>, which used 250,000 core hours and 2 TB of memory. Modicum beat both of them and only needed 700 core hours and 16 GB of memory, and played a hand of poker in 20 seconds using only a 4-core CPU.)</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17</a:t>
            </a:fld>
            <a:endParaRPr lang="en-US"/>
          </a:p>
        </p:txBody>
      </p:sp>
    </p:spTree>
    <p:extLst>
      <p:ext uri="{BB962C8B-B14F-4D97-AF65-F5344CB8AC3E}">
        <p14:creationId xmlns:p14="http://schemas.microsoft.com/office/powerpoint/2010/main" val="637445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key takeaways of this paper are that in imperfect-information games, you have to consider how the opponent can adapt to your policy when you’re doing real-time planning</a:t>
            </a:r>
            <a:r>
              <a:rPr lang="en-US" baseline="0" dirty="0"/>
              <a:t> and states don’t have well-defined values. Our solution to this problem is sound and it led to Modicum, which is the second-strongest poker AI after Libratus and was built using resources found in a typical laptop.)</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18</a:t>
            </a:fld>
            <a:endParaRPr lang="en-US"/>
          </a:p>
        </p:txBody>
      </p:sp>
    </p:spTree>
    <p:extLst>
      <p:ext uri="{BB962C8B-B14F-4D97-AF65-F5344CB8AC3E}">
        <p14:creationId xmlns:p14="http://schemas.microsoft.com/office/powerpoint/2010/main" val="3860027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 BB deep</a:t>
            </a:r>
          </a:p>
        </p:txBody>
      </p:sp>
      <p:sp>
        <p:nvSpPr>
          <p:cNvPr id="4" name="Slide Number Placeholder 3"/>
          <p:cNvSpPr>
            <a:spLocks noGrp="1"/>
          </p:cNvSpPr>
          <p:nvPr>
            <p:ph type="sldNum" sz="quarter" idx="10"/>
          </p:nvPr>
        </p:nvSpPr>
        <p:spPr/>
        <p:txBody>
          <a:bodyPr/>
          <a:lstStyle/>
          <a:p>
            <a:fld id="{A17B3FB8-1D49-4568-838D-87B2229C8C3E}" type="slidenum">
              <a:rPr lang="en-US" smtClean="0"/>
              <a:t>21</a:t>
            </a:fld>
            <a:endParaRPr lang="en-US"/>
          </a:p>
        </p:txBody>
      </p:sp>
    </p:spTree>
    <p:extLst>
      <p:ext uri="{BB962C8B-B14F-4D97-AF65-F5344CB8AC3E}">
        <p14:creationId xmlns:p14="http://schemas.microsoft.com/office/powerpoint/2010/main" val="3409106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Lemonade Stand Game, players simultaneously choose a point on a ring and want to be as far away as possible from any other player. In every Nash equilibrium, players are spaced uniformly around the ring. There are infinitely many such Nash equilibria. However, if each player independently chooses one Nash equilibrium to play, their joint strategy is unlikely to be a Nash equilibrium. </a:t>
            </a:r>
            <a:r>
              <a:rPr lang="en-US" sz="1200" b="1" kern="1200" dirty="0">
                <a:solidFill>
                  <a:schemeClr val="tx1"/>
                </a:solidFill>
                <a:effectLst/>
                <a:latin typeface="+mn-lt"/>
                <a:ea typeface="+mn-ea"/>
                <a:cs typeface="+mn-cs"/>
              </a:rPr>
              <a:t> Left:</a:t>
            </a:r>
            <a:r>
              <a:rPr lang="en-US" sz="1200" kern="1200" dirty="0">
                <a:solidFill>
                  <a:schemeClr val="tx1"/>
                </a:solidFill>
                <a:effectLst/>
                <a:latin typeface="+mn-lt"/>
                <a:ea typeface="+mn-ea"/>
                <a:cs typeface="+mn-cs"/>
              </a:rPr>
              <a:t> An illustration of three different Nash equilibria in this game, distinguished by three different colors. </a:t>
            </a:r>
            <a:r>
              <a:rPr lang="en-US" sz="1200" b="1" kern="1200" dirty="0">
                <a:solidFill>
                  <a:schemeClr val="tx1"/>
                </a:solidFill>
                <a:effectLst/>
                <a:latin typeface="+mn-lt"/>
                <a:ea typeface="+mn-ea"/>
                <a:cs typeface="+mn-cs"/>
              </a:rPr>
              <a:t> Right:</a:t>
            </a:r>
            <a:r>
              <a:rPr lang="en-US" sz="1200" kern="1200" dirty="0">
                <a:solidFill>
                  <a:schemeClr val="tx1"/>
                </a:solidFill>
                <a:effectLst/>
                <a:latin typeface="+mn-lt"/>
                <a:ea typeface="+mn-ea"/>
                <a:cs typeface="+mn-cs"/>
              </a:rPr>
              <a:t> Each player independently chooses one Nash equilibrium. Their joint strategy is not a Nash equilibrium.</a:t>
            </a:r>
          </a:p>
        </p:txBody>
      </p:sp>
      <p:sp>
        <p:nvSpPr>
          <p:cNvPr id="4" name="Slide Number Placeholder 3"/>
          <p:cNvSpPr>
            <a:spLocks noGrp="1"/>
          </p:cNvSpPr>
          <p:nvPr>
            <p:ph type="sldNum" sz="quarter" idx="10"/>
          </p:nvPr>
        </p:nvSpPr>
        <p:spPr/>
        <p:txBody>
          <a:bodyPr/>
          <a:lstStyle/>
          <a:p>
            <a:fld id="{A17B3FB8-1D49-4568-838D-87B2229C8C3E}" type="slidenum">
              <a:rPr lang="en-US" smtClean="0"/>
              <a:t>22</a:t>
            </a:fld>
            <a:endParaRPr lang="en-US"/>
          </a:p>
        </p:txBody>
      </p:sp>
    </p:spTree>
    <p:extLst>
      <p:ext uri="{BB962C8B-B14F-4D97-AF65-F5344CB8AC3E}">
        <p14:creationId xmlns:p14="http://schemas.microsoft.com/office/powerpoint/2010/main" val="758933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Lemonade Stand Game, players simultaneously choose a point on a ring and want to be as far away as possible from any other player. In every Nash equilibrium, players are spaced uniformly around the ring. There are infinitely many such Nash equilibria. However, if each player independently chooses one Nash equilibrium to play, their joint strategy is unlikely to be a Nash equilibrium. </a:t>
            </a:r>
            <a:r>
              <a:rPr lang="en-US" sz="1200" b="1" kern="1200" dirty="0">
                <a:solidFill>
                  <a:schemeClr val="tx1"/>
                </a:solidFill>
                <a:effectLst/>
                <a:latin typeface="+mn-lt"/>
                <a:ea typeface="+mn-ea"/>
                <a:cs typeface="+mn-cs"/>
              </a:rPr>
              <a:t> Left:</a:t>
            </a:r>
            <a:r>
              <a:rPr lang="en-US" sz="1200" kern="1200" dirty="0">
                <a:solidFill>
                  <a:schemeClr val="tx1"/>
                </a:solidFill>
                <a:effectLst/>
                <a:latin typeface="+mn-lt"/>
                <a:ea typeface="+mn-ea"/>
                <a:cs typeface="+mn-cs"/>
              </a:rPr>
              <a:t> An illustration of three different Nash equilibria in this game, distinguished by three different colors. </a:t>
            </a:r>
            <a:r>
              <a:rPr lang="en-US" sz="1200" b="1" kern="1200" dirty="0">
                <a:solidFill>
                  <a:schemeClr val="tx1"/>
                </a:solidFill>
                <a:effectLst/>
                <a:latin typeface="+mn-lt"/>
                <a:ea typeface="+mn-ea"/>
                <a:cs typeface="+mn-cs"/>
              </a:rPr>
              <a:t> Right:</a:t>
            </a:r>
            <a:r>
              <a:rPr lang="en-US" sz="1200" kern="1200" dirty="0">
                <a:solidFill>
                  <a:schemeClr val="tx1"/>
                </a:solidFill>
                <a:effectLst/>
                <a:latin typeface="+mn-lt"/>
                <a:ea typeface="+mn-ea"/>
                <a:cs typeface="+mn-cs"/>
              </a:rPr>
              <a:t> Each player independently chooses one Nash equilibrium. Their joint strategy is not a Nash equilibrium.</a:t>
            </a:r>
          </a:p>
        </p:txBody>
      </p:sp>
      <p:sp>
        <p:nvSpPr>
          <p:cNvPr id="4" name="Slide Number Placeholder 3"/>
          <p:cNvSpPr>
            <a:spLocks noGrp="1"/>
          </p:cNvSpPr>
          <p:nvPr>
            <p:ph type="sldNum" sz="quarter" idx="10"/>
          </p:nvPr>
        </p:nvSpPr>
        <p:spPr/>
        <p:txBody>
          <a:bodyPr/>
          <a:lstStyle/>
          <a:p>
            <a:fld id="{A17B3FB8-1D49-4568-838D-87B2229C8C3E}" type="slidenum">
              <a:rPr lang="en-US" smtClean="0"/>
              <a:t>23</a:t>
            </a:fld>
            <a:endParaRPr lang="en-US"/>
          </a:p>
        </p:txBody>
      </p:sp>
    </p:spTree>
    <p:extLst>
      <p:ext uri="{BB962C8B-B14F-4D97-AF65-F5344CB8AC3E}">
        <p14:creationId xmlns:p14="http://schemas.microsoft.com/office/powerpoint/2010/main" val="3786545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perfect-information game</a:t>
            </a:r>
            <a:r>
              <a:rPr lang="en-US" baseline="0" dirty="0"/>
              <a:t>s this real-time planning is easy. You take some action, your opponent takes some actions, and now you’re in what’s called a subgame. The remaining subgame might be too large to solve, but that’s okay!</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3</a:t>
            </a:fld>
            <a:endParaRPr lang="en-US"/>
          </a:p>
        </p:txBody>
      </p:sp>
    </p:spTree>
    <p:extLst>
      <p:ext uri="{BB962C8B-B14F-4D97-AF65-F5344CB8AC3E}">
        <p14:creationId xmlns:p14="http://schemas.microsoft.com/office/powerpoint/2010/main" val="3514945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A17B3FB8-1D49-4568-838D-87B2229C8C3E}" type="slidenum">
              <a:rPr lang="en-US" smtClean="0"/>
              <a:t>24</a:t>
            </a:fld>
            <a:endParaRPr lang="en-US"/>
          </a:p>
        </p:txBody>
      </p:sp>
    </p:spTree>
    <p:extLst>
      <p:ext uri="{BB962C8B-B14F-4D97-AF65-F5344CB8AC3E}">
        <p14:creationId xmlns:p14="http://schemas.microsoft.com/office/powerpoint/2010/main" val="3562642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25</a:t>
            </a:fld>
            <a:endParaRPr lang="en-US"/>
          </a:p>
        </p:txBody>
      </p:sp>
    </p:spTree>
    <p:extLst>
      <p:ext uri="{BB962C8B-B14F-4D97-AF65-F5344CB8AC3E}">
        <p14:creationId xmlns:p14="http://schemas.microsoft.com/office/powerpoint/2010/main" val="1766282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Pluribus, LCFR uses linear weighting for both regrets and for averaging the strategies.</a:t>
            </a:r>
          </a:p>
        </p:txBody>
      </p:sp>
      <p:sp>
        <p:nvSpPr>
          <p:cNvPr id="4" name="Slide Number Placeholder 3"/>
          <p:cNvSpPr>
            <a:spLocks noGrp="1"/>
          </p:cNvSpPr>
          <p:nvPr>
            <p:ph type="sldNum" sz="quarter" idx="10"/>
          </p:nvPr>
        </p:nvSpPr>
        <p:spPr/>
        <p:txBody>
          <a:bodyPr/>
          <a:lstStyle/>
          <a:p>
            <a:fld id="{A17B3FB8-1D49-4568-838D-87B2229C8C3E}" type="slidenum">
              <a:rPr lang="en-US" smtClean="0"/>
              <a:t>27</a:t>
            </a:fld>
            <a:endParaRPr lang="en-US"/>
          </a:p>
        </p:txBody>
      </p:sp>
    </p:spTree>
    <p:extLst>
      <p:ext uri="{BB962C8B-B14F-4D97-AF65-F5344CB8AC3E}">
        <p14:creationId xmlns:p14="http://schemas.microsoft.com/office/powerpoint/2010/main" val="3301478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28</a:t>
            </a:fld>
            <a:endParaRPr lang="en-US"/>
          </a:p>
        </p:txBody>
      </p:sp>
    </p:spTree>
    <p:extLst>
      <p:ext uri="{BB962C8B-B14F-4D97-AF65-F5344CB8AC3E}">
        <p14:creationId xmlns:p14="http://schemas.microsoft.com/office/powerpoint/2010/main" val="1433303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29</a:t>
            </a:fld>
            <a:endParaRPr lang="en-US"/>
          </a:p>
        </p:txBody>
      </p:sp>
    </p:spTree>
    <p:extLst>
      <p:ext uri="{BB962C8B-B14F-4D97-AF65-F5344CB8AC3E}">
        <p14:creationId xmlns:p14="http://schemas.microsoft.com/office/powerpoint/2010/main" val="3864481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dynamic p</a:t>
            </a:r>
            <a:r>
              <a:rPr lang="en-US" dirty="0"/>
              <a:t>runing works like this in the early parts of the run: on 95%</a:t>
            </a:r>
            <a:r>
              <a:rPr lang="en-US" baseline="0" dirty="0"/>
              <a:t> of runs, don’t explore an action if its regret is very negative.</a:t>
            </a:r>
          </a:p>
          <a:p>
            <a:endParaRPr lang="en-US" baseline="0" dirty="0"/>
          </a:p>
          <a:p>
            <a:r>
              <a:rPr lang="en-US" sz="1200" b="0" i="0" u="none" strike="noStrike" kern="1200" baseline="0" dirty="0">
                <a:solidFill>
                  <a:schemeClr val="tx1"/>
                </a:solidFill>
                <a:latin typeface="+mn-lt"/>
                <a:ea typeface="+mn-ea"/>
                <a:cs typeface="+mn-cs"/>
              </a:rPr>
              <a:t>In order to reduce the potential inaccuracies involved with pruning, we do not skip actions on the last betting round (because on the last betting round one does not get the benefits of effectively increasing the card abstraction through pruning) or actions leading to terminal payoffs (because the cost of examining those payoffs is minor anyway).</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30</a:t>
            </a:fld>
            <a:endParaRPr lang="en-US"/>
          </a:p>
        </p:txBody>
      </p:sp>
    </p:spTree>
    <p:extLst>
      <p:ext uri="{BB962C8B-B14F-4D97-AF65-F5344CB8AC3E}">
        <p14:creationId xmlns:p14="http://schemas.microsoft.com/office/powerpoint/2010/main" val="4229530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Pluribus, LCFR uses linear weighting for both regrets and for averaging the strategies.</a:t>
            </a:r>
          </a:p>
        </p:txBody>
      </p:sp>
      <p:sp>
        <p:nvSpPr>
          <p:cNvPr id="4" name="Slide Number Placeholder 3"/>
          <p:cNvSpPr>
            <a:spLocks noGrp="1"/>
          </p:cNvSpPr>
          <p:nvPr>
            <p:ph type="sldNum" sz="quarter" idx="10"/>
          </p:nvPr>
        </p:nvSpPr>
        <p:spPr/>
        <p:txBody>
          <a:bodyPr/>
          <a:lstStyle/>
          <a:p>
            <a:fld id="{A17B3FB8-1D49-4568-838D-87B2229C8C3E}" type="slidenum">
              <a:rPr lang="en-US" smtClean="0"/>
              <a:t>31</a:t>
            </a:fld>
            <a:endParaRPr lang="en-US"/>
          </a:p>
        </p:txBody>
      </p:sp>
    </p:spTree>
    <p:extLst>
      <p:ext uri="{BB962C8B-B14F-4D97-AF65-F5344CB8AC3E}">
        <p14:creationId xmlns:p14="http://schemas.microsoft.com/office/powerpoint/2010/main" val="1731817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Multi-player generalization of AIVAT was used in the evaluation.</a:t>
            </a:r>
          </a:p>
          <a:p>
            <a:endParaRPr lang="en-US" dirty="0"/>
          </a:p>
          <a:p>
            <a:r>
              <a:rPr lang="en-US" dirty="0"/>
              <a:t>5AIs, 1 human: </a:t>
            </a:r>
            <a:r>
              <a:rPr lang="en-US" sz="1200" b="0" i="0" kern="1200" dirty="0">
                <a:solidFill>
                  <a:schemeClr val="tx1"/>
                </a:solidFill>
                <a:effectLst/>
                <a:latin typeface="+mn-lt"/>
                <a:ea typeface="+mn-ea"/>
                <a:cs typeface="+mn-cs"/>
              </a:rPr>
              <a:t>In aggregate, the humans lost by 2.3 bb/100. </a:t>
            </a:r>
          </a:p>
          <a:p>
            <a:r>
              <a:rPr lang="en-US" sz="1200" b="0" i="0" kern="1200" dirty="0">
                <a:solidFill>
                  <a:schemeClr val="tx1"/>
                </a:solidFill>
                <a:effectLst/>
                <a:latin typeface="+mn-lt"/>
                <a:ea typeface="+mn-ea"/>
                <a:cs typeface="+mn-cs"/>
              </a:rPr>
              <a:t>Elias was down 4.0 bb/100 (standard error of 2.2 bb/100),</a:t>
            </a:r>
            <a:r>
              <a:rPr lang="en-US" sz="1200" b="0" i="0" kern="1200" baseline="0" dirty="0">
                <a:solidFill>
                  <a:schemeClr val="tx1"/>
                </a:solidFill>
                <a:effectLst/>
                <a:latin typeface="+mn-lt"/>
                <a:ea typeface="+mn-ea"/>
                <a:cs typeface="+mn-cs"/>
              </a:rPr>
              <a:t> p=0.033,</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Ferguson was down 2.5 bb/100 (standard error of 2.0 bb/100), p=0.107, </a:t>
            </a:r>
          </a:p>
          <a:p>
            <a:r>
              <a:rPr lang="en-US" sz="1200" b="0" i="0" kern="1200" dirty="0">
                <a:solidFill>
                  <a:schemeClr val="tx1"/>
                </a:solidFill>
                <a:effectLst/>
                <a:latin typeface="+mn-lt"/>
                <a:ea typeface="+mn-ea"/>
                <a:cs typeface="+mn-cs"/>
              </a:rPr>
              <a:t>Loeliger was down 0.5 bb/100 (standard error of 1.0 bb/100).</a:t>
            </a:r>
          </a:p>
          <a:p>
            <a:endParaRPr lang="en-US" sz="1200" b="0" i="0" kern="1200" dirty="0">
              <a:solidFill>
                <a:schemeClr val="tx1"/>
              </a:solidFill>
              <a:effectLst/>
              <a:latin typeface="+mn-lt"/>
              <a:ea typeface="+mn-ea"/>
              <a:cs typeface="+mn-cs"/>
            </a:endParaRPr>
          </a:p>
          <a:p>
            <a:r>
              <a:rPr lang="en-US" dirty="0"/>
              <a:t>Multi-player: </a:t>
            </a:r>
            <a:r>
              <a:rPr lang="en-US" sz="1200" b="0" i="0" u="none" strike="noStrike" kern="1200" baseline="0" dirty="0">
                <a:solidFill>
                  <a:schemeClr val="tx1"/>
                </a:solidFill>
                <a:latin typeface="+mn-lt"/>
                <a:ea typeface="+mn-ea"/>
                <a:cs typeface="+mn-cs"/>
              </a:rPr>
              <a:t>After applying AIVAT, Pluribus won an average of 48 </a:t>
            </a:r>
            <a:r>
              <a:rPr lang="en-US" sz="1200" b="0" i="0" u="none" strike="noStrike" kern="1200" baseline="0" dirty="0" err="1">
                <a:solidFill>
                  <a:schemeClr val="tx1"/>
                </a:solidFill>
                <a:latin typeface="+mn-lt"/>
                <a:ea typeface="+mn-ea"/>
                <a:cs typeface="+mn-cs"/>
              </a:rPr>
              <a:t>mbb</a:t>
            </a:r>
            <a:r>
              <a:rPr lang="en-US" sz="1200" b="0" i="0" u="none" strike="noStrike" kern="1200" baseline="0" dirty="0">
                <a:solidFill>
                  <a:schemeClr val="tx1"/>
                </a:solidFill>
                <a:latin typeface="+mn-lt"/>
                <a:ea typeface="+mn-ea"/>
                <a:cs typeface="+mn-cs"/>
              </a:rPr>
              <a:t>/game (standard error 25 </a:t>
            </a:r>
            <a:r>
              <a:rPr lang="en-US" sz="1200" b="0" i="0" u="none" strike="noStrike" kern="1200" baseline="0" dirty="0" err="1">
                <a:solidFill>
                  <a:schemeClr val="tx1"/>
                </a:solidFill>
                <a:latin typeface="+mn-lt"/>
                <a:ea typeface="+mn-ea"/>
                <a:cs typeface="+mn-cs"/>
              </a:rPr>
              <a:t>mbb</a:t>
            </a:r>
            <a:r>
              <a:rPr lang="en-US" sz="1200" b="0" i="0" u="none" strike="noStrike" kern="1200" baseline="0" dirty="0">
                <a:solidFill>
                  <a:schemeClr val="tx1"/>
                </a:solidFill>
                <a:latin typeface="+mn-lt"/>
                <a:ea typeface="+mn-ea"/>
                <a:cs typeface="+mn-cs"/>
              </a:rPr>
              <a:t>/game).</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33</a:t>
            </a:fld>
            <a:endParaRPr lang="en-US"/>
          </a:p>
        </p:txBody>
      </p:sp>
    </p:spTree>
    <p:extLst>
      <p:ext uri="{BB962C8B-B14F-4D97-AF65-F5344CB8AC3E}">
        <p14:creationId xmlns:p14="http://schemas.microsoft.com/office/powerpoint/2010/main" val="2599650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34</a:t>
            </a:fld>
            <a:endParaRPr lang="en-US"/>
          </a:p>
        </p:txBody>
      </p:sp>
    </p:spTree>
    <p:extLst>
      <p:ext uri="{BB962C8B-B14F-4D97-AF65-F5344CB8AC3E}">
        <p14:creationId xmlns:p14="http://schemas.microsoft.com/office/powerpoint/2010/main" val="389785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solve what’s called a depth-limited subgame, where you only search up to some depth and then</a:t>
            </a:r>
            <a:r>
              <a:rPr lang="en-US" baseline="0" dirty="0"/>
              <a:t> substitute a value at the leaf node. This leaf node is an estimate of the value you’d get if both players play perfectly from that point forward. If this estimate is perfect, then your search algorithm will find a perfect strategy.</a:t>
            </a:r>
            <a:br>
              <a:rPr lang="en-US" baseline="0" dirty="0"/>
            </a:br>
            <a:br>
              <a:rPr lang="en-US" baseline="0" dirty="0"/>
            </a:br>
            <a:r>
              <a:rPr lang="en-US" baseline="0" dirty="0"/>
              <a:t>The problem is, state values are not well defined in imperfect-information games! Here’s a simple example showing you why.</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4</a:t>
            </a:fld>
            <a:endParaRPr lang="en-US"/>
          </a:p>
        </p:txBody>
      </p:sp>
    </p:spTree>
    <p:extLst>
      <p:ext uri="{BB962C8B-B14F-4D97-AF65-F5344CB8AC3E}">
        <p14:creationId xmlns:p14="http://schemas.microsoft.com/office/powerpoint/2010/main" val="199291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simple game I call Rock-Paper-Scissors</a:t>
            </a:r>
            <a:r>
              <a:rPr lang="en-US" baseline="0" dirty="0"/>
              <a:t>+. It is like Rock-Paper-Scissors, except that if either player chooses Scissors, the winner gets 2 points instead of 1. </a:t>
            </a:r>
          </a:p>
          <a:p>
            <a:r>
              <a:rPr lang="en-US" baseline="0" dirty="0"/>
              <a:t>	The game starts with P1 choosing an action. P2 does not see what P1 chose; that is signified by the dotted lines between the P2 nodes. Then P2 takes an action and a reward is received. The rewards here are shown only for P1 because P2 simply receives the opposite of whatever P1 gets. </a:t>
            </a:r>
          </a:p>
          <a:p>
            <a:r>
              <a:rPr lang="en-US" baseline="0" dirty="0"/>
              <a:t>	It turns out the optimal strategy in this game is to pick rock and paper with 40% probability each and scissors with 20% probability. If both players do that, then P1’s expected value for each action is zero.</a:t>
            </a:r>
            <a:br>
              <a:rPr lang="en-US" baseline="0" dirty="0"/>
            </a:br>
            <a:br>
              <a:rPr lang="en-US" baseline="0" dirty="0"/>
            </a:br>
            <a:r>
              <a:rPr lang="en-US" baseline="0" dirty="0"/>
              <a:t>Now imagine you are P1 in this game and you are trying to solve a depth-limited version of this game with a depth of 1. Traditionally that means substituting the equilibrium value of the state at the depth limit. But as I said, the equilibrium value of each action is zero. So we get the depth-limited subgame shown on the right. If we were to try to solve that depth-limited subgame, there is no way we would arrive at the optimal policy of 40%, 40%, and 20%. There is just not enough information.</a:t>
            </a:r>
            <a:br>
              <a:rPr lang="en-US" baseline="0" dirty="0"/>
            </a:br>
            <a:br>
              <a:rPr lang="en-US" baseline="0" dirty="0"/>
            </a:br>
            <a:r>
              <a:rPr lang="en-US" baseline="0" dirty="0"/>
              <a:t>The problem is that we are assuming P2 is playing a fixed strategy. That is, we are assuming P2 chooses rock and paper 40% of the time and scissors 20% of the time. And indeed if that were true, it doesn’t matter what strategy we play. We could choose Rock 100% of the time and get an expected value of zero. But the problem is that if we did that, P2 would adjust.</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5</a:t>
            </a:fld>
            <a:endParaRPr lang="en-US"/>
          </a:p>
        </p:txBody>
      </p:sp>
    </p:spTree>
    <p:extLst>
      <p:ext uri="{BB962C8B-B14F-4D97-AF65-F5344CB8AC3E}">
        <p14:creationId xmlns:p14="http://schemas.microsoft.com/office/powerpoint/2010/main" val="245240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6</a:t>
            </a:fld>
            <a:endParaRPr lang="en-US"/>
          </a:p>
        </p:txBody>
      </p:sp>
    </p:spTree>
    <p:extLst>
      <p:ext uri="{BB962C8B-B14F-4D97-AF65-F5344CB8AC3E}">
        <p14:creationId xmlns:p14="http://schemas.microsoft.com/office/powerpoint/2010/main" val="2775595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(They’d switch to always playing Paper, and the values of the states would change. So this means that we have to consider how the opponent can adjust to counter our policy in the depth-limited subgame. And this isn’t just a hypothetical issue. This is a real practical issue and we show that in our paper.)</a:t>
            </a:r>
            <a:br>
              <a:rPr lang="en-US" baseline="0" dirty="0"/>
            </a:br>
            <a:br>
              <a:rPr lang="en-US" baseline="0" dirty="0"/>
            </a:br>
            <a:r>
              <a:rPr lang="en-US" baseline="0" dirty="0"/>
              <a:t>(So what do we do? In </a:t>
            </a:r>
            <a:r>
              <a:rPr lang="en-US" baseline="0" dirty="0" err="1"/>
              <a:t>Libratus</a:t>
            </a:r>
            <a:r>
              <a:rPr lang="en-US" baseline="0" dirty="0"/>
              <a:t> we just avoided this whole problem by always solving to the end of the game. But that’s expensive, especially if the game is really deep. So what we do in this paper instead is explicitly consider the different ways our opponent might adapt to our policy and try to find a policy that is robust to those adaptations.)</a:t>
            </a:r>
          </a:p>
          <a:p>
            <a:endParaRPr lang="en-US" baseline="0" dirty="0"/>
          </a:p>
          <a:p>
            <a:r>
              <a:rPr lang="en-US" baseline="0" dirty="0"/>
              <a:t>(What game structure? Opponent can have any hand except the cards we have.)</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7</a:t>
            </a:fld>
            <a:endParaRPr lang="en-US"/>
          </a:p>
        </p:txBody>
      </p:sp>
    </p:spTree>
    <p:extLst>
      <p:ext uri="{BB962C8B-B14F-4D97-AF65-F5344CB8AC3E}">
        <p14:creationId xmlns:p14="http://schemas.microsoft.com/office/powerpoint/2010/main" val="831706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if we always played Paper,</a:t>
            </a:r>
            <a:r>
              <a:rPr lang="en-US" baseline="0" dirty="0"/>
              <a:t> then P2 could always play Scissors.)</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8</a:t>
            </a:fld>
            <a:endParaRPr lang="en-US"/>
          </a:p>
        </p:txBody>
      </p:sp>
    </p:spTree>
    <p:extLst>
      <p:ext uri="{BB962C8B-B14F-4D97-AF65-F5344CB8AC3E}">
        <p14:creationId xmlns:p14="http://schemas.microsoft.com/office/powerpoint/2010/main" val="4516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9</a:t>
            </a:fld>
            <a:endParaRPr lang="en-US"/>
          </a:p>
        </p:txBody>
      </p:sp>
    </p:spTree>
    <p:extLst>
      <p:ext uri="{BB962C8B-B14F-4D97-AF65-F5344CB8AC3E}">
        <p14:creationId xmlns:p14="http://schemas.microsoft.com/office/powerpoint/2010/main" val="1034265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super</a:t>
            </a:r>
            <a:r>
              <a:rPr lang="en-US" baseline="0" dirty="0"/>
              <a:t> high level, what we do is instead of simply assuming the opponent will play the estimated equilibrium policy after the leaf nodes, we give them a choice between a few different policies. Each of those policies results in a different set of values for the leaf nodes. We find this set of policies using an iterative process. First we assume the opponent can only choose a single policy, which is just the equilibrium policy. In the case of Rock-Paper-Scissors+, that means we’re assuming they always choose Rock and Paper with 40% probability and Scissors with 20% probability.)</a:t>
            </a:r>
            <a:endParaRPr lang="en-US" dirty="0"/>
          </a:p>
        </p:txBody>
      </p:sp>
      <p:sp>
        <p:nvSpPr>
          <p:cNvPr id="4" name="Slide Number Placeholder 3"/>
          <p:cNvSpPr>
            <a:spLocks noGrp="1"/>
          </p:cNvSpPr>
          <p:nvPr>
            <p:ph type="sldNum" sz="quarter" idx="10"/>
          </p:nvPr>
        </p:nvSpPr>
        <p:spPr/>
        <p:txBody>
          <a:bodyPr/>
          <a:lstStyle/>
          <a:p>
            <a:fld id="{A17B3FB8-1D49-4568-838D-87B2229C8C3E}" type="slidenum">
              <a:rPr lang="en-US" smtClean="0"/>
              <a:t>10</a:t>
            </a:fld>
            <a:endParaRPr lang="en-US"/>
          </a:p>
        </p:txBody>
      </p:sp>
    </p:spTree>
    <p:extLst>
      <p:ext uri="{BB962C8B-B14F-4D97-AF65-F5344CB8AC3E}">
        <p14:creationId xmlns:p14="http://schemas.microsoft.com/office/powerpoint/2010/main" val="163781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A25934-FA1C-456F-B25E-EA2C1F7ABB48}" type="datetime1">
              <a:rPr lang="en-US" smtClean="0"/>
              <a:t>4/17/2023</a:t>
            </a:fld>
            <a:endParaRPr lang="en-US"/>
          </a:p>
        </p:txBody>
      </p:sp>
      <p:sp>
        <p:nvSpPr>
          <p:cNvPr id="5" name="Footer Placeholder 4"/>
          <p:cNvSpPr>
            <a:spLocks noGrp="1"/>
          </p:cNvSpPr>
          <p:nvPr>
            <p:ph type="ftr" sz="quarter" idx="11"/>
          </p:nvPr>
        </p:nvSpPr>
        <p:spPr/>
        <p:txBody>
          <a:bodyPr/>
          <a:lstStyle/>
          <a:p>
            <a:r>
              <a:rPr lang="en-US"/>
              <a:t>STRATEGY ROBOT, INC. PRORIETARY AND CONFIDENTIAL</a:t>
            </a:r>
          </a:p>
        </p:txBody>
      </p:sp>
      <p:sp>
        <p:nvSpPr>
          <p:cNvPr id="6" name="Slide Number Placeholder 5"/>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2960198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1A2BC7-F17E-4994-8F02-B176501968FE}" type="datetime1">
              <a:rPr lang="en-US" smtClean="0"/>
              <a:t>4/17/2023</a:t>
            </a:fld>
            <a:endParaRPr lang="en-US"/>
          </a:p>
        </p:txBody>
      </p:sp>
      <p:sp>
        <p:nvSpPr>
          <p:cNvPr id="5" name="Footer Placeholder 4"/>
          <p:cNvSpPr>
            <a:spLocks noGrp="1"/>
          </p:cNvSpPr>
          <p:nvPr>
            <p:ph type="ftr" sz="quarter" idx="11"/>
          </p:nvPr>
        </p:nvSpPr>
        <p:spPr/>
        <p:txBody>
          <a:bodyPr/>
          <a:lstStyle/>
          <a:p>
            <a:r>
              <a:rPr lang="en-US"/>
              <a:t>STRATEGY ROBOT, INC. PRORIETARY AND CONFIDENTIAL</a:t>
            </a:r>
          </a:p>
        </p:txBody>
      </p:sp>
      <p:sp>
        <p:nvSpPr>
          <p:cNvPr id="6" name="Slide Number Placeholder 5"/>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398561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43038C-5271-4751-91F6-6EA36D673171}" type="datetime1">
              <a:rPr lang="en-US" smtClean="0"/>
              <a:t>4/17/2023</a:t>
            </a:fld>
            <a:endParaRPr lang="en-US"/>
          </a:p>
        </p:txBody>
      </p:sp>
      <p:sp>
        <p:nvSpPr>
          <p:cNvPr id="5" name="Footer Placeholder 4"/>
          <p:cNvSpPr>
            <a:spLocks noGrp="1"/>
          </p:cNvSpPr>
          <p:nvPr>
            <p:ph type="ftr" sz="quarter" idx="11"/>
          </p:nvPr>
        </p:nvSpPr>
        <p:spPr/>
        <p:txBody>
          <a:bodyPr/>
          <a:lstStyle/>
          <a:p>
            <a:r>
              <a:rPr lang="en-US"/>
              <a:t>STRATEGY ROBOT, INC. PRORIETARY AND CONFIDENTIAL</a:t>
            </a:r>
          </a:p>
        </p:txBody>
      </p:sp>
      <p:sp>
        <p:nvSpPr>
          <p:cNvPr id="6" name="Slide Number Placeholder 5"/>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155623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380E13-EE1D-42A1-AA77-D50DCE443FA2}" type="datetime1">
              <a:rPr lang="en-US" smtClean="0"/>
              <a:t>4/17/2023</a:t>
            </a:fld>
            <a:endParaRPr lang="en-US"/>
          </a:p>
        </p:txBody>
      </p:sp>
      <p:sp>
        <p:nvSpPr>
          <p:cNvPr id="5" name="Footer Placeholder 4"/>
          <p:cNvSpPr>
            <a:spLocks noGrp="1"/>
          </p:cNvSpPr>
          <p:nvPr>
            <p:ph type="ftr" sz="quarter" idx="11"/>
          </p:nvPr>
        </p:nvSpPr>
        <p:spPr>
          <a:xfrm>
            <a:off x="2590800" y="6356350"/>
            <a:ext cx="3962400" cy="365125"/>
          </a:xfrm>
        </p:spPr>
        <p:txBody>
          <a:bodyPr/>
          <a:lstStyle/>
          <a:p>
            <a:r>
              <a:rPr lang="en-US"/>
              <a:t>STRATEGY ROBOT, INC. PRORIETARY AND CONFIDENTIAL</a:t>
            </a:r>
          </a:p>
        </p:txBody>
      </p:sp>
      <p:sp>
        <p:nvSpPr>
          <p:cNvPr id="6" name="Slide Number Placeholder 5"/>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57149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AC1CC-2304-4DBB-8413-002B66164EF3}" type="datetime1">
              <a:rPr lang="en-US" smtClean="0"/>
              <a:t>4/17/2023</a:t>
            </a:fld>
            <a:endParaRPr lang="en-US"/>
          </a:p>
        </p:txBody>
      </p:sp>
      <p:sp>
        <p:nvSpPr>
          <p:cNvPr id="5" name="Footer Placeholder 4"/>
          <p:cNvSpPr>
            <a:spLocks noGrp="1"/>
          </p:cNvSpPr>
          <p:nvPr>
            <p:ph type="ftr" sz="quarter" idx="11"/>
          </p:nvPr>
        </p:nvSpPr>
        <p:spPr/>
        <p:txBody>
          <a:bodyPr/>
          <a:lstStyle/>
          <a:p>
            <a:r>
              <a:rPr lang="en-US"/>
              <a:t>STRATEGY ROBOT, INC. PRORIETARY AND CONFIDENTIAL</a:t>
            </a:r>
          </a:p>
        </p:txBody>
      </p:sp>
      <p:sp>
        <p:nvSpPr>
          <p:cNvPr id="6" name="Slide Number Placeholder 5"/>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323602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4F196F-7810-435A-B2EA-6DD91E6D0D50}" type="datetime1">
              <a:rPr lang="en-US" smtClean="0"/>
              <a:t>4/17/2023</a:t>
            </a:fld>
            <a:endParaRPr lang="en-US"/>
          </a:p>
        </p:txBody>
      </p:sp>
      <p:sp>
        <p:nvSpPr>
          <p:cNvPr id="6" name="Footer Placeholder 5"/>
          <p:cNvSpPr>
            <a:spLocks noGrp="1"/>
          </p:cNvSpPr>
          <p:nvPr>
            <p:ph type="ftr" sz="quarter" idx="11"/>
          </p:nvPr>
        </p:nvSpPr>
        <p:spPr/>
        <p:txBody>
          <a:bodyPr/>
          <a:lstStyle/>
          <a:p>
            <a:r>
              <a:rPr lang="en-US"/>
              <a:t>STRATEGY ROBOT, INC. PRORIETARY AND CONFIDENTIAL</a:t>
            </a:r>
          </a:p>
        </p:txBody>
      </p:sp>
      <p:sp>
        <p:nvSpPr>
          <p:cNvPr id="7" name="Slide Number Placeholder 6"/>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2149744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741131-6294-476A-88CC-5C8929E9DF49}" type="datetime1">
              <a:rPr lang="en-US" smtClean="0"/>
              <a:t>4/17/2023</a:t>
            </a:fld>
            <a:endParaRPr lang="en-US"/>
          </a:p>
        </p:txBody>
      </p:sp>
      <p:sp>
        <p:nvSpPr>
          <p:cNvPr id="8" name="Footer Placeholder 7"/>
          <p:cNvSpPr>
            <a:spLocks noGrp="1"/>
          </p:cNvSpPr>
          <p:nvPr>
            <p:ph type="ftr" sz="quarter" idx="11"/>
          </p:nvPr>
        </p:nvSpPr>
        <p:spPr/>
        <p:txBody>
          <a:bodyPr/>
          <a:lstStyle/>
          <a:p>
            <a:r>
              <a:rPr lang="en-US"/>
              <a:t>STRATEGY ROBOT, INC. PRORIETARY AND CONFIDENTIAL</a:t>
            </a:r>
          </a:p>
        </p:txBody>
      </p:sp>
      <p:sp>
        <p:nvSpPr>
          <p:cNvPr id="9" name="Slide Number Placeholder 8"/>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309718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B8B49A-FBB4-45C0-BB33-D9BFAD2A39AE}" type="datetime1">
              <a:rPr lang="en-US" smtClean="0"/>
              <a:t>4/17/2023</a:t>
            </a:fld>
            <a:endParaRPr lang="en-US"/>
          </a:p>
        </p:txBody>
      </p:sp>
      <p:sp>
        <p:nvSpPr>
          <p:cNvPr id="4" name="Footer Placeholder 3"/>
          <p:cNvSpPr>
            <a:spLocks noGrp="1"/>
          </p:cNvSpPr>
          <p:nvPr>
            <p:ph type="ftr" sz="quarter" idx="11"/>
          </p:nvPr>
        </p:nvSpPr>
        <p:spPr/>
        <p:txBody>
          <a:bodyPr/>
          <a:lstStyle/>
          <a:p>
            <a:r>
              <a:rPr lang="en-US"/>
              <a:t>STRATEGY ROBOT, INC. PRORIETARY AND CONFIDENTIAL</a:t>
            </a:r>
          </a:p>
        </p:txBody>
      </p:sp>
      <p:sp>
        <p:nvSpPr>
          <p:cNvPr id="5" name="Slide Number Placeholder 4"/>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145182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AE754-C104-4800-A391-2777A39ACF29}" type="datetime1">
              <a:rPr lang="en-US" smtClean="0"/>
              <a:t>4/17/2023</a:t>
            </a:fld>
            <a:endParaRPr lang="en-US"/>
          </a:p>
        </p:txBody>
      </p:sp>
      <p:sp>
        <p:nvSpPr>
          <p:cNvPr id="3" name="Footer Placeholder 2"/>
          <p:cNvSpPr>
            <a:spLocks noGrp="1"/>
          </p:cNvSpPr>
          <p:nvPr>
            <p:ph type="ftr" sz="quarter" idx="11"/>
          </p:nvPr>
        </p:nvSpPr>
        <p:spPr/>
        <p:txBody>
          <a:bodyPr/>
          <a:lstStyle/>
          <a:p>
            <a:r>
              <a:rPr lang="en-US"/>
              <a:t>STRATEGY ROBOT, INC. PRORIETARY AND CONFIDENTIAL</a:t>
            </a:r>
          </a:p>
        </p:txBody>
      </p:sp>
      <p:sp>
        <p:nvSpPr>
          <p:cNvPr id="4" name="Slide Number Placeholder 3"/>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268558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045A6-40AB-4469-96D6-00C2BA68C3E9}" type="datetime1">
              <a:rPr lang="en-US" smtClean="0"/>
              <a:t>4/17/2023</a:t>
            </a:fld>
            <a:endParaRPr lang="en-US"/>
          </a:p>
        </p:txBody>
      </p:sp>
      <p:sp>
        <p:nvSpPr>
          <p:cNvPr id="6" name="Footer Placeholder 5"/>
          <p:cNvSpPr>
            <a:spLocks noGrp="1"/>
          </p:cNvSpPr>
          <p:nvPr>
            <p:ph type="ftr" sz="quarter" idx="11"/>
          </p:nvPr>
        </p:nvSpPr>
        <p:spPr/>
        <p:txBody>
          <a:bodyPr/>
          <a:lstStyle/>
          <a:p>
            <a:r>
              <a:rPr lang="en-US"/>
              <a:t>STRATEGY ROBOT, INC. PRORIETARY AND CONFIDENTIAL</a:t>
            </a:r>
          </a:p>
        </p:txBody>
      </p:sp>
      <p:sp>
        <p:nvSpPr>
          <p:cNvPr id="7" name="Slide Number Placeholder 6"/>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960112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6A1042-6025-4328-A408-FC357FAAC90D}" type="datetime1">
              <a:rPr lang="en-US" smtClean="0"/>
              <a:t>4/17/2023</a:t>
            </a:fld>
            <a:endParaRPr lang="en-US"/>
          </a:p>
        </p:txBody>
      </p:sp>
      <p:sp>
        <p:nvSpPr>
          <p:cNvPr id="6" name="Footer Placeholder 5"/>
          <p:cNvSpPr>
            <a:spLocks noGrp="1"/>
          </p:cNvSpPr>
          <p:nvPr>
            <p:ph type="ftr" sz="quarter" idx="11"/>
          </p:nvPr>
        </p:nvSpPr>
        <p:spPr/>
        <p:txBody>
          <a:bodyPr/>
          <a:lstStyle/>
          <a:p>
            <a:r>
              <a:rPr lang="en-US"/>
              <a:t>STRATEGY ROBOT, INC. PRORIETARY AND CONFIDENTIAL</a:t>
            </a:r>
          </a:p>
        </p:txBody>
      </p:sp>
      <p:sp>
        <p:nvSpPr>
          <p:cNvPr id="7" name="Slide Number Placeholder 6"/>
          <p:cNvSpPr>
            <a:spLocks noGrp="1"/>
          </p:cNvSpPr>
          <p:nvPr>
            <p:ph type="sldNum" sz="quarter" idx="12"/>
          </p:nvPr>
        </p:nvSpPr>
        <p:spPr/>
        <p:txBody>
          <a:bodyPr/>
          <a:lstStyle/>
          <a:p>
            <a:fld id="{4DA9D856-D5A6-4676-BD80-A623E5E76604}" type="slidenum">
              <a:rPr lang="en-US" smtClean="0"/>
              <a:t>‹#›</a:t>
            </a:fld>
            <a:endParaRPr lang="en-US"/>
          </a:p>
        </p:txBody>
      </p:sp>
    </p:spTree>
    <p:extLst>
      <p:ext uri="{BB962C8B-B14F-4D97-AF65-F5344CB8AC3E}">
        <p14:creationId xmlns:p14="http://schemas.microsoft.com/office/powerpoint/2010/main" val="3188296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7F62B-7AEE-4CA5-ABB4-0532788CC304}" type="datetime1">
              <a:rPr lang="en-US" smtClean="0"/>
              <a:t>4/17/2023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STRATEGY ROBOT, INC. PRORIETARY AND CONFIDENTIAL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9D856-D5A6-4676-BD80-A623E5E76604}" type="slidenum">
              <a:rPr lang="en-US" smtClean="0"/>
              <a:t>‹#›</a:t>
            </a:fld>
            <a:endParaRPr lang="en-US"/>
          </a:p>
        </p:txBody>
      </p:sp>
    </p:spTree>
    <p:extLst>
      <p:ext uri="{BB962C8B-B14F-4D97-AF65-F5344CB8AC3E}">
        <p14:creationId xmlns:p14="http://schemas.microsoft.com/office/powerpoint/2010/main" val="1344129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400.png"/><Relationship Id="rId4" Type="http://schemas.openxmlformats.org/officeDocument/2006/relationships/image" Target="../media/image390.png"/></Relationships>
</file>

<file path=ppt/slides/_rels/slide11.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16.png"/><Relationship Id="rId7" Type="http://schemas.openxmlformats.org/officeDocument/2006/relationships/image" Target="../media/image53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400.png"/><Relationship Id="rId4" Type="http://schemas.openxmlformats.org/officeDocument/2006/relationships/image" Target="../media/image390.png"/><Relationship Id="rId9" Type="http://schemas.openxmlformats.org/officeDocument/2006/relationships/image" Target="../media/image560.png"/></Relationships>
</file>

<file path=ppt/slides/_rels/slide12.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17.png"/><Relationship Id="rId7" Type="http://schemas.openxmlformats.org/officeDocument/2006/relationships/image" Target="../media/image5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400.png"/><Relationship Id="rId4" Type="http://schemas.openxmlformats.org/officeDocument/2006/relationships/image" Target="../media/image390.png"/><Relationship Id="rId9" Type="http://schemas.openxmlformats.org/officeDocument/2006/relationships/image" Target="../media/image560.png"/></Relationships>
</file>

<file path=ppt/slides/_rels/slide13.xml.rels><?xml version="1.0" encoding="UTF-8" standalone="yes"?>
<Relationships xmlns="http://schemas.openxmlformats.org/package/2006/relationships"><Relationship Id="rId8" Type="http://schemas.openxmlformats.org/officeDocument/2006/relationships/image" Target="../media/image550.png"/><Relationship Id="rId3" Type="http://schemas.openxmlformats.org/officeDocument/2006/relationships/image" Target="../media/image17.png"/><Relationship Id="rId7" Type="http://schemas.openxmlformats.org/officeDocument/2006/relationships/image" Target="../media/image53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400.png"/><Relationship Id="rId4" Type="http://schemas.openxmlformats.org/officeDocument/2006/relationships/image" Target="../media/image390.png"/><Relationship Id="rId9" Type="http://schemas.openxmlformats.org/officeDocument/2006/relationships/image" Target="../media/image560.png"/></Relationships>
</file>

<file path=ppt/slides/_rels/slide14.xml.rels><?xml version="1.0" encoding="UTF-8" standalone="yes"?>
<Relationships xmlns="http://schemas.openxmlformats.org/package/2006/relationships"><Relationship Id="rId8" Type="http://schemas.openxmlformats.org/officeDocument/2006/relationships/image" Target="../media/image590.png"/><Relationship Id="rId3" Type="http://schemas.openxmlformats.org/officeDocument/2006/relationships/image" Target="../media/image18.png"/><Relationship Id="rId7" Type="http://schemas.openxmlformats.org/officeDocument/2006/relationships/image" Target="../media/image5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20.png"/><Relationship Id="rId5" Type="http://schemas.openxmlformats.org/officeDocument/2006/relationships/image" Target="../media/image400.png"/><Relationship Id="rId10" Type="http://schemas.openxmlformats.org/officeDocument/2006/relationships/image" Target="../media/image61.png"/><Relationship Id="rId4" Type="http://schemas.openxmlformats.org/officeDocument/2006/relationships/image" Target="../media/image390.png"/><Relationship Id="rId9" Type="http://schemas.openxmlformats.org/officeDocument/2006/relationships/image" Target="../media/image600.png"/></Relationships>
</file>

<file path=ppt/slides/_rels/slide1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16.png"/><Relationship Id="rId7" Type="http://schemas.openxmlformats.org/officeDocument/2006/relationships/image" Target="../media/image530.png"/><Relationship Id="rId12" Type="http://schemas.openxmlformats.org/officeDocument/2006/relationships/image" Target="../media/image6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20.png"/><Relationship Id="rId11" Type="http://schemas.openxmlformats.org/officeDocument/2006/relationships/image" Target="../media/image65.png"/><Relationship Id="rId5" Type="http://schemas.openxmlformats.org/officeDocument/2006/relationships/image" Target="../media/image400.png"/><Relationship Id="rId10" Type="http://schemas.openxmlformats.org/officeDocument/2006/relationships/image" Target="../media/image64.png"/><Relationship Id="rId4" Type="http://schemas.openxmlformats.org/officeDocument/2006/relationships/image" Target="../media/image390.png"/><Relationship Id="rId9" Type="http://schemas.openxmlformats.org/officeDocument/2006/relationships/image" Target="../media/image6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8" Type="http://schemas.openxmlformats.org/officeDocument/2006/relationships/image" Target="../media/image440.png"/><Relationship Id="rId13" Type="http://schemas.openxmlformats.org/officeDocument/2006/relationships/image" Target="../media/image481.png"/><Relationship Id="rId3" Type="http://schemas.openxmlformats.org/officeDocument/2006/relationships/image" Target="../media/image390.png"/><Relationship Id="rId7" Type="http://schemas.openxmlformats.org/officeDocument/2006/relationships/image" Target="../media/image430.png"/><Relationship Id="rId12" Type="http://schemas.openxmlformats.org/officeDocument/2006/relationships/image" Target="../media/image470.png"/><Relationship Id="rId2" Type="http://schemas.openxmlformats.org/officeDocument/2006/relationships/notesSlide" Target="../notesSlides/notesSlide4.xml"/><Relationship Id="rId16" Type="http://schemas.openxmlformats.org/officeDocument/2006/relationships/image" Target="../media/image511.png"/><Relationship Id="rId1" Type="http://schemas.openxmlformats.org/officeDocument/2006/relationships/slideLayout" Target="../slideLayouts/slideLayout2.xml"/><Relationship Id="rId6" Type="http://schemas.openxmlformats.org/officeDocument/2006/relationships/image" Target="../media/image420.png"/><Relationship Id="rId11" Type="http://schemas.openxmlformats.org/officeDocument/2006/relationships/image" Target="../media/image461.png"/><Relationship Id="rId15" Type="http://schemas.openxmlformats.org/officeDocument/2006/relationships/image" Target="../media/image501.png"/><Relationship Id="rId10" Type="http://schemas.openxmlformats.org/officeDocument/2006/relationships/image" Target="../media/image450.png"/><Relationship Id="rId4" Type="http://schemas.openxmlformats.org/officeDocument/2006/relationships/image" Target="../media/image400.png"/><Relationship Id="rId9" Type="http://schemas.openxmlformats.org/officeDocument/2006/relationships/image" Target="../media/image410.png"/><Relationship Id="rId14" Type="http://schemas.openxmlformats.org/officeDocument/2006/relationships/image" Target="../media/image491.png"/></Relationships>
</file>

<file path=ppt/slides/_rels/slide6.xml.rels><?xml version="1.0" encoding="UTF-8" standalone="yes"?>
<Relationships xmlns="http://schemas.openxmlformats.org/package/2006/relationships"><Relationship Id="rId8" Type="http://schemas.openxmlformats.org/officeDocument/2006/relationships/image" Target="../media/image440.png"/><Relationship Id="rId13" Type="http://schemas.openxmlformats.org/officeDocument/2006/relationships/image" Target="../media/image561.png"/><Relationship Id="rId3" Type="http://schemas.openxmlformats.org/officeDocument/2006/relationships/image" Target="../media/image390.png"/><Relationship Id="rId12" Type="http://schemas.openxmlformats.org/officeDocument/2006/relationships/image" Target="../media/image551.png"/><Relationship Id="rId2" Type="http://schemas.openxmlformats.org/officeDocument/2006/relationships/notesSlide" Target="../notesSlides/notesSlide5.xml"/><Relationship Id="rId1" Type="http://schemas.openxmlformats.org/officeDocument/2006/relationships/slideLayout" Target="../slideLayouts/slideLayout2.xml"/><Relationship Id="rId11" Type="http://schemas.openxmlformats.org/officeDocument/2006/relationships/image" Target="../media/image541.png"/><Relationship Id="rId10" Type="http://schemas.openxmlformats.org/officeDocument/2006/relationships/image" Target="../media/image531.png"/><Relationship Id="rId4" Type="http://schemas.openxmlformats.org/officeDocument/2006/relationships/image" Target="../media/image400.png"/><Relationship Id="rId9" Type="http://schemas.openxmlformats.org/officeDocument/2006/relationships/image" Target="../media/image521.png"/></Relationships>
</file>

<file path=ppt/slides/_rels/slide7.xml.rels><?xml version="1.0" encoding="UTF-8" standalone="yes"?>
<Relationships xmlns="http://schemas.openxmlformats.org/package/2006/relationships"><Relationship Id="rId8" Type="http://schemas.openxmlformats.org/officeDocument/2006/relationships/image" Target="../media/image521.png"/><Relationship Id="rId3" Type="http://schemas.openxmlformats.org/officeDocument/2006/relationships/image" Target="../media/image390.png"/><Relationship Id="rId7" Type="http://schemas.openxmlformats.org/officeDocument/2006/relationships/image" Target="../media/image440.png"/><Relationship Id="rId2" Type="http://schemas.openxmlformats.org/officeDocument/2006/relationships/notesSlide" Target="../notesSlides/notesSlide6.xml"/><Relationship Id="rId1" Type="http://schemas.openxmlformats.org/officeDocument/2006/relationships/slideLayout" Target="../slideLayouts/slideLayout2.xml"/><Relationship Id="rId10" Type="http://schemas.openxmlformats.org/officeDocument/2006/relationships/image" Target="../media/image541.png"/><Relationship Id="rId4" Type="http://schemas.openxmlformats.org/officeDocument/2006/relationships/image" Target="../media/image400.png"/><Relationship Id="rId9" Type="http://schemas.openxmlformats.org/officeDocument/2006/relationships/image" Target="../media/image531.png"/></Relationships>
</file>

<file path=ppt/slides/_rels/slide8.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440.png"/><Relationship Id="rId7" Type="http://schemas.openxmlformats.org/officeDocument/2006/relationships/image" Target="../media/image46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400.png"/><Relationship Id="rId4" Type="http://schemas.openxmlformats.org/officeDocument/2006/relationships/image" Target="../media/image390.png"/><Relationship Id="rId9" Type="http://schemas.openxmlformats.org/officeDocument/2006/relationships/image" Target="../media/image480.png"/></Relationships>
</file>

<file path=ppt/slides/_rels/slide9.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440.png"/><Relationship Id="rId7" Type="http://schemas.openxmlformats.org/officeDocument/2006/relationships/image" Target="../media/image46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90.png"/><Relationship Id="rId5" Type="http://schemas.openxmlformats.org/officeDocument/2006/relationships/image" Target="../media/image400.png"/><Relationship Id="rId4" Type="http://schemas.openxmlformats.org/officeDocument/2006/relationships/image" Target="../media/image390.png"/><Relationship Id="rId9" Type="http://schemas.openxmlformats.org/officeDocument/2006/relationships/image" Target="../media/image4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 y="1892046"/>
            <a:ext cx="8839200" cy="1053628"/>
          </a:xfrm>
        </p:spPr>
        <p:txBody>
          <a:bodyPr>
            <a:normAutofit fontScale="90000"/>
          </a:bodyPr>
          <a:lstStyle/>
          <a:p>
            <a:pPr>
              <a:spcBef>
                <a:spcPts val="600"/>
              </a:spcBef>
              <a:spcAft>
                <a:spcPts val="600"/>
              </a:spcAft>
            </a:pPr>
            <a:r>
              <a:rPr lang="en-US" dirty="0"/>
              <a:t>Depth-Limited Subgame solving, </a:t>
            </a:r>
            <a:br>
              <a:rPr lang="en-US" dirty="0"/>
            </a:br>
            <a:r>
              <a:rPr lang="en-US" dirty="0"/>
              <a:t>and </a:t>
            </a:r>
            <a:br>
              <a:rPr lang="en-US" dirty="0"/>
            </a:br>
            <a:r>
              <a:rPr lang="en-US" i="1" dirty="0"/>
              <a:t>Pluribus</a:t>
            </a:r>
            <a:r>
              <a:rPr lang="en-US" dirty="0"/>
              <a:t>, the state of the art for </a:t>
            </a:r>
            <a:br>
              <a:rPr lang="en-US" dirty="0"/>
            </a:br>
            <a:r>
              <a:rPr lang="en-US" dirty="0"/>
              <a:t>multi-player no-limit Texas </a:t>
            </a:r>
            <a:r>
              <a:rPr lang="en-US" dirty="0" err="1"/>
              <a:t>hold’em</a:t>
            </a:r>
            <a:endParaRPr lang="en-US" sz="3300" i="1" dirty="0"/>
          </a:p>
        </p:txBody>
      </p:sp>
      <p:sp>
        <p:nvSpPr>
          <p:cNvPr id="3" name="Subtitle 2"/>
          <p:cNvSpPr>
            <a:spLocks noGrp="1"/>
          </p:cNvSpPr>
          <p:nvPr>
            <p:ph type="subTitle" idx="1"/>
          </p:nvPr>
        </p:nvSpPr>
        <p:spPr>
          <a:xfrm>
            <a:off x="152400" y="4343400"/>
            <a:ext cx="8839199" cy="612303"/>
          </a:xfrm>
        </p:spPr>
        <p:txBody>
          <a:bodyPr>
            <a:noAutofit/>
          </a:bodyPr>
          <a:lstStyle/>
          <a:p>
            <a:r>
              <a:rPr lang="en-US" sz="2400" b="1" dirty="0">
                <a:solidFill>
                  <a:schemeClr val="tx1"/>
                </a:solidFill>
              </a:rPr>
              <a:t>Tuomas Sandholm</a:t>
            </a:r>
          </a:p>
        </p:txBody>
      </p:sp>
    </p:spTree>
    <p:extLst>
      <p:ext uri="{BB962C8B-B14F-4D97-AF65-F5344CB8AC3E}">
        <p14:creationId xmlns:p14="http://schemas.microsoft.com/office/powerpoint/2010/main" val="319416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Depth-limited solving</a:t>
            </a:r>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6912D993-69A2-4DE7-B9F1-37A3C0ED8C37}"/>
                  </a:ext>
                </a:extLst>
              </p:cNvPr>
              <p:cNvSpPr txBox="1"/>
              <p:nvPr/>
            </p:nvSpPr>
            <p:spPr>
              <a:xfrm>
                <a:off x="454525" y="4507145"/>
                <a:ext cx="8179124" cy="1131079"/>
              </a:xfrm>
              <a:prstGeom prst="rect">
                <a:avLst/>
              </a:prstGeom>
              <a:noFill/>
            </p:spPr>
            <p:txBody>
              <a:bodyPr wrap="square" rtlCol="0">
                <a:spAutoFit/>
              </a:bodyPr>
              <a:lstStyle/>
              <a:p>
                <a:pPr marL="214313" indent="-214313">
                  <a:buFont typeface="Arial" panose="020B0604020202020204" pitchFamily="34" charset="0"/>
                  <a:buChar char="•"/>
                </a:pPr>
                <a:r>
                  <a:rPr lang="en-US" sz="1350" dirty="0"/>
                  <a:t>At leaf nodes, allow other player(s) one final action choosing among multiple </a:t>
                </a:r>
                <a:r>
                  <a:rPr lang="en-US" sz="1350" i="1" dirty="0"/>
                  <a:t>policies</a:t>
                </a:r>
                <a:r>
                  <a:rPr lang="en-US" sz="1350" dirty="0"/>
                  <a:t> for the remaining game</a:t>
                </a:r>
              </a:p>
              <a:p>
                <a:pPr marL="214313" indent="-214313">
                  <a:buFont typeface="Arial" panose="020B0604020202020204" pitchFamily="34" charset="0"/>
                  <a:buChar char="•"/>
                </a:pPr>
                <a:r>
                  <a:rPr lang="en-US" sz="1350" dirty="0"/>
                  <a:t>Step 1: Solve subgame with current set of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𝑃</m:t>
                        </m:r>
                      </m:e>
                      <m:sub>
                        <m:r>
                          <a:rPr lang="en-US" sz="1350" i="1">
                            <a:latin typeface="Cambria Math" panose="02040503050406030204" pitchFamily="18" charset="0"/>
                          </a:rPr>
                          <m:t>2</m:t>
                        </m:r>
                      </m:sub>
                    </m:sSub>
                  </m:oMath>
                </a14:m>
                <a:r>
                  <a:rPr lang="en-US" sz="1350" dirty="0"/>
                  <a:t> leaf-node policies</a:t>
                </a:r>
              </a:p>
              <a:p>
                <a:pPr marL="214313" indent="-214313">
                  <a:buFont typeface="Arial" panose="020B0604020202020204" pitchFamily="34" charset="0"/>
                  <a:buChar char="•"/>
                </a:pPr>
                <a:r>
                  <a:rPr lang="en-US" sz="1350" dirty="0"/>
                  <a:t>Step 2: Calculate a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𝑃</m:t>
                        </m:r>
                      </m:e>
                      <m:sub>
                        <m:r>
                          <a:rPr lang="en-US" sz="1350" i="1">
                            <a:latin typeface="Cambria Math" panose="02040503050406030204" pitchFamily="18" charset="0"/>
                          </a:rPr>
                          <m:t>2</m:t>
                        </m:r>
                      </m:sub>
                    </m:sSub>
                  </m:oMath>
                </a14:m>
                <a:r>
                  <a:rPr lang="en-US" sz="1350" dirty="0"/>
                  <a:t> best response</a:t>
                </a:r>
              </a:p>
              <a:p>
                <a:pPr marL="214313" indent="-214313">
                  <a:buFont typeface="Arial" panose="020B0604020202020204" pitchFamily="34" charset="0"/>
                  <a:buChar char="•"/>
                </a:pPr>
                <a:r>
                  <a:rPr lang="en-US" sz="1350" dirty="0"/>
                  <a:t>Step 3: Add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𝑃</m:t>
                        </m:r>
                      </m:e>
                      <m:sub>
                        <m:r>
                          <a:rPr lang="en-US" sz="1350" i="1">
                            <a:latin typeface="Cambria Math" panose="02040503050406030204" pitchFamily="18" charset="0"/>
                          </a:rPr>
                          <m:t>2</m:t>
                        </m:r>
                      </m:sub>
                    </m:sSub>
                  </m:oMath>
                </a14:m>
                <a:r>
                  <a:rPr lang="en-US" sz="1350" dirty="0"/>
                  <a:t> best response to set of leaf-node policies</a:t>
                </a:r>
              </a:p>
              <a:p>
                <a:pPr marL="214313" indent="-214313">
                  <a:buFont typeface="Arial" panose="020B0604020202020204" pitchFamily="34" charset="0"/>
                  <a:buChar char="•"/>
                </a:pPr>
                <a:r>
                  <a:rPr lang="en-US" sz="1350" dirty="0"/>
                  <a:t>Repeat</a:t>
                </a:r>
              </a:p>
            </p:txBody>
          </p:sp>
        </mc:Choice>
        <mc:Fallback xmlns="">
          <p:sp>
            <p:nvSpPr>
              <p:cNvPr id="137" name="TextBox 136">
                <a:extLst>
                  <a:ext uri="{FF2B5EF4-FFF2-40B4-BE49-F238E27FC236}">
                    <a16:creationId xmlns:a16="http://schemas.microsoft.com/office/drawing/2014/main" id="{6912D993-69A2-4DE7-B9F1-37A3C0ED8C37}"/>
                  </a:ext>
                </a:extLst>
              </p:cNvPr>
              <p:cNvSpPr txBox="1">
                <a:spLocks noRot="1" noChangeAspect="1" noMove="1" noResize="1" noEditPoints="1" noAdjustHandles="1" noChangeArrowheads="1" noChangeShapeType="1" noTextEdit="1"/>
              </p:cNvSpPr>
              <p:nvPr/>
            </p:nvSpPr>
            <p:spPr>
              <a:xfrm>
                <a:off x="454525" y="4507145"/>
                <a:ext cx="8179124" cy="1131079"/>
              </a:xfrm>
              <a:prstGeom prst="rect">
                <a:avLst/>
              </a:prstGeom>
              <a:blipFill>
                <a:blip r:embed="rId3"/>
                <a:stretch>
                  <a:fillRect l="-75" t="-538" b="-4301"/>
                </a:stretch>
              </a:blipFill>
            </p:spPr>
            <p:txBody>
              <a:bodyPr/>
              <a:lstStyle/>
              <a:p>
                <a:r>
                  <a:rPr lang="en-US">
                    <a:noFill/>
                  </a:rPr>
                  <a:t> </a:t>
                </a:r>
              </a:p>
            </p:txBody>
          </p:sp>
        </mc:Fallback>
      </mc:AlternateContent>
      <p:grpSp>
        <p:nvGrpSpPr>
          <p:cNvPr id="154" name="Group 153">
            <a:extLst>
              <a:ext uri="{FF2B5EF4-FFF2-40B4-BE49-F238E27FC236}">
                <a16:creationId xmlns:a16="http://schemas.microsoft.com/office/drawing/2014/main" id="{49D5340E-58CC-488B-8BBD-52D87B970066}"/>
              </a:ext>
            </a:extLst>
          </p:cNvPr>
          <p:cNvGrpSpPr/>
          <p:nvPr/>
        </p:nvGrpSpPr>
        <p:grpSpPr>
          <a:xfrm>
            <a:off x="2202912" y="2314122"/>
            <a:ext cx="523875" cy="523875"/>
            <a:chOff x="5088807" y="1112395"/>
            <a:chExt cx="698500" cy="698500"/>
          </a:xfrm>
        </p:grpSpPr>
        <p:sp>
          <p:nvSpPr>
            <p:cNvPr id="206" name="Oval 205">
              <a:extLst>
                <a:ext uri="{FF2B5EF4-FFF2-40B4-BE49-F238E27FC236}">
                  <a16:creationId xmlns:a16="http://schemas.microsoft.com/office/drawing/2014/main" id="{CB49AE68-3D41-4FBB-9BB4-9DC9B832F51F}"/>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DDD7A850-3870-4AC3-A730-F4A7E7A7520E}"/>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207" name="TextBox 206">
                  <a:extLst>
                    <a:ext uri="{FF2B5EF4-FFF2-40B4-BE49-F238E27FC236}">
                      <a16:creationId xmlns:a16="http://schemas.microsoft.com/office/drawing/2014/main" id="{DDD7A850-3870-4AC3-A730-F4A7E7A7520E}"/>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155" name="Straight Arrow Connector 154">
            <a:extLst>
              <a:ext uri="{FF2B5EF4-FFF2-40B4-BE49-F238E27FC236}">
                <a16:creationId xmlns:a16="http://schemas.microsoft.com/office/drawing/2014/main" id="{055D8FC2-3FE2-4EFD-852C-E5395DA62881}"/>
              </a:ext>
            </a:extLst>
          </p:cNvPr>
          <p:cNvCxnSpPr>
            <a:cxnSpLocks/>
            <a:stCxn id="206" idx="3"/>
            <a:endCxn id="204" idx="7"/>
          </p:cNvCxnSpPr>
          <p:nvPr/>
        </p:nvCxnSpPr>
        <p:spPr>
          <a:xfrm flipH="1">
            <a:off x="1042066"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A2E33972-95C2-4657-BE15-5E752B9F5463}"/>
              </a:ext>
            </a:extLst>
          </p:cNvPr>
          <p:cNvCxnSpPr>
            <a:cxnSpLocks/>
            <a:stCxn id="206" idx="5"/>
            <a:endCxn id="183" idx="1"/>
          </p:cNvCxnSpPr>
          <p:nvPr/>
        </p:nvCxnSpPr>
        <p:spPr>
          <a:xfrm>
            <a:off x="2650067"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5DBF9921-0144-4BFD-AA21-C88F598EA13C}"/>
              </a:ext>
            </a:extLst>
          </p:cNvPr>
          <p:cNvSpPr txBox="1"/>
          <p:nvPr/>
        </p:nvSpPr>
        <p:spPr>
          <a:xfrm rot="20106176">
            <a:off x="1519354" y="2746045"/>
            <a:ext cx="519373" cy="300082"/>
          </a:xfrm>
          <a:prstGeom prst="rect">
            <a:avLst/>
          </a:prstGeom>
          <a:noFill/>
        </p:spPr>
        <p:txBody>
          <a:bodyPr wrap="none" rtlCol="0">
            <a:spAutoFit/>
          </a:bodyPr>
          <a:lstStyle/>
          <a:p>
            <a:r>
              <a:rPr lang="en-US" sz="1350" dirty="0"/>
              <a:t>Rock</a:t>
            </a:r>
          </a:p>
        </p:txBody>
      </p:sp>
      <p:sp>
        <p:nvSpPr>
          <p:cNvPr id="158" name="TextBox 157">
            <a:extLst>
              <a:ext uri="{FF2B5EF4-FFF2-40B4-BE49-F238E27FC236}">
                <a16:creationId xmlns:a16="http://schemas.microsoft.com/office/drawing/2014/main" id="{FC28EE5B-1878-4D69-8DBE-C367C81D8DBB}"/>
              </a:ext>
            </a:extLst>
          </p:cNvPr>
          <p:cNvSpPr txBox="1"/>
          <p:nvPr/>
        </p:nvSpPr>
        <p:spPr>
          <a:xfrm rot="1584456">
            <a:off x="2827735" y="2731321"/>
            <a:ext cx="729943" cy="300082"/>
          </a:xfrm>
          <a:prstGeom prst="rect">
            <a:avLst/>
          </a:prstGeom>
          <a:noFill/>
        </p:spPr>
        <p:txBody>
          <a:bodyPr wrap="none" rtlCol="0">
            <a:spAutoFit/>
          </a:bodyPr>
          <a:lstStyle/>
          <a:p>
            <a:r>
              <a:rPr lang="en-US" sz="1350" dirty="0"/>
              <a:t>Scissors</a:t>
            </a:r>
          </a:p>
        </p:txBody>
      </p:sp>
      <p:cxnSp>
        <p:nvCxnSpPr>
          <p:cNvPr id="159" name="Straight Arrow Connector 158">
            <a:extLst>
              <a:ext uri="{FF2B5EF4-FFF2-40B4-BE49-F238E27FC236}">
                <a16:creationId xmlns:a16="http://schemas.microsoft.com/office/drawing/2014/main" id="{3A426DD6-EB93-42A3-BF8E-0765C35BF3E6}"/>
              </a:ext>
            </a:extLst>
          </p:cNvPr>
          <p:cNvCxnSpPr>
            <a:cxnSpLocks/>
            <a:stCxn id="206" idx="4"/>
            <a:endCxn id="192" idx="0"/>
          </p:cNvCxnSpPr>
          <p:nvPr/>
        </p:nvCxnSpPr>
        <p:spPr>
          <a:xfrm flipH="1">
            <a:off x="2458359"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9A0EAF5B-DC38-4AD5-B9F4-404742EEFB94}"/>
              </a:ext>
            </a:extLst>
          </p:cNvPr>
          <p:cNvCxnSpPr>
            <a:cxnSpLocks/>
            <a:stCxn id="204" idx="5"/>
          </p:cNvCxnSpPr>
          <p:nvPr/>
        </p:nvCxnSpPr>
        <p:spPr>
          <a:xfrm>
            <a:off x="1042066"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A8C43112-99F6-4FD2-86B6-86E030E42511}"/>
              </a:ext>
            </a:extLst>
          </p:cNvPr>
          <p:cNvSpPr txBox="1"/>
          <p:nvPr/>
        </p:nvSpPr>
        <p:spPr>
          <a:xfrm rot="4046021">
            <a:off x="930915" y="3801508"/>
            <a:ext cx="729943" cy="300082"/>
          </a:xfrm>
          <a:prstGeom prst="rect">
            <a:avLst/>
          </a:prstGeom>
          <a:noFill/>
        </p:spPr>
        <p:txBody>
          <a:bodyPr wrap="none" rtlCol="0">
            <a:spAutoFit/>
          </a:bodyPr>
          <a:lstStyle/>
          <a:p>
            <a:r>
              <a:rPr lang="en-US" sz="1350" dirty="0"/>
              <a:t>Scissors</a:t>
            </a:r>
          </a:p>
        </p:txBody>
      </p:sp>
      <p:grpSp>
        <p:nvGrpSpPr>
          <p:cNvPr id="196" name="Group 195">
            <a:extLst>
              <a:ext uri="{FF2B5EF4-FFF2-40B4-BE49-F238E27FC236}">
                <a16:creationId xmlns:a16="http://schemas.microsoft.com/office/drawing/2014/main" id="{16E1670F-513A-4286-A5BA-2598660886E8}"/>
              </a:ext>
            </a:extLst>
          </p:cNvPr>
          <p:cNvGrpSpPr/>
          <p:nvPr/>
        </p:nvGrpSpPr>
        <p:grpSpPr>
          <a:xfrm>
            <a:off x="594911" y="3279035"/>
            <a:ext cx="523875" cy="523875"/>
            <a:chOff x="2991400" y="2044990"/>
            <a:chExt cx="698500" cy="698500"/>
          </a:xfrm>
        </p:grpSpPr>
        <p:sp>
          <p:nvSpPr>
            <p:cNvPr id="204" name="Oval 203">
              <a:extLst>
                <a:ext uri="{FF2B5EF4-FFF2-40B4-BE49-F238E27FC236}">
                  <a16:creationId xmlns:a16="http://schemas.microsoft.com/office/drawing/2014/main" id="{3686EB08-9A63-48FF-BE7E-263884FB0C6C}"/>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E58D89BA-4026-4194-A548-E796A2E20BE1}"/>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05" name="TextBox 204">
                  <a:extLst>
                    <a:ext uri="{FF2B5EF4-FFF2-40B4-BE49-F238E27FC236}">
                      <a16:creationId xmlns:a16="http://schemas.microsoft.com/office/drawing/2014/main" id="{E58D89BA-4026-4194-A548-E796A2E20BE1}"/>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97" name="Straight Arrow Connector 196">
            <a:extLst>
              <a:ext uri="{FF2B5EF4-FFF2-40B4-BE49-F238E27FC236}">
                <a16:creationId xmlns:a16="http://schemas.microsoft.com/office/drawing/2014/main" id="{7BDBFE1E-3322-4CC6-8518-ABB2E7D3094E}"/>
              </a:ext>
            </a:extLst>
          </p:cNvPr>
          <p:cNvCxnSpPr>
            <a:cxnSpLocks/>
            <a:stCxn id="204" idx="4"/>
          </p:cNvCxnSpPr>
          <p:nvPr/>
        </p:nvCxnSpPr>
        <p:spPr>
          <a:xfrm>
            <a:off x="85684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BE5C3C9F-54E2-4942-A5AE-8F05FBC7E1A6}"/>
              </a:ext>
            </a:extLst>
          </p:cNvPr>
          <p:cNvCxnSpPr>
            <a:cxnSpLocks/>
            <a:stCxn id="204" idx="3"/>
          </p:cNvCxnSpPr>
          <p:nvPr/>
        </p:nvCxnSpPr>
        <p:spPr>
          <a:xfrm flipH="1">
            <a:off x="423209"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6F3119EA-015F-4C09-88BC-5F28BDE29C68}"/>
              </a:ext>
            </a:extLst>
          </p:cNvPr>
          <p:cNvSpPr txBox="1"/>
          <p:nvPr/>
        </p:nvSpPr>
        <p:spPr>
          <a:xfrm rot="17570857">
            <a:off x="171776" y="3758650"/>
            <a:ext cx="519373" cy="300082"/>
          </a:xfrm>
          <a:prstGeom prst="rect">
            <a:avLst/>
          </a:prstGeom>
          <a:noFill/>
        </p:spPr>
        <p:txBody>
          <a:bodyPr wrap="none" rtlCol="0">
            <a:spAutoFit/>
          </a:bodyPr>
          <a:lstStyle/>
          <a:p>
            <a:r>
              <a:rPr lang="en-US" sz="1350" dirty="0"/>
              <a:t>Rock</a:t>
            </a:r>
          </a:p>
        </p:txBody>
      </p:sp>
      <p:sp>
        <p:nvSpPr>
          <p:cNvPr id="200" name="TextBox 199">
            <a:extLst>
              <a:ext uri="{FF2B5EF4-FFF2-40B4-BE49-F238E27FC236}">
                <a16:creationId xmlns:a16="http://schemas.microsoft.com/office/drawing/2014/main" id="{0092A89B-3BAE-45D3-B6DF-97A66F109FF5}"/>
              </a:ext>
            </a:extLst>
          </p:cNvPr>
          <p:cNvSpPr txBox="1"/>
          <p:nvPr/>
        </p:nvSpPr>
        <p:spPr>
          <a:xfrm rot="5400000">
            <a:off x="650595" y="3852708"/>
            <a:ext cx="592919" cy="300082"/>
          </a:xfrm>
          <a:prstGeom prst="rect">
            <a:avLst/>
          </a:prstGeom>
          <a:noFill/>
        </p:spPr>
        <p:txBody>
          <a:bodyPr wrap="none" rtlCol="0">
            <a:spAutoFit/>
          </a:bodyPr>
          <a:lstStyle/>
          <a:p>
            <a:r>
              <a:rPr lang="en-US" sz="1350" dirty="0"/>
              <a:t>Paper</a:t>
            </a:r>
          </a:p>
        </p:txBody>
      </p:sp>
      <p:sp>
        <p:nvSpPr>
          <p:cNvPr id="201" name="TextBox 200">
            <a:extLst>
              <a:ext uri="{FF2B5EF4-FFF2-40B4-BE49-F238E27FC236}">
                <a16:creationId xmlns:a16="http://schemas.microsoft.com/office/drawing/2014/main" id="{E11E305A-0947-4AA5-A066-39FDE4C35D22}"/>
              </a:ext>
            </a:extLst>
          </p:cNvPr>
          <p:cNvSpPr txBox="1"/>
          <p:nvPr/>
        </p:nvSpPr>
        <p:spPr>
          <a:xfrm>
            <a:off x="288036" y="4230823"/>
            <a:ext cx="272832" cy="300082"/>
          </a:xfrm>
          <a:prstGeom prst="rect">
            <a:avLst/>
          </a:prstGeom>
          <a:noFill/>
        </p:spPr>
        <p:txBody>
          <a:bodyPr wrap="none" rtlCol="0">
            <a:spAutoFit/>
          </a:bodyPr>
          <a:lstStyle/>
          <a:p>
            <a:r>
              <a:rPr lang="en-US" sz="1350" dirty="0"/>
              <a:t>0</a:t>
            </a:r>
          </a:p>
        </p:txBody>
      </p:sp>
      <p:sp>
        <p:nvSpPr>
          <p:cNvPr id="202" name="TextBox 201">
            <a:extLst>
              <a:ext uri="{FF2B5EF4-FFF2-40B4-BE49-F238E27FC236}">
                <a16:creationId xmlns:a16="http://schemas.microsoft.com/office/drawing/2014/main" id="{8FF96A29-11E6-4C5C-B057-E9E86096A4E8}"/>
              </a:ext>
            </a:extLst>
          </p:cNvPr>
          <p:cNvSpPr txBox="1"/>
          <p:nvPr/>
        </p:nvSpPr>
        <p:spPr>
          <a:xfrm>
            <a:off x="684060" y="4230823"/>
            <a:ext cx="325730" cy="300082"/>
          </a:xfrm>
          <a:prstGeom prst="rect">
            <a:avLst/>
          </a:prstGeom>
          <a:noFill/>
        </p:spPr>
        <p:txBody>
          <a:bodyPr wrap="none" rtlCol="0">
            <a:spAutoFit/>
          </a:bodyPr>
          <a:lstStyle/>
          <a:p>
            <a:r>
              <a:rPr lang="en-US" sz="1350" dirty="0"/>
              <a:t>-1</a:t>
            </a:r>
          </a:p>
        </p:txBody>
      </p:sp>
      <p:sp>
        <p:nvSpPr>
          <p:cNvPr id="203" name="TextBox 202">
            <a:extLst>
              <a:ext uri="{FF2B5EF4-FFF2-40B4-BE49-F238E27FC236}">
                <a16:creationId xmlns:a16="http://schemas.microsoft.com/office/drawing/2014/main" id="{7E1EE0C6-D5F1-4A63-9FCE-EA5C28C29F3C}"/>
              </a:ext>
            </a:extLst>
          </p:cNvPr>
          <p:cNvSpPr txBox="1"/>
          <p:nvPr/>
        </p:nvSpPr>
        <p:spPr>
          <a:xfrm>
            <a:off x="1154078" y="4230823"/>
            <a:ext cx="272832" cy="300082"/>
          </a:xfrm>
          <a:prstGeom prst="rect">
            <a:avLst/>
          </a:prstGeom>
          <a:noFill/>
        </p:spPr>
        <p:txBody>
          <a:bodyPr wrap="none" rtlCol="0">
            <a:spAutoFit/>
          </a:bodyPr>
          <a:lstStyle/>
          <a:p>
            <a:r>
              <a:rPr lang="en-US" sz="1350" dirty="0"/>
              <a:t>2</a:t>
            </a:r>
          </a:p>
        </p:txBody>
      </p:sp>
      <p:cxnSp>
        <p:nvCxnSpPr>
          <p:cNvPr id="185" name="Straight Arrow Connector 184">
            <a:extLst>
              <a:ext uri="{FF2B5EF4-FFF2-40B4-BE49-F238E27FC236}">
                <a16:creationId xmlns:a16="http://schemas.microsoft.com/office/drawing/2014/main" id="{244177CF-2334-4C6B-B121-F76568AB5AF1}"/>
              </a:ext>
            </a:extLst>
          </p:cNvPr>
          <p:cNvCxnSpPr>
            <a:cxnSpLocks/>
            <a:stCxn id="192" idx="5"/>
          </p:cNvCxnSpPr>
          <p:nvPr/>
        </p:nvCxnSpPr>
        <p:spPr>
          <a:xfrm>
            <a:off x="2643576"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2A71811E-F2E9-4A8C-BB59-8035D86E4FEA}"/>
              </a:ext>
            </a:extLst>
          </p:cNvPr>
          <p:cNvSpPr txBox="1"/>
          <p:nvPr/>
        </p:nvSpPr>
        <p:spPr>
          <a:xfrm rot="4046021">
            <a:off x="2532425" y="3801508"/>
            <a:ext cx="729943" cy="300082"/>
          </a:xfrm>
          <a:prstGeom prst="rect">
            <a:avLst/>
          </a:prstGeom>
          <a:noFill/>
        </p:spPr>
        <p:txBody>
          <a:bodyPr wrap="none" rtlCol="0">
            <a:spAutoFit/>
          </a:bodyPr>
          <a:lstStyle/>
          <a:p>
            <a:r>
              <a:rPr lang="en-US" sz="1350" dirty="0"/>
              <a:t>Scissors</a:t>
            </a:r>
          </a:p>
        </p:txBody>
      </p:sp>
      <p:grpSp>
        <p:nvGrpSpPr>
          <p:cNvPr id="187" name="Group 186">
            <a:extLst>
              <a:ext uri="{FF2B5EF4-FFF2-40B4-BE49-F238E27FC236}">
                <a16:creationId xmlns:a16="http://schemas.microsoft.com/office/drawing/2014/main" id="{856FFA74-E7DE-46CE-8D6B-101A88D37EEE}"/>
              </a:ext>
            </a:extLst>
          </p:cNvPr>
          <p:cNvGrpSpPr/>
          <p:nvPr/>
        </p:nvGrpSpPr>
        <p:grpSpPr>
          <a:xfrm>
            <a:off x="2196421" y="3279035"/>
            <a:ext cx="523875" cy="523875"/>
            <a:chOff x="2991400" y="2044990"/>
            <a:chExt cx="698500" cy="698500"/>
          </a:xfrm>
        </p:grpSpPr>
        <p:sp>
          <p:nvSpPr>
            <p:cNvPr id="192" name="Oval 191">
              <a:extLst>
                <a:ext uri="{FF2B5EF4-FFF2-40B4-BE49-F238E27FC236}">
                  <a16:creationId xmlns:a16="http://schemas.microsoft.com/office/drawing/2014/main" id="{390C3603-1288-41C3-8DAA-A745CC795A29}"/>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413AA6A0-ABC3-423E-8FF0-772178FD9712}"/>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193" name="TextBox 192">
                  <a:extLst>
                    <a:ext uri="{FF2B5EF4-FFF2-40B4-BE49-F238E27FC236}">
                      <a16:creationId xmlns:a16="http://schemas.microsoft.com/office/drawing/2014/main" id="{413AA6A0-ABC3-423E-8FF0-772178FD9712}"/>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88" name="Straight Arrow Connector 187">
            <a:extLst>
              <a:ext uri="{FF2B5EF4-FFF2-40B4-BE49-F238E27FC236}">
                <a16:creationId xmlns:a16="http://schemas.microsoft.com/office/drawing/2014/main" id="{9F3C142E-E75A-4A1E-99DC-BB45BE7A4D7B}"/>
              </a:ext>
            </a:extLst>
          </p:cNvPr>
          <p:cNvCxnSpPr>
            <a:cxnSpLocks/>
            <a:stCxn id="192" idx="4"/>
          </p:cNvCxnSpPr>
          <p:nvPr/>
        </p:nvCxnSpPr>
        <p:spPr>
          <a:xfrm>
            <a:off x="245835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70735270-4169-4ED3-8F5B-06FD964BC88C}"/>
              </a:ext>
            </a:extLst>
          </p:cNvPr>
          <p:cNvCxnSpPr>
            <a:cxnSpLocks/>
            <a:stCxn id="192" idx="3"/>
          </p:cNvCxnSpPr>
          <p:nvPr/>
        </p:nvCxnSpPr>
        <p:spPr>
          <a:xfrm flipH="1">
            <a:off x="2024720"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21D3CCBE-C3FB-4625-A102-726BA2D294CD}"/>
              </a:ext>
            </a:extLst>
          </p:cNvPr>
          <p:cNvSpPr txBox="1"/>
          <p:nvPr/>
        </p:nvSpPr>
        <p:spPr>
          <a:xfrm rot="17570857">
            <a:off x="1773286" y="3758650"/>
            <a:ext cx="519373" cy="300082"/>
          </a:xfrm>
          <a:prstGeom prst="rect">
            <a:avLst/>
          </a:prstGeom>
          <a:noFill/>
        </p:spPr>
        <p:txBody>
          <a:bodyPr wrap="none" rtlCol="0">
            <a:spAutoFit/>
          </a:bodyPr>
          <a:lstStyle/>
          <a:p>
            <a:r>
              <a:rPr lang="en-US" sz="1350" dirty="0"/>
              <a:t>Rock</a:t>
            </a:r>
          </a:p>
        </p:txBody>
      </p:sp>
      <p:sp>
        <p:nvSpPr>
          <p:cNvPr id="191" name="TextBox 190">
            <a:extLst>
              <a:ext uri="{FF2B5EF4-FFF2-40B4-BE49-F238E27FC236}">
                <a16:creationId xmlns:a16="http://schemas.microsoft.com/office/drawing/2014/main" id="{453A341A-69BC-4F36-929D-994575753548}"/>
              </a:ext>
            </a:extLst>
          </p:cNvPr>
          <p:cNvSpPr txBox="1"/>
          <p:nvPr/>
        </p:nvSpPr>
        <p:spPr>
          <a:xfrm rot="5400000">
            <a:off x="2252105" y="3852708"/>
            <a:ext cx="592919" cy="300082"/>
          </a:xfrm>
          <a:prstGeom prst="rect">
            <a:avLst/>
          </a:prstGeom>
          <a:noFill/>
        </p:spPr>
        <p:txBody>
          <a:bodyPr wrap="none" rtlCol="0">
            <a:spAutoFit/>
          </a:bodyPr>
          <a:lstStyle/>
          <a:p>
            <a:r>
              <a:rPr lang="en-US" sz="1350" dirty="0"/>
              <a:t>Paper</a:t>
            </a:r>
          </a:p>
        </p:txBody>
      </p:sp>
      <p:cxnSp>
        <p:nvCxnSpPr>
          <p:cNvPr id="176" name="Straight Arrow Connector 175">
            <a:extLst>
              <a:ext uri="{FF2B5EF4-FFF2-40B4-BE49-F238E27FC236}">
                <a16:creationId xmlns:a16="http://schemas.microsoft.com/office/drawing/2014/main" id="{8C2E5F4A-E0F2-4F2B-BAA4-0C3798853667}"/>
              </a:ext>
            </a:extLst>
          </p:cNvPr>
          <p:cNvCxnSpPr>
            <a:cxnSpLocks/>
            <a:stCxn id="183" idx="5"/>
          </p:cNvCxnSpPr>
          <p:nvPr/>
        </p:nvCxnSpPr>
        <p:spPr>
          <a:xfrm>
            <a:off x="4290267"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B0219B24-6EEA-4FD3-9947-D1BBC12A9CD9}"/>
              </a:ext>
            </a:extLst>
          </p:cNvPr>
          <p:cNvSpPr txBox="1"/>
          <p:nvPr/>
        </p:nvSpPr>
        <p:spPr>
          <a:xfrm rot="4046021">
            <a:off x="4179115" y="3801508"/>
            <a:ext cx="729943" cy="300082"/>
          </a:xfrm>
          <a:prstGeom prst="rect">
            <a:avLst/>
          </a:prstGeom>
          <a:noFill/>
        </p:spPr>
        <p:txBody>
          <a:bodyPr wrap="none" rtlCol="0">
            <a:spAutoFit/>
          </a:bodyPr>
          <a:lstStyle/>
          <a:p>
            <a:r>
              <a:rPr lang="en-US" sz="1350" dirty="0"/>
              <a:t>Scissors</a:t>
            </a:r>
          </a:p>
        </p:txBody>
      </p:sp>
      <p:grpSp>
        <p:nvGrpSpPr>
          <p:cNvPr id="178" name="Group 177">
            <a:extLst>
              <a:ext uri="{FF2B5EF4-FFF2-40B4-BE49-F238E27FC236}">
                <a16:creationId xmlns:a16="http://schemas.microsoft.com/office/drawing/2014/main" id="{EF771A9A-9167-4AEE-955E-57D94783347B}"/>
              </a:ext>
            </a:extLst>
          </p:cNvPr>
          <p:cNvGrpSpPr/>
          <p:nvPr/>
        </p:nvGrpSpPr>
        <p:grpSpPr>
          <a:xfrm>
            <a:off x="3843111" y="3279035"/>
            <a:ext cx="523875" cy="523875"/>
            <a:chOff x="2991400" y="2044990"/>
            <a:chExt cx="698500" cy="698500"/>
          </a:xfrm>
        </p:grpSpPr>
        <p:sp>
          <p:nvSpPr>
            <p:cNvPr id="183" name="Oval 182">
              <a:extLst>
                <a:ext uri="{FF2B5EF4-FFF2-40B4-BE49-F238E27FC236}">
                  <a16:creationId xmlns:a16="http://schemas.microsoft.com/office/drawing/2014/main" id="{C3A307E0-FE4A-4CD5-BD32-72C7298B7A1B}"/>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97B1FACD-7B4A-41CD-AE34-894B70513367}"/>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184" name="TextBox 183">
                  <a:extLst>
                    <a:ext uri="{FF2B5EF4-FFF2-40B4-BE49-F238E27FC236}">
                      <a16:creationId xmlns:a16="http://schemas.microsoft.com/office/drawing/2014/main" id="{97B1FACD-7B4A-41CD-AE34-894B70513367}"/>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79" name="Straight Arrow Connector 178">
            <a:extLst>
              <a:ext uri="{FF2B5EF4-FFF2-40B4-BE49-F238E27FC236}">
                <a16:creationId xmlns:a16="http://schemas.microsoft.com/office/drawing/2014/main" id="{B859D2EF-1244-4588-B72E-80294A15975F}"/>
              </a:ext>
            </a:extLst>
          </p:cNvPr>
          <p:cNvCxnSpPr>
            <a:cxnSpLocks/>
            <a:stCxn id="183" idx="4"/>
          </p:cNvCxnSpPr>
          <p:nvPr/>
        </p:nvCxnSpPr>
        <p:spPr>
          <a:xfrm>
            <a:off x="410504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B2596627-422F-49C2-B4B9-957EC0E28794}"/>
              </a:ext>
            </a:extLst>
          </p:cNvPr>
          <p:cNvCxnSpPr>
            <a:cxnSpLocks/>
            <a:stCxn id="183" idx="3"/>
          </p:cNvCxnSpPr>
          <p:nvPr/>
        </p:nvCxnSpPr>
        <p:spPr>
          <a:xfrm flipH="1">
            <a:off x="3671410"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29E547C8-3BF1-43AD-9B98-A964A92B75D1}"/>
              </a:ext>
            </a:extLst>
          </p:cNvPr>
          <p:cNvSpPr txBox="1"/>
          <p:nvPr/>
        </p:nvSpPr>
        <p:spPr>
          <a:xfrm rot="17570857">
            <a:off x="3419976" y="3758650"/>
            <a:ext cx="519373" cy="300082"/>
          </a:xfrm>
          <a:prstGeom prst="rect">
            <a:avLst/>
          </a:prstGeom>
          <a:noFill/>
        </p:spPr>
        <p:txBody>
          <a:bodyPr wrap="none" rtlCol="0">
            <a:spAutoFit/>
          </a:bodyPr>
          <a:lstStyle/>
          <a:p>
            <a:r>
              <a:rPr lang="en-US" sz="1350" dirty="0"/>
              <a:t>Rock</a:t>
            </a:r>
          </a:p>
        </p:txBody>
      </p:sp>
      <p:sp>
        <p:nvSpPr>
          <p:cNvPr id="182" name="TextBox 181">
            <a:extLst>
              <a:ext uri="{FF2B5EF4-FFF2-40B4-BE49-F238E27FC236}">
                <a16:creationId xmlns:a16="http://schemas.microsoft.com/office/drawing/2014/main" id="{DACCF52F-A37B-409C-961B-71BF8F9D43A9}"/>
              </a:ext>
            </a:extLst>
          </p:cNvPr>
          <p:cNvSpPr txBox="1"/>
          <p:nvPr/>
        </p:nvSpPr>
        <p:spPr>
          <a:xfrm rot="5400000">
            <a:off x="3898795" y="3852708"/>
            <a:ext cx="592919" cy="300082"/>
          </a:xfrm>
          <a:prstGeom prst="rect">
            <a:avLst/>
          </a:prstGeom>
          <a:noFill/>
        </p:spPr>
        <p:txBody>
          <a:bodyPr wrap="none" rtlCol="0">
            <a:spAutoFit/>
          </a:bodyPr>
          <a:lstStyle/>
          <a:p>
            <a:r>
              <a:rPr lang="en-US" sz="1350" dirty="0"/>
              <a:t>Paper</a:t>
            </a:r>
          </a:p>
        </p:txBody>
      </p:sp>
      <p:sp>
        <p:nvSpPr>
          <p:cNvPr id="163" name="TextBox 162">
            <a:extLst>
              <a:ext uri="{FF2B5EF4-FFF2-40B4-BE49-F238E27FC236}">
                <a16:creationId xmlns:a16="http://schemas.microsoft.com/office/drawing/2014/main" id="{6CD2A02E-5AFE-4F7B-BA5F-D1C7A54A4DBF}"/>
              </a:ext>
            </a:extLst>
          </p:cNvPr>
          <p:cNvSpPr txBox="1"/>
          <p:nvPr/>
        </p:nvSpPr>
        <p:spPr>
          <a:xfrm rot="5400000">
            <a:off x="2292757" y="2901913"/>
            <a:ext cx="592919" cy="300082"/>
          </a:xfrm>
          <a:prstGeom prst="rect">
            <a:avLst/>
          </a:prstGeom>
          <a:noFill/>
        </p:spPr>
        <p:txBody>
          <a:bodyPr wrap="none" rtlCol="0">
            <a:spAutoFit/>
          </a:bodyPr>
          <a:lstStyle/>
          <a:p>
            <a:r>
              <a:rPr lang="en-US" sz="1350" dirty="0"/>
              <a:t>Paper</a:t>
            </a:r>
          </a:p>
        </p:txBody>
      </p:sp>
      <p:cxnSp>
        <p:nvCxnSpPr>
          <p:cNvPr id="164" name="Straight Arrow Connector 163">
            <a:extLst>
              <a:ext uri="{FF2B5EF4-FFF2-40B4-BE49-F238E27FC236}">
                <a16:creationId xmlns:a16="http://schemas.microsoft.com/office/drawing/2014/main" id="{C8AD5F17-DB52-493A-8A3A-C8A65A0180D2}"/>
              </a:ext>
            </a:extLst>
          </p:cNvPr>
          <p:cNvCxnSpPr>
            <a:cxnSpLocks/>
            <a:stCxn id="192" idx="2"/>
            <a:endCxn id="204" idx="6"/>
          </p:cNvCxnSpPr>
          <p:nvPr/>
        </p:nvCxnSpPr>
        <p:spPr>
          <a:xfrm flipH="1">
            <a:off x="1118786"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B7637E4-0C19-4C6F-890D-0B12F81C10CE}"/>
              </a:ext>
            </a:extLst>
          </p:cNvPr>
          <p:cNvCxnSpPr>
            <a:cxnSpLocks/>
            <a:stCxn id="183" idx="2"/>
            <a:endCxn id="192" idx="6"/>
          </p:cNvCxnSpPr>
          <p:nvPr/>
        </p:nvCxnSpPr>
        <p:spPr>
          <a:xfrm flipH="1">
            <a:off x="2720296"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C655D4A9-82AE-44D6-93A8-251EE2EC151C}"/>
              </a:ext>
            </a:extLst>
          </p:cNvPr>
          <p:cNvSpPr txBox="1"/>
          <p:nvPr/>
        </p:nvSpPr>
        <p:spPr>
          <a:xfrm>
            <a:off x="1411749" y="1920479"/>
            <a:ext cx="2150717" cy="369332"/>
          </a:xfrm>
          <a:prstGeom prst="rect">
            <a:avLst/>
          </a:prstGeom>
          <a:noFill/>
        </p:spPr>
        <p:txBody>
          <a:bodyPr wrap="none" rtlCol="0">
            <a:spAutoFit/>
          </a:bodyPr>
          <a:lstStyle/>
          <a:p>
            <a:r>
              <a:rPr lang="en-US" dirty="0"/>
              <a:t>Rock-Paper-Scissors+</a:t>
            </a:r>
          </a:p>
        </p:txBody>
      </p:sp>
      <p:sp>
        <p:nvSpPr>
          <p:cNvPr id="170" name="TextBox 169">
            <a:extLst>
              <a:ext uri="{FF2B5EF4-FFF2-40B4-BE49-F238E27FC236}">
                <a16:creationId xmlns:a16="http://schemas.microsoft.com/office/drawing/2014/main" id="{F2A65EB7-EE3C-42D5-A6CA-AA384BA1BE15}"/>
              </a:ext>
            </a:extLst>
          </p:cNvPr>
          <p:cNvSpPr txBox="1"/>
          <p:nvPr/>
        </p:nvSpPr>
        <p:spPr>
          <a:xfrm>
            <a:off x="1905572" y="4226473"/>
            <a:ext cx="272832" cy="300082"/>
          </a:xfrm>
          <a:prstGeom prst="rect">
            <a:avLst/>
          </a:prstGeom>
          <a:noFill/>
        </p:spPr>
        <p:txBody>
          <a:bodyPr wrap="none" rtlCol="0">
            <a:spAutoFit/>
          </a:bodyPr>
          <a:lstStyle/>
          <a:p>
            <a:r>
              <a:rPr lang="en-US" sz="1350" dirty="0"/>
              <a:t>1</a:t>
            </a:r>
          </a:p>
        </p:txBody>
      </p:sp>
      <p:sp>
        <p:nvSpPr>
          <p:cNvPr id="171" name="TextBox 170">
            <a:extLst>
              <a:ext uri="{FF2B5EF4-FFF2-40B4-BE49-F238E27FC236}">
                <a16:creationId xmlns:a16="http://schemas.microsoft.com/office/drawing/2014/main" id="{1063E5CB-2A86-4FCC-BD4F-9865744307A5}"/>
              </a:ext>
            </a:extLst>
          </p:cNvPr>
          <p:cNvSpPr txBox="1"/>
          <p:nvPr/>
        </p:nvSpPr>
        <p:spPr>
          <a:xfrm>
            <a:off x="2347013" y="4226473"/>
            <a:ext cx="272832" cy="300082"/>
          </a:xfrm>
          <a:prstGeom prst="rect">
            <a:avLst/>
          </a:prstGeom>
          <a:noFill/>
        </p:spPr>
        <p:txBody>
          <a:bodyPr wrap="none" rtlCol="0">
            <a:spAutoFit/>
          </a:bodyPr>
          <a:lstStyle/>
          <a:p>
            <a:r>
              <a:rPr lang="en-US" sz="1350" dirty="0"/>
              <a:t>0</a:t>
            </a:r>
          </a:p>
        </p:txBody>
      </p:sp>
      <p:sp>
        <p:nvSpPr>
          <p:cNvPr id="172" name="TextBox 171">
            <a:extLst>
              <a:ext uri="{FF2B5EF4-FFF2-40B4-BE49-F238E27FC236}">
                <a16:creationId xmlns:a16="http://schemas.microsoft.com/office/drawing/2014/main" id="{5588D5C1-7ABA-4FEB-86DE-0DB9BE5BD7D8}"/>
              </a:ext>
            </a:extLst>
          </p:cNvPr>
          <p:cNvSpPr txBox="1"/>
          <p:nvPr/>
        </p:nvSpPr>
        <p:spPr>
          <a:xfrm>
            <a:off x="2744107" y="4231766"/>
            <a:ext cx="325730" cy="300082"/>
          </a:xfrm>
          <a:prstGeom prst="rect">
            <a:avLst/>
          </a:prstGeom>
          <a:noFill/>
        </p:spPr>
        <p:txBody>
          <a:bodyPr wrap="none" rtlCol="0">
            <a:spAutoFit/>
          </a:bodyPr>
          <a:lstStyle/>
          <a:p>
            <a:r>
              <a:rPr lang="en-US" sz="1350" dirty="0"/>
              <a:t>-2</a:t>
            </a:r>
          </a:p>
        </p:txBody>
      </p:sp>
      <p:sp>
        <p:nvSpPr>
          <p:cNvPr id="173" name="TextBox 172">
            <a:extLst>
              <a:ext uri="{FF2B5EF4-FFF2-40B4-BE49-F238E27FC236}">
                <a16:creationId xmlns:a16="http://schemas.microsoft.com/office/drawing/2014/main" id="{938F5A41-502C-49F7-9F9D-3C79537C382A}"/>
              </a:ext>
            </a:extLst>
          </p:cNvPr>
          <p:cNvSpPr txBox="1"/>
          <p:nvPr/>
        </p:nvSpPr>
        <p:spPr>
          <a:xfrm>
            <a:off x="3510750" y="4231766"/>
            <a:ext cx="325730" cy="300082"/>
          </a:xfrm>
          <a:prstGeom prst="rect">
            <a:avLst/>
          </a:prstGeom>
          <a:noFill/>
        </p:spPr>
        <p:txBody>
          <a:bodyPr wrap="none" rtlCol="0">
            <a:spAutoFit/>
          </a:bodyPr>
          <a:lstStyle/>
          <a:p>
            <a:r>
              <a:rPr lang="en-US" sz="1350" dirty="0"/>
              <a:t>-2</a:t>
            </a:r>
          </a:p>
        </p:txBody>
      </p:sp>
      <p:sp>
        <p:nvSpPr>
          <p:cNvPr id="174" name="TextBox 173">
            <a:extLst>
              <a:ext uri="{FF2B5EF4-FFF2-40B4-BE49-F238E27FC236}">
                <a16:creationId xmlns:a16="http://schemas.microsoft.com/office/drawing/2014/main" id="{8468AC3C-A7E7-4035-B9C9-FC86D8E8723D}"/>
              </a:ext>
            </a:extLst>
          </p:cNvPr>
          <p:cNvSpPr txBox="1"/>
          <p:nvPr/>
        </p:nvSpPr>
        <p:spPr>
          <a:xfrm>
            <a:off x="3988784" y="4231766"/>
            <a:ext cx="272832" cy="300082"/>
          </a:xfrm>
          <a:prstGeom prst="rect">
            <a:avLst/>
          </a:prstGeom>
          <a:noFill/>
        </p:spPr>
        <p:txBody>
          <a:bodyPr wrap="none" rtlCol="0">
            <a:spAutoFit/>
          </a:bodyPr>
          <a:lstStyle/>
          <a:p>
            <a:r>
              <a:rPr lang="en-US" sz="1350" dirty="0"/>
              <a:t>2</a:t>
            </a:r>
          </a:p>
        </p:txBody>
      </p:sp>
      <p:sp>
        <p:nvSpPr>
          <p:cNvPr id="175" name="TextBox 174">
            <a:extLst>
              <a:ext uri="{FF2B5EF4-FFF2-40B4-BE49-F238E27FC236}">
                <a16:creationId xmlns:a16="http://schemas.microsoft.com/office/drawing/2014/main" id="{49FB243E-FD7F-40F2-8D73-47C9AE34BBAA}"/>
              </a:ext>
            </a:extLst>
          </p:cNvPr>
          <p:cNvSpPr txBox="1"/>
          <p:nvPr/>
        </p:nvSpPr>
        <p:spPr>
          <a:xfrm>
            <a:off x="4403503" y="4231766"/>
            <a:ext cx="272832" cy="300082"/>
          </a:xfrm>
          <a:prstGeom prst="rect">
            <a:avLst/>
          </a:prstGeom>
          <a:noFill/>
        </p:spPr>
        <p:txBody>
          <a:bodyPr wrap="none" rtlCol="0">
            <a:spAutoFit/>
          </a:bodyPr>
          <a:lstStyle/>
          <a:p>
            <a:r>
              <a:rPr lang="en-US" sz="1350" dirty="0"/>
              <a:t>0</a:t>
            </a:r>
          </a:p>
        </p:txBody>
      </p:sp>
      <p:sp>
        <p:nvSpPr>
          <p:cNvPr id="148" name="TextBox 147">
            <a:extLst>
              <a:ext uri="{FF2B5EF4-FFF2-40B4-BE49-F238E27FC236}">
                <a16:creationId xmlns:a16="http://schemas.microsoft.com/office/drawing/2014/main" id="{461564B7-43AC-420B-A5C0-630EAD7CA1F9}"/>
              </a:ext>
            </a:extLst>
          </p:cNvPr>
          <p:cNvSpPr txBox="1"/>
          <p:nvPr/>
        </p:nvSpPr>
        <p:spPr>
          <a:xfrm>
            <a:off x="5230809" y="1920479"/>
            <a:ext cx="3551421" cy="369332"/>
          </a:xfrm>
          <a:prstGeom prst="rect">
            <a:avLst/>
          </a:prstGeom>
          <a:noFill/>
        </p:spPr>
        <p:txBody>
          <a:bodyPr wrap="none" rtlCol="0">
            <a:spAutoFit/>
          </a:bodyPr>
          <a:lstStyle/>
          <a:p>
            <a:r>
              <a:rPr lang="en-US" dirty="0"/>
              <a:t>Depth-Limited Rock-Paper-Scissors+</a:t>
            </a:r>
          </a:p>
        </p:txBody>
      </p:sp>
      <p:grpSp>
        <p:nvGrpSpPr>
          <p:cNvPr id="246" name="Group 245">
            <a:extLst>
              <a:ext uri="{FF2B5EF4-FFF2-40B4-BE49-F238E27FC236}">
                <a16:creationId xmlns:a16="http://schemas.microsoft.com/office/drawing/2014/main" id="{3F5FF93A-DD9E-4C43-91D3-C1F6EA56651F}"/>
              </a:ext>
            </a:extLst>
          </p:cNvPr>
          <p:cNvGrpSpPr/>
          <p:nvPr/>
        </p:nvGrpSpPr>
        <p:grpSpPr>
          <a:xfrm>
            <a:off x="6659383" y="2314122"/>
            <a:ext cx="523875" cy="523875"/>
            <a:chOff x="5088807" y="1112395"/>
            <a:chExt cx="698500" cy="698500"/>
          </a:xfrm>
        </p:grpSpPr>
        <p:sp>
          <p:nvSpPr>
            <p:cNvPr id="247" name="Oval 246">
              <a:extLst>
                <a:ext uri="{FF2B5EF4-FFF2-40B4-BE49-F238E27FC236}">
                  <a16:creationId xmlns:a16="http://schemas.microsoft.com/office/drawing/2014/main" id="{D4E4DFBA-8889-4AD1-BCF6-C9CFFB3F3A5A}"/>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48" name="TextBox 247">
                  <a:extLst>
                    <a:ext uri="{FF2B5EF4-FFF2-40B4-BE49-F238E27FC236}">
                      <a16:creationId xmlns:a16="http://schemas.microsoft.com/office/drawing/2014/main" id="{9A94BC77-4117-496F-A2BD-A270F31DEE79}"/>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248" name="TextBox 247">
                  <a:extLst>
                    <a:ext uri="{FF2B5EF4-FFF2-40B4-BE49-F238E27FC236}">
                      <a16:creationId xmlns:a16="http://schemas.microsoft.com/office/drawing/2014/main" id="{9A94BC77-4117-496F-A2BD-A270F31DEE79}"/>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249" name="Straight Arrow Connector 248">
            <a:extLst>
              <a:ext uri="{FF2B5EF4-FFF2-40B4-BE49-F238E27FC236}">
                <a16:creationId xmlns:a16="http://schemas.microsoft.com/office/drawing/2014/main" id="{08A9F879-FB45-4A00-841D-A829576FD42D}"/>
              </a:ext>
            </a:extLst>
          </p:cNvPr>
          <p:cNvCxnSpPr>
            <a:cxnSpLocks/>
            <a:stCxn id="247" idx="3"/>
            <a:endCxn id="257" idx="7"/>
          </p:cNvCxnSpPr>
          <p:nvPr/>
        </p:nvCxnSpPr>
        <p:spPr>
          <a:xfrm flipH="1">
            <a:off x="5498537"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F1CD9CA3-6682-4EA3-8AFB-9D60504A6E8D}"/>
              </a:ext>
            </a:extLst>
          </p:cNvPr>
          <p:cNvCxnSpPr>
            <a:cxnSpLocks/>
            <a:stCxn id="247" idx="5"/>
            <a:endCxn id="278" idx="1"/>
          </p:cNvCxnSpPr>
          <p:nvPr/>
        </p:nvCxnSpPr>
        <p:spPr>
          <a:xfrm>
            <a:off x="7106538"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472ED58A-8CC4-4D9B-9A28-8CBB7102E4EF}"/>
              </a:ext>
            </a:extLst>
          </p:cNvPr>
          <p:cNvSpPr txBox="1"/>
          <p:nvPr/>
        </p:nvSpPr>
        <p:spPr>
          <a:xfrm rot="20106176">
            <a:off x="5975825" y="2746045"/>
            <a:ext cx="519373" cy="300082"/>
          </a:xfrm>
          <a:prstGeom prst="rect">
            <a:avLst/>
          </a:prstGeom>
          <a:noFill/>
        </p:spPr>
        <p:txBody>
          <a:bodyPr wrap="none" rtlCol="0">
            <a:spAutoFit/>
          </a:bodyPr>
          <a:lstStyle/>
          <a:p>
            <a:r>
              <a:rPr lang="en-US" sz="1350" dirty="0"/>
              <a:t>Rock</a:t>
            </a:r>
          </a:p>
        </p:txBody>
      </p:sp>
      <p:sp>
        <p:nvSpPr>
          <p:cNvPr id="252" name="TextBox 251">
            <a:extLst>
              <a:ext uri="{FF2B5EF4-FFF2-40B4-BE49-F238E27FC236}">
                <a16:creationId xmlns:a16="http://schemas.microsoft.com/office/drawing/2014/main" id="{C7FD1B67-FB52-4EFA-8FCC-18D4484D8CA7}"/>
              </a:ext>
            </a:extLst>
          </p:cNvPr>
          <p:cNvSpPr txBox="1"/>
          <p:nvPr/>
        </p:nvSpPr>
        <p:spPr>
          <a:xfrm rot="1584456">
            <a:off x="7284206" y="2731321"/>
            <a:ext cx="729943" cy="300082"/>
          </a:xfrm>
          <a:prstGeom prst="rect">
            <a:avLst/>
          </a:prstGeom>
          <a:noFill/>
        </p:spPr>
        <p:txBody>
          <a:bodyPr wrap="none" rtlCol="0">
            <a:spAutoFit/>
          </a:bodyPr>
          <a:lstStyle/>
          <a:p>
            <a:r>
              <a:rPr lang="en-US" sz="1350" dirty="0"/>
              <a:t>Scissors</a:t>
            </a:r>
          </a:p>
        </p:txBody>
      </p:sp>
      <p:cxnSp>
        <p:nvCxnSpPr>
          <p:cNvPr id="253" name="Straight Arrow Connector 252">
            <a:extLst>
              <a:ext uri="{FF2B5EF4-FFF2-40B4-BE49-F238E27FC236}">
                <a16:creationId xmlns:a16="http://schemas.microsoft.com/office/drawing/2014/main" id="{52382AD8-6561-4BB2-9D04-6CA9CD63585F}"/>
              </a:ext>
            </a:extLst>
          </p:cNvPr>
          <p:cNvCxnSpPr>
            <a:cxnSpLocks/>
            <a:stCxn id="247" idx="4"/>
            <a:endCxn id="269" idx="0"/>
          </p:cNvCxnSpPr>
          <p:nvPr/>
        </p:nvCxnSpPr>
        <p:spPr>
          <a:xfrm flipH="1">
            <a:off x="6914830"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CB8ED01A-9605-49A1-800D-E778C9327FAA}"/>
              </a:ext>
            </a:extLst>
          </p:cNvPr>
          <p:cNvGrpSpPr/>
          <p:nvPr/>
        </p:nvGrpSpPr>
        <p:grpSpPr>
          <a:xfrm>
            <a:off x="5051381" y="3279035"/>
            <a:ext cx="523875" cy="523875"/>
            <a:chOff x="2991400" y="2044990"/>
            <a:chExt cx="698500" cy="698500"/>
          </a:xfrm>
        </p:grpSpPr>
        <p:sp>
          <p:nvSpPr>
            <p:cNvPr id="257" name="Oval 256">
              <a:extLst>
                <a:ext uri="{FF2B5EF4-FFF2-40B4-BE49-F238E27FC236}">
                  <a16:creationId xmlns:a16="http://schemas.microsoft.com/office/drawing/2014/main" id="{9CE4F469-CD7E-4A68-BCC2-610108193BA9}"/>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9B8D16FD-163F-4D4E-82DC-BB6A8C7D6DE3}"/>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58" name="TextBox 257">
                  <a:extLst>
                    <a:ext uri="{FF2B5EF4-FFF2-40B4-BE49-F238E27FC236}">
                      <a16:creationId xmlns:a16="http://schemas.microsoft.com/office/drawing/2014/main" id="{9B8D16FD-163F-4D4E-82DC-BB6A8C7D6DE3}"/>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59" name="Straight Arrow Connector 258">
            <a:extLst>
              <a:ext uri="{FF2B5EF4-FFF2-40B4-BE49-F238E27FC236}">
                <a16:creationId xmlns:a16="http://schemas.microsoft.com/office/drawing/2014/main" id="{3D65DB48-C328-437A-AF67-8740EA13C753}"/>
              </a:ext>
            </a:extLst>
          </p:cNvPr>
          <p:cNvCxnSpPr>
            <a:cxnSpLocks/>
            <a:stCxn id="257" idx="4"/>
          </p:cNvCxnSpPr>
          <p:nvPr/>
        </p:nvCxnSpPr>
        <p:spPr>
          <a:xfrm>
            <a:off x="531331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C91DC62C-7CB6-4E01-9BB2-F5099AB1D529}"/>
                  </a:ext>
                </a:extLst>
              </p:cNvPr>
              <p:cNvSpPr txBox="1"/>
              <p:nvPr/>
            </p:nvSpPr>
            <p:spPr>
              <a:xfrm rot="5400000">
                <a:off x="5231672"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62" name="TextBox 261">
                <a:extLst>
                  <a:ext uri="{FF2B5EF4-FFF2-40B4-BE49-F238E27FC236}">
                    <a16:creationId xmlns:a16="http://schemas.microsoft.com/office/drawing/2014/main" id="{C91DC62C-7CB6-4E01-9BB2-F5099AB1D529}"/>
                  </a:ext>
                </a:extLst>
              </p:cNvPr>
              <p:cNvSpPr txBox="1">
                <a:spLocks noRot="1" noChangeAspect="1" noMove="1" noResize="1" noEditPoints="1" noAdjustHandles="1" noChangeArrowheads="1" noChangeShapeType="1" noTextEdit="1"/>
              </p:cNvSpPr>
              <p:nvPr/>
            </p:nvSpPr>
            <p:spPr>
              <a:xfrm rot="5400000">
                <a:off x="5231672" y="3851489"/>
                <a:ext cx="412549" cy="302519"/>
              </a:xfrm>
              <a:prstGeom prst="rect">
                <a:avLst/>
              </a:prstGeom>
              <a:blipFill>
                <a:blip r:embed="rId6"/>
                <a:stretch>
                  <a:fillRect/>
                </a:stretch>
              </a:blipFill>
            </p:spPr>
            <p:txBody>
              <a:bodyPr/>
              <a:lstStyle/>
              <a:p>
                <a:r>
                  <a:rPr lang="en-US">
                    <a:noFill/>
                  </a:rPr>
                  <a:t> </a:t>
                </a:r>
              </a:p>
            </p:txBody>
          </p:sp>
        </mc:Fallback>
      </mc:AlternateContent>
      <p:sp>
        <p:nvSpPr>
          <p:cNvPr id="264" name="TextBox 263">
            <a:extLst>
              <a:ext uri="{FF2B5EF4-FFF2-40B4-BE49-F238E27FC236}">
                <a16:creationId xmlns:a16="http://schemas.microsoft.com/office/drawing/2014/main" id="{373CC769-8F3C-4BF0-A498-D7591BFB0924}"/>
              </a:ext>
            </a:extLst>
          </p:cNvPr>
          <p:cNvSpPr txBox="1"/>
          <p:nvPr/>
        </p:nvSpPr>
        <p:spPr>
          <a:xfrm>
            <a:off x="5205420" y="4226473"/>
            <a:ext cx="272832" cy="300082"/>
          </a:xfrm>
          <a:prstGeom prst="rect">
            <a:avLst/>
          </a:prstGeom>
          <a:noFill/>
        </p:spPr>
        <p:txBody>
          <a:bodyPr wrap="none" rtlCol="0">
            <a:spAutoFit/>
          </a:bodyPr>
          <a:lstStyle/>
          <a:p>
            <a:r>
              <a:rPr lang="en-US" sz="1350" dirty="0"/>
              <a:t>0</a:t>
            </a:r>
          </a:p>
        </p:txBody>
      </p:sp>
      <p:grpSp>
        <p:nvGrpSpPr>
          <p:cNvPr id="268" name="Group 267">
            <a:extLst>
              <a:ext uri="{FF2B5EF4-FFF2-40B4-BE49-F238E27FC236}">
                <a16:creationId xmlns:a16="http://schemas.microsoft.com/office/drawing/2014/main" id="{84F88819-95D6-4ED5-8C8A-9BED9BB2E08F}"/>
              </a:ext>
            </a:extLst>
          </p:cNvPr>
          <p:cNvGrpSpPr/>
          <p:nvPr/>
        </p:nvGrpSpPr>
        <p:grpSpPr>
          <a:xfrm>
            <a:off x="6652892" y="3279035"/>
            <a:ext cx="523875" cy="523875"/>
            <a:chOff x="2991400" y="2044990"/>
            <a:chExt cx="698500" cy="698500"/>
          </a:xfrm>
        </p:grpSpPr>
        <p:sp>
          <p:nvSpPr>
            <p:cNvPr id="269" name="Oval 268">
              <a:extLst>
                <a:ext uri="{FF2B5EF4-FFF2-40B4-BE49-F238E27FC236}">
                  <a16:creationId xmlns:a16="http://schemas.microsoft.com/office/drawing/2014/main" id="{41B7A224-9A61-43C8-8E4F-CFB5D8E95AD0}"/>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70" name="TextBox 269">
                  <a:extLst>
                    <a:ext uri="{FF2B5EF4-FFF2-40B4-BE49-F238E27FC236}">
                      <a16:creationId xmlns:a16="http://schemas.microsoft.com/office/drawing/2014/main" id="{D91F68A1-77BE-47CF-8206-337A88ECDD6E}"/>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70" name="TextBox 269">
                  <a:extLst>
                    <a:ext uri="{FF2B5EF4-FFF2-40B4-BE49-F238E27FC236}">
                      <a16:creationId xmlns:a16="http://schemas.microsoft.com/office/drawing/2014/main" id="{D91F68A1-77BE-47CF-8206-337A88ECDD6E}"/>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71" name="Straight Arrow Connector 270">
            <a:extLst>
              <a:ext uri="{FF2B5EF4-FFF2-40B4-BE49-F238E27FC236}">
                <a16:creationId xmlns:a16="http://schemas.microsoft.com/office/drawing/2014/main" id="{C66D7E9B-8E45-4D40-B3A6-F4E9A1EE66DF}"/>
              </a:ext>
            </a:extLst>
          </p:cNvPr>
          <p:cNvCxnSpPr>
            <a:cxnSpLocks/>
            <a:stCxn id="269" idx="4"/>
          </p:cNvCxnSpPr>
          <p:nvPr/>
        </p:nvCxnSpPr>
        <p:spPr>
          <a:xfrm>
            <a:off x="691482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7" name="Group 276">
            <a:extLst>
              <a:ext uri="{FF2B5EF4-FFF2-40B4-BE49-F238E27FC236}">
                <a16:creationId xmlns:a16="http://schemas.microsoft.com/office/drawing/2014/main" id="{1C621121-DA08-4111-9A2F-7EB7E7943A71}"/>
              </a:ext>
            </a:extLst>
          </p:cNvPr>
          <p:cNvGrpSpPr/>
          <p:nvPr/>
        </p:nvGrpSpPr>
        <p:grpSpPr>
          <a:xfrm>
            <a:off x="8299582" y="3279035"/>
            <a:ext cx="523875" cy="523875"/>
            <a:chOff x="2991400" y="2044990"/>
            <a:chExt cx="698500" cy="698500"/>
          </a:xfrm>
        </p:grpSpPr>
        <p:sp>
          <p:nvSpPr>
            <p:cNvPr id="278" name="Oval 277">
              <a:extLst>
                <a:ext uri="{FF2B5EF4-FFF2-40B4-BE49-F238E27FC236}">
                  <a16:creationId xmlns:a16="http://schemas.microsoft.com/office/drawing/2014/main" id="{3A72361A-BE1C-4905-96EF-274377D9C691}"/>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02DA9176-A1D0-4420-9760-96367B7736A0}"/>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79" name="TextBox 278">
                  <a:extLst>
                    <a:ext uri="{FF2B5EF4-FFF2-40B4-BE49-F238E27FC236}">
                      <a16:creationId xmlns:a16="http://schemas.microsoft.com/office/drawing/2014/main" id="{02DA9176-A1D0-4420-9760-96367B7736A0}"/>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80" name="Straight Arrow Connector 279">
            <a:extLst>
              <a:ext uri="{FF2B5EF4-FFF2-40B4-BE49-F238E27FC236}">
                <a16:creationId xmlns:a16="http://schemas.microsoft.com/office/drawing/2014/main" id="{F5C8F1A4-A8F2-4D84-AD64-BDA622FF8277}"/>
              </a:ext>
            </a:extLst>
          </p:cNvPr>
          <p:cNvCxnSpPr>
            <a:cxnSpLocks/>
            <a:stCxn id="278" idx="4"/>
          </p:cNvCxnSpPr>
          <p:nvPr/>
        </p:nvCxnSpPr>
        <p:spPr>
          <a:xfrm>
            <a:off x="856151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4" name="TextBox 283">
            <a:extLst>
              <a:ext uri="{FF2B5EF4-FFF2-40B4-BE49-F238E27FC236}">
                <a16:creationId xmlns:a16="http://schemas.microsoft.com/office/drawing/2014/main" id="{0F598BFB-87D9-4AEF-AC02-2F954337D115}"/>
              </a:ext>
            </a:extLst>
          </p:cNvPr>
          <p:cNvSpPr txBox="1"/>
          <p:nvPr/>
        </p:nvSpPr>
        <p:spPr>
          <a:xfrm rot="5400000">
            <a:off x="6749228" y="2901913"/>
            <a:ext cx="592919" cy="300082"/>
          </a:xfrm>
          <a:prstGeom prst="rect">
            <a:avLst/>
          </a:prstGeom>
          <a:noFill/>
        </p:spPr>
        <p:txBody>
          <a:bodyPr wrap="none" rtlCol="0">
            <a:spAutoFit/>
          </a:bodyPr>
          <a:lstStyle/>
          <a:p>
            <a:r>
              <a:rPr lang="en-US" sz="1350" dirty="0"/>
              <a:t>Paper</a:t>
            </a:r>
          </a:p>
        </p:txBody>
      </p:sp>
      <p:cxnSp>
        <p:nvCxnSpPr>
          <p:cNvPr id="285" name="Straight Arrow Connector 284">
            <a:extLst>
              <a:ext uri="{FF2B5EF4-FFF2-40B4-BE49-F238E27FC236}">
                <a16:creationId xmlns:a16="http://schemas.microsoft.com/office/drawing/2014/main" id="{AFBA6162-3CB9-4859-8C60-BDFC77AAF482}"/>
              </a:ext>
            </a:extLst>
          </p:cNvPr>
          <p:cNvCxnSpPr>
            <a:cxnSpLocks/>
            <a:stCxn id="269" idx="2"/>
            <a:endCxn id="257" idx="6"/>
          </p:cNvCxnSpPr>
          <p:nvPr/>
        </p:nvCxnSpPr>
        <p:spPr>
          <a:xfrm flipH="1">
            <a:off x="5575257"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A0EC6EE0-860E-41F7-8FAE-CB9FFA03D9BC}"/>
              </a:ext>
            </a:extLst>
          </p:cNvPr>
          <p:cNvCxnSpPr>
            <a:cxnSpLocks/>
            <a:stCxn id="278" idx="2"/>
            <a:endCxn id="269" idx="6"/>
          </p:cNvCxnSpPr>
          <p:nvPr/>
        </p:nvCxnSpPr>
        <p:spPr>
          <a:xfrm flipH="1">
            <a:off x="7176767"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ED63E65D-9095-40B6-951D-4B047E44D2EE}"/>
              </a:ext>
            </a:extLst>
          </p:cNvPr>
          <p:cNvSpPr txBox="1"/>
          <p:nvPr/>
        </p:nvSpPr>
        <p:spPr>
          <a:xfrm>
            <a:off x="6803484" y="4226473"/>
            <a:ext cx="272832" cy="300082"/>
          </a:xfrm>
          <a:prstGeom prst="rect">
            <a:avLst/>
          </a:prstGeom>
          <a:noFill/>
        </p:spPr>
        <p:txBody>
          <a:bodyPr wrap="none" rtlCol="0">
            <a:spAutoFit/>
          </a:bodyPr>
          <a:lstStyle/>
          <a:p>
            <a:r>
              <a:rPr lang="en-US" sz="1350" dirty="0"/>
              <a:t>0</a:t>
            </a:r>
          </a:p>
        </p:txBody>
      </p:sp>
      <p:sp>
        <p:nvSpPr>
          <p:cNvPr id="291" name="TextBox 290">
            <a:extLst>
              <a:ext uri="{FF2B5EF4-FFF2-40B4-BE49-F238E27FC236}">
                <a16:creationId xmlns:a16="http://schemas.microsoft.com/office/drawing/2014/main" id="{2450701E-C049-4CB4-964F-7E656212A493}"/>
              </a:ext>
            </a:extLst>
          </p:cNvPr>
          <p:cNvSpPr txBox="1"/>
          <p:nvPr/>
        </p:nvSpPr>
        <p:spPr>
          <a:xfrm>
            <a:off x="8445255" y="4226473"/>
            <a:ext cx="272832" cy="300082"/>
          </a:xfrm>
          <a:prstGeom prst="rect">
            <a:avLst/>
          </a:prstGeom>
          <a:noFill/>
        </p:spPr>
        <p:txBody>
          <a:bodyPr wrap="none" rtlCol="0">
            <a:spAutoFit/>
          </a:bodyPr>
          <a:lstStyle/>
          <a:p>
            <a:r>
              <a:rPr lang="en-US" sz="1350" dirty="0"/>
              <a:t>0</a:t>
            </a:r>
          </a:p>
        </p:txBody>
      </p:sp>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DA88C5C4-BA35-473C-B49A-2C6B97ED64FC}"/>
                  </a:ext>
                </a:extLst>
              </p:cNvPr>
              <p:cNvSpPr txBox="1"/>
              <p:nvPr/>
            </p:nvSpPr>
            <p:spPr>
              <a:xfrm rot="5400000">
                <a:off x="6830815"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93" name="TextBox 292">
                <a:extLst>
                  <a:ext uri="{FF2B5EF4-FFF2-40B4-BE49-F238E27FC236}">
                    <a16:creationId xmlns:a16="http://schemas.microsoft.com/office/drawing/2014/main" id="{DA88C5C4-BA35-473C-B49A-2C6B97ED64FC}"/>
                  </a:ext>
                </a:extLst>
              </p:cNvPr>
              <p:cNvSpPr txBox="1">
                <a:spLocks noRot="1" noChangeAspect="1" noMove="1" noResize="1" noEditPoints="1" noAdjustHandles="1" noChangeArrowheads="1" noChangeShapeType="1" noTextEdit="1"/>
              </p:cNvSpPr>
              <p:nvPr/>
            </p:nvSpPr>
            <p:spPr>
              <a:xfrm rot="5400000">
                <a:off x="6830815" y="3851489"/>
                <a:ext cx="412549" cy="30251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0CE213B9-C414-4D10-BA27-B7088221E0D2}"/>
                  </a:ext>
                </a:extLst>
              </p:cNvPr>
              <p:cNvSpPr txBox="1"/>
              <p:nvPr/>
            </p:nvSpPr>
            <p:spPr>
              <a:xfrm rot="5400000">
                <a:off x="8491791"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94" name="TextBox 293">
                <a:extLst>
                  <a:ext uri="{FF2B5EF4-FFF2-40B4-BE49-F238E27FC236}">
                    <a16:creationId xmlns:a16="http://schemas.microsoft.com/office/drawing/2014/main" id="{0CE213B9-C414-4D10-BA27-B7088221E0D2}"/>
                  </a:ext>
                </a:extLst>
              </p:cNvPr>
              <p:cNvSpPr txBox="1">
                <a:spLocks noRot="1" noChangeAspect="1" noMove="1" noResize="1" noEditPoints="1" noAdjustHandles="1" noChangeArrowheads="1" noChangeShapeType="1" noTextEdit="1"/>
              </p:cNvSpPr>
              <p:nvPr/>
            </p:nvSpPr>
            <p:spPr>
              <a:xfrm rot="5400000">
                <a:off x="8491791" y="3851489"/>
                <a:ext cx="412549" cy="302519"/>
              </a:xfrm>
              <a:prstGeom prst="rect">
                <a:avLst/>
              </a:prstGeom>
              <a:blipFill>
                <a:blip r:embed="rId6"/>
                <a:stretch>
                  <a:fillRect/>
                </a:stretch>
              </a:blipFill>
            </p:spPr>
            <p:txBody>
              <a:bodyPr/>
              <a:lstStyle/>
              <a:p>
                <a:r>
                  <a:rPr lang="en-US">
                    <a:noFill/>
                  </a:rPr>
                  <a:t> </a:t>
                </a:r>
              </a:p>
            </p:txBody>
          </p:sp>
        </mc:Fallback>
      </mc:AlternateContent>
      <p:sp>
        <p:nvSpPr>
          <p:cNvPr id="82" name="Rectangle 81"/>
          <p:cNvSpPr/>
          <p:nvPr/>
        </p:nvSpPr>
        <p:spPr>
          <a:xfrm>
            <a:off x="2692591" y="1095193"/>
            <a:ext cx="4000006" cy="369332"/>
          </a:xfrm>
          <a:prstGeom prst="rect">
            <a:avLst/>
          </a:prstGeom>
        </p:spPr>
        <p:txBody>
          <a:bodyPr wrap="none">
            <a:spAutoFit/>
          </a:bodyPr>
          <a:lstStyle/>
          <a:p>
            <a:r>
              <a:rPr lang="en-US" dirty="0"/>
              <a:t>[Brown, Sandholm &amp; Amos NeurIPS-18e]</a:t>
            </a:r>
          </a:p>
        </p:txBody>
      </p:sp>
    </p:spTree>
    <p:extLst>
      <p:ext uri="{BB962C8B-B14F-4D97-AF65-F5344CB8AC3E}">
        <p14:creationId xmlns:p14="http://schemas.microsoft.com/office/powerpoint/2010/main" val="2327313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Depth-limited solving</a:t>
            </a:r>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6912D993-69A2-4DE7-B9F1-37A3C0ED8C37}"/>
                  </a:ext>
                </a:extLst>
              </p:cNvPr>
              <p:cNvSpPr txBox="1"/>
              <p:nvPr/>
            </p:nvSpPr>
            <p:spPr>
              <a:xfrm>
                <a:off x="454525" y="4507145"/>
                <a:ext cx="8179124" cy="1131079"/>
              </a:xfrm>
              <a:prstGeom prst="rect">
                <a:avLst/>
              </a:prstGeom>
              <a:noFill/>
            </p:spPr>
            <p:txBody>
              <a:bodyPr wrap="square" rtlCol="0">
                <a:spAutoFit/>
              </a:bodyPr>
              <a:lstStyle/>
              <a:p>
                <a:pPr marL="214313" indent="-214313">
                  <a:buFont typeface="Arial" panose="020B0604020202020204" pitchFamily="34" charset="0"/>
                  <a:buChar char="•"/>
                </a:pPr>
                <a:r>
                  <a:rPr lang="en-US" sz="1350" dirty="0"/>
                  <a:t>At leaf nodes, allow other player(s) one final action choosing among multiple </a:t>
                </a:r>
                <a:r>
                  <a:rPr lang="en-US" sz="1350" i="1" dirty="0"/>
                  <a:t>policies</a:t>
                </a:r>
                <a:r>
                  <a:rPr lang="en-US" sz="1350" dirty="0"/>
                  <a:t> for the remaining game</a:t>
                </a:r>
              </a:p>
              <a:p>
                <a:pPr marL="214313" indent="-214313">
                  <a:buFont typeface="Arial" panose="020B0604020202020204" pitchFamily="34" charset="0"/>
                  <a:buChar char="•"/>
                </a:pPr>
                <a:r>
                  <a:rPr lang="en-US" sz="1350" b="1" dirty="0"/>
                  <a:t>Step 1: Solve subgame with current set of </a:t>
                </a:r>
                <a14:m>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a14:m>
                <a:r>
                  <a:rPr lang="en-US" sz="1350" b="1" dirty="0"/>
                  <a:t> leaf-node policies</a:t>
                </a:r>
              </a:p>
              <a:p>
                <a:pPr marL="214313" indent="-214313">
                  <a:buFont typeface="Arial" panose="020B0604020202020204" pitchFamily="34" charset="0"/>
                  <a:buChar char="•"/>
                </a:pPr>
                <a:r>
                  <a:rPr lang="en-US" sz="1350" dirty="0"/>
                  <a:t>Step 2: Calculate a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𝑃</m:t>
                        </m:r>
                      </m:e>
                      <m:sub>
                        <m:r>
                          <a:rPr lang="en-US" sz="1350" i="1">
                            <a:latin typeface="Cambria Math" panose="02040503050406030204" pitchFamily="18" charset="0"/>
                          </a:rPr>
                          <m:t>2</m:t>
                        </m:r>
                      </m:sub>
                    </m:sSub>
                  </m:oMath>
                </a14:m>
                <a:r>
                  <a:rPr lang="en-US" sz="1350" dirty="0"/>
                  <a:t> best response</a:t>
                </a:r>
              </a:p>
              <a:p>
                <a:pPr marL="214313" indent="-214313">
                  <a:buFont typeface="Arial" panose="020B0604020202020204" pitchFamily="34" charset="0"/>
                  <a:buChar char="•"/>
                </a:pPr>
                <a:r>
                  <a:rPr lang="en-US" sz="1350" dirty="0"/>
                  <a:t>Step 3: Add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𝑃</m:t>
                        </m:r>
                      </m:e>
                      <m:sub>
                        <m:r>
                          <a:rPr lang="en-US" sz="1350" i="1">
                            <a:latin typeface="Cambria Math" panose="02040503050406030204" pitchFamily="18" charset="0"/>
                          </a:rPr>
                          <m:t>2</m:t>
                        </m:r>
                      </m:sub>
                    </m:sSub>
                  </m:oMath>
                </a14:m>
                <a:r>
                  <a:rPr lang="en-US" sz="1350" dirty="0"/>
                  <a:t> best response to set of leaf-node policies</a:t>
                </a:r>
              </a:p>
              <a:p>
                <a:pPr marL="214313" indent="-214313">
                  <a:buFont typeface="Arial" panose="020B0604020202020204" pitchFamily="34" charset="0"/>
                  <a:buChar char="•"/>
                </a:pPr>
                <a:r>
                  <a:rPr lang="en-US" sz="1350" dirty="0"/>
                  <a:t>Repeat</a:t>
                </a:r>
              </a:p>
            </p:txBody>
          </p:sp>
        </mc:Choice>
        <mc:Fallback xmlns="">
          <p:sp>
            <p:nvSpPr>
              <p:cNvPr id="137" name="TextBox 136">
                <a:extLst>
                  <a:ext uri="{FF2B5EF4-FFF2-40B4-BE49-F238E27FC236}">
                    <a16:creationId xmlns:a16="http://schemas.microsoft.com/office/drawing/2014/main" id="{6912D993-69A2-4DE7-B9F1-37A3C0ED8C37}"/>
                  </a:ext>
                </a:extLst>
              </p:cNvPr>
              <p:cNvSpPr txBox="1">
                <a:spLocks noRot="1" noChangeAspect="1" noMove="1" noResize="1" noEditPoints="1" noAdjustHandles="1" noChangeArrowheads="1" noChangeShapeType="1" noTextEdit="1"/>
              </p:cNvSpPr>
              <p:nvPr/>
            </p:nvSpPr>
            <p:spPr>
              <a:xfrm>
                <a:off x="454525" y="4507145"/>
                <a:ext cx="8179124" cy="1131079"/>
              </a:xfrm>
              <a:prstGeom prst="rect">
                <a:avLst/>
              </a:prstGeom>
              <a:blipFill>
                <a:blip r:embed="rId3"/>
                <a:stretch>
                  <a:fillRect l="-75" t="-538" b="-4301"/>
                </a:stretch>
              </a:blipFill>
            </p:spPr>
            <p:txBody>
              <a:bodyPr/>
              <a:lstStyle/>
              <a:p>
                <a:r>
                  <a:rPr lang="en-US">
                    <a:noFill/>
                  </a:rPr>
                  <a:t> </a:t>
                </a:r>
              </a:p>
            </p:txBody>
          </p:sp>
        </mc:Fallback>
      </mc:AlternateContent>
      <p:grpSp>
        <p:nvGrpSpPr>
          <p:cNvPr id="154" name="Group 153">
            <a:extLst>
              <a:ext uri="{FF2B5EF4-FFF2-40B4-BE49-F238E27FC236}">
                <a16:creationId xmlns:a16="http://schemas.microsoft.com/office/drawing/2014/main" id="{49D5340E-58CC-488B-8BBD-52D87B970066}"/>
              </a:ext>
            </a:extLst>
          </p:cNvPr>
          <p:cNvGrpSpPr/>
          <p:nvPr/>
        </p:nvGrpSpPr>
        <p:grpSpPr>
          <a:xfrm>
            <a:off x="2202912" y="2314122"/>
            <a:ext cx="523875" cy="523875"/>
            <a:chOff x="5088807" y="1112395"/>
            <a:chExt cx="698500" cy="698500"/>
          </a:xfrm>
        </p:grpSpPr>
        <p:sp>
          <p:nvSpPr>
            <p:cNvPr id="206" name="Oval 205">
              <a:extLst>
                <a:ext uri="{FF2B5EF4-FFF2-40B4-BE49-F238E27FC236}">
                  <a16:creationId xmlns:a16="http://schemas.microsoft.com/office/drawing/2014/main" id="{CB49AE68-3D41-4FBB-9BB4-9DC9B832F51F}"/>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DDD7A850-3870-4AC3-A730-F4A7E7A7520E}"/>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207" name="TextBox 206">
                  <a:extLst>
                    <a:ext uri="{FF2B5EF4-FFF2-40B4-BE49-F238E27FC236}">
                      <a16:creationId xmlns:a16="http://schemas.microsoft.com/office/drawing/2014/main" id="{DDD7A850-3870-4AC3-A730-F4A7E7A7520E}"/>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155" name="Straight Arrow Connector 154">
            <a:extLst>
              <a:ext uri="{FF2B5EF4-FFF2-40B4-BE49-F238E27FC236}">
                <a16:creationId xmlns:a16="http://schemas.microsoft.com/office/drawing/2014/main" id="{055D8FC2-3FE2-4EFD-852C-E5395DA62881}"/>
              </a:ext>
            </a:extLst>
          </p:cNvPr>
          <p:cNvCxnSpPr>
            <a:cxnSpLocks/>
            <a:stCxn id="206" idx="3"/>
            <a:endCxn id="204" idx="7"/>
          </p:cNvCxnSpPr>
          <p:nvPr/>
        </p:nvCxnSpPr>
        <p:spPr>
          <a:xfrm flipH="1">
            <a:off x="1042066"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A2E33972-95C2-4657-BE15-5E752B9F5463}"/>
              </a:ext>
            </a:extLst>
          </p:cNvPr>
          <p:cNvCxnSpPr>
            <a:cxnSpLocks/>
            <a:stCxn id="206" idx="5"/>
            <a:endCxn id="183" idx="1"/>
          </p:cNvCxnSpPr>
          <p:nvPr/>
        </p:nvCxnSpPr>
        <p:spPr>
          <a:xfrm>
            <a:off x="2650067"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5DBF9921-0144-4BFD-AA21-C88F598EA13C}"/>
              </a:ext>
            </a:extLst>
          </p:cNvPr>
          <p:cNvSpPr txBox="1"/>
          <p:nvPr/>
        </p:nvSpPr>
        <p:spPr>
          <a:xfrm rot="20106176">
            <a:off x="1519354" y="2746045"/>
            <a:ext cx="519373" cy="300082"/>
          </a:xfrm>
          <a:prstGeom prst="rect">
            <a:avLst/>
          </a:prstGeom>
          <a:noFill/>
        </p:spPr>
        <p:txBody>
          <a:bodyPr wrap="none" rtlCol="0">
            <a:spAutoFit/>
          </a:bodyPr>
          <a:lstStyle/>
          <a:p>
            <a:r>
              <a:rPr lang="en-US" sz="1350" dirty="0"/>
              <a:t>Rock</a:t>
            </a:r>
          </a:p>
        </p:txBody>
      </p:sp>
      <p:sp>
        <p:nvSpPr>
          <p:cNvPr id="158" name="TextBox 157">
            <a:extLst>
              <a:ext uri="{FF2B5EF4-FFF2-40B4-BE49-F238E27FC236}">
                <a16:creationId xmlns:a16="http://schemas.microsoft.com/office/drawing/2014/main" id="{FC28EE5B-1878-4D69-8DBE-C367C81D8DBB}"/>
              </a:ext>
            </a:extLst>
          </p:cNvPr>
          <p:cNvSpPr txBox="1"/>
          <p:nvPr/>
        </p:nvSpPr>
        <p:spPr>
          <a:xfrm rot="1584456">
            <a:off x="2827735" y="2731321"/>
            <a:ext cx="729943" cy="300082"/>
          </a:xfrm>
          <a:prstGeom prst="rect">
            <a:avLst/>
          </a:prstGeom>
          <a:noFill/>
        </p:spPr>
        <p:txBody>
          <a:bodyPr wrap="none" rtlCol="0">
            <a:spAutoFit/>
          </a:bodyPr>
          <a:lstStyle/>
          <a:p>
            <a:r>
              <a:rPr lang="en-US" sz="1350" dirty="0"/>
              <a:t>Scissors</a:t>
            </a:r>
          </a:p>
        </p:txBody>
      </p:sp>
      <p:cxnSp>
        <p:nvCxnSpPr>
          <p:cNvPr id="159" name="Straight Arrow Connector 158">
            <a:extLst>
              <a:ext uri="{FF2B5EF4-FFF2-40B4-BE49-F238E27FC236}">
                <a16:creationId xmlns:a16="http://schemas.microsoft.com/office/drawing/2014/main" id="{3A426DD6-EB93-42A3-BF8E-0765C35BF3E6}"/>
              </a:ext>
            </a:extLst>
          </p:cNvPr>
          <p:cNvCxnSpPr>
            <a:cxnSpLocks/>
            <a:stCxn id="206" idx="4"/>
            <a:endCxn id="192" idx="0"/>
          </p:cNvCxnSpPr>
          <p:nvPr/>
        </p:nvCxnSpPr>
        <p:spPr>
          <a:xfrm flipH="1">
            <a:off x="2458359"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9A0EAF5B-DC38-4AD5-B9F4-404742EEFB94}"/>
              </a:ext>
            </a:extLst>
          </p:cNvPr>
          <p:cNvCxnSpPr>
            <a:cxnSpLocks/>
            <a:stCxn id="204" idx="5"/>
          </p:cNvCxnSpPr>
          <p:nvPr/>
        </p:nvCxnSpPr>
        <p:spPr>
          <a:xfrm>
            <a:off x="1042066"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A8C43112-99F6-4FD2-86B6-86E030E42511}"/>
              </a:ext>
            </a:extLst>
          </p:cNvPr>
          <p:cNvSpPr txBox="1"/>
          <p:nvPr/>
        </p:nvSpPr>
        <p:spPr>
          <a:xfrm rot="4046021">
            <a:off x="930915" y="3801508"/>
            <a:ext cx="729943" cy="300082"/>
          </a:xfrm>
          <a:prstGeom prst="rect">
            <a:avLst/>
          </a:prstGeom>
          <a:noFill/>
        </p:spPr>
        <p:txBody>
          <a:bodyPr wrap="none" rtlCol="0">
            <a:spAutoFit/>
          </a:bodyPr>
          <a:lstStyle/>
          <a:p>
            <a:r>
              <a:rPr lang="en-US" sz="1350" dirty="0"/>
              <a:t>Scissors</a:t>
            </a:r>
          </a:p>
        </p:txBody>
      </p:sp>
      <p:grpSp>
        <p:nvGrpSpPr>
          <p:cNvPr id="196" name="Group 195">
            <a:extLst>
              <a:ext uri="{FF2B5EF4-FFF2-40B4-BE49-F238E27FC236}">
                <a16:creationId xmlns:a16="http://schemas.microsoft.com/office/drawing/2014/main" id="{16E1670F-513A-4286-A5BA-2598660886E8}"/>
              </a:ext>
            </a:extLst>
          </p:cNvPr>
          <p:cNvGrpSpPr/>
          <p:nvPr/>
        </p:nvGrpSpPr>
        <p:grpSpPr>
          <a:xfrm>
            <a:off x="594911" y="3279035"/>
            <a:ext cx="523875" cy="523875"/>
            <a:chOff x="2991400" y="2044990"/>
            <a:chExt cx="698500" cy="698500"/>
          </a:xfrm>
        </p:grpSpPr>
        <p:sp>
          <p:nvSpPr>
            <p:cNvPr id="204" name="Oval 203">
              <a:extLst>
                <a:ext uri="{FF2B5EF4-FFF2-40B4-BE49-F238E27FC236}">
                  <a16:creationId xmlns:a16="http://schemas.microsoft.com/office/drawing/2014/main" id="{3686EB08-9A63-48FF-BE7E-263884FB0C6C}"/>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E58D89BA-4026-4194-A548-E796A2E20BE1}"/>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05" name="TextBox 204">
                  <a:extLst>
                    <a:ext uri="{FF2B5EF4-FFF2-40B4-BE49-F238E27FC236}">
                      <a16:creationId xmlns:a16="http://schemas.microsoft.com/office/drawing/2014/main" id="{E58D89BA-4026-4194-A548-E796A2E20BE1}"/>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97" name="Straight Arrow Connector 196">
            <a:extLst>
              <a:ext uri="{FF2B5EF4-FFF2-40B4-BE49-F238E27FC236}">
                <a16:creationId xmlns:a16="http://schemas.microsoft.com/office/drawing/2014/main" id="{7BDBFE1E-3322-4CC6-8518-ABB2E7D3094E}"/>
              </a:ext>
            </a:extLst>
          </p:cNvPr>
          <p:cNvCxnSpPr>
            <a:cxnSpLocks/>
            <a:stCxn id="204" idx="4"/>
          </p:cNvCxnSpPr>
          <p:nvPr/>
        </p:nvCxnSpPr>
        <p:spPr>
          <a:xfrm>
            <a:off x="85684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BE5C3C9F-54E2-4942-A5AE-8F05FBC7E1A6}"/>
              </a:ext>
            </a:extLst>
          </p:cNvPr>
          <p:cNvCxnSpPr>
            <a:cxnSpLocks/>
            <a:stCxn id="204" idx="3"/>
          </p:cNvCxnSpPr>
          <p:nvPr/>
        </p:nvCxnSpPr>
        <p:spPr>
          <a:xfrm flipH="1">
            <a:off x="423209"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6F3119EA-015F-4C09-88BC-5F28BDE29C68}"/>
              </a:ext>
            </a:extLst>
          </p:cNvPr>
          <p:cNvSpPr txBox="1"/>
          <p:nvPr/>
        </p:nvSpPr>
        <p:spPr>
          <a:xfrm rot="17570857">
            <a:off x="171776" y="3758650"/>
            <a:ext cx="519373" cy="300082"/>
          </a:xfrm>
          <a:prstGeom prst="rect">
            <a:avLst/>
          </a:prstGeom>
          <a:noFill/>
        </p:spPr>
        <p:txBody>
          <a:bodyPr wrap="none" rtlCol="0">
            <a:spAutoFit/>
          </a:bodyPr>
          <a:lstStyle/>
          <a:p>
            <a:r>
              <a:rPr lang="en-US" sz="1350" dirty="0"/>
              <a:t>Rock</a:t>
            </a:r>
          </a:p>
        </p:txBody>
      </p:sp>
      <p:sp>
        <p:nvSpPr>
          <p:cNvPr id="200" name="TextBox 199">
            <a:extLst>
              <a:ext uri="{FF2B5EF4-FFF2-40B4-BE49-F238E27FC236}">
                <a16:creationId xmlns:a16="http://schemas.microsoft.com/office/drawing/2014/main" id="{0092A89B-3BAE-45D3-B6DF-97A66F109FF5}"/>
              </a:ext>
            </a:extLst>
          </p:cNvPr>
          <p:cNvSpPr txBox="1"/>
          <p:nvPr/>
        </p:nvSpPr>
        <p:spPr>
          <a:xfrm rot="5400000">
            <a:off x="650595" y="3852708"/>
            <a:ext cx="592919" cy="300082"/>
          </a:xfrm>
          <a:prstGeom prst="rect">
            <a:avLst/>
          </a:prstGeom>
          <a:noFill/>
        </p:spPr>
        <p:txBody>
          <a:bodyPr wrap="none" rtlCol="0">
            <a:spAutoFit/>
          </a:bodyPr>
          <a:lstStyle/>
          <a:p>
            <a:r>
              <a:rPr lang="en-US" sz="1350" dirty="0"/>
              <a:t>Paper</a:t>
            </a:r>
          </a:p>
        </p:txBody>
      </p:sp>
      <p:sp>
        <p:nvSpPr>
          <p:cNvPr id="201" name="TextBox 200">
            <a:extLst>
              <a:ext uri="{FF2B5EF4-FFF2-40B4-BE49-F238E27FC236}">
                <a16:creationId xmlns:a16="http://schemas.microsoft.com/office/drawing/2014/main" id="{E11E305A-0947-4AA5-A066-39FDE4C35D22}"/>
              </a:ext>
            </a:extLst>
          </p:cNvPr>
          <p:cNvSpPr txBox="1"/>
          <p:nvPr/>
        </p:nvSpPr>
        <p:spPr>
          <a:xfrm>
            <a:off x="288036" y="4230823"/>
            <a:ext cx="272832" cy="300082"/>
          </a:xfrm>
          <a:prstGeom prst="rect">
            <a:avLst/>
          </a:prstGeom>
          <a:noFill/>
        </p:spPr>
        <p:txBody>
          <a:bodyPr wrap="none" rtlCol="0">
            <a:spAutoFit/>
          </a:bodyPr>
          <a:lstStyle/>
          <a:p>
            <a:r>
              <a:rPr lang="en-US" sz="1350" dirty="0"/>
              <a:t>0</a:t>
            </a:r>
          </a:p>
        </p:txBody>
      </p:sp>
      <p:sp>
        <p:nvSpPr>
          <p:cNvPr id="202" name="TextBox 201">
            <a:extLst>
              <a:ext uri="{FF2B5EF4-FFF2-40B4-BE49-F238E27FC236}">
                <a16:creationId xmlns:a16="http://schemas.microsoft.com/office/drawing/2014/main" id="{8FF96A29-11E6-4C5C-B057-E9E86096A4E8}"/>
              </a:ext>
            </a:extLst>
          </p:cNvPr>
          <p:cNvSpPr txBox="1"/>
          <p:nvPr/>
        </p:nvSpPr>
        <p:spPr>
          <a:xfrm>
            <a:off x="684060" y="4230823"/>
            <a:ext cx="325730" cy="300082"/>
          </a:xfrm>
          <a:prstGeom prst="rect">
            <a:avLst/>
          </a:prstGeom>
          <a:noFill/>
        </p:spPr>
        <p:txBody>
          <a:bodyPr wrap="none" rtlCol="0">
            <a:spAutoFit/>
          </a:bodyPr>
          <a:lstStyle/>
          <a:p>
            <a:r>
              <a:rPr lang="en-US" sz="1350" dirty="0"/>
              <a:t>-1</a:t>
            </a:r>
          </a:p>
        </p:txBody>
      </p:sp>
      <p:sp>
        <p:nvSpPr>
          <p:cNvPr id="203" name="TextBox 202">
            <a:extLst>
              <a:ext uri="{FF2B5EF4-FFF2-40B4-BE49-F238E27FC236}">
                <a16:creationId xmlns:a16="http://schemas.microsoft.com/office/drawing/2014/main" id="{7E1EE0C6-D5F1-4A63-9FCE-EA5C28C29F3C}"/>
              </a:ext>
            </a:extLst>
          </p:cNvPr>
          <p:cNvSpPr txBox="1"/>
          <p:nvPr/>
        </p:nvSpPr>
        <p:spPr>
          <a:xfrm>
            <a:off x="1154078" y="4230823"/>
            <a:ext cx="272832" cy="300082"/>
          </a:xfrm>
          <a:prstGeom prst="rect">
            <a:avLst/>
          </a:prstGeom>
          <a:noFill/>
        </p:spPr>
        <p:txBody>
          <a:bodyPr wrap="none" rtlCol="0">
            <a:spAutoFit/>
          </a:bodyPr>
          <a:lstStyle/>
          <a:p>
            <a:r>
              <a:rPr lang="en-US" sz="1350" dirty="0"/>
              <a:t>2</a:t>
            </a:r>
          </a:p>
        </p:txBody>
      </p:sp>
      <p:cxnSp>
        <p:nvCxnSpPr>
          <p:cNvPr id="185" name="Straight Arrow Connector 184">
            <a:extLst>
              <a:ext uri="{FF2B5EF4-FFF2-40B4-BE49-F238E27FC236}">
                <a16:creationId xmlns:a16="http://schemas.microsoft.com/office/drawing/2014/main" id="{244177CF-2334-4C6B-B121-F76568AB5AF1}"/>
              </a:ext>
            </a:extLst>
          </p:cNvPr>
          <p:cNvCxnSpPr>
            <a:cxnSpLocks/>
            <a:stCxn id="192" idx="5"/>
          </p:cNvCxnSpPr>
          <p:nvPr/>
        </p:nvCxnSpPr>
        <p:spPr>
          <a:xfrm>
            <a:off x="2643576"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2A71811E-F2E9-4A8C-BB59-8035D86E4FEA}"/>
              </a:ext>
            </a:extLst>
          </p:cNvPr>
          <p:cNvSpPr txBox="1"/>
          <p:nvPr/>
        </p:nvSpPr>
        <p:spPr>
          <a:xfrm rot="4046021">
            <a:off x="2532425" y="3801508"/>
            <a:ext cx="729943" cy="300082"/>
          </a:xfrm>
          <a:prstGeom prst="rect">
            <a:avLst/>
          </a:prstGeom>
          <a:noFill/>
        </p:spPr>
        <p:txBody>
          <a:bodyPr wrap="none" rtlCol="0">
            <a:spAutoFit/>
          </a:bodyPr>
          <a:lstStyle/>
          <a:p>
            <a:r>
              <a:rPr lang="en-US" sz="1350" dirty="0"/>
              <a:t>Scissors</a:t>
            </a:r>
          </a:p>
        </p:txBody>
      </p:sp>
      <p:grpSp>
        <p:nvGrpSpPr>
          <p:cNvPr id="187" name="Group 186">
            <a:extLst>
              <a:ext uri="{FF2B5EF4-FFF2-40B4-BE49-F238E27FC236}">
                <a16:creationId xmlns:a16="http://schemas.microsoft.com/office/drawing/2014/main" id="{856FFA74-E7DE-46CE-8D6B-101A88D37EEE}"/>
              </a:ext>
            </a:extLst>
          </p:cNvPr>
          <p:cNvGrpSpPr/>
          <p:nvPr/>
        </p:nvGrpSpPr>
        <p:grpSpPr>
          <a:xfrm>
            <a:off x="2196421" y="3279035"/>
            <a:ext cx="523875" cy="523875"/>
            <a:chOff x="2991400" y="2044990"/>
            <a:chExt cx="698500" cy="698500"/>
          </a:xfrm>
        </p:grpSpPr>
        <p:sp>
          <p:nvSpPr>
            <p:cNvPr id="192" name="Oval 191">
              <a:extLst>
                <a:ext uri="{FF2B5EF4-FFF2-40B4-BE49-F238E27FC236}">
                  <a16:creationId xmlns:a16="http://schemas.microsoft.com/office/drawing/2014/main" id="{390C3603-1288-41C3-8DAA-A745CC795A29}"/>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413AA6A0-ABC3-423E-8FF0-772178FD9712}"/>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193" name="TextBox 192">
                  <a:extLst>
                    <a:ext uri="{FF2B5EF4-FFF2-40B4-BE49-F238E27FC236}">
                      <a16:creationId xmlns:a16="http://schemas.microsoft.com/office/drawing/2014/main" id="{413AA6A0-ABC3-423E-8FF0-772178FD9712}"/>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88" name="Straight Arrow Connector 187">
            <a:extLst>
              <a:ext uri="{FF2B5EF4-FFF2-40B4-BE49-F238E27FC236}">
                <a16:creationId xmlns:a16="http://schemas.microsoft.com/office/drawing/2014/main" id="{9F3C142E-E75A-4A1E-99DC-BB45BE7A4D7B}"/>
              </a:ext>
            </a:extLst>
          </p:cNvPr>
          <p:cNvCxnSpPr>
            <a:cxnSpLocks/>
            <a:stCxn id="192" idx="4"/>
          </p:cNvCxnSpPr>
          <p:nvPr/>
        </p:nvCxnSpPr>
        <p:spPr>
          <a:xfrm>
            <a:off x="245835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70735270-4169-4ED3-8F5B-06FD964BC88C}"/>
              </a:ext>
            </a:extLst>
          </p:cNvPr>
          <p:cNvCxnSpPr>
            <a:cxnSpLocks/>
            <a:stCxn id="192" idx="3"/>
          </p:cNvCxnSpPr>
          <p:nvPr/>
        </p:nvCxnSpPr>
        <p:spPr>
          <a:xfrm flipH="1">
            <a:off x="2024720"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21D3CCBE-C3FB-4625-A102-726BA2D294CD}"/>
              </a:ext>
            </a:extLst>
          </p:cNvPr>
          <p:cNvSpPr txBox="1"/>
          <p:nvPr/>
        </p:nvSpPr>
        <p:spPr>
          <a:xfrm rot="17570857">
            <a:off x="1773286" y="3758650"/>
            <a:ext cx="519373" cy="300082"/>
          </a:xfrm>
          <a:prstGeom prst="rect">
            <a:avLst/>
          </a:prstGeom>
          <a:noFill/>
        </p:spPr>
        <p:txBody>
          <a:bodyPr wrap="none" rtlCol="0">
            <a:spAutoFit/>
          </a:bodyPr>
          <a:lstStyle/>
          <a:p>
            <a:r>
              <a:rPr lang="en-US" sz="1350" dirty="0"/>
              <a:t>Rock</a:t>
            </a:r>
          </a:p>
        </p:txBody>
      </p:sp>
      <p:sp>
        <p:nvSpPr>
          <p:cNvPr id="191" name="TextBox 190">
            <a:extLst>
              <a:ext uri="{FF2B5EF4-FFF2-40B4-BE49-F238E27FC236}">
                <a16:creationId xmlns:a16="http://schemas.microsoft.com/office/drawing/2014/main" id="{453A341A-69BC-4F36-929D-994575753548}"/>
              </a:ext>
            </a:extLst>
          </p:cNvPr>
          <p:cNvSpPr txBox="1"/>
          <p:nvPr/>
        </p:nvSpPr>
        <p:spPr>
          <a:xfrm rot="5400000">
            <a:off x="2252105" y="3852708"/>
            <a:ext cx="592919" cy="300082"/>
          </a:xfrm>
          <a:prstGeom prst="rect">
            <a:avLst/>
          </a:prstGeom>
          <a:noFill/>
        </p:spPr>
        <p:txBody>
          <a:bodyPr wrap="none" rtlCol="0">
            <a:spAutoFit/>
          </a:bodyPr>
          <a:lstStyle/>
          <a:p>
            <a:r>
              <a:rPr lang="en-US" sz="1350" dirty="0"/>
              <a:t>Paper</a:t>
            </a:r>
          </a:p>
        </p:txBody>
      </p:sp>
      <p:cxnSp>
        <p:nvCxnSpPr>
          <p:cNvPr id="176" name="Straight Arrow Connector 175">
            <a:extLst>
              <a:ext uri="{FF2B5EF4-FFF2-40B4-BE49-F238E27FC236}">
                <a16:creationId xmlns:a16="http://schemas.microsoft.com/office/drawing/2014/main" id="{8C2E5F4A-E0F2-4F2B-BAA4-0C3798853667}"/>
              </a:ext>
            </a:extLst>
          </p:cNvPr>
          <p:cNvCxnSpPr>
            <a:cxnSpLocks/>
            <a:stCxn id="183" idx="5"/>
          </p:cNvCxnSpPr>
          <p:nvPr/>
        </p:nvCxnSpPr>
        <p:spPr>
          <a:xfrm>
            <a:off x="4290267"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B0219B24-6EEA-4FD3-9947-D1BBC12A9CD9}"/>
              </a:ext>
            </a:extLst>
          </p:cNvPr>
          <p:cNvSpPr txBox="1"/>
          <p:nvPr/>
        </p:nvSpPr>
        <p:spPr>
          <a:xfrm rot="4046021">
            <a:off x="4179115" y="3801508"/>
            <a:ext cx="729943" cy="300082"/>
          </a:xfrm>
          <a:prstGeom prst="rect">
            <a:avLst/>
          </a:prstGeom>
          <a:noFill/>
        </p:spPr>
        <p:txBody>
          <a:bodyPr wrap="none" rtlCol="0">
            <a:spAutoFit/>
          </a:bodyPr>
          <a:lstStyle/>
          <a:p>
            <a:r>
              <a:rPr lang="en-US" sz="1350" dirty="0"/>
              <a:t>Scissors</a:t>
            </a:r>
          </a:p>
        </p:txBody>
      </p:sp>
      <p:grpSp>
        <p:nvGrpSpPr>
          <p:cNvPr id="178" name="Group 177">
            <a:extLst>
              <a:ext uri="{FF2B5EF4-FFF2-40B4-BE49-F238E27FC236}">
                <a16:creationId xmlns:a16="http://schemas.microsoft.com/office/drawing/2014/main" id="{EF771A9A-9167-4AEE-955E-57D94783347B}"/>
              </a:ext>
            </a:extLst>
          </p:cNvPr>
          <p:cNvGrpSpPr/>
          <p:nvPr/>
        </p:nvGrpSpPr>
        <p:grpSpPr>
          <a:xfrm>
            <a:off x="3843111" y="3279035"/>
            <a:ext cx="523875" cy="523875"/>
            <a:chOff x="2991400" y="2044990"/>
            <a:chExt cx="698500" cy="698500"/>
          </a:xfrm>
        </p:grpSpPr>
        <p:sp>
          <p:nvSpPr>
            <p:cNvPr id="183" name="Oval 182">
              <a:extLst>
                <a:ext uri="{FF2B5EF4-FFF2-40B4-BE49-F238E27FC236}">
                  <a16:creationId xmlns:a16="http://schemas.microsoft.com/office/drawing/2014/main" id="{C3A307E0-FE4A-4CD5-BD32-72C7298B7A1B}"/>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97B1FACD-7B4A-41CD-AE34-894B70513367}"/>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184" name="TextBox 183">
                  <a:extLst>
                    <a:ext uri="{FF2B5EF4-FFF2-40B4-BE49-F238E27FC236}">
                      <a16:creationId xmlns:a16="http://schemas.microsoft.com/office/drawing/2014/main" id="{97B1FACD-7B4A-41CD-AE34-894B70513367}"/>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79" name="Straight Arrow Connector 178">
            <a:extLst>
              <a:ext uri="{FF2B5EF4-FFF2-40B4-BE49-F238E27FC236}">
                <a16:creationId xmlns:a16="http://schemas.microsoft.com/office/drawing/2014/main" id="{B859D2EF-1244-4588-B72E-80294A15975F}"/>
              </a:ext>
            </a:extLst>
          </p:cNvPr>
          <p:cNvCxnSpPr>
            <a:cxnSpLocks/>
            <a:stCxn id="183" idx="4"/>
          </p:cNvCxnSpPr>
          <p:nvPr/>
        </p:nvCxnSpPr>
        <p:spPr>
          <a:xfrm>
            <a:off x="410504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B2596627-422F-49C2-B4B9-957EC0E28794}"/>
              </a:ext>
            </a:extLst>
          </p:cNvPr>
          <p:cNvCxnSpPr>
            <a:cxnSpLocks/>
            <a:stCxn id="183" idx="3"/>
          </p:cNvCxnSpPr>
          <p:nvPr/>
        </p:nvCxnSpPr>
        <p:spPr>
          <a:xfrm flipH="1">
            <a:off x="3671410"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29E547C8-3BF1-43AD-9B98-A964A92B75D1}"/>
              </a:ext>
            </a:extLst>
          </p:cNvPr>
          <p:cNvSpPr txBox="1"/>
          <p:nvPr/>
        </p:nvSpPr>
        <p:spPr>
          <a:xfrm rot="17570857">
            <a:off x="3419976" y="3758650"/>
            <a:ext cx="519373" cy="300082"/>
          </a:xfrm>
          <a:prstGeom prst="rect">
            <a:avLst/>
          </a:prstGeom>
          <a:noFill/>
        </p:spPr>
        <p:txBody>
          <a:bodyPr wrap="none" rtlCol="0">
            <a:spAutoFit/>
          </a:bodyPr>
          <a:lstStyle/>
          <a:p>
            <a:r>
              <a:rPr lang="en-US" sz="1350" dirty="0"/>
              <a:t>Rock</a:t>
            </a:r>
          </a:p>
        </p:txBody>
      </p:sp>
      <p:sp>
        <p:nvSpPr>
          <p:cNvPr id="182" name="TextBox 181">
            <a:extLst>
              <a:ext uri="{FF2B5EF4-FFF2-40B4-BE49-F238E27FC236}">
                <a16:creationId xmlns:a16="http://schemas.microsoft.com/office/drawing/2014/main" id="{DACCF52F-A37B-409C-961B-71BF8F9D43A9}"/>
              </a:ext>
            </a:extLst>
          </p:cNvPr>
          <p:cNvSpPr txBox="1"/>
          <p:nvPr/>
        </p:nvSpPr>
        <p:spPr>
          <a:xfrm rot="5400000">
            <a:off x="3898795" y="3852708"/>
            <a:ext cx="592919" cy="300082"/>
          </a:xfrm>
          <a:prstGeom prst="rect">
            <a:avLst/>
          </a:prstGeom>
          <a:noFill/>
        </p:spPr>
        <p:txBody>
          <a:bodyPr wrap="none" rtlCol="0">
            <a:spAutoFit/>
          </a:bodyPr>
          <a:lstStyle/>
          <a:p>
            <a:r>
              <a:rPr lang="en-US" sz="1350" dirty="0"/>
              <a:t>Paper</a:t>
            </a:r>
          </a:p>
        </p:txBody>
      </p:sp>
      <p:sp>
        <p:nvSpPr>
          <p:cNvPr id="163" name="TextBox 162">
            <a:extLst>
              <a:ext uri="{FF2B5EF4-FFF2-40B4-BE49-F238E27FC236}">
                <a16:creationId xmlns:a16="http://schemas.microsoft.com/office/drawing/2014/main" id="{6CD2A02E-5AFE-4F7B-BA5F-D1C7A54A4DBF}"/>
              </a:ext>
            </a:extLst>
          </p:cNvPr>
          <p:cNvSpPr txBox="1"/>
          <p:nvPr/>
        </p:nvSpPr>
        <p:spPr>
          <a:xfrm rot="5400000">
            <a:off x="2292757" y="2901913"/>
            <a:ext cx="592919" cy="300082"/>
          </a:xfrm>
          <a:prstGeom prst="rect">
            <a:avLst/>
          </a:prstGeom>
          <a:noFill/>
        </p:spPr>
        <p:txBody>
          <a:bodyPr wrap="none" rtlCol="0">
            <a:spAutoFit/>
          </a:bodyPr>
          <a:lstStyle/>
          <a:p>
            <a:r>
              <a:rPr lang="en-US" sz="1350" dirty="0"/>
              <a:t>Paper</a:t>
            </a:r>
          </a:p>
        </p:txBody>
      </p:sp>
      <p:cxnSp>
        <p:nvCxnSpPr>
          <p:cNvPr id="164" name="Straight Arrow Connector 163">
            <a:extLst>
              <a:ext uri="{FF2B5EF4-FFF2-40B4-BE49-F238E27FC236}">
                <a16:creationId xmlns:a16="http://schemas.microsoft.com/office/drawing/2014/main" id="{C8AD5F17-DB52-493A-8A3A-C8A65A0180D2}"/>
              </a:ext>
            </a:extLst>
          </p:cNvPr>
          <p:cNvCxnSpPr>
            <a:cxnSpLocks/>
            <a:stCxn id="192" idx="2"/>
            <a:endCxn id="204" idx="6"/>
          </p:cNvCxnSpPr>
          <p:nvPr/>
        </p:nvCxnSpPr>
        <p:spPr>
          <a:xfrm flipH="1">
            <a:off x="1118786"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B7637E4-0C19-4C6F-890D-0B12F81C10CE}"/>
              </a:ext>
            </a:extLst>
          </p:cNvPr>
          <p:cNvCxnSpPr>
            <a:cxnSpLocks/>
            <a:stCxn id="183" idx="2"/>
            <a:endCxn id="192" idx="6"/>
          </p:cNvCxnSpPr>
          <p:nvPr/>
        </p:nvCxnSpPr>
        <p:spPr>
          <a:xfrm flipH="1">
            <a:off x="2720296"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C655D4A9-82AE-44D6-93A8-251EE2EC151C}"/>
              </a:ext>
            </a:extLst>
          </p:cNvPr>
          <p:cNvSpPr txBox="1"/>
          <p:nvPr/>
        </p:nvSpPr>
        <p:spPr>
          <a:xfrm>
            <a:off x="1411749" y="1920479"/>
            <a:ext cx="2150717" cy="369332"/>
          </a:xfrm>
          <a:prstGeom prst="rect">
            <a:avLst/>
          </a:prstGeom>
          <a:noFill/>
        </p:spPr>
        <p:txBody>
          <a:bodyPr wrap="none" rtlCol="0">
            <a:spAutoFit/>
          </a:bodyPr>
          <a:lstStyle/>
          <a:p>
            <a:r>
              <a:rPr lang="en-US" dirty="0"/>
              <a:t>Rock-Paper-Scissors+</a:t>
            </a:r>
          </a:p>
        </p:txBody>
      </p:sp>
      <p:sp>
        <p:nvSpPr>
          <p:cNvPr id="170" name="TextBox 169">
            <a:extLst>
              <a:ext uri="{FF2B5EF4-FFF2-40B4-BE49-F238E27FC236}">
                <a16:creationId xmlns:a16="http://schemas.microsoft.com/office/drawing/2014/main" id="{F2A65EB7-EE3C-42D5-A6CA-AA384BA1BE15}"/>
              </a:ext>
            </a:extLst>
          </p:cNvPr>
          <p:cNvSpPr txBox="1"/>
          <p:nvPr/>
        </p:nvSpPr>
        <p:spPr>
          <a:xfrm>
            <a:off x="1905572" y="4226473"/>
            <a:ext cx="272832" cy="300082"/>
          </a:xfrm>
          <a:prstGeom prst="rect">
            <a:avLst/>
          </a:prstGeom>
          <a:noFill/>
        </p:spPr>
        <p:txBody>
          <a:bodyPr wrap="none" rtlCol="0">
            <a:spAutoFit/>
          </a:bodyPr>
          <a:lstStyle/>
          <a:p>
            <a:r>
              <a:rPr lang="en-US" sz="1350" dirty="0"/>
              <a:t>1</a:t>
            </a:r>
          </a:p>
        </p:txBody>
      </p:sp>
      <p:sp>
        <p:nvSpPr>
          <p:cNvPr id="171" name="TextBox 170">
            <a:extLst>
              <a:ext uri="{FF2B5EF4-FFF2-40B4-BE49-F238E27FC236}">
                <a16:creationId xmlns:a16="http://schemas.microsoft.com/office/drawing/2014/main" id="{1063E5CB-2A86-4FCC-BD4F-9865744307A5}"/>
              </a:ext>
            </a:extLst>
          </p:cNvPr>
          <p:cNvSpPr txBox="1"/>
          <p:nvPr/>
        </p:nvSpPr>
        <p:spPr>
          <a:xfrm>
            <a:off x="2347013" y="4226473"/>
            <a:ext cx="272832" cy="300082"/>
          </a:xfrm>
          <a:prstGeom prst="rect">
            <a:avLst/>
          </a:prstGeom>
          <a:noFill/>
        </p:spPr>
        <p:txBody>
          <a:bodyPr wrap="none" rtlCol="0">
            <a:spAutoFit/>
          </a:bodyPr>
          <a:lstStyle/>
          <a:p>
            <a:r>
              <a:rPr lang="en-US" sz="1350" dirty="0"/>
              <a:t>0</a:t>
            </a:r>
          </a:p>
        </p:txBody>
      </p:sp>
      <p:sp>
        <p:nvSpPr>
          <p:cNvPr id="172" name="TextBox 171">
            <a:extLst>
              <a:ext uri="{FF2B5EF4-FFF2-40B4-BE49-F238E27FC236}">
                <a16:creationId xmlns:a16="http://schemas.microsoft.com/office/drawing/2014/main" id="{5588D5C1-7ABA-4FEB-86DE-0DB9BE5BD7D8}"/>
              </a:ext>
            </a:extLst>
          </p:cNvPr>
          <p:cNvSpPr txBox="1"/>
          <p:nvPr/>
        </p:nvSpPr>
        <p:spPr>
          <a:xfrm>
            <a:off x="2744107" y="4231766"/>
            <a:ext cx="325730" cy="300082"/>
          </a:xfrm>
          <a:prstGeom prst="rect">
            <a:avLst/>
          </a:prstGeom>
          <a:noFill/>
        </p:spPr>
        <p:txBody>
          <a:bodyPr wrap="none" rtlCol="0">
            <a:spAutoFit/>
          </a:bodyPr>
          <a:lstStyle/>
          <a:p>
            <a:r>
              <a:rPr lang="en-US" sz="1350" dirty="0"/>
              <a:t>-2</a:t>
            </a:r>
          </a:p>
        </p:txBody>
      </p:sp>
      <p:sp>
        <p:nvSpPr>
          <p:cNvPr id="173" name="TextBox 172">
            <a:extLst>
              <a:ext uri="{FF2B5EF4-FFF2-40B4-BE49-F238E27FC236}">
                <a16:creationId xmlns:a16="http://schemas.microsoft.com/office/drawing/2014/main" id="{938F5A41-502C-49F7-9F9D-3C79537C382A}"/>
              </a:ext>
            </a:extLst>
          </p:cNvPr>
          <p:cNvSpPr txBox="1"/>
          <p:nvPr/>
        </p:nvSpPr>
        <p:spPr>
          <a:xfrm>
            <a:off x="3510750" y="4231766"/>
            <a:ext cx="325730" cy="300082"/>
          </a:xfrm>
          <a:prstGeom prst="rect">
            <a:avLst/>
          </a:prstGeom>
          <a:noFill/>
        </p:spPr>
        <p:txBody>
          <a:bodyPr wrap="none" rtlCol="0">
            <a:spAutoFit/>
          </a:bodyPr>
          <a:lstStyle/>
          <a:p>
            <a:r>
              <a:rPr lang="en-US" sz="1350" dirty="0"/>
              <a:t>-2</a:t>
            </a:r>
          </a:p>
        </p:txBody>
      </p:sp>
      <p:sp>
        <p:nvSpPr>
          <p:cNvPr id="174" name="TextBox 173">
            <a:extLst>
              <a:ext uri="{FF2B5EF4-FFF2-40B4-BE49-F238E27FC236}">
                <a16:creationId xmlns:a16="http://schemas.microsoft.com/office/drawing/2014/main" id="{8468AC3C-A7E7-4035-B9C9-FC86D8E8723D}"/>
              </a:ext>
            </a:extLst>
          </p:cNvPr>
          <p:cNvSpPr txBox="1"/>
          <p:nvPr/>
        </p:nvSpPr>
        <p:spPr>
          <a:xfrm>
            <a:off x="3988784" y="4231766"/>
            <a:ext cx="272832" cy="300082"/>
          </a:xfrm>
          <a:prstGeom prst="rect">
            <a:avLst/>
          </a:prstGeom>
          <a:noFill/>
        </p:spPr>
        <p:txBody>
          <a:bodyPr wrap="none" rtlCol="0">
            <a:spAutoFit/>
          </a:bodyPr>
          <a:lstStyle/>
          <a:p>
            <a:r>
              <a:rPr lang="en-US" sz="1350" dirty="0"/>
              <a:t>2</a:t>
            </a:r>
          </a:p>
        </p:txBody>
      </p:sp>
      <p:sp>
        <p:nvSpPr>
          <p:cNvPr id="175" name="TextBox 174">
            <a:extLst>
              <a:ext uri="{FF2B5EF4-FFF2-40B4-BE49-F238E27FC236}">
                <a16:creationId xmlns:a16="http://schemas.microsoft.com/office/drawing/2014/main" id="{49FB243E-FD7F-40F2-8D73-47C9AE34BBAA}"/>
              </a:ext>
            </a:extLst>
          </p:cNvPr>
          <p:cNvSpPr txBox="1"/>
          <p:nvPr/>
        </p:nvSpPr>
        <p:spPr>
          <a:xfrm>
            <a:off x="4403503" y="4231766"/>
            <a:ext cx="272832" cy="300082"/>
          </a:xfrm>
          <a:prstGeom prst="rect">
            <a:avLst/>
          </a:prstGeom>
          <a:noFill/>
        </p:spPr>
        <p:txBody>
          <a:bodyPr wrap="none" rtlCol="0">
            <a:spAutoFit/>
          </a:bodyPr>
          <a:lstStyle/>
          <a:p>
            <a:r>
              <a:rPr lang="en-US" sz="1350" dirty="0"/>
              <a:t>0</a:t>
            </a:r>
          </a:p>
        </p:txBody>
      </p:sp>
      <p:sp>
        <p:nvSpPr>
          <p:cNvPr id="148" name="TextBox 147">
            <a:extLst>
              <a:ext uri="{FF2B5EF4-FFF2-40B4-BE49-F238E27FC236}">
                <a16:creationId xmlns:a16="http://schemas.microsoft.com/office/drawing/2014/main" id="{461564B7-43AC-420B-A5C0-630EAD7CA1F9}"/>
              </a:ext>
            </a:extLst>
          </p:cNvPr>
          <p:cNvSpPr txBox="1"/>
          <p:nvPr/>
        </p:nvSpPr>
        <p:spPr>
          <a:xfrm>
            <a:off x="5230809" y="1920479"/>
            <a:ext cx="3551421" cy="369332"/>
          </a:xfrm>
          <a:prstGeom prst="rect">
            <a:avLst/>
          </a:prstGeom>
          <a:noFill/>
        </p:spPr>
        <p:txBody>
          <a:bodyPr wrap="none" rtlCol="0">
            <a:spAutoFit/>
          </a:bodyPr>
          <a:lstStyle/>
          <a:p>
            <a:r>
              <a:rPr lang="en-US" dirty="0"/>
              <a:t>Depth-Limited Rock-Paper-Scissors+</a:t>
            </a:r>
          </a:p>
        </p:txBody>
      </p:sp>
      <p:grpSp>
        <p:nvGrpSpPr>
          <p:cNvPr id="246" name="Group 245">
            <a:extLst>
              <a:ext uri="{FF2B5EF4-FFF2-40B4-BE49-F238E27FC236}">
                <a16:creationId xmlns:a16="http://schemas.microsoft.com/office/drawing/2014/main" id="{3F5FF93A-DD9E-4C43-91D3-C1F6EA56651F}"/>
              </a:ext>
            </a:extLst>
          </p:cNvPr>
          <p:cNvGrpSpPr/>
          <p:nvPr/>
        </p:nvGrpSpPr>
        <p:grpSpPr>
          <a:xfrm>
            <a:off x="6659383" y="2314122"/>
            <a:ext cx="523875" cy="523875"/>
            <a:chOff x="5088807" y="1112395"/>
            <a:chExt cx="698500" cy="698500"/>
          </a:xfrm>
        </p:grpSpPr>
        <p:sp>
          <p:nvSpPr>
            <p:cNvPr id="247" name="Oval 246">
              <a:extLst>
                <a:ext uri="{FF2B5EF4-FFF2-40B4-BE49-F238E27FC236}">
                  <a16:creationId xmlns:a16="http://schemas.microsoft.com/office/drawing/2014/main" id="{D4E4DFBA-8889-4AD1-BCF6-C9CFFB3F3A5A}"/>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48" name="TextBox 247">
                  <a:extLst>
                    <a:ext uri="{FF2B5EF4-FFF2-40B4-BE49-F238E27FC236}">
                      <a16:creationId xmlns:a16="http://schemas.microsoft.com/office/drawing/2014/main" id="{9A94BC77-4117-496F-A2BD-A270F31DEE79}"/>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248" name="TextBox 247">
                  <a:extLst>
                    <a:ext uri="{FF2B5EF4-FFF2-40B4-BE49-F238E27FC236}">
                      <a16:creationId xmlns:a16="http://schemas.microsoft.com/office/drawing/2014/main" id="{9A94BC77-4117-496F-A2BD-A270F31DEE79}"/>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249" name="Straight Arrow Connector 248">
            <a:extLst>
              <a:ext uri="{FF2B5EF4-FFF2-40B4-BE49-F238E27FC236}">
                <a16:creationId xmlns:a16="http://schemas.microsoft.com/office/drawing/2014/main" id="{08A9F879-FB45-4A00-841D-A829576FD42D}"/>
              </a:ext>
            </a:extLst>
          </p:cNvPr>
          <p:cNvCxnSpPr>
            <a:cxnSpLocks/>
            <a:stCxn id="247" idx="3"/>
            <a:endCxn id="257" idx="7"/>
          </p:cNvCxnSpPr>
          <p:nvPr/>
        </p:nvCxnSpPr>
        <p:spPr>
          <a:xfrm flipH="1">
            <a:off x="5498537"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F1CD9CA3-6682-4EA3-8AFB-9D60504A6E8D}"/>
              </a:ext>
            </a:extLst>
          </p:cNvPr>
          <p:cNvCxnSpPr>
            <a:cxnSpLocks/>
            <a:stCxn id="247" idx="5"/>
            <a:endCxn id="278" idx="1"/>
          </p:cNvCxnSpPr>
          <p:nvPr/>
        </p:nvCxnSpPr>
        <p:spPr>
          <a:xfrm>
            <a:off x="7106538"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472ED58A-8CC4-4D9B-9A28-8CBB7102E4EF}"/>
              </a:ext>
            </a:extLst>
          </p:cNvPr>
          <p:cNvSpPr txBox="1"/>
          <p:nvPr/>
        </p:nvSpPr>
        <p:spPr>
          <a:xfrm rot="20106176">
            <a:off x="5975825" y="2746045"/>
            <a:ext cx="519373" cy="300082"/>
          </a:xfrm>
          <a:prstGeom prst="rect">
            <a:avLst/>
          </a:prstGeom>
          <a:noFill/>
        </p:spPr>
        <p:txBody>
          <a:bodyPr wrap="none" rtlCol="0">
            <a:spAutoFit/>
          </a:bodyPr>
          <a:lstStyle/>
          <a:p>
            <a:r>
              <a:rPr lang="en-US" sz="1350" dirty="0"/>
              <a:t>Rock</a:t>
            </a:r>
          </a:p>
        </p:txBody>
      </p:sp>
      <p:sp>
        <p:nvSpPr>
          <p:cNvPr id="252" name="TextBox 251">
            <a:extLst>
              <a:ext uri="{FF2B5EF4-FFF2-40B4-BE49-F238E27FC236}">
                <a16:creationId xmlns:a16="http://schemas.microsoft.com/office/drawing/2014/main" id="{C7FD1B67-FB52-4EFA-8FCC-18D4484D8CA7}"/>
              </a:ext>
            </a:extLst>
          </p:cNvPr>
          <p:cNvSpPr txBox="1"/>
          <p:nvPr/>
        </p:nvSpPr>
        <p:spPr>
          <a:xfrm rot="1584456">
            <a:off x="7284206" y="2731321"/>
            <a:ext cx="729943" cy="300082"/>
          </a:xfrm>
          <a:prstGeom prst="rect">
            <a:avLst/>
          </a:prstGeom>
          <a:noFill/>
        </p:spPr>
        <p:txBody>
          <a:bodyPr wrap="none" rtlCol="0">
            <a:spAutoFit/>
          </a:bodyPr>
          <a:lstStyle/>
          <a:p>
            <a:r>
              <a:rPr lang="en-US" sz="1350" dirty="0"/>
              <a:t>Scissors</a:t>
            </a:r>
          </a:p>
        </p:txBody>
      </p:sp>
      <p:cxnSp>
        <p:nvCxnSpPr>
          <p:cNvPr id="253" name="Straight Arrow Connector 252">
            <a:extLst>
              <a:ext uri="{FF2B5EF4-FFF2-40B4-BE49-F238E27FC236}">
                <a16:creationId xmlns:a16="http://schemas.microsoft.com/office/drawing/2014/main" id="{52382AD8-6561-4BB2-9D04-6CA9CD63585F}"/>
              </a:ext>
            </a:extLst>
          </p:cNvPr>
          <p:cNvCxnSpPr>
            <a:cxnSpLocks/>
            <a:stCxn id="247" idx="4"/>
            <a:endCxn id="269" idx="0"/>
          </p:cNvCxnSpPr>
          <p:nvPr/>
        </p:nvCxnSpPr>
        <p:spPr>
          <a:xfrm flipH="1">
            <a:off x="6914830"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CB8ED01A-9605-49A1-800D-E778C9327FAA}"/>
              </a:ext>
            </a:extLst>
          </p:cNvPr>
          <p:cNvGrpSpPr/>
          <p:nvPr/>
        </p:nvGrpSpPr>
        <p:grpSpPr>
          <a:xfrm>
            <a:off x="5051381" y="3279035"/>
            <a:ext cx="523875" cy="523875"/>
            <a:chOff x="2991400" y="2044990"/>
            <a:chExt cx="698500" cy="698500"/>
          </a:xfrm>
        </p:grpSpPr>
        <p:sp>
          <p:nvSpPr>
            <p:cNvPr id="257" name="Oval 256">
              <a:extLst>
                <a:ext uri="{FF2B5EF4-FFF2-40B4-BE49-F238E27FC236}">
                  <a16:creationId xmlns:a16="http://schemas.microsoft.com/office/drawing/2014/main" id="{9CE4F469-CD7E-4A68-BCC2-610108193BA9}"/>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9B8D16FD-163F-4D4E-82DC-BB6A8C7D6DE3}"/>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58" name="TextBox 257">
                  <a:extLst>
                    <a:ext uri="{FF2B5EF4-FFF2-40B4-BE49-F238E27FC236}">
                      <a16:creationId xmlns:a16="http://schemas.microsoft.com/office/drawing/2014/main" id="{9B8D16FD-163F-4D4E-82DC-BB6A8C7D6DE3}"/>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59" name="Straight Arrow Connector 258">
            <a:extLst>
              <a:ext uri="{FF2B5EF4-FFF2-40B4-BE49-F238E27FC236}">
                <a16:creationId xmlns:a16="http://schemas.microsoft.com/office/drawing/2014/main" id="{3D65DB48-C328-437A-AF67-8740EA13C753}"/>
              </a:ext>
            </a:extLst>
          </p:cNvPr>
          <p:cNvCxnSpPr>
            <a:cxnSpLocks/>
            <a:stCxn id="257" idx="4"/>
          </p:cNvCxnSpPr>
          <p:nvPr/>
        </p:nvCxnSpPr>
        <p:spPr>
          <a:xfrm>
            <a:off x="531331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C91DC62C-7CB6-4E01-9BB2-F5099AB1D529}"/>
                  </a:ext>
                </a:extLst>
              </p:cNvPr>
              <p:cNvSpPr txBox="1"/>
              <p:nvPr/>
            </p:nvSpPr>
            <p:spPr>
              <a:xfrm rot="5400000">
                <a:off x="5231672"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62" name="TextBox 261">
                <a:extLst>
                  <a:ext uri="{FF2B5EF4-FFF2-40B4-BE49-F238E27FC236}">
                    <a16:creationId xmlns:a16="http://schemas.microsoft.com/office/drawing/2014/main" id="{C91DC62C-7CB6-4E01-9BB2-F5099AB1D529}"/>
                  </a:ext>
                </a:extLst>
              </p:cNvPr>
              <p:cNvSpPr txBox="1">
                <a:spLocks noRot="1" noChangeAspect="1" noMove="1" noResize="1" noEditPoints="1" noAdjustHandles="1" noChangeArrowheads="1" noChangeShapeType="1" noTextEdit="1"/>
              </p:cNvSpPr>
              <p:nvPr/>
            </p:nvSpPr>
            <p:spPr>
              <a:xfrm rot="5400000">
                <a:off x="5231672" y="3851489"/>
                <a:ext cx="412549" cy="302519"/>
              </a:xfrm>
              <a:prstGeom prst="rect">
                <a:avLst/>
              </a:prstGeom>
              <a:blipFill>
                <a:blip r:embed="rId6"/>
                <a:stretch>
                  <a:fillRect/>
                </a:stretch>
              </a:blipFill>
            </p:spPr>
            <p:txBody>
              <a:bodyPr/>
              <a:lstStyle/>
              <a:p>
                <a:r>
                  <a:rPr lang="en-US">
                    <a:noFill/>
                  </a:rPr>
                  <a:t> </a:t>
                </a:r>
              </a:p>
            </p:txBody>
          </p:sp>
        </mc:Fallback>
      </mc:AlternateContent>
      <p:sp>
        <p:nvSpPr>
          <p:cNvPr id="264" name="TextBox 263">
            <a:extLst>
              <a:ext uri="{FF2B5EF4-FFF2-40B4-BE49-F238E27FC236}">
                <a16:creationId xmlns:a16="http://schemas.microsoft.com/office/drawing/2014/main" id="{373CC769-8F3C-4BF0-A498-D7591BFB0924}"/>
              </a:ext>
            </a:extLst>
          </p:cNvPr>
          <p:cNvSpPr txBox="1"/>
          <p:nvPr/>
        </p:nvSpPr>
        <p:spPr>
          <a:xfrm>
            <a:off x="5205420" y="4226473"/>
            <a:ext cx="272832" cy="300082"/>
          </a:xfrm>
          <a:prstGeom prst="rect">
            <a:avLst/>
          </a:prstGeom>
          <a:noFill/>
        </p:spPr>
        <p:txBody>
          <a:bodyPr wrap="none" rtlCol="0">
            <a:spAutoFit/>
          </a:bodyPr>
          <a:lstStyle/>
          <a:p>
            <a:r>
              <a:rPr lang="en-US" sz="1350" dirty="0"/>
              <a:t>0</a:t>
            </a:r>
          </a:p>
        </p:txBody>
      </p:sp>
      <p:grpSp>
        <p:nvGrpSpPr>
          <p:cNvPr id="268" name="Group 267">
            <a:extLst>
              <a:ext uri="{FF2B5EF4-FFF2-40B4-BE49-F238E27FC236}">
                <a16:creationId xmlns:a16="http://schemas.microsoft.com/office/drawing/2014/main" id="{84F88819-95D6-4ED5-8C8A-9BED9BB2E08F}"/>
              </a:ext>
            </a:extLst>
          </p:cNvPr>
          <p:cNvGrpSpPr/>
          <p:nvPr/>
        </p:nvGrpSpPr>
        <p:grpSpPr>
          <a:xfrm>
            <a:off x="6652892" y="3279035"/>
            <a:ext cx="523875" cy="523875"/>
            <a:chOff x="2991400" y="2044990"/>
            <a:chExt cx="698500" cy="698500"/>
          </a:xfrm>
        </p:grpSpPr>
        <p:sp>
          <p:nvSpPr>
            <p:cNvPr id="269" name="Oval 268">
              <a:extLst>
                <a:ext uri="{FF2B5EF4-FFF2-40B4-BE49-F238E27FC236}">
                  <a16:creationId xmlns:a16="http://schemas.microsoft.com/office/drawing/2014/main" id="{41B7A224-9A61-43C8-8E4F-CFB5D8E95AD0}"/>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70" name="TextBox 269">
                  <a:extLst>
                    <a:ext uri="{FF2B5EF4-FFF2-40B4-BE49-F238E27FC236}">
                      <a16:creationId xmlns:a16="http://schemas.microsoft.com/office/drawing/2014/main" id="{D91F68A1-77BE-47CF-8206-337A88ECDD6E}"/>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70" name="TextBox 269">
                  <a:extLst>
                    <a:ext uri="{FF2B5EF4-FFF2-40B4-BE49-F238E27FC236}">
                      <a16:creationId xmlns:a16="http://schemas.microsoft.com/office/drawing/2014/main" id="{D91F68A1-77BE-47CF-8206-337A88ECDD6E}"/>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71" name="Straight Arrow Connector 270">
            <a:extLst>
              <a:ext uri="{FF2B5EF4-FFF2-40B4-BE49-F238E27FC236}">
                <a16:creationId xmlns:a16="http://schemas.microsoft.com/office/drawing/2014/main" id="{C66D7E9B-8E45-4D40-B3A6-F4E9A1EE66DF}"/>
              </a:ext>
            </a:extLst>
          </p:cNvPr>
          <p:cNvCxnSpPr>
            <a:cxnSpLocks/>
            <a:stCxn id="269" idx="4"/>
          </p:cNvCxnSpPr>
          <p:nvPr/>
        </p:nvCxnSpPr>
        <p:spPr>
          <a:xfrm>
            <a:off x="691482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7" name="Group 276">
            <a:extLst>
              <a:ext uri="{FF2B5EF4-FFF2-40B4-BE49-F238E27FC236}">
                <a16:creationId xmlns:a16="http://schemas.microsoft.com/office/drawing/2014/main" id="{1C621121-DA08-4111-9A2F-7EB7E7943A71}"/>
              </a:ext>
            </a:extLst>
          </p:cNvPr>
          <p:cNvGrpSpPr/>
          <p:nvPr/>
        </p:nvGrpSpPr>
        <p:grpSpPr>
          <a:xfrm>
            <a:off x="8299582" y="3279035"/>
            <a:ext cx="523875" cy="523875"/>
            <a:chOff x="2991400" y="2044990"/>
            <a:chExt cx="698500" cy="698500"/>
          </a:xfrm>
        </p:grpSpPr>
        <p:sp>
          <p:nvSpPr>
            <p:cNvPr id="278" name="Oval 277">
              <a:extLst>
                <a:ext uri="{FF2B5EF4-FFF2-40B4-BE49-F238E27FC236}">
                  <a16:creationId xmlns:a16="http://schemas.microsoft.com/office/drawing/2014/main" id="{3A72361A-BE1C-4905-96EF-274377D9C691}"/>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02DA9176-A1D0-4420-9760-96367B7736A0}"/>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79" name="TextBox 278">
                  <a:extLst>
                    <a:ext uri="{FF2B5EF4-FFF2-40B4-BE49-F238E27FC236}">
                      <a16:creationId xmlns:a16="http://schemas.microsoft.com/office/drawing/2014/main" id="{02DA9176-A1D0-4420-9760-96367B7736A0}"/>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80" name="Straight Arrow Connector 279">
            <a:extLst>
              <a:ext uri="{FF2B5EF4-FFF2-40B4-BE49-F238E27FC236}">
                <a16:creationId xmlns:a16="http://schemas.microsoft.com/office/drawing/2014/main" id="{F5C8F1A4-A8F2-4D84-AD64-BDA622FF8277}"/>
              </a:ext>
            </a:extLst>
          </p:cNvPr>
          <p:cNvCxnSpPr>
            <a:cxnSpLocks/>
            <a:stCxn id="278" idx="4"/>
          </p:cNvCxnSpPr>
          <p:nvPr/>
        </p:nvCxnSpPr>
        <p:spPr>
          <a:xfrm>
            <a:off x="856151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4" name="TextBox 283">
            <a:extLst>
              <a:ext uri="{FF2B5EF4-FFF2-40B4-BE49-F238E27FC236}">
                <a16:creationId xmlns:a16="http://schemas.microsoft.com/office/drawing/2014/main" id="{0F598BFB-87D9-4AEF-AC02-2F954337D115}"/>
              </a:ext>
            </a:extLst>
          </p:cNvPr>
          <p:cNvSpPr txBox="1"/>
          <p:nvPr/>
        </p:nvSpPr>
        <p:spPr>
          <a:xfrm rot="5400000">
            <a:off x="6749228" y="2901913"/>
            <a:ext cx="592919" cy="300082"/>
          </a:xfrm>
          <a:prstGeom prst="rect">
            <a:avLst/>
          </a:prstGeom>
          <a:noFill/>
        </p:spPr>
        <p:txBody>
          <a:bodyPr wrap="none" rtlCol="0">
            <a:spAutoFit/>
          </a:bodyPr>
          <a:lstStyle/>
          <a:p>
            <a:r>
              <a:rPr lang="en-US" sz="1350" dirty="0"/>
              <a:t>Paper</a:t>
            </a:r>
          </a:p>
        </p:txBody>
      </p:sp>
      <p:cxnSp>
        <p:nvCxnSpPr>
          <p:cNvPr id="285" name="Straight Arrow Connector 284">
            <a:extLst>
              <a:ext uri="{FF2B5EF4-FFF2-40B4-BE49-F238E27FC236}">
                <a16:creationId xmlns:a16="http://schemas.microsoft.com/office/drawing/2014/main" id="{AFBA6162-3CB9-4859-8C60-BDFC77AAF482}"/>
              </a:ext>
            </a:extLst>
          </p:cNvPr>
          <p:cNvCxnSpPr>
            <a:cxnSpLocks/>
            <a:stCxn id="269" idx="2"/>
            <a:endCxn id="257" idx="6"/>
          </p:cNvCxnSpPr>
          <p:nvPr/>
        </p:nvCxnSpPr>
        <p:spPr>
          <a:xfrm flipH="1">
            <a:off x="5575257"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A0EC6EE0-860E-41F7-8FAE-CB9FFA03D9BC}"/>
              </a:ext>
            </a:extLst>
          </p:cNvPr>
          <p:cNvCxnSpPr>
            <a:cxnSpLocks/>
            <a:stCxn id="278" idx="2"/>
            <a:endCxn id="269" idx="6"/>
          </p:cNvCxnSpPr>
          <p:nvPr/>
        </p:nvCxnSpPr>
        <p:spPr>
          <a:xfrm flipH="1">
            <a:off x="7176767"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ED63E65D-9095-40B6-951D-4B047E44D2EE}"/>
              </a:ext>
            </a:extLst>
          </p:cNvPr>
          <p:cNvSpPr txBox="1"/>
          <p:nvPr/>
        </p:nvSpPr>
        <p:spPr>
          <a:xfrm>
            <a:off x="6803484" y="4226473"/>
            <a:ext cx="272832" cy="300082"/>
          </a:xfrm>
          <a:prstGeom prst="rect">
            <a:avLst/>
          </a:prstGeom>
          <a:noFill/>
        </p:spPr>
        <p:txBody>
          <a:bodyPr wrap="none" rtlCol="0">
            <a:spAutoFit/>
          </a:bodyPr>
          <a:lstStyle/>
          <a:p>
            <a:r>
              <a:rPr lang="en-US" sz="1350" dirty="0"/>
              <a:t>0</a:t>
            </a:r>
          </a:p>
        </p:txBody>
      </p:sp>
      <p:sp>
        <p:nvSpPr>
          <p:cNvPr id="291" name="TextBox 290">
            <a:extLst>
              <a:ext uri="{FF2B5EF4-FFF2-40B4-BE49-F238E27FC236}">
                <a16:creationId xmlns:a16="http://schemas.microsoft.com/office/drawing/2014/main" id="{2450701E-C049-4CB4-964F-7E656212A493}"/>
              </a:ext>
            </a:extLst>
          </p:cNvPr>
          <p:cNvSpPr txBox="1"/>
          <p:nvPr/>
        </p:nvSpPr>
        <p:spPr>
          <a:xfrm>
            <a:off x="8445255" y="4226473"/>
            <a:ext cx="272832" cy="300082"/>
          </a:xfrm>
          <a:prstGeom prst="rect">
            <a:avLst/>
          </a:prstGeom>
          <a:noFill/>
        </p:spPr>
        <p:txBody>
          <a:bodyPr wrap="none" rtlCol="0">
            <a:spAutoFit/>
          </a:bodyPr>
          <a:lstStyle/>
          <a:p>
            <a:r>
              <a:rPr lang="en-US" sz="1350" dirty="0"/>
              <a:t>0</a:t>
            </a:r>
          </a:p>
        </p:txBody>
      </p:sp>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DA88C5C4-BA35-473C-B49A-2C6B97ED64FC}"/>
                  </a:ext>
                </a:extLst>
              </p:cNvPr>
              <p:cNvSpPr txBox="1"/>
              <p:nvPr/>
            </p:nvSpPr>
            <p:spPr>
              <a:xfrm rot="5400000">
                <a:off x="6830815"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93" name="TextBox 292">
                <a:extLst>
                  <a:ext uri="{FF2B5EF4-FFF2-40B4-BE49-F238E27FC236}">
                    <a16:creationId xmlns:a16="http://schemas.microsoft.com/office/drawing/2014/main" id="{DA88C5C4-BA35-473C-B49A-2C6B97ED64FC}"/>
                  </a:ext>
                </a:extLst>
              </p:cNvPr>
              <p:cNvSpPr txBox="1">
                <a:spLocks noRot="1" noChangeAspect="1" noMove="1" noResize="1" noEditPoints="1" noAdjustHandles="1" noChangeArrowheads="1" noChangeShapeType="1" noTextEdit="1"/>
              </p:cNvSpPr>
              <p:nvPr/>
            </p:nvSpPr>
            <p:spPr>
              <a:xfrm rot="5400000">
                <a:off x="6830815" y="3851489"/>
                <a:ext cx="412549" cy="30251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0CE213B9-C414-4D10-BA27-B7088221E0D2}"/>
                  </a:ext>
                </a:extLst>
              </p:cNvPr>
              <p:cNvSpPr txBox="1"/>
              <p:nvPr/>
            </p:nvSpPr>
            <p:spPr>
              <a:xfrm rot="5400000">
                <a:off x="8491791"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94" name="TextBox 293">
                <a:extLst>
                  <a:ext uri="{FF2B5EF4-FFF2-40B4-BE49-F238E27FC236}">
                    <a16:creationId xmlns:a16="http://schemas.microsoft.com/office/drawing/2014/main" id="{0CE213B9-C414-4D10-BA27-B7088221E0D2}"/>
                  </a:ext>
                </a:extLst>
              </p:cNvPr>
              <p:cNvSpPr txBox="1">
                <a:spLocks noRot="1" noChangeAspect="1" noMove="1" noResize="1" noEditPoints="1" noAdjustHandles="1" noChangeArrowheads="1" noChangeShapeType="1" noTextEdit="1"/>
              </p:cNvSpPr>
              <p:nvPr/>
            </p:nvSpPr>
            <p:spPr>
              <a:xfrm rot="5400000">
                <a:off x="8491791" y="3851489"/>
                <a:ext cx="412549" cy="30251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84DD0A27-E2DF-452A-B442-2ED93F893442}"/>
                  </a:ext>
                </a:extLst>
              </p:cNvPr>
              <p:cNvSpPr txBox="1"/>
              <p:nvPr/>
            </p:nvSpPr>
            <p:spPr>
              <a:xfrm>
                <a:off x="5151432" y="2921128"/>
                <a:ext cx="564001" cy="39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f>
                        <m:fPr>
                          <m:ctrlPr>
                            <a:rPr lang="en-US" sz="1050" b="1" i="1">
                              <a:solidFill>
                                <a:srgbClr val="0070C0"/>
                              </a:solidFill>
                              <a:latin typeface="Cambria Math" panose="02040503050406030204" pitchFamily="18" charset="0"/>
                            </a:rPr>
                          </m:ctrlPr>
                        </m:fPr>
                        <m:num>
                          <m:r>
                            <a:rPr lang="en-US" sz="1050" b="1" i="1">
                              <a:solidFill>
                                <a:srgbClr val="0070C0"/>
                              </a:solidFill>
                              <a:latin typeface="Cambria Math" panose="02040503050406030204" pitchFamily="18" charset="0"/>
                            </a:rPr>
                            <m:t>𝟏</m:t>
                          </m:r>
                        </m:num>
                        <m:den>
                          <m:r>
                            <a:rPr lang="en-US" sz="1050" b="1" i="1">
                              <a:solidFill>
                                <a:srgbClr val="0070C0"/>
                              </a:solidFill>
                              <a:latin typeface="Cambria Math" panose="02040503050406030204" pitchFamily="18" charset="0"/>
                            </a:rPr>
                            <m:t>𝟑</m:t>
                          </m:r>
                        </m:den>
                      </m:f>
                    </m:oMath>
                  </m:oMathPara>
                </a14:m>
                <a:endParaRPr lang="en-US" sz="1050" b="1" dirty="0">
                  <a:solidFill>
                    <a:srgbClr val="0070C0"/>
                  </a:solidFill>
                </a:endParaRPr>
              </a:p>
            </p:txBody>
          </p:sp>
        </mc:Choice>
        <mc:Fallback xmlns="">
          <p:sp>
            <p:nvSpPr>
              <p:cNvPr id="295" name="TextBox 294">
                <a:extLst>
                  <a:ext uri="{FF2B5EF4-FFF2-40B4-BE49-F238E27FC236}">
                    <a16:creationId xmlns:a16="http://schemas.microsoft.com/office/drawing/2014/main" id="{84DD0A27-E2DF-452A-B442-2ED93F893442}"/>
                  </a:ext>
                </a:extLst>
              </p:cNvPr>
              <p:cNvSpPr txBox="1">
                <a:spLocks noRot="1" noChangeAspect="1" noMove="1" noResize="1" noEditPoints="1" noAdjustHandles="1" noChangeArrowheads="1" noChangeShapeType="1" noTextEdit="1"/>
              </p:cNvSpPr>
              <p:nvPr/>
            </p:nvSpPr>
            <p:spPr>
              <a:xfrm>
                <a:off x="5151432" y="2921128"/>
                <a:ext cx="564001" cy="395878"/>
              </a:xfrm>
              <a:prstGeom prst="rect">
                <a:avLst/>
              </a:prstGeom>
              <a:blipFill>
                <a:blip r:embed="rId8"/>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19ED9B5F-6162-429E-BF2F-1E09014600FF}"/>
                  </a:ext>
                </a:extLst>
              </p:cNvPr>
              <p:cNvSpPr txBox="1"/>
              <p:nvPr/>
            </p:nvSpPr>
            <p:spPr>
              <a:xfrm>
                <a:off x="8186507" y="2921128"/>
                <a:ext cx="564001" cy="39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f>
                        <m:fPr>
                          <m:ctrlPr>
                            <a:rPr lang="en-US" sz="1050" b="1" i="1">
                              <a:solidFill>
                                <a:srgbClr val="0070C0"/>
                              </a:solidFill>
                              <a:latin typeface="Cambria Math" panose="02040503050406030204" pitchFamily="18" charset="0"/>
                            </a:rPr>
                          </m:ctrlPr>
                        </m:fPr>
                        <m:num>
                          <m:r>
                            <a:rPr lang="en-US" sz="1050" b="1" i="1">
                              <a:solidFill>
                                <a:srgbClr val="0070C0"/>
                              </a:solidFill>
                              <a:latin typeface="Cambria Math" panose="02040503050406030204" pitchFamily="18" charset="0"/>
                            </a:rPr>
                            <m:t>𝟏</m:t>
                          </m:r>
                        </m:num>
                        <m:den>
                          <m:r>
                            <a:rPr lang="en-US" sz="1050" b="1" i="1">
                              <a:solidFill>
                                <a:srgbClr val="0070C0"/>
                              </a:solidFill>
                              <a:latin typeface="Cambria Math" panose="02040503050406030204" pitchFamily="18" charset="0"/>
                            </a:rPr>
                            <m:t>𝟑</m:t>
                          </m:r>
                        </m:den>
                      </m:f>
                    </m:oMath>
                  </m:oMathPara>
                </a14:m>
                <a:endParaRPr lang="en-US" sz="1050" b="1" dirty="0">
                  <a:solidFill>
                    <a:srgbClr val="0070C0"/>
                  </a:solidFill>
                </a:endParaRPr>
              </a:p>
            </p:txBody>
          </p:sp>
        </mc:Choice>
        <mc:Fallback xmlns="">
          <p:sp>
            <p:nvSpPr>
              <p:cNvPr id="296" name="TextBox 295">
                <a:extLst>
                  <a:ext uri="{FF2B5EF4-FFF2-40B4-BE49-F238E27FC236}">
                    <a16:creationId xmlns:a16="http://schemas.microsoft.com/office/drawing/2014/main" id="{19ED9B5F-6162-429E-BF2F-1E09014600FF}"/>
                  </a:ext>
                </a:extLst>
              </p:cNvPr>
              <p:cNvSpPr txBox="1">
                <a:spLocks noRot="1" noChangeAspect="1" noMove="1" noResize="1" noEditPoints="1" noAdjustHandles="1" noChangeArrowheads="1" noChangeShapeType="1" noTextEdit="1"/>
              </p:cNvSpPr>
              <p:nvPr/>
            </p:nvSpPr>
            <p:spPr>
              <a:xfrm>
                <a:off x="8186507" y="2921128"/>
                <a:ext cx="564001" cy="395878"/>
              </a:xfrm>
              <a:prstGeom prst="rect">
                <a:avLst/>
              </a:prstGeom>
              <a:blipFill>
                <a:blip r:embed="rId9"/>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7" name="TextBox 296">
                <a:extLst>
                  <a:ext uri="{FF2B5EF4-FFF2-40B4-BE49-F238E27FC236}">
                    <a16:creationId xmlns:a16="http://schemas.microsoft.com/office/drawing/2014/main" id="{D3348209-000D-4E76-995B-DCFE7EE13B13}"/>
                  </a:ext>
                </a:extLst>
              </p:cNvPr>
              <p:cNvSpPr txBox="1"/>
              <p:nvPr/>
            </p:nvSpPr>
            <p:spPr>
              <a:xfrm>
                <a:off x="6389214" y="2921128"/>
                <a:ext cx="564001" cy="39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f>
                        <m:fPr>
                          <m:ctrlPr>
                            <a:rPr lang="en-US" sz="1050" b="1" i="1">
                              <a:solidFill>
                                <a:srgbClr val="0070C0"/>
                              </a:solidFill>
                              <a:latin typeface="Cambria Math" panose="02040503050406030204" pitchFamily="18" charset="0"/>
                            </a:rPr>
                          </m:ctrlPr>
                        </m:fPr>
                        <m:num>
                          <m:r>
                            <a:rPr lang="en-US" sz="1050" b="1" i="1">
                              <a:solidFill>
                                <a:srgbClr val="0070C0"/>
                              </a:solidFill>
                              <a:latin typeface="Cambria Math" panose="02040503050406030204" pitchFamily="18" charset="0"/>
                            </a:rPr>
                            <m:t>𝟏</m:t>
                          </m:r>
                        </m:num>
                        <m:den>
                          <m:r>
                            <a:rPr lang="en-US" sz="1050" b="1" i="1">
                              <a:solidFill>
                                <a:srgbClr val="0070C0"/>
                              </a:solidFill>
                              <a:latin typeface="Cambria Math" panose="02040503050406030204" pitchFamily="18" charset="0"/>
                            </a:rPr>
                            <m:t>𝟑</m:t>
                          </m:r>
                        </m:den>
                      </m:f>
                    </m:oMath>
                  </m:oMathPara>
                </a14:m>
                <a:endParaRPr lang="en-US" sz="1050" b="1" dirty="0">
                  <a:solidFill>
                    <a:srgbClr val="0070C0"/>
                  </a:solidFill>
                </a:endParaRPr>
              </a:p>
            </p:txBody>
          </p:sp>
        </mc:Choice>
        <mc:Fallback xmlns="">
          <p:sp>
            <p:nvSpPr>
              <p:cNvPr id="297" name="TextBox 296">
                <a:extLst>
                  <a:ext uri="{FF2B5EF4-FFF2-40B4-BE49-F238E27FC236}">
                    <a16:creationId xmlns:a16="http://schemas.microsoft.com/office/drawing/2014/main" id="{D3348209-000D-4E76-995B-DCFE7EE13B13}"/>
                  </a:ext>
                </a:extLst>
              </p:cNvPr>
              <p:cNvSpPr txBox="1">
                <a:spLocks noRot="1" noChangeAspect="1" noMove="1" noResize="1" noEditPoints="1" noAdjustHandles="1" noChangeArrowheads="1" noChangeShapeType="1" noTextEdit="1"/>
              </p:cNvSpPr>
              <p:nvPr/>
            </p:nvSpPr>
            <p:spPr>
              <a:xfrm>
                <a:off x="6389214" y="2921128"/>
                <a:ext cx="564001" cy="395878"/>
              </a:xfrm>
              <a:prstGeom prst="rect">
                <a:avLst/>
              </a:prstGeom>
              <a:blipFill>
                <a:blip r:embed="rId8"/>
                <a:stretch>
                  <a:fillRect b="-1538"/>
                </a:stretch>
              </a:blipFill>
            </p:spPr>
            <p:txBody>
              <a:bodyPr/>
              <a:lstStyle/>
              <a:p>
                <a:r>
                  <a:rPr lang="en-US">
                    <a:noFill/>
                  </a:rPr>
                  <a:t> </a:t>
                </a:r>
              </a:p>
            </p:txBody>
          </p:sp>
        </mc:Fallback>
      </mc:AlternateContent>
      <p:sp>
        <p:nvSpPr>
          <p:cNvPr id="85" name="Rectangle 84"/>
          <p:cNvSpPr/>
          <p:nvPr/>
        </p:nvSpPr>
        <p:spPr>
          <a:xfrm>
            <a:off x="2692591" y="1095193"/>
            <a:ext cx="4000006" cy="369332"/>
          </a:xfrm>
          <a:prstGeom prst="rect">
            <a:avLst/>
          </a:prstGeom>
        </p:spPr>
        <p:txBody>
          <a:bodyPr wrap="none">
            <a:spAutoFit/>
          </a:bodyPr>
          <a:lstStyle/>
          <a:p>
            <a:r>
              <a:rPr lang="en-US" dirty="0"/>
              <a:t>[Brown, Sandholm &amp; Amos NeurIPS-18e]</a:t>
            </a:r>
          </a:p>
        </p:txBody>
      </p:sp>
    </p:spTree>
    <p:extLst>
      <p:ext uri="{BB962C8B-B14F-4D97-AF65-F5344CB8AC3E}">
        <p14:creationId xmlns:p14="http://schemas.microsoft.com/office/powerpoint/2010/main" val="130979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Depth-limited solving</a:t>
            </a:r>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6912D993-69A2-4DE7-B9F1-37A3C0ED8C37}"/>
                  </a:ext>
                </a:extLst>
              </p:cNvPr>
              <p:cNvSpPr txBox="1"/>
              <p:nvPr/>
            </p:nvSpPr>
            <p:spPr>
              <a:xfrm>
                <a:off x="454525" y="4507145"/>
                <a:ext cx="8179124" cy="1131079"/>
              </a:xfrm>
              <a:prstGeom prst="rect">
                <a:avLst/>
              </a:prstGeom>
              <a:noFill/>
            </p:spPr>
            <p:txBody>
              <a:bodyPr wrap="square" rtlCol="0">
                <a:spAutoFit/>
              </a:bodyPr>
              <a:lstStyle/>
              <a:p>
                <a:pPr marL="214313" indent="-214313">
                  <a:buFont typeface="Arial" panose="020B0604020202020204" pitchFamily="34" charset="0"/>
                  <a:buChar char="•"/>
                </a:pPr>
                <a:r>
                  <a:rPr lang="en-US" sz="1350" dirty="0"/>
                  <a:t>At leaf nodes, allow other player(s) one final action choosing among multiple </a:t>
                </a:r>
                <a:r>
                  <a:rPr lang="en-US" sz="1350" i="1" dirty="0"/>
                  <a:t>policies</a:t>
                </a:r>
                <a:r>
                  <a:rPr lang="en-US" sz="1350" dirty="0"/>
                  <a:t> for the remaining game</a:t>
                </a:r>
              </a:p>
              <a:p>
                <a:pPr marL="214313" indent="-214313">
                  <a:buFont typeface="Arial" panose="020B0604020202020204" pitchFamily="34" charset="0"/>
                  <a:buChar char="•"/>
                </a:pPr>
                <a:r>
                  <a:rPr lang="en-US" sz="1350" dirty="0"/>
                  <a:t>Step 1: Solve subgame with current set of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𝑃</m:t>
                        </m:r>
                      </m:e>
                      <m:sub>
                        <m:r>
                          <a:rPr lang="en-US" sz="1350" i="1">
                            <a:latin typeface="Cambria Math" panose="02040503050406030204" pitchFamily="18" charset="0"/>
                          </a:rPr>
                          <m:t>2</m:t>
                        </m:r>
                      </m:sub>
                    </m:sSub>
                  </m:oMath>
                </a14:m>
                <a:r>
                  <a:rPr lang="en-US" sz="1350" dirty="0"/>
                  <a:t> leaf-node policies</a:t>
                </a:r>
              </a:p>
              <a:p>
                <a:pPr marL="214313" indent="-214313">
                  <a:buFont typeface="Arial" panose="020B0604020202020204" pitchFamily="34" charset="0"/>
                  <a:buChar char="•"/>
                </a:pPr>
                <a:r>
                  <a:rPr lang="en-US" sz="1350" b="1" dirty="0"/>
                  <a:t>Step 2: Calculate a </a:t>
                </a:r>
                <a14:m>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a14:m>
                <a:r>
                  <a:rPr lang="en-US" sz="1350" b="1" dirty="0"/>
                  <a:t> best response</a:t>
                </a:r>
              </a:p>
              <a:p>
                <a:pPr marL="214313" indent="-214313">
                  <a:buFont typeface="Arial" panose="020B0604020202020204" pitchFamily="34" charset="0"/>
                  <a:buChar char="•"/>
                </a:pPr>
                <a:r>
                  <a:rPr lang="en-US" sz="1350" dirty="0"/>
                  <a:t>Step 3: Add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𝑃</m:t>
                        </m:r>
                      </m:e>
                      <m:sub>
                        <m:r>
                          <a:rPr lang="en-US" sz="1350" i="1">
                            <a:latin typeface="Cambria Math" panose="02040503050406030204" pitchFamily="18" charset="0"/>
                          </a:rPr>
                          <m:t>2</m:t>
                        </m:r>
                      </m:sub>
                    </m:sSub>
                  </m:oMath>
                </a14:m>
                <a:r>
                  <a:rPr lang="en-US" sz="1350" dirty="0"/>
                  <a:t> best response to set of leaf-node policies</a:t>
                </a:r>
              </a:p>
              <a:p>
                <a:pPr marL="214313" indent="-214313">
                  <a:buFont typeface="Arial" panose="020B0604020202020204" pitchFamily="34" charset="0"/>
                  <a:buChar char="•"/>
                </a:pPr>
                <a:r>
                  <a:rPr lang="en-US" sz="1350" dirty="0"/>
                  <a:t>Repeat</a:t>
                </a:r>
              </a:p>
            </p:txBody>
          </p:sp>
        </mc:Choice>
        <mc:Fallback xmlns="">
          <p:sp>
            <p:nvSpPr>
              <p:cNvPr id="137" name="TextBox 136">
                <a:extLst>
                  <a:ext uri="{FF2B5EF4-FFF2-40B4-BE49-F238E27FC236}">
                    <a16:creationId xmlns:a16="http://schemas.microsoft.com/office/drawing/2014/main" id="{6912D993-69A2-4DE7-B9F1-37A3C0ED8C37}"/>
                  </a:ext>
                </a:extLst>
              </p:cNvPr>
              <p:cNvSpPr txBox="1">
                <a:spLocks noRot="1" noChangeAspect="1" noMove="1" noResize="1" noEditPoints="1" noAdjustHandles="1" noChangeArrowheads="1" noChangeShapeType="1" noTextEdit="1"/>
              </p:cNvSpPr>
              <p:nvPr/>
            </p:nvSpPr>
            <p:spPr>
              <a:xfrm>
                <a:off x="454525" y="4507145"/>
                <a:ext cx="8179124" cy="1131079"/>
              </a:xfrm>
              <a:prstGeom prst="rect">
                <a:avLst/>
              </a:prstGeom>
              <a:blipFill>
                <a:blip r:embed="rId3"/>
                <a:stretch>
                  <a:fillRect l="-75" t="-538" b="-4301"/>
                </a:stretch>
              </a:blipFill>
            </p:spPr>
            <p:txBody>
              <a:bodyPr/>
              <a:lstStyle/>
              <a:p>
                <a:r>
                  <a:rPr lang="en-US">
                    <a:noFill/>
                  </a:rPr>
                  <a:t> </a:t>
                </a:r>
              </a:p>
            </p:txBody>
          </p:sp>
        </mc:Fallback>
      </mc:AlternateContent>
      <p:grpSp>
        <p:nvGrpSpPr>
          <p:cNvPr id="154" name="Group 153">
            <a:extLst>
              <a:ext uri="{FF2B5EF4-FFF2-40B4-BE49-F238E27FC236}">
                <a16:creationId xmlns:a16="http://schemas.microsoft.com/office/drawing/2014/main" id="{49D5340E-58CC-488B-8BBD-52D87B970066}"/>
              </a:ext>
            </a:extLst>
          </p:cNvPr>
          <p:cNvGrpSpPr/>
          <p:nvPr/>
        </p:nvGrpSpPr>
        <p:grpSpPr>
          <a:xfrm>
            <a:off x="2202912" y="2314122"/>
            <a:ext cx="523875" cy="523875"/>
            <a:chOff x="5088807" y="1112395"/>
            <a:chExt cx="698500" cy="698500"/>
          </a:xfrm>
        </p:grpSpPr>
        <p:sp>
          <p:nvSpPr>
            <p:cNvPr id="206" name="Oval 205">
              <a:extLst>
                <a:ext uri="{FF2B5EF4-FFF2-40B4-BE49-F238E27FC236}">
                  <a16:creationId xmlns:a16="http://schemas.microsoft.com/office/drawing/2014/main" id="{CB49AE68-3D41-4FBB-9BB4-9DC9B832F51F}"/>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DDD7A850-3870-4AC3-A730-F4A7E7A7520E}"/>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207" name="TextBox 206">
                  <a:extLst>
                    <a:ext uri="{FF2B5EF4-FFF2-40B4-BE49-F238E27FC236}">
                      <a16:creationId xmlns:a16="http://schemas.microsoft.com/office/drawing/2014/main" id="{DDD7A850-3870-4AC3-A730-F4A7E7A7520E}"/>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155" name="Straight Arrow Connector 154">
            <a:extLst>
              <a:ext uri="{FF2B5EF4-FFF2-40B4-BE49-F238E27FC236}">
                <a16:creationId xmlns:a16="http://schemas.microsoft.com/office/drawing/2014/main" id="{055D8FC2-3FE2-4EFD-852C-E5395DA62881}"/>
              </a:ext>
            </a:extLst>
          </p:cNvPr>
          <p:cNvCxnSpPr>
            <a:cxnSpLocks/>
            <a:stCxn id="206" idx="3"/>
            <a:endCxn id="204" idx="7"/>
          </p:cNvCxnSpPr>
          <p:nvPr/>
        </p:nvCxnSpPr>
        <p:spPr>
          <a:xfrm flipH="1">
            <a:off x="1042066"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A2E33972-95C2-4657-BE15-5E752B9F5463}"/>
              </a:ext>
            </a:extLst>
          </p:cNvPr>
          <p:cNvCxnSpPr>
            <a:cxnSpLocks/>
            <a:stCxn id="206" idx="5"/>
            <a:endCxn id="183" idx="1"/>
          </p:cNvCxnSpPr>
          <p:nvPr/>
        </p:nvCxnSpPr>
        <p:spPr>
          <a:xfrm>
            <a:off x="2650067"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5DBF9921-0144-4BFD-AA21-C88F598EA13C}"/>
              </a:ext>
            </a:extLst>
          </p:cNvPr>
          <p:cNvSpPr txBox="1"/>
          <p:nvPr/>
        </p:nvSpPr>
        <p:spPr>
          <a:xfrm rot="20106176">
            <a:off x="1519354" y="2746045"/>
            <a:ext cx="519373" cy="300082"/>
          </a:xfrm>
          <a:prstGeom prst="rect">
            <a:avLst/>
          </a:prstGeom>
          <a:noFill/>
        </p:spPr>
        <p:txBody>
          <a:bodyPr wrap="none" rtlCol="0">
            <a:spAutoFit/>
          </a:bodyPr>
          <a:lstStyle/>
          <a:p>
            <a:r>
              <a:rPr lang="en-US" sz="1350" dirty="0"/>
              <a:t>Rock</a:t>
            </a:r>
          </a:p>
        </p:txBody>
      </p:sp>
      <p:sp>
        <p:nvSpPr>
          <p:cNvPr id="158" name="TextBox 157">
            <a:extLst>
              <a:ext uri="{FF2B5EF4-FFF2-40B4-BE49-F238E27FC236}">
                <a16:creationId xmlns:a16="http://schemas.microsoft.com/office/drawing/2014/main" id="{FC28EE5B-1878-4D69-8DBE-C367C81D8DBB}"/>
              </a:ext>
            </a:extLst>
          </p:cNvPr>
          <p:cNvSpPr txBox="1"/>
          <p:nvPr/>
        </p:nvSpPr>
        <p:spPr>
          <a:xfrm rot="1584456">
            <a:off x="2827735" y="2731321"/>
            <a:ext cx="729943" cy="300082"/>
          </a:xfrm>
          <a:prstGeom prst="rect">
            <a:avLst/>
          </a:prstGeom>
          <a:noFill/>
        </p:spPr>
        <p:txBody>
          <a:bodyPr wrap="none" rtlCol="0">
            <a:spAutoFit/>
          </a:bodyPr>
          <a:lstStyle/>
          <a:p>
            <a:r>
              <a:rPr lang="en-US" sz="1350" dirty="0"/>
              <a:t>Scissors</a:t>
            </a:r>
          </a:p>
        </p:txBody>
      </p:sp>
      <p:cxnSp>
        <p:nvCxnSpPr>
          <p:cNvPr id="159" name="Straight Arrow Connector 158">
            <a:extLst>
              <a:ext uri="{FF2B5EF4-FFF2-40B4-BE49-F238E27FC236}">
                <a16:creationId xmlns:a16="http://schemas.microsoft.com/office/drawing/2014/main" id="{3A426DD6-EB93-42A3-BF8E-0765C35BF3E6}"/>
              </a:ext>
            </a:extLst>
          </p:cNvPr>
          <p:cNvCxnSpPr>
            <a:cxnSpLocks/>
            <a:stCxn id="206" idx="4"/>
            <a:endCxn id="192" idx="0"/>
          </p:cNvCxnSpPr>
          <p:nvPr/>
        </p:nvCxnSpPr>
        <p:spPr>
          <a:xfrm flipH="1">
            <a:off x="2458359"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9A0EAF5B-DC38-4AD5-B9F4-404742EEFB94}"/>
              </a:ext>
            </a:extLst>
          </p:cNvPr>
          <p:cNvCxnSpPr>
            <a:cxnSpLocks/>
            <a:stCxn id="204" idx="5"/>
          </p:cNvCxnSpPr>
          <p:nvPr/>
        </p:nvCxnSpPr>
        <p:spPr>
          <a:xfrm>
            <a:off x="1042066"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A8C43112-99F6-4FD2-86B6-86E030E42511}"/>
              </a:ext>
            </a:extLst>
          </p:cNvPr>
          <p:cNvSpPr txBox="1"/>
          <p:nvPr/>
        </p:nvSpPr>
        <p:spPr>
          <a:xfrm rot="4046021">
            <a:off x="930915" y="3801508"/>
            <a:ext cx="729943" cy="300082"/>
          </a:xfrm>
          <a:prstGeom prst="rect">
            <a:avLst/>
          </a:prstGeom>
          <a:noFill/>
        </p:spPr>
        <p:txBody>
          <a:bodyPr wrap="none" rtlCol="0">
            <a:spAutoFit/>
          </a:bodyPr>
          <a:lstStyle/>
          <a:p>
            <a:r>
              <a:rPr lang="en-US" sz="1350" dirty="0"/>
              <a:t>Scissors</a:t>
            </a:r>
          </a:p>
        </p:txBody>
      </p:sp>
      <p:grpSp>
        <p:nvGrpSpPr>
          <p:cNvPr id="196" name="Group 195">
            <a:extLst>
              <a:ext uri="{FF2B5EF4-FFF2-40B4-BE49-F238E27FC236}">
                <a16:creationId xmlns:a16="http://schemas.microsoft.com/office/drawing/2014/main" id="{16E1670F-513A-4286-A5BA-2598660886E8}"/>
              </a:ext>
            </a:extLst>
          </p:cNvPr>
          <p:cNvGrpSpPr/>
          <p:nvPr/>
        </p:nvGrpSpPr>
        <p:grpSpPr>
          <a:xfrm>
            <a:off x="594911" y="3279035"/>
            <a:ext cx="523875" cy="523875"/>
            <a:chOff x="2991400" y="2044990"/>
            <a:chExt cx="698500" cy="698500"/>
          </a:xfrm>
        </p:grpSpPr>
        <p:sp>
          <p:nvSpPr>
            <p:cNvPr id="204" name="Oval 203">
              <a:extLst>
                <a:ext uri="{FF2B5EF4-FFF2-40B4-BE49-F238E27FC236}">
                  <a16:creationId xmlns:a16="http://schemas.microsoft.com/office/drawing/2014/main" id="{3686EB08-9A63-48FF-BE7E-263884FB0C6C}"/>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E58D89BA-4026-4194-A548-E796A2E20BE1}"/>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05" name="TextBox 204">
                  <a:extLst>
                    <a:ext uri="{FF2B5EF4-FFF2-40B4-BE49-F238E27FC236}">
                      <a16:creationId xmlns:a16="http://schemas.microsoft.com/office/drawing/2014/main" id="{E58D89BA-4026-4194-A548-E796A2E20BE1}"/>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97" name="Straight Arrow Connector 196">
            <a:extLst>
              <a:ext uri="{FF2B5EF4-FFF2-40B4-BE49-F238E27FC236}">
                <a16:creationId xmlns:a16="http://schemas.microsoft.com/office/drawing/2014/main" id="{7BDBFE1E-3322-4CC6-8518-ABB2E7D3094E}"/>
              </a:ext>
            </a:extLst>
          </p:cNvPr>
          <p:cNvCxnSpPr>
            <a:cxnSpLocks/>
            <a:stCxn id="204" idx="4"/>
          </p:cNvCxnSpPr>
          <p:nvPr/>
        </p:nvCxnSpPr>
        <p:spPr>
          <a:xfrm>
            <a:off x="85684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BE5C3C9F-54E2-4942-A5AE-8F05FBC7E1A6}"/>
              </a:ext>
            </a:extLst>
          </p:cNvPr>
          <p:cNvCxnSpPr>
            <a:cxnSpLocks/>
            <a:stCxn id="204" idx="3"/>
          </p:cNvCxnSpPr>
          <p:nvPr/>
        </p:nvCxnSpPr>
        <p:spPr>
          <a:xfrm flipH="1">
            <a:off x="423209"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6F3119EA-015F-4C09-88BC-5F28BDE29C68}"/>
              </a:ext>
            </a:extLst>
          </p:cNvPr>
          <p:cNvSpPr txBox="1"/>
          <p:nvPr/>
        </p:nvSpPr>
        <p:spPr>
          <a:xfrm rot="17570857">
            <a:off x="171776" y="3758650"/>
            <a:ext cx="519373" cy="300082"/>
          </a:xfrm>
          <a:prstGeom prst="rect">
            <a:avLst/>
          </a:prstGeom>
          <a:noFill/>
        </p:spPr>
        <p:txBody>
          <a:bodyPr wrap="none" rtlCol="0">
            <a:spAutoFit/>
          </a:bodyPr>
          <a:lstStyle/>
          <a:p>
            <a:r>
              <a:rPr lang="en-US" sz="1350" dirty="0"/>
              <a:t>Rock</a:t>
            </a:r>
          </a:p>
        </p:txBody>
      </p:sp>
      <p:sp>
        <p:nvSpPr>
          <p:cNvPr id="200" name="TextBox 199">
            <a:extLst>
              <a:ext uri="{FF2B5EF4-FFF2-40B4-BE49-F238E27FC236}">
                <a16:creationId xmlns:a16="http://schemas.microsoft.com/office/drawing/2014/main" id="{0092A89B-3BAE-45D3-B6DF-97A66F109FF5}"/>
              </a:ext>
            </a:extLst>
          </p:cNvPr>
          <p:cNvSpPr txBox="1"/>
          <p:nvPr/>
        </p:nvSpPr>
        <p:spPr>
          <a:xfrm rot="5400000">
            <a:off x="650595" y="3852708"/>
            <a:ext cx="592919" cy="300082"/>
          </a:xfrm>
          <a:prstGeom prst="rect">
            <a:avLst/>
          </a:prstGeom>
          <a:noFill/>
        </p:spPr>
        <p:txBody>
          <a:bodyPr wrap="none" rtlCol="0">
            <a:spAutoFit/>
          </a:bodyPr>
          <a:lstStyle/>
          <a:p>
            <a:r>
              <a:rPr lang="en-US" sz="1350" dirty="0"/>
              <a:t>Paper</a:t>
            </a:r>
          </a:p>
        </p:txBody>
      </p:sp>
      <p:sp>
        <p:nvSpPr>
          <p:cNvPr id="201" name="TextBox 200">
            <a:extLst>
              <a:ext uri="{FF2B5EF4-FFF2-40B4-BE49-F238E27FC236}">
                <a16:creationId xmlns:a16="http://schemas.microsoft.com/office/drawing/2014/main" id="{E11E305A-0947-4AA5-A066-39FDE4C35D22}"/>
              </a:ext>
            </a:extLst>
          </p:cNvPr>
          <p:cNvSpPr txBox="1"/>
          <p:nvPr/>
        </p:nvSpPr>
        <p:spPr>
          <a:xfrm>
            <a:off x="288036" y="4230823"/>
            <a:ext cx="272832" cy="300082"/>
          </a:xfrm>
          <a:prstGeom prst="rect">
            <a:avLst/>
          </a:prstGeom>
          <a:noFill/>
        </p:spPr>
        <p:txBody>
          <a:bodyPr wrap="none" rtlCol="0">
            <a:spAutoFit/>
          </a:bodyPr>
          <a:lstStyle/>
          <a:p>
            <a:r>
              <a:rPr lang="en-US" sz="1350" dirty="0"/>
              <a:t>0</a:t>
            </a:r>
          </a:p>
        </p:txBody>
      </p:sp>
      <p:sp>
        <p:nvSpPr>
          <p:cNvPr id="202" name="TextBox 201">
            <a:extLst>
              <a:ext uri="{FF2B5EF4-FFF2-40B4-BE49-F238E27FC236}">
                <a16:creationId xmlns:a16="http://schemas.microsoft.com/office/drawing/2014/main" id="{8FF96A29-11E6-4C5C-B057-E9E86096A4E8}"/>
              </a:ext>
            </a:extLst>
          </p:cNvPr>
          <p:cNvSpPr txBox="1"/>
          <p:nvPr/>
        </p:nvSpPr>
        <p:spPr>
          <a:xfrm>
            <a:off x="684060" y="4230823"/>
            <a:ext cx="325730" cy="300082"/>
          </a:xfrm>
          <a:prstGeom prst="rect">
            <a:avLst/>
          </a:prstGeom>
          <a:noFill/>
        </p:spPr>
        <p:txBody>
          <a:bodyPr wrap="none" rtlCol="0">
            <a:spAutoFit/>
          </a:bodyPr>
          <a:lstStyle/>
          <a:p>
            <a:r>
              <a:rPr lang="en-US" sz="1350" dirty="0"/>
              <a:t>-1</a:t>
            </a:r>
          </a:p>
        </p:txBody>
      </p:sp>
      <p:sp>
        <p:nvSpPr>
          <p:cNvPr id="203" name="TextBox 202">
            <a:extLst>
              <a:ext uri="{FF2B5EF4-FFF2-40B4-BE49-F238E27FC236}">
                <a16:creationId xmlns:a16="http://schemas.microsoft.com/office/drawing/2014/main" id="{7E1EE0C6-D5F1-4A63-9FCE-EA5C28C29F3C}"/>
              </a:ext>
            </a:extLst>
          </p:cNvPr>
          <p:cNvSpPr txBox="1"/>
          <p:nvPr/>
        </p:nvSpPr>
        <p:spPr>
          <a:xfrm>
            <a:off x="1154078" y="4230823"/>
            <a:ext cx="272832" cy="300082"/>
          </a:xfrm>
          <a:prstGeom prst="rect">
            <a:avLst/>
          </a:prstGeom>
          <a:noFill/>
        </p:spPr>
        <p:txBody>
          <a:bodyPr wrap="none" rtlCol="0">
            <a:spAutoFit/>
          </a:bodyPr>
          <a:lstStyle/>
          <a:p>
            <a:r>
              <a:rPr lang="en-US" sz="1350" dirty="0"/>
              <a:t>2</a:t>
            </a:r>
          </a:p>
        </p:txBody>
      </p:sp>
      <p:cxnSp>
        <p:nvCxnSpPr>
          <p:cNvPr id="185" name="Straight Arrow Connector 184">
            <a:extLst>
              <a:ext uri="{FF2B5EF4-FFF2-40B4-BE49-F238E27FC236}">
                <a16:creationId xmlns:a16="http://schemas.microsoft.com/office/drawing/2014/main" id="{244177CF-2334-4C6B-B121-F76568AB5AF1}"/>
              </a:ext>
            </a:extLst>
          </p:cNvPr>
          <p:cNvCxnSpPr>
            <a:cxnSpLocks/>
            <a:stCxn id="192" idx="5"/>
          </p:cNvCxnSpPr>
          <p:nvPr/>
        </p:nvCxnSpPr>
        <p:spPr>
          <a:xfrm>
            <a:off x="2643576"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2A71811E-F2E9-4A8C-BB59-8035D86E4FEA}"/>
              </a:ext>
            </a:extLst>
          </p:cNvPr>
          <p:cNvSpPr txBox="1"/>
          <p:nvPr/>
        </p:nvSpPr>
        <p:spPr>
          <a:xfrm rot="4046021">
            <a:off x="2532425" y="3801508"/>
            <a:ext cx="729943" cy="300082"/>
          </a:xfrm>
          <a:prstGeom prst="rect">
            <a:avLst/>
          </a:prstGeom>
          <a:noFill/>
        </p:spPr>
        <p:txBody>
          <a:bodyPr wrap="none" rtlCol="0">
            <a:spAutoFit/>
          </a:bodyPr>
          <a:lstStyle/>
          <a:p>
            <a:r>
              <a:rPr lang="en-US" sz="1350" dirty="0"/>
              <a:t>Scissors</a:t>
            </a:r>
          </a:p>
        </p:txBody>
      </p:sp>
      <p:grpSp>
        <p:nvGrpSpPr>
          <p:cNvPr id="187" name="Group 186">
            <a:extLst>
              <a:ext uri="{FF2B5EF4-FFF2-40B4-BE49-F238E27FC236}">
                <a16:creationId xmlns:a16="http://schemas.microsoft.com/office/drawing/2014/main" id="{856FFA74-E7DE-46CE-8D6B-101A88D37EEE}"/>
              </a:ext>
            </a:extLst>
          </p:cNvPr>
          <p:cNvGrpSpPr/>
          <p:nvPr/>
        </p:nvGrpSpPr>
        <p:grpSpPr>
          <a:xfrm>
            <a:off x="2196421" y="3279035"/>
            <a:ext cx="523875" cy="523875"/>
            <a:chOff x="2991400" y="2044990"/>
            <a:chExt cx="698500" cy="698500"/>
          </a:xfrm>
        </p:grpSpPr>
        <p:sp>
          <p:nvSpPr>
            <p:cNvPr id="192" name="Oval 191">
              <a:extLst>
                <a:ext uri="{FF2B5EF4-FFF2-40B4-BE49-F238E27FC236}">
                  <a16:creationId xmlns:a16="http://schemas.microsoft.com/office/drawing/2014/main" id="{390C3603-1288-41C3-8DAA-A745CC795A29}"/>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413AA6A0-ABC3-423E-8FF0-772178FD9712}"/>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193" name="TextBox 192">
                  <a:extLst>
                    <a:ext uri="{FF2B5EF4-FFF2-40B4-BE49-F238E27FC236}">
                      <a16:creationId xmlns:a16="http://schemas.microsoft.com/office/drawing/2014/main" id="{413AA6A0-ABC3-423E-8FF0-772178FD9712}"/>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88" name="Straight Arrow Connector 187">
            <a:extLst>
              <a:ext uri="{FF2B5EF4-FFF2-40B4-BE49-F238E27FC236}">
                <a16:creationId xmlns:a16="http://schemas.microsoft.com/office/drawing/2014/main" id="{9F3C142E-E75A-4A1E-99DC-BB45BE7A4D7B}"/>
              </a:ext>
            </a:extLst>
          </p:cNvPr>
          <p:cNvCxnSpPr>
            <a:cxnSpLocks/>
            <a:stCxn id="192" idx="4"/>
          </p:cNvCxnSpPr>
          <p:nvPr/>
        </p:nvCxnSpPr>
        <p:spPr>
          <a:xfrm>
            <a:off x="245835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70735270-4169-4ED3-8F5B-06FD964BC88C}"/>
              </a:ext>
            </a:extLst>
          </p:cNvPr>
          <p:cNvCxnSpPr>
            <a:cxnSpLocks/>
            <a:stCxn id="192" idx="3"/>
          </p:cNvCxnSpPr>
          <p:nvPr/>
        </p:nvCxnSpPr>
        <p:spPr>
          <a:xfrm flipH="1">
            <a:off x="2024720"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21D3CCBE-C3FB-4625-A102-726BA2D294CD}"/>
              </a:ext>
            </a:extLst>
          </p:cNvPr>
          <p:cNvSpPr txBox="1"/>
          <p:nvPr/>
        </p:nvSpPr>
        <p:spPr>
          <a:xfrm rot="17570857">
            <a:off x="1773286" y="3758650"/>
            <a:ext cx="519373" cy="300082"/>
          </a:xfrm>
          <a:prstGeom prst="rect">
            <a:avLst/>
          </a:prstGeom>
          <a:noFill/>
        </p:spPr>
        <p:txBody>
          <a:bodyPr wrap="none" rtlCol="0">
            <a:spAutoFit/>
          </a:bodyPr>
          <a:lstStyle/>
          <a:p>
            <a:r>
              <a:rPr lang="en-US" sz="1350" dirty="0"/>
              <a:t>Rock</a:t>
            </a:r>
          </a:p>
        </p:txBody>
      </p:sp>
      <p:sp>
        <p:nvSpPr>
          <p:cNvPr id="191" name="TextBox 190">
            <a:extLst>
              <a:ext uri="{FF2B5EF4-FFF2-40B4-BE49-F238E27FC236}">
                <a16:creationId xmlns:a16="http://schemas.microsoft.com/office/drawing/2014/main" id="{453A341A-69BC-4F36-929D-994575753548}"/>
              </a:ext>
            </a:extLst>
          </p:cNvPr>
          <p:cNvSpPr txBox="1"/>
          <p:nvPr/>
        </p:nvSpPr>
        <p:spPr>
          <a:xfrm rot="5400000">
            <a:off x="2252105" y="3852708"/>
            <a:ext cx="592919" cy="300082"/>
          </a:xfrm>
          <a:prstGeom prst="rect">
            <a:avLst/>
          </a:prstGeom>
          <a:noFill/>
        </p:spPr>
        <p:txBody>
          <a:bodyPr wrap="none" rtlCol="0">
            <a:spAutoFit/>
          </a:bodyPr>
          <a:lstStyle/>
          <a:p>
            <a:r>
              <a:rPr lang="en-US" sz="1350" dirty="0"/>
              <a:t>Paper</a:t>
            </a:r>
          </a:p>
        </p:txBody>
      </p:sp>
      <p:cxnSp>
        <p:nvCxnSpPr>
          <p:cNvPr id="176" name="Straight Arrow Connector 175">
            <a:extLst>
              <a:ext uri="{FF2B5EF4-FFF2-40B4-BE49-F238E27FC236}">
                <a16:creationId xmlns:a16="http://schemas.microsoft.com/office/drawing/2014/main" id="{8C2E5F4A-E0F2-4F2B-BAA4-0C3798853667}"/>
              </a:ext>
            </a:extLst>
          </p:cNvPr>
          <p:cNvCxnSpPr>
            <a:cxnSpLocks/>
            <a:stCxn id="183" idx="5"/>
          </p:cNvCxnSpPr>
          <p:nvPr/>
        </p:nvCxnSpPr>
        <p:spPr>
          <a:xfrm>
            <a:off x="4290267"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B0219B24-6EEA-4FD3-9947-D1BBC12A9CD9}"/>
              </a:ext>
            </a:extLst>
          </p:cNvPr>
          <p:cNvSpPr txBox="1"/>
          <p:nvPr/>
        </p:nvSpPr>
        <p:spPr>
          <a:xfrm rot="4046021">
            <a:off x="4179115" y="3801508"/>
            <a:ext cx="729943" cy="300082"/>
          </a:xfrm>
          <a:prstGeom prst="rect">
            <a:avLst/>
          </a:prstGeom>
          <a:noFill/>
        </p:spPr>
        <p:txBody>
          <a:bodyPr wrap="none" rtlCol="0">
            <a:spAutoFit/>
          </a:bodyPr>
          <a:lstStyle/>
          <a:p>
            <a:r>
              <a:rPr lang="en-US" sz="1350" dirty="0"/>
              <a:t>Scissors</a:t>
            </a:r>
          </a:p>
        </p:txBody>
      </p:sp>
      <p:grpSp>
        <p:nvGrpSpPr>
          <p:cNvPr id="178" name="Group 177">
            <a:extLst>
              <a:ext uri="{FF2B5EF4-FFF2-40B4-BE49-F238E27FC236}">
                <a16:creationId xmlns:a16="http://schemas.microsoft.com/office/drawing/2014/main" id="{EF771A9A-9167-4AEE-955E-57D94783347B}"/>
              </a:ext>
            </a:extLst>
          </p:cNvPr>
          <p:cNvGrpSpPr/>
          <p:nvPr/>
        </p:nvGrpSpPr>
        <p:grpSpPr>
          <a:xfrm>
            <a:off x="3843111" y="3279035"/>
            <a:ext cx="523875" cy="523875"/>
            <a:chOff x="2991400" y="2044990"/>
            <a:chExt cx="698500" cy="698500"/>
          </a:xfrm>
        </p:grpSpPr>
        <p:sp>
          <p:nvSpPr>
            <p:cNvPr id="183" name="Oval 182">
              <a:extLst>
                <a:ext uri="{FF2B5EF4-FFF2-40B4-BE49-F238E27FC236}">
                  <a16:creationId xmlns:a16="http://schemas.microsoft.com/office/drawing/2014/main" id="{C3A307E0-FE4A-4CD5-BD32-72C7298B7A1B}"/>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97B1FACD-7B4A-41CD-AE34-894B70513367}"/>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184" name="TextBox 183">
                  <a:extLst>
                    <a:ext uri="{FF2B5EF4-FFF2-40B4-BE49-F238E27FC236}">
                      <a16:creationId xmlns:a16="http://schemas.microsoft.com/office/drawing/2014/main" id="{97B1FACD-7B4A-41CD-AE34-894B70513367}"/>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79" name="Straight Arrow Connector 178">
            <a:extLst>
              <a:ext uri="{FF2B5EF4-FFF2-40B4-BE49-F238E27FC236}">
                <a16:creationId xmlns:a16="http://schemas.microsoft.com/office/drawing/2014/main" id="{B859D2EF-1244-4588-B72E-80294A15975F}"/>
              </a:ext>
            </a:extLst>
          </p:cNvPr>
          <p:cNvCxnSpPr>
            <a:cxnSpLocks/>
            <a:stCxn id="183" idx="4"/>
          </p:cNvCxnSpPr>
          <p:nvPr/>
        </p:nvCxnSpPr>
        <p:spPr>
          <a:xfrm>
            <a:off x="410504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B2596627-422F-49C2-B4B9-957EC0E28794}"/>
              </a:ext>
            </a:extLst>
          </p:cNvPr>
          <p:cNvCxnSpPr>
            <a:cxnSpLocks/>
            <a:stCxn id="183" idx="3"/>
          </p:cNvCxnSpPr>
          <p:nvPr/>
        </p:nvCxnSpPr>
        <p:spPr>
          <a:xfrm flipH="1">
            <a:off x="3671410"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29E547C8-3BF1-43AD-9B98-A964A92B75D1}"/>
              </a:ext>
            </a:extLst>
          </p:cNvPr>
          <p:cNvSpPr txBox="1"/>
          <p:nvPr/>
        </p:nvSpPr>
        <p:spPr>
          <a:xfrm rot="17570857">
            <a:off x="3419976" y="3758650"/>
            <a:ext cx="519373" cy="300082"/>
          </a:xfrm>
          <a:prstGeom prst="rect">
            <a:avLst/>
          </a:prstGeom>
          <a:noFill/>
        </p:spPr>
        <p:txBody>
          <a:bodyPr wrap="none" rtlCol="0">
            <a:spAutoFit/>
          </a:bodyPr>
          <a:lstStyle/>
          <a:p>
            <a:r>
              <a:rPr lang="en-US" sz="1350" dirty="0"/>
              <a:t>Rock</a:t>
            </a:r>
          </a:p>
        </p:txBody>
      </p:sp>
      <p:sp>
        <p:nvSpPr>
          <p:cNvPr id="182" name="TextBox 181">
            <a:extLst>
              <a:ext uri="{FF2B5EF4-FFF2-40B4-BE49-F238E27FC236}">
                <a16:creationId xmlns:a16="http://schemas.microsoft.com/office/drawing/2014/main" id="{DACCF52F-A37B-409C-961B-71BF8F9D43A9}"/>
              </a:ext>
            </a:extLst>
          </p:cNvPr>
          <p:cNvSpPr txBox="1"/>
          <p:nvPr/>
        </p:nvSpPr>
        <p:spPr>
          <a:xfrm rot="5400000">
            <a:off x="3898795" y="3852708"/>
            <a:ext cx="592919" cy="300082"/>
          </a:xfrm>
          <a:prstGeom prst="rect">
            <a:avLst/>
          </a:prstGeom>
          <a:noFill/>
        </p:spPr>
        <p:txBody>
          <a:bodyPr wrap="none" rtlCol="0">
            <a:spAutoFit/>
          </a:bodyPr>
          <a:lstStyle/>
          <a:p>
            <a:r>
              <a:rPr lang="en-US" sz="1350" dirty="0"/>
              <a:t>Paper</a:t>
            </a:r>
          </a:p>
        </p:txBody>
      </p:sp>
      <p:sp>
        <p:nvSpPr>
          <p:cNvPr id="163" name="TextBox 162">
            <a:extLst>
              <a:ext uri="{FF2B5EF4-FFF2-40B4-BE49-F238E27FC236}">
                <a16:creationId xmlns:a16="http://schemas.microsoft.com/office/drawing/2014/main" id="{6CD2A02E-5AFE-4F7B-BA5F-D1C7A54A4DBF}"/>
              </a:ext>
            </a:extLst>
          </p:cNvPr>
          <p:cNvSpPr txBox="1"/>
          <p:nvPr/>
        </p:nvSpPr>
        <p:spPr>
          <a:xfrm rot="5400000">
            <a:off x="2292757" y="2901913"/>
            <a:ext cx="592919" cy="300082"/>
          </a:xfrm>
          <a:prstGeom prst="rect">
            <a:avLst/>
          </a:prstGeom>
          <a:noFill/>
        </p:spPr>
        <p:txBody>
          <a:bodyPr wrap="none" rtlCol="0">
            <a:spAutoFit/>
          </a:bodyPr>
          <a:lstStyle/>
          <a:p>
            <a:r>
              <a:rPr lang="en-US" sz="1350" dirty="0"/>
              <a:t>Paper</a:t>
            </a:r>
          </a:p>
        </p:txBody>
      </p:sp>
      <p:cxnSp>
        <p:nvCxnSpPr>
          <p:cNvPr id="164" name="Straight Arrow Connector 163">
            <a:extLst>
              <a:ext uri="{FF2B5EF4-FFF2-40B4-BE49-F238E27FC236}">
                <a16:creationId xmlns:a16="http://schemas.microsoft.com/office/drawing/2014/main" id="{C8AD5F17-DB52-493A-8A3A-C8A65A0180D2}"/>
              </a:ext>
            </a:extLst>
          </p:cNvPr>
          <p:cNvCxnSpPr>
            <a:cxnSpLocks/>
            <a:stCxn id="192" idx="2"/>
            <a:endCxn id="204" idx="6"/>
          </p:cNvCxnSpPr>
          <p:nvPr/>
        </p:nvCxnSpPr>
        <p:spPr>
          <a:xfrm flipH="1">
            <a:off x="1118786"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B7637E4-0C19-4C6F-890D-0B12F81C10CE}"/>
              </a:ext>
            </a:extLst>
          </p:cNvPr>
          <p:cNvCxnSpPr>
            <a:cxnSpLocks/>
            <a:stCxn id="183" idx="2"/>
            <a:endCxn id="192" idx="6"/>
          </p:cNvCxnSpPr>
          <p:nvPr/>
        </p:nvCxnSpPr>
        <p:spPr>
          <a:xfrm flipH="1">
            <a:off x="2720296"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C655D4A9-82AE-44D6-93A8-251EE2EC151C}"/>
              </a:ext>
            </a:extLst>
          </p:cNvPr>
          <p:cNvSpPr txBox="1"/>
          <p:nvPr/>
        </p:nvSpPr>
        <p:spPr>
          <a:xfrm>
            <a:off x="1411749" y="1920479"/>
            <a:ext cx="2150717" cy="369332"/>
          </a:xfrm>
          <a:prstGeom prst="rect">
            <a:avLst/>
          </a:prstGeom>
          <a:noFill/>
        </p:spPr>
        <p:txBody>
          <a:bodyPr wrap="none" rtlCol="0">
            <a:spAutoFit/>
          </a:bodyPr>
          <a:lstStyle/>
          <a:p>
            <a:r>
              <a:rPr lang="en-US" dirty="0"/>
              <a:t>Rock-Paper-Scissors+</a:t>
            </a:r>
          </a:p>
        </p:txBody>
      </p:sp>
      <p:sp>
        <p:nvSpPr>
          <p:cNvPr id="170" name="TextBox 169">
            <a:extLst>
              <a:ext uri="{FF2B5EF4-FFF2-40B4-BE49-F238E27FC236}">
                <a16:creationId xmlns:a16="http://schemas.microsoft.com/office/drawing/2014/main" id="{F2A65EB7-EE3C-42D5-A6CA-AA384BA1BE15}"/>
              </a:ext>
            </a:extLst>
          </p:cNvPr>
          <p:cNvSpPr txBox="1"/>
          <p:nvPr/>
        </p:nvSpPr>
        <p:spPr>
          <a:xfrm>
            <a:off x="1905572" y="4226473"/>
            <a:ext cx="272832" cy="300082"/>
          </a:xfrm>
          <a:prstGeom prst="rect">
            <a:avLst/>
          </a:prstGeom>
          <a:noFill/>
        </p:spPr>
        <p:txBody>
          <a:bodyPr wrap="none" rtlCol="0">
            <a:spAutoFit/>
          </a:bodyPr>
          <a:lstStyle/>
          <a:p>
            <a:r>
              <a:rPr lang="en-US" sz="1350" dirty="0"/>
              <a:t>1</a:t>
            </a:r>
          </a:p>
        </p:txBody>
      </p:sp>
      <p:sp>
        <p:nvSpPr>
          <p:cNvPr id="171" name="TextBox 170">
            <a:extLst>
              <a:ext uri="{FF2B5EF4-FFF2-40B4-BE49-F238E27FC236}">
                <a16:creationId xmlns:a16="http://schemas.microsoft.com/office/drawing/2014/main" id="{1063E5CB-2A86-4FCC-BD4F-9865744307A5}"/>
              </a:ext>
            </a:extLst>
          </p:cNvPr>
          <p:cNvSpPr txBox="1"/>
          <p:nvPr/>
        </p:nvSpPr>
        <p:spPr>
          <a:xfrm>
            <a:off x="2347013" y="4226473"/>
            <a:ext cx="272832" cy="300082"/>
          </a:xfrm>
          <a:prstGeom prst="rect">
            <a:avLst/>
          </a:prstGeom>
          <a:noFill/>
        </p:spPr>
        <p:txBody>
          <a:bodyPr wrap="none" rtlCol="0">
            <a:spAutoFit/>
          </a:bodyPr>
          <a:lstStyle/>
          <a:p>
            <a:r>
              <a:rPr lang="en-US" sz="1350" dirty="0"/>
              <a:t>0</a:t>
            </a:r>
          </a:p>
        </p:txBody>
      </p:sp>
      <p:sp>
        <p:nvSpPr>
          <p:cNvPr id="172" name="TextBox 171">
            <a:extLst>
              <a:ext uri="{FF2B5EF4-FFF2-40B4-BE49-F238E27FC236}">
                <a16:creationId xmlns:a16="http://schemas.microsoft.com/office/drawing/2014/main" id="{5588D5C1-7ABA-4FEB-86DE-0DB9BE5BD7D8}"/>
              </a:ext>
            </a:extLst>
          </p:cNvPr>
          <p:cNvSpPr txBox="1"/>
          <p:nvPr/>
        </p:nvSpPr>
        <p:spPr>
          <a:xfrm>
            <a:off x="2744107" y="4231766"/>
            <a:ext cx="325730" cy="300082"/>
          </a:xfrm>
          <a:prstGeom prst="rect">
            <a:avLst/>
          </a:prstGeom>
          <a:noFill/>
        </p:spPr>
        <p:txBody>
          <a:bodyPr wrap="none" rtlCol="0">
            <a:spAutoFit/>
          </a:bodyPr>
          <a:lstStyle/>
          <a:p>
            <a:r>
              <a:rPr lang="en-US" sz="1350" dirty="0"/>
              <a:t>-2</a:t>
            </a:r>
          </a:p>
        </p:txBody>
      </p:sp>
      <p:sp>
        <p:nvSpPr>
          <p:cNvPr id="173" name="TextBox 172">
            <a:extLst>
              <a:ext uri="{FF2B5EF4-FFF2-40B4-BE49-F238E27FC236}">
                <a16:creationId xmlns:a16="http://schemas.microsoft.com/office/drawing/2014/main" id="{938F5A41-502C-49F7-9F9D-3C79537C382A}"/>
              </a:ext>
            </a:extLst>
          </p:cNvPr>
          <p:cNvSpPr txBox="1"/>
          <p:nvPr/>
        </p:nvSpPr>
        <p:spPr>
          <a:xfrm>
            <a:off x="3510750" y="4231766"/>
            <a:ext cx="325730" cy="300082"/>
          </a:xfrm>
          <a:prstGeom prst="rect">
            <a:avLst/>
          </a:prstGeom>
          <a:noFill/>
        </p:spPr>
        <p:txBody>
          <a:bodyPr wrap="none" rtlCol="0">
            <a:spAutoFit/>
          </a:bodyPr>
          <a:lstStyle/>
          <a:p>
            <a:r>
              <a:rPr lang="en-US" sz="1350" dirty="0"/>
              <a:t>-2</a:t>
            </a:r>
          </a:p>
        </p:txBody>
      </p:sp>
      <p:sp>
        <p:nvSpPr>
          <p:cNvPr id="174" name="TextBox 173">
            <a:extLst>
              <a:ext uri="{FF2B5EF4-FFF2-40B4-BE49-F238E27FC236}">
                <a16:creationId xmlns:a16="http://schemas.microsoft.com/office/drawing/2014/main" id="{8468AC3C-A7E7-4035-B9C9-FC86D8E8723D}"/>
              </a:ext>
            </a:extLst>
          </p:cNvPr>
          <p:cNvSpPr txBox="1"/>
          <p:nvPr/>
        </p:nvSpPr>
        <p:spPr>
          <a:xfrm>
            <a:off x="3988784" y="4231766"/>
            <a:ext cx="272832" cy="300082"/>
          </a:xfrm>
          <a:prstGeom prst="rect">
            <a:avLst/>
          </a:prstGeom>
          <a:noFill/>
        </p:spPr>
        <p:txBody>
          <a:bodyPr wrap="none" rtlCol="0">
            <a:spAutoFit/>
          </a:bodyPr>
          <a:lstStyle/>
          <a:p>
            <a:r>
              <a:rPr lang="en-US" sz="1350" dirty="0"/>
              <a:t>2</a:t>
            </a:r>
          </a:p>
        </p:txBody>
      </p:sp>
      <p:sp>
        <p:nvSpPr>
          <p:cNvPr id="175" name="TextBox 174">
            <a:extLst>
              <a:ext uri="{FF2B5EF4-FFF2-40B4-BE49-F238E27FC236}">
                <a16:creationId xmlns:a16="http://schemas.microsoft.com/office/drawing/2014/main" id="{49FB243E-FD7F-40F2-8D73-47C9AE34BBAA}"/>
              </a:ext>
            </a:extLst>
          </p:cNvPr>
          <p:cNvSpPr txBox="1"/>
          <p:nvPr/>
        </p:nvSpPr>
        <p:spPr>
          <a:xfrm>
            <a:off x="4403503" y="4231766"/>
            <a:ext cx="272832" cy="300082"/>
          </a:xfrm>
          <a:prstGeom prst="rect">
            <a:avLst/>
          </a:prstGeom>
          <a:noFill/>
        </p:spPr>
        <p:txBody>
          <a:bodyPr wrap="none" rtlCol="0">
            <a:spAutoFit/>
          </a:bodyPr>
          <a:lstStyle/>
          <a:p>
            <a:r>
              <a:rPr lang="en-US" sz="1350" dirty="0"/>
              <a:t>0</a:t>
            </a:r>
          </a:p>
        </p:txBody>
      </p:sp>
      <p:sp>
        <p:nvSpPr>
          <p:cNvPr id="148" name="TextBox 147">
            <a:extLst>
              <a:ext uri="{FF2B5EF4-FFF2-40B4-BE49-F238E27FC236}">
                <a16:creationId xmlns:a16="http://schemas.microsoft.com/office/drawing/2014/main" id="{461564B7-43AC-420B-A5C0-630EAD7CA1F9}"/>
              </a:ext>
            </a:extLst>
          </p:cNvPr>
          <p:cNvSpPr txBox="1"/>
          <p:nvPr/>
        </p:nvSpPr>
        <p:spPr>
          <a:xfrm>
            <a:off x="5230809" y="1920479"/>
            <a:ext cx="3551421" cy="369332"/>
          </a:xfrm>
          <a:prstGeom prst="rect">
            <a:avLst/>
          </a:prstGeom>
          <a:noFill/>
        </p:spPr>
        <p:txBody>
          <a:bodyPr wrap="none" rtlCol="0">
            <a:spAutoFit/>
          </a:bodyPr>
          <a:lstStyle/>
          <a:p>
            <a:r>
              <a:rPr lang="en-US" dirty="0"/>
              <a:t>Depth-Limited Rock-Paper-Scissors+</a:t>
            </a:r>
          </a:p>
        </p:txBody>
      </p:sp>
      <p:grpSp>
        <p:nvGrpSpPr>
          <p:cNvPr id="246" name="Group 245">
            <a:extLst>
              <a:ext uri="{FF2B5EF4-FFF2-40B4-BE49-F238E27FC236}">
                <a16:creationId xmlns:a16="http://schemas.microsoft.com/office/drawing/2014/main" id="{3F5FF93A-DD9E-4C43-91D3-C1F6EA56651F}"/>
              </a:ext>
            </a:extLst>
          </p:cNvPr>
          <p:cNvGrpSpPr/>
          <p:nvPr/>
        </p:nvGrpSpPr>
        <p:grpSpPr>
          <a:xfrm>
            <a:off x="6659383" y="2314122"/>
            <a:ext cx="523875" cy="523875"/>
            <a:chOff x="5088807" y="1112395"/>
            <a:chExt cx="698500" cy="698500"/>
          </a:xfrm>
        </p:grpSpPr>
        <p:sp>
          <p:nvSpPr>
            <p:cNvPr id="247" name="Oval 246">
              <a:extLst>
                <a:ext uri="{FF2B5EF4-FFF2-40B4-BE49-F238E27FC236}">
                  <a16:creationId xmlns:a16="http://schemas.microsoft.com/office/drawing/2014/main" id="{D4E4DFBA-8889-4AD1-BCF6-C9CFFB3F3A5A}"/>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48" name="TextBox 247">
                  <a:extLst>
                    <a:ext uri="{FF2B5EF4-FFF2-40B4-BE49-F238E27FC236}">
                      <a16:creationId xmlns:a16="http://schemas.microsoft.com/office/drawing/2014/main" id="{9A94BC77-4117-496F-A2BD-A270F31DEE79}"/>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248" name="TextBox 247">
                  <a:extLst>
                    <a:ext uri="{FF2B5EF4-FFF2-40B4-BE49-F238E27FC236}">
                      <a16:creationId xmlns:a16="http://schemas.microsoft.com/office/drawing/2014/main" id="{9A94BC77-4117-496F-A2BD-A270F31DEE79}"/>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249" name="Straight Arrow Connector 248">
            <a:extLst>
              <a:ext uri="{FF2B5EF4-FFF2-40B4-BE49-F238E27FC236}">
                <a16:creationId xmlns:a16="http://schemas.microsoft.com/office/drawing/2014/main" id="{08A9F879-FB45-4A00-841D-A829576FD42D}"/>
              </a:ext>
            </a:extLst>
          </p:cNvPr>
          <p:cNvCxnSpPr>
            <a:cxnSpLocks/>
            <a:stCxn id="247" idx="3"/>
            <a:endCxn id="257" idx="7"/>
          </p:cNvCxnSpPr>
          <p:nvPr/>
        </p:nvCxnSpPr>
        <p:spPr>
          <a:xfrm flipH="1">
            <a:off x="5498537"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F1CD9CA3-6682-4EA3-8AFB-9D60504A6E8D}"/>
              </a:ext>
            </a:extLst>
          </p:cNvPr>
          <p:cNvCxnSpPr>
            <a:cxnSpLocks/>
            <a:stCxn id="247" idx="5"/>
            <a:endCxn id="278" idx="1"/>
          </p:cNvCxnSpPr>
          <p:nvPr/>
        </p:nvCxnSpPr>
        <p:spPr>
          <a:xfrm>
            <a:off x="7106538"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472ED58A-8CC4-4D9B-9A28-8CBB7102E4EF}"/>
              </a:ext>
            </a:extLst>
          </p:cNvPr>
          <p:cNvSpPr txBox="1"/>
          <p:nvPr/>
        </p:nvSpPr>
        <p:spPr>
          <a:xfrm rot="20106176">
            <a:off x="5975825" y="2746045"/>
            <a:ext cx="519373" cy="300082"/>
          </a:xfrm>
          <a:prstGeom prst="rect">
            <a:avLst/>
          </a:prstGeom>
          <a:noFill/>
        </p:spPr>
        <p:txBody>
          <a:bodyPr wrap="none" rtlCol="0">
            <a:spAutoFit/>
          </a:bodyPr>
          <a:lstStyle/>
          <a:p>
            <a:r>
              <a:rPr lang="en-US" sz="1350" dirty="0"/>
              <a:t>Rock</a:t>
            </a:r>
          </a:p>
        </p:txBody>
      </p:sp>
      <p:sp>
        <p:nvSpPr>
          <p:cNvPr id="252" name="TextBox 251">
            <a:extLst>
              <a:ext uri="{FF2B5EF4-FFF2-40B4-BE49-F238E27FC236}">
                <a16:creationId xmlns:a16="http://schemas.microsoft.com/office/drawing/2014/main" id="{C7FD1B67-FB52-4EFA-8FCC-18D4484D8CA7}"/>
              </a:ext>
            </a:extLst>
          </p:cNvPr>
          <p:cNvSpPr txBox="1"/>
          <p:nvPr/>
        </p:nvSpPr>
        <p:spPr>
          <a:xfrm rot="1584456">
            <a:off x="7284206" y="2731321"/>
            <a:ext cx="729943" cy="300082"/>
          </a:xfrm>
          <a:prstGeom prst="rect">
            <a:avLst/>
          </a:prstGeom>
          <a:noFill/>
        </p:spPr>
        <p:txBody>
          <a:bodyPr wrap="none" rtlCol="0">
            <a:spAutoFit/>
          </a:bodyPr>
          <a:lstStyle/>
          <a:p>
            <a:r>
              <a:rPr lang="en-US" sz="1350" dirty="0"/>
              <a:t>Scissors</a:t>
            </a:r>
          </a:p>
        </p:txBody>
      </p:sp>
      <p:cxnSp>
        <p:nvCxnSpPr>
          <p:cNvPr id="253" name="Straight Arrow Connector 252">
            <a:extLst>
              <a:ext uri="{FF2B5EF4-FFF2-40B4-BE49-F238E27FC236}">
                <a16:creationId xmlns:a16="http://schemas.microsoft.com/office/drawing/2014/main" id="{52382AD8-6561-4BB2-9D04-6CA9CD63585F}"/>
              </a:ext>
            </a:extLst>
          </p:cNvPr>
          <p:cNvCxnSpPr>
            <a:cxnSpLocks/>
            <a:stCxn id="247" idx="4"/>
            <a:endCxn id="269" idx="0"/>
          </p:cNvCxnSpPr>
          <p:nvPr/>
        </p:nvCxnSpPr>
        <p:spPr>
          <a:xfrm flipH="1">
            <a:off x="6914830"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CB8ED01A-9605-49A1-800D-E778C9327FAA}"/>
              </a:ext>
            </a:extLst>
          </p:cNvPr>
          <p:cNvGrpSpPr/>
          <p:nvPr/>
        </p:nvGrpSpPr>
        <p:grpSpPr>
          <a:xfrm>
            <a:off x="5051381" y="3279035"/>
            <a:ext cx="523875" cy="523875"/>
            <a:chOff x="2991400" y="2044990"/>
            <a:chExt cx="698500" cy="698500"/>
          </a:xfrm>
        </p:grpSpPr>
        <p:sp>
          <p:nvSpPr>
            <p:cNvPr id="257" name="Oval 256">
              <a:extLst>
                <a:ext uri="{FF2B5EF4-FFF2-40B4-BE49-F238E27FC236}">
                  <a16:creationId xmlns:a16="http://schemas.microsoft.com/office/drawing/2014/main" id="{9CE4F469-CD7E-4A68-BCC2-610108193BA9}"/>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9B8D16FD-163F-4D4E-82DC-BB6A8C7D6DE3}"/>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58" name="TextBox 257">
                  <a:extLst>
                    <a:ext uri="{FF2B5EF4-FFF2-40B4-BE49-F238E27FC236}">
                      <a16:creationId xmlns:a16="http://schemas.microsoft.com/office/drawing/2014/main" id="{9B8D16FD-163F-4D4E-82DC-BB6A8C7D6DE3}"/>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59" name="Straight Arrow Connector 258">
            <a:extLst>
              <a:ext uri="{FF2B5EF4-FFF2-40B4-BE49-F238E27FC236}">
                <a16:creationId xmlns:a16="http://schemas.microsoft.com/office/drawing/2014/main" id="{3D65DB48-C328-437A-AF67-8740EA13C753}"/>
              </a:ext>
            </a:extLst>
          </p:cNvPr>
          <p:cNvCxnSpPr>
            <a:cxnSpLocks/>
            <a:stCxn id="257" idx="4"/>
          </p:cNvCxnSpPr>
          <p:nvPr/>
        </p:nvCxnSpPr>
        <p:spPr>
          <a:xfrm>
            <a:off x="531331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C91DC62C-7CB6-4E01-9BB2-F5099AB1D529}"/>
                  </a:ext>
                </a:extLst>
              </p:cNvPr>
              <p:cNvSpPr txBox="1"/>
              <p:nvPr/>
            </p:nvSpPr>
            <p:spPr>
              <a:xfrm rot="5400000">
                <a:off x="5231672"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62" name="TextBox 261">
                <a:extLst>
                  <a:ext uri="{FF2B5EF4-FFF2-40B4-BE49-F238E27FC236}">
                    <a16:creationId xmlns:a16="http://schemas.microsoft.com/office/drawing/2014/main" id="{C91DC62C-7CB6-4E01-9BB2-F5099AB1D529}"/>
                  </a:ext>
                </a:extLst>
              </p:cNvPr>
              <p:cNvSpPr txBox="1">
                <a:spLocks noRot="1" noChangeAspect="1" noMove="1" noResize="1" noEditPoints="1" noAdjustHandles="1" noChangeArrowheads="1" noChangeShapeType="1" noTextEdit="1"/>
              </p:cNvSpPr>
              <p:nvPr/>
            </p:nvSpPr>
            <p:spPr>
              <a:xfrm rot="5400000">
                <a:off x="5231672" y="3851489"/>
                <a:ext cx="412549" cy="302519"/>
              </a:xfrm>
              <a:prstGeom prst="rect">
                <a:avLst/>
              </a:prstGeom>
              <a:blipFill>
                <a:blip r:embed="rId6"/>
                <a:stretch>
                  <a:fillRect/>
                </a:stretch>
              </a:blipFill>
            </p:spPr>
            <p:txBody>
              <a:bodyPr/>
              <a:lstStyle/>
              <a:p>
                <a:r>
                  <a:rPr lang="en-US">
                    <a:noFill/>
                  </a:rPr>
                  <a:t> </a:t>
                </a:r>
              </a:p>
            </p:txBody>
          </p:sp>
        </mc:Fallback>
      </mc:AlternateContent>
      <p:sp>
        <p:nvSpPr>
          <p:cNvPr id="264" name="TextBox 263">
            <a:extLst>
              <a:ext uri="{FF2B5EF4-FFF2-40B4-BE49-F238E27FC236}">
                <a16:creationId xmlns:a16="http://schemas.microsoft.com/office/drawing/2014/main" id="{373CC769-8F3C-4BF0-A498-D7591BFB0924}"/>
              </a:ext>
            </a:extLst>
          </p:cNvPr>
          <p:cNvSpPr txBox="1"/>
          <p:nvPr/>
        </p:nvSpPr>
        <p:spPr>
          <a:xfrm>
            <a:off x="5205420" y="4226473"/>
            <a:ext cx="272832" cy="300082"/>
          </a:xfrm>
          <a:prstGeom prst="rect">
            <a:avLst/>
          </a:prstGeom>
          <a:noFill/>
        </p:spPr>
        <p:txBody>
          <a:bodyPr wrap="none" rtlCol="0">
            <a:spAutoFit/>
          </a:bodyPr>
          <a:lstStyle/>
          <a:p>
            <a:r>
              <a:rPr lang="en-US" sz="1350" dirty="0"/>
              <a:t>0</a:t>
            </a:r>
          </a:p>
        </p:txBody>
      </p:sp>
      <p:grpSp>
        <p:nvGrpSpPr>
          <p:cNvPr id="268" name="Group 267">
            <a:extLst>
              <a:ext uri="{FF2B5EF4-FFF2-40B4-BE49-F238E27FC236}">
                <a16:creationId xmlns:a16="http://schemas.microsoft.com/office/drawing/2014/main" id="{84F88819-95D6-4ED5-8C8A-9BED9BB2E08F}"/>
              </a:ext>
            </a:extLst>
          </p:cNvPr>
          <p:cNvGrpSpPr/>
          <p:nvPr/>
        </p:nvGrpSpPr>
        <p:grpSpPr>
          <a:xfrm>
            <a:off x="6652892" y="3279035"/>
            <a:ext cx="523875" cy="523875"/>
            <a:chOff x="2991400" y="2044990"/>
            <a:chExt cx="698500" cy="698500"/>
          </a:xfrm>
        </p:grpSpPr>
        <p:sp>
          <p:nvSpPr>
            <p:cNvPr id="269" name="Oval 268">
              <a:extLst>
                <a:ext uri="{FF2B5EF4-FFF2-40B4-BE49-F238E27FC236}">
                  <a16:creationId xmlns:a16="http://schemas.microsoft.com/office/drawing/2014/main" id="{41B7A224-9A61-43C8-8E4F-CFB5D8E95AD0}"/>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70" name="TextBox 269">
                  <a:extLst>
                    <a:ext uri="{FF2B5EF4-FFF2-40B4-BE49-F238E27FC236}">
                      <a16:creationId xmlns:a16="http://schemas.microsoft.com/office/drawing/2014/main" id="{D91F68A1-77BE-47CF-8206-337A88ECDD6E}"/>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70" name="TextBox 269">
                  <a:extLst>
                    <a:ext uri="{FF2B5EF4-FFF2-40B4-BE49-F238E27FC236}">
                      <a16:creationId xmlns:a16="http://schemas.microsoft.com/office/drawing/2014/main" id="{D91F68A1-77BE-47CF-8206-337A88ECDD6E}"/>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71" name="Straight Arrow Connector 270">
            <a:extLst>
              <a:ext uri="{FF2B5EF4-FFF2-40B4-BE49-F238E27FC236}">
                <a16:creationId xmlns:a16="http://schemas.microsoft.com/office/drawing/2014/main" id="{C66D7E9B-8E45-4D40-B3A6-F4E9A1EE66DF}"/>
              </a:ext>
            </a:extLst>
          </p:cNvPr>
          <p:cNvCxnSpPr>
            <a:cxnSpLocks/>
            <a:stCxn id="269" idx="4"/>
          </p:cNvCxnSpPr>
          <p:nvPr/>
        </p:nvCxnSpPr>
        <p:spPr>
          <a:xfrm>
            <a:off x="691482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7" name="Group 276">
            <a:extLst>
              <a:ext uri="{FF2B5EF4-FFF2-40B4-BE49-F238E27FC236}">
                <a16:creationId xmlns:a16="http://schemas.microsoft.com/office/drawing/2014/main" id="{1C621121-DA08-4111-9A2F-7EB7E7943A71}"/>
              </a:ext>
            </a:extLst>
          </p:cNvPr>
          <p:cNvGrpSpPr/>
          <p:nvPr/>
        </p:nvGrpSpPr>
        <p:grpSpPr>
          <a:xfrm>
            <a:off x="8299582" y="3279035"/>
            <a:ext cx="523875" cy="523875"/>
            <a:chOff x="2991400" y="2044990"/>
            <a:chExt cx="698500" cy="698500"/>
          </a:xfrm>
        </p:grpSpPr>
        <p:sp>
          <p:nvSpPr>
            <p:cNvPr id="278" name="Oval 277">
              <a:extLst>
                <a:ext uri="{FF2B5EF4-FFF2-40B4-BE49-F238E27FC236}">
                  <a16:creationId xmlns:a16="http://schemas.microsoft.com/office/drawing/2014/main" id="{3A72361A-BE1C-4905-96EF-274377D9C691}"/>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02DA9176-A1D0-4420-9760-96367B7736A0}"/>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79" name="TextBox 278">
                  <a:extLst>
                    <a:ext uri="{FF2B5EF4-FFF2-40B4-BE49-F238E27FC236}">
                      <a16:creationId xmlns:a16="http://schemas.microsoft.com/office/drawing/2014/main" id="{02DA9176-A1D0-4420-9760-96367B7736A0}"/>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80" name="Straight Arrow Connector 279">
            <a:extLst>
              <a:ext uri="{FF2B5EF4-FFF2-40B4-BE49-F238E27FC236}">
                <a16:creationId xmlns:a16="http://schemas.microsoft.com/office/drawing/2014/main" id="{F5C8F1A4-A8F2-4D84-AD64-BDA622FF8277}"/>
              </a:ext>
            </a:extLst>
          </p:cNvPr>
          <p:cNvCxnSpPr>
            <a:cxnSpLocks/>
            <a:stCxn id="278" idx="4"/>
          </p:cNvCxnSpPr>
          <p:nvPr/>
        </p:nvCxnSpPr>
        <p:spPr>
          <a:xfrm>
            <a:off x="856151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4" name="TextBox 283">
            <a:extLst>
              <a:ext uri="{FF2B5EF4-FFF2-40B4-BE49-F238E27FC236}">
                <a16:creationId xmlns:a16="http://schemas.microsoft.com/office/drawing/2014/main" id="{0F598BFB-87D9-4AEF-AC02-2F954337D115}"/>
              </a:ext>
            </a:extLst>
          </p:cNvPr>
          <p:cNvSpPr txBox="1"/>
          <p:nvPr/>
        </p:nvSpPr>
        <p:spPr>
          <a:xfrm rot="5400000">
            <a:off x="6749228" y="2901913"/>
            <a:ext cx="592919" cy="300082"/>
          </a:xfrm>
          <a:prstGeom prst="rect">
            <a:avLst/>
          </a:prstGeom>
          <a:noFill/>
        </p:spPr>
        <p:txBody>
          <a:bodyPr wrap="none" rtlCol="0">
            <a:spAutoFit/>
          </a:bodyPr>
          <a:lstStyle/>
          <a:p>
            <a:r>
              <a:rPr lang="en-US" sz="1350" dirty="0"/>
              <a:t>Paper</a:t>
            </a:r>
          </a:p>
        </p:txBody>
      </p:sp>
      <p:cxnSp>
        <p:nvCxnSpPr>
          <p:cNvPr id="285" name="Straight Arrow Connector 284">
            <a:extLst>
              <a:ext uri="{FF2B5EF4-FFF2-40B4-BE49-F238E27FC236}">
                <a16:creationId xmlns:a16="http://schemas.microsoft.com/office/drawing/2014/main" id="{AFBA6162-3CB9-4859-8C60-BDFC77AAF482}"/>
              </a:ext>
            </a:extLst>
          </p:cNvPr>
          <p:cNvCxnSpPr>
            <a:cxnSpLocks/>
            <a:stCxn id="269" idx="2"/>
            <a:endCxn id="257" idx="6"/>
          </p:cNvCxnSpPr>
          <p:nvPr/>
        </p:nvCxnSpPr>
        <p:spPr>
          <a:xfrm flipH="1">
            <a:off x="5575257"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A0EC6EE0-860E-41F7-8FAE-CB9FFA03D9BC}"/>
              </a:ext>
            </a:extLst>
          </p:cNvPr>
          <p:cNvCxnSpPr>
            <a:cxnSpLocks/>
            <a:stCxn id="278" idx="2"/>
            <a:endCxn id="269" idx="6"/>
          </p:cNvCxnSpPr>
          <p:nvPr/>
        </p:nvCxnSpPr>
        <p:spPr>
          <a:xfrm flipH="1">
            <a:off x="7176767"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ED63E65D-9095-40B6-951D-4B047E44D2EE}"/>
              </a:ext>
            </a:extLst>
          </p:cNvPr>
          <p:cNvSpPr txBox="1"/>
          <p:nvPr/>
        </p:nvSpPr>
        <p:spPr>
          <a:xfrm>
            <a:off x="6803484" y="4226473"/>
            <a:ext cx="272832" cy="300082"/>
          </a:xfrm>
          <a:prstGeom prst="rect">
            <a:avLst/>
          </a:prstGeom>
          <a:noFill/>
        </p:spPr>
        <p:txBody>
          <a:bodyPr wrap="none" rtlCol="0">
            <a:spAutoFit/>
          </a:bodyPr>
          <a:lstStyle/>
          <a:p>
            <a:r>
              <a:rPr lang="en-US" sz="1350" dirty="0"/>
              <a:t>0</a:t>
            </a:r>
          </a:p>
        </p:txBody>
      </p:sp>
      <p:sp>
        <p:nvSpPr>
          <p:cNvPr id="291" name="TextBox 290">
            <a:extLst>
              <a:ext uri="{FF2B5EF4-FFF2-40B4-BE49-F238E27FC236}">
                <a16:creationId xmlns:a16="http://schemas.microsoft.com/office/drawing/2014/main" id="{2450701E-C049-4CB4-964F-7E656212A493}"/>
              </a:ext>
            </a:extLst>
          </p:cNvPr>
          <p:cNvSpPr txBox="1"/>
          <p:nvPr/>
        </p:nvSpPr>
        <p:spPr>
          <a:xfrm>
            <a:off x="8445255" y="4226473"/>
            <a:ext cx="272832" cy="300082"/>
          </a:xfrm>
          <a:prstGeom prst="rect">
            <a:avLst/>
          </a:prstGeom>
          <a:noFill/>
        </p:spPr>
        <p:txBody>
          <a:bodyPr wrap="none" rtlCol="0">
            <a:spAutoFit/>
          </a:bodyPr>
          <a:lstStyle/>
          <a:p>
            <a:r>
              <a:rPr lang="en-US" sz="1350" dirty="0"/>
              <a:t>0</a:t>
            </a:r>
          </a:p>
        </p:txBody>
      </p:sp>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DA88C5C4-BA35-473C-B49A-2C6B97ED64FC}"/>
                  </a:ext>
                </a:extLst>
              </p:cNvPr>
              <p:cNvSpPr txBox="1"/>
              <p:nvPr/>
            </p:nvSpPr>
            <p:spPr>
              <a:xfrm rot="5400000">
                <a:off x="6830815"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93" name="TextBox 292">
                <a:extLst>
                  <a:ext uri="{FF2B5EF4-FFF2-40B4-BE49-F238E27FC236}">
                    <a16:creationId xmlns:a16="http://schemas.microsoft.com/office/drawing/2014/main" id="{DA88C5C4-BA35-473C-B49A-2C6B97ED64FC}"/>
                  </a:ext>
                </a:extLst>
              </p:cNvPr>
              <p:cNvSpPr txBox="1">
                <a:spLocks noRot="1" noChangeAspect="1" noMove="1" noResize="1" noEditPoints="1" noAdjustHandles="1" noChangeArrowheads="1" noChangeShapeType="1" noTextEdit="1"/>
              </p:cNvSpPr>
              <p:nvPr/>
            </p:nvSpPr>
            <p:spPr>
              <a:xfrm rot="5400000">
                <a:off x="6830815" y="3851489"/>
                <a:ext cx="412549" cy="30251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0CE213B9-C414-4D10-BA27-B7088221E0D2}"/>
                  </a:ext>
                </a:extLst>
              </p:cNvPr>
              <p:cNvSpPr txBox="1"/>
              <p:nvPr/>
            </p:nvSpPr>
            <p:spPr>
              <a:xfrm rot="5400000">
                <a:off x="8491791"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94" name="TextBox 293">
                <a:extLst>
                  <a:ext uri="{FF2B5EF4-FFF2-40B4-BE49-F238E27FC236}">
                    <a16:creationId xmlns:a16="http://schemas.microsoft.com/office/drawing/2014/main" id="{0CE213B9-C414-4D10-BA27-B7088221E0D2}"/>
                  </a:ext>
                </a:extLst>
              </p:cNvPr>
              <p:cNvSpPr txBox="1">
                <a:spLocks noRot="1" noChangeAspect="1" noMove="1" noResize="1" noEditPoints="1" noAdjustHandles="1" noChangeArrowheads="1" noChangeShapeType="1" noTextEdit="1"/>
              </p:cNvSpPr>
              <p:nvPr/>
            </p:nvSpPr>
            <p:spPr>
              <a:xfrm rot="5400000">
                <a:off x="8491791" y="3851489"/>
                <a:ext cx="412549" cy="30251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84DD0A27-E2DF-452A-B442-2ED93F893442}"/>
                  </a:ext>
                </a:extLst>
              </p:cNvPr>
              <p:cNvSpPr txBox="1"/>
              <p:nvPr/>
            </p:nvSpPr>
            <p:spPr>
              <a:xfrm>
                <a:off x="5151432" y="2921128"/>
                <a:ext cx="564001" cy="39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f>
                        <m:fPr>
                          <m:ctrlPr>
                            <a:rPr lang="en-US" sz="1050" b="1" i="1">
                              <a:solidFill>
                                <a:srgbClr val="0070C0"/>
                              </a:solidFill>
                              <a:latin typeface="Cambria Math" panose="02040503050406030204" pitchFamily="18" charset="0"/>
                            </a:rPr>
                          </m:ctrlPr>
                        </m:fPr>
                        <m:num>
                          <m:r>
                            <a:rPr lang="en-US" sz="1050" b="1" i="1">
                              <a:solidFill>
                                <a:srgbClr val="0070C0"/>
                              </a:solidFill>
                              <a:latin typeface="Cambria Math" panose="02040503050406030204" pitchFamily="18" charset="0"/>
                            </a:rPr>
                            <m:t>𝟏</m:t>
                          </m:r>
                        </m:num>
                        <m:den>
                          <m:r>
                            <a:rPr lang="en-US" sz="1050" b="1" i="1">
                              <a:solidFill>
                                <a:srgbClr val="0070C0"/>
                              </a:solidFill>
                              <a:latin typeface="Cambria Math" panose="02040503050406030204" pitchFamily="18" charset="0"/>
                            </a:rPr>
                            <m:t>𝟑</m:t>
                          </m:r>
                        </m:den>
                      </m:f>
                    </m:oMath>
                  </m:oMathPara>
                </a14:m>
                <a:endParaRPr lang="en-US" sz="1050" b="1" dirty="0">
                  <a:solidFill>
                    <a:srgbClr val="0070C0"/>
                  </a:solidFill>
                </a:endParaRPr>
              </a:p>
            </p:txBody>
          </p:sp>
        </mc:Choice>
        <mc:Fallback xmlns="">
          <p:sp>
            <p:nvSpPr>
              <p:cNvPr id="295" name="TextBox 294">
                <a:extLst>
                  <a:ext uri="{FF2B5EF4-FFF2-40B4-BE49-F238E27FC236}">
                    <a16:creationId xmlns:a16="http://schemas.microsoft.com/office/drawing/2014/main" id="{84DD0A27-E2DF-452A-B442-2ED93F893442}"/>
                  </a:ext>
                </a:extLst>
              </p:cNvPr>
              <p:cNvSpPr txBox="1">
                <a:spLocks noRot="1" noChangeAspect="1" noMove="1" noResize="1" noEditPoints="1" noAdjustHandles="1" noChangeArrowheads="1" noChangeShapeType="1" noTextEdit="1"/>
              </p:cNvSpPr>
              <p:nvPr/>
            </p:nvSpPr>
            <p:spPr>
              <a:xfrm>
                <a:off x="5151432" y="2921128"/>
                <a:ext cx="564001" cy="395878"/>
              </a:xfrm>
              <a:prstGeom prst="rect">
                <a:avLst/>
              </a:prstGeom>
              <a:blipFill>
                <a:blip r:embed="rId8"/>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6" name="TextBox 295">
                <a:extLst>
                  <a:ext uri="{FF2B5EF4-FFF2-40B4-BE49-F238E27FC236}">
                    <a16:creationId xmlns:a16="http://schemas.microsoft.com/office/drawing/2014/main" id="{19ED9B5F-6162-429E-BF2F-1E09014600FF}"/>
                  </a:ext>
                </a:extLst>
              </p:cNvPr>
              <p:cNvSpPr txBox="1"/>
              <p:nvPr/>
            </p:nvSpPr>
            <p:spPr>
              <a:xfrm>
                <a:off x="8186507" y="2921128"/>
                <a:ext cx="564001" cy="39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f>
                        <m:fPr>
                          <m:ctrlPr>
                            <a:rPr lang="en-US" sz="1050" b="1" i="1">
                              <a:solidFill>
                                <a:srgbClr val="0070C0"/>
                              </a:solidFill>
                              <a:latin typeface="Cambria Math" panose="02040503050406030204" pitchFamily="18" charset="0"/>
                            </a:rPr>
                          </m:ctrlPr>
                        </m:fPr>
                        <m:num>
                          <m:r>
                            <a:rPr lang="en-US" sz="1050" b="1" i="1">
                              <a:solidFill>
                                <a:srgbClr val="0070C0"/>
                              </a:solidFill>
                              <a:latin typeface="Cambria Math" panose="02040503050406030204" pitchFamily="18" charset="0"/>
                            </a:rPr>
                            <m:t>𝟏</m:t>
                          </m:r>
                        </m:num>
                        <m:den>
                          <m:r>
                            <a:rPr lang="en-US" sz="1050" b="1" i="1">
                              <a:solidFill>
                                <a:srgbClr val="0070C0"/>
                              </a:solidFill>
                              <a:latin typeface="Cambria Math" panose="02040503050406030204" pitchFamily="18" charset="0"/>
                            </a:rPr>
                            <m:t>𝟑</m:t>
                          </m:r>
                        </m:den>
                      </m:f>
                    </m:oMath>
                  </m:oMathPara>
                </a14:m>
                <a:endParaRPr lang="en-US" sz="1050" b="1" dirty="0">
                  <a:solidFill>
                    <a:srgbClr val="0070C0"/>
                  </a:solidFill>
                </a:endParaRPr>
              </a:p>
            </p:txBody>
          </p:sp>
        </mc:Choice>
        <mc:Fallback xmlns="">
          <p:sp>
            <p:nvSpPr>
              <p:cNvPr id="296" name="TextBox 295">
                <a:extLst>
                  <a:ext uri="{FF2B5EF4-FFF2-40B4-BE49-F238E27FC236}">
                    <a16:creationId xmlns:a16="http://schemas.microsoft.com/office/drawing/2014/main" id="{19ED9B5F-6162-429E-BF2F-1E09014600FF}"/>
                  </a:ext>
                </a:extLst>
              </p:cNvPr>
              <p:cNvSpPr txBox="1">
                <a:spLocks noRot="1" noChangeAspect="1" noMove="1" noResize="1" noEditPoints="1" noAdjustHandles="1" noChangeArrowheads="1" noChangeShapeType="1" noTextEdit="1"/>
              </p:cNvSpPr>
              <p:nvPr/>
            </p:nvSpPr>
            <p:spPr>
              <a:xfrm>
                <a:off x="8186507" y="2921128"/>
                <a:ext cx="564001" cy="395878"/>
              </a:xfrm>
              <a:prstGeom prst="rect">
                <a:avLst/>
              </a:prstGeom>
              <a:blipFill>
                <a:blip r:embed="rId9"/>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7" name="TextBox 296">
                <a:extLst>
                  <a:ext uri="{FF2B5EF4-FFF2-40B4-BE49-F238E27FC236}">
                    <a16:creationId xmlns:a16="http://schemas.microsoft.com/office/drawing/2014/main" id="{D3348209-000D-4E76-995B-DCFE7EE13B13}"/>
                  </a:ext>
                </a:extLst>
              </p:cNvPr>
              <p:cNvSpPr txBox="1"/>
              <p:nvPr/>
            </p:nvSpPr>
            <p:spPr>
              <a:xfrm>
                <a:off x="6389214" y="2921128"/>
                <a:ext cx="564001" cy="39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f>
                        <m:fPr>
                          <m:ctrlPr>
                            <a:rPr lang="en-US" sz="1050" b="1" i="1">
                              <a:solidFill>
                                <a:srgbClr val="0070C0"/>
                              </a:solidFill>
                              <a:latin typeface="Cambria Math" panose="02040503050406030204" pitchFamily="18" charset="0"/>
                            </a:rPr>
                          </m:ctrlPr>
                        </m:fPr>
                        <m:num>
                          <m:r>
                            <a:rPr lang="en-US" sz="1050" b="1" i="1">
                              <a:solidFill>
                                <a:srgbClr val="0070C0"/>
                              </a:solidFill>
                              <a:latin typeface="Cambria Math" panose="02040503050406030204" pitchFamily="18" charset="0"/>
                            </a:rPr>
                            <m:t>𝟏</m:t>
                          </m:r>
                        </m:num>
                        <m:den>
                          <m:r>
                            <a:rPr lang="en-US" sz="1050" b="1" i="1">
                              <a:solidFill>
                                <a:srgbClr val="0070C0"/>
                              </a:solidFill>
                              <a:latin typeface="Cambria Math" panose="02040503050406030204" pitchFamily="18" charset="0"/>
                            </a:rPr>
                            <m:t>𝟑</m:t>
                          </m:r>
                        </m:den>
                      </m:f>
                    </m:oMath>
                  </m:oMathPara>
                </a14:m>
                <a:endParaRPr lang="en-US" sz="1050" b="1" dirty="0">
                  <a:solidFill>
                    <a:srgbClr val="0070C0"/>
                  </a:solidFill>
                </a:endParaRPr>
              </a:p>
            </p:txBody>
          </p:sp>
        </mc:Choice>
        <mc:Fallback xmlns="">
          <p:sp>
            <p:nvSpPr>
              <p:cNvPr id="297" name="TextBox 296">
                <a:extLst>
                  <a:ext uri="{FF2B5EF4-FFF2-40B4-BE49-F238E27FC236}">
                    <a16:creationId xmlns:a16="http://schemas.microsoft.com/office/drawing/2014/main" id="{D3348209-000D-4E76-995B-DCFE7EE13B13}"/>
                  </a:ext>
                </a:extLst>
              </p:cNvPr>
              <p:cNvSpPr txBox="1">
                <a:spLocks noRot="1" noChangeAspect="1" noMove="1" noResize="1" noEditPoints="1" noAdjustHandles="1" noChangeArrowheads="1" noChangeShapeType="1" noTextEdit="1"/>
              </p:cNvSpPr>
              <p:nvPr/>
            </p:nvSpPr>
            <p:spPr>
              <a:xfrm>
                <a:off x="6389214" y="2921128"/>
                <a:ext cx="564001" cy="395878"/>
              </a:xfrm>
              <a:prstGeom prst="rect">
                <a:avLst/>
              </a:prstGeom>
              <a:blipFill>
                <a:blip r:embed="rId8"/>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8" name="TextBox 297">
                <a:extLst>
                  <a:ext uri="{FF2B5EF4-FFF2-40B4-BE49-F238E27FC236}">
                    <a16:creationId xmlns:a16="http://schemas.microsoft.com/office/drawing/2014/main" id="{8BBAB637-CCC1-4292-A9E3-A347AF0347DB}"/>
                  </a:ext>
                </a:extLst>
              </p:cNvPr>
              <p:cNvSpPr txBox="1"/>
              <p:nvPr/>
            </p:nvSpPr>
            <p:spPr>
              <a:xfrm>
                <a:off x="700215" y="2921128"/>
                <a:ext cx="564001" cy="39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f>
                        <m:fPr>
                          <m:ctrlPr>
                            <a:rPr lang="en-US" sz="1050" b="1" i="1">
                              <a:solidFill>
                                <a:srgbClr val="0070C0"/>
                              </a:solidFill>
                              <a:latin typeface="Cambria Math" panose="02040503050406030204" pitchFamily="18" charset="0"/>
                            </a:rPr>
                          </m:ctrlPr>
                        </m:fPr>
                        <m:num>
                          <m:r>
                            <a:rPr lang="en-US" sz="1050" b="1" i="1">
                              <a:solidFill>
                                <a:srgbClr val="0070C0"/>
                              </a:solidFill>
                              <a:latin typeface="Cambria Math" panose="02040503050406030204" pitchFamily="18" charset="0"/>
                            </a:rPr>
                            <m:t>𝟏</m:t>
                          </m:r>
                        </m:num>
                        <m:den>
                          <m:r>
                            <a:rPr lang="en-US" sz="1050" b="1" i="1">
                              <a:solidFill>
                                <a:srgbClr val="0070C0"/>
                              </a:solidFill>
                              <a:latin typeface="Cambria Math" panose="02040503050406030204" pitchFamily="18" charset="0"/>
                            </a:rPr>
                            <m:t>𝟑</m:t>
                          </m:r>
                        </m:den>
                      </m:f>
                    </m:oMath>
                  </m:oMathPara>
                </a14:m>
                <a:endParaRPr lang="en-US" sz="1050" b="1" dirty="0">
                  <a:solidFill>
                    <a:srgbClr val="0070C0"/>
                  </a:solidFill>
                </a:endParaRPr>
              </a:p>
            </p:txBody>
          </p:sp>
        </mc:Choice>
        <mc:Fallback xmlns="">
          <p:sp>
            <p:nvSpPr>
              <p:cNvPr id="298" name="TextBox 297">
                <a:extLst>
                  <a:ext uri="{FF2B5EF4-FFF2-40B4-BE49-F238E27FC236}">
                    <a16:creationId xmlns:a16="http://schemas.microsoft.com/office/drawing/2014/main" id="{8BBAB637-CCC1-4292-A9E3-A347AF0347DB}"/>
                  </a:ext>
                </a:extLst>
              </p:cNvPr>
              <p:cNvSpPr txBox="1">
                <a:spLocks noRot="1" noChangeAspect="1" noMove="1" noResize="1" noEditPoints="1" noAdjustHandles="1" noChangeArrowheads="1" noChangeShapeType="1" noTextEdit="1"/>
              </p:cNvSpPr>
              <p:nvPr/>
            </p:nvSpPr>
            <p:spPr>
              <a:xfrm>
                <a:off x="700215" y="2921128"/>
                <a:ext cx="564001" cy="395878"/>
              </a:xfrm>
              <a:prstGeom prst="rect">
                <a:avLst/>
              </a:prstGeom>
              <a:blipFill>
                <a:blip r:embed="rId9"/>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9" name="TextBox 298">
                <a:extLst>
                  <a:ext uri="{FF2B5EF4-FFF2-40B4-BE49-F238E27FC236}">
                    <a16:creationId xmlns:a16="http://schemas.microsoft.com/office/drawing/2014/main" id="{DD9CF265-C37F-47D5-A4E8-6233D9CAD57B}"/>
                  </a:ext>
                </a:extLst>
              </p:cNvPr>
              <p:cNvSpPr txBox="1"/>
              <p:nvPr/>
            </p:nvSpPr>
            <p:spPr>
              <a:xfrm>
                <a:off x="3735289" y="2921128"/>
                <a:ext cx="564001" cy="39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f>
                        <m:fPr>
                          <m:ctrlPr>
                            <a:rPr lang="en-US" sz="1050" b="1" i="1">
                              <a:solidFill>
                                <a:srgbClr val="0070C0"/>
                              </a:solidFill>
                              <a:latin typeface="Cambria Math" panose="02040503050406030204" pitchFamily="18" charset="0"/>
                            </a:rPr>
                          </m:ctrlPr>
                        </m:fPr>
                        <m:num>
                          <m:r>
                            <a:rPr lang="en-US" sz="1050" b="1" i="1">
                              <a:solidFill>
                                <a:srgbClr val="0070C0"/>
                              </a:solidFill>
                              <a:latin typeface="Cambria Math" panose="02040503050406030204" pitchFamily="18" charset="0"/>
                            </a:rPr>
                            <m:t>𝟏</m:t>
                          </m:r>
                        </m:num>
                        <m:den>
                          <m:r>
                            <a:rPr lang="en-US" sz="1050" b="1" i="1">
                              <a:solidFill>
                                <a:srgbClr val="0070C0"/>
                              </a:solidFill>
                              <a:latin typeface="Cambria Math" panose="02040503050406030204" pitchFamily="18" charset="0"/>
                            </a:rPr>
                            <m:t>𝟑</m:t>
                          </m:r>
                        </m:den>
                      </m:f>
                    </m:oMath>
                  </m:oMathPara>
                </a14:m>
                <a:endParaRPr lang="en-US" sz="1050" b="1" dirty="0">
                  <a:solidFill>
                    <a:srgbClr val="0070C0"/>
                  </a:solidFill>
                </a:endParaRPr>
              </a:p>
            </p:txBody>
          </p:sp>
        </mc:Choice>
        <mc:Fallback xmlns="">
          <p:sp>
            <p:nvSpPr>
              <p:cNvPr id="299" name="TextBox 298">
                <a:extLst>
                  <a:ext uri="{FF2B5EF4-FFF2-40B4-BE49-F238E27FC236}">
                    <a16:creationId xmlns:a16="http://schemas.microsoft.com/office/drawing/2014/main" id="{DD9CF265-C37F-47D5-A4E8-6233D9CAD57B}"/>
                  </a:ext>
                </a:extLst>
              </p:cNvPr>
              <p:cNvSpPr txBox="1">
                <a:spLocks noRot="1" noChangeAspect="1" noMove="1" noResize="1" noEditPoints="1" noAdjustHandles="1" noChangeArrowheads="1" noChangeShapeType="1" noTextEdit="1"/>
              </p:cNvSpPr>
              <p:nvPr/>
            </p:nvSpPr>
            <p:spPr>
              <a:xfrm>
                <a:off x="3735289" y="2921128"/>
                <a:ext cx="564001" cy="395878"/>
              </a:xfrm>
              <a:prstGeom prst="rect">
                <a:avLst/>
              </a:prstGeom>
              <a:blipFill>
                <a:blip r:embed="rId9"/>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TextBox 299">
                <a:extLst>
                  <a:ext uri="{FF2B5EF4-FFF2-40B4-BE49-F238E27FC236}">
                    <a16:creationId xmlns:a16="http://schemas.microsoft.com/office/drawing/2014/main" id="{8B62DF59-5410-4639-8DB0-CC2FD4AC9831}"/>
                  </a:ext>
                </a:extLst>
              </p:cNvPr>
              <p:cNvSpPr txBox="1"/>
              <p:nvPr/>
            </p:nvSpPr>
            <p:spPr>
              <a:xfrm>
                <a:off x="1937996" y="2921128"/>
                <a:ext cx="564001" cy="39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f>
                        <m:fPr>
                          <m:ctrlPr>
                            <a:rPr lang="en-US" sz="1050" b="1" i="1">
                              <a:solidFill>
                                <a:srgbClr val="0070C0"/>
                              </a:solidFill>
                              <a:latin typeface="Cambria Math" panose="02040503050406030204" pitchFamily="18" charset="0"/>
                            </a:rPr>
                          </m:ctrlPr>
                        </m:fPr>
                        <m:num>
                          <m:r>
                            <a:rPr lang="en-US" sz="1050" b="1" i="1">
                              <a:solidFill>
                                <a:srgbClr val="0070C0"/>
                              </a:solidFill>
                              <a:latin typeface="Cambria Math" panose="02040503050406030204" pitchFamily="18" charset="0"/>
                            </a:rPr>
                            <m:t>𝟏</m:t>
                          </m:r>
                        </m:num>
                        <m:den>
                          <m:r>
                            <a:rPr lang="en-US" sz="1050" b="1" i="1">
                              <a:solidFill>
                                <a:srgbClr val="0070C0"/>
                              </a:solidFill>
                              <a:latin typeface="Cambria Math" panose="02040503050406030204" pitchFamily="18" charset="0"/>
                            </a:rPr>
                            <m:t>𝟑</m:t>
                          </m:r>
                        </m:den>
                      </m:f>
                    </m:oMath>
                  </m:oMathPara>
                </a14:m>
                <a:endParaRPr lang="en-US" sz="1050" b="1" dirty="0">
                  <a:solidFill>
                    <a:srgbClr val="0070C0"/>
                  </a:solidFill>
                </a:endParaRPr>
              </a:p>
            </p:txBody>
          </p:sp>
        </mc:Choice>
        <mc:Fallback xmlns="">
          <p:sp>
            <p:nvSpPr>
              <p:cNvPr id="300" name="TextBox 299">
                <a:extLst>
                  <a:ext uri="{FF2B5EF4-FFF2-40B4-BE49-F238E27FC236}">
                    <a16:creationId xmlns:a16="http://schemas.microsoft.com/office/drawing/2014/main" id="{8B62DF59-5410-4639-8DB0-CC2FD4AC9831}"/>
                  </a:ext>
                </a:extLst>
              </p:cNvPr>
              <p:cNvSpPr txBox="1">
                <a:spLocks noRot="1" noChangeAspect="1" noMove="1" noResize="1" noEditPoints="1" noAdjustHandles="1" noChangeArrowheads="1" noChangeShapeType="1" noTextEdit="1"/>
              </p:cNvSpPr>
              <p:nvPr/>
            </p:nvSpPr>
            <p:spPr>
              <a:xfrm>
                <a:off x="1937996" y="2921128"/>
                <a:ext cx="564001" cy="395878"/>
              </a:xfrm>
              <a:prstGeom prst="rect">
                <a:avLst/>
              </a:prstGeom>
              <a:blipFill>
                <a:blip r:embed="rId9"/>
                <a:stretch>
                  <a:fillRect b="-1538"/>
                </a:stretch>
              </a:blipFill>
            </p:spPr>
            <p:txBody>
              <a:bodyPr/>
              <a:lstStyle/>
              <a:p>
                <a:r>
                  <a:rPr lang="en-US">
                    <a:noFill/>
                  </a:rPr>
                  <a:t> </a:t>
                </a:r>
              </a:p>
            </p:txBody>
          </p:sp>
        </mc:Fallback>
      </mc:AlternateContent>
      <p:sp>
        <p:nvSpPr>
          <p:cNvPr id="88" name="Rectangle 87"/>
          <p:cNvSpPr/>
          <p:nvPr/>
        </p:nvSpPr>
        <p:spPr>
          <a:xfrm>
            <a:off x="2692591" y="1095193"/>
            <a:ext cx="4000006" cy="369332"/>
          </a:xfrm>
          <a:prstGeom prst="rect">
            <a:avLst/>
          </a:prstGeom>
        </p:spPr>
        <p:txBody>
          <a:bodyPr wrap="none">
            <a:spAutoFit/>
          </a:bodyPr>
          <a:lstStyle/>
          <a:p>
            <a:r>
              <a:rPr lang="en-US" dirty="0"/>
              <a:t>[Brown, Sandholm &amp; Amos NeurIPS-18e]</a:t>
            </a:r>
          </a:p>
        </p:txBody>
      </p:sp>
    </p:spTree>
    <p:extLst>
      <p:ext uri="{BB962C8B-B14F-4D97-AF65-F5344CB8AC3E}">
        <p14:creationId xmlns:p14="http://schemas.microsoft.com/office/powerpoint/2010/main" val="225006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Depth-limited solving</a:t>
            </a:r>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6912D993-69A2-4DE7-B9F1-37A3C0ED8C37}"/>
                  </a:ext>
                </a:extLst>
              </p:cNvPr>
              <p:cNvSpPr txBox="1"/>
              <p:nvPr/>
            </p:nvSpPr>
            <p:spPr>
              <a:xfrm>
                <a:off x="454525" y="4507145"/>
                <a:ext cx="8179124" cy="1131079"/>
              </a:xfrm>
              <a:prstGeom prst="rect">
                <a:avLst/>
              </a:prstGeom>
              <a:noFill/>
            </p:spPr>
            <p:txBody>
              <a:bodyPr wrap="square" rtlCol="0">
                <a:spAutoFit/>
              </a:bodyPr>
              <a:lstStyle/>
              <a:p>
                <a:pPr marL="214313" indent="-214313">
                  <a:buFont typeface="Arial" panose="020B0604020202020204" pitchFamily="34" charset="0"/>
                  <a:buChar char="•"/>
                </a:pPr>
                <a:r>
                  <a:rPr lang="en-US" sz="1350" dirty="0"/>
                  <a:t>At leaf nodes, allow other player(s) one final action choosing among multiple </a:t>
                </a:r>
                <a:r>
                  <a:rPr lang="en-US" sz="1350" i="1" dirty="0"/>
                  <a:t>policies</a:t>
                </a:r>
                <a:r>
                  <a:rPr lang="en-US" sz="1350" dirty="0"/>
                  <a:t> for the remaining game</a:t>
                </a:r>
              </a:p>
              <a:p>
                <a:pPr marL="214313" indent="-214313">
                  <a:buFont typeface="Arial" panose="020B0604020202020204" pitchFamily="34" charset="0"/>
                  <a:buChar char="•"/>
                </a:pPr>
                <a:r>
                  <a:rPr lang="en-US" sz="1350" dirty="0"/>
                  <a:t>Step 1: Solve subgame with current set of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𝑃</m:t>
                        </m:r>
                      </m:e>
                      <m:sub>
                        <m:r>
                          <a:rPr lang="en-US" sz="1350" i="1">
                            <a:latin typeface="Cambria Math" panose="02040503050406030204" pitchFamily="18" charset="0"/>
                          </a:rPr>
                          <m:t>2</m:t>
                        </m:r>
                      </m:sub>
                    </m:sSub>
                  </m:oMath>
                </a14:m>
                <a:r>
                  <a:rPr lang="en-US" sz="1350" dirty="0"/>
                  <a:t> leaf-node policies</a:t>
                </a:r>
              </a:p>
              <a:p>
                <a:pPr marL="214313" indent="-214313">
                  <a:buFont typeface="Arial" panose="020B0604020202020204" pitchFamily="34" charset="0"/>
                  <a:buChar char="•"/>
                </a:pPr>
                <a:r>
                  <a:rPr lang="en-US" sz="1350" b="1" dirty="0"/>
                  <a:t>Step 2: Calculate a </a:t>
                </a:r>
                <a14:m>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a14:m>
                <a:r>
                  <a:rPr lang="en-US" sz="1350" b="1" dirty="0"/>
                  <a:t> best response</a:t>
                </a:r>
              </a:p>
              <a:p>
                <a:pPr marL="214313" indent="-214313">
                  <a:buFont typeface="Arial" panose="020B0604020202020204" pitchFamily="34" charset="0"/>
                  <a:buChar char="•"/>
                </a:pPr>
                <a:r>
                  <a:rPr lang="en-US" sz="1350" dirty="0"/>
                  <a:t>Step 3: Add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𝑃</m:t>
                        </m:r>
                      </m:e>
                      <m:sub>
                        <m:r>
                          <a:rPr lang="en-US" sz="1350" i="1">
                            <a:latin typeface="Cambria Math" panose="02040503050406030204" pitchFamily="18" charset="0"/>
                          </a:rPr>
                          <m:t>2</m:t>
                        </m:r>
                      </m:sub>
                    </m:sSub>
                  </m:oMath>
                </a14:m>
                <a:r>
                  <a:rPr lang="en-US" sz="1350" dirty="0"/>
                  <a:t> best response to set of leaf-node policies</a:t>
                </a:r>
              </a:p>
              <a:p>
                <a:pPr marL="214313" indent="-214313">
                  <a:buFont typeface="Arial" panose="020B0604020202020204" pitchFamily="34" charset="0"/>
                  <a:buChar char="•"/>
                </a:pPr>
                <a:r>
                  <a:rPr lang="en-US" sz="1350" dirty="0"/>
                  <a:t>Repeat</a:t>
                </a:r>
              </a:p>
            </p:txBody>
          </p:sp>
        </mc:Choice>
        <mc:Fallback xmlns="">
          <p:sp>
            <p:nvSpPr>
              <p:cNvPr id="137" name="TextBox 136">
                <a:extLst>
                  <a:ext uri="{FF2B5EF4-FFF2-40B4-BE49-F238E27FC236}">
                    <a16:creationId xmlns:a16="http://schemas.microsoft.com/office/drawing/2014/main" id="{6912D993-69A2-4DE7-B9F1-37A3C0ED8C37}"/>
                  </a:ext>
                </a:extLst>
              </p:cNvPr>
              <p:cNvSpPr txBox="1">
                <a:spLocks noRot="1" noChangeAspect="1" noMove="1" noResize="1" noEditPoints="1" noAdjustHandles="1" noChangeArrowheads="1" noChangeShapeType="1" noTextEdit="1"/>
              </p:cNvSpPr>
              <p:nvPr/>
            </p:nvSpPr>
            <p:spPr>
              <a:xfrm>
                <a:off x="454525" y="4507145"/>
                <a:ext cx="8179124" cy="1131079"/>
              </a:xfrm>
              <a:prstGeom prst="rect">
                <a:avLst/>
              </a:prstGeom>
              <a:blipFill>
                <a:blip r:embed="rId3"/>
                <a:stretch>
                  <a:fillRect l="-75" t="-538" b="-4301"/>
                </a:stretch>
              </a:blipFill>
            </p:spPr>
            <p:txBody>
              <a:bodyPr/>
              <a:lstStyle/>
              <a:p>
                <a:r>
                  <a:rPr lang="en-US">
                    <a:noFill/>
                  </a:rPr>
                  <a:t> </a:t>
                </a:r>
              </a:p>
            </p:txBody>
          </p:sp>
        </mc:Fallback>
      </mc:AlternateContent>
      <p:grpSp>
        <p:nvGrpSpPr>
          <p:cNvPr id="154" name="Group 153">
            <a:extLst>
              <a:ext uri="{FF2B5EF4-FFF2-40B4-BE49-F238E27FC236}">
                <a16:creationId xmlns:a16="http://schemas.microsoft.com/office/drawing/2014/main" id="{49D5340E-58CC-488B-8BBD-52D87B970066}"/>
              </a:ext>
            </a:extLst>
          </p:cNvPr>
          <p:cNvGrpSpPr/>
          <p:nvPr/>
        </p:nvGrpSpPr>
        <p:grpSpPr>
          <a:xfrm>
            <a:off x="2202912" y="2314122"/>
            <a:ext cx="523875" cy="523875"/>
            <a:chOff x="5088807" y="1112395"/>
            <a:chExt cx="698500" cy="698500"/>
          </a:xfrm>
        </p:grpSpPr>
        <p:sp>
          <p:nvSpPr>
            <p:cNvPr id="206" name="Oval 205">
              <a:extLst>
                <a:ext uri="{FF2B5EF4-FFF2-40B4-BE49-F238E27FC236}">
                  <a16:creationId xmlns:a16="http://schemas.microsoft.com/office/drawing/2014/main" id="{CB49AE68-3D41-4FBB-9BB4-9DC9B832F51F}"/>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DDD7A850-3870-4AC3-A730-F4A7E7A7520E}"/>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207" name="TextBox 206">
                  <a:extLst>
                    <a:ext uri="{FF2B5EF4-FFF2-40B4-BE49-F238E27FC236}">
                      <a16:creationId xmlns:a16="http://schemas.microsoft.com/office/drawing/2014/main" id="{DDD7A850-3870-4AC3-A730-F4A7E7A7520E}"/>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155" name="Straight Arrow Connector 154">
            <a:extLst>
              <a:ext uri="{FF2B5EF4-FFF2-40B4-BE49-F238E27FC236}">
                <a16:creationId xmlns:a16="http://schemas.microsoft.com/office/drawing/2014/main" id="{055D8FC2-3FE2-4EFD-852C-E5395DA62881}"/>
              </a:ext>
            </a:extLst>
          </p:cNvPr>
          <p:cNvCxnSpPr>
            <a:cxnSpLocks/>
            <a:stCxn id="206" idx="3"/>
            <a:endCxn id="204" idx="7"/>
          </p:cNvCxnSpPr>
          <p:nvPr/>
        </p:nvCxnSpPr>
        <p:spPr>
          <a:xfrm flipH="1">
            <a:off x="1042066"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A2E33972-95C2-4657-BE15-5E752B9F5463}"/>
              </a:ext>
            </a:extLst>
          </p:cNvPr>
          <p:cNvCxnSpPr>
            <a:cxnSpLocks/>
            <a:stCxn id="206" idx="5"/>
            <a:endCxn id="183" idx="1"/>
          </p:cNvCxnSpPr>
          <p:nvPr/>
        </p:nvCxnSpPr>
        <p:spPr>
          <a:xfrm>
            <a:off x="2650067"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5DBF9921-0144-4BFD-AA21-C88F598EA13C}"/>
              </a:ext>
            </a:extLst>
          </p:cNvPr>
          <p:cNvSpPr txBox="1"/>
          <p:nvPr/>
        </p:nvSpPr>
        <p:spPr>
          <a:xfrm rot="20106176">
            <a:off x="1519354" y="2746045"/>
            <a:ext cx="519373" cy="300082"/>
          </a:xfrm>
          <a:prstGeom prst="rect">
            <a:avLst/>
          </a:prstGeom>
          <a:noFill/>
        </p:spPr>
        <p:txBody>
          <a:bodyPr wrap="none" rtlCol="0">
            <a:spAutoFit/>
          </a:bodyPr>
          <a:lstStyle/>
          <a:p>
            <a:r>
              <a:rPr lang="en-US" sz="1350" dirty="0"/>
              <a:t>Rock</a:t>
            </a:r>
          </a:p>
        </p:txBody>
      </p:sp>
      <p:sp>
        <p:nvSpPr>
          <p:cNvPr id="158" name="TextBox 157">
            <a:extLst>
              <a:ext uri="{FF2B5EF4-FFF2-40B4-BE49-F238E27FC236}">
                <a16:creationId xmlns:a16="http://schemas.microsoft.com/office/drawing/2014/main" id="{FC28EE5B-1878-4D69-8DBE-C367C81D8DBB}"/>
              </a:ext>
            </a:extLst>
          </p:cNvPr>
          <p:cNvSpPr txBox="1"/>
          <p:nvPr/>
        </p:nvSpPr>
        <p:spPr>
          <a:xfrm rot="1584456">
            <a:off x="2827735" y="2731321"/>
            <a:ext cx="729943" cy="300082"/>
          </a:xfrm>
          <a:prstGeom prst="rect">
            <a:avLst/>
          </a:prstGeom>
          <a:noFill/>
        </p:spPr>
        <p:txBody>
          <a:bodyPr wrap="none" rtlCol="0">
            <a:spAutoFit/>
          </a:bodyPr>
          <a:lstStyle/>
          <a:p>
            <a:r>
              <a:rPr lang="en-US" sz="1350" dirty="0"/>
              <a:t>Scissors</a:t>
            </a:r>
          </a:p>
        </p:txBody>
      </p:sp>
      <p:cxnSp>
        <p:nvCxnSpPr>
          <p:cNvPr id="159" name="Straight Arrow Connector 158">
            <a:extLst>
              <a:ext uri="{FF2B5EF4-FFF2-40B4-BE49-F238E27FC236}">
                <a16:creationId xmlns:a16="http://schemas.microsoft.com/office/drawing/2014/main" id="{3A426DD6-EB93-42A3-BF8E-0765C35BF3E6}"/>
              </a:ext>
            </a:extLst>
          </p:cNvPr>
          <p:cNvCxnSpPr>
            <a:cxnSpLocks/>
            <a:stCxn id="206" idx="4"/>
            <a:endCxn id="192" idx="0"/>
          </p:cNvCxnSpPr>
          <p:nvPr/>
        </p:nvCxnSpPr>
        <p:spPr>
          <a:xfrm flipH="1">
            <a:off x="2458359"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9A0EAF5B-DC38-4AD5-B9F4-404742EEFB94}"/>
              </a:ext>
            </a:extLst>
          </p:cNvPr>
          <p:cNvCxnSpPr>
            <a:cxnSpLocks/>
            <a:stCxn id="204" idx="5"/>
          </p:cNvCxnSpPr>
          <p:nvPr/>
        </p:nvCxnSpPr>
        <p:spPr>
          <a:xfrm>
            <a:off x="1042066"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A8C43112-99F6-4FD2-86B6-86E030E42511}"/>
              </a:ext>
            </a:extLst>
          </p:cNvPr>
          <p:cNvSpPr txBox="1"/>
          <p:nvPr/>
        </p:nvSpPr>
        <p:spPr>
          <a:xfrm rot="4046021">
            <a:off x="930915" y="3801508"/>
            <a:ext cx="729943" cy="300082"/>
          </a:xfrm>
          <a:prstGeom prst="rect">
            <a:avLst/>
          </a:prstGeom>
          <a:noFill/>
        </p:spPr>
        <p:txBody>
          <a:bodyPr wrap="none" rtlCol="0">
            <a:spAutoFit/>
          </a:bodyPr>
          <a:lstStyle/>
          <a:p>
            <a:r>
              <a:rPr lang="en-US" sz="1350" dirty="0"/>
              <a:t>Scissors</a:t>
            </a:r>
          </a:p>
        </p:txBody>
      </p:sp>
      <p:grpSp>
        <p:nvGrpSpPr>
          <p:cNvPr id="196" name="Group 195">
            <a:extLst>
              <a:ext uri="{FF2B5EF4-FFF2-40B4-BE49-F238E27FC236}">
                <a16:creationId xmlns:a16="http://schemas.microsoft.com/office/drawing/2014/main" id="{16E1670F-513A-4286-A5BA-2598660886E8}"/>
              </a:ext>
            </a:extLst>
          </p:cNvPr>
          <p:cNvGrpSpPr/>
          <p:nvPr/>
        </p:nvGrpSpPr>
        <p:grpSpPr>
          <a:xfrm>
            <a:off x="594911" y="3279035"/>
            <a:ext cx="523875" cy="523875"/>
            <a:chOff x="2991400" y="2044990"/>
            <a:chExt cx="698500" cy="698500"/>
          </a:xfrm>
        </p:grpSpPr>
        <p:sp>
          <p:nvSpPr>
            <p:cNvPr id="204" name="Oval 203">
              <a:extLst>
                <a:ext uri="{FF2B5EF4-FFF2-40B4-BE49-F238E27FC236}">
                  <a16:creationId xmlns:a16="http://schemas.microsoft.com/office/drawing/2014/main" id="{3686EB08-9A63-48FF-BE7E-263884FB0C6C}"/>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E58D89BA-4026-4194-A548-E796A2E20BE1}"/>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05" name="TextBox 204">
                  <a:extLst>
                    <a:ext uri="{FF2B5EF4-FFF2-40B4-BE49-F238E27FC236}">
                      <a16:creationId xmlns:a16="http://schemas.microsoft.com/office/drawing/2014/main" id="{E58D89BA-4026-4194-A548-E796A2E20BE1}"/>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97" name="Straight Arrow Connector 196">
            <a:extLst>
              <a:ext uri="{FF2B5EF4-FFF2-40B4-BE49-F238E27FC236}">
                <a16:creationId xmlns:a16="http://schemas.microsoft.com/office/drawing/2014/main" id="{7BDBFE1E-3322-4CC6-8518-ABB2E7D3094E}"/>
              </a:ext>
            </a:extLst>
          </p:cNvPr>
          <p:cNvCxnSpPr>
            <a:cxnSpLocks/>
            <a:stCxn id="204" idx="4"/>
          </p:cNvCxnSpPr>
          <p:nvPr/>
        </p:nvCxnSpPr>
        <p:spPr>
          <a:xfrm>
            <a:off x="85684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BE5C3C9F-54E2-4942-A5AE-8F05FBC7E1A6}"/>
              </a:ext>
            </a:extLst>
          </p:cNvPr>
          <p:cNvCxnSpPr>
            <a:cxnSpLocks/>
            <a:stCxn id="204" idx="3"/>
          </p:cNvCxnSpPr>
          <p:nvPr/>
        </p:nvCxnSpPr>
        <p:spPr>
          <a:xfrm flipH="1">
            <a:off x="423209" y="3726191"/>
            <a:ext cx="248421" cy="5555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6F3119EA-015F-4C09-88BC-5F28BDE29C68}"/>
              </a:ext>
            </a:extLst>
          </p:cNvPr>
          <p:cNvSpPr txBox="1"/>
          <p:nvPr/>
        </p:nvSpPr>
        <p:spPr>
          <a:xfrm rot="17570857">
            <a:off x="167512" y="3758650"/>
            <a:ext cx="527901" cy="300082"/>
          </a:xfrm>
          <a:prstGeom prst="rect">
            <a:avLst/>
          </a:prstGeom>
          <a:noFill/>
        </p:spPr>
        <p:txBody>
          <a:bodyPr wrap="none" rtlCol="0">
            <a:spAutoFit/>
          </a:bodyPr>
          <a:lstStyle/>
          <a:p>
            <a:r>
              <a:rPr lang="en-US" sz="1350" b="1" dirty="0">
                <a:solidFill>
                  <a:srgbClr val="FF0000"/>
                </a:solidFill>
              </a:rPr>
              <a:t>Rock</a:t>
            </a:r>
          </a:p>
        </p:txBody>
      </p:sp>
      <p:sp>
        <p:nvSpPr>
          <p:cNvPr id="200" name="TextBox 199">
            <a:extLst>
              <a:ext uri="{FF2B5EF4-FFF2-40B4-BE49-F238E27FC236}">
                <a16:creationId xmlns:a16="http://schemas.microsoft.com/office/drawing/2014/main" id="{0092A89B-3BAE-45D3-B6DF-97A66F109FF5}"/>
              </a:ext>
            </a:extLst>
          </p:cNvPr>
          <p:cNvSpPr txBox="1"/>
          <p:nvPr/>
        </p:nvSpPr>
        <p:spPr>
          <a:xfrm rot="5400000">
            <a:off x="650595" y="3852708"/>
            <a:ext cx="592919" cy="300082"/>
          </a:xfrm>
          <a:prstGeom prst="rect">
            <a:avLst/>
          </a:prstGeom>
          <a:noFill/>
        </p:spPr>
        <p:txBody>
          <a:bodyPr wrap="none" rtlCol="0">
            <a:spAutoFit/>
          </a:bodyPr>
          <a:lstStyle/>
          <a:p>
            <a:r>
              <a:rPr lang="en-US" sz="1350" dirty="0"/>
              <a:t>Paper</a:t>
            </a:r>
          </a:p>
        </p:txBody>
      </p:sp>
      <p:sp>
        <p:nvSpPr>
          <p:cNvPr id="201" name="TextBox 200">
            <a:extLst>
              <a:ext uri="{FF2B5EF4-FFF2-40B4-BE49-F238E27FC236}">
                <a16:creationId xmlns:a16="http://schemas.microsoft.com/office/drawing/2014/main" id="{E11E305A-0947-4AA5-A066-39FDE4C35D22}"/>
              </a:ext>
            </a:extLst>
          </p:cNvPr>
          <p:cNvSpPr txBox="1"/>
          <p:nvPr/>
        </p:nvSpPr>
        <p:spPr>
          <a:xfrm>
            <a:off x="288036" y="4230823"/>
            <a:ext cx="272832" cy="300082"/>
          </a:xfrm>
          <a:prstGeom prst="rect">
            <a:avLst/>
          </a:prstGeom>
          <a:noFill/>
        </p:spPr>
        <p:txBody>
          <a:bodyPr wrap="none" rtlCol="0">
            <a:spAutoFit/>
          </a:bodyPr>
          <a:lstStyle/>
          <a:p>
            <a:r>
              <a:rPr lang="en-US" sz="1350" b="1" dirty="0">
                <a:solidFill>
                  <a:srgbClr val="FF0000"/>
                </a:solidFill>
              </a:rPr>
              <a:t>0</a:t>
            </a:r>
          </a:p>
        </p:txBody>
      </p:sp>
      <p:sp>
        <p:nvSpPr>
          <p:cNvPr id="202" name="TextBox 201">
            <a:extLst>
              <a:ext uri="{FF2B5EF4-FFF2-40B4-BE49-F238E27FC236}">
                <a16:creationId xmlns:a16="http://schemas.microsoft.com/office/drawing/2014/main" id="{8FF96A29-11E6-4C5C-B057-E9E86096A4E8}"/>
              </a:ext>
            </a:extLst>
          </p:cNvPr>
          <p:cNvSpPr txBox="1"/>
          <p:nvPr/>
        </p:nvSpPr>
        <p:spPr>
          <a:xfrm>
            <a:off x="684060" y="4230823"/>
            <a:ext cx="325730" cy="300082"/>
          </a:xfrm>
          <a:prstGeom prst="rect">
            <a:avLst/>
          </a:prstGeom>
          <a:noFill/>
        </p:spPr>
        <p:txBody>
          <a:bodyPr wrap="none" rtlCol="0">
            <a:spAutoFit/>
          </a:bodyPr>
          <a:lstStyle/>
          <a:p>
            <a:r>
              <a:rPr lang="en-US" sz="1350" dirty="0"/>
              <a:t>-1</a:t>
            </a:r>
          </a:p>
        </p:txBody>
      </p:sp>
      <p:sp>
        <p:nvSpPr>
          <p:cNvPr id="203" name="TextBox 202">
            <a:extLst>
              <a:ext uri="{FF2B5EF4-FFF2-40B4-BE49-F238E27FC236}">
                <a16:creationId xmlns:a16="http://schemas.microsoft.com/office/drawing/2014/main" id="{7E1EE0C6-D5F1-4A63-9FCE-EA5C28C29F3C}"/>
              </a:ext>
            </a:extLst>
          </p:cNvPr>
          <p:cNvSpPr txBox="1"/>
          <p:nvPr/>
        </p:nvSpPr>
        <p:spPr>
          <a:xfrm>
            <a:off x="1154078" y="4230823"/>
            <a:ext cx="272832" cy="300082"/>
          </a:xfrm>
          <a:prstGeom prst="rect">
            <a:avLst/>
          </a:prstGeom>
          <a:noFill/>
        </p:spPr>
        <p:txBody>
          <a:bodyPr wrap="none" rtlCol="0">
            <a:spAutoFit/>
          </a:bodyPr>
          <a:lstStyle/>
          <a:p>
            <a:r>
              <a:rPr lang="en-US" sz="1350" dirty="0"/>
              <a:t>2</a:t>
            </a:r>
          </a:p>
        </p:txBody>
      </p:sp>
      <p:cxnSp>
        <p:nvCxnSpPr>
          <p:cNvPr id="185" name="Straight Arrow Connector 184">
            <a:extLst>
              <a:ext uri="{FF2B5EF4-FFF2-40B4-BE49-F238E27FC236}">
                <a16:creationId xmlns:a16="http://schemas.microsoft.com/office/drawing/2014/main" id="{244177CF-2334-4C6B-B121-F76568AB5AF1}"/>
              </a:ext>
            </a:extLst>
          </p:cNvPr>
          <p:cNvCxnSpPr>
            <a:cxnSpLocks/>
            <a:stCxn id="192" idx="5"/>
          </p:cNvCxnSpPr>
          <p:nvPr/>
        </p:nvCxnSpPr>
        <p:spPr>
          <a:xfrm>
            <a:off x="2643576"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2A71811E-F2E9-4A8C-BB59-8035D86E4FEA}"/>
              </a:ext>
            </a:extLst>
          </p:cNvPr>
          <p:cNvSpPr txBox="1"/>
          <p:nvPr/>
        </p:nvSpPr>
        <p:spPr>
          <a:xfrm rot="4046021">
            <a:off x="2532425" y="3801508"/>
            <a:ext cx="729943" cy="300082"/>
          </a:xfrm>
          <a:prstGeom prst="rect">
            <a:avLst/>
          </a:prstGeom>
          <a:noFill/>
        </p:spPr>
        <p:txBody>
          <a:bodyPr wrap="none" rtlCol="0">
            <a:spAutoFit/>
          </a:bodyPr>
          <a:lstStyle/>
          <a:p>
            <a:r>
              <a:rPr lang="en-US" sz="1350" dirty="0"/>
              <a:t>Scissors</a:t>
            </a:r>
          </a:p>
        </p:txBody>
      </p:sp>
      <p:grpSp>
        <p:nvGrpSpPr>
          <p:cNvPr id="187" name="Group 186">
            <a:extLst>
              <a:ext uri="{FF2B5EF4-FFF2-40B4-BE49-F238E27FC236}">
                <a16:creationId xmlns:a16="http://schemas.microsoft.com/office/drawing/2014/main" id="{856FFA74-E7DE-46CE-8D6B-101A88D37EEE}"/>
              </a:ext>
            </a:extLst>
          </p:cNvPr>
          <p:cNvGrpSpPr/>
          <p:nvPr/>
        </p:nvGrpSpPr>
        <p:grpSpPr>
          <a:xfrm>
            <a:off x="2196421" y="3279035"/>
            <a:ext cx="523875" cy="523875"/>
            <a:chOff x="2991400" y="2044990"/>
            <a:chExt cx="698500" cy="698500"/>
          </a:xfrm>
        </p:grpSpPr>
        <p:sp>
          <p:nvSpPr>
            <p:cNvPr id="192" name="Oval 191">
              <a:extLst>
                <a:ext uri="{FF2B5EF4-FFF2-40B4-BE49-F238E27FC236}">
                  <a16:creationId xmlns:a16="http://schemas.microsoft.com/office/drawing/2014/main" id="{390C3603-1288-41C3-8DAA-A745CC795A29}"/>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413AA6A0-ABC3-423E-8FF0-772178FD9712}"/>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193" name="TextBox 192">
                  <a:extLst>
                    <a:ext uri="{FF2B5EF4-FFF2-40B4-BE49-F238E27FC236}">
                      <a16:creationId xmlns:a16="http://schemas.microsoft.com/office/drawing/2014/main" id="{413AA6A0-ABC3-423E-8FF0-772178FD9712}"/>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88" name="Straight Arrow Connector 187">
            <a:extLst>
              <a:ext uri="{FF2B5EF4-FFF2-40B4-BE49-F238E27FC236}">
                <a16:creationId xmlns:a16="http://schemas.microsoft.com/office/drawing/2014/main" id="{9F3C142E-E75A-4A1E-99DC-BB45BE7A4D7B}"/>
              </a:ext>
            </a:extLst>
          </p:cNvPr>
          <p:cNvCxnSpPr>
            <a:cxnSpLocks/>
            <a:stCxn id="192" idx="4"/>
          </p:cNvCxnSpPr>
          <p:nvPr/>
        </p:nvCxnSpPr>
        <p:spPr>
          <a:xfrm>
            <a:off x="245835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70735270-4169-4ED3-8F5B-06FD964BC88C}"/>
              </a:ext>
            </a:extLst>
          </p:cNvPr>
          <p:cNvCxnSpPr>
            <a:cxnSpLocks/>
            <a:stCxn id="192" idx="3"/>
          </p:cNvCxnSpPr>
          <p:nvPr/>
        </p:nvCxnSpPr>
        <p:spPr>
          <a:xfrm flipH="1">
            <a:off x="2024720" y="3726191"/>
            <a:ext cx="248421" cy="5555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21D3CCBE-C3FB-4625-A102-726BA2D294CD}"/>
              </a:ext>
            </a:extLst>
          </p:cNvPr>
          <p:cNvSpPr txBox="1"/>
          <p:nvPr/>
        </p:nvSpPr>
        <p:spPr>
          <a:xfrm rot="17570857">
            <a:off x="1769022" y="3758650"/>
            <a:ext cx="527901" cy="300082"/>
          </a:xfrm>
          <a:prstGeom prst="rect">
            <a:avLst/>
          </a:prstGeom>
          <a:noFill/>
        </p:spPr>
        <p:txBody>
          <a:bodyPr wrap="none" rtlCol="0">
            <a:spAutoFit/>
          </a:bodyPr>
          <a:lstStyle/>
          <a:p>
            <a:r>
              <a:rPr lang="en-US" sz="1350" b="1" dirty="0">
                <a:solidFill>
                  <a:srgbClr val="FF0000"/>
                </a:solidFill>
              </a:rPr>
              <a:t>Rock</a:t>
            </a:r>
          </a:p>
        </p:txBody>
      </p:sp>
      <p:sp>
        <p:nvSpPr>
          <p:cNvPr id="191" name="TextBox 190">
            <a:extLst>
              <a:ext uri="{FF2B5EF4-FFF2-40B4-BE49-F238E27FC236}">
                <a16:creationId xmlns:a16="http://schemas.microsoft.com/office/drawing/2014/main" id="{453A341A-69BC-4F36-929D-994575753548}"/>
              </a:ext>
            </a:extLst>
          </p:cNvPr>
          <p:cNvSpPr txBox="1"/>
          <p:nvPr/>
        </p:nvSpPr>
        <p:spPr>
          <a:xfrm rot="5400000">
            <a:off x="2252105" y="3852708"/>
            <a:ext cx="592919" cy="300082"/>
          </a:xfrm>
          <a:prstGeom prst="rect">
            <a:avLst/>
          </a:prstGeom>
          <a:noFill/>
        </p:spPr>
        <p:txBody>
          <a:bodyPr wrap="none" rtlCol="0">
            <a:spAutoFit/>
          </a:bodyPr>
          <a:lstStyle/>
          <a:p>
            <a:r>
              <a:rPr lang="en-US" sz="1350" dirty="0"/>
              <a:t>Paper</a:t>
            </a:r>
          </a:p>
        </p:txBody>
      </p:sp>
      <p:cxnSp>
        <p:nvCxnSpPr>
          <p:cNvPr id="176" name="Straight Arrow Connector 175">
            <a:extLst>
              <a:ext uri="{FF2B5EF4-FFF2-40B4-BE49-F238E27FC236}">
                <a16:creationId xmlns:a16="http://schemas.microsoft.com/office/drawing/2014/main" id="{8C2E5F4A-E0F2-4F2B-BAA4-0C3798853667}"/>
              </a:ext>
            </a:extLst>
          </p:cNvPr>
          <p:cNvCxnSpPr>
            <a:cxnSpLocks/>
            <a:stCxn id="183" idx="5"/>
          </p:cNvCxnSpPr>
          <p:nvPr/>
        </p:nvCxnSpPr>
        <p:spPr>
          <a:xfrm>
            <a:off x="4290267"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B0219B24-6EEA-4FD3-9947-D1BBC12A9CD9}"/>
              </a:ext>
            </a:extLst>
          </p:cNvPr>
          <p:cNvSpPr txBox="1"/>
          <p:nvPr/>
        </p:nvSpPr>
        <p:spPr>
          <a:xfrm rot="4046021">
            <a:off x="4179115" y="3801508"/>
            <a:ext cx="729943" cy="300082"/>
          </a:xfrm>
          <a:prstGeom prst="rect">
            <a:avLst/>
          </a:prstGeom>
          <a:noFill/>
        </p:spPr>
        <p:txBody>
          <a:bodyPr wrap="none" rtlCol="0">
            <a:spAutoFit/>
          </a:bodyPr>
          <a:lstStyle/>
          <a:p>
            <a:r>
              <a:rPr lang="en-US" sz="1350" dirty="0"/>
              <a:t>Scissors</a:t>
            </a:r>
          </a:p>
        </p:txBody>
      </p:sp>
      <p:grpSp>
        <p:nvGrpSpPr>
          <p:cNvPr id="178" name="Group 177">
            <a:extLst>
              <a:ext uri="{FF2B5EF4-FFF2-40B4-BE49-F238E27FC236}">
                <a16:creationId xmlns:a16="http://schemas.microsoft.com/office/drawing/2014/main" id="{EF771A9A-9167-4AEE-955E-57D94783347B}"/>
              </a:ext>
            </a:extLst>
          </p:cNvPr>
          <p:cNvGrpSpPr/>
          <p:nvPr/>
        </p:nvGrpSpPr>
        <p:grpSpPr>
          <a:xfrm>
            <a:off x="3843111" y="3279035"/>
            <a:ext cx="523875" cy="523875"/>
            <a:chOff x="2991400" y="2044990"/>
            <a:chExt cx="698500" cy="698500"/>
          </a:xfrm>
        </p:grpSpPr>
        <p:sp>
          <p:nvSpPr>
            <p:cNvPr id="183" name="Oval 182">
              <a:extLst>
                <a:ext uri="{FF2B5EF4-FFF2-40B4-BE49-F238E27FC236}">
                  <a16:creationId xmlns:a16="http://schemas.microsoft.com/office/drawing/2014/main" id="{C3A307E0-FE4A-4CD5-BD32-72C7298B7A1B}"/>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97B1FACD-7B4A-41CD-AE34-894B70513367}"/>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184" name="TextBox 183">
                  <a:extLst>
                    <a:ext uri="{FF2B5EF4-FFF2-40B4-BE49-F238E27FC236}">
                      <a16:creationId xmlns:a16="http://schemas.microsoft.com/office/drawing/2014/main" id="{97B1FACD-7B4A-41CD-AE34-894B70513367}"/>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79" name="Straight Arrow Connector 178">
            <a:extLst>
              <a:ext uri="{FF2B5EF4-FFF2-40B4-BE49-F238E27FC236}">
                <a16:creationId xmlns:a16="http://schemas.microsoft.com/office/drawing/2014/main" id="{B859D2EF-1244-4588-B72E-80294A15975F}"/>
              </a:ext>
            </a:extLst>
          </p:cNvPr>
          <p:cNvCxnSpPr>
            <a:cxnSpLocks/>
            <a:stCxn id="183" idx="4"/>
          </p:cNvCxnSpPr>
          <p:nvPr/>
        </p:nvCxnSpPr>
        <p:spPr>
          <a:xfrm>
            <a:off x="410504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B2596627-422F-49C2-B4B9-957EC0E28794}"/>
              </a:ext>
            </a:extLst>
          </p:cNvPr>
          <p:cNvCxnSpPr>
            <a:cxnSpLocks/>
            <a:stCxn id="183" idx="3"/>
          </p:cNvCxnSpPr>
          <p:nvPr/>
        </p:nvCxnSpPr>
        <p:spPr>
          <a:xfrm flipH="1">
            <a:off x="3671410" y="3726191"/>
            <a:ext cx="248421" cy="5555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29E547C8-3BF1-43AD-9B98-A964A92B75D1}"/>
              </a:ext>
            </a:extLst>
          </p:cNvPr>
          <p:cNvSpPr txBox="1"/>
          <p:nvPr/>
        </p:nvSpPr>
        <p:spPr>
          <a:xfrm rot="17570857">
            <a:off x="3415712" y="3758650"/>
            <a:ext cx="527901" cy="300082"/>
          </a:xfrm>
          <a:prstGeom prst="rect">
            <a:avLst/>
          </a:prstGeom>
          <a:noFill/>
        </p:spPr>
        <p:txBody>
          <a:bodyPr wrap="none" rtlCol="0">
            <a:spAutoFit/>
          </a:bodyPr>
          <a:lstStyle/>
          <a:p>
            <a:r>
              <a:rPr lang="en-US" sz="1350" b="1" dirty="0">
                <a:solidFill>
                  <a:srgbClr val="FF0000"/>
                </a:solidFill>
              </a:rPr>
              <a:t>Rock</a:t>
            </a:r>
          </a:p>
        </p:txBody>
      </p:sp>
      <p:sp>
        <p:nvSpPr>
          <p:cNvPr id="182" name="TextBox 181">
            <a:extLst>
              <a:ext uri="{FF2B5EF4-FFF2-40B4-BE49-F238E27FC236}">
                <a16:creationId xmlns:a16="http://schemas.microsoft.com/office/drawing/2014/main" id="{DACCF52F-A37B-409C-961B-71BF8F9D43A9}"/>
              </a:ext>
            </a:extLst>
          </p:cNvPr>
          <p:cNvSpPr txBox="1"/>
          <p:nvPr/>
        </p:nvSpPr>
        <p:spPr>
          <a:xfrm rot="5400000">
            <a:off x="3898795" y="3852708"/>
            <a:ext cx="592919" cy="300082"/>
          </a:xfrm>
          <a:prstGeom prst="rect">
            <a:avLst/>
          </a:prstGeom>
          <a:noFill/>
        </p:spPr>
        <p:txBody>
          <a:bodyPr wrap="none" rtlCol="0">
            <a:spAutoFit/>
          </a:bodyPr>
          <a:lstStyle/>
          <a:p>
            <a:r>
              <a:rPr lang="en-US" sz="1350" dirty="0"/>
              <a:t>Paper</a:t>
            </a:r>
          </a:p>
        </p:txBody>
      </p:sp>
      <p:sp>
        <p:nvSpPr>
          <p:cNvPr id="163" name="TextBox 162">
            <a:extLst>
              <a:ext uri="{FF2B5EF4-FFF2-40B4-BE49-F238E27FC236}">
                <a16:creationId xmlns:a16="http://schemas.microsoft.com/office/drawing/2014/main" id="{6CD2A02E-5AFE-4F7B-BA5F-D1C7A54A4DBF}"/>
              </a:ext>
            </a:extLst>
          </p:cNvPr>
          <p:cNvSpPr txBox="1"/>
          <p:nvPr/>
        </p:nvSpPr>
        <p:spPr>
          <a:xfrm rot="5400000">
            <a:off x="2292757" y="2901913"/>
            <a:ext cx="592919" cy="300082"/>
          </a:xfrm>
          <a:prstGeom prst="rect">
            <a:avLst/>
          </a:prstGeom>
          <a:noFill/>
        </p:spPr>
        <p:txBody>
          <a:bodyPr wrap="none" rtlCol="0">
            <a:spAutoFit/>
          </a:bodyPr>
          <a:lstStyle/>
          <a:p>
            <a:r>
              <a:rPr lang="en-US" sz="1350" dirty="0"/>
              <a:t>Paper</a:t>
            </a:r>
          </a:p>
        </p:txBody>
      </p:sp>
      <p:cxnSp>
        <p:nvCxnSpPr>
          <p:cNvPr id="164" name="Straight Arrow Connector 163">
            <a:extLst>
              <a:ext uri="{FF2B5EF4-FFF2-40B4-BE49-F238E27FC236}">
                <a16:creationId xmlns:a16="http://schemas.microsoft.com/office/drawing/2014/main" id="{C8AD5F17-DB52-493A-8A3A-C8A65A0180D2}"/>
              </a:ext>
            </a:extLst>
          </p:cNvPr>
          <p:cNvCxnSpPr>
            <a:cxnSpLocks/>
            <a:stCxn id="192" idx="2"/>
            <a:endCxn id="204" idx="6"/>
          </p:cNvCxnSpPr>
          <p:nvPr/>
        </p:nvCxnSpPr>
        <p:spPr>
          <a:xfrm flipH="1">
            <a:off x="1118786"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B7637E4-0C19-4C6F-890D-0B12F81C10CE}"/>
              </a:ext>
            </a:extLst>
          </p:cNvPr>
          <p:cNvCxnSpPr>
            <a:cxnSpLocks/>
            <a:stCxn id="183" idx="2"/>
            <a:endCxn id="192" idx="6"/>
          </p:cNvCxnSpPr>
          <p:nvPr/>
        </p:nvCxnSpPr>
        <p:spPr>
          <a:xfrm flipH="1">
            <a:off x="2720296"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C655D4A9-82AE-44D6-93A8-251EE2EC151C}"/>
              </a:ext>
            </a:extLst>
          </p:cNvPr>
          <p:cNvSpPr txBox="1"/>
          <p:nvPr/>
        </p:nvSpPr>
        <p:spPr>
          <a:xfrm>
            <a:off x="1411749" y="1920479"/>
            <a:ext cx="2150717" cy="369332"/>
          </a:xfrm>
          <a:prstGeom prst="rect">
            <a:avLst/>
          </a:prstGeom>
          <a:noFill/>
        </p:spPr>
        <p:txBody>
          <a:bodyPr wrap="none" rtlCol="0">
            <a:spAutoFit/>
          </a:bodyPr>
          <a:lstStyle/>
          <a:p>
            <a:r>
              <a:rPr lang="en-US" dirty="0"/>
              <a:t>Rock-Paper-Scissors+</a:t>
            </a:r>
          </a:p>
        </p:txBody>
      </p:sp>
      <p:sp>
        <p:nvSpPr>
          <p:cNvPr id="170" name="TextBox 169">
            <a:extLst>
              <a:ext uri="{FF2B5EF4-FFF2-40B4-BE49-F238E27FC236}">
                <a16:creationId xmlns:a16="http://schemas.microsoft.com/office/drawing/2014/main" id="{F2A65EB7-EE3C-42D5-A6CA-AA384BA1BE15}"/>
              </a:ext>
            </a:extLst>
          </p:cNvPr>
          <p:cNvSpPr txBox="1"/>
          <p:nvPr/>
        </p:nvSpPr>
        <p:spPr>
          <a:xfrm>
            <a:off x="1905572" y="4226473"/>
            <a:ext cx="272832" cy="300082"/>
          </a:xfrm>
          <a:prstGeom prst="rect">
            <a:avLst/>
          </a:prstGeom>
          <a:noFill/>
        </p:spPr>
        <p:txBody>
          <a:bodyPr wrap="none" rtlCol="0">
            <a:spAutoFit/>
          </a:bodyPr>
          <a:lstStyle/>
          <a:p>
            <a:r>
              <a:rPr lang="en-US" sz="1350" b="1" dirty="0">
                <a:solidFill>
                  <a:srgbClr val="FF0000"/>
                </a:solidFill>
              </a:rPr>
              <a:t>1</a:t>
            </a:r>
          </a:p>
        </p:txBody>
      </p:sp>
      <p:sp>
        <p:nvSpPr>
          <p:cNvPr id="171" name="TextBox 170">
            <a:extLst>
              <a:ext uri="{FF2B5EF4-FFF2-40B4-BE49-F238E27FC236}">
                <a16:creationId xmlns:a16="http://schemas.microsoft.com/office/drawing/2014/main" id="{1063E5CB-2A86-4FCC-BD4F-9865744307A5}"/>
              </a:ext>
            </a:extLst>
          </p:cNvPr>
          <p:cNvSpPr txBox="1"/>
          <p:nvPr/>
        </p:nvSpPr>
        <p:spPr>
          <a:xfrm>
            <a:off x="2347013" y="4226473"/>
            <a:ext cx="272832" cy="300082"/>
          </a:xfrm>
          <a:prstGeom prst="rect">
            <a:avLst/>
          </a:prstGeom>
          <a:noFill/>
        </p:spPr>
        <p:txBody>
          <a:bodyPr wrap="none" rtlCol="0">
            <a:spAutoFit/>
          </a:bodyPr>
          <a:lstStyle/>
          <a:p>
            <a:r>
              <a:rPr lang="en-US" sz="1350" dirty="0"/>
              <a:t>0</a:t>
            </a:r>
          </a:p>
        </p:txBody>
      </p:sp>
      <p:sp>
        <p:nvSpPr>
          <p:cNvPr id="172" name="TextBox 171">
            <a:extLst>
              <a:ext uri="{FF2B5EF4-FFF2-40B4-BE49-F238E27FC236}">
                <a16:creationId xmlns:a16="http://schemas.microsoft.com/office/drawing/2014/main" id="{5588D5C1-7ABA-4FEB-86DE-0DB9BE5BD7D8}"/>
              </a:ext>
            </a:extLst>
          </p:cNvPr>
          <p:cNvSpPr txBox="1"/>
          <p:nvPr/>
        </p:nvSpPr>
        <p:spPr>
          <a:xfrm>
            <a:off x="2744107" y="4231766"/>
            <a:ext cx="325730" cy="300082"/>
          </a:xfrm>
          <a:prstGeom prst="rect">
            <a:avLst/>
          </a:prstGeom>
          <a:noFill/>
        </p:spPr>
        <p:txBody>
          <a:bodyPr wrap="none" rtlCol="0">
            <a:spAutoFit/>
          </a:bodyPr>
          <a:lstStyle/>
          <a:p>
            <a:r>
              <a:rPr lang="en-US" sz="1350" dirty="0"/>
              <a:t>-2</a:t>
            </a:r>
          </a:p>
        </p:txBody>
      </p:sp>
      <p:sp>
        <p:nvSpPr>
          <p:cNvPr id="173" name="TextBox 172">
            <a:extLst>
              <a:ext uri="{FF2B5EF4-FFF2-40B4-BE49-F238E27FC236}">
                <a16:creationId xmlns:a16="http://schemas.microsoft.com/office/drawing/2014/main" id="{938F5A41-502C-49F7-9F9D-3C79537C382A}"/>
              </a:ext>
            </a:extLst>
          </p:cNvPr>
          <p:cNvSpPr txBox="1"/>
          <p:nvPr/>
        </p:nvSpPr>
        <p:spPr>
          <a:xfrm>
            <a:off x="3510750" y="4231766"/>
            <a:ext cx="325730" cy="300082"/>
          </a:xfrm>
          <a:prstGeom prst="rect">
            <a:avLst/>
          </a:prstGeom>
          <a:noFill/>
        </p:spPr>
        <p:txBody>
          <a:bodyPr wrap="none" rtlCol="0">
            <a:spAutoFit/>
          </a:bodyPr>
          <a:lstStyle/>
          <a:p>
            <a:r>
              <a:rPr lang="en-US" sz="1350" b="1" dirty="0">
                <a:solidFill>
                  <a:srgbClr val="FF0000"/>
                </a:solidFill>
              </a:rPr>
              <a:t>-2</a:t>
            </a:r>
          </a:p>
        </p:txBody>
      </p:sp>
      <p:sp>
        <p:nvSpPr>
          <p:cNvPr id="174" name="TextBox 173">
            <a:extLst>
              <a:ext uri="{FF2B5EF4-FFF2-40B4-BE49-F238E27FC236}">
                <a16:creationId xmlns:a16="http://schemas.microsoft.com/office/drawing/2014/main" id="{8468AC3C-A7E7-4035-B9C9-FC86D8E8723D}"/>
              </a:ext>
            </a:extLst>
          </p:cNvPr>
          <p:cNvSpPr txBox="1"/>
          <p:nvPr/>
        </p:nvSpPr>
        <p:spPr>
          <a:xfrm>
            <a:off x="3988784" y="4231766"/>
            <a:ext cx="272832" cy="300082"/>
          </a:xfrm>
          <a:prstGeom prst="rect">
            <a:avLst/>
          </a:prstGeom>
          <a:noFill/>
        </p:spPr>
        <p:txBody>
          <a:bodyPr wrap="none" rtlCol="0">
            <a:spAutoFit/>
          </a:bodyPr>
          <a:lstStyle/>
          <a:p>
            <a:r>
              <a:rPr lang="en-US" sz="1350" dirty="0"/>
              <a:t>2</a:t>
            </a:r>
          </a:p>
        </p:txBody>
      </p:sp>
      <p:sp>
        <p:nvSpPr>
          <p:cNvPr id="175" name="TextBox 174">
            <a:extLst>
              <a:ext uri="{FF2B5EF4-FFF2-40B4-BE49-F238E27FC236}">
                <a16:creationId xmlns:a16="http://schemas.microsoft.com/office/drawing/2014/main" id="{49FB243E-FD7F-40F2-8D73-47C9AE34BBAA}"/>
              </a:ext>
            </a:extLst>
          </p:cNvPr>
          <p:cNvSpPr txBox="1"/>
          <p:nvPr/>
        </p:nvSpPr>
        <p:spPr>
          <a:xfrm>
            <a:off x="4403503" y="4231766"/>
            <a:ext cx="272832" cy="300082"/>
          </a:xfrm>
          <a:prstGeom prst="rect">
            <a:avLst/>
          </a:prstGeom>
          <a:noFill/>
        </p:spPr>
        <p:txBody>
          <a:bodyPr wrap="none" rtlCol="0">
            <a:spAutoFit/>
          </a:bodyPr>
          <a:lstStyle/>
          <a:p>
            <a:r>
              <a:rPr lang="en-US" sz="1350" dirty="0"/>
              <a:t>0</a:t>
            </a:r>
          </a:p>
        </p:txBody>
      </p:sp>
      <p:sp>
        <p:nvSpPr>
          <p:cNvPr id="148" name="TextBox 147">
            <a:extLst>
              <a:ext uri="{FF2B5EF4-FFF2-40B4-BE49-F238E27FC236}">
                <a16:creationId xmlns:a16="http://schemas.microsoft.com/office/drawing/2014/main" id="{461564B7-43AC-420B-A5C0-630EAD7CA1F9}"/>
              </a:ext>
            </a:extLst>
          </p:cNvPr>
          <p:cNvSpPr txBox="1"/>
          <p:nvPr/>
        </p:nvSpPr>
        <p:spPr>
          <a:xfrm>
            <a:off x="5230809" y="1920479"/>
            <a:ext cx="3551421" cy="369332"/>
          </a:xfrm>
          <a:prstGeom prst="rect">
            <a:avLst/>
          </a:prstGeom>
          <a:noFill/>
        </p:spPr>
        <p:txBody>
          <a:bodyPr wrap="none" rtlCol="0">
            <a:spAutoFit/>
          </a:bodyPr>
          <a:lstStyle/>
          <a:p>
            <a:r>
              <a:rPr lang="en-US" dirty="0"/>
              <a:t>Depth-Limited Rock-Paper-Scissors+</a:t>
            </a:r>
          </a:p>
        </p:txBody>
      </p:sp>
      <p:grpSp>
        <p:nvGrpSpPr>
          <p:cNvPr id="246" name="Group 245">
            <a:extLst>
              <a:ext uri="{FF2B5EF4-FFF2-40B4-BE49-F238E27FC236}">
                <a16:creationId xmlns:a16="http://schemas.microsoft.com/office/drawing/2014/main" id="{3F5FF93A-DD9E-4C43-91D3-C1F6EA56651F}"/>
              </a:ext>
            </a:extLst>
          </p:cNvPr>
          <p:cNvGrpSpPr/>
          <p:nvPr/>
        </p:nvGrpSpPr>
        <p:grpSpPr>
          <a:xfrm>
            <a:off x="6659383" y="2314122"/>
            <a:ext cx="523875" cy="523875"/>
            <a:chOff x="5088807" y="1112395"/>
            <a:chExt cx="698500" cy="698500"/>
          </a:xfrm>
        </p:grpSpPr>
        <p:sp>
          <p:nvSpPr>
            <p:cNvPr id="247" name="Oval 246">
              <a:extLst>
                <a:ext uri="{FF2B5EF4-FFF2-40B4-BE49-F238E27FC236}">
                  <a16:creationId xmlns:a16="http://schemas.microsoft.com/office/drawing/2014/main" id="{D4E4DFBA-8889-4AD1-BCF6-C9CFFB3F3A5A}"/>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48" name="TextBox 247">
                  <a:extLst>
                    <a:ext uri="{FF2B5EF4-FFF2-40B4-BE49-F238E27FC236}">
                      <a16:creationId xmlns:a16="http://schemas.microsoft.com/office/drawing/2014/main" id="{9A94BC77-4117-496F-A2BD-A270F31DEE79}"/>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248" name="TextBox 247">
                  <a:extLst>
                    <a:ext uri="{FF2B5EF4-FFF2-40B4-BE49-F238E27FC236}">
                      <a16:creationId xmlns:a16="http://schemas.microsoft.com/office/drawing/2014/main" id="{9A94BC77-4117-496F-A2BD-A270F31DEE79}"/>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249" name="Straight Arrow Connector 248">
            <a:extLst>
              <a:ext uri="{FF2B5EF4-FFF2-40B4-BE49-F238E27FC236}">
                <a16:creationId xmlns:a16="http://schemas.microsoft.com/office/drawing/2014/main" id="{08A9F879-FB45-4A00-841D-A829576FD42D}"/>
              </a:ext>
            </a:extLst>
          </p:cNvPr>
          <p:cNvCxnSpPr>
            <a:cxnSpLocks/>
            <a:stCxn id="247" idx="3"/>
            <a:endCxn id="257" idx="7"/>
          </p:cNvCxnSpPr>
          <p:nvPr/>
        </p:nvCxnSpPr>
        <p:spPr>
          <a:xfrm flipH="1">
            <a:off x="5498537"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F1CD9CA3-6682-4EA3-8AFB-9D60504A6E8D}"/>
              </a:ext>
            </a:extLst>
          </p:cNvPr>
          <p:cNvCxnSpPr>
            <a:cxnSpLocks/>
            <a:stCxn id="247" idx="5"/>
            <a:endCxn id="278" idx="1"/>
          </p:cNvCxnSpPr>
          <p:nvPr/>
        </p:nvCxnSpPr>
        <p:spPr>
          <a:xfrm>
            <a:off x="7106538"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472ED58A-8CC4-4D9B-9A28-8CBB7102E4EF}"/>
              </a:ext>
            </a:extLst>
          </p:cNvPr>
          <p:cNvSpPr txBox="1"/>
          <p:nvPr/>
        </p:nvSpPr>
        <p:spPr>
          <a:xfrm rot="20106176">
            <a:off x="5975825" y="2746045"/>
            <a:ext cx="519373" cy="300082"/>
          </a:xfrm>
          <a:prstGeom prst="rect">
            <a:avLst/>
          </a:prstGeom>
          <a:noFill/>
        </p:spPr>
        <p:txBody>
          <a:bodyPr wrap="none" rtlCol="0">
            <a:spAutoFit/>
          </a:bodyPr>
          <a:lstStyle/>
          <a:p>
            <a:r>
              <a:rPr lang="en-US" sz="1350" dirty="0"/>
              <a:t>Rock</a:t>
            </a:r>
          </a:p>
        </p:txBody>
      </p:sp>
      <p:sp>
        <p:nvSpPr>
          <p:cNvPr id="252" name="TextBox 251">
            <a:extLst>
              <a:ext uri="{FF2B5EF4-FFF2-40B4-BE49-F238E27FC236}">
                <a16:creationId xmlns:a16="http://schemas.microsoft.com/office/drawing/2014/main" id="{C7FD1B67-FB52-4EFA-8FCC-18D4484D8CA7}"/>
              </a:ext>
            </a:extLst>
          </p:cNvPr>
          <p:cNvSpPr txBox="1"/>
          <p:nvPr/>
        </p:nvSpPr>
        <p:spPr>
          <a:xfrm rot="1584456">
            <a:off x="7284206" y="2731321"/>
            <a:ext cx="729943" cy="300082"/>
          </a:xfrm>
          <a:prstGeom prst="rect">
            <a:avLst/>
          </a:prstGeom>
          <a:noFill/>
        </p:spPr>
        <p:txBody>
          <a:bodyPr wrap="none" rtlCol="0">
            <a:spAutoFit/>
          </a:bodyPr>
          <a:lstStyle/>
          <a:p>
            <a:r>
              <a:rPr lang="en-US" sz="1350" dirty="0"/>
              <a:t>Scissors</a:t>
            </a:r>
          </a:p>
        </p:txBody>
      </p:sp>
      <p:cxnSp>
        <p:nvCxnSpPr>
          <p:cNvPr id="253" name="Straight Arrow Connector 252">
            <a:extLst>
              <a:ext uri="{FF2B5EF4-FFF2-40B4-BE49-F238E27FC236}">
                <a16:creationId xmlns:a16="http://schemas.microsoft.com/office/drawing/2014/main" id="{52382AD8-6561-4BB2-9D04-6CA9CD63585F}"/>
              </a:ext>
            </a:extLst>
          </p:cNvPr>
          <p:cNvCxnSpPr>
            <a:cxnSpLocks/>
            <a:stCxn id="247" idx="4"/>
            <a:endCxn id="269" idx="0"/>
          </p:cNvCxnSpPr>
          <p:nvPr/>
        </p:nvCxnSpPr>
        <p:spPr>
          <a:xfrm flipH="1">
            <a:off x="6914830"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CB8ED01A-9605-49A1-800D-E778C9327FAA}"/>
              </a:ext>
            </a:extLst>
          </p:cNvPr>
          <p:cNvGrpSpPr/>
          <p:nvPr/>
        </p:nvGrpSpPr>
        <p:grpSpPr>
          <a:xfrm>
            <a:off x="5051381" y="3279035"/>
            <a:ext cx="523875" cy="523875"/>
            <a:chOff x="2991400" y="2044990"/>
            <a:chExt cx="698500" cy="698500"/>
          </a:xfrm>
        </p:grpSpPr>
        <p:sp>
          <p:nvSpPr>
            <p:cNvPr id="257" name="Oval 256">
              <a:extLst>
                <a:ext uri="{FF2B5EF4-FFF2-40B4-BE49-F238E27FC236}">
                  <a16:creationId xmlns:a16="http://schemas.microsoft.com/office/drawing/2014/main" id="{9CE4F469-CD7E-4A68-BCC2-610108193BA9}"/>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9B8D16FD-163F-4D4E-82DC-BB6A8C7D6DE3}"/>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58" name="TextBox 257">
                  <a:extLst>
                    <a:ext uri="{FF2B5EF4-FFF2-40B4-BE49-F238E27FC236}">
                      <a16:creationId xmlns:a16="http://schemas.microsoft.com/office/drawing/2014/main" id="{9B8D16FD-163F-4D4E-82DC-BB6A8C7D6DE3}"/>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59" name="Straight Arrow Connector 258">
            <a:extLst>
              <a:ext uri="{FF2B5EF4-FFF2-40B4-BE49-F238E27FC236}">
                <a16:creationId xmlns:a16="http://schemas.microsoft.com/office/drawing/2014/main" id="{3D65DB48-C328-437A-AF67-8740EA13C753}"/>
              </a:ext>
            </a:extLst>
          </p:cNvPr>
          <p:cNvCxnSpPr>
            <a:cxnSpLocks/>
            <a:stCxn id="257" idx="4"/>
          </p:cNvCxnSpPr>
          <p:nvPr/>
        </p:nvCxnSpPr>
        <p:spPr>
          <a:xfrm>
            <a:off x="531331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C91DC62C-7CB6-4E01-9BB2-F5099AB1D529}"/>
                  </a:ext>
                </a:extLst>
              </p:cNvPr>
              <p:cNvSpPr txBox="1"/>
              <p:nvPr/>
            </p:nvSpPr>
            <p:spPr>
              <a:xfrm rot="5400000">
                <a:off x="5231672"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62" name="TextBox 261">
                <a:extLst>
                  <a:ext uri="{FF2B5EF4-FFF2-40B4-BE49-F238E27FC236}">
                    <a16:creationId xmlns:a16="http://schemas.microsoft.com/office/drawing/2014/main" id="{C91DC62C-7CB6-4E01-9BB2-F5099AB1D529}"/>
                  </a:ext>
                </a:extLst>
              </p:cNvPr>
              <p:cNvSpPr txBox="1">
                <a:spLocks noRot="1" noChangeAspect="1" noMove="1" noResize="1" noEditPoints="1" noAdjustHandles="1" noChangeArrowheads="1" noChangeShapeType="1" noTextEdit="1"/>
              </p:cNvSpPr>
              <p:nvPr/>
            </p:nvSpPr>
            <p:spPr>
              <a:xfrm rot="5400000">
                <a:off x="5231672" y="3851489"/>
                <a:ext cx="412549" cy="302519"/>
              </a:xfrm>
              <a:prstGeom prst="rect">
                <a:avLst/>
              </a:prstGeom>
              <a:blipFill>
                <a:blip r:embed="rId6"/>
                <a:stretch>
                  <a:fillRect/>
                </a:stretch>
              </a:blipFill>
            </p:spPr>
            <p:txBody>
              <a:bodyPr/>
              <a:lstStyle/>
              <a:p>
                <a:r>
                  <a:rPr lang="en-US">
                    <a:noFill/>
                  </a:rPr>
                  <a:t> </a:t>
                </a:r>
              </a:p>
            </p:txBody>
          </p:sp>
        </mc:Fallback>
      </mc:AlternateContent>
      <p:sp>
        <p:nvSpPr>
          <p:cNvPr id="264" name="TextBox 263">
            <a:extLst>
              <a:ext uri="{FF2B5EF4-FFF2-40B4-BE49-F238E27FC236}">
                <a16:creationId xmlns:a16="http://schemas.microsoft.com/office/drawing/2014/main" id="{373CC769-8F3C-4BF0-A498-D7591BFB0924}"/>
              </a:ext>
            </a:extLst>
          </p:cNvPr>
          <p:cNvSpPr txBox="1"/>
          <p:nvPr/>
        </p:nvSpPr>
        <p:spPr>
          <a:xfrm>
            <a:off x="5205420" y="4226473"/>
            <a:ext cx="272832" cy="300082"/>
          </a:xfrm>
          <a:prstGeom prst="rect">
            <a:avLst/>
          </a:prstGeom>
          <a:noFill/>
        </p:spPr>
        <p:txBody>
          <a:bodyPr wrap="none" rtlCol="0">
            <a:spAutoFit/>
          </a:bodyPr>
          <a:lstStyle/>
          <a:p>
            <a:r>
              <a:rPr lang="en-US" sz="1350" dirty="0"/>
              <a:t>0</a:t>
            </a:r>
          </a:p>
        </p:txBody>
      </p:sp>
      <p:grpSp>
        <p:nvGrpSpPr>
          <p:cNvPr id="268" name="Group 267">
            <a:extLst>
              <a:ext uri="{FF2B5EF4-FFF2-40B4-BE49-F238E27FC236}">
                <a16:creationId xmlns:a16="http://schemas.microsoft.com/office/drawing/2014/main" id="{84F88819-95D6-4ED5-8C8A-9BED9BB2E08F}"/>
              </a:ext>
            </a:extLst>
          </p:cNvPr>
          <p:cNvGrpSpPr/>
          <p:nvPr/>
        </p:nvGrpSpPr>
        <p:grpSpPr>
          <a:xfrm>
            <a:off x="6652892" y="3279035"/>
            <a:ext cx="523875" cy="523875"/>
            <a:chOff x="2991400" y="2044990"/>
            <a:chExt cx="698500" cy="698500"/>
          </a:xfrm>
        </p:grpSpPr>
        <p:sp>
          <p:nvSpPr>
            <p:cNvPr id="269" name="Oval 268">
              <a:extLst>
                <a:ext uri="{FF2B5EF4-FFF2-40B4-BE49-F238E27FC236}">
                  <a16:creationId xmlns:a16="http://schemas.microsoft.com/office/drawing/2014/main" id="{41B7A224-9A61-43C8-8E4F-CFB5D8E95AD0}"/>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70" name="TextBox 269">
                  <a:extLst>
                    <a:ext uri="{FF2B5EF4-FFF2-40B4-BE49-F238E27FC236}">
                      <a16:creationId xmlns:a16="http://schemas.microsoft.com/office/drawing/2014/main" id="{D91F68A1-77BE-47CF-8206-337A88ECDD6E}"/>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70" name="TextBox 269">
                  <a:extLst>
                    <a:ext uri="{FF2B5EF4-FFF2-40B4-BE49-F238E27FC236}">
                      <a16:creationId xmlns:a16="http://schemas.microsoft.com/office/drawing/2014/main" id="{D91F68A1-77BE-47CF-8206-337A88ECDD6E}"/>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71" name="Straight Arrow Connector 270">
            <a:extLst>
              <a:ext uri="{FF2B5EF4-FFF2-40B4-BE49-F238E27FC236}">
                <a16:creationId xmlns:a16="http://schemas.microsoft.com/office/drawing/2014/main" id="{C66D7E9B-8E45-4D40-B3A6-F4E9A1EE66DF}"/>
              </a:ext>
            </a:extLst>
          </p:cNvPr>
          <p:cNvCxnSpPr>
            <a:cxnSpLocks/>
            <a:stCxn id="269" idx="4"/>
          </p:cNvCxnSpPr>
          <p:nvPr/>
        </p:nvCxnSpPr>
        <p:spPr>
          <a:xfrm>
            <a:off x="691482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7" name="Group 276">
            <a:extLst>
              <a:ext uri="{FF2B5EF4-FFF2-40B4-BE49-F238E27FC236}">
                <a16:creationId xmlns:a16="http://schemas.microsoft.com/office/drawing/2014/main" id="{1C621121-DA08-4111-9A2F-7EB7E7943A71}"/>
              </a:ext>
            </a:extLst>
          </p:cNvPr>
          <p:cNvGrpSpPr/>
          <p:nvPr/>
        </p:nvGrpSpPr>
        <p:grpSpPr>
          <a:xfrm>
            <a:off x="8299582" y="3279035"/>
            <a:ext cx="523875" cy="523875"/>
            <a:chOff x="2991400" y="2044990"/>
            <a:chExt cx="698500" cy="698500"/>
          </a:xfrm>
        </p:grpSpPr>
        <p:sp>
          <p:nvSpPr>
            <p:cNvPr id="278" name="Oval 277">
              <a:extLst>
                <a:ext uri="{FF2B5EF4-FFF2-40B4-BE49-F238E27FC236}">
                  <a16:creationId xmlns:a16="http://schemas.microsoft.com/office/drawing/2014/main" id="{3A72361A-BE1C-4905-96EF-274377D9C691}"/>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02DA9176-A1D0-4420-9760-96367B7736A0}"/>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79" name="TextBox 278">
                  <a:extLst>
                    <a:ext uri="{FF2B5EF4-FFF2-40B4-BE49-F238E27FC236}">
                      <a16:creationId xmlns:a16="http://schemas.microsoft.com/office/drawing/2014/main" id="{02DA9176-A1D0-4420-9760-96367B7736A0}"/>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80" name="Straight Arrow Connector 279">
            <a:extLst>
              <a:ext uri="{FF2B5EF4-FFF2-40B4-BE49-F238E27FC236}">
                <a16:creationId xmlns:a16="http://schemas.microsoft.com/office/drawing/2014/main" id="{F5C8F1A4-A8F2-4D84-AD64-BDA622FF8277}"/>
              </a:ext>
            </a:extLst>
          </p:cNvPr>
          <p:cNvCxnSpPr>
            <a:cxnSpLocks/>
            <a:stCxn id="278" idx="4"/>
          </p:cNvCxnSpPr>
          <p:nvPr/>
        </p:nvCxnSpPr>
        <p:spPr>
          <a:xfrm>
            <a:off x="856151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4" name="TextBox 283">
            <a:extLst>
              <a:ext uri="{FF2B5EF4-FFF2-40B4-BE49-F238E27FC236}">
                <a16:creationId xmlns:a16="http://schemas.microsoft.com/office/drawing/2014/main" id="{0F598BFB-87D9-4AEF-AC02-2F954337D115}"/>
              </a:ext>
            </a:extLst>
          </p:cNvPr>
          <p:cNvSpPr txBox="1"/>
          <p:nvPr/>
        </p:nvSpPr>
        <p:spPr>
          <a:xfrm rot="5400000">
            <a:off x="6749228" y="2901913"/>
            <a:ext cx="592919" cy="300082"/>
          </a:xfrm>
          <a:prstGeom prst="rect">
            <a:avLst/>
          </a:prstGeom>
          <a:noFill/>
        </p:spPr>
        <p:txBody>
          <a:bodyPr wrap="none" rtlCol="0">
            <a:spAutoFit/>
          </a:bodyPr>
          <a:lstStyle/>
          <a:p>
            <a:r>
              <a:rPr lang="en-US" sz="1350" dirty="0"/>
              <a:t>Paper</a:t>
            </a:r>
          </a:p>
        </p:txBody>
      </p:sp>
      <p:cxnSp>
        <p:nvCxnSpPr>
          <p:cNvPr id="285" name="Straight Arrow Connector 284">
            <a:extLst>
              <a:ext uri="{FF2B5EF4-FFF2-40B4-BE49-F238E27FC236}">
                <a16:creationId xmlns:a16="http://schemas.microsoft.com/office/drawing/2014/main" id="{AFBA6162-3CB9-4859-8C60-BDFC77AAF482}"/>
              </a:ext>
            </a:extLst>
          </p:cNvPr>
          <p:cNvCxnSpPr>
            <a:cxnSpLocks/>
            <a:stCxn id="269" idx="2"/>
            <a:endCxn id="257" idx="6"/>
          </p:cNvCxnSpPr>
          <p:nvPr/>
        </p:nvCxnSpPr>
        <p:spPr>
          <a:xfrm flipH="1">
            <a:off x="5575257"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A0EC6EE0-860E-41F7-8FAE-CB9FFA03D9BC}"/>
              </a:ext>
            </a:extLst>
          </p:cNvPr>
          <p:cNvCxnSpPr>
            <a:cxnSpLocks/>
            <a:stCxn id="278" idx="2"/>
            <a:endCxn id="269" idx="6"/>
          </p:cNvCxnSpPr>
          <p:nvPr/>
        </p:nvCxnSpPr>
        <p:spPr>
          <a:xfrm flipH="1">
            <a:off x="7176767"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ED63E65D-9095-40B6-951D-4B047E44D2EE}"/>
              </a:ext>
            </a:extLst>
          </p:cNvPr>
          <p:cNvSpPr txBox="1"/>
          <p:nvPr/>
        </p:nvSpPr>
        <p:spPr>
          <a:xfrm>
            <a:off x="6803484" y="4226473"/>
            <a:ext cx="272832" cy="300082"/>
          </a:xfrm>
          <a:prstGeom prst="rect">
            <a:avLst/>
          </a:prstGeom>
          <a:noFill/>
        </p:spPr>
        <p:txBody>
          <a:bodyPr wrap="none" rtlCol="0">
            <a:spAutoFit/>
          </a:bodyPr>
          <a:lstStyle/>
          <a:p>
            <a:r>
              <a:rPr lang="en-US" sz="1350" dirty="0"/>
              <a:t>0</a:t>
            </a:r>
          </a:p>
        </p:txBody>
      </p:sp>
      <p:sp>
        <p:nvSpPr>
          <p:cNvPr id="291" name="TextBox 290">
            <a:extLst>
              <a:ext uri="{FF2B5EF4-FFF2-40B4-BE49-F238E27FC236}">
                <a16:creationId xmlns:a16="http://schemas.microsoft.com/office/drawing/2014/main" id="{2450701E-C049-4CB4-964F-7E656212A493}"/>
              </a:ext>
            </a:extLst>
          </p:cNvPr>
          <p:cNvSpPr txBox="1"/>
          <p:nvPr/>
        </p:nvSpPr>
        <p:spPr>
          <a:xfrm>
            <a:off x="8445255" y="4226473"/>
            <a:ext cx="272832" cy="300082"/>
          </a:xfrm>
          <a:prstGeom prst="rect">
            <a:avLst/>
          </a:prstGeom>
          <a:noFill/>
        </p:spPr>
        <p:txBody>
          <a:bodyPr wrap="none" rtlCol="0">
            <a:spAutoFit/>
          </a:bodyPr>
          <a:lstStyle/>
          <a:p>
            <a:r>
              <a:rPr lang="en-US" sz="1350" dirty="0"/>
              <a:t>0</a:t>
            </a:r>
          </a:p>
        </p:txBody>
      </p:sp>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DA88C5C4-BA35-473C-B49A-2C6B97ED64FC}"/>
                  </a:ext>
                </a:extLst>
              </p:cNvPr>
              <p:cNvSpPr txBox="1"/>
              <p:nvPr/>
            </p:nvSpPr>
            <p:spPr>
              <a:xfrm rot="5400000">
                <a:off x="6830815"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93" name="TextBox 292">
                <a:extLst>
                  <a:ext uri="{FF2B5EF4-FFF2-40B4-BE49-F238E27FC236}">
                    <a16:creationId xmlns:a16="http://schemas.microsoft.com/office/drawing/2014/main" id="{DA88C5C4-BA35-473C-B49A-2C6B97ED64FC}"/>
                  </a:ext>
                </a:extLst>
              </p:cNvPr>
              <p:cNvSpPr txBox="1">
                <a:spLocks noRot="1" noChangeAspect="1" noMove="1" noResize="1" noEditPoints="1" noAdjustHandles="1" noChangeArrowheads="1" noChangeShapeType="1" noTextEdit="1"/>
              </p:cNvSpPr>
              <p:nvPr/>
            </p:nvSpPr>
            <p:spPr>
              <a:xfrm rot="5400000">
                <a:off x="6830815" y="3851489"/>
                <a:ext cx="412549" cy="30251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0CE213B9-C414-4D10-BA27-B7088221E0D2}"/>
                  </a:ext>
                </a:extLst>
              </p:cNvPr>
              <p:cNvSpPr txBox="1"/>
              <p:nvPr/>
            </p:nvSpPr>
            <p:spPr>
              <a:xfrm rot="5400000">
                <a:off x="8491791"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94" name="TextBox 293">
                <a:extLst>
                  <a:ext uri="{FF2B5EF4-FFF2-40B4-BE49-F238E27FC236}">
                    <a16:creationId xmlns:a16="http://schemas.microsoft.com/office/drawing/2014/main" id="{0CE213B9-C414-4D10-BA27-B7088221E0D2}"/>
                  </a:ext>
                </a:extLst>
              </p:cNvPr>
              <p:cNvSpPr txBox="1">
                <a:spLocks noRot="1" noChangeAspect="1" noMove="1" noResize="1" noEditPoints="1" noAdjustHandles="1" noChangeArrowheads="1" noChangeShapeType="1" noTextEdit="1"/>
              </p:cNvSpPr>
              <p:nvPr/>
            </p:nvSpPr>
            <p:spPr>
              <a:xfrm rot="5400000">
                <a:off x="8491791" y="3851489"/>
                <a:ext cx="412549" cy="30251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97E19BB-902C-4EA2-AB53-8002E2914440}"/>
                  </a:ext>
                </a:extLst>
              </p:cNvPr>
              <p:cNvSpPr txBox="1"/>
              <p:nvPr/>
            </p:nvSpPr>
            <p:spPr>
              <a:xfrm>
                <a:off x="5151432" y="2921128"/>
                <a:ext cx="564001" cy="39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f>
                        <m:fPr>
                          <m:ctrlPr>
                            <a:rPr lang="en-US" sz="1050" b="1" i="1">
                              <a:solidFill>
                                <a:srgbClr val="0070C0"/>
                              </a:solidFill>
                              <a:latin typeface="Cambria Math" panose="02040503050406030204" pitchFamily="18" charset="0"/>
                            </a:rPr>
                          </m:ctrlPr>
                        </m:fPr>
                        <m:num>
                          <m:r>
                            <a:rPr lang="en-US" sz="1050" b="1" i="1">
                              <a:solidFill>
                                <a:srgbClr val="0070C0"/>
                              </a:solidFill>
                              <a:latin typeface="Cambria Math" panose="02040503050406030204" pitchFamily="18" charset="0"/>
                            </a:rPr>
                            <m:t>𝟏</m:t>
                          </m:r>
                        </m:num>
                        <m:den>
                          <m:r>
                            <a:rPr lang="en-US" sz="1050" b="1" i="1">
                              <a:solidFill>
                                <a:srgbClr val="0070C0"/>
                              </a:solidFill>
                              <a:latin typeface="Cambria Math" panose="02040503050406030204" pitchFamily="18" charset="0"/>
                            </a:rPr>
                            <m:t>𝟑</m:t>
                          </m:r>
                        </m:den>
                      </m:f>
                    </m:oMath>
                  </m:oMathPara>
                </a14:m>
                <a:endParaRPr lang="en-US" sz="1050" b="1" dirty="0">
                  <a:solidFill>
                    <a:srgbClr val="0070C0"/>
                  </a:solidFill>
                </a:endParaRPr>
              </a:p>
            </p:txBody>
          </p:sp>
        </mc:Choice>
        <mc:Fallback xmlns="">
          <p:sp>
            <p:nvSpPr>
              <p:cNvPr id="85" name="TextBox 84">
                <a:extLst>
                  <a:ext uri="{FF2B5EF4-FFF2-40B4-BE49-F238E27FC236}">
                    <a16:creationId xmlns:a16="http://schemas.microsoft.com/office/drawing/2014/main" id="{D97E19BB-902C-4EA2-AB53-8002E2914440}"/>
                  </a:ext>
                </a:extLst>
              </p:cNvPr>
              <p:cNvSpPr txBox="1">
                <a:spLocks noRot="1" noChangeAspect="1" noMove="1" noResize="1" noEditPoints="1" noAdjustHandles="1" noChangeArrowheads="1" noChangeShapeType="1" noTextEdit="1"/>
              </p:cNvSpPr>
              <p:nvPr/>
            </p:nvSpPr>
            <p:spPr>
              <a:xfrm>
                <a:off x="5151432" y="2921128"/>
                <a:ext cx="564001" cy="395878"/>
              </a:xfrm>
              <a:prstGeom prst="rect">
                <a:avLst/>
              </a:prstGeom>
              <a:blipFill>
                <a:blip r:embed="rId8"/>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16960B6D-3009-40FD-BDBA-F4881A26C4F4}"/>
                  </a:ext>
                </a:extLst>
              </p:cNvPr>
              <p:cNvSpPr txBox="1"/>
              <p:nvPr/>
            </p:nvSpPr>
            <p:spPr>
              <a:xfrm>
                <a:off x="8186507" y="2921128"/>
                <a:ext cx="564001" cy="39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f>
                        <m:fPr>
                          <m:ctrlPr>
                            <a:rPr lang="en-US" sz="1050" b="1" i="1">
                              <a:solidFill>
                                <a:srgbClr val="0070C0"/>
                              </a:solidFill>
                              <a:latin typeface="Cambria Math" panose="02040503050406030204" pitchFamily="18" charset="0"/>
                            </a:rPr>
                          </m:ctrlPr>
                        </m:fPr>
                        <m:num>
                          <m:r>
                            <a:rPr lang="en-US" sz="1050" b="1" i="1">
                              <a:solidFill>
                                <a:srgbClr val="0070C0"/>
                              </a:solidFill>
                              <a:latin typeface="Cambria Math" panose="02040503050406030204" pitchFamily="18" charset="0"/>
                            </a:rPr>
                            <m:t>𝟏</m:t>
                          </m:r>
                        </m:num>
                        <m:den>
                          <m:r>
                            <a:rPr lang="en-US" sz="1050" b="1" i="1">
                              <a:solidFill>
                                <a:srgbClr val="0070C0"/>
                              </a:solidFill>
                              <a:latin typeface="Cambria Math" panose="02040503050406030204" pitchFamily="18" charset="0"/>
                            </a:rPr>
                            <m:t>𝟑</m:t>
                          </m:r>
                        </m:den>
                      </m:f>
                    </m:oMath>
                  </m:oMathPara>
                </a14:m>
                <a:endParaRPr lang="en-US" sz="1050" b="1" dirty="0">
                  <a:solidFill>
                    <a:srgbClr val="0070C0"/>
                  </a:solidFill>
                </a:endParaRPr>
              </a:p>
            </p:txBody>
          </p:sp>
        </mc:Choice>
        <mc:Fallback xmlns="">
          <p:sp>
            <p:nvSpPr>
              <p:cNvPr id="86" name="TextBox 85">
                <a:extLst>
                  <a:ext uri="{FF2B5EF4-FFF2-40B4-BE49-F238E27FC236}">
                    <a16:creationId xmlns:a16="http://schemas.microsoft.com/office/drawing/2014/main" id="{16960B6D-3009-40FD-BDBA-F4881A26C4F4}"/>
                  </a:ext>
                </a:extLst>
              </p:cNvPr>
              <p:cNvSpPr txBox="1">
                <a:spLocks noRot="1" noChangeAspect="1" noMove="1" noResize="1" noEditPoints="1" noAdjustHandles="1" noChangeArrowheads="1" noChangeShapeType="1" noTextEdit="1"/>
              </p:cNvSpPr>
              <p:nvPr/>
            </p:nvSpPr>
            <p:spPr>
              <a:xfrm>
                <a:off x="8186507" y="2921128"/>
                <a:ext cx="564001" cy="395878"/>
              </a:xfrm>
              <a:prstGeom prst="rect">
                <a:avLst/>
              </a:prstGeom>
              <a:blipFill>
                <a:blip r:embed="rId9"/>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BA0C033-3CB5-4395-BB86-3CF1D26F2BCE}"/>
                  </a:ext>
                </a:extLst>
              </p:cNvPr>
              <p:cNvSpPr txBox="1"/>
              <p:nvPr/>
            </p:nvSpPr>
            <p:spPr>
              <a:xfrm>
                <a:off x="6389214" y="2921128"/>
                <a:ext cx="564001" cy="39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f>
                        <m:fPr>
                          <m:ctrlPr>
                            <a:rPr lang="en-US" sz="1050" b="1" i="1">
                              <a:solidFill>
                                <a:srgbClr val="0070C0"/>
                              </a:solidFill>
                              <a:latin typeface="Cambria Math" panose="02040503050406030204" pitchFamily="18" charset="0"/>
                            </a:rPr>
                          </m:ctrlPr>
                        </m:fPr>
                        <m:num>
                          <m:r>
                            <a:rPr lang="en-US" sz="1050" b="1" i="1">
                              <a:solidFill>
                                <a:srgbClr val="0070C0"/>
                              </a:solidFill>
                              <a:latin typeface="Cambria Math" panose="02040503050406030204" pitchFamily="18" charset="0"/>
                            </a:rPr>
                            <m:t>𝟏</m:t>
                          </m:r>
                        </m:num>
                        <m:den>
                          <m:r>
                            <a:rPr lang="en-US" sz="1050" b="1" i="1">
                              <a:solidFill>
                                <a:srgbClr val="0070C0"/>
                              </a:solidFill>
                              <a:latin typeface="Cambria Math" panose="02040503050406030204" pitchFamily="18" charset="0"/>
                            </a:rPr>
                            <m:t>𝟑</m:t>
                          </m:r>
                        </m:den>
                      </m:f>
                    </m:oMath>
                  </m:oMathPara>
                </a14:m>
                <a:endParaRPr lang="en-US" sz="1050" b="1" dirty="0">
                  <a:solidFill>
                    <a:srgbClr val="0070C0"/>
                  </a:solidFill>
                </a:endParaRPr>
              </a:p>
            </p:txBody>
          </p:sp>
        </mc:Choice>
        <mc:Fallback xmlns="">
          <p:sp>
            <p:nvSpPr>
              <p:cNvPr id="87" name="TextBox 86">
                <a:extLst>
                  <a:ext uri="{FF2B5EF4-FFF2-40B4-BE49-F238E27FC236}">
                    <a16:creationId xmlns:a16="http://schemas.microsoft.com/office/drawing/2014/main" id="{4BA0C033-3CB5-4395-BB86-3CF1D26F2BCE}"/>
                  </a:ext>
                </a:extLst>
              </p:cNvPr>
              <p:cNvSpPr txBox="1">
                <a:spLocks noRot="1" noChangeAspect="1" noMove="1" noResize="1" noEditPoints="1" noAdjustHandles="1" noChangeArrowheads="1" noChangeShapeType="1" noTextEdit="1"/>
              </p:cNvSpPr>
              <p:nvPr/>
            </p:nvSpPr>
            <p:spPr>
              <a:xfrm>
                <a:off x="6389214" y="2921128"/>
                <a:ext cx="564001" cy="395878"/>
              </a:xfrm>
              <a:prstGeom prst="rect">
                <a:avLst/>
              </a:prstGeom>
              <a:blipFill>
                <a:blip r:embed="rId8"/>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22CDB0AA-B7A8-46C7-8BD8-DC33D74A2212}"/>
                  </a:ext>
                </a:extLst>
              </p:cNvPr>
              <p:cNvSpPr txBox="1"/>
              <p:nvPr/>
            </p:nvSpPr>
            <p:spPr>
              <a:xfrm>
                <a:off x="700215" y="2921128"/>
                <a:ext cx="564001" cy="39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f>
                        <m:fPr>
                          <m:ctrlPr>
                            <a:rPr lang="en-US" sz="1050" b="1" i="1">
                              <a:solidFill>
                                <a:srgbClr val="0070C0"/>
                              </a:solidFill>
                              <a:latin typeface="Cambria Math" panose="02040503050406030204" pitchFamily="18" charset="0"/>
                            </a:rPr>
                          </m:ctrlPr>
                        </m:fPr>
                        <m:num>
                          <m:r>
                            <a:rPr lang="en-US" sz="1050" b="1" i="1">
                              <a:solidFill>
                                <a:srgbClr val="0070C0"/>
                              </a:solidFill>
                              <a:latin typeface="Cambria Math" panose="02040503050406030204" pitchFamily="18" charset="0"/>
                            </a:rPr>
                            <m:t>𝟏</m:t>
                          </m:r>
                        </m:num>
                        <m:den>
                          <m:r>
                            <a:rPr lang="en-US" sz="1050" b="1" i="1">
                              <a:solidFill>
                                <a:srgbClr val="0070C0"/>
                              </a:solidFill>
                              <a:latin typeface="Cambria Math" panose="02040503050406030204" pitchFamily="18" charset="0"/>
                            </a:rPr>
                            <m:t>𝟑</m:t>
                          </m:r>
                        </m:den>
                      </m:f>
                    </m:oMath>
                  </m:oMathPara>
                </a14:m>
                <a:endParaRPr lang="en-US" sz="1050" b="1" dirty="0">
                  <a:solidFill>
                    <a:srgbClr val="0070C0"/>
                  </a:solidFill>
                </a:endParaRPr>
              </a:p>
            </p:txBody>
          </p:sp>
        </mc:Choice>
        <mc:Fallback xmlns="">
          <p:sp>
            <p:nvSpPr>
              <p:cNvPr id="88" name="TextBox 87">
                <a:extLst>
                  <a:ext uri="{FF2B5EF4-FFF2-40B4-BE49-F238E27FC236}">
                    <a16:creationId xmlns:a16="http://schemas.microsoft.com/office/drawing/2014/main" id="{22CDB0AA-B7A8-46C7-8BD8-DC33D74A2212}"/>
                  </a:ext>
                </a:extLst>
              </p:cNvPr>
              <p:cNvSpPr txBox="1">
                <a:spLocks noRot="1" noChangeAspect="1" noMove="1" noResize="1" noEditPoints="1" noAdjustHandles="1" noChangeArrowheads="1" noChangeShapeType="1" noTextEdit="1"/>
              </p:cNvSpPr>
              <p:nvPr/>
            </p:nvSpPr>
            <p:spPr>
              <a:xfrm>
                <a:off x="700215" y="2921128"/>
                <a:ext cx="564001" cy="395878"/>
              </a:xfrm>
              <a:prstGeom prst="rect">
                <a:avLst/>
              </a:prstGeom>
              <a:blipFill>
                <a:blip r:embed="rId9"/>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1DBF3D6-8106-4273-86E3-50191B140090}"/>
                  </a:ext>
                </a:extLst>
              </p:cNvPr>
              <p:cNvSpPr txBox="1"/>
              <p:nvPr/>
            </p:nvSpPr>
            <p:spPr>
              <a:xfrm>
                <a:off x="3735289" y="2921128"/>
                <a:ext cx="564001" cy="39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f>
                        <m:fPr>
                          <m:ctrlPr>
                            <a:rPr lang="en-US" sz="1050" b="1" i="1">
                              <a:solidFill>
                                <a:srgbClr val="0070C0"/>
                              </a:solidFill>
                              <a:latin typeface="Cambria Math" panose="02040503050406030204" pitchFamily="18" charset="0"/>
                            </a:rPr>
                          </m:ctrlPr>
                        </m:fPr>
                        <m:num>
                          <m:r>
                            <a:rPr lang="en-US" sz="1050" b="1" i="1">
                              <a:solidFill>
                                <a:srgbClr val="0070C0"/>
                              </a:solidFill>
                              <a:latin typeface="Cambria Math" panose="02040503050406030204" pitchFamily="18" charset="0"/>
                            </a:rPr>
                            <m:t>𝟏</m:t>
                          </m:r>
                        </m:num>
                        <m:den>
                          <m:r>
                            <a:rPr lang="en-US" sz="1050" b="1" i="1">
                              <a:solidFill>
                                <a:srgbClr val="0070C0"/>
                              </a:solidFill>
                              <a:latin typeface="Cambria Math" panose="02040503050406030204" pitchFamily="18" charset="0"/>
                            </a:rPr>
                            <m:t>𝟑</m:t>
                          </m:r>
                        </m:den>
                      </m:f>
                    </m:oMath>
                  </m:oMathPara>
                </a14:m>
                <a:endParaRPr lang="en-US" sz="1050" b="1" dirty="0">
                  <a:solidFill>
                    <a:srgbClr val="0070C0"/>
                  </a:solidFill>
                </a:endParaRPr>
              </a:p>
            </p:txBody>
          </p:sp>
        </mc:Choice>
        <mc:Fallback xmlns="">
          <p:sp>
            <p:nvSpPr>
              <p:cNvPr id="89" name="TextBox 88">
                <a:extLst>
                  <a:ext uri="{FF2B5EF4-FFF2-40B4-BE49-F238E27FC236}">
                    <a16:creationId xmlns:a16="http://schemas.microsoft.com/office/drawing/2014/main" id="{31DBF3D6-8106-4273-86E3-50191B140090}"/>
                  </a:ext>
                </a:extLst>
              </p:cNvPr>
              <p:cNvSpPr txBox="1">
                <a:spLocks noRot="1" noChangeAspect="1" noMove="1" noResize="1" noEditPoints="1" noAdjustHandles="1" noChangeArrowheads="1" noChangeShapeType="1" noTextEdit="1"/>
              </p:cNvSpPr>
              <p:nvPr/>
            </p:nvSpPr>
            <p:spPr>
              <a:xfrm>
                <a:off x="3735289" y="2921128"/>
                <a:ext cx="564001" cy="395878"/>
              </a:xfrm>
              <a:prstGeom prst="rect">
                <a:avLst/>
              </a:prstGeom>
              <a:blipFill>
                <a:blip r:embed="rId9"/>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9D8D1688-45EB-4E8D-A252-2338E7F3E638}"/>
                  </a:ext>
                </a:extLst>
              </p:cNvPr>
              <p:cNvSpPr txBox="1"/>
              <p:nvPr/>
            </p:nvSpPr>
            <p:spPr>
              <a:xfrm>
                <a:off x="1937996" y="2921128"/>
                <a:ext cx="564001" cy="395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f>
                        <m:fPr>
                          <m:ctrlPr>
                            <a:rPr lang="en-US" sz="1050" b="1" i="1">
                              <a:solidFill>
                                <a:srgbClr val="0070C0"/>
                              </a:solidFill>
                              <a:latin typeface="Cambria Math" panose="02040503050406030204" pitchFamily="18" charset="0"/>
                            </a:rPr>
                          </m:ctrlPr>
                        </m:fPr>
                        <m:num>
                          <m:r>
                            <a:rPr lang="en-US" sz="1050" b="1" i="1">
                              <a:solidFill>
                                <a:srgbClr val="0070C0"/>
                              </a:solidFill>
                              <a:latin typeface="Cambria Math" panose="02040503050406030204" pitchFamily="18" charset="0"/>
                            </a:rPr>
                            <m:t>𝟏</m:t>
                          </m:r>
                        </m:num>
                        <m:den>
                          <m:r>
                            <a:rPr lang="en-US" sz="1050" b="1" i="1">
                              <a:solidFill>
                                <a:srgbClr val="0070C0"/>
                              </a:solidFill>
                              <a:latin typeface="Cambria Math" panose="02040503050406030204" pitchFamily="18" charset="0"/>
                            </a:rPr>
                            <m:t>𝟑</m:t>
                          </m:r>
                        </m:den>
                      </m:f>
                    </m:oMath>
                  </m:oMathPara>
                </a14:m>
                <a:endParaRPr lang="en-US" sz="1050" b="1" dirty="0">
                  <a:solidFill>
                    <a:srgbClr val="0070C0"/>
                  </a:solidFill>
                </a:endParaRPr>
              </a:p>
            </p:txBody>
          </p:sp>
        </mc:Choice>
        <mc:Fallback xmlns="">
          <p:sp>
            <p:nvSpPr>
              <p:cNvPr id="90" name="TextBox 89">
                <a:extLst>
                  <a:ext uri="{FF2B5EF4-FFF2-40B4-BE49-F238E27FC236}">
                    <a16:creationId xmlns:a16="http://schemas.microsoft.com/office/drawing/2014/main" id="{9D8D1688-45EB-4E8D-A252-2338E7F3E638}"/>
                  </a:ext>
                </a:extLst>
              </p:cNvPr>
              <p:cNvSpPr txBox="1">
                <a:spLocks noRot="1" noChangeAspect="1" noMove="1" noResize="1" noEditPoints="1" noAdjustHandles="1" noChangeArrowheads="1" noChangeShapeType="1" noTextEdit="1"/>
              </p:cNvSpPr>
              <p:nvPr/>
            </p:nvSpPr>
            <p:spPr>
              <a:xfrm>
                <a:off x="1937996" y="2921128"/>
                <a:ext cx="564001" cy="395878"/>
              </a:xfrm>
              <a:prstGeom prst="rect">
                <a:avLst/>
              </a:prstGeom>
              <a:blipFill>
                <a:blip r:embed="rId9"/>
                <a:stretch>
                  <a:fillRect b="-1538"/>
                </a:stretch>
              </a:blipFill>
            </p:spPr>
            <p:txBody>
              <a:bodyPr/>
              <a:lstStyle/>
              <a:p>
                <a:r>
                  <a:rPr lang="en-US">
                    <a:noFill/>
                  </a:rPr>
                  <a:t> </a:t>
                </a:r>
              </a:p>
            </p:txBody>
          </p:sp>
        </mc:Fallback>
      </mc:AlternateContent>
      <p:sp>
        <p:nvSpPr>
          <p:cNvPr id="91" name="Rectangle 90"/>
          <p:cNvSpPr/>
          <p:nvPr/>
        </p:nvSpPr>
        <p:spPr>
          <a:xfrm>
            <a:off x="2692591" y="1095193"/>
            <a:ext cx="4000006" cy="369332"/>
          </a:xfrm>
          <a:prstGeom prst="rect">
            <a:avLst/>
          </a:prstGeom>
        </p:spPr>
        <p:txBody>
          <a:bodyPr wrap="none">
            <a:spAutoFit/>
          </a:bodyPr>
          <a:lstStyle/>
          <a:p>
            <a:r>
              <a:rPr lang="en-US" dirty="0"/>
              <a:t>[Brown, Sandholm &amp; Amos NeurIPS-18e]</a:t>
            </a:r>
          </a:p>
        </p:txBody>
      </p:sp>
    </p:spTree>
    <p:extLst>
      <p:ext uri="{BB962C8B-B14F-4D97-AF65-F5344CB8AC3E}">
        <p14:creationId xmlns:p14="http://schemas.microsoft.com/office/powerpoint/2010/main" val="1584796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Depth-limited solving</a:t>
            </a:r>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6912D993-69A2-4DE7-B9F1-37A3C0ED8C37}"/>
                  </a:ext>
                </a:extLst>
              </p:cNvPr>
              <p:cNvSpPr txBox="1"/>
              <p:nvPr/>
            </p:nvSpPr>
            <p:spPr>
              <a:xfrm>
                <a:off x="454525" y="4507145"/>
                <a:ext cx="8179124" cy="1131079"/>
              </a:xfrm>
              <a:prstGeom prst="rect">
                <a:avLst/>
              </a:prstGeom>
              <a:noFill/>
            </p:spPr>
            <p:txBody>
              <a:bodyPr wrap="square" rtlCol="0">
                <a:spAutoFit/>
              </a:bodyPr>
              <a:lstStyle/>
              <a:p>
                <a:pPr marL="214313" indent="-214313">
                  <a:buFont typeface="Arial" panose="020B0604020202020204" pitchFamily="34" charset="0"/>
                  <a:buChar char="•"/>
                </a:pPr>
                <a:r>
                  <a:rPr lang="en-US" sz="1350" dirty="0"/>
                  <a:t>At leaf nodes, allow other player(s) one final action choosing among multiple </a:t>
                </a:r>
                <a:r>
                  <a:rPr lang="en-US" sz="1350" i="1" dirty="0"/>
                  <a:t>policies</a:t>
                </a:r>
                <a:r>
                  <a:rPr lang="en-US" sz="1350" dirty="0"/>
                  <a:t> for the remaining game</a:t>
                </a:r>
              </a:p>
              <a:p>
                <a:pPr marL="214313" indent="-214313">
                  <a:buFont typeface="Arial" panose="020B0604020202020204" pitchFamily="34" charset="0"/>
                  <a:buChar char="•"/>
                </a:pPr>
                <a:r>
                  <a:rPr lang="en-US" sz="1350" dirty="0"/>
                  <a:t>Step 1: Solve subgame with current set of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𝑃</m:t>
                        </m:r>
                      </m:e>
                      <m:sub>
                        <m:r>
                          <a:rPr lang="en-US" sz="1350" i="1">
                            <a:latin typeface="Cambria Math" panose="02040503050406030204" pitchFamily="18" charset="0"/>
                          </a:rPr>
                          <m:t>2</m:t>
                        </m:r>
                      </m:sub>
                    </m:sSub>
                  </m:oMath>
                </a14:m>
                <a:r>
                  <a:rPr lang="en-US" sz="1350" dirty="0"/>
                  <a:t> leaf-node policies</a:t>
                </a:r>
              </a:p>
              <a:p>
                <a:pPr marL="214313" indent="-214313">
                  <a:buFont typeface="Arial" panose="020B0604020202020204" pitchFamily="34" charset="0"/>
                  <a:buChar char="•"/>
                </a:pPr>
                <a:r>
                  <a:rPr lang="en-US" sz="1350" dirty="0"/>
                  <a:t>Step 2: Calculate a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𝑃</m:t>
                        </m:r>
                      </m:e>
                      <m:sub>
                        <m:r>
                          <a:rPr lang="en-US" sz="1350" i="1">
                            <a:latin typeface="Cambria Math" panose="02040503050406030204" pitchFamily="18" charset="0"/>
                          </a:rPr>
                          <m:t>2</m:t>
                        </m:r>
                      </m:sub>
                    </m:sSub>
                  </m:oMath>
                </a14:m>
                <a:r>
                  <a:rPr lang="en-US" sz="1350" dirty="0"/>
                  <a:t> best response</a:t>
                </a:r>
              </a:p>
              <a:p>
                <a:pPr marL="214313" indent="-214313">
                  <a:buFont typeface="Arial" panose="020B0604020202020204" pitchFamily="34" charset="0"/>
                  <a:buChar char="•"/>
                </a:pPr>
                <a:r>
                  <a:rPr lang="en-US" sz="1350" b="1" dirty="0"/>
                  <a:t>Step 3: Add </a:t>
                </a:r>
                <a14:m>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a14:m>
                <a:r>
                  <a:rPr lang="en-US" sz="1350" b="1" dirty="0"/>
                  <a:t> best response to set of leaf-node policies</a:t>
                </a:r>
              </a:p>
              <a:p>
                <a:pPr marL="214313" indent="-214313">
                  <a:buFont typeface="Arial" panose="020B0604020202020204" pitchFamily="34" charset="0"/>
                  <a:buChar char="•"/>
                </a:pPr>
                <a:r>
                  <a:rPr lang="en-US" sz="1350" dirty="0"/>
                  <a:t>Repeat</a:t>
                </a:r>
              </a:p>
            </p:txBody>
          </p:sp>
        </mc:Choice>
        <mc:Fallback xmlns="">
          <p:sp>
            <p:nvSpPr>
              <p:cNvPr id="137" name="TextBox 136">
                <a:extLst>
                  <a:ext uri="{FF2B5EF4-FFF2-40B4-BE49-F238E27FC236}">
                    <a16:creationId xmlns:a16="http://schemas.microsoft.com/office/drawing/2014/main" id="{6912D993-69A2-4DE7-B9F1-37A3C0ED8C37}"/>
                  </a:ext>
                </a:extLst>
              </p:cNvPr>
              <p:cNvSpPr txBox="1">
                <a:spLocks noRot="1" noChangeAspect="1" noMove="1" noResize="1" noEditPoints="1" noAdjustHandles="1" noChangeArrowheads="1" noChangeShapeType="1" noTextEdit="1"/>
              </p:cNvSpPr>
              <p:nvPr/>
            </p:nvSpPr>
            <p:spPr>
              <a:xfrm>
                <a:off x="454525" y="4507145"/>
                <a:ext cx="8179124" cy="1131079"/>
              </a:xfrm>
              <a:prstGeom prst="rect">
                <a:avLst/>
              </a:prstGeom>
              <a:blipFill>
                <a:blip r:embed="rId3"/>
                <a:stretch>
                  <a:fillRect l="-75" t="-538" b="-4301"/>
                </a:stretch>
              </a:blipFill>
            </p:spPr>
            <p:txBody>
              <a:bodyPr/>
              <a:lstStyle/>
              <a:p>
                <a:r>
                  <a:rPr lang="en-US">
                    <a:noFill/>
                  </a:rPr>
                  <a:t> </a:t>
                </a:r>
              </a:p>
            </p:txBody>
          </p:sp>
        </mc:Fallback>
      </mc:AlternateContent>
      <p:grpSp>
        <p:nvGrpSpPr>
          <p:cNvPr id="154" name="Group 153">
            <a:extLst>
              <a:ext uri="{FF2B5EF4-FFF2-40B4-BE49-F238E27FC236}">
                <a16:creationId xmlns:a16="http://schemas.microsoft.com/office/drawing/2014/main" id="{49D5340E-58CC-488B-8BBD-52D87B970066}"/>
              </a:ext>
            </a:extLst>
          </p:cNvPr>
          <p:cNvGrpSpPr/>
          <p:nvPr/>
        </p:nvGrpSpPr>
        <p:grpSpPr>
          <a:xfrm>
            <a:off x="2202912" y="2314122"/>
            <a:ext cx="523875" cy="523875"/>
            <a:chOff x="5088807" y="1112395"/>
            <a:chExt cx="698500" cy="698500"/>
          </a:xfrm>
        </p:grpSpPr>
        <p:sp>
          <p:nvSpPr>
            <p:cNvPr id="206" name="Oval 205">
              <a:extLst>
                <a:ext uri="{FF2B5EF4-FFF2-40B4-BE49-F238E27FC236}">
                  <a16:creationId xmlns:a16="http://schemas.microsoft.com/office/drawing/2014/main" id="{CB49AE68-3D41-4FBB-9BB4-9DC9B832F51F}"/>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DDD7A850-3870-4AC3-A730-F4A7E7A7520E}"/>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207" name="TextBox 206">
                  <a:extLst>
                    <a:ext uri="{FF2B5EF4-FFF2-40B4-BE49-F238E27FC236}">
                      <a16:creationId xmlns:a16="http://schemas.microsoft.com/office/drawing/2014/main" id="{DDD7A850-3870-4AC3-A730-F4A7E7A7520E}"/>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155" name="Straight Arrow Connector 154">
            <a:extLst>
              <a:ext uri="{FF2B5EF4-FFF2-40B4-BE49-F238E27FC236}">
                <a16:creationId xmlns:a16="http://schemas.microsoft.com/office/drawing/2014/main" id="{055D8FC2-3FE2-4EFD-852C-E5395DA62881}"/>
              </a:ext>
            </a:extLst>
          </p:cNvPr>
          <p:cNvCxnSpPr>
            <a:cxnSpLocks/>
            <a:stCxn id="206" idx="3"/>
            <a:endCxn id="204" idx="7"/>
          </p:cNvCxnSpPr>
          <p:nvPr/>
        </p:nvCxnSpPr>
        <p:spPr>
          <a:xfrm flipH="1">
            <a:off x="1042066"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A2E33972-95C2-4657-BE15-5E752B9F5463}"/>
              </a:ext>
            </a:extLst>
          </p:cNvPr>
          <p:cNvCxnSpPr>
            <a:cxnSpLocks/>
            <a:stCxn id="206" idx="5"/>
            <a:endCxn id="183" idx="1"/>
          </p:cNvCxnSpPr>
          <p:nvPr/>
        </p:nvCxnSpPr>
        <p:spPr>
          <a:xfrm>
            <a:off x="2650067"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5DBF9921-0144-4BFD-AA21-C88F598EA13C}"/>
              </a:ext>
            </a:extLst>
          </p:cNvPr>
          <p:cNvSpPr txBox="1"/>
          <p:nvPr/>
        </p:nvSpPr>
        <p:spPr>
          <a:xfrm rot="20106176">
            <a:off x="1519354" y="2746045"/>
            <a:ext cx="519373" cy="300082"/>
          </a:xfrm>
          <a:prstGeom prst="rect">
            <a:avLst/>
          </a:prstGeom>
          <a:noFill/>
        </p:spPr>
        <p:txBody>
          <a:bodyPr wrap="none" rtlCol="0">
            <a:spAutoFit/>
          </a:bodyPr>
          <a:lstStyle/>
          <a:p>
            <a:r>
              <a:rPr lang="en-US" sz="1350" dirty="0"/>
              <a:t>Rock</a:t>
            </a:r>
          </a:p>
        </p:txBody>
      </p:sp>
      <p:sp>
        <p:nvSpPr>
          <p:cNvPr id="158" name="TextBox 157">
            <a:extLst>
              <a:ext uri="{FF2B5EF4-FFF2-40B4-BE49-F238E27FC236}">
                <a16:creationId xmlns:a16="http://schemas.microsoft.com/office/drawing/2014/main" id="{FC28EE5B-1878-4D69-8DBE-C367C81D8DBB}"/>
              </a:ext>
            </a:extLst>
          </p:cNvPr>
          <p:cNvSpPr txBox="1"/>
          <p:nvPr/>
        </p:nvSpPr>
        <p:spPr>
          <a:xfrm rot="1584456">
            <a:off x="2827735" y="2731321"/>
            <a:ext cx="729943" cy="300082"/>
          </a:xfrm>
          <a:prstGeom prst="rect">
            <a:avLst/>
          </a:prstGeom>
          <a:noFill/>
        </p:spPr>
        <p:txBody>
          <a:bodyPr wrap="none" rtlCol="0">
            <a:spAutoFit/>
          </a:bodyPr>
          <a:lstStyle/>
          <a:p>
            <a:r>
              <a:rPr lang="en-US" sz="1350" dirty="0"/>
              <a:t>Scissors</a:t>
            </a:r>
          </a:p>
        </p:txBody>
      </p:sp>
      <p:cxnSp>
        <p:nvCxnSpPr>
          <p:cNvPr id="159" name="Straight Arrow Connector 158">
            <a:extLst>
              <a:ext uri="{FF2B5EF4-FFF2-40B4-BE49-F238E27FC236}">
                <a16:creationId xmlns:a16="http://schemas.microsoft.com/office/drawing/2014/main" id="{3A426DD6-EB93-42A3-BF8E-0765C35BF3E6}"/>
              </a:ext>
            </a:extLst>
          </p:cNvPr>
          <p:cNvCxnSpPr>
            <a:cxnSpLocks/>
            <a:stCxn id="206" idx="4"/>
            <a:endCxn id="192" idx="0"/>
          </p:cNvCxnSpPr>
          <p:nvPr/>
        </p:nvCxnSpPr>
        <p:spPr>
          <a:xfrm flipH="1">
            <a:off x="2458359"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9A0EAF5B-DC38-4AD5-B9F4-404742EEFB94}"/>
              </a:ext>
            </a:extLst>
          </p:cNvPr>
          <p:cNvCxnSpPr>
            <a:cxnSpLocks/>
            <a:stCxn id="204" idx="5"/>
          </p:cNvCxnSpPr>
          <p:nvPr/>
        </p:nvCxnSpPr>
        <p:spPr>
          <a:xfrm>
            <a:off x="1042066"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A8C43112-99F6-4FD2-86B6-86E030E42511}"/>
              </a:ext>
            </a:extLst>
          </p:cNvPr>
          <p:cNvSpPr txBox="1"/>
          <p:nvPr/>
        </p:nvSpPr>
        <p:spPr>
          <a:xfrm rot="4046021">
            <a:off x="930915" y="3801508"/>
            <a:ext cx="729943" cy="300082"/>
          </a:xfrm>
          <a:prstGeom prst="rect">
            <a:avLst/>
          </a:prstGeom>
          <a:noFill/>
        </p:spPr>
        <p:txBody>
          <a:bodyPr wrap="none" rtlCol="0">
            <a:spAutoFit/>
          </a:bodyPr>
          <a:lstStyle/>
          <a:p>
            <a:r>
              <a:rPr lang="en-US" sz="1350" dirty="0"/>
              <a:t>Scissors</a:t>
            </a:r>
          </a:p>
        </p:txBody>
      </p:sp>
      <p:grpSp>
        <p:nvGrpSpPr>
          <p:cNvPr id="196" name="Group 195">
            <a:extLst>
              <a:ext uri="{FF2B5EF4-FFF2-40B4-BE49-F238E27FC236}">
                <a16:creationId xmlns:a16="http://schemas.microsoft.com/office/drawing/2014/main" id="{16E1670F-513A-4286-A5BA-2598660886E8}"/>
              </a:ext>
            </a:extLst>
          </p:cNvPr>
          <p:cNvGrpSpPr/>
          <p:nvPr/>
        </p:nvGrpSpPr>
        <p:grpSpPr>
          <a:xfrm>
            <a:off x="594911" y="3279035"/>
            <a:ext cx="523875" cy="523875"/>
            <a:chOff x="2991400" y="2044990"/>
            <a:chExt cx="698500" cy="698500"/>
          </a:xfrm>
        </p:grpSpPr>
        <p:sp>
          <p:nvSpPr>
            <p:cNvPr id="204" name="Oval 203">
              <a:extLst>
                <a:ext uri="{FF2B5EF4-FFF2-40B4-BE49-F238E27FC236}">
                  <a16:creationId xmlns:a16="http://schemas.microsoft.com/office/drawing/2014/main" id="{3686EB08-9A63-48FF-BE7E-263884FB0C6C}"/>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E58D89BA-4026-4194-A548-E796A2E20BE1}"/>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05" name="TextBox 204">
                  <a:extLst>
                    <a:ext uri="{FF2B5EF4-FFF2-40B4-BE49-F238E27FC236}">
                      <a16:creationId xmlns:a16="http://schemas.microsoft.com/office/drawing/2014/main" id="{E58D89BA-4026-4194-A548-E796A2E20BE1}"/>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97" name="Straight Arrow Connector 196">
            <a:extLst>
              <a:ext uri="{FF2B5EF4-FFF2-40B4-BE49-F238E27FC236}">
                <a16:creationId xmlns:a16="http://schemas.microsoft.com/office/drawing/2014/main" id="{7BDBFE1E-3322-4CC6-8518-ABB2E7D3094E}"/>
              </a:ext>
            </a:extLst>
          </p:cNvPr>
          <p:cNvCxnSpPr>
            <a:cxnSpLocks/>
            <a:stCxn id="204" idx="4"/>
          </p:cNvCxnSpPr>
          <p:nvPr/>
        </p:nvCxnSpPr>
        <p:spPr>
          <a:xfrm>
            <a:off x="85684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BE5C3C9F-54E2-4942-A5AE-8F05FBC7E1A6}"/>
              </a:ext>
            </a:extLst>
          </p:cNvPr>
          <p:cNvCxnSpPr>
            <a:cxnSpLocks/>
            <a:stCxn id="204" idx="3"/>
          </p:cNvCxnSpPr>
          <p:nvPr/>
        </p:nvCxnSpPr>
        <p:spPr>
          <a:xfrm flipH="1">
            <a:off x="423209" y="3726191"/>
            <a:ext cx="248421" cy="5555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6F3119EA-015F-4C09-88BC-5F28BDE29C68}"/>
              </a:ext>
            </a:extLst>
          </p:cNvPr>
          <p:cNvSpPr txBox="1"/>
          <p:nvPr/>
        </p:nvSpPr>
        <p:spPr>
          <a:xfrm rot="17570857">
            <a:off x="167512" y="3758650"/>
            <a:ext cx="527901" cy="300082"/>
          </a:xfrm>
          <a:prstGeom prst="rect">
            <a:avLst/>
          </a:prstGeom>
          <a:noFill/>
        </p:spPr>
        <p:txBody>
          <a:bodyPr wrap="none" rtlCol="0">
            <a:spAutoFit/>
          </a:bodyPr>
          <a:lstStyle/>
          <a:p>
            <a:r>
              <a:rPr lang="en-US" sz="1350" b="1" dirty="0">
                <a:solidFill>
                  <a:srgbClr val="FF0000"/>
                </a:solidFill>
              </a:rPr>
              <a:t>Rock</a:t>
            </a:r>
          </a:p>
        </p:txBody>
      </p:sp>
      <p:sp>
        <p:nvSpPr>
          <p:cNvPr id="200" name="TextBox 199">
            <a:extLst>
              <a:ext uri="{FF2B5EF4-FFF2-40B4-BE49-F238E27FC236}">
                <a16:creationId xmlns:a16="http://schemas.microsoft.com/office/drawing/2014/main" id="{0092A89B-3BAE-45D3-B6DF-97A66F109FF5}"/>
              </a:ext>
            </a:extLst>
          </p:cNvPr>
          <p:cNvSpPr txBox="1"/>
          <p:nvPr/>
        </p:nvSpPr>
        <p:spPr>
          <a:xfrm rot="5400000">
            <a:off x="650595" y="3852708"/>
            <a:ext cx="592919" cy="300082"/>
          </a:xfrm>
          <a:prstGeom prst="rect">
            <a:avLst/>
          </a:prstGeom>
          <a:noFill/>
        </p:spPr>
        <p:txBody>
          <a:bodyPr wrap="none" rtlCol="0">
            <a:spAutoFit/>
          </a:bodyPr>
          <a:lstStyle/>
          <a:p>
            <a:r>
              <a:rPr lang="en-US" sz="1350" dirty="0"/>
              <a:t>Paper</a:t>
            </a:r>
          </a:p>
        </p:txBody>
      </p:sp>
      <p:sp>
        <p:nvSpPr>
          <p:cNvPr id="201" name="TextBox 200">
            <a:extLst>
              <a:ext uri="{FF2B5EF4-FFF2-40B4-BE49-F238E27FC236}">
                <a16:creationId xmlns:a16="http://schemas.microsoft.com/office/drawing/2014/main" id="{E11E305A-0947-4AA5-A066-39FDE4C35D22}"/>
              </a:ext>
            </a:extLst>
          </p:cNvPr>
          <p:cNvSpPr txBox="1"/>
          <p:nvPr/>
        </p:nvSpPr>
        <p:spPr>
          <a:xfrm>
            <a:off x="288036" y="4230823"/>
            <a:ext cx="272832" cy="300082"/>
          </a:xfrm>
          <a:prstGeom prst="rect">
            <a:avLst/>
          </a:prstGeom>
          <a:noFill/>
        </p:spPr>
        <p:txBody>
          <a:bodyPr wrap="none" rtlCol="0">
            <a:spAutoFit/>
          </a:bodyPr>
          <a:lstStyle/>
          <a:p>
            <a:r>
              <a:rPr lang="en-US" sz="1350" b="1" dirty="0">
                <a:solidFill>
                  <a:srgbClr val="FF0000"/>
                </a:solidFill>
              </a:rPr>
              <a:t>0</a:t>
            </a:r>
          </a:p>
        </p:txBody>
      </p:sp>
      <p:sp>
        <p:nvSpPr>
          <p:cNvPr id="202" name="TextBox 201">
            <a:extLst>
              <a:ext uri="{FF2B5EF4-FFF2-40B4-BE49-F238E27FC236}">
                <a16:creationId xmlns:a16="http://schemas.microsoft.com/office/drawing/2014/main" id="{8FF96A29-11E6-4C5C-B057-E9E86096A4E8}"/>
              </a:ext>
            </a:extLst>
          </p:cNvPr>
          <p:cNvSpPr txBox="1"/>
          <p:nvPr/>
        </p:nvSpPr>
        <p:spPr>
          <a:xfrm>
            <a:off x="684060" y="4230823"/>
            <a:ext cx="325730" cy="300082"/>
          </a:xfrm>
          <a:prstGeom prst="rect">
            <a:avLst/>
          </a:prstGeom>
          <a:noFill/>
        </p:spPr>
        <p:txBody>
          <a:bodyPr wrap="none" rtlCol="0">
            <a:spAutoFit/>
          </a:bodyPr>
          <a:lstStyle/>
          <a:p>
            <a:r>
              <a:rPr lang="en-US" sz="1350" dirty="0"/>
              <a:t>-1</a:t>
            </a:r>
          </a:p>
        </p:txBody>
      </p:sp>
      <p:sp>
        <p:nvSpPr>
          <p:cNvPr id="203" name="TextBox 202">
            <a:extLst>
              <a:ext uri="{FF2B5EF4-FFF2-40B4-BE49-F238E27FC236}">
                <a16:creationId xmlns:a16="http://schemas.microsoft.com/office/drawing/2014/main" id="{7E1EE0C6-D5F1-4A63-9FCE-EA5C28C29F3C}"/>
              </a:ext>
            </a:extLst>
          </p:cNvPr>
          <p:cNvSpPr txBox="1"/>
          <p:nvPr/>
        </p:nvSpPr>
        <p:spPr>
          <a:xfrm>
            <a:off x="1154078" y="4230823"/>
            <a:ext cx="272832" cy="300082"/>
          </a:xfrm>
          <a:prstGeom prst="rect">
            <a:avLst/>
          </a:prstGeom>
          <a:noFill/>
        </p:spPr>
        <p:txBody>
          <a:bodyPr wrap="none" rtlCol="0">
            <a:spAutoFit/>
          </a:bodyPr>
          <a:lstStyle/>
          <a:p>
            <a:r>
              <a:rPr lang="en-US" sz="1350" dirty="0"/>
              <a:t>2</a:t>
            </a:r>
          </a:p>
        </p:txBody>
      </p:sp>
      <p:cxnSp>
        <p:nvCxnSpPr>
          <p:cNvPr id="185" name="Straight Arrow Connector 184">
            <a:extLst>
              <a:ext uri="{FF2B5EF4-FFF2-40B4-BE49-F238E27FC236}">
                <a16:creationId xmlns:a16="http://schemas.microsoft.com/office/drawing/2014/main" id="{244177CF-2334-4C6B-B121-F76568AB5AF1}"/>
              </a:ext>
            </a:extLst>
          </p:cNvPr>
          <p:cNvCxnSpPr>
            <a:cxnSpLocks/>
            <a:stCxn id="192" idx="5"/>
          </p:cNvCxnSpPr>
          <p:nvPr/>
        </p:nvCxnSpPr>
        <p:spPr>
          <a:xfrm>
            <a:off x="2643576"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2A71811E-F2E9-4A8C-BB59-8035D86E4FEA}"/>
              </a:ext>
            </a:extLst>
          </p:cNvPr>
          <p:cNvSpPr txBox="1"/>
          <p:nvPr/>
        </p:nvSpPr>
        <p:spPr>
          <a:xfrm rot="4046021">
            <a:off x="2532425" y="3801508"/>
            <a:ext cx="729943" cy="300082"/>
          </a:xfrm>
          <a:prstGeom prst="rect">
            <a:avLst/>
          </a:prstGeom>
          <a:noFill/>
        </p:spPr>
        <p:txBody>
          <a:bodyPr wrap="none" rtlCol="0">
            <a:spAutoFit/>
          </a:bodyPr>
          <a:lstStyle/>
          <a:p>
            <a:r>
              <a:rPr lang="en-US" sz="1350" dirty="0"/>
              <a:t>Scissors</a:t>
            </a:r>
          </a:p>
        </p:txBody>
      </p:sp>
      <p:grpSp>
        <p:nvGrpSpPr>
          <p:cNvPr id="187" name="Group 186">
            <a:extLst>
              <a:ext uri="{FF2B5EF4-FFF2-40B4-BE49-F238E27FC236}">
                <a16:creationId xmlns:a16="http://schemas.microsoft.com/office/drawing/2014/main" id="{856FFA74-E7DE-46CE-8D6B-101A88D37EEE}"/>
              </a:ext>
            </a:extLst>
          </p:cNvPr>
          <p:cNvGrpSpPr/>
          <p:nvPr/>
        </p:nvGrpSpPr>
        <p:grpSpPr>
          <a:xfrm>
            <a:off x="2196421" y="3279035"/>
            <a:ext cx="523875" cy="523875"/>
            <a:chOff x="2991400" y="2044990"/>
            <a:chExt cx="698500" cy="698500"/>
          </a:xfrm>
        </p:grpSpPr>
        <p:sp>
          <p:nvSpPr>
            <p:cNvPr id="192" name="Oval 191">
              <a:extLst>
                <a:ext uri="{FF2B5EF4-FFF2-40B4-BE49-F238E27FC236}">
                  <a16:creationId xmlns:a16="http://schemas.microsoft.com/office/drawing/2014/main" id="{390C3603-1288-41C3-8DAA-A745CC795A29}"/>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413AA6A0-ABC3-423E-8FF0-772178FD9712}"/>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193" name="TextBox 192">
                  <a:extLst>
                    <a:ext uri="{FF2B5EF4-FFF2-40B4-BE49-F238E27FC236}">
                      <a16:creationId xmlns:a16="http://schemas.microsoft.com/office/drawing/2014/main" id="{413AA6A0-ABC3-423E-8FF0-772178FD9712}"/>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88" name="Straight Arrow Connector 187">
            <a:extLst>
              <a:ext uri="{FF2B5EF4-FFF2-40B4-BE49-F238E27FC236}">
                <a16:creationId xmlns:a16="http://schemas.microsoft.com/office/drawing/2014/main" id="{9F3C142E-E75A-4A1E-99DC-BB45BE7A4D7B}"/>
              </a:ext>
            </a:extLst>
          </p:cNvPr>
          <p:cNvCxnSpPr>
            <a:cxnSpLocks/>
            <a:stCxn id="192" idx="4"/>
          </p:cNvCxnSpPr>
          <p:nvPr/>
        </p:nvCxnSpPr>
        <p:spPr>
          <a:xfrm>
            <a:off x="245835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70735270-4169-4ED3-8F5B-06FD964BC88C}"/>
              </a:ext>
            </a:extLst>
          </p:cNvPr>
          <p:cNvCxnSpPr>
            <a:cxnSpLocks/>
            <a:stCxn id="192" idx="3"/>
          </p:cNvCxnSpPr>
          <p:nvPr/>
        </p:nvCxnSpPr>
        <p:spPr>
          <a:xfrm flipH="1">
            <a:off x="2024720" y="3726191"/>
            <a:ext cx="248421" cy="5555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21D3CCBE-C3FB-4625-A102-726BA2D294CD}"/>
              </a:ext>
            </a:extLst>
          </p:cNvPr>
          <p:cNvSpPr txBox="1"/>
          <p:nvPr/>
        </p:nvSpPr>
        <p:spPr>
          <a:xfrm rot="17570857">
            <a:off x="1769022" y="3758650"/>
            <a:ext cx="527901" cy="300082"/>
          </a:xfrm>
          <a:prstGeom prst="rect">
            <a:avLst/>
          </a:prstGeom>
          <a:noFill/>
        </p:spPr>
        <p:txBody>
          <a:bodyPr wrap="none" rtlCol="0">
            <a:spAutoFit/>
          </a:bodyPr>
          <a:lstStyle/>
          <a:p>
            <a:r>
              <a:rPr lang="en-US" sz="1350" b="1" dirty="0">
                <a:solidFill>
                  <a:srgbClr val="FF0000"/>
                </a:solidFill>
              </a:rPr>
              <a:t>Rock</a:t>
            </a:r>
          </a:p>
        </p:txBody>
      </p:sp>
      <p:sp>
        <p:nvSpPr>
          <p:cNvPr id="191" name="TextBox 190">
            <a:extLst>
              <a:ext uri="{FF2B5EF4-FFF2-40B4-BE49-F238E27FC236}">
                <a16:creationId xmlns:a16="http://schemas.microsoft.com/office/drawing/2014/main" id="{453A341A-69BC-4F36-929D-994575753548}"/>
              </a:ext>
            </a:extLst>
          </p:cNvPr>
          <p:cNvSpPr txBox="1"/>
          <p:nvPr/>
        </p:nvSpPr>
        <p:spPr>
          <a:xfrm rot="5400000">
            <a:off x="2252105" y="3852708"/>
            <a:ext cx="592919" cy="300082"/>
          </a:xfrm>
          <a:prstGeom prst="rect">
            <a:avLst/>
          </a:prstGeom>
          <a:noFill/>
        </p:spPr>
        <p:txBody>
          <a:bodyPr wrap="none" rtlCol="0">
            <a:spAutoFit/>
          </a:bodyPr>
          <a:lstStyle/>
          <a:p>
            <a:r>
              <a:rPr lang="en-US" sz="1350" dirty="0"/>
              <a:t>Paper</a:t>
            </a:r>
          </a:p>
        </p:txBody>
      </p:sp>
      <p:cxnSp>
        <p:nvCxnSpPr>
          <p:cNvPr id="176" name="Straight Arrow Connector 175">
            <a:extLst>
              <a:ext uri="{FF2B5EF4-FFF2-40B4-BE49-F238E27FC236}">
                <a16:creationId xmlns:a16="http://schemas.microsoft.com/office/drawing/2014/main" id="{8C2E5F4A-E0F2-4F2B-BAA4-0C3798853667}"/>
              </a:ext>
            </a:extLst>
          </p:cNvPr>
          <p:cNvCxnSpPr>
            <a:cxnSpLocks/>
            <a:stCxn id="183" idx="5"/>
          </p:cNvCxnSpPr>
          <p:nvPr/>
        </p:nvCxnSpPr>
        <p:spPr>
          <a:xfrm>
            <a:off x="4290267"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B0219B24-6EEA-4FD3-9947-D1BBC12A9CD9}"/>
              </a:ext>
            </a:extLst>
          </p:cNvPr>
          <p:cNvSpPr txBox="1"/>
          <p:nvPr/>
        </p:nvSpPr>
        <p:spPr>
          <a:xfrm rot="4046021">
            <a:off x="4179115" y="3801508"/>
            <a:ext cx="729943" cy="300082"/>
          </a:xfrm>
          <a:prstGeom prst="rect">
            <a:avLst/>
          </a:prstGeom>
          <a:noFill/>
        </p:spPr>
        <p:txBody>
          <a:bodyPr wrap="none" rtlCol="0">
            <a:spAutoFit/>
          </a:bodyPr>
          <a:lstStyle/>
          <a:p>
            <a:r>
              <a:rPr lang="en-US" sz="1350" dirty="0"/>
              <a:t>Scissors</a:t>
            </a:r>
          </a:p>
        </p:txBody>
      </p:sp>
      <p:grpSp>
        <p:nvGrpSpPr>
          <p:cNvPr id="178" name="Group 177">
            <a:extLst>
              <a:ext uri="{FF2B5EF4-FFF2-40B4-BE49-F238E27FC236}">
                <a16:creationId xmlns:a16="http://schemas.microsoft.com/office/drawing/2014/main" id="{EF771A9A-9167-4AEE-955E-57D94783347B}"/>
              </a:ext>
            </a:extLst>
          </p:cNvPr>
          <p:cNvGrpSpPr/>
          <p:nvPr/>
        </p:nvGrpSpPr>
        <p:grpSpPr>
          <a:xfrm>
            <a:off x="3843111" y="3279035"/>
            <a:ext cx="523875" cy="523875"/>
            <a:chOff x="2991400" y="2044990"/>
            <a:chExt cx="698500" cy="698500"/>
          </a:xfrm>
        </p:grpSpPr>
        <p:sp>
          <p:nvSpPr>
            <p:cNvPr id="183" name="Oval 182">
              <a:extLst>
                <a:ext uri="{FF2B5EF4-FFF2-40B4-BE49-F238E27FC236}">
                  <a16:creationId xmlns:a16="http://schemas.microsoft.com/office/drawing/2014/main" id="{C3A307E0-FE4A-4CD5-BD32-72C7298B7A1B}"/>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97B1FACD-7B4A-41CD-AE34-894B70513367}"/>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184" name="TextBox 183">
                  <a:extLst>
                    <a:ext uri="{FF2B5EF4-FFF2-40B4-BE49-F238E27FC236}">
                      <a16:creationId xmlns:a16="http://schemas.microsoft.com/office/drawing/2014/main" id="{97B1FACD-7B4A-41CD-AE34-894B70513367}"/>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79" name="Straight Arrow Connector 178">
            <a:extLst>
              <a:ext uri="{FF2B5EF4-FFF2-40B4-BE49-F238E27FC236}">
                <a16:creationId xmlns:a16="http://schemas.microsoft.com/office/drawing/2014/main" id="{B859D2EF-1244-4588-B72E-80294A15975F}"/>
              </a:ext>
            </a:extLst>
          </p:cNvPr>
          <p:cNvCxnSpPr>
            <a:cxnSpLocks/>
            <a:stCxn id="183" idx="4"/>
          </p:cNvCxnSpPr>
          <p:nvPr/>
        </p:nvCxnSpPr>
        <p:spPr>
          <a:xfrm>
            <a:off x="410504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B2596627-422F-49C2-B4B9-957EC0E28794}"/>
              </a:ext>
            </a:extLst>
          </p:cNvPr>
          <p:cNvCxnSpPr>
            <a:cxnSpLocks/>
            <a:stCxn id="183" idx="3"/>
          </p:cNvCxnSpPr>
          <p:nvPr/>
        </p:nvCxnSpPr>
        <p:spPr>
          <a:xfrm flipH="1">
            <a:off x="3671410" y="3726191"/>
            <a:ext cx="248421" cy="5555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29E547C8-3BF1-43AD-9B98-A964A92B75D1}"/>
              </a:ext>
            </a:extLst>
          </p:cNvPr>
          <p:cNvSpPr txBox="1"/>
          <p:nvPr/>
        </p:nvSpPr>
        <p:spPr>
          <a:xfrm rot="17570857">
            <a:off x="3415712" y="3758650"/>
            <a:ext cx="527901" cy="300082"/>
          </a:xfrm>
          <a:prstGeom prst="rect">
            <a:avLst/>
          </a:prstGeom>
          <a:noFill/>
        </p:spPr>
        <p:txBody>
          <a:bodyPr wrap="none" rtlCol="0">
            <a:spAutoFit/>
          </a:bodyPr>
          <a:lstStyle/>
          <a:p>
            <a:r>
              <a:rPr lang="en-US" sz="1350" b="1" dirty="0">
                <a:solidFill>
                  <a:srgbClr val="FF0000"/>
                </a:solidFill>
              </a:rPr>
              <a:t>Rock</a:t>
            </a:r>
          </a:p>
        </p:txBody>
      </p:sp>
      <p:sp>
        <p:nvSpPr>
          <p:cNvPr id="182" name="TextBox 181">
            <a:extLst>
              <a:ext uri="{FF2B5EF4-FFF2-40B4-BE49-F238E27FC236}">
                <a16:creationId xmlns:a16="http://schemas.microsoft.com/office/drawing/2014/main" id="{DACCF52F-A37B-409C-961B-71BF8F9D43A9}"/>
              </a:ext>
            </a:extLst>
          </p:cNvPr>
          <p:cNvSpPr txBox="1"/>
          <p:nvPr/>
        </p:nvSpPr>
        <p:spPr>
          <a:xfrm rot="5400000">
            <a:off x="3898795" y="3852708"/>
            <a:ext cx="592919" cy="300082"/>
          </a:xfrm>
          <a:prstGeom prst="rect">
            <a:avLst/>
          </a:prstGeom>
          <a:noFill/>
        </p:spPr>
        <p:txBody>
          <a:bodyPr wrap="none" rtlCol="0">
            <a:spAutoFit/>
          </a:bodyPr>
          <a:lstStyle/>
          <a:p>
            <a:r>
              <a:rPr lang="en-US" sz="1350" dirty="0"/>
              <a:t>Paper</a:t>
            </a:r>
          </a:p>
        </p:txBody>
      </p:sp>
      <p:sp>
        <p:nvSpPr>
          <p:cNvPr id="163" name="TextBox 162">
            <a:extLst>
              <a:ext uri="{FF2B5EF4-FFF2-40B4-BE49-F238E27FC236}">
                <a16:creationId xmlns:a16="http://schemas.microsoft.com/office/drawing/2014/main" id="{6CD2A02E-5AFE-4F7B-BA5F-D1C7A54A4DBF}"/>
              </a:ext>
            </a:extLst>
          </p:cNvPr>
          <p:cNvSpPr txBox="1"/>
          <p:nvPr/>
        </p:nvSpPr>
        <p:spPr>
          <a:xfrm rot="5400000">
            <a:off x="2292757" y="2901913"/>
            <a:ext cx="592919" cy="300082"/>
          </a:xfrm>
          <a:prstGeom prst="rect">
            <a:avLst/>
          </a:prstGeom>
          <a:noFill/>
        </p:spPr>
        <p:txBody>
          <a:bodyPr wrap="none" rtlCol="0">
            <a:spAutoFit/>
          </a:bodyPr>
          <a:lstStyle/>
          <a:p>
            <a:r>
              <a:rPr lang="en-US" sz="1350" dirty="0"/>
              <a:t>Paper</a:t>
            </a:r>
          </a:p>
        </p:txBody>
      </p:sp>
      <p:cxnSp>
        <p:nvCxnSpPr>
          <p:cNvPr id="164" name="Straight Arrow Connector 163">
            <a:extLst>
              <a:ext uri="{FF2B5EF4-FFF2-40B4-BE49-F238E27FC236}">
                <a16:creationId xmlns:a16="http://schemas.microsoft.com/office/drawing/2014/main" id="{C8AD5F17-DB52-493A-8A3A-C8A65A0180D2}"/>
              </a:ext>
            </a:extLst>
          </p:cNvPr>
          <p:cNvCxnSpPr>
            <a:cxnSpLocks/>
            <a:stCxn id="192" idx="2"/>
            <a:endCxn id="204" idx="6"/>
          </p:cNvCxnSpPr>
          <p:nvPr/>
        </p:nvCxnSpPr>
        <p:spPr>
          <a:xfrm flipH="1">
            <a:off x="1118786"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B7637E4-0C19-4C6F-890D-0B12F81C10CE}"/>
              </a:ext>
            </a:extLst>
          </p:cNvPr>
          <p:cNvCxnSpPr>
            <a:cxnSpLocks/>
            <a:stCxn id="183" idx="2"/>
            <a:endCxn id="192" idx="6"/>
          </p:cNvCxnSpPr>
          <p:nvPr/>
        </p:nvCxnSpPr>
        <p:spPr>
          <a:xfrm flipH="1">
            <a:off x="2720296"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C655D4A9-82AE-44D6-93A8-251EE2EC151C}"/>
              </a:ext>
            </a:extLst>
          </p:cNvPr>
          <p:cNvSpPr txBox="1"/>
          <p:nvPr/>
        </p:nvSpPr>
        <p:spPr>
          <a:xfrm>
            <a:off x="1411749" y="1920479"/>
            <a:ext cx="2150717" cy="369332"/>
          </a:xfrm>
          <a:prstGeom prst="rect">
            <a:avLst/>
          </a:prstGeom>
          <a:noFill/>
        </p:spPr>
        <p:txBody>
          <a:bodyPr wrap="none" rtlCol="0">
            <a:spAutoFit/>
          </a:bodyPr>
          <a:lstStyle/>
          <a:p>
            <a:r>
              <a:rPr lang="en-US" dirty="0"/>
              <a:t>Rock-Paper-Scissors+</a:t>
            </a:r>
          </a:p>
        </p:txBody>
      </p:sp>
      <p:sp>
        <p:nvSpPr>
          <p:cNvPr id="170" name="TextBox 169">
            <a:extLst>
              <a:ext uri="{FF2B5EF4-FFF2-40B4-BE49-F238E27FC236}">
                <a16:creationId xmlns:a16="http://schemas.microsoft.com/office/drawing/2014/main" id="{F2A65EB7-EE3C-42D5-A6CA-AA384BA1BE15}"/>
              </a:ext>
            </a:extLst>
          </p:cNvPr>
          <p:cNvSpPr txBox="1"/>
          <p:nvPr/>
        </p:nvSpPr>
        <p:spPr>
          <a:xfrm>
            <a:off x="1905572" y="4226473"/>
            <a:ext cx="272832" cy="300082"/>
          </a:xfrm>
          <a:prstGeom prst="rect">
            <a:avLst/>
          </a:prstGeom>
          <a:noFill/>
        </p:spPr>
        <p:txBody>
          <a:bodyPr wrap="none" rtlCol="0">
            <a:spAutoFit/>
          </a:bodyPr>
          <a:lstStyle/>
          <a:p>
            <a:r>
              <a:rPr lang="en-US" sz="1350" b="1" dirty="0">
                <a:solidFill>
                  <a:srgbClr val="FF0000"/>
                </a:solidFill>
              </a:rPr>
              <a:t>1</a:t>
            </a:r>
          </a:p>
        </p:txBody>
      </p:sp>
      <p:sp>
        <p:nvSpPr>
          <p:cNvPr id="171" name="TextBox 170">
            <a:extLst>
              <a:ext uri="{FF2B5EF4-FFF2-40B4-BE49-F238E27FC236}">
                <a16:creationId xmlns:a16="http://schemas.microsoft.com/office/drawing/2014/main" id="{1063E5CB-2A86-4FCC-BD4F-9865744307A5}"/>
              </a:ext>
            </a:extLst>
          </p:cNvPr>
          <p:cNvSpPr txBox="1"/>
          <p:nvPr/>
        </p:nvSpPr>
        <p:spPr>
          <a:xfrm>
            <a:off x="2347013" y="4226473"/>
            <a:ext cx="272832" cy="300082"/>
          </a:xfrm>
          <a:prstGeom prst="rect">
            <a:avLst/>
          </a:prstGeom>
          <a:noFill/>
        </p:spPr>
        <p:txBody>
          <a:bodyPr wrap="none" rtlCol="0">
            <a:spAutoFit/>
          </a:bodyPr>
          <a:lstStyle/>
          <a:p>
            <a:r>
              <a:rPr lang="en-US" sz="1350" dirty="0"/>
              <a:t>0</a:t>
            </a:r>
          </a:p>
        </p:txBody>
      </p:sp>
      <p:sp>
        <p:nvSpPr>
          <p:cNvPr id="172" name="TextBox 171">
            <a:extLst>
              <a:ext uri="{FF2B5EF4-FFF2-40B4-BE49-F238E27FC236}">
                <a16:creationId xmlns:a16="http://schemas.microsoft.com/office/drawing/2014/main" id="{5588D5C1-7ABA-4FEB-86DE-0DB9BE5BD7D8}"/>
              </a:ext>
            </a:extLst>
          </p:cNvPr>
          <p:cNvSpPr txBox="1"/>
          <p:nvPr/>
        </p:nvSpPr>
        <p:spPr>
          <a:xfrm>
            <a:off x="2744107" y="4231766"/>
            <a:ext cx="325730" cy="300082"/>
          </a:xfrm>
          <a:prstGeom prst="rect">
            <a:avLst/>
          </a:prstGeom>
          <a:noFill/>
        </p:spPr>
        <p:txBody>
          <a:bodyPr wrap="none" rtlCol="0">
            <a:spAutoFit/>
          </a:bodyPr>
          <a:lstStyle/>
          <a:p>
            <a:r>
              <a:rPr lang="en-US" sz="1350" dirty="0"/>
              <a:t>-2</a:t>
            </a:r>
          </a:p>
        </p:txBody>
      </p:sp>
      <p:sp>
        <p:nvSpPr>
          <p:cNvPr id="173" name="TextBox 172">
            <a:extLst>
              <a:ext uri="{FF2B5EF4-FFF2-40B4-BE49-F238E27FC236}">
                <a16:creationId xmlns:a16="http://schemas.microsoft.com/office/drawing/2014/main" id="{938F5A41-502C-49F7-9F9D-3C79537C382A}"/>
              </a:ext>
            </a:extLst>
          </p:cNvPr>
          <p:cNvSpPr txBox="1"/>
          <p:nvPr/>
        </p:nvSpPr>
        <p:spPr>
          <a:xfrm>
            <a:off x="3510750" y="4231766"/>
            <a:ext cx="325730" cy="300082"/>
          </a:xfrm>
          <a:prstGeom prst="rect">
            <a:avLst/>
          </a:prstGeom>
          <a:noFill/>
        </p:spPr>
        <p:txBody>
          <a:bodyPr wrap="none" rtlCol="0">
            <a:spAutoFit/>
          </a:bodyPr>
          <a:lstStyle/>
          <a:p>
            <a:r>
              <a:rPr lang="en-US" sz="1350" b="1" dirty="0">
                <a:solidFill>
                  <a:srgbClr val="FF0000"/>
                </a:solidFill>
              </a:rPr>
              <a:t>-2</a:t>
            </a:r>
          </a:p>
        </p:txBody>
      </p:sp>
      <p:sp>
        <p:nvSpPr>
          <p:cNvPr id="174" name="TextBox 173">
            <a:extLst>
              <a:ext uri="{FF2B5EF4-FFF2-40B4-BE49-F238E27FC236}">
                <a16:creationId xmlns:a16="http://schemas.microsoft.com/office/drawing/2014/main" id="{8468AC3C-A7E7-4035-B9C9-FC86D8E8723D}"/>
              </a:ext>
            </a:extLst>
          </p:cNvPr>
          <p:cNvSpPr txBox="1"/>
          <p:nvPr/>
        </p:nvSpPr>
        <p:spPr>
          <a:xfrm>
            <a:off x="3988784" y="4231766"/>
            <a:ext cx="272832" cy="300082"/>
          </a:xfrm>
          <a:prstGeom prst="rect">
            <a:avLst/>
          </a:prstGeom>
          <a:noFill/>
        </p:spPr>
        <p:txBody>
          <a:bodyPr wrap="none" rtlCol="0">
            <a:spAutoFit/>
          </a:bodyPr>
          <a:lstStyle/>
          <a:p>
            <a:r>
              <a:rPr lang="en-US" sz="1350" dirty="0"/>
              <a:t>2</a:t>
            </a:r>
          </a:p>
        </p:txBody>
      </p:sp>
      <p:sp>
        <p:nvSpPr>
          <p:cNvPr id="175" name="TextBox 174">
            <a:extLst>
              <a:ext uri="{FF2B5EF4-FFF2-40B4-BE49-F238E27FC236}">
                <a16:creationId xmlns:a16="http://schemas.microsoft.com/office/drawing/2014/main" id="{49FB243E-FD7F-40F2-8D73-47C9AE34BBAA}"/>
              </a:ext>
            </a:extLst>
          </p:cNvPr>
          <p:cNvSpPr txBox="1"/>
          <p:nvPr/>
        </p:nvSpPr>
        <p:spPr>
          <a:xfrm>
            <a:off x="4403503" y="4231766"/>
            <a:ext cx="272832" cy="300082"/>
          </a:xfrm>
          <a:prstGeom prst="rect">
            <a:avLst/>
          </a:prstGeom>
          <a:noFill/>
        </p:spPr>
        <p:txBody>
          <a:bodyPr wrap="none" rtlCol="0">
            <a:spAutoFit/>
          </a:bodyPr>
          <a:lstStyle/>
          <a:p>
            <a:r>
              <a:rPr lang="en-US" sz="1350" dirty="0"/>
              <a:t>0</a:t>
            </a:r>
          </a:p>
        </p:txBody>
      </p:sp>
      <p:sp>
        <p:nvSpPr>
          <p:cNvPr id="148" name="TextBox 147">
            <a:extLst>
              <a:ext uri="{FF2B5EF4-FFF2-40B4-BE49-F238E27FC236}">
                <a16:creationId xmlns:a16="http://schemas.microsoft.com/office/drawing/2014/main" id="{461564B7-43AC-420B-A5C0-630EAD7CA1F9}"/>
              </a:ext>
            </a:extLst>
          </p:cNvPr>
          <p:cNvSpPr txBox="1"/>
          <p:nvPr/>
        </p:nvSpPr>
        <p:spPr>
          <a:xfrm>
            <a:off x="5230809" y="1920479"/>
            <a:ext cx="3551421" cy="369332"/>
          </a:xfrm>
          <a:prstGeom prst="rect">
            <a:avLst/>
          </a:prstGeom>
          <a:noFill/>
        </p:spPr>
        <p:txBody>
          <a:bodyPr wrap="none" rtlCol="0">
            <a:spAutoFit/>
          </a:bodyPr>
          <a:lstStyle/>
          <a:p>
            <a:r>
              <a:rPr lang="en-US" dirty="0"/>
              <a:t>Depth-Limited Rock-Paper-Scissors+</a:t>
            </a:r>
          </a:p>
        </p:txBody>
      </p:sp>
      <p:grpSp>
        <p:nvGrpSpPr>
          <p:cNvPr id="246" name="Group 245">
            <a:extLst>
              <a:ext uri="{FF2B5EF4-FFF2-40B4-BE49-F238E27FC236}">
                <a16:creationId xmlns:a16="http://schemas.microsoft.com/office/drawing/2014/main" id="{3F5FF93A-DD9E-4C43-91D3-C1F6EA56651F}"/>
              </a:ext>
            </a:extLst>
          </p:cNvPr>
          <p:cNvGrpSpPr/>
          <p:nvPr/>
        </p:nvGrpSpPr>
        <p:grpSpPr>
          <a:xfrm>
            <a:off x="6659383" y="2314122"/>
            <a:ext cx="523875" cy="523875"/>
            <a:chOff x="5088807" y="1112395"/>
            <a:chExt cx="698500" cy="698500"/>
          </a:xfrm>
        </p:grpSpPr>
        <p:sp>
          <p:nvSpPr>
            <p:cNvPr id="247" name="Oval 246">
              <a:extLst>
                <a:ext uri="{FF2B5EF4-FFF2-40B4-BE49-F238E27FC236}">
                  <a16:creationId xmlns:a16="http://schemas.microsoft.com/office/drawing/2014/main" id="{D4E4DFBA-8889-4AD1-BCF6-C9CFFB3F3A5A}"/>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48" name="TextBox 247">
                  <a:extLst>
                    <a:ext uri="{FF2B5EF4-FFF2-40B4-BE49-F238E27FC236}">
                      <a16:creationId xmlns:a16="http://schemas.microsoft.com/office/drawing/2014/main" id="{9A94BC77-4117-496F-A2BD-A270F31DEE79}"/>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248" name="TextBox 247">
                  <a:extLst>
                    <a:ext uri="{FF2B5EF4-FFF2-40B4-BE49-F238E27FC236}">
                      <a16:creationId xmlns:a16="http://schemas.microsoft.com/office/drawing/2014/main" id="{9A94BC77-4117-496F-A2BD-A270F31DEE79}"/>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249" name="Straight Arrow Connector 248">
            <a:extLst>
              <a:ext uri="{FF2B5EF4-FFF2-40B4-BE49-F238E27FC236}">
                <a16:creationId xmlns:a16="http://schemas.microsoft.com/office/drawing/2014/main" id="{08A9F879-FB45-4A00-841D-A829576FD42D}"/>
              </a:ext>
            </a:extLst>
          </p:cNvPr>
          <p:cNvCxnSpPr>
            <a:cxnSpLocks/>
            <a:stCxn id="247" idx="3"/>
            <a:endCxn id="257" idx="7"/>
          </p:cNvCxnSpPr>
          <p:nvPr/>
        </p:nvCxnSpPr>
        <p:spPr>
          <a:xfrm flipH="1">
            <a:off x="5498537"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F1CD9CA3-6682-4EA3-8AFB-9D60504A6E8D}"/>
              </a:ext>
            </a:extLst>
          </p:cNvPr>
          <p:cNvCxnSpPr>
            <a:cxnSpLocks/>
            <a:stCxn id="247" idx="5"/>
            <a:endCxn id="278" idx="1"/>
          </p:cNvCxnSpPr>
          <p:nvPr/>
        </p:nvCxnSpPr>
        <p:spPr>
          <a:xfrm>
            <a:off x="7106538"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472ED58A-8CC4-4D9B-9A28-8CBB7102E4EF}"/>
              </a:ext>
            </a:extLst>
          </p:cNvPr>
          <p:cNvSpPr txBox="1"/>
          <p:nvPr/>
        </p:nvSpPr>
        <p:spPr>
          <a:xfrm rot="20106176">
            <a:off x="5975825" y="2746045"/>
            <a:ext cx="519373" cy="300082"/>
          </a:xfrm>
          <a:prstGeom prst="rect">
            <a:avLst/>
          </a:prstGeom>
          <a:noFill/>
        </p:spPr>
        <p:txBody>
          <a:bodyPr wrap="none" rtlCol="0">
            <a:spAutoFit/>
          </a:bodyPr>
          <a:lstStyle/>
          <a:p>
            <a:r>
              <a:rPr lang="en-US" sz="1350" dirty="0"/>
              <a:t>Rock</a:t>
            </a:r>
          </a:p>
        </p:txBody>
      </p:sp>
      <p:sp>
        <p:nvSpPr>
          <p:cNvPr id="252" name="TextBox 251">
            <a:extLst>
              <a:ext uri="{FF2B5EF4-FFF2-40B4-BE49-F238E27FC236}">
                <a16:creationId xmlns:a16="http://schemas.microsoft.com/office/drawing/2014/main" id="{C7FD1B67-FB52-4EFA-8FCC-18D4484D8CA7}"/>
              </a:ext>
            </a:extLst>
          </p:cNvPr>
          <p:cNvSpPr txBox="1"/>
          <p:nvPr/>
        </p:nvSpPr>
        <p:spPr>
          <a:xfrm rot="1584456">
            <a:off x="7284206" y="2731321"/>
            <a:ext cx="729943" cy="300082"/>
          </a:xfrm>
          <a:prstGeom prst="rect">
            <a:avLst/>
          </a:prstGeom>
          <a:noFill/>
        </p:spPr>
        <p:txBody>
          <a:bodyPr wrap="none" rtlCol="0">
            <a:spAutoFit/>
          </a:bodyPr>
          <a:lstStyle/>
          <a:p>
            <a:r>
              <a:rPr lang="en-US" sz="1350" dirty="0"/>
              <a:t>Scissors</a:t>
            </a:r>
          </a:p>
        </p:txBody>
      </p:sp>
      <p:cxnSp>
        <p:nvCxnSpPr>
          <p:cNvPr id="253" name="Straight Arrow Connector 252">
            <a:extLst>
              <a:ext uri="{FF2B5EF4-FFF2-40B4-BE49-F238E27FC236}">
                <a16:creationId xmlns:a16="http://schemas.microsoft.com/office/drawing/2014/main" id="{52382AD8-6561-4BB2-9D04-6CA9CD63585F}"/>
              </a:ext>
            </a:extLst>
          </p:cNvPr>
          <p:cNvCxnSpPr>
            <a:cxnSpLocks/>
            <a:stCxn id="247" idx="4"/>
            <a:endCxn id="269" idx="0"/>
          </p:cNvCxnSpPr>
          <p:nvPr/>
        </p:nvCxnSpPr>
        <p:spPr>
          <a:xfrm flipH="1">
            <a:off x="6914830"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CB8ED01A-9605-49A1-800D-E778C9327FAA}"/>
              </a:ext>
            </a:extLst>
          </p:cNvPr>
          <p:cNvGrpSpPr/>
          <p:nvPr/>
        </p:nvGrpSpPr>
        <p:grpSpPr>
          <a:xfrm>
            <a:off x="5051381" y="3279035"/>
            <a:ext cx="523875" cy="523875"/>
            <a:chOff x="2991400" y="2044990"/>
            <a:chExt cx="698500" cy="698500"/>
          </a:xfrm>
        </p:grpSpPr>
        <p:sp>
          <p:nvSpPr>
            <p:cNvPr id="257" name="Oval 256">
              <a:extLst>
                <a:ext uri="{FF2B5EF4-FFF2-40B4-BE49-F238E27FC236}">
                  <a16:creationId xmlns:a16="http://schemas.microsoft.com/office/drawing/2014/main" id="{9CE4F469-CD7E-4A68-BCC2-610108193BA9}"/>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9B8D16FD-163F-4D4E-82DC-BB6A8C7D6DE3}"/>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58" name="TextBox 257">
                  <a:extLst>
                    <a:ext uri="{FF2B5EF4-FFF2-40B4-BE49-F238E27FC236}">
                      <a16:creationId xmlns:a16="http://schemas.microsoft.com/office/drawing/2014/main" id="{9B8D16FD-163F-4D4E-82DC-BB6A8C7D6DE3}"/>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59" name="Straight Arrow Connector 258">
            <a:extLst>
              <a:ext uri="{FF2B5EF4-FFF2-40B4-BE49-F238E27FC236}">
                <a16:creationId xmlns:a16="http://schemas.microsoft.com/office/drawing/2014/main" id="{3D65DB48-C328-437A-AF67-8740EA13C753}"/>
              </a:ext>
            </a:extLst>
          </p:cNvPr>
          <p:cNvCxnSpPr>
            <a:cxnSpLocks/>
            <a:stCxn id="257" idx="4"/>
          </p:cNvCxnSpPr>
          <p:nvPr/>
        </p:nvCxnSpPr>
        <p:spPr>
          <a:xfrm>
            <a:off x="531331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C91DC62C-7CB6-4E01-9BB2-F5099AB1D529}"/>
                  </a:ext>
                </a:extLst>
              </p:cNvPr>
              <p:cNvSpPr txBox="1"/>
              <p:nvPr/>
            </p:nvSpPr>
            <p:spPr>
              <a:xfrm rot="5400000">
                <a:off x="5231672"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62" name="TextBox 261">
                <a:extLst>
                  <a:ext uri="{FF2B5EF4-FFF2-40B4-BE49-F238E27FC236}">
                    <a16:creationId xmlns:a16="http://schemas.microsoft.com/office/drawing/2014/main" id="{C91DC62C-7CB6-4E01-9BB2-F5099AB1D529}"/>
                  </a:ext>
                </a:extLst>
              </p:cNvPr>
              <p:cNvSpPr txBox="1">
                <a:spLocks noRot="1" noChangeAspect="1" noMove="1" noResize="1" noEditPoints="1" noAdjustHandles="1" noChangeArrowheads="1" noChangeShapeType="1" noTextEdit="1"/>
              </p:cNvSpPr>
              <p:nvPr/>
            </p:nvSpPr>
            <p:spPr>
              <a:xfrm rot="5400000">
                <a:off x="5231672" y="3851489"/>
                <a:ext cx="412549" cy="302519"/>
              </a:xfrm>
              <a:prstGeom prst="rect">
                <a:avLst/>
              </a:prstGeom>
              <a:blipFill>
                <a:blip r:embed="rId6"/>
                <a:stretch>
                  <a:fillRect/>
                </a:stretch>
              </a:blipFill>
            </p:spPr>
            <p:txBody>
              <a:bodyPr/>
              <a:lstStyle/>
              <a:p>
                <a:r>
                  <a:rPr lang="en-US">
                    <a:noFill/>
                  </a:rPr>
                  <a:t> </a:t>
                </a:r>
              </a:p>
            </p:txBody>
          </p:sp>
        </mc:Fallback>
      </mc:AlternateContent>
      <p:sp>
        <p:nvSpPr>
          <p:cNvPr id="264" name="TextBox 263">
            <a:extLst>
              <a:ext uri="{FF2B5EF4-FFF2-40B4-BE49-F238E27FC236}">
                <a16:creationId xmlns:a16="http://schemas.microsoft.com/office/drawing/2014/main" id="{373CC769-8F3C-4BF0-A498-D7591BFB0924}"/>
              </a:ext>
            </a:extLst>
          </p:cNvPr>
          <p:cNvSpPr txBox="1"/>
          <p:nvPr/>
        </p:nvSpPr>
        <p:spPr>
          <a:xfrm>
            <a:off x="5205420" y="4226473"/>
            <a:ext cx="272832" cy="300082"/>
          </a:xfrm>
          <a:prstGeom prst="rect">
            <a:avLst/>
          </a:prstGeom>
          <a:noFill/>
        </p:spPr>
        <p:txBody>
          <a:bodyPr wrap="none" rtlCol="0">
            <a:spAutoFit/>
          </a:bodyPr>
          <a:lstStyle/>
          <a:p>
            <a:r>
              <a:rPr lang="en-US" sz="1350" dirty="0"/>
              <a:t>0</a:t>
            </a:r>
          </a:p>
        </p:txBody>
      </p:sp>
      <p:grpSp>
        <p:nvGrpSpPr>
          <p:cNvPr id="268" name="Group 267">
            <a:extLst>
              <a:ext uri="{FF2B5EF4-FFF2-40B4-BE49-F238E27FC236}">
                <a16:creationId xmlns:a16="http://schemas.microsoft.com/office/drawing/2014/main" id="{84F88819-95D6-4ED5-8C8A-9BED9BB2E08F}"/>
              </a:ext>
            </a:extLst>
          </p:cNvPr>
          <p:cNvGrpSpPr/>
          <p:nvPr/>
        </p:nvGrpSpPr>
        <p:grpSpPr>
          <a:xfrm>
            <a:off x="6652892" y="3279035"/>
            <a:ext cx="523875" cy="523875"/>
            <a:chOff x="2991400" y="2044990"/>
            <a:chExt cx="698500" cy="698500"/>
          </a:xfrm>
        </p:grpSpPr>
        <p:sp>
          <p:nvSpPr>
            <p:cNvPr id="269" name="Oval 268">
              <a:extLst>
                <a:ext uri="{FF2B5EF4-FFF2-40B4-BE49-F238E27FC236}">
                  <a16:creationId xmlns:a16="http://schemas.microsoft.com/office/drawing/2014/main" id="{41B7A224-9A61-43C8-8E4F-CFB5D8E95AD0}"/>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70" name="TextBox 269">
                  <a:extLst>
                    <a:ext uri="{FF2B5EF4-FFF2-40B4-BE49-F238E27FC236}">
                      <a16:creationId xmlns:a16="http://schemas.microsoft.com/office/drawing/2014/main" id="{D91F68A1-77BE-47CF-8206-337A88ECDD6E}"/>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70" name="TextBox 269">
                  <a:extLst>
                    <a:ext uri="{FF2B5EF4-FFF2-40B4-BE49-F238E27FC236}">
                      <a16:creationId xmlns:a16="http://schemas.microsoft.com/office/drawing/2014/main" id="{D91F68A1-77BE-47CF-8206-337A88ECDD6E}"/>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71" name="Straight Arrow Connector 270">
            <a:extLst>
              <a:ext uri="{FF2B5EF4-FFF2-40B4-BE49-F238E27FC236}">
                <a16:creationId xmlns:a16="http://schemas.microsoft.com/office/drawing/2014/main" id="{C66D7E9B-8E45-4D40-B3A6-F4E9A1EE66DF}"/>
              </a:ext>
            </a:extLst>
          </p:cNvPr>
          <p:cNvCxnSpPr>
            <a:cxnSpLocks/>
            <a:stCxn id="269" idx="4"/>
          </p:cNvCxnSpPr>
          <p:nvPr/>
        </p:nvCxnSpPr>
        <p:spPr>
          <a:xfrm>
            <a:off x="691482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7" name="Group 276">
            <a:extLst>
              <a:ext uri="{FF2B5EF4-FFF2-40B4-BE49-F238E27FC236}">
                <a16:creationId xmlns:a16="http://schemas.microsoft.com/office/drawing/2014/main" id="{1C621121-DA08-4111-9A2F-7EB7E7943A71}"/>
              </a:ext>
            </a:extLst>
          </p:cNvPr>
          <p:cNvGrpSpPr/>
          <p:nvPr/>
        </p:nvGrpSpPr>
        <p:grpSpPr>
          <a:xfrm>
            <a:off x="8299582" y="3279035"/>
            <a:ext cx="523875" cy="523875"/>
            <a:chOff x="2991400" y="2044990"/>
            <a:chExt cx="698500" cy="698500"/>
          </a:xfrm>
        </p:grpSpPr>
        <p:sp>
          <p:nvSpPr>
            <p:cNvPr id="278" name="Oval 277">
              <a:extLst>
                <a:ext uri="{FF2B5EF4-FFF2-40B4-BE49-F238E27FC236}">
                  <a16:creationId xmlns:a16="http://schemas.microsoft.com/office/drawing/2014/main" id="{3A72361A-BE1C-4905-96EF-274377D9C691}"/>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02DA9176-A1D0-4420-9760-96367B7736A0}"/>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79" name="TextBox 278">
                  <a:extLst>
                    <a:ext uri="{FF2B5EF4-FFF2-40B4-BE49-F238E27FC236}">
                      <a16:creationId xmlns:a16="http://schemas.microsoft.com/office/drawing/2014/main" id="{02DA9176-A1D0-4420-9760-96367B7736A0}"/>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80" name="Straight Arrow Connector 279">
            <a:extLst>
              <a:ext uri="{FF2B5EF4-FFF2-40B4-BE49-F238E27FC236}">
                <a16:creationId xmlns:a16="http://schemas.microsoft.com/office/drawing/2014/main" id="{F5C8F1A4-A8F2-4D84-AD64-BDA622FF8277}"/>
              </a:ext>
            </a:extLst>
          </p:cNvPr>
          <p:cNvCxnSpPr>
            <a:cxnSpLocks/>
            <a:stCxn id="278" idx="4"/>
          </p:cNvCxnSpPr>
          <p:nvPr/>
        </p:nvCxnSpPr>
        <p:spPr>
          <a:xfrm>
            <a:off x="856151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4" name="TextBox 283">
            <a:extLst>
              <a:ext uri="{FF2B5EF4-FFF2-40B4-BE49-F238E27FC236}">
                <a16:creationId xmlns:a16="http://schemas.microsoft.com/office/drawing/2014/main" id="{0F598BFB-87D9-4AEF-AC02-2F954337D115}"/>
              </a:ext>
            </a:extLst>
          </p:cNvPr>
          <p:cNvSpPr txBox="1"/>
          <p:nvPr/>
        </p:nvSpPr>
        <p:spPr>
          <a:xfrm rot="5400000">
            <a:off x="6749228" y="2901913"/>
            <a:ext cx="592919" cy="300082"/>
          </a:xfrm>
          <a:prstGeom prst="rect">
            <a:avLst/>
          </a:prstGeom>
          <a:noFill/>
        </p:spPr>
        <p:txBody>
          <a:bodyPr wrap="none" rtlCol="0">
            <a:spAutoFit/>
          </a:bodyPr>
          <a:lstStyle/>
          <a:p>
            <a:r>
              <a:rPr lang="en-US" sz="1350" dirty="0"/>
              <a:t>Paper</a:t>
            </a:r>
          </a:p>
        </p:txBody>
      </p:sp>
      <p:cxnSp>
        <p:nvCxnSpPr>
          <p:cNvPr id="285" name="Straight Arrow Connector 284">
            <a:extLst>
              <a:ext uri="{FF2B5EF4-FFF2-40B4-BE49-F238E27FC236}">
                <a16:creationId xmlns:a16="http://schemas.microsoft.com/office/drawing/2014/main" id="{AFBA6162-3CB9-4859-8C60-BDFC77AAF482}"/>
              </a:ext>
            </a:extLst>
          </p:cNvPr>
          <p:cNvCxnSpPr>
            <a:cxnSpLocks/>
            <a:stCxn id="269" idx="2"/>
            <a:endCxn id="257" idx="6"/>
          </p:cNvCxnSpPr>
          <p:nvPr/>
        </p:nvCxnSpPr>
        <p:spPr>
          <a:xfrm flipH="1">
            <a:off x="5575257"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A0EC6EE0-860E-41F7-8FAE-CB9FFA03D9BC}"/>
              </a:ext>
            </a:extLst>
          </p:cNvPr>
          <p:cNvCxnSpPr>
            <a:cxnSpLocks/>
            <a:stCxn id="278" idx="2"/>
            <a:endCxn id="269" idx="6"/>
          </p:cNvCxnSpPr>
          <p:nvPr/>
        </p:nvCxnSpPr>
        <p:spPr>
          <a:xfrm flipH="1">
            <a:off x="7176767"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ED63E65D-9095-40B6-951D-4B047E44D2EE}"/>
              </a:ext>
            </a:extLst>
          </p:cNvPr>
          <p:cNvSpPr txBox="1"/>
          <p:nvPr/>
        </p:nvSpPr>
        <p:spPr>
          <a:xfrm>
            <a:off x="6803484" y="4226473"/>
            <a:ext cx="272832" cy="300082"/>
          </a:xfrm>
          <a:prstGeom prst="rect">
            <a:avLst/>
          </a:prstGeom>
          <a:noFill/>
        </p:spPr>
        <p:txBody>
          <a:bodyPr wrap="none" rtlCol="0">
            <a:spAutoFit/>
          </a:bodyPr>
          <a:lstStyle/>
          <a:p>
            <a:r>
              <a:rPr lang="en-US" sz="1350" dirty="0"/>
              <a:t>0</a:t>
            </a:r>
          </a:p>
        </p:txBody>
      </p:sp>
      <p:sp>
        <p:nvSpPr>
          <p:cNvPr id="291" name="TextBox 290">
            <a:extLst>
              <a:ext uri="{FF2B5EF4-FFF2-40B4-BE49-F238E27FC236}">
                <a16:creationId xmlns:a16="http://schemas.microsoft.com/office/drawing/2014/main" id="{2450701E-C049-4CB4-964F-7E656212A493}"/>
              </a:ext>
            </a:extLst>
          </p:cNvPr>
          <p:cNvSpPr txBox="1"/>
          <p:nvPr/>
        </p:nvSpPr>
        <p:spPr>
          <a:xfrm>
            <a:off x="8445255" y="4226473"/>
            <a:ext cx="272832" cy="300082"/>
          </a:xfrm>
          <a:prstGeom prst="rect">
            <a:avLst/>
          </a:prstGeom>
          <a:noFill/>
        </p:spPr>
        <p:txBody>
          <a:bodyPr wrap="none" rtlCol="0">
            <a:spAutoFit/>
          </a:bodyPr>
          <a:lstStyle/>
          <a:p>
            <a:r>
              <a:rPr lang="en-US" sz="1350" dirty="0"/>
              <a:t>0</a:t>
            </a:r>
          </a:p>
        </p:txBody>
      </p:sp>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DA88C5C4-BA35-473C-B49A-2C6B97ED64FC}"/>
                  </a:ext>
                </a:extLst>
              </p:cNvPr>
              <p:cNvSpPr txBox="1"/>
              <p:nvPr/>
            </p:nvSpPr>
            <p:spPr>
              <a:xfrm rot="5400000">
                <a:off x="6830815"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93" name="TextBox 292">
                <a:extLst>
                  <a:ext uri="{FF2B5EF4-FFF2-40B4-BE49-F238E27FC236}">
                    <a16:creationId xmlns:a16="http://schemas.microsoft.com/office/drawing/2014/main" id="{DA88C5C4-BA35-473C-B49A-2C6B97ED64FC}"/>
                  </a:ext>
                </a:extLst>
              </p:cNvPr>
              <p:cNvSpPr txBox="1">
                <a:spLocks noRot="1" noChangeAspect="1" noMove="1" noResize="1" noEditPoints="1" noAdjustHandles="1" noChangeArrowheads="1" noChangeShapeType="1" noTextEdit="1"/>
              </p:cNvSpPr>
              <p:nvPr/>
            </p:nvSpPr>
            <p:spPr>
              <a:xfrm rot="5400000">
                <a:off x="6830815" y="3851489"/>
                <a:ext cx="412549" cy="30251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0CE213B9-C414-4D10-BA27-B7088221E0D2}"/>
                  </a:ext>
                </a:extLst>
              </p:cNvPr>
              <p:cNvSpPr txBox="1"/>
              <p:nvPr/>
            </p:nvSpPr>
            <p:spPr>
              <a:xfrm rot="5400000">
                <a:off x="8491791"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94" name="TextBox 293">
                <a:extLst>
                  <a:ext uri="{FF2B5EF4-FFF2-40B4-BE49-F238E27FC236}">
                    <a16:creationId xmlns:a16="http://schemas.microsoft.com/office/drawing/2014/main" id="{0CE213B9-C414-4D10-BA27-B7088221E0D2}"/>
                  </a:ext>
                </a:extLst>
              </p:cNvPr>
              <p:cNvSpPr txBox="1">
                <a:spLocks noRot="1" noChangeAspect="1" noMove="1" noResize="1" noEditPoints="1" noAdjustHandles="1" noChangeArrowheads="1" noChangeShapeType="1" noTextEdit="1"/>
              </p:cNvSpPr>
              <p:nvPr/>
            </p:nvSpPr>
            <p:spPr>
              <a:xfrm rot="5400000">
                <a:off x="8491791" y="3851489"/>
                <a:ext cx="412549" cy="302519"/>
              </a:xfrm>
              <a:prstGeom prst="rect">
                <a:avLst/>
              </a:prstGeom>
              <a:blipFill>
                <a:blip r:embed="rId6"/>
                <a:stretch>
                  <a:fillRect/>
                </a:stretch>
              </a:blipFill>
            </p:spPr>
            <p:txBody>
              <a:bodyPr/>
              <a:lstStyle/>
              <a:p>
                <a:r>
                  <a:rPr lang="en-US">
                    <a:noFill/>
                  </a:rPr>
                  <a:t> </a:t>
                </a:r>
              </a:p>
            </p:txBody>
          </p:sp>
        </mc:Fallback>
      </mc:AlternateContent>
      <p:cxnSp>
        <p:nvCxnSpPr>
          <p:cNvPr id="91" name="Straight Arrow Connector 90">
            <a:extLst>
              <a:ext uri="{FF2B5EF4-FFF2-40B4-BE49-F238E27FC236}">
                <a16:creationId xmlns:a16="http://schemas.microsoft.com/office/drawing/2014/main" id="{A94ED843-B68D-4C14-8547-92C1490A1765}"/>
              </a:ext>
            </a:extLst>
          </p:cNvPr>
          <p:cNvCxnSpPr>
            <a:cxnSpLocks/>
            <a:stCxn id="257" idx="3"/>
          </p:cNvCxnSpPr>
          <p:nvPr/>
        </p:nvCxnSpPr>
        <p:spPr>
          <a:xfrm flipH="1">
            <a:off x="4874904" y="3726191"/>
            <a:ext cx="253197" cy="54561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C025C4E8-D257-403E-A8EF-F641DEF4F610}"/>
                  </a:ext>
                </a:extLst>
              </p:cNvPr>
              <p:cNvSpPr txBox="1"/>
              <p:nvPr/>
            </p:nvSpPr>
            <p:spPr>
              <a:xfrm rot="17570857">
                <a:off x="4671015" y="3742015"/>
                <a:ext cx="424283" cy="3135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b="1" i="1">
                              <a:solidFill>
                                <a:srgbClr val="FF0000"/>
                              </a:solidFill>
                              <a:latin typeface="Cambria Math" panose="02040503050406030204" pitchFamily="18" charset="0"/>
                            </a:rPr>
                          </m:ctrlPr>
                        </m:sSubSupPr>
                        <m:e>
                          <m:r>
                            <a:rPr lang="en-US" sz="1350" b="1" i="1">
                              <a:solidFill>
                                <a:srgbClr val="FF0000"/>
                              </a:solidFill>
                              <a:latin typeface="Cambria Math" panose="02040503050406030204" pitchFamily="18" charset="0"/>
                            </a:rPr>
                            <m:t>𝝅</m:t>
                          </m:r>
                        </m:e>
                        <m:sub>
                          <m:r>
                            <a:rPr lang="en-US" sz="1350" b="1" i="1">
                              <a:solidFill>
                                <a:srgbClr val="FF0000"/>
                              </a:solidFill>
                              <a:latin typeface="Cambria Math" panose="02040503050406030204" pitchFamily="18" charset="0"/>
                            </a:rPr>
                            <m:t>𝟐</m:t>
                          </m:r>
                        </m:sub>
                        <m:sup>
                          <m:r>
                            <a:rPr lang="en-US" sz="1350" b="1" i="1">
                              <a:solidFill>
                                <a:srgbClr val="FF0000"/>
                              </a:solidFill>
                              <a:latin typeface="Cambria Math" panose="02040503050406030204" pitchFamily="18" charset="0"/>
                            </a:rPr>
                            <m:t>𝟐</m:t>
                          </m:r>
                        </m:sup>
                      </m:sSubSup>
                    </m:oMath>
                  </m:oMathPara>
                </a14:m>
                <a:endParaRPr lang="en-US" sz="1350" b="1" dirty="0">
                  <a:solidFill>
                    <a:srgbClr val="FF0000"/>
                  </a:solidFill>
                </a:endParaRPr>
              </a:p>
            </p:txBody>
          </p:sp>
        </mc:Choice>
        <mc:Fallback xmlns="">
          <p:sp>
            <p:nvSpPr>
              <p:cNvPr id="92" name="TextBox 91">
                <a:extLst>
                  <a:ext uri="{FF2B5EF4-FFF2-40B4-BE49-F238E27FC236}">
                    <a16:creationId xmlns:a16="http://schemas.microsoft.com/office/drawing/2014/main" id="{C025C4E8-D257-403E-A8EF-F641DEF4F610}"/>
                  </a:ext>
                </a:extLst>
              </p:cNvPr>
              <p:cNvSpPr txBox="1">
                <a:spLocks noRot="1" noChangeAspect="1" noMove="1" noResize="1" noEditPoints="1" noAdjustHandles="1" noChangeArrowheads="1" noChangeShapeType="1" noTextEdit="1"/>
              </p:cNvSpPr>
              <p:nvPr/>
            </p:nvSpPr>
            <p:spPr>
              <a:xfrm rot="17570857">
                <a:off x="4671015" y="3742015"/>
                <a:ext cx="424283" cy="313547"/>
              </a:xfrm>
              <a:prstGeom prst="rect">
                <a:avLst/>
              </a:prstGeom>
              <a:blipFill>
                <a:blip r:embed="rId8"/>
                <a:stretch>
                  <a:fillRect/>
                </a:stretch>
              </a:blipFill>
            </p:spPr>
            <p:txBody>
              <a:bodyPr/>
              <a:lstStyle/>
              <a:p>
                <a:r>
                  <a:rPr lang="en-US">
                    <a:noFill/>
                  </a:rPr>
                  <a:t> </a:t>
                </a:r>
              </a:p>
            </p:txBody>
          </p:sp>
        </mc:Fallback>
      </mc:AlternateContent>
      <p:sp>
        <p:nvSpPr>
          <p:cNvPr id="93" name="TextBox 92">
            <a:extLst>
              <a:ext uri="{FF2B5EF4-FFF2-40B4-BE49-F238E27FC236}">
                <a16:creationId xmlns:a16="http://schemas.microsoft.com/office/drawing/2014/main" id="{F61BFB6A-F57E-44B2-A206-85BA7A8A3D18}"/>
              </a:ext>
            </a:extLst>
          </p:cNvPr>
          <p:cNvSpPr txBox="1"/>
          <p:nvPr/>
        </p:nvSpPr>
        <p:spPr>
          <a:xfrm>
            <a:off x="4739730" y="4220920"/>
            <a:ext cx="272832" cy="300082"/>
          </a:xfrm>
          <a:prstGeom prst="rect">
            <a:avLst/>
          </a:prstGeom>
          <a:noFill/>
        </p:spPr>
        <p:txBody>
          <a:bodyPr wrap="none" rtlCol="0">
            <a:spAutoFit/>
          </a:bodyPr>
          <a:lstStyle/>
          <a:p>
            <a:r>
              <a:rPr lang="en-US" sz="1350" b="1" dirty="0">
                <a:solidFill>
                  <a:srgbClr val="FF0000"/>
                </a:solidFill>
              </a:rPr>
              <a:t>0</a:t>
            </a:r>
          </a:p>
        </p:txBody>
      </p:sp>
      <p:cxnSp>
        <p:nvCxnSpPr>
          <p:cNvPr id="94" name="Straight Arrow Connector 93">
            <a:extLst>
              <a:ext uri="{FF2B5EF4-FFF2-40B4-BE49-F238E27FC236}">
                <a16:creationId xmlns:a16="http://schemas.microsoft.com/office/drawing/2014/main" id="{3EFFBEED-B940-4234-BC30-4239E70CB85D}"/>
              </a:ext>
            </a:extLst>
          </p:cNvPr>
          <p:cNvCxnSpPr>
            <a:cxnSpLocks/>
            <a:stCxn id="269" idx="3"/>
          </p:cNvCxnSpPr>
          <p:nvPr/>
        </p:nvCxnSpPr>
        <p:spPr>
          <a:xfrm flipH="1">
            <a:off x="6476414" y="3726191"/>
            <a:ext cx="253197" cy="54561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6F103523-CBF9-48E3-8842-DF51177EBD17}"/>
                  </a:ext>
                </a:extLst>
              </p:cNvPr>
              <p:cNvSpPr txBox="1"/>
              <p:nvPr/>
            </p:nvSpPr>
            <p:spPr>
              <a:xfrm rot="17570857">
                <a:off x="6272524" y="3742015"/>
                <a:ext cx="424283" cy="3135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b="1" i="1">
                              <a:solidFill>
                                <a:srgbClr val="FF0000"/>
                              </a:solidFill>
                              <a:latin typeface="Cambria Math" panose="02040503050406030204" pitchFamily="18" charset="0"/>
                            </a:rPr>
                          </m:ctrlPr>
                        </m:sSubSupPr>
                        <m:e>
                          <m:r>
                            <a:rPr lang="en-US" sz="1350" b="1" i="1">
                              <a:solidFill>
                                <a:srgbClr val="FF0000"/>
                              </a:solidFill>
                              <a:latin typeface="Cambria Math" panose="02040503050406030204" pitchFamily="18" charset="0"/>
                            </a:rPr>
                            <m:t>𝝅</m:t>
                          </m:r>
                        </m:e>
                        <m:sub>
                          <m:r>
                            <a:rPr lang="en-US" sz="1350" b="1" i="1">
                              <a:solidFill>
                                <a:srgbClr val="FF0000"/>
                              </a:solidFill>
                              <a:latin typeface="Cambria Math" panose="02040503050406030204" pitchFamily="18" charset="0"/>
                            </a:rPr>
                            <m:t>𝟐</m:t>
                          </m:r>
                        </m:sub>
                        <m:sup>
                          <m:r>
                            <a:rPr lang="en-US" sz="1350" b="1" i="1">
                              <a:solidFill>
                                <a:srgbClr val="FF0000"/>
                              </a:solidFill>
                              <a:latin typeface="Cambria Math" panose="02040503050406030204" pitchFamily="18" charset="0"/>
                            </a:rPr>
                            <m:t>𝟐</m:t>
                          </m:r>
                        </m:sup>
                      </m:sSubSup>
                    </m:oMath>
                  </m:oMathPara>
                </a14:m>
                <a:endParaRPr lang="en-US" sz="1350" b="1" dirty="0">
                  <a:solidFill>
                    <a:srgbClr val="FF0000"/>
                  </a:solidFill>
                </a:endParaRPr>
              </a:p>
            </p:txBody>
          </p:sp>
        </mc:Choice>
        <mc:Fallback xmlns="">
          <p:sp>
            <p:nvSpPr>
              <p:cNvPr id="95" name="TextBox 94">
                <a:extLst>
                  <a:ext uri="{FF2B5EF4-FFF2-40B4-BE49-F238E27FC236}">
                    <a16:creationId xmlns:a16="http://schemas.microsoft.com/office/drawing/2014/main" id="{6F103523-CBF9-48E3-8842-DF51177EBD17}"/>
                  </a:ext>
                </a:extLst>
              </p:cNvPr>
              <p:cNvSpPr txBox="1">
                <a:spLocks noRot="1" noChangeAspect="1" noMove="1" noResize="1" noEditPoints="1" noAdjustHandles="1" noChangeArrowheads="1" noChangeShapeType="1" noTextEdit="1"/>
              </p:cNvSpPr>
              <p:nvPr/>
            </p:nvSpPr>
            <p:spPr>
              <a:xfrm rot="17570857">
                <a:off x="6272524" y="3742015"/>
                <a:ext cx="424283" cy="313547"/>
              </a:xfrm>
              <a:prstGeom prst="rect">
                <a:avLst/>
              </a:prstGeom>
              <a:blipFill>
                <a:blip r:embed="rId9"/>
                <a:stretch>
                  <a:fillRect/>
                </a:stretch>
              </a:blipFill>
            </p:spPr>
            <p:txBody>
              <a:bodyPr/>
              <a:lstStyle/>
              <a:p>
                <a:r>
                  <a:rPr lang="en-US">
                    <a:noFill/>
                  </a:rPr>
                  <a:t> </a:t>
                </a:r>
              </a:p>
            </p:txBody>
          </p:sp>
        </mc:Fallback>
      </mc:AlternateContent>
      <p:cxnSp>
        <p:nvCxnSpPr>
          <p:cNvPr id="96" name="Straight Arrow Connector 95">
            <a:extLst>
              <a:ext uri="{FF2B5EF4-FFF2-40B4-BE49-F238E27FC236}">
                <a16:creationId xmlns:a16="http://schemas.microsoft.com/office/drawing/2014/main" id="{50D8ECEA-F7C7-4884-AFC8-7F1921FE7BB3}"/>
              </a:ext>
            </a:extLst>
          </p:cNvPr>
          <p:cNvCxnSpPr>
            <a:cxnSpLocks/>
            <a:stCxn id="278" idx="3"/>
          </p:cNvCxnSpPr>
          <p:nvPr/>
        </p:nvCxnSpPr>
        <p:spPr>
          <a:xfrm flipH="1">
            <a:off x="8123105" y="3726191"/>
            <a:ext cx="253197" cy="54561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2F58C0F7-A3EA-4C8F-88D8-DBB2C469D384}"/>
                  </a:ext>
                </a:extLst>
              </p:cNvPr>
              <p:cNvSpPr txBox="1"/>
              <p:nvPr/>
            </p:nvSpPr>
            <p:spPr>
              <a:xfrm rot="17570857">
                <a:off x="7919214" y="3742015"/>
                <a:ext cx="424283" cy="3135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b="1" i="1">
                              <a:solidFill>
                                <a:srgbClr val="FF0000"/>
                              </a:solidFill>
                              <a:latin typeface="Cambria Math" panose="02040503050406030204" pitchFamily="18" charset="0"/>
                            </a:rPr>
                          </m:ctrlPr>
                        </m:sSubSupPr>
                        <m:e>
                          <m:r>
                            <a:rPr lang="en-US" sz="1350" b="1" i="1">
                              <a:solidFill>
                                <a:srgbClr val="FF0000"/>
                              </a:solidFill>
                              <a:latin typeface="Cambria Math" panose="02040503050406030204" pitchFamily="18" charset="0"/>
                            </a:rPr>
                            <m:t>𝝅</m:t>
                          </m:r>
                        </m:e>
                        <m:sub>
                          <m:r>
                            <a:rPr lang="en-US" sz="1350" b="1" i="1">
                              <a:solidFill>
                                <a:srgbClr val="FF0000"/>
                              </a:solidFill>
                              <a:latin typeface="Cambria Math" panose="02040503050406030204" pitchFamily="18" charset="0"/>
                            </a:rPr>
                            <m:t>𝟐</m:t>
                          </m:r>
                        </m:sub>
                        <m:sup>
                          <m:r>
                            <a:rPr lang="en-US" sz="1350" b="1" i="1">
                              <a:solidFill>
                                <a:srgbClr val="FF0000"/>
                              </a:solidFill>
                              <a:latin typeface="Cambria Math" panose="02040503050406030204" pitchFamily="18" charset="0"/>
                            </a:rPr>
                            <m:t>𝟐</m:t>
                          </m:r>
                        </m:sup>
                      </m:sSubSup>
                    </m:oMath>
                  </m:oMathPara>
                </a14:m>
                <a:endParaRPr lang="en-US" sz="1350" b="1" dirty="0">
                  <a:solidFill>
                    <a:srgbClr val="FF0000"/>
                  </a:solidFill>
                </a:endParaRPr>
              </a:p>
            </p:txBody>
          </p:sp>
        </mc:Choice>
        <mc:Fallback xmlns="">
          <p:sp>
            <p:nvSpPr>
              <p:cNvPr id="97" name="TextBox 96">
                <a:extLst>
                  <a:ext uri="{FF2B5EF4-FFF2-40B4-BE49-F238E27FC236}">
                    <a16:creationId xmlns:a16="http://schemas.microsoft.com/office/drawing/2014/main" id="{2F58C0F7-A3EA-4C8F-88D8-DBB2C469D384}"/>
                  </a:ext>
                </a:extLst>
              </p:cNvPr>
              <p:cNvSpPr txBox="1">
                <a:spLocks noRot="1" noChangeAspect="1" noMove="1" noResize="1" noEditPoints="1" noAdjustHandles="1" noChangeArrowheads="1" noChangeShapeType="1" noTextEdit="1"/>
              </p:cNvSpPr>
              <p:nvPr/>
            </p:nvSpPr>
            <p:spPr>
              <a:xfrm rot="17570857">
                <a:off x="7919214" y="3742015"/>
                <a:ext cx="424283" cy="313547"/>
              </a:xfrm>
              <a:prstGeom prst="rect">
                <a:avLst/>
              </a:prstGeom>
              <a:blipFill>
                <a:blip r:embed="rId10"/>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B3E425F4-D129-4A09-A741-8535E91E6D00}"/>
              </a:ext>
            </a:extLst>
          </p:cNvPr>
          <p:cNvSpPr txBox="1"/>
          <p:nvPr/>
        </p:nvSpPr>
        <p:spPr>
          <a:xfrm>
            <a:off x="6357266" y="4216569"/>
            <a:ext cx="272832" cy="300082"/>
          </a:xfrm>
          <a:prstGeom prst="rect">
            <a:avLst/>
          </a:prstGeom>
          <a:noFill/>
        </p:spPr>
        <p:txBody>
          <a:bodyPr wrap="none" rtlCol="0">
            <a:spAutoFit/>
          </a:bodyPr>
          <a:lstStyle/>
          <a:p>
            <a:r>
              <a:rPr lang="en-US" sz="1350" b="1" dirty="0">
                <a:solidFill>
                  <a:srgbClr val="FF0000"/>
                </a:solidFill>
              </a:rPr>
              <a:t>1</a:t>
            </a:r>
          </a:p>
        </p:txBody>
      </p:sp>
      <p:sp>
        <p:nvSpPr>
          <p:cNvPr id="99" name="TextBox 98">
            <a:extLst>
              <a:ext uri="{FF2B5EF4-FFF2-40B4-BE49-F238E27FC236}">
                <a16:creationId xmlns:a16="http://schemas.microsoft.com/office/drawing/2014/main" id="{3EBBA8F0-84B3-4EBA-A852-C3BAE11F2534}"/>
              </a:ext>
            </a:extLst>
          </p:cNvPr>
          <p:cNvSpPr txBox="1"/>
          <p:nvPr/>
        </p:nvSpPr>
        <p:spPr>
          <a:xfrm>
            <a:off x="7962444" y="4221862"/>
            <a:ext cx="325730" cy="300082"/>
          </a:xfrm>
          <a:prstGeom prst="rect">
            <a:avLst/>
          </a:prstGeom>
          <a:noFill/>
        </p:spPr>
        <p:txBody>
          <a:bodyPr wrap="none" rtlCol="0">
            <a:spAutoFit/>
          </a:bodyPr>
          <a:lstStyle/>
          <a:p>
            <a:r>
              <a:rPr lang="en-US" sz="1350" b="1" dirty="0">
                <a:solidFill>
                  <a:srgbClr val="FF0000"/>
                </a:solidFill>
              </a:rPr>
              <a:t>-2</a:t>
            </a:r>
          </a:p>
        </p:txBody>
      </p:sp>
      <p:sp>
        <p:nvSpPr>
          <p:cNvPr id="100" name="Rectangle 99"/>
          <p:cNvSpPr/>
          <p:nvPr/>
        </p:nvSpPr>
        <p:spPr>
          <a:xfrm>
            <a:off x="2692591" y="1095193"/>
            <a:ext cx="4000006" cy="369332"/>
          </a:xfrm>
          <a:prstGeom prst="rect">
            <a:avLst/>
          </a:prstGeom>
        </p:spPr>
        <p:txBody>
          <a:bodyPr wrap="none">
            <a:spAutoFit/>
          </a:bodyPr>
          <a:lstStyle/>
          <a:p>
            <a:r>
              <a:rPr lang="en-US" dirty="0"/>
              <a:t>[Brown, Sandholm &amp; Amos NeurIPS-18e]</a:t>
            </a:r>
          </a:p>
        </p:txBody>
      </p:sp>
    </p:spTree>
    <p:extLst>
      <p:ext uri="{BB962C8B-B14F-4D97-AF65-F5344CB8AC3E}">
        <p14:creationId xmlns:p14="http://schemas.microsoft.com/office/powerpoint/2010/main" val="1463399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Depth-limited solving</a:t>
            </a:r>
          </a:p>
        </p:txBody>
      </p:sp>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6912D993-69A2-4DE7-B9F1-37A3C0ED8C37}"/>
                  </a:ext>
                </a:extLst>
              </p:cNvPr>
              <p:cNvSpPr txBox="1"/>
              <p:nvPr/>
            </p:nvSpPr>
            <p:spPr>
              <a:xfrm>
                <a:off x="454525" y="4507145"/>
                <a:ext cx="8179124" cy="1131079"/>
              </a:xfrm>
              <a:prstGeom prst="rect">
                <a:avLst/>
              </a:prstGeom>
              <a:noFill/>
            </p:spPr>
            <p:txBody>
              <a:bodyPr wrap="square" rtlCol="0">
                <a:spAutoFit/>
              </a:bodyPr>
              <a:lstStyle/>
              <a:p>
                <a:pPr marL="214313" indent="-214313">
                  <a:buFont typeface="Arial" panose="020B0604020202020204" pitchFamily="34" charset="0"/>
                  <a:buChar char="•"/>
                </a:pPr>
                <a:r>
                  <a:rPr lang="en-US" sz="1350" dirty="0"/>
                  <a:t>At leaf nodes, allow other player(s) one final action choosing among multiple </a:t>
                </a:r>
                <a:r>
                  <a:rPr lang="en-US" sz="1350" i="1" dirty="0"/>
                  <a:t>policies</a:t>
                </a:r>
                <a:r>
                  <a:rPr lang="en-US" sz="1350" dirty="0"/>
                  <a:t> for the remaining game</a:t>
                </a:r>
              </a:p>
              <a:p>
                <a:pPr marL="214313" indent="-214313">
                  <a:buFont typeface="Arial" panose="020B0604020202020204" pitchFamily="34" charset="0"/>
                  <a:buChar char="•"/>
                </a:pPr>
                <a:r>
                  <a:rPr lang="en-US" sz="1350" b="1" dirty="0"/>
                  <a:t>Step 1: Solve subgame with current set of </a:t>
                </a:r>
                <a14:m>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a14:m>
                <a:r>
                  <a:rPr lang="en-US" sz="1350" b="1" dirty="0"/>
                  <a:t> leaf-node policies</a:t>
                </a:r>
              </a:p>
              <a:p>
                <a:pPr marL="214313" indent="-214313">
                  <a:buFont typeface="Arial" panose="020B0604020202020204" pitchFamily="34" charset="0"/>
                  <a:buChar char="•"/>
                </a:pPr>
                <a:r>
                  <a:rPr lang="en-US" sz="1350" dirty="0"/>
                  <a:t>Step 2: Calculate a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𝑃</m:t>
                        </m:r>
                      </m:e>
                      <m:sub>
                        <m:r>
                          <a:rPr lang="en-US" sz="1350" i="1">
                            <a:latin typeface="Cambria Math" panose="02040503050406030204" pitchFamily="18" charset="0"/>
                          </a:rPr>
                          <m:t>2</m:t>
                        </m:r>
                      </m:sub>
                    </m:sSub>
                  </m:oMath>
                </a14:m>
                <a:r>
                  <a:rPr lang="en-US" sz="1350" dirty="0"/>
                  <a:t> best response</a:t>
                </a:r>
              </a:p>
              <a:p>
                <a:pPr marL="214313" indent="-214313">
                  <a:buFont typeface="Arial" panose="020B0604020202020204" pitchFamily="34" charset="0"/>
                  <a:buChar char="•"/>
                </a:pPr>
                <a:r>
                  <a:rPr lang="en-US" sz="1350" dirty="0"/>
                  <a:t>Step 3: Add </a:t>
                </a:r>
                <a14:m>
                  <m:oMath xmlns:m="http://schemas.openxmlformats.org/officeDocument/2006/math">
                    <m:sSub>
                      <m:sSubPr>
                        <m:ctrlPr>
                          <a:rPr lang="en-US" sz="1350" i="1">
                            <a:latin typeface="Cambria Math" panose="02040503050406030204" pitchFamily="18" charset="0"/>
                          </a:rPr>
                        </m:ctrlPr>
                      </m:sSubPr>
                      <m:e>
                        <m:r>
                          <a:rPr lang="en-US" sz="1350" i="1">
                            <a:latin typeface="Cambria Math" panose="02040503050406030204" pitchFamily="18" charset="0"/>
                          </a:rPr>
                          <m:t>𝑃</m:t>
                        </m:r>
                      </m:e>
                      <m:sub>
                        <m:r>
                          <a:rPr lang="en-US" sz="1350" i="1">
                            <a:latin typeface="Cambria Math" panose="02040503050406030204" pitchFamily="18" charset="0"/>
                          </a:rPr>
                          <m:t>2</m:t>
                        </m:r>
                      </m:sub>
                    </m:sSub>
                  </m:oMath>
                </a14:m>
                <a:r>
                  <a:rPr lang="en-US" sz="1350" dirty="0"/>
                  <a:t> best response to set of leaf-node policies</a:t>
                </a:r>
              </a:p>
              <a:p>
                <a:pPr marL="214313" indent="-214313">
                  <a:buFont typeface="Arial" panose="020B0604020202020204" pitchFamily="34" charset="0"/>
                  <a:buChar char="•"/>
                </a:pPr>
                <a:r>
                  <a:rPr lang="en-US" sz="1350" dirty="0"/>
                  <a:t>Repeat</a:t>
                </a:r>
              </a:p>
            </p:txBody>
          </p:sp>
        </mc:Choice>
        <mc:Fallback xmlns="">
          <p:sp>
            <p:nvSpPr>
              <p:cNvPr id="137" name="TextBox 136">
                <a:extLst>
                  <a:ext uri="{FF2B5EF4-FFF2-40B4-BE49-F238E27FC236}">
                    <a16:creationId xmlns:a16="http://schemas.microsoft.com/office/drawing/2014/main" id="{6912D993-69A2-4DE7-B9F1-37A3C0ED8C37}"/>
                  </a:ext>
                </a:extLst>
              </p:cNvPr>
              <p:cNvSpPr txBox="1">
                <a:spLocks noRot="1" noChangeAspect="1" noMove="1" noResize="1" noEditPoints="1" noAdjustHandles="1" noChangeArrowheads="1" noChangeShapeType="1" noTextEdit="1"/>
              </p:cNvSpPr>
              <p:nvPr/>
            </p:nvSpPr>
            <p:spPr>
              <a:xfrm>
                <a:off x="454525" y="4507145"/>
                <a:ext cx="8179124" cy="1131079"/>
              </a:xfrm>
              <a:prstGeom prst="rect">
                <a:avLst/>
              </a:prstGeom>
              <a:blipFill>
                <a:blip r:embed="rId3"/>
                <a:stretch>
                  <a:fillRect l="-75" t="-538" b="-4301"/>
                </a:stretch>
              </a:blipFill>
            </p:spPr>
            <p:txBody>
              <a:bodyPr/>
              <a:lstStyle/>
              <a:p>
                <a:r>
                  <a:rPr lang="en-US">
                    <a:noFill/>
                  </a:rPr>
                  <a:t> </a:t>
                </a:r>
              </a:p>
            </p:txBody>
          </p:sp>
        </mc:Fallback>
      </mc:AlternateContent>
      <p:grpSp>
        <p:nvGrpSpPr>
          <p:cNvPr id="154" name="Group 153">
            <a:extLst>
              <a:ext uri="{FF2B5EF4-FFF2-40B4-BE49-F238E27FC236}">
                <a16:creationId xmlns:a16="http://schemas.microsoft.com/office/drawing/2014/main" id="{49D5340E-58CC-488B-8BBD-52D87B970066}"/>
              </a:ext>
            </a:extLst>
          </p:cNvPr>
          <p:cNvGrpSpPr/>
          <p:nvPr/>
        </p:nvGrpSpPr>
        <p:grpSpPr>
          <a:xfrm>
            <a:off x="2202912" y="2314122"/>
            <a:ext cx="523875" cy="523875"/>
            <a:chOff x="5088807" y="1112395"/>
            <a:chExt cx="698500" cy="698500"/>
          </a:xfrm>
        </p:grpSpPr>
        <p:sp>
          <p:nvSpPr>
            <p:cNvPr id="206" name="Oval 205">
              <a:extLst>
                <a:ext uri="{FF2B5EF4-FFF2-40B4-BE49-F238E27FC236}">
                  <a16:creationId xmlns:a16="http://schemas.microsoft.com/office/drawing/2014/main" id="{CB49AE68-3D41-4FBB-9BB4-9DC9B832F51F}"/>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07" name="TextBox 206">
                  <a:extLst>
                    <a:ext uri="{FF2B5EF4-FFF2-40B4-BE49-F238E27FC236}">
                      <a16:creationId xmlns:a16="http://schemas.microsoft.com/office/drawing/2014/main" id="{DDD7A850-3870-4AC3-A730-F4A7E7A7520E}"/>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207" name="TextBox 206">
                  <a:extLst>
                    <a:ext uri="{FF2B5EF4-FFF2-40B4-BE49-F238E27FC236}">
                      <a16:creationId xmlns:a16="http://schemas.microsoft.com/office/drawing/2014/main" id="{DDD7A850-3870-4AC3-A730-F4A7E7A7520E}"/>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155" name="Straight Arrow Connector 154">
            <a:extLst>
              <a:ext uri="{FF2B5EF4-FFF2-40B4-BE49-F238E27FC236}">
                <a16:creationId xmlns:a16="http://schemas.microsoft.com/office/drawing/2014/main" id="{055D8FC2-3FE2-4EFD-852C-E5395DA62881}"/>
              </a:ext>
            </a:extLst>
          </p:cNvPr>
          <p:cNvCxnSpPr>
            <a:cxnSpLocks/>
            <a:stCxn id="206" idx="3"/>
            <a:endCxn id="204" idx="7"/>
          </p:cNvCxnSpPr>
          <p:nvPr/>
        </p:nvCxnSpPr>
        <p:spPr>
          <a:xfrm flipH="1">
            <a:off x="1042066"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A2E33972-95C2-4657-BE15-5E752B9F5463}"/>
              </a:ext>
            </a:extLst>
          </p:cNvPr>
          <p:cNvCxnSpPr>
            <a:cxnSpLocks/>
            <a:stCxn id="206" idx="5"/>
            <a:endCxn id="183" idx="1"/>
          </p:cNvCxnSpPr>
          <p:nvPr/>
        </p:nvCxnSpPr>
        <p:spPr>
          <a:xfrm>
            <a:off x="2650067"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7" name="TextBox 156">
            <a:extLst>
              <a:ext uri="{FF2B5EF4-FFF2-40B4-BE49-F238E27FC236}">
                <a16:creationId xmlns:a16="http://schemas.microsoft.com/office/drawing/2014/main" id="{5DBF9921-0144-4BFD-AA21-C88F598EA13C}"/>
              </a:ext>
            </a:extLst>
          </p:cNvPr>
          <p:cNvSpPr txBox="1"/>
          <p:nvPr/>
        </p:nvSpPr>
        <p:spPr>
          <a:xfrm rot="20106176">
            <a:off x="1519354" y="2746045"/>
            <a:ext cx="519373" cy="300082"/>
          </a:xfrm>
          <a:prstGeom prst="rect">
            <a:avLst/>
          </a:prstGeom>
          <a:noFill/>
        </p:spPr>
        <p:txBody>
          <a:bodyPr wrap="none" rtlCol="0">
            <a:spAutoFit/>
          </a:bodyPr>
          <a:lstStyle/>
          <a:p>
            <a:r>
              <a:rPr lang="en-US" sz="1350" dirty="0"/>
              <a:t>Rock</a:t>
            </a:r>
          </a:p>
        </p:txBody>
      </p:sp>
      <p:sp>
        <p:nvSpPr>
          <p:cNvPr id="158" name="TextBox 157">
            <a:extLst>
              <a:ext uri="{FF2B5EF4-FFF2-40B4-BE49-F238E27FC236}">
                <a16:creationId xmlns:a16="http://schemas.microsoft.com/office/drawing/2014/main" id="{FC28EE5B-1878-4D69-8DBE-C367C81D8DBB}"/>
              </a:ext>
            </a:extLst>
          </p:cNvPr>
          <p:cNvSpPr txBox="1"/>
          <p:nvPr/>
        </p:nvSpPr>
        <p:spPr>
          <a:xfrm rot="1584456">
            <a:off x="2827735" y="2731321"/>
            <a:ext cx="729943" cy="300082"/>
          </a:xfrm>
          <a:prstGeom prst="rect">
            <a:avLst/>
          </a:prstGeom>
          <a:noFill/>
        </p:spPr>
        <p:txBody>
          <a:bodyPr wrap="none" rtlCol="0">
            <a:spAutoFit/>
          </a:bodyPr>
          <a:lstStyle/>
          <a:p>
            <a:r>
              <a:rPr lang="en-US" sz="1350" dirty="0"/>
              <a:t>Scissors</a:t>
            </a:r>
          </a:p>
        </p:txBody>
      </p:sp>
      <p:cxnSp>
        <p:nvCxnSpPr>
          <p:cNvPr id="159" name="Straight Arrow Connector 158">
            <a:extLst>
              <a:ext uri="{FF2B5EF4-FFF2-40B4-BE49-F238E27FC236}">
                <a16:creationId xmlns:a16="http://schemas.microsoft.com/office/drawing/2014/main" id="{3A426DD6-EB93-42A3-BF8E-0765C35BF3E6}"/>
              </a:ext>
            </a:extLst>
          </p:cNvPr>
          <p:cNvCxnSpPr>
            <a:cxnSpLocks/>
            <a:stCxn id="206" idx="4"/>
            <a:endCxn id="192" idx="0"/>
          </p:cNvCxnSpPr>
          <p:nvPr/>
        </p:nvCxnSpPr>
        <p:spPr>
          <a:xfrm flipH="1">
            <a:off x="2458359"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9A0EAF5B-DC38-4AD5-B9F4-404742EEFB94}"/>
              </a:ext>
            </a:extLst>
          </p:cNvPr>
          <p:cNvCxnSpPr>
            <a:cxnSpLocks/>
            <a:stCxn id="204" idx="5"/>
          </p:cNvCxnSpPr>
          <p:nvPr/>
        </p:nvCxnSpPr>
        <p:spPr>
          <a:xfrm>
            <a:off x="1042066"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Box 194">
            <a:extLst>
              <a:ext uri="{FF2B5EF4-FFF2-40B4-BE49-F238E27FC236}">
                <a16:creationId xmlns:a16="http://schemas.microsoft.com/office/drawing/2014/main" id="{A8C43112-99F6-4FD2-86B6-86E030E42511}"/>
              </a:ext>
            </a:extLst>
          </p:cNvPr>
          <p:cNvSpPr txBox="1"/>
          <p:nvPr/>
        </p:nvSpPr>
        <p:spPr>
          <a:xfrm rot="4046021">
            <a:off x="930915" y="3801508"/>
            <a:ext cx="729943" cy="300082"/>
          </a:xfrm>
          <a:prstGeom prst="rect">
            <a:avLst/>
          </a:prstGeom>
          <a:noFill/>
        </p:spPr>
        <p:txBody>
          <a:bodyPr wrap="none" rtlCol="0">
            <a:spAutoFit/>
          </a:bodyPr>
          <a:lstStyle/>
          <a:p>
            <a:r>
              <a:rPr lang="en-US" sz="1350" dirty="0"/>
              <a:t>Scissors</a:t>
            </a:r>
          </a:p>
        </p:txBody>
      </p:sp>
      <p:grpSp>
        <p:nvGrpSpPr>
          <p:cNvPr id="196" name="Group 195">
            <a:extLst>
              <a:ext uri="{FF2B5EF4-FFF2-40B4-BE49-F238E27FC236}">
                <a16:creationId xmlns:a16="http://schemas.microsoft.com/office/drawing/2014/main" id="{16E1670F-513A-4286-A5BA-2598660886E8}"/>
              </a:ext>
            </a:extLst>
          </p:cNvPr>
          <p:cNvGrpSpPr/>
          <p:nvPr/>
        </p:nvGrpSpPr>
        <p:grpSpPr>
          <a:xfrm>
            <a:off x="594911" y="3279035"/>
            <a:ext cx="523875" cy="523875"/>
            <a:chOff x="2991400" y="2044990"/>
            <a:chExt cx="698500" cy="698500"/>
          </a:xfrm>
        </p:grpSpPr>
        <p:sp>
          <p:nvSpPr>
            <p:cNvPr id="204" name="Oval 203">
              <a:extLst>
                <a:ext uri="{FF2B5EF4-FFF2-40B4-BE49-F238E27FC236}">
                  <a16:creationId xmlns:a16="http://schemas.microsoft.com/office/drawing/2014/main" id="{3686EB08-9A63-48FF-BE7E-263884FB0C6C}"/>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E58D89BA-4026-4194-A548-E796A2E20BE1}"/>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05" name="TextBox 204">
                  <a:extLst>
                    <a:ext uri="{FF2B5EF4-FFF2-40B4-BE49-F238E27FC236}">
                      <a16:creationId xmlns:a16="http://schemas.microsoft.com/office/drawing/2014/main" id="{E58D89BA-4026-4194-A548-E796A2E20BE1}"/>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97" name="Straight Arrow Connector 196">
            <a:extLst>
              <a:ext uri="{FF2B5EF4-FFF2-40B4-BE49-F238E27FC236}">
                <a16:creationId xmlns:a16="http://schemas.microsoft.com/office/drawing/2014/main" id="{7BDBFE1E-3322-4CC6-8518-ABB2E7D3094E}"/>
              </a:ext>
            </a:extLst>
          </p:cNvPr>
          <p:cNvCxnSpPr>
            <a:cxnSpLocks/>
            <a:stCxn id="204" idx="4"/>
          </p:cNvCxnSpPr>
          <p:nvPr/>
        </p:nvCxnSpPr>
        <p:spPr>
          <a:xfrm>
            <a:off x="85684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BE5C3C9F-54E2-4942-A5AE-8F05FBC7E1A6}"/>
              </a:ext>
            </a:extLst>
          </p:cNvPr>
          <p:cNvCxnSpPr>
            <a:cxnSpLocks/>
            <a:stCxn id="204" idx="3"/>
          </p:cNvCxnSpPr>
          <p:nvPr/>
        </p:nvCxnSpPr>
        <p:spPr>
          <a:xfrm flipH="1">
            <a:off x="423209"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6F3119EA-015F-4C09-88BC-5F28BDE29C68}"/>
              </a:ext>
            </a:extLst>
          </p:cNvPr>
          <p:cNvSpPr txBox="1"/>
          <p:nvPr/>
        </p:nvSpPr>
        <p:spPr>
          <a:xfrm rot="17570857">
            <a:off x="171776" y="3758650"/>
            <a:ext cx="519373" cy="300082"/>
          </a:xfrm>
          <a:prstGeom prst="rect">
            <a:avLst/>
          </a:prstGeom>
          <a:noFill/>
        </p:spPr>
        <p:txBody>
          <a:bodyPr wrap="none" rtlCol="0">
            <a:spAutoFit/>
          </a:bodyPr>
          <a:lstStyle/>
          <a:p>
            <a:r>
              <a:rPr lang="en-US" sz="1350" dirty="0"/>
              <a:t>Rock</a:t>
            </a:r>
          </a:p>
        </p:txBody>
      </p:sp>
      <p:sp>
        <p:nvSpPr>
          <p:cNvPr id="200" name="TextBox 199">
            <a:extLst>
              <a:ext uri="{FF2B5EF4-FFF2-40B4-BE49-F238E27FC236}">
                <a16:creationId xmlns:a16="http://schemas.microsoft.com/office/drawing/2014/main" id="{0092A89B-3BAE-45D3-B6DF-97A66F109FF5}"/>
              </a:ext>
            </a:extLst>
          </p:cNvPr>
          <p:cNvSpPr txBox="1"/>
          <p:nvPr/>
        </p:nvSpPr>
        <p:spPr>
          <a:xfrm rot="5400000">
            <a:off x="650595" y="3852708"/>
            <a:ext cx="592919" cy="300082"/>
          </a:xfrm>
          <a:prstGeom prst="rect">
            <a:avLst/>
          </a:prstGeom>
          <a:noFill/>
        </p:spPr>
        <p:txBody>
          <a:bodyPr wrap="none" rtlCol="0">
            <a:spAutoFit/>
          </a:bodyPr>
          <a:lstStyle/>
          <a:p>
            <a:r>
              <a:rPr lang="en-US" sz="1350" dirty="0"/>
              <a:t>Paper</a:t>
            </a:r>
          </a:p>
        </p:txBody>
      </p:sp>
      <p:sp>
        <p:nvSpPr>
          <p:cNvPr id="201" name="TextBox 200">
            <a:extLst>
              <a:ext uri="{FF2B5EF4-FFF2-40B4-BE49-F238E27FC236}">
                <a16:creationId xmlns:a16="http://schemas.microsoft.com/office/drawing/2014/main" id="{E11E305A-0947-4AA5-A066-39FDE4C35D22}"/>
              </a:ext>
            </a:extLst>
          </p:cNvPr>
          <p:cNvSpPr txBox="1"/>
          <p:nvPr/>
        </p:nvSpPr>
        <p:spPr>
          <a:xfrm>
            <a:off x="288036" y="4230823"/>
            <a:ext cx="272832" cy="300082"/>
          </a:xfrm>
          <a:prstGeom prst="rect">
            <a:avLst/>
          </a:prstGeom>
          <a:noFill/>
        </p:spPr>
        <p:txBody>
          <a:bodyPr wrap="none" rtlCol="0">
            <a:spAutoFit/>
          </a:bodyPr>
          <a:lstStyle/>
          <a:p>
            <a:r>
              <a:rPr lang="en-US" sz="1350" dirty="0"/>
              <a:t>0</a:t>
            </a:r>
          </a:p>
        </p:txBody>
      </p:sp>
      <p:sp>
        <p:nvSpPr>
          <p:cNvPr id="202" name="TextBox 201">
            <a:extLst>
              <a:ext uri="{FF2B5EF4-FFF2-40B4-BE49-F238E27FC236}">
                <a16:creationId xmlns:a16="http://schemas.microsoft.com/office/drawing/2014/main" id="{8FF96A29-11E6-4C5C-B057-E9E86096A4E8}"/>
              </a:ext>
            </a:extLst>
          </p:cNvPr>
          <p:cNvSpPr txBox="1"/>
          <p:nvPr/>
        </p:nvSpPr>
        <p:spPr>
          <a:xfrm>
            <a:off x="684060" y="4230823"/>
            <a:ext cx="325730" cy="300082"/>
          </a:xfrm>
          <a:prstGeom prst="rect">
            <a:avLst/>
          </a:prstGeom>
          <a:noFill/>
        </p:spPr>
        <p:txBody>
          <a:bodyPr wrap="none" rtlCol="0">
            <a:spAutoFit/>
          </a:bodyPr>
          <a:lstStyle/>
          <a:p>
            <a:r>
              <a:rPr lang="en-US" sz="1350" dirty="0"/>
              <a:t>-1</a:t>
            </a:r>
          </a:p>
        </p:txBody>
      </p:sp>
      <p:sp>
        <p:nvSpPr>
          <p:cNvPr id="203" name="TextBox 202">
            <a:extLst>
              <a:ext uri="{FF2B5EF4-FFF2-40B4-BE49-F238E27FC236}">
                <a16:creationId xmlns:a16="http://schemas.microsoft.com/office/drawing/2014/main" id="{7E1EE0C6-D5F1-4A63-9FCE-EA5C28C29F3C}"/>
              </a:ext>
            </a:extLst>
          </p:cNvPr>
          <p:cNvSpPr txBox="1"/>
          <p:nvPr/>
        </p:nvSpPr>
        <p:spPr>
          <a:xfrm>
            <a:off x="1154078" y="4230823"/>
            <a:ext cx="272832" cy="300082"/>
          </a:xfrm>
          <a:prstGeom prst="rect">
            <a:avLst/>
          </a:prstGeom>
          <a:noFill/>
        </p:spPr>
        <p:txBody>
          <a:bodyPr wrap="none" rtlCol="0">
            <a:spAutoFit/>
          </a:bodyPr>
          <a:lstStyle/>
          <a:p>
            <a:r>
              <a:rPr lang="en-US" sz="1350" dirty="0"/>
              <a:t>2</a:t>
            </a:r>
          </a:p>
        </p:txBody>
      </p:sp>
      <p:cxnSp>
        <p:nvCxnSpPr>
          <p:cNvPr id="185" name="Straight Arrow Connector 184">
            <a:extLst>
              <a:ext uri="{FF2B5EF4-FFF2-40B4-BE49-F238E27FC236}">
                <a16:creationId xmlns:a16="http://schemas.microsoft.com/office/drawing/2014/main" id="{244177CF-2334-4C6B-B121-F76568AB5AF1}"/>
              </a:ext>
            </a:extLst>
          </p:cNvPr>
          <p:cNvCxnSpPr>
            <a:cxnSpLocks/>
            <a:stCxn id="192" idx="5"/>
          </p:cNvCxnSpPr>
          <p:nvPr/>
        </p:nvCxnSpPr>
        <p:spPr>
          <a:xfrm>
            <a:off x="2643576"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2A71811E-F2E9-4A8C-BB59-8035D86E4FEA}"/>
              </a:ext>
            </a:extLst>
          </p:cNvPr>
          <p:cNvSpPr txBox="1"/>
          <p:nvPr/>
        </p:nvSpPr>
        <p:spPr>
          <a:xfrm rot="4046021">
            <a:off x="2532425" y="3801508"/>
            <a:ext cx="729943" cy="300082"/>
          </a:xfrm>
          <a:prstGeom prst="rect">
            <a:avLst/>
          </a:prstGeom>
          <a:noFill/>
        </p:spPr>
        <p:txBody>
          <a:bodyPr wrap="none" rtlCol="0">
            <a:spAutoFit/>
          </a:bodyPr>
          <a:lstStyle/>
          <a:p>
            <a:r>
              <a:rPr lang="en-US" sz="1350" dirty="0"/>
              <a:t>Scissors</a:t>
            </a:r>
          </a:p>
        </p:txBody>
      </p:sp>
      <p:grpSp>
        <p:nvGrpSpPr>
          <p:cNvPr id="187" name="Group 186">
            <a:extLst>
              <a:ext uri="{FF2B5EF4-FFF2-40B4-BE49-F238E27FC236}">
                <a16:creationId xmlns:a16="http://schemas.microsoft.com/office/drawing/2014/main" id="{856FFA74-E7DE-46CE-8D6B-101A88D37EEE}"/>
              </a:ext>
            </a:extLst>
          </p:cNvPr>
          <p:cNvGrpSpPr/>
          <p:nvPr/>
        </p:nvGrpSpPr>
        <p:grpSpPr>
          <a:xfrm>
            <a:off x="2196421" y="3279035"/>
            <a:ext cx="523875" cy="523875"/>
            <a:chOff x="2991400" y="2044990"/>
            <a:chExt cx="698500" cy="698500"/>
          </a:xfrm>
        </p:grpSpPr>
        <p:sp>
          <p:nvSpPr>
            <p:cNvPr id="192" name="Oval 191">
              <a:extLst>
                <a:ext uri="{FF2B5EF4-FFF2-40B4-BE49-F238E27FC236}">
                  <a16:creationId xmlns:a16="http://schemas.microsoft.com/office/drawing/2014/main" id="{390C3603-1288-41C3-8DAA-A745CC795A29}"/>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413AA6A0-ABC3-423E-8FF0-772178FD9712}"/>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193" name="TextBox 192">
                  <a:extLst>
                    <a:ext uri="{FF2B5EF4-FFF2-40B4-BE49-F238E27FC236}">
                      <a16:creationId xmlns:a16="http://schemas.microsoft.com/office/drawing/2014/main" id="{413AA6A0-ABC3-423E-8FF0-772178FD9712}"/>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88" name="Straight Arrow Connector 187">
            <a:extLst>
              <a:ext uri="{FF2B5EF4-FFF2-40B4-BE49-F238E27FC236}">
                <a16:creationId xmlns:a16="http://schemas.microsoft.com/office/drawing/2014/main" id="{9F3C142E-E75A-4A1E-99DC-BB45BE7A4D7B}"/>
              </a:ext>
            </a:extLst>
          </p:cNvPr>
          <p:cNvCxnSpPr>
            <a:cxnSpLocks/>
            <a:stCxn id="192" idx="4"/>
          </p:cNvCxnSpPr>
          <p:nvPr/>
        </p:nvCxnSpPr>
        <p:spPr>
          <a:xfrm>
            <a:off x="245835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70735270-4169-4ED3-8F5B-06FD964BC88C}"/>
              </a:ext>
            </a:extLst>
          </p:cNvPr>
          <p:cNvCxnSpPr>
            <a:cxnSpLocks/>
            <a:stCxn id="192" idx="3"/>
          </p:cNvCxnSpPr>
          <p:nvPr/>
        </p:nvCxnSpPr>
        <p:spPr>
          <a:xfrm flipH="1">
            <a:off x="2024720"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0" name="TextBox 189">
            <a:extLst>
              <a:ext uri="{FF2B5EF4-FFF2-40B4-BE49-F238E27FC236}">
                <a16:creationId xmlns:a16="http://schemas.microsoft.com/office/drawing/2014/main" id="{21D3CCBE-C3FB-4625-A102-726BA2D294CD}"/>
              </a:ext>
            </a:extLst>
          </p:cNvPr>
          <p:cNvSpPr txBox="1"/>
          <p:nvPr/>
        </p:nvSpPr>
        <p:spPr>
          <a:xfrm rot="17570857">
            <a:off x="1773286" y="3758650"/>
            <a:ext cx="519373" cy="300082"/>
          </a:xfrm>
          <a:prstGeom prst="rect">
            <a:avLst/>
          </a:prstGeom>
          <a:noFill/>
        </p:spPr>
        <p:txBody>
          <a:bodyPr wrap="none" rtlCol="0">
            <a:spAutoFit/>
          </a:bodyPr>
          <a:lstStyle/>
          <a:p>
            <a:r>
              <a:rPr lang="en-US" sz="1350" dirty="0"/>
              <a:t>Rock</a:t>
            </a:r>
          </a:p>
        </p:txBody>
      </p:sp>
      <p:sp>
        <p:nvSpPr>
          <p:cNvPr id="191" name="TextBox 190">
            <a:extLst>
              <a:ext uri="{FF2B5EF4-FFF2-40B4-BE49-F238E27FC236}">
                <a16:creationId xmlns:a16="http://schemas.microsoft.com/office/drawing/2014/main" id="{453A341A-69BC-4F36-929D-994575753548}"/>
              </a:ext>
            </a:extLst>
          </p:cNvPr>
          <p:cNvSpPr txBox="1"/>
          <p:nvPr/>
        </p:nvSpPr>
        <p:spPr>
          <a:xfrm rot="5400000">
            <a:off x="2252105" y="3852708"/>
            <a:ext cx="592919" cy="300082"/>
          </a:xfrm>
          <a:prstGeom prst="rect">
            <a:avLst/>
          </a:prstGeom>
          <a:noFill/>
        </p:spPr>
        <p:txBody>
          <a:bodyPr wrap="none" rtlCol="0">
            <a:spAutoFit/>
          </a:bodyPr>
          <a:lstStyle/>
          <a:p>
            <a:r>
              <a:rPr lang="en-US" sz="1350" dirty="0"/>
              <a:t>Paper</a:t>
            </a:r>
          </a:p>
        </p:txBody>
      </p:sp>
      <p:cxnSp>
        <p:nvCxnSpPr>
          <p:cNvPr id="176" name="Straight Arrow Connector 175">
            <a:extLst>
              <a:ext uri="{FF2B5EF4-FFF2-40B4-BE49-F238E27FC236}">
                <a16:creationId xmlns:a16="http://schemas.microsoft.com/office/drawing/2014/main" id="{8C2E5F4A-E0F2-4F2B-BAA4-0C3798853667}"/>
              </a:ext>
            </a:extLst>
          </p:cNvPr>
          <p:cNvCxnSpPr>
            <a:cxnSpLocks/>
            <a:stCxn id="183" idx="5"/>
          </p:cNvCxnSpPr>
          <p:nvPr/>
        </p:nvCxnSpPr>
        <p:spPr>
          <a:xfrm>
            <a:off x="4290267"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7" name="TextBox 176">
            <a:extLst>
              <a:ext uri="{FF2B5EF4-FFF2-40B4-BE49-F238E27FC236}">
                <a16:creationId xmlns:a16="http://schemas.microsoft.com/office/drawing/2014/main" id="{B0219B24-6EEA-4FD3-9947-D1BBC12A9CD9}"/>
              </a:ext>
            </a:extLst>
          </p:cNvPr>
          <p:cNvSpPr txBox="1"/>
          <p:nvPr/>
        </p:nvSpPr>
        <p:spPr>
          <a:xfrm rot="4046021">
            <a:off x="4179115" y="3801508"/>
            <a:ext cx="729943" cy="300082"/>
          </a:xfrm>
          <a:prstGeom prst="rect">
            <a:avLst/>
          </a:prstGeom>
          <a:noFill/>
        </p:spPr>
        <p:txBody>
          <a:bodyPr wrap="none" rtlCol="0">
            <a:spAutoFit/>
          </a:bodyPr>
          <a:lstStyle/>
          <a:p>
            <a:r>
              <a:rPr lang="en-US" sz="1350" dirty="0"/>
              <a:t>Scissors</a:t>
            </a:r>
          </a:p>
        </p:txBody>
      </p:sp>
      <p:grpSp>
        <p:nvGrpSpPr>
          <p:cNvPr id="178" name="Group 177">
            <a:extLst>
              <a:ext uri="{FF2B5EF4-FFF2-40B4-BE49-F238E27FC236}">
                <a16:creationId xmlns:a16="http://schemas.microsoft.com/office/drawing/2014/main" id="{EF771A9A-9167-4AEE-955E-57D94783347B}"/>
              </a:ext>
            </a:extLst>
          </p:cNvPr>
          <p:cNvGrpSpPr/>
          <p:nvPr/>
        </p:nvGrpSpPr>
        <p:grpSpPr>
          <a:xfrm>
            <a:off x="3843111" y="3279035"/>
            <a:ext cx="523875" cy="523875"/>
            <a:chOff x="2991400" y="2044990"/>
            <a:chExt cx="698500" cy="698500"/>
          </a:xfrm>
        </p:grpSpPr>
        <p:sp>
          <p:nvSpPr>
            <p:cNvPr id="183" name="Oval 182">
              <a:extLst>
                <a:ext uri="{FF2B5EF4-FFF2-40B4-BE49-F238E27FC236}">
                  <a16:creationId xmlns:a16="http://schemas.microsoft.com/office/drawing/2014/main" id="{C3A307E0-FE4A-4CD5-BD32-72C7298B7A1B}"/>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184" name="TextBox 183">
                  <a:extLst>
                    <a:ext uri="{FF2B5EF4-FFF2-40B4-BE49-F238E27FC236}">
                      <a16:creationId xmlns:a16="http://schemas.microsoft.com/office/drawing/2014/main" id="{97B1FACD-7B4A-41CD-AE34-894B70513367}"/>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184" name="TextBox 183">
                  <a:extLst>
                    <a:ext uri="{FF2B5EF4-FFF2-40B4-BE49-F238E27FC236}">
                      <a16:creationId xmlns:a16="http://schemas.microsoft.com/office/drawing/2014/main" id="{97B1FACD-7B4A-41CD-AE34-894B70513367}"/>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79" name="Straight Arrow Connector 178">
            <a:extLst>
              <a:ext uri="{FF2B5EF4-FFF2-40B4-BE49-F238E27FC236}">
                <a16:creationId xmlns:a16="http://schemas.microsoft.com/office/drawing/2014/main" id="{B859D2EF-1244-4588-B72E-80294A15975F}"/>
              </a:ext>
            </a:extLst>
          </p:cNvPr>
          <p:cNvCxnSpPr>
            <a:cxnSpLocks/>
            <a:stCxn id="183" idx="4"/>
          </p:cNvCxnSpPr>
          <p:nvPr/>
        </p:nvCxnSpPr>
        <p:spPr>
          <a:xfrm>
            <a:off x="410504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B2596627-422F-49C2-B4B9-957EC0E28794}"/>
              </a:ext>
            </a:extLst>
          </p:cNvPr>
          <p:cNvCxnSpPr>
            <a:cxnSpLocks/>
            <a:stCxn id="183" idx="3"/>
          </p:cNvCxnSpPr>
          <p:nvPr/>
        </p:nvCxnSpPr>
        <p:spPr>
          <a:xfrm flipH="1">
            <a:off x="3671410"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29E547C8-3BF1-43AD-9B98-A964A92B75D1}"/>
              </a:ext>
            </a:extLst>
          </p:cNvPr>
          <p:cNvSpPr txBox="1"/>
          <p:nvPr/>
        </p:nvSpPr>
        <p:spPr>
          <a:xfrm rot="17570857">
            <a:off x="3419976" y="3758650"/>
            <a:ext cx="519373" cy="300082"/>
          </a:xfrm>
          <a:prstGeom prst="rect">
            <a:avLst/>
          </a:prstGeom>
          <a:noFill/>
        </p:spPr>
        <p:txBody>
          <a:bodyPr wrap="none" rtlCol="0">
            <a:spAutoFit/>
          </a:bodyPr>
          <a:lstStyle/>
          <a:p>
            <a:r>
              <a:rPr lang="en-US" sz="1350" dirty="0"/>
              <a:t>Rock</a:t>
            </a:r>
          </a:p>
        </p:txBody>
      </p:sp>
      <p:sp>
        <p:nvSpPr>
          <p:cNvPr id="182" name="TextBox 181">
            <a:extLst>
              <a:ext uri="{FF2B5EF4-FFF2-40B4-BE49-F238E27FC236}">
                <a16:creationId xmlns:a16="http://schemas.microsoft.com/office/drawing/2014/main" id="{DACCF52F-A37B-409C-961B-71BF8F9D43A9}"/>
              </a:ext>
            </a:extLst>
          </p:cNvPr>
          <p:cNvSpPr txBox="1"/>
          <p:nvPr/>
        </p:nvSpPr>
        <p:spPr>
          <a:xfrm rot="5400000">
            <a:off x="3898795" y="3852708"/>
            <a:ext cx="592919" cy="300082"/>
          </a:xfrm>
          <a:prstGeom prst="rect">
            <a:avLst/>
          </a:prstGeom>
          <a:noFill/>
        </p:spPr>
        <p:txBody>
          <a:bodyPr wrap="none" rtlCol="0">
            <a:spAutoFit/>
          </a:bodyPr>
          <a:lstStyle/>
          <a:p>
            <a:r>
              <a:rPr lang="en-US" sz="1350" dirty="0"/>
              <a:t>Paper</a:t>
            </a:r>
          </a:p>
        </p:txBody>
      </p:sp>
      <p:sp>
        <p:nvSpPr>
          <p:cNvPr id="163" name="TextBox 162">
            <a:extLst>
              <a:ext uri="{FF2B5EF4-FFF2-40B4-BE49-F238E27FC236}">
                <a16:creationId xmlns:a16="http://schemas.microsoft.com/office/drawing/2014/main" id="{6CD2A02E-5AFE-4F7B-BA5F-D1C7A54A4DBF}"/>
              </a:ext>
            </a:extLst>
          </p:cNvPr>
          <p:cNvSpPr txBox="1"/>
          <p:nvPr/>
        </p:nvSpPr>
        <p:spPr>
          <a:xfrm rot="5400000">
            <a:off x="2292757" y="2901913"/>
            <a:ext cx="592919" cy="300082"/>
          </a:xfrm>
          <a:prstGeom prst="rect">
            <a:avLst/>
          </a:prstGeom>
          <a:noFill/>
        </p:spPr>
        <p:txBody>
          <a:bodyPr wrap="none" rtlCol="0">
            <a:spAutoFit/>
          </a:bodyPr>
          <a:lstStyle/>
          <a:p>
            <a:r>
              <a:rPr lang="en-US" sz="1350" dirty="0"/>
              <a:t>Paper</a:t>
            </a:r>
          </a:p>
        </p:txBody>
      </p:sp>
      <p:cxnSp>
        <p:nvCxnSpPr>
          <p:cNvPr id="164" name="Straight Arrow Connector 163">
            <a:extLst>
              <a:ext uri="{FF2B5EF4-FFF2-40B4-BE49-F238E27FC236}">
                <a16:creationId xmlns:a16="http://schemas.microsoft.com/office/drawing/2014/main" id="{C8AD5F17-DB52-493A-8A3A-C8A65A0180D2}"/>
              </a:ext>
            </a:extLst>
          </p:cNvPr>
          <p:cNvCxnSpPr>
            <a:cxnSpLocks/>
            <a:stCxn id="192" idx="2"/>
            <a:endCxn id="204" idx="6"/>
          </p:cNvCxnSpPr>
          <p:nvPr/>
        </p:nvCxnSpPr>
        <p:spPr>
          <a:xfrm flipH="1">
            <a:off x="1118786"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8B7637E4-0C19-4C6F-890D-0B12F81C10CE}"/>
              </a:ext>
            </a:extLst>
          </p:cNvPr>
          <p:cNvCxnSpPr>
            <a:cxnSpLocks/>
            <a:stCxn id="183" idx="2"/>
            <a:endCxn id="192" idx="6"/>
          </p:cNvCxnSpPr>
          <p:nvPr/>
        </p:nvCxnSpPr>
        <p:spPr>
          <a:xfrm flipH="1">
            <a:off x="2720296"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66" name="TextBox 165">
            <a:extLst>
              <a:ext uri="{FF2B5EF4-FFF2-40B4-BE49-F238E27FC236}">
                <a16:creationId xmlns:a16="http://schemas.microsoft.com/office/drawing/2014/main" id="{C655D4A9-82AE-44D6-93A8-251EE2EC151C}"/>
              </a:ext>
            </a:extLst>
          </p:cNvPr>
          <p:cNvSpPr txBox="1"/>
          <p:nvPr/>
        </p:nvSpPr>
        <p:spPr>
          <a:xfrm>
            <a:off x="1411749" y="1920479"/>
            <a:ext cx="2150717" cy="369332"/>
          </a:xfrm>
          <a:prstGeom prst="rect">
            <a:avLst/>
          </a:prstGeom>
          <a:noFill/>
        </p:spPr>
        <p:txBody>
          <a:bodyPr wrap="none" rtlCol="0">
            <a:spAutoFit/>
          </a:bodyPr>
          <a:lstStyle/>
          <a:p>
            <a:r>
              <a:rPr lang="en-US" dirty="0"/>
              <a:t>Rock-Paper-Scissors+</a:t>
            </a:r>
          </a:p>
        </p:txBody>
      </p:sp>
      <p:sp>
        <p:nvSpPr>
          <p:cNvPr id="170" name="TextBox 169">
            <a:extLst>
              <a:ext uri="{FF2B5EF4-FFF2-40B4-BE49-F238E27FC236}">
                <a16:creationId xmlns:a16="http://schemas.microsoft.com/office/drawing/2014/main" id="{F2A65EB7-EE3C-42D5-A6CA-AA384BA1BE15}"/>
              </a:ext>
            </a:extLst>
          </p:cNvPr>
          <p:cNvSpPr txBox="1"/>
          <p:nvPr/>
        </p:nvSpPr>
        <p:spPr>
          <a:xfrm>
            <a:off x="1905572" y="4226473"/>
            <a:ext cx="272832" cy="300082"/>
          </a:xfrm>
          <a:prstGeom prst="rect">
            <a:avLst/>
          </a:prstGeom>
          <a:noFill/>
        </p:spPr>
        <p:txBody>
          <a:bodyPr wrap="none" rtlCol="0">
            <a:spAutoFit/>
          </a:bodyPr>
          <a:lstStyle/>
          <a:p>
            <a:r>
              <a:rPr lang="en-US" sz="1350" dirty="0"/>
              <a:t>1</a:t>
            </a:r>
          </a:p>
        </p:txBody>
      </p:sp>
      <p:sp>
        <p:nvSpPr>
          <p:cNvPr id="171" name="TextBox 170">
            <a:extLst>
              <a:ext uri="{FF2B5EF4-FFF2-40B4-BE49-F238E27FC236}">
                <a16:creationId xmlns:a16="http://schemas.microsoft.com/office/drawing/2014/main" id="{1063E5CB-2A86-4FCC-BD4F-9865744307A5}"/>
              </a:ext>
            </a:extLst>
          </p:cNvPr>
          <p:cNvSpPr txBox="1"/>
          <p:nvPr/>
        </p:nvSpPr>
        <p:spPr>
          <a:xfrm>
            <a:off x="2347013" y="4226473"/>
            <a:ext cx="272832" cy="300082"/>
          </a:xfrm>
          <a:prstGeom prst="rect">
            <a:avLst/>
          </a:prstGeom>
          <a:noFill/>
        </p:spPr>
        <p:txBody>
          <a:bodyPr wrap="none" rtlCol="0">
            <a:spAutoFit/>
          </a:bodyPr>
          <a:lstStyle/>
          <a:p>
            <a:r>
              <a:rPr lang="en-US" sz="1350" dirty="0"/>
              <a:t>0</a:t>
            </a:r>
          </a:p>
        </p:txBody>
      </p:sp>
      <p:sp>
        <p:nvSpPr>
          <p:cNvPr id="172" name="TextBox 171">
            <a:extLst>
              <a:ext uri="{FF2B5EF4-FFF2-40B4-BE49-F238E27FC236}">
                <a16:creationId xmlns:a16="http://schemas.microsoft.com/office/drawing/2014/main" id="{5588D5C1-7ABA-4FEB-86DE-0DB9BE5BD7D8}"/>
              </a:ext>
            </a:extLst>
          </p:cNvPr>
          <p:cNvSpPr txBox="1"/>
          <p:nvPr/>
        </p:nvSpPr>
        <p:spPr>
          <a:xfrm>
            <a:off x="2744107" y="4231766"/>
            <a:ext cx="325730" cy="300082"/>
          </a:xfrm>
          <a:prstGeom prst="rect">
            <a:avLst/>
          </a:prstGeom>
          <a:noFill/>
        </p:spPr>
        <p:txBody>
          <a:bodyPr wrap="none" rtlCol="0">
            <a:spAutoFit/>
          </a:bodyPr>
          <a:lstStyle/>
          <a:p>
            <a:r>
              <a:rPr lang="en-US" sz="1350" dirty="0"/>
              <a:t>-2</a:t>
            </a:r>
          </a:p>
        </p:txBody>
      </p:sp>
      <p:sp>
        <p:nvSpPr>
          <p:cNvPr id="173" name="TextBox 172">
            <a:extLst>
              <a:ext uri="{FF2B5EF4-FFF2-40B4-BE49-F238E27FC236}">
                <a16:creationId xmlns:a16="http://schemas.microsoft.com/office/drawing/2014/main" id="{938F5A41-502C-49F7-9F9D-3C79537C382A}"/>
              </a:ext>
            </a:extLst>
          </p:cNvPr>
          <p:cNvSpPr txBox="1"/>
          <p:nvPr/>
        </p:nvSpPr>
        <p:spPr>
          <a:xfrm>
            <a:off x="3510750" y="4231766"/>
            <a:ext cx="325730" cy="300082"/>
          </a:xfrm>
          <a:prstGeom prst="rect">
            <a:avLst/>
          </a:prstGeom>
          <a:noFill/>
        </p:spPr>
        <p:txBody>
          <a:bodyPr wrap="none" rtlCol="0">
            <a:spAutoFit/>
          </a:bodyPr>
          <a:lstStyle/>
          <a:p>
            <a:r>
              <a:rPr lang="en-US" sz="1350" dirty="0"/>
              <a:t>-2</a:t>
            </a:r>
          </a:p>
        </p:txBody>
      </p:sp>
      <p:sp>
        <p:nvSpPr>
          <p:cNvPr id="174" name="TextBox 173">
            <a:extLst>
              <a:ext uri="{FF2B5EF4-FFF2-40B4-BE49-F238E27FC236}">
                <a16:creationId xmlns:a16="http://schemas.microsoft.com/office/drawing/2014/main" id="{8468AC3C-A7E7-4035-B9C9-FC86D8E8723D}"/>
              </a:ext>
            </a:extLst>
          </p:cNvPr>
          <p:cNvSpPr txBox="1"/>
          <p:nvPr/>
        </p:nvSpPr>
        <p:spPr>
          <a:xfrm>
            <a:off x="3988784" y="4231766"/>
            <a:ext cx="272832" cy="300082"/>
          </a:xfrm>
          <a:prstGeom prst="rect">
            <a:avLst/>
          </a:prstGeom>
          <a:noFill/>
        </p:spPr>
        <p:txBody>
          <a:bodyPr wrap="none" rtlCol="0">
            <a:spAutoFit/>
          </a:bodyPr>
          <a:lstStyle/>
          <a:p>
            <a:r>
              <a:rPr lang="en-US" sz="1350" dirty="0"/>
              <a:t>2</a:t>
            </a:r>
          </a:p>
        </p:txBody>
      </p:sp>
      <p:sp>
        <p:nvSpPr>
          <p:cNvPr id="175" name="TextBox 174">
            <a:extLst>
              <a:ext uri="{FF2B5EF4-FFF2-40B4-BE49-F238E27FC236}">
                <a16:creationId xmlns:a16="http://schemas.microsoft.com/office/drawing/2014/main" id="{49FB243E-FD7F-40F2-8D73-47C9AE34BBAA}"/>
              </a:ext>
            </a:extLst>
          </p:cNvPr>
          <p:cNvSpPr txBox="1"/>
          <p:nvPr/>
        </p:nvSpPr>
        <p:spPr>
          <a:xfrm>
            <a:off x="4403503" y="4231766"/>
            <a:ext cx="272832" cy="300082"/>
          </a:xfrm>
          <a:prstGeom prst="rect">
            <a:avLst/>
          </a:prstGeom>
          <a:noFill/>
        </p:spPr>
        <p:txBody>
          <a:bodyPr wrap="none" rtlCol="0">
            <a:spAutoFit/>
          </a:bodyPr>
          <a:lstStyle/>
          <a:p>
            <a:r>
              <a:rPr lang="en-US" sz="1350" dirty="0"/>
              <a:t>0</a:t>
            </a:r>
          </a:p>
        </p:txBody>
      </p:sp>
      <p:sp>
        <p:nvSpPr>
          <p:cNvPr id="148" name="TextBox 147">
            <a:extLst>
              <a:ext uri="{FF2B5EF4-FFF2-40B4-BE49-F238E27FC236}">
                <a16:creationId xmlns:a16="http://schemas.microsoft.com/office/drawing/2014/main" id="{461564B7-43AC-420B-A5C0-630EAD7CA1F9}"/>
              </a:ext>
            </a:extLst>
          </p:cNvPr>
          <p:cNvSpPr txBox="1"/>
          <p:nvPr/>
        </p:nvSpPr>
        <p:spPr>
          <a:xfrm>
            <a:off x="5230809" y="1920479"/>
            <a:ext cx="3551421" cy="369332"/>
          </a:xfrm>
          <a:prstGeom prst="rect">
            <a:avLst/>
          </a:prstGeom>
          <a:noFill/>
        </p:spPr>
        <p:txBody>
          <a:bodyPr wrap="none" rtlCol="0">
            <a:spAutoFit/>
          </a:bodyPr>
          <a:lstStyle/>
          <a:p>
            <a:r>
              <a:rPr lang="en-US" dirty="0"/>
              <a:t>Depth-Limited Rock-Paper-Scissors+</a:t>
            </a:r>
          </a:p>
        </p:txBody>
      </p:sp>
      <p:grpSp>
        <p:nvGrpSpPr>
          <p:cNvPr id="246" name="Group 245">
            <a:extLst>
              <a:ext uri="{FF2B5EF4-FFF2-40B4-BE49-F238E27FC236}">
                <a16:creationId xmlns:a16="http://schemas.microsoft.com/office/drawing/2014/main" id="{3F5FF93A-DD9E-4C43-91D3-C1F6EA56651F}"/>
              </a:ext>
            </a:extLst>
          </p:cNvPr>
          <p:cNvGrpSpPr/>
          <p:nvPr/>
        </p:nvGrpSpPr>
        <p:grpSpPr>
          <a:xfrm>
            <a:off x="6659383" y="2314122"/>
            <a:ext cx="523875" cy="523875"/>
            <a:chOff x="5088807" y="1112395"/>
            <a:chExt cx="698500" cy="698500"/>
          </a:xfrm>
        </p:grpSpPr>
        <p:sp>
          <p:nvSpPr>
            <p:cNvPr id="247" name="Oval 246">
              <a:extLst>
                <a:ext uri="{FF2B5EF4-FFF2-40B4-BE49-F238E27FC236}">
                  <a16:creationId xmlns:a16="http://schemas.microsoft.com/office/drawing/2014/main" id="{D4E4DFBA-8889-4AD1-BCF6-C9CFFB3F3A5A}"/>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48" name="TextBox 247">
                  <a:extLst>
                    <a:ext uri="{FF2B5EF4-FFF2-40B4-BE49-F238E27FC236}">
                      <a16:creationId xmlns:a16="http://schemas.microsoft.com/office/drawing/2014/main" id="{9A94BC77-4117-496F-A2BD-A270F31DEE79}"/>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248" name="TextBox 247">
                  <a:extLst>
                    <a:ext uri="{FF2B5EF4-FFF2-40B4-BE49-F238E27FC236}">
                      <a16:creationId xmlns:a16="http://schemas.microsoft.com/office/drawing/2014/main" id="{9A94BC77-4117-496F-A2BD-A270F31DEE79}"/>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249" name="Straight Arrow Connector 248">
            <a:extLst>
              <a:ext uri="{FF2B5EF4-FFF2-40B4-BE49-F238E27FC236}">
                <a16:creationId xmlns:a16="http://schemas.microsoft.com/office/drawing/2014/main" id="{08A9F879-FB45-4A00-841D-A829576FD42D}"/>
              </a:ext>
            </a:extLst>
          </p:cNvPr>
          <p:cNvCxnSpPr>
            <a:cxnSpLocks/>
            <a:stCxn id="247" idx="3"/>
            <a:endCxn id="257" idx="7"/>
          </p:cNvCxnSpPr>
          <p:nvPr/>
        </p:nvCxnSpPr>
        <p:spPr>
          <a:xfrm flipH="1">
            <a:off x="5498537"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F1CD9CA3-6682-4EA3-8AFB-9D60504A6E8D}"/>
              </a:ext>
            </a:extLst>
          </p:cNvPr>
          <p:cNvCxnSpPr>
            <a:cxnSpLocks/>
            <a:stCxn id="247" idx="5"/>
            <a:endCxn id="278" idx="1"/>
          </p:cNvCxnSpPr>
          <p:nvPr/>
        </p:nvCxnSpPr>
        <p:spPr>
          <a:xfrm>
            <a:off x="7106538"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472ED58A-8CC4-4D9B-9A28-8CBB7102E4EF}"/>
              </a:ext>
            </a:extLst>
          </p:cNvPr>
          <p:cNvSpPr txBox="1"/>
          <p:nvPr/>
        </p:nvSpPr>
        <p:spPr>
          <a:xfrm rot="20106176">
            <a:off x="5975825" y="2746045"/>
            <a:ext cx="519373" cy="300082"/>
          </a:xfrm>
          <a:prstGeom prst="rect">
            <a:avLst/>
          </a:prstGeom>
          <a:noFill/>
        </p:spPr>
        <p:txBody>
          <a:bodyPr wrap="none" rtlCol="0">
            <a:spAutoFit/>
          </a:bodyPr>
          <a:lstStyle/>
          <a:p>
            <a:r>
              <a:rPr lang="en-US" sz="1350" dirty="0"/>
              <a:t>Rock</a:t>
            </a:r>
          </a:p>
        </p:txBody>
      </p:sp>
      <p:sp>
        <p:nvSpPr>
          <p:cNvPr id="252" name="TextBox 251">
            <a:extLst>
              <a:ext uri="{FF2B5EF4-FFF2-40B4-BE49-F238E27FC236}">
                <a16:creationId xmlns:a16="http://schemas.microsoft.com/office/drawing/2014/main" id="{C7FD1B67-FB52-4EFA-8FCC-18D4484D8CA7}"/>
              </a:ext>
            </a:extLst>
          </p:cNvPr>
          <p:cNvSpPr txBox="1"/>
          <p:nvPr/>
        </p:nvSpPr>
        <p:spPr>
          <a:xfrm rot="1584456">
            <a:off x="7284206" y="2731321"/>
            <a:ext cx="729943" cy="300082"/>
          </a:xfrm>
          <a:prstGeom prst="rect">
            <a:avLst/>
          </a:prstGeom>
          <a:noFill/>
        </p:spPr>
        <p:txBody>
          <a:bodyPr wrap="none" rtlCol="0">
            <a:spAutoFit/>
          </a:bodyPr>
          <a:lstStyle/>
          <a:p>
            <a:r>
              <a:rPr lang="en-US" sz="1350" dirty="0"/>
              <a:t>Scissors</a:t>
            </a:r>
          </a:p>
        </p:txBody>
      </p:sp>
      <p:cxnSp>
        <p:nvCxnSpPr>
          <p:cNvPr id="253" name="Straight Arrow Connector 252">
            <a:extLst>
              <a:ext uri="{FF2B5EF4-FFF2-40B4-BE49-F238E27FC236}">
                <a16:creationId xmlns:a16="http://schemas.microsoft.com/office/drawing/2014/main" id="{52382AD8-6561-4BB2-9D04-6CA9CD63585F}"/>
              </a:ext>
            </a:extLst>
          </p:cNvPr>
          <p:cNvCxnSpPr>
            <a:cxnSpLocks/>
            <a:stCxn id="247" idx="4"/>
            <a:endCxn id="269" idx="0"/>
          </p:cNvCxnSpPr>
          <p:nvPr/>
        </p:nvCxnSpPr>
        <p:spPr>
          <a:xfrm flipH="1">
            <a:off x="6914830"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56" name="Group 255">
            <a:extLst>
              <a:ext uri="{FF2B5EF4-FFF2-40B4-BE49-F238E27FC236}">
                <a16:creationId xmlns:a16="http://schemas.microsoft.com/office/drawing/2014/main" id="{CB8ED01A-9605-49A1-800D-E778C9327FAA}"/>
              </a:ext>
            </a:extLst>
          </p:cNvPr>
          <p:cNvGrpSpPr/>
          <p:nvPr/>
        </p:nvGrpSpPr>
        <p:grpSpPr>
          <a:xfrm>
            <a:off x="5051381" y="3279035"/>
            <a:ext cx="523875" cy="523875"/>
            <a:chOff x="2991400" y="2044990"/>
            <a:chExt cx="698500" cy="698500"/>
          </a:xfrm>
        </p:grpSpPr>
        <p:sp>
          <p:nvSpPr>
            <p:cNvPr id="257" name="Oval 256">
              <a:extLst>
                <a:ext uri="{FF2B5EF4-FFF2-40B4-BE49-F238E27FC236}">
                  <a16:creationId xmlns:a16="http://schemas.microsoft.com/office/drawing/2014/main" id="{9CE4F469-CD7E-4A68-BCC2-610108193BA9}"/>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9B8D16FD-163F-4D4E-82DC-BB6A8C7D6DE3}"/>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58" name="TextBox 257">
                  <a:extLst>
                    <a:ext uri="{FF2B5EF4-FFF2-40B4-BE49-F238E27FC236}">
                      <a16:creationId xmlns:a16="http://schemas.microsoft.com/office/drawing/2014/main" id="{9B8D16FD-163F-4D4E-82DC-BB6A8C7D6DE3}"/>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59" name="Straight Arrow Connector 258">
            <a:extLst>
              <a:ext uri="{FF2B5EF4-FFF2-40B4-BE49-F238E27FC236}">
                <a16:creationId xmlns:a16="http://schemas.microsoft.com/office/drawing/2014/main" id="{3D65DB48-C328-437A-AF67-8740EA13C753}"/>
              </a:ext>
            </a:extLst>
          </p:cNvPr>
          <p:cNvCxnSpPr>
            <a:cxnSpLocks/>
            <a:stCxn id="257" idx="4"/>
          </p:cNvCxnSpPr>
          <p:nvPr/>
        </p:nvCxnSpPr>
        <p:spPr>
          <a:xfrm>
            <a:off x="531331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2" name="TextBox 261">
                <a:extLst>
                  <a:ext uri="{FF2B5EF4-FFF2-40B4-BE49-F238E27FC236}">
                    <a16:creationId xmlns:a16="http://schemas.microsoft.com/office/drawing/2014/main" id="{C91DC62C-7CB6-4E01-9BB2-F5099AB1D529}"/>
                  </a:ext>
                </a:extLst>
              </p:cNvPr>
              <p:cNvSpPr txBox="1"/>
              <p:nvPr/>
            </p:nvSpPr>
            <p:spPr>
              <a:xfrm rot="5400000">
                <a:off x="5231672"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62" name="TextBox 261">
                <a:extLst>
                  <a:ext uri="{FF2B5EF4-FFF2-40B4-BE49-F238E27FC236}">
                    <a16:creationId xmlns:a16="http://schemas.microsoft.com/office/drawing/2014/main" id="{C91DC62C-7CB6-4E01-9BB2-F5099AB1D529}"/>
                  </a:ext>
                </a:extLst>
              </p:cNvPr>
              <p:cNvSpPr txBox="1">
                <a:spLocks noRot="1" noChangeAspect="1" noMove="1" noResize="1" noEditPoints="1" noAdjustHandles="1" noChangeArrowheads="1" noChangeShapeType="1" noTextEdit="1"/>
              </p:cNvSpPr>
              <p:nvPr/>
            </p:nvSpPr>
            <p:spPr>
              <a:xfrm rot="5400000">
                <a:off x="5231672" y="3851489"/>
                <a:ext cx="412549" cy="302519"/>
              </a:xfrm>
              <a:prstGeom prst="rect">
                <a:avLst/>
              </a:prstGeom>
              <a:blipFill>
                <a:blip r:embed="rId6"/>
                <a:stretch>
                  <a:fillRect/>
                </a:stretch>
              </a:blipFill>
            </p:spPr>
            <p:txBody>
              <a:bodyPr/>
              <a:lstStyle/>
              <a:p>
                <a:r>
                  <a:rPr lang="en-US">
                    <a:noFill/>
                  </a:rPr>
                  <a:t> </a:t>
                </a:r>
              </a:p>
            </p:txBody>
          </p:sp>
        </mc:Fallback>
      </mc:AlternateContent>
      <p:sp>
        <p:nvSpPr>
          <p:cNvPr id="264" name="TextBox 263">
            <a:extLst>
              <a:ext uri="{FF2B5EF4-FFF2-40B4-BE49-F238E27FC236}">
                <a16:creationId xmlns:a16="http://schemas.microsoft.com/office/drawing/2014/main" id="{373CC769-8F3C-4BF0-A498-D7591BFB0924}"/>
              </a:ext>
            </a:extLst>
          </p:cNvPr>
          <p:cNvSpPr txBox="1"/>
          <p:nvPr/>
        </p:nvSpPr>
        <p:spPr>
          <a:xfrm>
            <a:off x="5205420" y="4226473"/>
            <a:ext cx="272832" cy="300082"/>
          </a:xfrm>
          <a:prstGeom prst="rect">
            <a:avLst/>
          </a:prstGeom>
          <a:noFill/>
        </p:spPr>
        <p:txBody>
          <a:bodyPr wrap="none" rtlCol="0">
            <a:spAutoFit/>
          </a:bodyPr>
          <a:lstStyle/>
          <a:p>
            <a:r>
              <a:rPr lang="en-US" sz="1350" dirty="0"/>
              <a:t>0</a:t>
            </a:r>
          </a:p>
        </p:txBody>
      </p:sp>
      <p:grpSp>
        <p:nvGrpSpPr>
          <p:cNvPr id="268" name="Group 267">
            <a:extLst>
              <a:ext uri="{FF2B5EF4-FFF2-40B4-BE49-F238E27FC236}">
                <a16:creationId xmlns:a16="http://schemas.microsoft.com/office/drawing/2014/main" id="{84F88819-95D6-4ED5-8C8A-9BED9BB2E08F}"/>
              </a:ext>
            </a:extLst>
          </p:cNvPr>
          <p:cNvGrpSpPr/>
          <p:nvPr/>
        </p:nvGrpSpPr>
        <p:grpSpPr>
          <a:xfrm>
            <a:off x="6652892" y="3279035"/>
            <a:ext cx="523875" cy="523875"/>
            <a:chOff x="2991400" y="2044990"/>
            <a:chExt cx="698500" cy="698500"/>
          </a:xfrm>
        </p:grpSpPr>
        <p:sp>
          <p:nvSpPr>
            <p:cNvPr id="269" name="Oval 268">
              <a:extLst>
                <a:ext uri="{FF2B5EF4-FFF2-40B4-BE49-F238E27FC236}">
                  <a16:creationId xmlns:a16="http://schemas.microsoft.com/office/drawing/2014/main" id="{41B7A224-9A61-43C8-8E4F-CFB5D8E95AD0}"/>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70" name="TextBox 269">
                  <a:extLst>
                    <a:ext uri="{FF2B5EF4-FFF2-40B4-BE49-F238E27FC236}">
                      <a16:creationId xmlns:a16="http://schemas.microsoft.com/office/drawing/2014/main" id="{D91F68A1-77BE-47CF-8206-337A88ECDD6E}"/>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70" name="TextBox 269">
                  <a:extLst>
                    <a:ext uri="{FF2B5EF4-FFF2-40B4-BE49-F238E27FC236}">
                      <a16:creationId xmlns:a16="http://schemas.microsoft.com/office/drawing/2014/main" id="{D91F68A1-77BE-47CF-8206-337A88ECDD6E}"/>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71" name="Straight Arrow Connector 270">
            <a:extLst>
              <a:ext uri="{FF2B5EF4-FFF2-40B4-BE49-F238E27FC236}">
                <a16:creationId xmlns:a16="http://schemas.microsoft.com/office/drawing/2014/main" id="{C66D7E9B-8E45-4D40-B3A6-F4E9A1EE66DF}"/>
              </a:ext>
            </a:extLst>
          </p:cNvPr>
          <p:cNvCxnSpPr>
            <a:cxnSpLocks/>
            <a:stCxn id="269" idx="4"/>
          </p:cNvCxnSpPr>
          <p:nvPr/>
        </p:nvCxnSpPr>
        <p:spPr>
          <a:xfrm>
            <a:off x="691482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77" name="Group 276">
            <a:extLst>
              <a:ext uri="{FF2B5EF4-FFF2-40B4-BE49-F238E27FC236}">
                <a16:creationId xmlns:a16="http://schemas.microsoft.com/office/drawing/2014/main" id="{1C621121-DA08-4111-9A2F-7EB7E7943A71}"/>
              </a:ext>
            </a:extLst>
          </p:cNvPr>
          <p:cNvGrpSpPr/>
          <p:nvPr/>
        </p:nvGrpSpPr>
        <p:grpSpPr>
          <a:xfrm>
            <a:off x="8299582" y="3279035"/>
            <a:ext cx="523875" cy="523875"/>
            <a:chOff x="2991400" y="2044990"/>
            <a:chExt cx="698500" cy="698500"/>
          </a:xfrm>
        </p:grpSpPr>
        <p:sp>
          <p:nvSpPr>
            <p:cNvPr id="278" name="Oval 277">
              <a:extLst>
                <a:ext uri="{FF2B5EF4-FFF2-40B4-BE49-F238E27FC236}">
                  <a16:creationId xmlns:a16="http://schemas.microsoft.com/office/drawing/2014/main" id="{3A72361A-BE1C-4905-96EF-274377D9C691}"/>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79" name="TextBox 278">
                  <a:extLst>
                    <a:ext uri="{FF2B5EF4-FFF2-40B4-BE49-F238E27FC236}">
                      <a16:creationId xmlns:a16="http://schemas.microsoft.com/office/drawing/2014/main" id="{02DA9176-A1D0-4420-9760-96367B7736A0}"/>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79" name="TextBox 278">
                  <a:extLst>
                    <a:ext uri="{FF2B5EF4-FFF2-40B4-BE49-F238E27FC236}">
                      <a16:creationId xmlns:a16="http://schemas.microsoft.com/office/drawing/2014/main" id="{02DA9176-A1D0-4420-9760-96367B7736A0}"/>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80" name="Straight Arrow Connector 279">
            <a:extLst>
              <a:ext uri="{FF2B5EF4-FFF2-40B4-BE49-F238E27FC236}">
                <a16:creationId xmlns:a16="http://schemas.microsoft.com/office/drawing/2014/main" id="{F5C8F1A4-A8F2-4D84-AD64-BDA622FF8277}"/>
              </a:ext>
            </a:extLst>
          </p:cNvPr>
          <p:cNvCxnSpPr>
            <a:cxnSpLocks/>
            <a:stCxn id="278" idx="4"/>
          </p:cNvCxnSpPr>
          <p:nvPr/>
        </p:nvCxnSpPr>
        <p:spPr>
          <a:xfrm>
            <a:off x="856151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4" name="TextBox 283">
            <a:extLst>
              <a:ext uri="{FF2B5EF4-FFF2-40B4-BE49-F238E27FC236}">
                <a16:creationId xmlns:a16="http://schemas.microsoft.com/office/drawing/2014/main" id="{0F598BFB-87D9-4AEF-AC02-2F954337D115}"/>
              </a:ext>
            </a:extLst>
          </p:cNvPr>
          <p:cNvSpPr txBox="1"/>
          <p:nvPr/>
        </p:nvSpPr>
        <p:spPr>
          <a:xfrm rot="5400000">
            <a:off x="6749228" y="2901913"/>
            <a:ext cx="592919" cy="300082"/>
          </a:xfrm>
          <a:prstGeom prst="rect">
            <a:avLst/>
          </a:prstGeom>
          <a:noFill/>
        </p:spPr>
        <p:txBody>
          <a:bodyPr wrap="none" rtlCol="0">
            <a:spAutoFit/>
          </a:bodyPr>
          <a:lstStyle/>
          <a:p>
            <a:r>
              <a:rPr lang="en-US" sz="1350" dirty="0"/>
              <a:t>Paper</a:t>
            </a:r>
          </a:p>
        </p:txBody>
      </p:sp>
      <p:cxnSp>
        <p:nvCxnSpPr>
          <p:cNvPr id="285" name="Straight Arrow Connector 284">
            <a:extLst>
              <a:ext uri="{FF2B5EF4-FFF2-40B4-BE49-F238E27FC236}">
                <a16:creationId xmlns:a16="http://schemas.microsoft.com/office/drawing/2014/main" id="{AFBA6162-3CB9-4859-8C60-BDFC77AAF482}"/>
              </a:ext>
            </a:extLst>
          </p:cNvPr>
          <p:cNvCxnSpPr>
            <a:cxnSpLocks/>
            <a:stCxn id="269" idx="2"/>
            <a:endCxn id="257" idx="6"/>
          </p:cNvCxnSpPr>
          <p:nvPr/>
        </p:nvCxnSpPr>
        <p:spPr>
          <a:xfrm flipH="1">
            <a:off x="5575257"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286" name="Straight Arrow Connector 285">
            <a:extLst>
              <a:ext uri="{FF2B5EF4-FFF2-40B4-BE49-F238E27FC236}">
                <a16:creationId xmlns:a16="http://schemas.microsoft.com/office/drawing/2014/main" id="{A0EC6EE0-860E-41F7-8FAE-CB9FFA03D9BC}"/>
              </a:ext>
            </a:extLst>
          </p:cNvPr>
          <p:cNvCxnSpPr>
            <a:cxnSpLocks/>
            <a:stCxn id="278" idx="2"/>
            <a:endCxn id="269" idx="6"/>
          </p:cNvCxnSpPr>
          <p:nvPr/>
        </p:nvCxnSpPr>
        <p:spPr>
          <a:xfrm flipH="1">
            <a:off x="7176767"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ED63E65D-9095-40B6-951D-4B047E44D2EE}"/>
              </a:ext>
            </a:extLst>
          </p:cNvPr>
          <p:cNvSpPr txBox="1"/>
          <p:nvPr/>
        </p:nvSpPr>
        <p:spPr>
          <a:xfrm>
            <a:off x="6803484" y="4226473"/>
            <a:ext cx="272832" cy="300082"/>
          </a:xfrm>
          <a:prstGeom prst="rect">
            <a:avLst/>
          </a:prstGeom>
          <a:noFill/>
        </p:spPr>
        <p:txBody>
          <a:bodyPr wrap="none" rtlCol="0">
            <a:spAutoFit/>
          </a:bodyPr>
          <a:lstStyle/>
          <a:p>
            <a:r>
              <a:rPr lang="en-US" sz="1350" dirty="0"/>
              <a:t>0</a:t>
            </a:r>
          </a:p>
        </p:txBody>
      </p:sp>
      <p:sp>
        <p:nvSpPr>
          <p:cNvPr id="291" name="TextBox 290">
            <a:extLst>
              <a:ext uri="{FF2B5EF4-FFF2-40B4-BE49-F238E27FC236}">
                <a16:creationId xmlns:a16="http://schemas.microsoft.com/office/drawing/2014/main" id="{2450701E-C049-4CB4-964F-7E656212A493}"/>
              </a:ext>
            </a:extLst>
          </p:cNvPr>
          <p:cNvSpPr txBox="1"/>
          <p:nvPr/>
        </p:nvSpPr>
        <p:spPr>
          <a:xfrm>
            <a:off x="8445255" y="4226473"/>
            <a:ext cx="272832" cy="300082"/>
          </a:xfrm>
          <a:prstGeom prst="rect">
            <a:avLst/>
          </a:prstGeom>
          <a:noFill/>
        </p:spPr>
        <p:txBody>
          <a:bodyPr wrap="none" rtlCol="0">
            <a:spAutoFit/>
          </a:bodyPr>
          <a:lstStyle/>
          <a:p>
            <a:r>
              <a:rPr lang="en-US" sz="1350" dirty="0"/>
              <a:t>0</a:t>
            </a:r>
          </a:p>
        </p:txBody>
      </p:sp>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DA88C5C4-BA35-473C-B49A-2C6B97ED64FC}"/>
                  </a:ext>
                </a:extLst>
              </p:cNvPr>
              <p:cNvSpPr txBox="1"/>
              <p:nvPr/>
            </p:nvSpPr>
            <p:spPr>
              <a:xfrm rot="5400000">
                <a:off x="6830815"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93" name="TextBox 292">
                <a:extLst>
                  <a:ext uri="{FF2B5EF4-FFF2-40B4-BE49-F238E27FC236}">
                    <a16:creationId xmlns:a16="http://schemas.microsoft.com/office/drawing/2014/main" id="{DA88C5C4-BA35-473C-B49A-2C6B97ED64FC}"/>
                  </a:ext>
                </a:extLst>
              </p:cNvPr>
              <p:cNvSpPr txBox="1">
                <a:spLocks noRot="1" noChangeAspect="1" noMove="1" noResize="1" noEditPoints="1" noAdjustHandles="1" noChangeArrowheads="1" noChangeShapeType="1" noTextEdit="1"/>
              </p:cNvSpPr>
              <p:nvPr/>
            </p:nvSpPr>
            <p:spPr>
              <a:xfrm rot="5400000">
                <a:off x="6830815" y="3851489"/>
                <a:ext cx="412549" cy="30251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0CE213B9-C414-4D10-BA27-B7088221E0D2}"/>
                  </a:ext>
                </a:extLst>
              </p:cNvPr>
              <p:cNvSpPr txBox="1"/>
              <p:nvPr/>
            </p:nvSpPr>
            <p:spPr>
              <a:xfrm rot="5400000">
                <a:off x="8491791" y="3851489"/>
                <a:ext cx="412549" cy="3025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1</m:t>
                          </m:r>
                        </m:sup>
                      </m:sSubSup>
                    </m:oMath>
                  </m:oMathPara>
                </a14:m>
                <a:endParaRPr lang="en-US" sz="1350" dirty="0"/>
              </a:p>
            </p:txBody>
          </p:sp>
        </mc:Choice>
        <mc:Fallback xmlns="">
          <p:sp>
            <p:nvSpPr>
              <p:cNvPr id="294" name="TextBox 293">
                <a:extLst>
                  <a:ext uri="{FF2B5EF4-FFF2-40B4-BE49-F238E27FC236}">
                    <a16:creationId xmlns:a16="http://schemas.microsoft.com/office/drawing/2014/main" id="{0CE213B9-C414-4D10-BA27-B7088221E0D2}"/>
                  </a:ext>
                </a:extLst>
              </p:cNvPr>
              <p:cNvSpPr txBox="1">
                <a:spLocks noRot="1" noChangeAspect="1" noMove="1" noResize="1" noEditPoints="1" noAdjustHandles="1" noChangeArrowheads="1" noChangeShapeType="1" noTextEdit="1"/>
              </p:cNvSpPr>
              <p:nvPr/>
            </p:nvSpPr>
            <p:spPr>
              <a:xfrm rot="5400000">
                <a:off x="8491791" y="3851489"/>
                <a:ext cx="412549" cy="30251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D97E19BB-902C-4EA2-AB53-8002E2914440}"/>
                  </a:ext>
                </a:extLst>
              </p:cNvPr>
              <p:cNvSpPr txBox="1"/>
              <p:nvPr/>
            </p:nvSpPr>
            <p:spPr>
              <a:xfrm>
                <a:off x="5166043" y="3032037"/>
                <a:ext cx="69384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𝟎</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𝟒</m:t>
                      </m:r>
                    </m:oMath>
                  </m:oMathPara>
                </a14:m>
                <a:endParaRPr lang="en-US" sz="1050" b="1" dirty="0">
                  <a:solidFill>
                    <a:srgbClr val="0070C0"/>
                  </a:solidFill>
                </a:endParaRPr>
              </a:p>
            </p:txBody>
          </p:sp>
        </mc:Choice>
        <mc:Fallback xmlns="">
          <p:sp>
            <p:nvSpPr>
              <p:cNvPr id="85" name="TextBox 84">
                <a:extLst>
                  <a:ext uri="{FF2B5EF4-FFF2-40B4-BE49-F238E27FC236}">
                    <a16:creationId xmlns:a16="http://schemas.microsoft.com/office/drawing/2014/main" id="{D97E19BB-902C-4EA2-AB53-8002E2914440}"/>
                  </a:ext>
                </a:extLst>
              </p:cNvPr>
              <p:cNvSpPr txBox="1">
                <a:spLocks noRot="1" noChangeAspect="1" noMove="1" noResize="1" noEditPoints="1" noAdjustHandles="1" noChangeArrowheads="1" noChangeShapeType="1" noTextEdit="1"/>
              </p:cNvSpPr>
              <p:nvPr/>
            </p:nvSpPr>
            <p:spPr>
              <a:xfrm>
                <a:off x="5166043" y="3032037"/>
                <a:ext cx="693844" cy="25391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16960B6D-3009-40FD-BDBA-F4881A26C4F4}"/>
                  </a:ext>
                </a:extLst>
              </p:cNvPr>
              <p:cNvSpPr txBox="1"/>
              <p:nvPr/>
            </p:nvSpPr>
            <p:spPr>
              <a:xfrm>
                <a:off x="8201117" y="3032037"/>
                <a:ext cx="69384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𝟎</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𝟏</m:t>
                      </m:r>
                    </m:oMath>
                  </m:oMathPara>
                </a14:m>
                <a:endParaRPr lang="en-US" sz="1050" b="1" dirty="0">
                  <a:solidFill>
                    <a:srgbClr val="0070C0"/>
                  </a:solidFill>
                </a:endParaRPr>
              </a:p>
            </p:txBody>
          </p:sp>
        </mc:Choice>
        <mc:Fallback xmlns="">
          <p:sp>
            <p:nvSpPr>
              <p:cNvPr id="86" name="TextBox 85">
                <a:extLst>
                  <a:ext uri="{FF2B5EF4-FFF2-40B4-BE49-F238E27FC236}">
                    <a16:creationId xmlns:a16="http://schemas.microsoft.com/office/drawing/2014/main" id="{16960B6D-3009-40FD-BDBA-F4881A26C4F4}"/>
                  </a:ext>
                </a:extLst>
              </p:cNvPr>
              <p:cNvSpPr txBox="1">
                <a:spLocks noRot="1" noChangeAspect="1" noMove="1" noResize="1" noEditPoints="1" noAdjustHandles="1" noChangeArrowheads="1" noChangeShapeType="1" noTextEdit="1"/>
              </p:cNvSpPr>
              <p:nvPr/>
            </p:nvSpPr>
            <p:spPr>
              <a:xfrm>
                <a:off x="8201117" y="3032037"/>
                <a:ext cx="693844" cy="25391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4BA0C033-3CB5-4395-BB86-3CF1D26F2BCE}"/>
                  </a:ext>
                </a:extLst>
              </p:cNvPr>
              <p:cNvSpPr txBox="1"/>
              <p:nvPr/>
            </p:nvSpPr>
            <p:spPr>
              <a:xfrm>
                <a:off x="6328283" y="3032037"/>
                <a:ext cx="69384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𝟎</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𝟓</m:t>
                      </m:r>
                    </m:oMath>
                  </m:oMathPara>
                </a14:m>
                <a:endParaRPr lang="en-US" sz="1050" b="1" dirty="0">
                  <a:solidFill>
                    <a:srgbClr val="0070C0"/>
                  </a:solidFill>
                </a:endParaRPr>
              </a:p>
            </p:txBody>
          </p:sp>
        </mc:Choice>
        <mc:Fallback xmlns="">
          <p:sp>
            <p:nvSpPr>
              <p:cNvPr id="87" name="TextBox 86">
                <a:extLst>
                  <a:ext uri="{FF2B5EF4-FFF2-40B4-BE49-F238E27FC236}">
                    <a16:creationId xmlns:a16="http://schemas.microsoft.com/office/drawing/2014/main" id="{4BA0C033-3CB5-4395-BB86-3CF1D26F2BCE}"/>
                  </a:ext>
                </a:extLst>
              </p:cNvPr>
              <p:cNvSpPr txBox="1">
                <a:spLocks noRot="1" noChangeAspect="1" noMove="1" noResize="1" noEditPoints="1" noAdjustHandles="1" noChangeArrowheads="1" noChangeShapeType="1" noTextEdit="1"/>
              </p:cNvSpPr>
              <p:nvPr/>
            </p:nvSpPr>
            <p:spPr>
              <a:xfrm>
                <a:off x="6328283" y="3032037"/>
                <a:ext cx="693844" cy="253916"/>
              </a:xfrm>
              <a:prstGeom prst="rect">
                <a:avLst/>
              </a:prstGeom>
              <a:blipFill>
                <a:blip r:embed="rId10"/>
                <a:stretch>
                  <a:fillRect/>
                </a:stretch>
              </a:blipFill>
            </p:spPr>
            <p:txBody>
              <a:bodyPr/>
              <a:lstStyle/>
              <a:p>
                <a:r>
                  <a:rPr lang="en-US">
                    <a:noFill/>
                  </a:rPr>
                  <a:t> </a:t>
                </a:r>
              </a:p>
            </p:txBody>
          </p:sp>
        </mc:Fallback>
      </mc:AlternateContent>
      <p:cxnSp>
        <p:nvCxnSpPr>
          <p:cNvPr id="91" name="Straight Arrow Connector 90">
            <a:extLst>
              <a:ext uri="{FF2B5EF4-FFF2-40B4-BE49-F238E27FC236}">
                <a16:creationId xmlns:a16="http://schemas.microsoft.com/office/drawing/2014/main" id="{1D1B7450-4F79-4DF4-8F03-83F5E99CFE43}"/>
              </a:ext>
            </a:extLst>
          </p:cNvPr>
          <p:cNvCxnSpPr>
            <a:cxnSpLocks/>
          </p:cNvCxnSpPr>
          <p:nvPr/>
        </p:nvCxnSpPr>
        <p:spPr>
          <a:xfrm flipH="1">
            <a:off x="4874904" y="3726191"/>
            <a:ext cx="253197" cy="54561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38F53465-394F-44CD-AF57-13867CB4BDA9}"/>
                  </a:ext>
                </a:extLst>
              </p:cNvPr>
              <p:cNvSpPr txBox="1"/>
              <p:nvPr/>
            </p:nvSpPr>
            <p:spPr>
              <a:xfrm rot="17570857">
                <a:off x="4675023" y="3747337"/>
                <a:ext cx="416268" cy="30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2</m:t>
                          </m:r>
                        </m:sup>
                      </m:sSubSup>
                    </m:oMath>
                  </m:oMathPara>
                </a14:m>
                <a:endParaRPr lang="en-US" sz="1350" dirty="0"/>
              </a:p>
            </p:txBody>
          </p:sp>
        </mc:Choice>
        <mc:Fallback xmlns="">
          <p:sp>
            <p:nvSpPr>
              <p:cNvPr id="92" name="TextBox 91">
                <a:extLst>
                  <a:ext uri="{FF2B5EF4-FFF2-40B4-BE49-F238E27FC236}">
                    <a16:creationId xmlns:a16="http://schemas.microsoft.com/office/drawing/2014/main" id="{38F53465-394F-44CD-AF57-13867CB4BDA9}"/>
                  </a:ext>
                </a:extLst>
              </p:cNvPr>
              <p:cNvSpPr txBox="1">
                <a:spLocks noRot="1" noChangeAspect="1" noMove="1" noResize="1" noEditPoints="1" noAdjustHandles="1" noChangeArrowheads="1" noChangeShapeType="1" noTextEdit="1"/>
              </p:cNvSpPr>
              <p:nvPr/>
            </p:nvSpPr>
            <p:spPr>
              <a:xfrm rot="17570857">
                <a:off x="4675023" y="3747337"/>
                <a:ext cx="416268" cy="302903"/>
              </a:xfrm>
              <a:prstGeom prst="rect">
                <a:avLst/>
              </a:prstGeom>
              <a:blipFill>
                <a:blip r:embed="rId11"/>
                <a:stretch>
                  <a:fillRect/>
                </a:stretch>
              </a:blipFill>
            </p:spPr>
            <p:txBody>
              <a:bodyPr/>
              <a:lstStyle/>
              <a:p>
                <a:r>
                  <a:rPr lang="en-US">
                    <a:noFill/>
                  </a:rPr>
                  <a:t> </a:t>
                </a:r>
              </a:p>
            </p:txBody>
          </p:sp>
        </mc:Fallback>
      </mc:AlternateContent>
      <p:sp>
        <p:nvSpPr>
          <p:cNvPr id="93" name="TextBox 92">
            <a:extLst>
              <a:ext uri="{FF2B5EF4-FFF2-40B4-BE49-F238E27FC236}">
                <a16:creationId xmlns:a16="http://schemas.microsoft.com/office/drawing/2014/main" id="{FDFA2195-486E-43BD-A41E-59DB25EEE955}"/>
              </a:ext>
            </a:extLst>
          </p:cNvPr>
          <p:cNvSpPr txBox="1"/>
          <p:nvPr/>
        </p:nvSpPr>
        <p:spPr>
          <a:xfrm>
            <a:off x="4739730" y="4220920"/>
            <a:ext cx="272832" cy="300082"/>
          </a:xfrm>
          <a:prstGeom prst="rect">
            <a:avLst/>
          </a:prstGeom>
          <a:noFill/>
        </p:spPr>
        <p:txBody>
          <a:bodyPr wrap="none" rtlCol="0">
            <a:spAutoFit/>
          </a:bodyPr>
          <a:lstStyle/>
          <a:p>
            <a:r>
              <a:rPr lang="en-US" sz="1350" dirty="0"/>
              <a:t>0</a:t>
            </a:r>
          </a:p>
        </p:txBody>
      </p:sp>
      <p:cxnSp>
        <p:nvCxnSpPr>
          <p:cNvPr id="94" name="Straight Arrow Connector 93">
            <a:extLst>
              <a:ext uri="{FF2B5EF4-FFF2-40B4-BE49-F238E27FC236}">
                <a16:creationId xmlns:a16="http://schemas.microsoft.com/office/drawing/2014/main" id="{710FD564-6A99-46C5-A9EE-1AFEFDC3E2C5}"/>
              </a:ext>
            </a:extLst>
          </p:cNvPr>
          <p:cNvCxnSpPr>
            <a:cxnSpLocks/>
          </p:cNvCxnSpPr>
          <p:nvPr/>
        </p:nvCxnSpPr>
        <p:spPr>
          <a:xfrm flipH="1">
            <a:off x="6476414" y="3726191"/>
            <a:ext cx="253197" cy="54561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6434C261-55D1-4AC9-9AC3-A5E65B78C026}"/>
                  </a:ext>
                </a:extLst>
              </p:cNvPr>
              <p:cNvSpPr txBox="1"/>
              <p:nvPr/>
            </p:nvSpPr>
            <p:spPr>
              <a:xfrm rot="17570857">
                <a:off x="6276532" y="3747337"/>
                <a:ext cx="416268" cy="30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2</m:t>
                          </m:r>
                        </m:sup>
                      </m:sSubSup>
                    </m:oMath>
                  </m:oMathPara>
                </a14:m>
                <a:endParaRPr lang="en-US" sz="1350" dirty="0"/>
              </a:p>
            </p:txBody>
          </p:sp>
        </mc:Choice>
        <mc:Fallback xmlns="">
          <p:sp>
            <p:nvSpPr>
              <p:cNvPr id="95" name="TextBox 94">
                <a:extLst>
                  <a:ext uri="{FF2B5EF4-FFF2-40B4-BE49-F238E27FC236}">
                    <a16:creationId xmlns:a16="http://schemas.microsoft.com/office/drawing/2014/main" id="{6434C261-55D1-4AC9-9AC3-A5E65B78C026}"/>
                  </a:ext>
                </a:extLst>
              </p:cNvPr>
              <p:cNvSpPr txBox="1">
                <a:spLocks noRot="1" noChangeAspect="1" noMove="1" noResize="1" noEditPoints="1" noAdjustHandles="1" noChangeArrowheads="1" noChangeShapeType="1" noTextEdit="1"/>
              </p:cNvSpPr>
              <p:nvPr/>
            </p:nvSpPr>
            <p:spPr>
              <a:xfrm rot="17570857">
                <a:off x="6276532" y="3747337"/>
                <a:ext cx="416268" cy="302903"/>
              </a:xfrm>
              <a:prstGeom prst="rect">
                <a:avLst/>
              </a:prstGeom>
              <a:blipFill>
                <a:blip r:embed="rId12"/>
                <a:stretch>
                  <a:fillRect/>
                </a:stretch>
              </a:blipFill>
            </p:spPr>
            <p:txBody>
              <a:bodyPr/>
              <a:lstStyle/>
              <a:p>
                <a:r>
                  <a:rPr lang="en-US">
                    <a:noFill/>
                  </a:rPr>
                  <a:t> </a:t>
                </a:r>
              </a:p>
            </p:txBody>
          </p:sp>
        </mc:Fallback>
      </mc:AlternateContent>
      <p:cxnSp>
        <p:nvCxnSpPr>
          <p:cNvPr id="96" name="Straight Arrow Connector 95">
            <a:extLst>
              <a:ext uri="{FF2B5EF4-FFF2-40B4-BE49-F238E27FC236}">
                <a16:creationId xmlns:a16="http://schemas.microsoft.com/office/drawing/2014/main" id="{EB49E88D-9E79-4416-AE40-A9251A05B747}"/>
              </a:ext>
            </a:extLst>
          </p:cNvPr>
          <p:cNvCxnSpPr>
            <a:cxnSpLocks/>
          </p:cNvCxnSpPr>
          <p:nvPr/>
        </p:nvCxnSpPr>
        <p:spPr>
          <a:xfrm flipH="1">
            <a:off x="8123105" y="3726191"/>
            <a:ext cx="253197" cy="54561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F488D1F9-1978-4D55-8373-C513AA7E14E8}"/>
                  </a:ext>
                </a:extLst>
              </p:cNvPr>
              <p:cNvSpPr txBox="1"/>
              <p:nvPr/>
            </p:nvSpPr>
            <p:spPr>
              <a:xfrm rot="17570857">
                <a:off x="7923222" y="3747337"/>
                <a:ext cx="416268" cy="3029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350" i="1">
                              <a:latin typeface="Cambria Math" panose="02040503050406030204" pitchFamily="18" charset="0"/>
                            </a:rPr>
                          </m:ctrlPr>
                        </m:sSubSupPr>
                        <m:e>
                          <m:r>
                            <a:rPr lang="en-US" sz="1350" i="1">
                              <a:latin typeface="Cambria Math" panose="02040503050406030204" pitchFamily="18" charset="0"/>
                            </a:rPr>
                            <m:t>𝜋</m:t>
                          </m:r>
                        </m:e>
                        <m:sub>
                          <m:r>
                            <a:rPr lang="en-US" sz="1350" i="1">
                              <a:latin typeface="Cambria Math" panose="02040503050406030204" pitchFamily="18" charset="0"/>
                            </a:rPr>
                            <m:t>2</m:t>
                          </m:r>
                        </m:sub>
                        <m:sup>
                          <m:r>
                            <a:rPr lang="en-US" sz="1350" i="1">
                              <a:latin typeface="Cambria Math" panose="02040503050406030204" pitchFamily="18" charset="0"/>
                            </a:rPr>
                            <m:t>2</m:t>
                          </m:r>
                        </m:sup>
                      </m:sSubSup>
                    </m:oMath>
                  </m:oMathPara>
                </a14:m>
                <a:endParaRPr lang="en-US" sz="1350" dirty="0"/>
              </a:p>
            </p:txBody>
          </p:sp>
        </mc:Choice>
        <mc:Fallback xmlns="">
          <p:sp>
            <p:nvSpPr>
              <p:cNvPr id="97" name="TextBox 96">
                <a:extLst>
                  <a:ext uri="{FF2B5EF4-FFF2-40B4-BE49-F238E27FC236}">
                    <a16:creationId xmlns:a16="http://schemas.microsoft.com/office/drawing/2014/main" id="{F488D1F9-1978-4D55-8373-C513AA7E14E8}"/>
                  </a:ext>
                </a:extLst>
              </p:cNvPr>
              <p:cNvSpPr txBox="1">
                <a:spLocks noRot="1" noChangeAspect="1" noMove="1" noResize="1" noEditPoints="1" noAdjustHandles="1" noChangeArrowheads="1" noChangeShapeType="1" noTextEdit="1"/>
              </p:cNvSpPr>
              <p:nvPr/>
            </p:nvSpPr>
            <p:spPr>
              <a:xfrm rot="17570857">
                <a:off x="7923222" y="3747337"/>
                <a:ext cx="416268" cy="302903"/>
              </a:xfrm>
              <a:prstGeom prst="rect">
                <a:avLst/>
              </a:prstGeom>
              <a:blipFill>
                <a:blip r:embed="rId13"/>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167A64F3-1E0F-49A3-96F8-57682BF134EA}"/>
              </a:ext>
            </a:extLst>
          </p:cNvPr>
          <p:cNvSpPr txBox="1"/>
          <p:nvPr/>
        </p:nvSpPr>
        <p:spPr>
          <a:xfrm>
            <a:off x="6357266" y="4216569"/>
            <a:ext cx="272832" cy="300082"/>
          </a:xfrm>
          <a:prstGeom prst="rect">
            <a:avLst/>
          </a:prstGeom>
          <a:noFill/>
        </p:spPr>
        <p:txBody>
          <a:bodyPr wrap="none" rtlCol="0">
            <a:spAutoFit/>
          </a:bodyPr>
          <a:lstStyle/>
          <a:p>
            <a:r>
              <a:rPr lang="en-US" sz="1350" dirty="0"/>
              <a:t>1</a:t>
            </a:r>
          </a:p>
        </p:txBody>
      </p:sp>
      <p:sp>
        <p:nvSpPr>
          <p:cNvPr id="99" name="TextBox 98">
            <a:extLst>
              <a:ext uri="{FF2B5EF4-FFF2-40B4-BE49-F238E27FC236}">
                <a16:creationId xmlns:a16="http://schemas.microsoft.com/office/drawing/2014/main" id="{3433DE07-4334-49C2-AA82-C0E8270A4E1C}"/>
              </a:ext>
            </a:extLst>
          </p:cNvPr>
          <p:cNvSpPr txBox="1"/>
          <p:nvPr/>
        </p:nvSpPr>
        <p:spPr>
          <a:xfrm>
            <a:off x="7962444" y="4221862"/>
            <a:ext cx="325730" cy="300082"/>
          </a:xfrm>
          <a:prstGeom prst="rect">
            <a:avLst/>
          </a:prstGeom>
          <a:noFill/>
        </p:spPr>
        <p:txBody>
          <a:bodyPr wrap="none" rtlCol="0">
            <a:spAutoFit/>
          </a:bodyPr>
          <a:lstStyle/>
          <a:p>
            <a:r>
              <a:rPr lang="en-US" sz="1350" dirty="0"/>
              <a:t>-2</a:t>
            </a:r>
          </a:p>
        </p:txBody>
      </p:sp>
      <p:sp>
        <p:nvSpPr>
          <p:cNvPr id="3" name="TextBox 2"/>
          <p:cNvSpPr txBox="1"/>
          <p:nvPr/>
        </p:nvSpPr>
        <p:spPr>
          <a:xfrm>
            <a:off x="1017274" y="5881283"/>
            <a:ext cx="7032951" cy="646331"/>
          </a:xfrm>
          <a:prstGeom prst="rect">
            <a:avLst/>
          </a:prstGeom>
          <a:noFill/>
        </p:spPr>
        <p:txBody>
          <a:bodyPr wrap="none" rtlCol="0">
            <a:spAutoFit/>
          </a:bodyPr>
          <a:lstStyle/>
          <a:p>
            <a:r>
              <a:rPr lang="en-US" b="1" dirty="0"/>
              <a:t>Theorem. </a:t>
            </a:r>
            <a:r>
              <a:rPr lang="en-US" dirty="0"/>
              <a:t>Converges to Nash equilibrium.</a:t>
            </a:r>
          </a:p>
          <a:p>
            <a:r>
              <a:rPr lang="en-US" dirty="0"/>
              <a:t>In practice, reaches very low exploitability in a small number of iterations.</a:t>
            </a:r>
          </a:p>
        </p:txBody>
      </p:sp>
      <p:grpSp>
        <p:nvGrpSpPr>
          <p:cNvPr id="8" name="Group 7"/>
          <p:cNvGrpSpPr/>
          <p:nvPr/>
        </p:nvGrpSpPr>
        <p:grpSpPr>
          <a:xfrm>
            <a:off x="3352800" y="4884301"/>
            <a:ext cx="5208719" cy="1200329"/>
            <a:chOff x="3352800" y="4884301"/>
            <a:chExt cx="5208719" cy="1200329"/>
          </a:xfrm>
        </p:grpSpPr>
        <p:cxnSp>
          <p:nvCxnSpPr>
            <p:cNvPr id="5" name="Straight Arrow Connector 4"/>
            <p:cNvCxnSpPr/>
            <p:nvPr/>
          </p:nvCxnSpPr>
          <p:spPr>
            <a:xfrm flipH="1">
              <a:off x="3352800" y="5076968"/>
              <a:ext cx="2362200"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15000" y="4884301"/>
              <a:ext cx="2846519" cy="1200329"/>
            </a:xfrm>
            <a:prstGeom prst="rect">
              <a:avLst/>
            </a:prstGeom>
            <a:noFill/>
            <a:ln>
              <a:solidFill>
                <a:srgbClr val="7030A0"/>
              </a:solidFill>
            </a:ln>
          </p:spPr>
          <p:txBody>
            <a:bodyPr wrap="square" rtlCol="0">
              <a:spAutoFit/>
            </a:bodyPr>
            <a:lstStyle/>
            <a:p>
              <a:r>
                <a:rPr lang="en-US" dirty="0">
                  <a:solidFill>
                    <a:srgbClr val="7030A0"/>
                  </a:solidFill>
                </a:rPr>
                <a:t>There are also other ways </a:t>
              </a:r>
            </a:p>
            <a:p>
              <a:r>
                <a:rPr lang="en-US" dirty="0">
                  <a:solidFill>
                    <a:srgbClr val="7030A0"/>
                  </a:solidFill>
                </a:rPr>
                <a:t>to generate </a:t>
              </a:r>
            </a:p>
            <a:p>
              <a:r>
                <a:rPr lang="en-US" dirty="0">
                  <a:solidFill>
                    <a:srgbClr val="7030A0"/>
                  </a:solidFill>
                </a:rPr>
                <a:t>continuation policies </a:t>
              </a:r>
            </a:p>
            <a:p>
              <a:r>
                <a:rPr lang="en-US" dirty="0">
                  <a:solidFill>
                    <a:srgbClr val="7030A0"/>
                  </a:solidFill>
                </a:rPr>
                <a:t>for the opponent.</a:t>
              </a:r>
            </a:p>
          </p:txBody>
        </p:sp>
      </p:grpSp>
      <p:sp>
        <p:nvSpPr>
          <p:cNvPr id="100" name="Rectangle 99"/>
          <p:cNvSpPr/>
          <p:nvPr/>
        </p:nvSpPr>
        <p:spPr>
          <a:xfrm>
            <a:off x="2692591" y="1095193"/>
            <a:ext cx="4000006" cy="369332"/>
          </a:xfrm>
          <a:prstGeom prst="rect">
            <a:avLst/>
          </a:prstGeom>
        </p:spPr>
        <p:txBody>
          <a:bodyPr wrap="none">
            <a:spAutoFit/>
          </a:bodyPr>
          <a:lstStyle/>
          <a:p>
            <a:r>
              <a:rPr lang="en-US" dirty="0"/>
              <a:t>[Brown, Sandholm &amp; Amos NeurIPS-18e]</a:t>
            </a:r>
          </a:p>
        </p:txBody>
      </p:sp>
    </p:spTree>
    <p:extLst>
      <p:ext uri="{BB962C8B-B14F-4D97-AF65-F5344CB8AC3E}">
        <p14:creationId xmlns:p14="http://schemas.microsoft.com/office/powerpoint/2010/main" val="381291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1143000"/>
          </a:xfrm>
        </p:spPr>
        <p:txBody>
          <a:bodyPr>
            <a:normAutofit fontScale="90000"/>
          </a:bodyPr>
          <a:lstStyle/>
          <a:p>
            <a:r>
              <a:rPr lang="en-US" dirty="0"/>
              <a:t>Safe depth-limited solving starting later than the root </a:t>
            </a:r>
            <a:r>
              <a:rPr lang="en-US" sz="2200" dirty="0"/>
              <a:t>[Brown, Sandholm &amp; Amos NeurIPS-18e]</a:t>
            </a:r>
            <a:br>
              <a:rPr lang="en-US" sz="2200" dirty="0"/>
            </a:br>
            <a:endParaRPr lang="en-US" dirty="0"/>
          </a:p>
        </p:txBody>
      </p:sp>
      <p:sp>
        <p:nvSpPr>
          <p:cNvPr id="3" name="Content Placeholder 2"/>
          <p:cNvSpPr>
            <a:spLocks noGrp="1"/>
          </p:cNvSpPr>
          <p:nvPr>
            <p:ph idx="1"/>
          </p:nvPr>
        </p:nvSpPr>
        <p:spPr>
          <a:xfrm>
            <a:off x="304800" y="1600200"/>
            <a:ext cx="8686800" cy="5181600"/>
          </a:xfrm>
        </p:spPr>
        <p:txBody>
          <a:bodyPr>
            <a:normAutofit fontScale="62500" lnSpcReduction="20000"/>
          </a:bodyPr>
          <a:lstStyle/>
          <a:p>
            <a:r>
              <a:rPr lang="en-US" dirty="0"/>
              <a:t>In imperfect-information games, “subgames” are not independent</a:t>
            </a:r>
          </a:p>
          <a:p>
            <a:r>
              <a:rPr lang="en-US" dirty="0"/>
              <a:t>However, techniques from </a:t>
            </a:r>
            <a:r>
              <a:rPr lang="en-US" i="1" dirty="0" err="1"/>
              <a:t>Libratus</a:t>
            </a:r>
            <a:r>
              <a:rPr lang="en-US" dirty="0" err="1"/>
              <a:t>’s</a:t>
            </a:r>
            <a:r>
              <a:rPr lang="en-US" dirty="0"/>
              <a:t> endgame solving can be applied, but now the endgames are </a:t>
            </a:r>
            <a:r>
              <a:rPr lang="en-US" dirty="0" err="1"/>
              <a:t>midgames</a:t>
            </a:r>
            <a:r>
              <a:rPr lang="en-US" dirty="0"/>
              <a:t> that end in continuation strategy choices</a:t>
            </a:r>
          </a:p>
          <a:p>
            <a:pPr lvl="1"/>
            <a:r>
              <a:rPr lang="en-US" dirty="0"/>
              <a:t>Have a blueprint strategy for the whole game </a:t>
            </a:r>
          </a:p>
          <a:p>
            <a:pPr lvl="2"/>
            <a:r>
              <a:rPr lang="en-US" sz="2600" dirty="0"/>
              <a:t>E.g., via </a:t>
            </a:r>
            <a:r>
              <a:rPr lang="en-US" sz="2600" dirty="0" err="1"/>
              <a:t>abstraction+equilibrium</a:t>
            </a:r>
            <a:r>
              <a:rPr lang="en-US" sz="2600" dirty="0"/>
              <a:t> computation, Deep CFR </a:t>
            </a:r>
            <a:r>
              <a:rPr lang="en-US" sz="2600" dirty="0">
                <a:solidFill>
                  <a:schemeClr val="bg1">
                    <a:lumMod val="75000"/>
                  </a:schemeClr>
                </a:solidFill>
              </a:rPr>
              <a:t>[Brown, </a:t>
            </a:r>
            <a:r>
              <a:rPr lang="en-US" sz="2600" dirty="0" err="1">
                <a:solidFill>
                  <a:schemeClr val="bg1">
                    <a:lumMod val="75000"/>
                  </a:schemeClr>
                </a:solidFill>
              </a:rPr>
              <a:t>Lerer</a:t>
            </a:r>
            <a:r>
              <a:rPr lang="en-US" sz="2600" dirty="0">
                <a:solidFill>
                  <a:schemeClr val="bg1">
                    <a:lumMod val="75000"/>
                  </a:schemeClr>
                </a:solidFill>
              </a:rPr>
              <a:t>, Gross &amp; Sandholm, ICML-19c]</a:t>
            </a:r>
            <a:r>
              <a:rPr lang="en-US" sz="2600" dirty="0"/>
              <a:t>, or manual</a:t>
            </a:r>
          </a:p>
          <a:p>
            <a:pPr lvl="1"/>
            <a:r>
              <a:rPr lang="en-US" dirty="0"/>
              <a:t>When determining our strategy for an endgame, </a:t>
            </a:r>
            <a:r>
              <a:rPr lang="en-US" b="1" dirty="0">
                <a:solidFill>
                  <a:srgbClr val="FF0000"/>
                </a:solidFill>
              </a:rPr>
              <a:t>give opponent the choice of model: </a:t>
            </a:r>
            <a:r>
              <a:rPr lang="en-US" dirty="0"/>
              <a:t>blueprint or endgame model </a:t>
            </a:r>
            <a:br>
              <a:rPr lang="en-US" dirty="0"/>
            </a:br>
            <a:r>
              <a:rPr lang="en-US" sz="2600" dirty="0">
                <a:solidFill>
                  <a:schemeClr val="bg1">
                    <a:lumMod val="75000"/>
                  </a:schemeClr>
                </a:solidFill>
              </a:rPr>
              <a:t>[Burch et al. AAAI-14; Jackson AAAI-14; </a:t>
            </a:r>
            <a:r>
              <a:rPr lang="en-US" sz="2600" dirty="0" err="1">
                <a:solidFill>
                  <a:schemeClr val="bg1">
                    <a:lumMod val="75000"/>
                  </a:schemeClr>
                </a:solidFill>
              </a:rPr>
              <a:t>Moravcik</a:t>
            </a:r>
            <a:r>
              <a:rPr lang="en-US" sz="2600" dirty="0">
                <a:solidFill>
                  <a:schemeClr val="bg1">
                    <a:lumMod val="75000"/>
                  </a:schemeClr>
                </a:solidFill>
              </a:rPr>
              <a:t> et al. AAAI-16; Brown &amp; Sandholm NIPS-17; </a:t>
            </a:r>
            <a:r>
              <a:rPr lang="en-US" sz="2600" dirty="0" err="1">
                <a:solidFill>
                  <a:schemeClr val="bg1">
                    <a:lumMod val="75000"/>
                  </a:schemeClr>
                </a:solidFill>
              </a:rPr>
              <a:t>Moravcik</a:t>
            </a:r>
            <a:r>
              <a:rPr lang="en-US" sz="2600" dirty="0">
                <a:solidFill>
                  <a:schemeClr val="bg1">
                    <a:lumMod val="75000"/>
                  </a:schemeClr>
                </a:solidFill>
              </a:rPr>
              <a:t> et al. </a:t>
            </a:r>
            <a:r>
              <a:rPr lang="en-US" sz="2600" i="1" dirty="0">
                <a:solidFill>
                  <a:schemeClr val="bg1">
                    <a:lumMod val="75000"/>
                  </a:schemeClr>
                </a:solidFill>
              </a:rPr>
              <a:t>Science</a:t>
            </a:r>
            <a:r>
              <a:rPr lang="en-US" sz="2600" dirty="0">
                <a:solidFill>
                  <a:schemeClr val="bg1">
                    <a:lumMod val="75000"/>
                  </a:schemeClr>
                </a:solidFill>
              </a:rPr>
              <a:t> 2017; Brown &amp; Sandholm </a:t>
            </a:r>
            <a:r>
              <a:rPr lang="en-US" sz="2600" i="1" dirty="0">
                <a:solidFill>
                  <a:schemeClr val="bg1">
                    <a:lumMod val="75000"/>
                  </a:schemeClr>
                </a:solidFill>
              </a:rPr>
              <a:t>Science</a:t>
            </a:r>
            <a:r>
              <a:rPr lang="en-US" sz="2600" dirty="0">
                <a:solidFill>
                  <a:schemeClr val="bg1">
                    <a:lumMod val="75000"/>
                  </a:schemeClr>
                </a:solidFill>
              </a:rPr>
              <a:t> 2018]</a:t>
            </a:r>
          </a:p>
          <a:p>
            <a:pPr lvl="2"/>
            <a:r>
              <a:rPr lang="en-US" sz="2600" dirty="0"/>
              <a:t>Want to solve for our endgame strategy such that opponent isn’t better off choosing endgame model for any private type she may have =&gt; Theorem: safe</a:t>
            </a:r>
          </a:p>
          <a:p>
            <a:pPr lvl="2"/>
            <a:r>
              <a:rPr lang="en-US" sz="2600" dirty="0"/>
              <a:t>Allow opponent to get back in the endgame the gifts she has given so far </a:t>
            </a:r>
            <a:br>
              <a:rPr lang="en-US" sz="2600" dirty="0"/>
            </a:br>
            <a:r>
              <a:rPr lang="en-US" sz="2600" dirty="0"/>
              <a:t>=&gt; Theorem: safe </a:t>
            </a:r>
            <a:r>
              <a:rPr lang="en-US" sz="2600" dirty="0">
                <a:solidFill>
                  <a:schemeClr val="bg1">
                    <a:lumMod val="75000"/>
                  </a:schemeClr>
                </a:solidFill>
              </a:rPr>
              <a:t>[Brown &amp; Sandholm NIPS-17 Best Paper; </a:t>
            </a:r>
            <a:r>
              <a:rPr lang="en-US" sz="2600" i="1" dirty="0">
                <a:solidFill>
                  <a:schemeClr val="bg1">
                    <a:lumMod val="75000"/>
                  </a:schemeClr>
                </a:solidFill>
              </a:rPr>
              <a:t>Science</a:t>
            </a:r>
            <a:r>
              <a:rPr lang="en-US" sz="2600" dirty="0">
                <a:solidFill>
                  <a:schemeClr val="bg1">
                    <a:lumMod val="75000"/>
                  </a:schemeClr>
                </a:solidFill>
              </a:rPr>
              <a:t> 2018]</a:t>
            </a:r>
          </a:p>
          <a:p>
            <a:r>
              <a:rPr lang="en-US" dirty="0"/>
              <a:t>Can apply this recursively</a:t>
            </a:r>
          </a:p>
          <a:p>
            <a:pPr lvl="1"/>
            <a:r>
              <a:rPr lang="en-US" dirty="0"/>
              <a:t>Can include the action that the opponent made</a:t>
            </a:r>
          </a:p>
          <a:p>
            <a:pPr lvl="1"/>
            <a:r>
              <a:rPr lang="en-US" dirty="0"/>
              <a:t>Can use finer abstraction when endgame starts closer to end of the game</a:t>
            </a:r>
          </a:p>
          <a:p>
            <a:pPr lvl="1"/>
            <a:r>
              <a:rPr lang="en-US" dirty="0"/>
              <a:t>Theorem: Safe </a:t>
            </a:r>
            <a:r>
              <a:rPr lang="en-US" dirty="0">
                <a:solidFill>
                  <a:schemeClr val="bg1">
                    <a:lumMod val="75000"/>
                  </a:schemeClr>
                </a:solidFill>
              </a:rPr>
              <a:t>[Brown &amp; Sandholm NIPS-17 Best Paper; </a:t>
            </a:r>
            <a:r>
              <a:rPr lang="en-US" i="1" dirty="0">
                <a:solidFill>
                  <a:schemeClr val="bg1">
                    <a:lumMod val="75000"/>
                  </a:schemeClr>
                </a:solidFill>
              </a:rPr>
              <a:t>Science</a:t>
            </a:r>
            <a:r>
              <a:rPr lang="en-US" dirty="0">
                <a:solidFill>
                  <a:schemeClr val="bg1">
                    <a:lumMod val="75000"/>
                  </a:schemeClr>
                </a:solidFill>
              </a:rPr>
              <a:t> 2018]</a:t>
            </a:r>
            <a:endParaRPr lang="en-US" dirty="0"/>
          </a:p>
        </p:txBody>
      </p:sp>
    </p:spTree>
    <p:extLst>
      <p:ext uri="{BB962C8B-B14F-4D97-AF65-F5344CB8AC3E}">
        <p14:creationId xmlns:p14="http://schemas.microsoft.com/office/powerpoint/2010/main" val="375719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24D11-9943-46FB-A217-8FEA005A7573}"/>
              </a:ext>
            </a:extLst>
          </p:cNvPr>
          <p:cNvSpPr>
            <a:spLocks noGrp="1"/>
          </p:cNvSpPr>
          <p:nvPr>
            <p:ph type="title"/>
          </p:nvPr>
        </p:nvSpPr>
        <p:spPr>
          <a:xfrm>
            <a:off x="97690" y="685800"/>
            <a:ext cx="9086850" cy="1143000"/>
          </a:xfrm>
        </p:spPr>
        <p:txBody>
          <a:bodyPr>
            <a:noAutofit/>
          </a:bodyPr>
          <a:lstStyle/>
          <a:p>
            <a:r>
              <a:rPr lang="en-US" dirty="0"/>
              <a:t>Head-to-head performance</a:t>
            </a:r>
            <a:br>
              <a:rPr lang="en-US" i="1" dirty="0"/>
            </a:br>
            <a:r>
              <a:rPr lang="en-US" dirty="0"/>
              <a:t>in 2-player no-limit Texas hold’em</a:t>
            </a:r>
            <a:br>
              <a:rPr lang="en-US" dirty="0"/>
            </a:br>
            <a:r>
              <a:rPr lang="en-US" sz="2000" dirty="0"/>
              <a:t>[Brown, Sandholm &amp; Amos NeurIPS-18e]</a:t>
            </a:r>
            <a:br>
              <a:rPr lang="en-US" dirty="0"/>
            </a:br>
            <a:endParaRPr lang="en-US" dirty="0"/>
          </a:p>
        </p:txBody>
      </p:sp>
      <p:sp>
        <p:nvSpPr>
          <p:cNvPr id="3" name="Content Placeholder 2">
            <a:extLst>
              <a:ext uri="{FF2B5EF4-FFF2-40B4-BE49-F238E27FC236}">
                <a16:creationId xmlns:a16="http://schemas.microsoft.com/office/drawing/2014/main" id="{164E566B-0E23-45D4-A49A-858B29347695}"/>
              </a:ext>
            </a:extLst>
          </p:cNvPr>
          <p:cNvSpPr>
            <a:spLocks noGrp="1"/>
          </p:cNvSpPr>
          <p:nvPr>
            <p:ph idx="1"/>
          </p:nvPr>
        </p:nvSpPr>
        <p:spPr>
          <a:xfrm>
            <a:off x="209550" y="1857623"/>
            <a:ext cx="3981450" cy="3394472"/>
          </a:xfrm>
        </p:spPr>
        <p:txBody>
          <a:bodyPr/>
          <a:lstStyle/>
          <a:p>
            <a:r>
              <a:rPr lang="en-US" sz="2100" dirty="0"/>
              <a:t>Baby Tartanian8</a:t>
            </a:r>
            <a:r>
              <a:rPr lang="en-US" dirty="0"/>
              <a:t> </a:t>
            </a:r>
            <a:br>
              <a:rPr lang="en-US" dirty="0"/>
            </a:br>
            <a:r>
              <a:rPr lang="en-US" sz="1500" dirty="0"/>
              <a:t>[2016 champion]</a:t>
            </a:r>
          </a:p>
          <a:p>
            <a:pPr lvl="1"/>
            <a:r>
              <a:rPr lang="en-US" sz="1800" dirty="0"/>
              <a:t>2 million core hours</a:t>
            </a:r>
          </a:p>
          <a:p>
            <a:pPr lvl="1"/>
            <a:r>
              <a:rPr lang="en-US" sz="1800" dirty="0"/>
              <a:t>18 TB of memory</a:t>
            </a:r>
          </a:p>
          <a:p>
            <a:pPr lvl="1"/>
            <a:endParaRPr lang="en-US" dirty="0"/>
          </a:p>
        </p:txBody>
      </p:sp>
      <p:sp>
        <p:nvSpPr>
          <p:cNvPr id="4" name="Content Placeholder 2">
            <a:extLst>
              <a:ext uri="{FF2B5EF4-FFF2-40B4-BE49-F238E27FC236}">
                <a16:creationId xmlns:a16="http://schemas.microsoft.com/office/drawing/2014/main" id="{2E4E03A0-3149-45F5-8C72-1868FEC229CF}"/>
              </a:ext>
            </a:extLst>
          </p:cNvPr>
          <p:cNvSpPr txBox="1">
            <a:spLocks/>
          </p:cNvSpPr>
          <p:nvPr/>
        </p:nvSpPr>
        <p:spPr>
          <a:xfrm>
            <a:off x="3200400" y="1958576"/>
            <a:ext cx="3143250" cy="33944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100" dirty="0" err="1"/>
              <a:t>Slumbot</a:t>
            </a:r>
            <a:r>
              <a:rPr lang="en-US" sz="2400" dirty="0"/>
              <a:t> </a:t>
            </a:r>
            <a:br>
              <a:rPr lang="en-US" sz="2400" dirty="0"/>
            </a:br>
            <a:r>
              <a:rPr lang="en-US" sz="1500" dirty="0"/>
              <a:t>[2018 champion]</a:t>
            </a:r>
          </a:p>
          <a:p>
            <a:pPr lvl="1"/>
            <a:r>
              <a:rPr lang="en-US" sz="1800" dirty="0"/>
              <a:t>250,000 core hours</a:t>
            </a:r>
          </a:p>
          <a:p>
            <a:pPr lvl="1"/>
            <a:r>
              <a:rPr lang="en-US" sz="1800" dirty="0"/>
              <a:t>2 TB of memory</a:t>
            </a:r>
          </a:p>
          <a:p>
            <a:pPr lvl="1"/>
            <a:endParaRPr lang="en-US" sz="2100" dirty="0"/>
          </a:p>
        </p:txBody>
      </p:sp>
      <p:sp>
        <p:nvSpPr>
          <p:cNvPr id="5" name="Content Placeholder 2">
            <a:extLst>
              <a:ext uri="{FF2B5EF4-FFF2-40B4-BE49-F238E27FC236}">
                <a16:creationId xmlns:a16="http://schemas.microsoft.com/office/drawing/2014/main" id="{745560E0-B122-4DA4-97D0-92AA7C1A2159}"/>
              </a:ext>
            </a:extLst>
          </p:cNvPr>
          <p:cNvSpPr txBox="1">
            <a:spLocks/>
          </p:cNvSpPr>
          <p:nvPr/>
        </p:nvSpPr>
        <p:spPr>
          <a:xfrm>
            <a:off x="5943600" y="2015728"/>
            <a:ext cx="3039948" cy="3394472"/>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100" dirty="0"/>
              <a:t>Modicum</a:t>
            </a:r>
          </a:p>
          <a:p>
            <a:pPr lvl="1"/>
            <a:r>
              <a:rPr lang="en-US" sz="1800" dirty="0"/>
              <a:t>700 core hours</a:t>
            </a:r>
          </a:p>
          <a:p>
            <a:pPr lvl="1"/>
            <a:r>
              <a:rPr lang="en-US" sz="1800" dirty="0"/>
              <a:t>16 GB of memory</a:t>
            </a:r>
          </a:p>
          <a:p>
            <a:pPr lvl="1"/>
            <a:r>
              <a:rPr lang="en-US" sz="1800" dirty="0"/>
              <a:t>Plays in real time with a  4-core CPU in 20 seconds per hand</a:t>
            </a:r>
          </a:p>
          <a:p>
            <a:pPr lvl="1"/>
            <a:endParaRPr lang="en-US" sz="2100" dirty="0"/>
          </a:p>
        </p:txBody>
      </p:sp>
      <mc:AlternateContent xmlns:mc="http://schemas.openxmlformats.org/markup-compatibility/2006" xmlns:a14="http://schemas.microsoft.com/office/drawing/2010/main">
        <mc:Choice Requires="a14">
          <p:graphicFrame>
            <p:nvGraphicFramePr>
              <p:cNvPr id="6" name="Content Placeholder 3">
                <a:extLst>
                  <a:ext uri="{FF2B5EF4-FFF2-40B4-BE49-F238E27FC236}">
                    <a16:creationId xmlns:a16="http://schemas.microsoft.com/office/drawing/2014/main" id="{4B001BD7-F217-4FC9-A741-F3F358B4A983}"/>
                  </a:ext>
                </a:extLst>
              </p:cNvPr>
              <p:cNvGraphicFramePr>
                <a:graphicFrameLocks/>
              </p:cNvGraphicFramePr>
              <p:nvPr/>
            </p:nvGraphicFramePr>
            <p:xfrm>
              <a:off x="381002" y="4053362"/>
              <a:ext cx="8458199" cy="2271238"/>
            </p:xfrm>
            <a:graphic>
              <a:graphicData uri="http://schemas.openxmlformats.org/drawingml/2006/table">
                <a:tbl>
                  <a:tblPr firstRow="1" bandRow="1">
                    <a:tableStyleId>{5C22544A-7EE6-4342-B048-85BDC9FD1C3A}</a:tableStyleId>
                  </a:tblPr>
                  <a:tblGrid>
                    <a:gridCol w="4876798">
                      <a:extLst>
                        <a:ext uri="{9D8B030D-6E8A-4147-A177-3AD203B41FA5}">
                          <a16:colId xmlns:a16="http://schemas.microsoft.com/office/drawing/2014/main" val="3841264861"/>
                        </a:ext>
                      </a:extLst>
                    </a:gridCol>
                    <a:gridCol w="1981200">
                      <a:extLst>
                        <a:ext uri="{9D8B030D-6E8A-4147-A177-3AD203B41FA5}">
                          <a16:colId xmlns:a16="http://schemas.microsoft.com/office/drawing/2014/main" val="2798113757"/>
                        </a:ext>
                      </a:extLst>
                    </a:gridCol>
                    <a:gridCol w="1600201">
                      <a:extLst>
                        <a:ext uri="{9D8B030D-6E8A-4147-A177-3AD203B41FA5}">
                          <a16:colId xmlns:a16="http://schemas.microsoft.com/office/drawing/2014/main" val="1163989251"/>
                        </a:ext>
                      </a:extLst>
                    </a:gridCol>
                  </a:tblGrid>
                  <a:tr h="411940">
                    <a:tc>
                      <a:txBody>
                        <a:bodyPr/>
                        <a:lstStyle/>
                        <a:p>
                          <a:endParaRPr lang="en-US" sz="2000" dirty="0"/>
                        </a:p>
                      </a:txBody>
                      <a:tcPr marL="68580" marR="68580" marT="34290" marB="34290"/>
                    </a:tc>
                    <a:tc>
                      <a:txBody>
                        <a:bodyPr/>
                        <a:lstStyle/>
                        <a:p>
                          <a:pPr algn="ctr"/>
                          <a:r>
                            <a:rPr lang="en-US" sz="2000" dirty="0"/>
                            <a:t>Baby Tartanian8</a:t>
                          </a:r>
                        </a:p>
                      </a:txBody>
                      <a:tcPr marL="68580" marR="68580" marT="34290" marB="34290"/>
                    </a:tc>
                    <a:tc>
                      <a:txBody>
                        <a:bodyPr/>
                        <a:lstStyle/>
                        <a:p>
                          <a:pPr algn="ctr"/>
                          <a:r>
                            <a:rPr lang="en-US" sz="2000" dirty="0" err="1"/>
                            <a:t>Slumbot</a:t>
                          </a:r>
                          <a:endParaRPr lang="en-US" sz="2000" dirty="0"/>
                        </a:p>
                      </a:txBody>
                      <a:tcPr marL="68580" marR="68580" marT="34290" marB="34290"/>
                    </a:tc>
                    <a:extLst>
                      <a:ext uri="{0D108BD9-81ED-4DB2-BD59-A6C34878D82A}">
                        <a16:rowId xmlns:a16="http://schemas.microsoft.com/office/drawing/2014/main" val="2235203192"/>
                      </a:ext>
                    </a:extLst>
                  </a:tr>
                  <a:tr h="723679">
                    <a:tc>
                      <a:txBody>
                        <a:bodyPr/>
                        <a:lstStyle/>
                        <a:p>
                          <a:r>
                            <a:rPr lang="en-US" sz="2000" b="1" dirty="0"/>
                            <a:t>Modicum (no real-time reasoning)</a:t>
                          </a:r>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𝟓𝟕</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𝟏𝟑</m:t>
                                </m:r>
                              </m:oMath>
                            </m:oMathPara>
                          </a14:m>
                          <a:endParaRPr lang="en-US" sz="2000" b="1" dirty="0">
                            <a:solidFill>
                              <a:srgbClr val="C00000"/>
                            </a:solidFill>
                          </a:endParaRPr>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𝟏𝟏</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𝟖</m:t>
                                </m:r>
                              </m:oMath>
                            </m:oMathPara>
                          </a14:m>
                          <a:endParaRPr lang="en-US" sz="2000" b="1" dirty="0">
                            <a:solidFill>
                              <a:srgbClr val="C00000"/>
                            </a:solidFill>
                          </a:endParaRPr>
                        </a:p>
                      </a:txBody>
                      <a:tcPr marL="68580" marR="68580" marT="34290" marB="34290"/>
                    </a:tc>
                    <a:extLst>
                      <a:ext uri="{0D108BD9-81ED-4DB2-BD59-A6C34878D82A}">
                        <a16:rowId xmlns:a16="http://schemas.microsoft.com/office/drawing/2014/main" val="1666645366"/>
                      </a:ext>
                    </a:extLst>
                  </a:tr>
                  <a:tr h="723679">
                    <a:tc>
                      <a:txBody>
                        <a:bodyPr/>
                        <a:lstStyle/>
                        <a:p>
                          <a:r>
                            <a:rPr lang="en-US" sz="2000" b="1" dirty="0"/>
                            <a:t>Modicum (just one continuation strategy)</a:t>
                          </a:r>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𝟏𝟎</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𝟖</m:t>
                                </m:r>
                              </m:oMath>
                            </m:oMathPara>
                          </a14:m>
                          <a:endParaRPr lang="en-US" sz="2000" b="1" dirty="0">
                            <a:solidFill>
                              <a:srgbClr val="C00000"/>
                            </a:solidFill>
                          </a:endParaRPr>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𝟏</m:t>
                                </m:r>
                                <m:r>
                                  <a:rPr lang="en-US" sz="2000" b="1" i="1" smtClean="0">
                                    <a:solidFill>
                                      <a:srgbClr val="C00000"/>
                                    </a:solidFill>
                                    <a:latin typeface="Cambria Math" panose="02040503050406030204" pitchFamily="18" charset="0"/>
                                  </a:rPr>
                                  <m:t>±</m:t>
                                </m:r>
                                <m:r>
                                  <a:rPr lang="en-US" sz="2000" b="1" i="1" smtClean="0">
                                    <a:solidFill>
                                      <a:srgbClr val="C00000"/>
                                    </a:solidFill>
                                    <a:latin typeface="Cambria Math" panose="02040503050406030204" pitchFamily="18" charset="0"/>
                                  </a:rPr>
                                  <m:t>𝟏𝟓</m:t>
                                </m:r>
                              </m:oMath>
                            </m:oMathPara>
                          </a14:m>
                          <a:endParaRPr lang="en-US" sz="2000" b="1" dirty="0">
                            <a:solidFill>
                              <a:srgbClr val="C00000"/>
                            </a:solidFill>
                          </a:endParaRPr>
                        </a:p>
                      </a:txBody>
                      <a:tcPr marL="68580" marR="68580" marT="34290" marB="34290"/>
                    </a:tc>
                    <a:extLst>
                      <a:ext uri="{0D108BD9-81ED-4DB2-BD59-A6C34878D82A}">
                        <a16:rowId xmlns:a16="http://schemas.microsoft.com/office/drawing/2014/main" val="2490736483"/>
                      </a:ext>
                    </a:extLst>
                  </a:tr>
                  <a:tr h="411940">
                    <a:tc>
                      <a:txBody>
                        <a:bodyPr/>
                        <a:lstStyle/>
                        <a:p>
                          <a:r>
                            <a:rPr lang="en-US" sz="2000" b="1" dirty="0"/>
                            <a:t>Modicum (just a few continuation strategies)</a:t>
                          </a:r>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B050"/>
                                    </a:solidFill>
                                    <a:latin typeface="Cambria Math" panose="02040503050406030204" pitchFamily="18" charset="0"/>
                                  </a:rPr>
                                  <m:t>𝟔</m:t>
                                </m:r>
                                <m:r>
                                  <a:rPr lang="en-US" sz="2000" b="1" i="1" smtClean="0">
                                    <a:solidFill>
                                      <a:srgbClr val="00B050"/>
                                    </a:solidFill>
                                    <a:latin typeface="Cambria Math" panose="02040503050406030204" pitchFamily="18" charset="0"/>
                                  </a:rPr>
                                  <m:t>±</m:t>
                                </m:r>
                                <m:r>
                                  <a:rPr lang="en-US" sz="2000" b="1" i="1" smtClean="0">
                                    <a:solidFill>
                                      <a:srgbClr val="00B050"/>
                                    </a:solidFill>
                                    <a:latin typeface="Cambria Math" panose="02040503050406030204" pitchFamily="18" charset="0"/>
                                  </a:rPr>
                                  <m:t>𝟓</m:t>
                                </m:r>
                              </m:oMath>
                            </m:oMathPara>
                          </a14:m>
                          <a:endParaRPr lang="en-US" sz="2000" b="1" dirty="0">
                            <a:solidFill>
                              <a:srgbClr val="00B050"/>
                            </a:solidFill>
                          </a:endParaRPr>
                        </a:p>
                      </a:txBody>
                      <a:tcPr marL="68580" marR="68580" marT="34290" marB="34290"/>
                    </a:tc>
                    <a:tc>
                      <a:txBody>
                        <a:bodyPr/>
                        <a:lstStyle/>
                        <a:p>
                          <a:pPr/>
                          <a14:m>
                            <m:oMathPara xmlns:m="http://schemas.openxmlformats.org/officeDocument/2006/math">
                              <m:oMathParaPr>
                                <m:jc m:val="centerGroup"/>
                              </m:oMathParaPr>
                              <m:oMath xmlns:m="http://schemas.openxmlformats.org/officeDocument/2006/math">
                                <m:r>
                                  <a:rPr lang="en-US" sz="2000" b="1" i="1" smtClean="0">
                                    <a:solidFill>
                                      <a:srgbClr val="00B050"/>
                                    </a:solidFill>
                                    <a:latin typeface="Cambria Math" panose="02040503050406030204" pitchFamily="18" charset="0"/>
                                  </a:rPr>
                                  <m:t>𝟏𝟏</m:t>
                                </m:r>
                                <m:r>
                                  <a:rPr lang="en-US" sz="2000" b="1" i="1" smtClean="0">
                                    <a:solidFill>
                                      <a:srgbClr val="00B050"/>
                                    </a:solidFill>
                                    <a:latin typeface="Cambria Math" panose="02040503050406030204" pitchFamily="18" charset="0"/>
                                  </a:rPr>
                                  <m:t>±</m:t>
                                </m:r>
                                <m:r>
                                  <a:rPr lang="en-US" sz="2000" b="1" i="1" smtClean="0">
                                    <a:solidFill>
                                      <a:srgbClr val="00B050"/>
                                    </a:solidFill>
                                    <a:latin typeface="Cambria Math" panose="02040503050406030204" pitchFamily="18" charset="0"/>
                                  </a:rPr>
                                  <m:t>𝟗</m:t>
                                </m:r>
                              </m:oMath>
                            </m:oMathPara>
                          </a14:m>
                          <a:endParaRPr lang="en-US" sz="2000" b="1" dirty="0">
                            <a:solidFill>
                              <a:srgbClr val="00B050"/>
                            </a:solidFill>
                          </a:endParaRPr>
                        </a:p>
                      </a:txBody>
                      <a:tcPr marL="68580" marR="68580" marT="34290" marB="34290"/>
                    </a:tc>
                    <a:extLst>
                      <a:ext uri="{0D108BD9-81ED-4DB2-BD59-A6C34878D82A}">
                        <a16:rowId xmlns:a16="http://schemas.microsoft.com/office/drawing/2014/main" val="2116332223"/>
                      </a:ext>
                    </a:extLst>
                  </a:tr>
                </a:tbl>
              </a:graphicData>
            </a:graphic>
          </p:graphicFrame>
        </mc:Choice>
        <mc:Fallback xmlns="">
          <p:graphicFrame>
            <p:nvGraphicFramePr>
              <p:cNvPr id="6" name="Content Placeholder 3">
                <a:extLst>
                  <a:ext uri="{FF2B5EF4-FFF2-40B4-BE49-F238E27FC236}">
                    <a16:creationId xmlns:a16="http://schemas.microsoft.com/office/drawing/2014/main" id="{4B001BD7-F217-4FC9-A741-F3F358B4A983}"/>
                  </a:ext>
                </a:extLst>
              </p:cNvPr>
              <p:cNvGraphicFramePr>
                <a:graphicFrameLocks/>
              </p:cNvGraphicFramePr>
              <p:nvPr>
                <p:extLst>
                  <p:ext uri="{D42A27DB-BD31-4B8C-83A1-F6EECF244321}">
                    <p14:modId xmlns:p14="http://schemas.microsoft.com/office/powerpoint/2010/main" val="942833570"/>
                  </p:ext>
                </p:extLst>
              </p:nvPr>
            </p:nvGraphicFramePr>
            <p:xfrm>
              <a:off x="381002" y="4053362"/>
              <a:ext cx="8458199" cy="2271238"/>
            </p:xfrm>
            <a:graphic>
              <a:graphicData uri="http://schemas.openxmlformats.org/drawingml/2006/table">
                <a:tbl>
                  <a:tblPr firstRow="1" bandRow="1">
                    <a:tableStyleId>{5C22544A-7EE6-4342-B048-85BDC9FD1C3A}</a:tableStyleId>
                  </a:tblPr>
                  <a:tblGrid>
                    <a:gridCol w="4876798">
                      <a:extLst>
                        <a:ext uri="{9D8B030D-6E8A-4147-A177-3AD203B41FA5}">
                          <a16:colId xmlns:a16="http://schemas.microsoft.com/office/drawing/2014/main" val="3841264861"/>
                        </a:ext>
                      </a:extLst>
                    </a:gridCol>
                    <a:gridCol w="1981200">
                      <a:extLst>
                        <a:ext uri="{9D8B030D-6E8A-4147-A177-3AD203B41FA5}">
                          <a16:colId xmlns:a16="http://schemas.microsoft.com/office/drawing/2014/main" val="2798113757"/>
                        </a:ext>
                      </a:extLst>
                    </a:gridCol>
                    <a:gridCol w="1600201">
                      <a:extLst>
                        <a:ext uri="{9D8B030D-6E8A-4147-A177-3AD203B41FA5}">
                          <a16:colId xmlns:a16="http://schemas.microsoft.com/office/drawing/2014/main" val="1163989251"/>
                        </a:ext>
                      </a:extLst>
                    </a:gridCol>
                  </a:tblGrid>
                  <a:tr h="411940">
                    <a:tc>
                      <a:txBody>
                        <a:bodyPr/>
                        <a:lstStyle/>
                        <a:p>
                          <a:endParaRPr lang="en-US" sz="2000" dirty="0"/>
                        </a:p>
                      </a:txBody>
                      <a:tcPr marL="68580" marR="68580" marT="34290" marB="34290"/>
                    </a:tc>
                    <a:tc>
                      <a:txBody>
                        <a:bodyPr/>
                        <a:lstStyle/>
                        <a:p>
                          <a:pPr algn="ctr"/>
                          <a:r>
                            <a:rPr lang="en-US" sz="2000" dirty="0" smtClean="0"/>
                            <a:t>Baby Tartanian8</a:t>
                          </a:r>
                          <a:endParaRPr lang="en-US" sz="2000" dirty="0"/>
                        </a:p>
                      </a:txBody>
                      <a:tcPr marL="68580" marR="68580" marT="34290" marB="34290"/>
                    </a:tc>
                    <a:tc>
                      <a:txBody>
                        <a:bodyPr/>
                        <a:lstStyle/>
                        <a:p>
                          <a:pPr algn="ctr"/>
                          <a:r>
                            <a:rPr lang="en-US" sz="2000" dirty="0" err="1"/>
                            <a:t>Slumbot</a:t>
                          </a:r>
                          <a:endParaRPr lang="en-US" sz="2000" dirty="0"/>
                        </a:p>
                      </a:txBody>
                      <a:tcPr marL="68580" marR="68580" marT="34290" marB="34290"/>
                    </a:tc>
                    <a:extLst>
                      <a:ext uri="{0D108BD9-81ED-4DB2-BD59-A6C34878D82A}">
                        <a16:rowId xmlns:a16="http://schemas.microsoft.com/office/drawing/2014/main" val="2235203192"/>
                      </a:ext>
                    </a:extLst>
                  </a:tr>
                  <a:tr h="723679">
                    <a:tc>
                      <a:txBody>
                        <a:bodyPr/>
                        <a:lstStyle/>
                        <a:p>
                          <a:r>
                            <a:rPr lang="en-US" sz="2000" b="1" dirty="0"/>
                            <a:t>Modicum (no real-time reasoning)</a:t>
                          </a:r>
                        </a:p>
                      </a:txBody>
                      <a:tcPr marL="68580" marR="68580" marT="34290" marB="34290"/>
                    </a:tc>
                    <a:tc>
                      <a:txBody>
                        <a:bodyPr/>
                        <a:lstStyle/>
                        <a:p>
                          <a:endParaRPr lang="en-US"/>
                        </a:p>
                      </a:txBody>
                      <a:tcPr marL="68580" marR="68580" marT="34290" marB="34290">
                        <a:blipFill>
                          <a:blip r:embed="rId3"/>
                          <a:stretch>
                            <a:fillRect l="-246769" t="-62185" r="-82154" b="-168067"/>
                          </a:stretch>
                        </a:blipFill>
                      </a:tcPr>
                    </a:tc>
                    <a:tc>
                      <a:txBody>
                        <a:bodyPr/>
                        <a:lstStyle/>
                        <a:p>
                          <a:endParaRPr lang="en-US"/>
                        </a:p>
                      </a:txBody>
                      <a:tcPr marL="68580" marR="68580" marT="34290" marB="34290">
                        <a:blipFill>
                          <a:blip r:embed="rId3"/>
                          <a:stretch>
                            <a:fillRect l="-428517" t="-62185" r="-1521" b="-168067"/>
                          </a:stretch>
                        </a:blipFill>
                      </a:tcPr>
                    </a:tc>
                    <a:extLst>
                      <a:ext uri="{0D108BD9-81ED-4DB2-BD59-A6C34878D82A}">
                        <a16:rowId xmlns:a16="http://schemas.microsoft.com/office/drawing/2014/main" val="1666645366"/>
                      </a:ext>
                    </a:extLst>
                  </a:tr>
                  <a:tr h="723679">
                    <a:tc>
                      <a:txBody>
                        <a:bodyPr/>
                        <a:lstStyle/>
                        <a:p>
                          <a:r>
                            <a:rPr lang="en-US" sz="2000" b="1" dirty="0"/>
                            <a:t>Modicum (just one </a:t>
                          </a:r>
                          <a:r>
                            <a:rPr lang="en-US" sz="2000" b="1" dirty="0" smtClean="0"/>
                            <a:t>continuation strategy)</a:t>
                          </a:r>
                          <a:endParaRPr lang="en-US" sz="2000" b="1" dirty="0"/>
                        </a:p>
                      </a:txBody>
                      <a:tcPr marL="68580" marR="68580" marT="34290" marB="34290"/>
                    </a:tc>
                    <a:tc>
                      <a:txBody>
                        <a:bodyPr/>
                        <a:lstStyle/>
                        <a:p>
                          <a:endParaRPr lang="en-US"/>
                        </a:p>
                      </a:txBody>
                      <a:tcPr marL="68580" marR="68580" marT="34290" marB="34290">
                        <a:blipFill>
                          <a:blip r:embed="rId3"/>
                          <a:stretch>
                            <a:fillRect l="-246769" t="-162185" r="-82154" b="-68067"/>
                          </a:stretch>
                        </a:blipFill>
                      </a:tcPr>
                    </a:tc>
                    <a:tc>
                      <a:txBody>
                        <a:bodyPr/>
                        <a:lstStyle/>
                        <a:p>
                          <a:endParaRPr lang="en-US"/>
                        </a:p>
                      </a:txBody>
                      <a:tcPr marL="68580" marR="68580" marT="34290" marB="34290">
                        <a:blipFill>
                          <a:blip r:embed="rId3"/>
                          <a:stretch>
                            <a:fillRect l="-428517" t="-162185" r="-1521" b="-68067"/>
                          </a:stretch>
                        </a:blipFill>
                      </a:tcPr>
                    </a:tc>
                    <a:extLst>
                      <a:ext uri="{0D108BD9-81ED-4DB2-BD59-A6C34878D82A}">
                        <a16:rowId xmlns:a16="http://schemas.microsoft.com/office/drawing/2014/main" val="2490736483"/>
                      </a:ext>
                    </a:extLst>
                  </a:tr>
                  <a:tr h="411940">
                    <a:tc>
                      <a:txBody>
                        <a:bodyPr/>
                        <a:lstStyle/>
                        <a:p>
                          <a:r>
                            <a:rPr lang="en-US" sz="2000" b="1" dirty="0" smtClean="0"/>
                            <a:t>Modicum (just a few continuation strategies)</a:t>
                          </a:r>
                          <a:endParaRPr lang="en-US" sz="2000" b="1" dirty="0"/>
                        </a:p>
                      </a:txBody>
                      <a:tcPr marL="68580" marR="68580" marT="34290" marB="34290"/>
                    </a:tc>
                    <a:tc>
                      <a:txBody>
                        <a:bodyPr/>
                        <a:lstStyle/>
                        <a:p>
                          <a:endParaRPr lang="en-US"/>
                        </a:p>
                      </a:txBody>
                      <a:tcPr marL="68580" marR="68580" marT="34290" marB="34290">
                        <a:blipFill>
                          <a:blip r:embed="rId3"/>
                          <a:stretch>
                            <a:fillRect l="-246769" t="-458824" r="-82154" b="-19118"/>
                          </a:stretch>
                        </a:blipFill>
                      </a:tcPr>
                    </a:tc>
                    <a:tc>
                      <a:txBody>
                        <a:bodyPr/>
                        <a:lstStyle/>
                        <a:p>
                          <a:endParaRPr lang="en-US"/>
                        </a:p>
                      </a:txBody>
                      <a:tcPr marL="68580" marR="68580" marT="34290" marB="34290">
                        <a:blipFill>
                          <a:blip r:embed="rId3"/>
                          <a:stretch>
                            <a:fillRect l="-428517" t="-458824" r="-1521" b="-19118"/>
                          </a:stretch>
                        </a:blipFill>
                      </a:tcPr>
                    </a:tc>
                    <a:extLst>
                      <a:ext uri="{0D108BD9-81ED-4DB2-BD59-A6C34878D82A}">
                        <a16:rowId xmlns:a16="http://schemas.microsoft.com/office/drawing/2014/main" val="2116332223"/>
                      </a:ext>
                    </a:extLst>
                  </a:tr>
                </a:tbl>
              </a:graphicData>
            </a:graphic>
          </p:graphicFrame>
        </mc:Fallback>
      </mc:AlternateContent>
      <p:sp>
        <p:nvSpPr>
          <p:cNvPr id="7" name="TextBox 6"/>
          <p:cNvSpPr txBox="1"/>
          <p:nvPr/>
        </p:nvSpPr>
        <p:spPr>
          <a:xfrm>
            <a:off x="5562600" y="6336268"/>
            <a:ext cx="2881430" cy="369332"/>
          </a:xfrm>
          <a:prstGeom prst="rect">
            <a:avLst/>
          </a:prstGeom>
          <a:noFill/>
        </p:spPr>
        <p:txBody>
          <a:bodyPr wrap="none" rtlCol="0">
            <a:spAutoFit/>
          </a:bodyPr>
          <a:lstStyle/>
          <a:p>
            <a:r>
              <a:rPr lang="en-US" dirty="0"/>
              <a:t>Unit: </a:t>
            </a:r>
            <a:r>
              <a:rPr lang="en-US" dirty="0" err="1"/>
              <a:t>milli</a:t>
            </a:r>
            <a:r>
              <a:rPr lang="en-US" dirty="0"/>
              <a:t>-big-blinds / game</a:t>
            </a:r>
          </a:p>
        </p:txBody>
      </p:sp>
    </p:spTree>
    <p:extLst>
      <p:ext uri="{BB962C8B-B14F-4D97-AF65-F5344CB8AC3E}">
        <p14:creationId xmlns:p14="http://schemas.microsoft.com/office/powerpoint/2010/main" val="1102091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 from this segment</a:t>
            </a:r>
          </a:p>
        </p:txBody>
      </p:sp>
      <p:sp>
        <p:nvSpPr>
          <p:cNvPr id="3" name="Content Placeholder 2"/>
          <p:cNvSpPr>
            <a:spLocks noGrp="1"/>
          </p:cNvSpPr>
          <p:nvPr>
            <p:ph idx="1"/>
          </p:nvPr>
        </p:nvSpPr>
        <p:spPr>
          <a:xfrm>
            <a:off x="457200" y="1600200"/>
            <a:ext cx="8229600" cy="4572000"/>
          </a:xfrm>
        </p:spPr>
        <p:txBody>
          <a:bodyPr>
            <a:normAutofit fontScale="70000" lnSpcReduction="20000"/>
          </a:bodyPr>
          <a:lstStyle/>
          <a:p>
            <a:r>
              <a:rPr lang="en-US" dirty="0"/>
              <a:t>Planning is important in imperfect-information games, but different</a:t>
            </a:r>
          </a:p>
          <a:p>
            <a:endParaRPr lang="en-US" dirty="0"/>
          </a:p>
          <a:p>
            <a:r>
              <a:rPr lang="en-US" dirty="0"/>
              <a:t>In real-time planning, you must consider how the opponent can adapt to changes in your strategy</a:t>
            </a:r>
          </a:p>
          <a:p>
            <a:pPr lvl="1"/>
            <a:r>
              <a:rPr lang="en-US" dirty="0"/>
              <a:t>Except in perfect-information games and single-agent setting</a:t>
            </a:r>
          </a:p>
          <a:p>
            <a:endParaRPr lang="en-US" dirty="0"/>
          </a:p>
          <a:p>
            <a:r>
              <a:rPr lang="en-US" dirty="0"/>
              <a:t>States don’t have well-defined values in imperfect-info games</a:t>
            </a:r>
          </a:p>
          <a:p>
            <a:endParaRPr lang="en-US" dirty="0"/>
          </a:p>
          <a:p>
            <a:r>
              <a:rPr lang="en-US" dirty="0"/>
              <a:t>Our depth-limited solving algorithm:</a:t>
            </a:r>
          </a:p>
          <a:p>
            <a:pPr lvl="1"/>
            <a:r>
              <a:rPr lang="en-US" dirty="0"/>
              <a:t>Is sound</a:t>
            </a:r>
          </a:p>
          <a:p>
            <a:pPr lvl="1"/>
            <a:r>
              <a:rPr lang="en-US" dirty="0"/>
              <a:t>Enabled 2nd-best AI for heads-up no-limit Texas </a:t>
            </a:r>
            <a:r>
              <a:rPr lang="en-US" dirty="0" err="1"/>
              <a:t>hold’em</a:t>
            </a:r>
            <a:r>
              <a:rPr lang="en-US" dirty="0"/>
              <a:t> poker to be developed on a 4-core CPU with 16 GB of RAM</a:t>
            </a:r>
          </a:p>
        </p:txBody>
      </p:sp>
    </p:spTree>
    <p:extLst>
      <p:ext uri="{BB962C8B-B14F-4D97-AF65-F5344CB8AC3E}">
        <p14:creationId xmlns:p14="http://schemas.microsoft.com/office/powerpoint/2010/main" val="3356847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5125"/>
            <a:ext cx="7772400" cy="1362075"/>
          </a:xfrm>
        </p:spPr>
        <p:txBody>
          <a:bodyPr/>
          <a:lstStyle/>
          <a:p>
            <a:pPr algn="ctr"/>
            <a:r>
              <a:rPr lang="en-US" dirty="0"/>
              <a:t>Multi-player GAMES</a:t>
            </a:r>
          </a:p>
        </p:txBody>
      </p:sp>
    </p:spTree>
    <p:extLst>
      <p:ext uri="{BB962C8B-B14F-4D97-AF65-F5344CB8AC3E}">
        <p14:creationId xmlns:p14="http://schemas.microsoft.com/office/powerpoint/2010/main" val="115074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1362075"/>
          </a:xfrm>
        </p:spPr>
        <p:txBody>
          <a:bodyPr>
            <a:normAutofit fontScale="90000"/>
          </a:bodyPr>
          <a:lstStyle/>
          <a:p>
            <a:pPr algn="ctr"/>
            <a:r>
              <a:rPr lang="en-US" dirty="0"/>
              <a:t>depth-limited search FOR IMPERFECT-INFORMATION GAMES </a:t>
            </a:r>
            <a:br>
              <a:rPr lang="en-US" dirty="0"/>
            </a:br>
            <a:br>
              <a:rPr lang="en-US" dirty="0"/>
            </a:br>
            <a:r>
              <a:rPr lang="en-US" sz="2700" b="0" dirty="0"/>
              <a:t>[Brown, Sandholm &amp; Amos, NeurIPS-18]</a:t>
            </a:r>
            <a:endParaRPr lang="en-US" sz="3600" b="0" dirty="0"/>
          </a:p>
        </p:txBody>
      </p:sp>
    </p:spTree>
    <p:extLst>
      <p:ext uri="{BB962C8B-B14F-4D97-AF65-F5344CB8AC3E}">
        <p14:creationId xmlns:p14="http://schemas.microsoft.com/office/powerpoint/2010/main" val="74398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Multi-player games</a:t>
            </a:r>
          </a:p>
        </p:txBody>
      </p:sp>
      <p:sp>
        <p:nvSpPr>
          <p:cNvPr id="5" name="Content Placeholder 4"/>
          <p:cNvSpPr>
            <a:spLocks noGrp="1"/>
          </p:cNvSpPr>
          <p:nvPr>
            <p:ph idx="1"/>
          </p:nvPr>
        </p:nvSpPr>
        <p:spPr>
          <a:xfrm>
            <a:off x="304800" y="1600200"/>
            <a:ext cx="8610600" cy="4525963"/>
          </a:xfrm>
        </p:spPr>
        <p:txBody>
          <a:bodyPr>
            <a:normAutofit fontScale="77500" lnSpcReduction="20000"/>
          </a:bodyPr>
          <a:lstStyle/>
          <a:p>
            <a:r>
              <a:rPr lang="en-US" dirty="0"/>
              <a:t>All prior superhuman AI game-playing milestones have been in 2-player games: </a:t>
            </a:r>
          </a:p>
          <a:p>
            <a:pPr lvl="1"/>
            <a:r>
              <a:rPr lang="en-US" b="1" dirty="0"/>
              <a:t>Checkers</a:t>
            </a:r>
            <a:r>
              <a:rPr lang="en-US" dirty="0"/>
              <a:t>: </a:t>
            </a:r>
            <a:r>
              <a:rPr lang="en-US" i="1" dirty="0"/>
              <a:t>Chinook</a:t>
            </a:r>
            <a:r>
              <a:rPr lang="en-US" dirty="0"/>
              <a:t> 1994</a:t>
            </a:r>
          </a:p>
          <a:p>
            <a:pPr lvl="1"/>
            <a:r>
              <a:rPr lang="en-US" b="1" dirty="0"/>
              <a:t>Othello</a:t>
            </a:r>
            <a:r>
              <a:rPr lang="en-US" dirty="0"/>
              <a:t>: </a:t>
            </a:r>
            <a:r>
              <a:rPr lang="en-US" i="1" dirty="0" err="1"/>
              <a:t>Logistello</a:t>
            </a:r>
            <a:r>
              <a:rPr lang="en-US" dirty="0"/>
              <a:t> 1997</a:t>
            </a:r>
          </a:p>
          <a:p>
            <a:pPr lvl="1"/>
            <a:r>
              <a:rPr lang="en-US" b="1" dirty="0"/>
              <a:t>Chess</a:t>
            </a:r>
            <a:r>
              <a:rPr lang="en-US" dirty="0"/>
              <a:t>: </a:t>
            </a:r>
            <a:r>
              <a:rPr lang="en-US" i="1" dirty="0"/>
              <a:t>Deep Blue </a:t>
            </a:r>
            <a:r>
              <a:rPr lang="en-US" dirty="0"/>
              <a:t>1997</a:t>
            </a:r>
          </a:p>
          <a:p>
            <a:pPr lvl="1"/>
            <a:r>
              <a:rPr lang="en-US" b="1" dirty="0"/>
              <a:t>2-player limit Texas </a:t>
            </a:r>
            <a:r>
              <a:rPr lang="en-US" b="1" dirty="0" err="1"/>
              <a:t>hold’em</a:t>
            </a:r>
            <a:r>
              <a:rPr lang="en-US" dirty="0"/>
              <a:t>: </a:t>
            </a:r>
            <a:r>
              <a:rPr lang="en-US" i="1" dirty="0"/>
              <a:t>Polaris</a:t>
            </a:r>
            <a:r>
              <a:rPr lang="en-US" dirty="0"/>
              <a:t> 2008</a:t>
            </a:r>
          </a:p>
          <a:p>
            <a:pPr lvl="1"/>
            <a:r>
              <a:rPr lang="en-US" b="1" dirty="0"/>
              <a:t>Go</a:t>
            </a:r>
            <a:r>
              <a:rPr lang="en-US" dirty="0"/>
              <a:t>: </a:t>
            </a:r>
            <a:r>
              <a:rPr lang="en-US" i="1" dirty="0" err="1"/>
              <a:t>AlphaGo</a:t>
            </a:r>
            <a:r>
              <a:rPr lang="en-US" dirty="0"/>
              <a:t> 2016</a:t>
            </a:r>
          </a:p>
          <a:p>
            <a:pPr lvl="1"/>
            <a:r>
              <a:rPr lang="en-US" b="1" dirty="0"/>
              <a:t>2-player no-limit Texas </a:t>
            </a:r>
            <a:r>
              <a:rPr lang="en-US" b="1" dirty="0" err="1"/>
              <a:t>hold’em</a:t>
            </a:r>
            <a:r>
              <a:rPr lang="en-US" dirty="0"/>
              <a:t>: </a:t>
            </a:r>
            <a:r>
              <a:rPr lang="en-US" i="1" dirty="0" err="1"/>
              <a:t>Libratus</a:t>
            </a:r>
            <a:r>
              <a:rPr lang="en-US" dirty="0"/>
              <a:t> 2017</a:t>
            </a:r>
          </a:p>
          <a:p>
            <a:pPr lvl="1"/>
            <a:r>
              <a:rPr lang="en-US" b="1" dirty="0" err="1"/>
              <a:t>Starcraft</a:t>
            </a:r>
            <a:r>
              <a:rPr lang="en-US" b="1" dirty="0"/>
              <a:t> II</a:t>
            </a:r>
            <a:r>
              <a:rPr lang="en-US" dirty="0"/>
              <a:t>: </a:t>
            </a:r>
            <a:r>
              <a:rPr lang="en-US" i="1" dirty="0" err="1"/>
              <a:t>AlphaStar</a:t>
            </a:r>
            <a:r>
              <a:rPr lang="en-US" dirty="0"/>
              <a:t> 2019 and </a:t>
            </a:r>
            <a:r>
              <a:rPr lang="en-US" b="1" dirty="0"/>
              <a:t>DOTA 2</a:t>
            </a:r>
            <a:r>
              <a:rPr lang="en-US" dirty="0"/>
              <a:t>: </a:t>
            </a:r>
            <a:r>
              <a:rPr lang="en-US" i="1" dirty="0" err="1"/>
              <a:t>OpenAI</a:t>
            </a:r>
            <a:r>
              <a:rPr lang="en-US" i="1" dirty="0"/>
              <a:t> Five </a:t>
            </a:r>
            <a:r>
              <a:rPr lang="en-US" dirty="0"/>
              <a:t>2019 (if they are superhuman)</a:t>
            </a:r>
          </a:p>
          <a:p>
            <a:endParaRPr lang="en-US" dirty="0"/>
          </a:p>
          <a:p>
            <a:r>
              <a:rPr lang="en-US" dirty="0"/>
              <a:t>Our research led to techniques that enabled us to develop a superhuman AI for </a:t>
            </a:r>
            <a:r>
              <a:rPr lang="en-US" dirty="0">
                <a:solidFill>
                  <a:srgbClr val="FF0000"/>
                </a:solidFill>
              </a:rPr>
              <a:t>multi-player</a:t>
            </a:r>
            <a:r>
              <a:rPr lang="en-US" dirty="0"/>
              <a:t> no-limit Texas hold’em …</a:t>
            </a:r>
          </a:p>
        </p:txBody>
      </p:sp>
    </p:spTree>
    <p:extLst>
      <p:ext uri="{BB962C8B-B14F-4D97-AF65-F5344CB8AC3E}">
        <p14:creationId xmlns:p14="http://schemas.microsoft.com/office/powerpoint/2010/main" val="3594642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Multi-player poker</a:t>
            </a:r>
          </a:p>
        </p:txBody>
      </p:sp>
      <p:sp>
        <p:nvSpPr>
          <p:cNvPr id="3" name="Content Placeholder 2"/>
          <p:cNvSpPr>
            <a:spLocks noGrp="1"/>
          </p:cNvSpPr>
          <p:nvPr>
            <p:ph idx="1"/>
          </p:nvPr>
        </p:nvSpPr>
        <p:spPr>
          <a:xfrm>
            <a:off x="304800" y="1447800"/>
            <a:ext cx="4876800" cy="4606644"/>
          </a:xfrm>
        </p:spPr>
        <p:txBody>
          <a:bodyPr>
            <a:normAutofit fontScale="85000" lnSpcReduction="20000"/>
          </a:bodyPr>
          <a:lstStyle/>
          <a:p>
            <a:r>
              <a:rPr lang="en-US" dirty="0"/>
              <a:t>Recognized AI, game theory, and OR milestone that has been open for decades</a:t>
            </a:r>
          </a:p>
          <a:p>
            <a:r>
              <a:rPr lang="en-US" dirty="0"/>
              <a:t>Most popular variant in the world: 6-player no-limit Texas </a:t>
            </a:r>
            <a:r>
              <a:rPr lang="en-US" dirty="0" err="1"/>
              <a:t>hold’em</a:t>
            </a:r>
            <a:endParaRPr lang="en-US" dirty="0"/>
          </a:p>
          <a:p>
            <a:r>
              <a:rPr lang="en-US" dirty="0">
                <a:solidFill>
                  <a:srgbClr val="00A44A"/>
                </a:solidFill>
              </a:rPr>
              <a:t>Very recently we developed a superhuman AI, </a:t>
            </a:r>
            <a:r>
              <a:rPr lang="en-US" i="1" dirty="0">
                <a:solidFill>
                  <a:srgbClr val="00A44A"/>
                </a:solidFill>
              </a:rPr>
              <a:t>Pluribus</a:t>
            </a:r>
            <a:r>
              <a:rPr lang="en-US" dirty="0">
                <a:solidFill>
                  <a:srgbClr val="00A44A"/>
                </a:solidFill>
              </a:rPr>
              <a:t>, for this game [Brown &amp; Sandholm, </a:t>
            </a:r>
            <a:r>
              <a:rPr lang="en-US" i="1" dirty="0">
                <a:solidFill>
                  <a:srgbClr val="00A44A"/>
                </a:solidFill>
              </a:rPr>
              <a:t>Science</a:t>
            </a:r>
            <a:r>
              <a:rPr lang="en-US" dirty="0">
                <a:solidFill>
                  <a:srgbClr val="00A44A"/>
                </a:solidFill>
              </a:rPr>
              <a:t> 2019]</a:t>
            </a:r>
          </a:p>
          <a:p>
            <a:pPr lvl="1"/>
            <a:r>
              <a:rPr lang="en-US" dirty="0">
                <a:solidFill>
                  <a:srgbClr val="00A44A"/>
                </a:solidFill>
              </a:rPr>
              <a:t>Science Breakthrough of the Year runner-up, 2019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274" y="1447800"/>
            <a:ext cx="3590925" cy="4566494"/>
          </a:xfrm>
          <a:prstGeom prst="rect">
            <a:avLst/>
          </a:prstGeom>
        </p:spPr>
      </p:pic>
    </p:spTree>
    <p:extLst>
      <p:ext uri="{BB962C8B-B14F-4D97-AF65-F5344CB8AC3E}">
        <p14:creationId xmlns:p14="http://schemas.microsoft.com/office/powerpoint/2010/main" val="344982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57400" y="2057400"/>
            <a:ext cx="5105400" cy="2467963"/>
          </a:xfrm>
          <a:prstGeom prst="rect">
            <a:avLst/>
          </a:prstGeom>
        </p:spPr>
      </p:pic>
      <p:sp>
        <p:nvSpPr>
          <p:cNvPr id="2" name="Title 1"/>
          <p:cNvSpPr>
            <a:spLocks noGrp="1"/>
          </p:cNvSpPr>
          <p:nvPr>
            <p:ph type="title"/>
          </p:nvPr>
        </p:nvSpPr>
        <p:spPr>
          <a:xfrm>
            <a:off x="463475" y="152400"/>
            <a:ext cx="8229600" cy="838200"/>
          </a:xfrm>
        </p:spPr>
        <p:txBody>
          <a:bodyPr>
            <a:normAutofit fontScale="90000"/>
          </a:bodyPr>
          <a:lstStyle/>
          <a:p>
            <a:r>
              <a:rPr lang="en-US" dirty="0"/>
              <a:t>2-player 0-sum vs. multi-player games</a:t>
            </a:r>
          </a:p>
        </p:txBody>
      </p:sp>
      <p:sp>
        <p:nvSpPr>
          <p:cNvPr id="3" name="Content Placeholder 2"/>
          <p:cNvSpPr>
            <a:spLocks noGrp="1"/>
          </p:cNvSpPr>
          <p:nvPr>
            <p:ph idx="1"/>
          </p:nvPr>
        </p:nvSpPr>
        <p:spPr>
          <a:xfrm>
            <a:off x="457200" y="1295400"/>
            <a:ext cx="8458200" cy="5410200"/>
          </a:xfrm>
        </p:spPr>
        <p:txBody>
          <a:bodyPr>
            <a:normAutofit fontScale="55000" lnSpcReduction="20000"/>
          </a:bodyPr>
          <a:lstStyle/>
          <a:p>
            <a:r>
              <a:rPr lang="en-US" dirty="0"/>
              <a:t>All prior superhuman AI game milestones have been in 2-player 0-sum games</a:t>
            </a:r>
          </a:p>
          <a:p>
            <a:r>
              <a:rPr lang="en-US" dirty="0"/>
              <a:t>Multi-player games have additional issues (even in normal form):</a:t>
            </a:r>
          </a:p>
          <a:p>
            <a:pPr lvl="1"/>
            <a:r>
              <a:rPr lang="en-US" dirty="0"/>
              <a:t>Playing a Nash equilibrium is not safe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Finding even an approximate Nash equilibrium is hard</a:t>
            </a:r>
          </a:p>
          <a:p>
            <a:pPr lvl="2"/>
            <a:r>
              <a:rPr lang="en-US" dirty="0"/>
              <a:t>In theory [Daskalakis et al. 2009; Chen et al. 2009; Rubinstein 2018]</a:t>
            </a:r>
          </a:p>
          <a:p>
            <a:pPr lvl="2"/>
            <a:r>
              <a:rPr lang="en-US" dirty="0"/>
              <a:t>In practice, fastest complete algorithm only scales to 3-5 players and 3-5 strategies per player </a:t>
            </a:r>
            <a:br>
              <a:rPr lang="en-US" dirty="0"/>
            </a:br>
            <a:r>
              <a:rPr lang="en-US" dirty="0"/>
              <a:t>[Berg &amp; Sandholm AAAI-17]</a:t>
            </a:r>
          </a:p>
          <a:p>
            <a:r>
              <a:rPr lang="en-US" i="1" dirty="0"/>
              <a:t>Pluribus</a:t>
            </a:r>
            <a:r>
              <a:rPr lang="en-US" dirty="0"/>
              <a:t> finds superhuman strategies with a novel set of algorithms</a:t>
            </a:r>
          </a:p>
          <a:p>
            <a:pPr lvl="1"/>
            <a:r>
              <a:rPr lang="en-US" dirty="0"/>
              <a:t>No guarantee that the solution is a Nash equilibrium (beyond 2-player 0-sum games)</a:t>
            </a:r>
          </a:p>
          <a:p>
            <a:endParaRPr lang="en-US" dirty="0"/>
          </a:p>
        </p:txBody>
      </p:sp>
    </p:spTree>
    <p:extLst>
      <p:ext uri="{BB962C8B-B14F-4D97-AF65-F5344CB8AC3E}">
        <p14:creationId xmlns:p14="http://schemas.microsoft.com/office/powerpoint/2010/main" val="356904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4" end="1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5" end="1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038600" y="2362200"/>
            <a:ext cx="4098448" cy="1981200"/>
          </a:xfrm>
          <a:prstGeom prst="rect">
            <a:avLst/>
          </a:prstGeom>
        </p:spPr>
      </p:pic>
      <p:sp>
        <p:nvSpPr>
          <p:cNvPr id="2" name="Title 1"/>
          <p:cNvSpPr>
            <a:spLocks noGrp="1"/>
          </p:cNvSpPr>
          <p:nvPr>
            <p:ph type="title"/>
          </p:nvPr>
        </p:nvSpPr>
        <p:spPr>
          <a:xfrm>
            <a:off x="463475" y="152400"/>
            <a:ext cx="8229600" cy="838200"/>
          </a:xfrm>
        </p:spPr>
        <p:txBody>
          <a:bodyPr>
            <a:normAutofit fontScale="90000"/>
          </a:bodyPr>
          <a:lstStyle/>
          <a:p>
            <a:r>
              <a:rPr lang="en-US" dirty="0"/>
              <a:t>2-player 0-sum vs. multi-player games</a:t>
            </a:r>
          </a:p>
        </p:txBody>
      </p:sp>
      <p:sp>
        <p:nvSpPr>
          <p:cNvPr id="3" name="Content Placeholder 2"/>
          <p:cNvSpPr>
            <a:spLocks noGrp="1"/>
          </p:cNvSpPr>
          <p:nvPr>
            <p:ph idx="1"/>
          </p:nvPr>
        </p:nvSpPr>
        <p:spPr>
          <a:xfrm>
            <a:off x="457200" y="1066800"/>
            <a:ext cx="8458200" cy="5410200"/>
          </a:xfrm>
        </p:spPr>
        <p:txBody>
          <a:bodyPr>
            <a:normAutofit fontScale="55000" lnSpcReduction="20000"/>
          </a:bodyPr>
          <a:lstStyle/>
          <a:p>
            <a:r>
              <a:rPr lang="en-US" dirty="0"/>
              <a:t>All prior superhuman AI game milestones have been in 2-player games: </a:t>
            </a:r>
            <a:br>
              <a:rPr lang="en-US" dirty="0"/>
            </a:br>
            <a:r>
              <a:rPr lang="en-US" dirty="0"/>
              <a:t>Chinook 1994, Deep Blue 1997, Polaris 2008, </a:t>
            </a:r>
            <a:r>
              <a:rPr lang="en-US" dirty="0" err="1"/>
              <a:t>AlphaGo</a:t>
            </a:r>
            <a:r>
              <a:rPr lang="en-US" dirty="0"/>
              <a:t> 2016, Libratus 2017</a:t>
            </a:r>
          </a:p>
          <a:p>
            <a:pPr lvl="1"/>
            <a:r>
              <a:rPr lang="en-US" dirty="0"/>
              <a:t>Also </a:t>
            </a:r>
            <a:r>
              <a:rPr lang="en-US" dirty="0" err="1"/>
              <a:t>AlphaStar</a:t>
            </a:r>
            <a:r>
              <a:rPr lang="en-US" dirty="0"/>
              <a:t> [2019] (and </a:t>
            </a:r>
            <a:r>
              <a:rPr lang="en-US" dirty="0" err="1"/>
              <a:t>OpenAI</a:t>
            </a:r>
            <a:r>
              <a:rPr lang="en-US" dirty="0"/>
              <a:t> Five [2019]) if they are superhuman</a:t>
            </a:r>
          </a:p>
          <a:p>
            <a:r>
              <a:rPr lang="en-US" b="1" i="1" dirty="0"/>
              <a:t>Pluribus</a:t>
            </a:r>
            <a:r>
              <a:rPr lang="en-US" b="1" dirty="0"/>
              <a:t> is the first superhuman multi-player milestones</a:t>
            </a:r>
          </a:p>
          <a:p>
            <a:r>
              <a:rPr lang="en-US" dirty="0"/>
              <a:t>Multi-player games have additional issues not present in 2-player 0-sum games (even in normal form):</a:t>
            </a:r>
          </a:p>
          <a:p>
            <a:pPr lvl="1"/>
            <a:r>
              <a:rPr lang="en-US" dirty="0"/>
              <a:t>Playing a Nash equilibrium is not safe</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Finding even an approximate Nash equilibrium is hard</a:t>
            </a:r>
          </a:p>
          <a:p>
            <a:pPr lvl="2"/>
            <a:r>
              <a:rPr lang="en-US" dirty="0"/>
              <a:t>In theory [Daskalakis et al. 2009; Chen et al. 2009; Rubinstein 2018]</a:t>
            </a:r>
          </a:p>
          <a:p>
            <a:pPr lvl="2"/>
            <a:r>
              <a:rPr lang="en-US" dirty="0"/>
              <a:t>In practice, fastest complete algorithm only scales to 3-5 players and 3-5 strategies per player </a:t>
            </a:r>
            <a:br>
              <a:rPr lang="en-US" dirty="0"/>
            </a:br>
            <a:r>
              <a:rPr lang="en-US" dirty="0"/>
              <a:t>[Berg &amp; Sandholm AAAI-17]</a:t>
            </a:r>
          </a:p>
          <a:p>
            <a:pPr lvl="1"/>
            <a:r>
              <a:rPr lang="en-US" dirty="0"/>
              <a:t>Fast equilibrium-finding algorithms don’t have guarantees beyond 2-player 0-sum games</a:t>
            </a:r>
          </a:p>
          <a:p>
            <a:r>
              <a:rPr lang="en-US" i="1" dirty="0"/>
              <a:t>Pluribus</a:t>
            </a:r>
            <a:r>
              <a:rPr lang="en-US" dirty="0"/>
              <a:t> finds superhuman strategies with a novel set of algorithms</a:t>
            </a:r>
          </a:p>
          <a:p>
            <a:pPr lvl="1"/>
            <a:r>
              <a:rPr lang="en-US" dirty="0"/>
              <a:t>No guarantee that the solution is a Nash equilibrium (beyond 2-player 0-sum games)</a:t>
            </a:r>
          </a:p>
          <a:p>
            <a:endParaRPr lang="en-US" dirty="0"/>
          </a:p>
        </p:txBody>
      </p:sp>
    </p:spTree>
    <p:extLst>
      <p:ext uri="{BB962C8B-B14F-4D97-AF65-F5344CB8AC3E}">
        <p14:creationId xmlns:p14="http://schemas.microsoft.com/office/powerpoint/2010/main" val="376782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a:t>How does </a:t>
            </a:r>
            <a:r>
              <a:rPr lang="en-US" i="1" dirty="0"/>
              <a:t>Pluribus</a:t>
            </a:r>
            <a:r>
              <a:rPr lang="en-US" dirty="0"/>
              <a:t> work?</a:t>
            </a:r>
            <a:endParaRPr lang="en-US" sz="2000" dirty="0"/>
          </a:p>
        </p:txBody>
      </p:sp>
      <p:sp>
        <p:nvSpPr>
          <p:cNvPr id="3" name="Content Placeholder 2"/>
          <p:cNvSpPr>
            <a:spLocks noGrp="1"/>
          </p:cNvSpPr>
          <p:nvPr>
            <p:ph idx="1"/>
          </p:nvPr>
        </p:nvSpPr>
        <p:spPr>
          <a:xfrm>
            <a:off x="457200" y="1524000"/>
            <a:ext cx="8458200" cy="4953000"/>
          </a:xfrm>
        </p:spPr>
        <p:txBody>
          <a:bodyPr>
            <a:normAutofit/>
          </a:bodyPr>
          <a:lstStyle/>
          <a:p>
            <a:r>
              <a:rPr lang="en-US" dirty="0"/>
              <a:t>Developed and runs on a single server, no GPUs</a:t>
            </a:r>
          </a:p>
          <a:p>
            <a:r>
              <a:rPr lang="en-US" dirty="0"/>
              <a:t>Doesn’t use any data </a:t>
            </a:r>
          </a:p>
          <a:p>
            <a:r>
              <a:rPr lang="en-US" dirty="0"/>
              <a:t>Doesn’t adapt to the opponent</a:t>
            </a:r>
          </a:p>
          <a:p>
            <a:r>
              <a:rPr lang="en-US" dirty="0"/>
              <a:t>Offline blueprint computation and real-time depth-limited search</a:t>
            </a:r>
          </a:p>
        </p:txBody>
      </p:sp>
    </p:spTree>
    <p:extLst>
      <p:ext uri="{BB962C8B-B14F-4D97-AF65-F5344CB8AC3E}">
        <p14:creationId xmlns:p14="http://schemas.microsoft.com/office/powerpoint/2010/main" val="348911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65100" y="264219"/>
            <a:ext cx="8763000" cy="632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457200" y="274638"/>
            <a:ext cx="8229600" cy="680344"/>
          </a:xfrm>
        </p:spPr>
        <p:txBody>
          <a:bodyPr>
            <a:normAutofit fontScale="90000"/>
          </a:bodyPr>
          <a:lstStyle/>
          <a:p>
            <a:r>
              <a:rPr lang="en-US" sz="5400" b="1" i="1" dirty="0">
                <a:solidFill>
                  <a:schemeClr val="bg1"/>
                </a:solidFill>
              </a:rPr>
              <a:t>Pluribus</a:t>
            </a:r>
          </a:p>
        </p:txBody>
      </p:sp>
      <p:sp>
        <p:nvSpPr>
          <p:cNvPr id="15" name="Rounded Rectangle 14"/>
          <p:cNvSpPr/>
          <p:nvPr/>
        </p:nvSpPr>
        <p:spPr>
          <a:xfrm>
            <a:off x="5665694" y="3581400"/>
            <a:ext cx="22098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Computing strategy for depth-limited subgame</a:t>
            </a:r>
          </a:p>
        </p:txBody>
      </p:sp>
      <p:sp>
        <p:nvSpPr>
          <p:cNvPr id="26" name="TextBox 25"/>
          <p:cNvSpPr txBox="1"/>
          <p:nvPr/>
        </p:nvSpPr>
        <p:spPr>
          <a:xfrm>
            <a:off x="825568" y="799689"/>
            <a:ext cx="2092689" cy="400110"/>
          </a:xfrm>
          <a:prstGeom prst="rect">
            <a:avLst/>
          </a:prstGeom>
          <a:noFill/>
        </p:spPr>
        <p:txBody>
          <a:bodyPr wrap="none" rtlCol="0">
            <a:spAutoFit/>
          </a:bodyPr>
          <a:lstStyle/>
          <a:p>
            <a:r>
              <a:rPr lang="en-US" sz="2000" b="1" dirty="0">
                <a:solidFill>
                  <a:schemeClr val="bg1"/>
                </a:solidFill>
              </a:rPr>
              <a:t>Rules of the game</a:t>
            </a:r>
          </a:p>
        </p:txBody>
      </p:sp>
      <p:cxnSp>
        <p:nvCxnSpPr>
          <p:cNvPr id="3" name="Straight Connector 2"/>
          <p:cNvCxnSpPr/>
          <p:nvPr/>
        </p:nvCxnSpPr>
        <p:spPr>
          <a:xfrm>
            <a:off x="484094" y="2590800"/>
            <a:ext cx="2590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46294" y="4419600"/>
            <a:ext cx="2846933" cy="400110"/>
          </a:xfrm>
          <a:prstGeom prst="rect">
            <a:avLst/>
          </a:prstGeom>
          <a:noFill/>
        </p:spPr>
        <p:txBody>
          <a:bodyPr wrap="none" rtlCol="0">
            <a:spAutoFit/>
          </a:bodyPr>
          <a:lstStyle/>
          <a:p>
            <a:r>
              <a:rPr lang="en-US" sz="2000" b="1" dirty="0">
                <a:solidFill>
                  <a:schemeClr val="bg1"/>
                </a:solidFill>
              </a:rPr>
              <a:t>Blueprint strategy profile</a:t>
            </a:r>
          </a:p>
        </p:txBody>
      </p:sp>
      <p:sp>
        <p:nvSpPr>
          <p:cNvPr id="18" name="Rounded Rectangle 17"/>
          <p:cNvSpPr/>
          <p:nvPr/>
        </p:nvSpPr>
        <p:spPr>
          <a:xfrm>
            <a:off x="560294" y="3581400"/>
            <a:ext cx="22860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Blueprint computation</a:t>
            </a:r>
          </a:p>
          <a:p>
            <a:pPr algn="ctr"/>
            <a:r>
              <a:rPr lang="en-US" sz="2400" b="1" dirty="0">
                <a:solidFill>
                  <a:schemeClr val="tx1"/>
                </a:solidFill>
              </a:rPr>
              <a:t>(offline)</a:t>
            </a:r>
          </a:p>
          <a:p>
            <a:pPr algn="ctr"/>
            <a:endParaRPr lang="en-US" dirty="0">
              <a:solidFill>
                <a:schemeClr val="tx1"/>
              </a:solidFill>
            </a:endParaRPr>
          </a:p>
        </p:txBody>
      </p:sp>
      <p:sp>
        <p:nvSpPr>
          <p:cNvPr id="21" name="Rounded Rectangle 20"/>
          <p:cNvSpPr/>
          <p:nvPr/>
        </p:nvSpPr>
        <p:spPr>
          <a:xfrm>
            <a:off x="560294" y="1636246"/>
            <a:ext cx="8108950" cy="11475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Abstraction generation</a:t>
            </a:r>
          </a:p>
          <a:p>
            <a:pPr marL="342900" indent="-342900">
              <a:buFont typeface="Arial" panose="020B0604020202020204" pitchFamily="34" charset="0"/>
              <a:buChar char="•"/>
            </a:pPr>
            <a:r>
              <a:rPr lang="en-US" b="1" dirty="0">
                <a:solidFill>
                  <a:schemeClr val="tx1"/>
                </a:solidFill>
              </a:rPr>
              <a:t>Information abstraction algorithm </a:t>
            </a:r>
            <a:r>
              <a:rPr lang="en-US" dirty="0">
                <a:solidFill>
                  <a:schemeClr val="tx1"/>
                </a:solidFill>
              </a:rPr>
              <a:t>[Brown, Ganzfried &amp; Sandholm, AAMAS-15]</a:t>
            </a:r>
          </a:p>
          <a:p>
            <a:pPr marL="342900" indent="-342900">
              <a:buFont typeface="Arial" panose="020B0604020202020204" pitchFamily="34" charset="0"/>
              <a:buChar char="•"/>
            </a:pPr>
            <a:r>
              <a:rPr lang="en-US" b="1" dirty="0">
                <a:solidFill>
                  <a:schemeClr val="tx1"/>
                </a:solidFill>
              </a:rPr>
              <a:t>Action abstraction</a:t>
            </a:r>
          </a:p>
        </p:txBody>
      </p:sp>
      <p:cxnSp>
        <p:nvCxnSpPr>
          <p:cNvPr id="4" name="Straight Arrow Connector 3"/>
          <p:cNvCxnSpPr>
            <a:stCxn id="18" idx="3"/>
            <a:endCxn id="15" idx="1"/>
          </p:cNvCxnSpPr>
          <p:nvPr/>
        </p:nvCxnSpPr>
        <p:spPr>
          <a:xfrm>
            <a:off x="2846294" y="4953000"/>
            <a:ext cx="2819400"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855694" y="2810863"/>
            <a:ext cx="16219" cy="7615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732494" y="2819828"/>
            <a:ext cx="16219" cy="7615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08094" y="2819400"/>
            <a:ext cx="2161041" cy="707886"/>
          </a:xfrm>
          <a:prstGeom prst="rect">
            <a:avLst/>
          </a:prstGeom>
          <a:noFill/>
        </p:spPr>
        <p:txBody>
          <a:bodyPr wrap="none" rtlCol="0">
            <a:spAutoFit/>
          </a:bodyPr>
          <a:lstStyle/>
          <a:p>
            <a:r>
              <a:rPr lang="en-US" sz="2000" b="1" dirty="0">
                <a:solidFill>
                  <a:schemeClr val="bg1"/>
                </a:solidFill>
              </a:rPr>
              <a:t>Coarse abstraction</a:t>
            </a:r>
          </a:p>
          <a:p>
            <a:r>
              <a:rPr lang="en-US" sz="2000" b="1" dirty="0">
                <a:solidFill>
                  <a:schemeClr val="bg1"/>
                </a:solidFill>
              </a:rPr>
              <a:t>of the game</a:t>
            </a:r>
          </a:p>
        </p:txBody>
      </p:sp>
      <p:sp>
        <p:nvSpPr>
          <p:cNvPr id="31" name="TextBox 30"/>
          <p:cNvSpPr txBox="1"/>
          <p:nvPr/>
        </p:nvSpPr>
        <p:spPr>
          <a:xfrm>
            <a:off x="6879458" y="2824070"/>
            <a:ext cx="2035942" cy="707886"/>
          </a:xfrm>
          <a:prstGeom prst="rect">
            <a:avLst/>
          </a:prstGeom>
          <a:noFill/>
        </p:spPr>
        <p:txBody>
          <a:bodyPr wrap="none" rtlCol="0">
            <a:spAutoFit/>
          </a:bodyPr>
          <a:lstStyle/>
          <a:p>
            <a:r>
              <a:rPr lang="en-US" sz="2000" b="1" dirty="0">
                <a:solidFill>
                  <a:schemeClr val="bg1"/>
                </a:solidFill>
              </a:rPr>
              <a:t>Finer abstraction </a:t>
            </a:r>
          </a:p>
          <a:p>
            <a:r>
              <a:rPr lang="en-US" sz="2000" b="1" dirty="0">
                <a:solidFill>
                  <a:schemeClr val="bg1"/>
                </a:solidFill>
              </a:rPr>
              <a:t>of the game</a:t>
            </a:r>
          </a:p>
        </p:txBody>
      </p:sp>
      <p:cxnSp>
        <p:nvCxnSpPr>
          <p:cNvPr id="32" name="Straight Arrow Connector 31"/>
          <p:cNvCxnSpPr>
            <a:stCxn id="26" idx="2"/>
          </p:cNvCxnSpPr>
          <p:nvPr/>
        </p:nvCxnSpPr>
        <p:spPr>
          <a:xfrm flipH="1">
            <a:off x="1855695" y="1199799"/>
            <a:ext cx="16218" cy="39997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875494" y="4953000"/>
            <a:ext cx="763705"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02285" y="4419600"/>
            <a:ext cx="873957" cy="400110"/>
          </a:xfrm>
          <a:prstGeom prst="rect">
            <a:avLst/>
          </a:prstGeom>
          <a:noFill/>
        </p:spPr>
        <p:txBody>
          <a:bodyPr wrap="none" rtlCol="0">
            <a:spAutoFit/>
          </a:bodyPr>
          <a:lstStyle/>
          <a:p>
            <a:r>
              <a:rPr lang="en-US" sz="2000" b="1" dirty="0">
                <a:solidFill>
                  <a:schemeClr val="bg1"/>
                </a:solidFill>
              </a:rPr>
              <a:t>Action</a:t>
            </a:r>
          </a:p>
        </p:txBody>
      </p:sp>
    </p:spTree>
    <p:extLst>
      <p:ext uri="{BB962C8B-B14F-4D97-AF65-F5344CB8AC3E}">
        <p14:creationId xmlns:p14="http://schemas.microsoft.com/office/powerpoint/2010/main" val="4114662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65100" y="264219"/>
            <a:ext cx="8763000" cy="632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457200" y="274638"/>
            <a:ext cx="8229600" cy="680344"/>
          </a:xfrm>
        </p:spPr>
        <p:txBody>
          <a:bodyPr>
            <a:normAutofit fontScale="90000"/>
          </a:bodyPr>
          <a:lstStyle/>
          <a:p>
            <a:r>
              <a:rPr lang="en-US" sz="5400" b="1" i="1" dirty="0">
                <a:solidFill>
                  <a:schemeClr val="bg1"/>
                </a:solidFill>
              </a:rPr>
              <a:t>Pluribus</a:t>
            </a:r>
          </a:p>
        </p:txBody>
      </p:sp>
      <p:sp>
        <p:nvSpPr>
          <p:cNvPr id="15" name="Rounded Rectangle 14"/>
          <p:cNvSpPr/>
          <p:nvPr/>
        </p:nvSpPr>
        <p:spPr>
          <a:xfrm>
            <a:off x="5665694" y="3581400"/>
            <a:ext cx="2209800" cy="2743200"/>
          </a:xfrm>
          <a:prstGeom prst="roundRect">
            <a:avLst/>
          </a:prstGeom>
          <a:solidFill>
            <a:schemeClr val="accent1">
              <a:lumMod val="20000"/>
              <a:lumOff val="80000"/>
            </a:schemeClr>
          </a:solidFill>
          <a:effectLst>
            <a:glow rad="10287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Computing strategy for depth-limited subgame</a:t>
            </a:r>
          </a:p>
        </p:txBody>
      </p:sp>
      <p:sp>
        <p:nvSpPr>
          <p:cNvPr id="26" name="TextBox 25"/>
          <p:cNvSpPr txBox="1"/>
          <p:nvPr/>
        </p:nvSpPr>
        <p:spPr>
          <a:xfrm>
            <a:off x="825568" y="799689"/>
            <a:ext cx="2092689" cy="400110"/>
          </a:xfrm>
          <a:prstGeom prst="rect">
            <a:avLst/>
          </a:prstGeom>
          <a:noFill/>
        </p:spPr>
        <p:txBody>
          <a:bodyPr wrap="none" rtlCol="0">
            <a:spAutoFit/>
          </a:bodyPr>
          <a:lstStyle/>
          <a:p>
            <a:r>
              <a:rPr lang="en-US" sz="2000" b="1" dirty="0">
                <a:solidFill>
                  <a:schemeClr val="bg1"/>
                </a:solidFill>
              </a:rPr>
              <a:t>Rules of the game</a:t>
            </a:r>
          </a:p>
        </p:txBody>
      </p:sp>
      <p:cxnSp>
        <p:nvCxnSpPr>
          <p:cNvPr id="3" name="Straight Connector 2"/>
          <p:cNvCxnSpPr/>
          <p:nvPr/>
        </p:nvCxnSpPr>
        <p:spPr>
          <a:xfrm>
            <a:off x="484094" y="2590800"/>
            <a:ext cx="2590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46294" y="4419600"/>
            <a:ext cx="2846933" cy="400110"/>
          </a:xfrm>
          <a:prstGeom prst="rect">
            <a:avLst/>
          </a:prstGeom>
          <a:noFill/>
        </p:spPr>
        <p:txBody>
          <a:bodyPr wrap="none" rtlCol="0">
            <a:spAutoFit/>
          </a:bodyPr>
          <a:lstStyle/>
          <a:p>
            <a:r>
              <a:rPr lang="en-US" sz="2000" b="1" dirty="0">
                <a:solidFill>
                  <a:schemeClr val="bg1"/>
                </a:solidFill>
              </a:rPr>
              <a:t>Blueprint strategy profile</a:t>
            </a:r>
          </a:p>
        </p:txBody>
      </p:sp>
      <p:sp>
        <p:nvSpPr>
          <p:cNvPr id="18" name="Rounded Rectangle 17"/>
          <p:cNvSpPr/>
          <p:nvPr/>
        </p:nvSpPr>
        <p:spPr>
          <a:xfrm>
            <a:off x="560294" y="3581400"/>
            <a:ext cx="22860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Blueprint computation</a:t>
            </a:r>
          </a:p>
          <a:p>
            <a:pPr algn="ctr"/>
            <a:r>
              <a:rPr lang="en-US" sz="2400" b="1" dirty="0">
                <a:solidFill>
                  <a:schemeClr val="tx1"/>
                </a:solidFill>
              </a:rPr>
              <a:t>(offline)</a:t>
            </a:r>
          </a:p>
          <a:p>
            <a:pPr algn="ctr"/>
            <a:endParaRPr lang="en-US" dirty="0">
              <a:solidFill>
                <a:schemeClr val="tx1"/>
              </a:solidFill>
            </a:endParaRPr>
          </a:p>
        </p:txBody>
      </p:sp>
      <p:sp>
        <p:nvSpPr>
          <p:cNvPr id="21" name="Rounded Rectangle 20"/>
          <p:cNvSpPr/>
          <p:nvPr/>
        </p:nvSpPr>
        <p:spPr>
          <a:xfrm>
            <a:off x="560294" y="1636246"/>
            <a:ext cx="8108950" cy="11475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Abstraction generation</a:t>
            </a:r>
          </a:p>
          <a:p>
            <a:pPr marL="342900" indent="-342900">
              <a:buFont typeface="Arial" panose="020B0604020202020204" pitchFamily="34" charset="0"/>
              <a:buChar char="•"/>
            </a:pPr>
            <a:r>
              <a:rPr lang="en-US" b="1" dirty="0">
                <a:solidFill>
                  <a:schemeClr val="tx1"/>
                </a:solidFill>
              </a:rPr>
              <a:t>Information abstraction algorithm </a:t>
            </a:r>
            <a:r>
              <a:rPr lang="en-US" dirty="0">
                <a:solidFill>
                  <a:schemeClr val="tx1"/>
                </a:solidFill>
              </a:rPr>
              <a:t>[Brown, Ganzfried &amp; Sandholm, AAMAS-15]</a:t>
            </a:r>
          </a:p>
          <a:p>
            <a:pPr marL="342900" indent="-342900">
              <a:buFont typeface="Arial" panose="020B0604020202020204" pitchFamily="34" charset="0"/>
              <a:buChar char="•"/>
            </a:pPr>
            <a:r>
              <a:rPr lang="en-US" b="1" dirty="0">
                <a:solidFill>
                  <a:schemeClr val="tx1"/>
                </a:solidFill>
              </a:rPr>
              <a:t>Action abstraction</a:t>
            </a:r>
          </a:p>
        </p:txBody>
      </p:sp>
      <p:cxnSp>
        <p:nvCxnSpPr>
          <p:cNvPr id="4" name="Straight Arrow Connector 3"/>
          <p:cNvCxnSpPr>
            <a:stCxn id="18" idx="3"/>
            <a:endCxn id="15" idx="1"/>
          </p:cNvCxnSpPr>
          <p:nvPr/>
        </p:nvCxnSpPr>
        <p:spPr>
          <a:xfrm>
            <a:off x="2846294" y="4953000"/>
            <a:ext cx="2819400"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855694" y="2810863"/>
            <a:ext cx="16219" cy="7615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732494" y="2819828"/>
            <a:ext cx="16219" cy="7615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08094" y="2819400"/>
            <a:ext cx="2161041" cy="707886"/>
          </a:xfrm>
          <a:prstGeom prst="rect">
            <a:avLst/>
          </a:prstGeom>
          <a:noFill/>
        </p:spPr>
        <p:txBody>
          <a:bodyPr wrap="none" rtlCol="0">
            <a:spAutoFit/>
          </a:bodyPr>
          <a:lstStyle/>
          <a:p>
            <a:r>
              <a:rPr lang="en-US" sz="2000" b="1" dirty="0">
                <a:solidFill>
                  <a:schemeClr val="bg1"/>
                </a:solidFill>
              </a:rPr>
              <a:t>Coarse abstraction</a:t>
            </a:r>
          </a:p>
          <a:p>
            <a:r>
              <a:rPr lang="en-US" sz="2000" b="1" dirty="0">
                <a:solidFill>
                  <a:schemeClr val="bg1"/>
                </a:solidFill>
              </a:rPr>
              <a:t>of the game</a:t>
            </a:r>
          </a:p>
        </p:txBody>
      </p:sp>
      <p:sp>
        <p:nvSpPr>
          <p:cNvPr id="31" name="TextBox 30"/>
          <p:cNvSpPr txBox="1"/>
          <p:nvPr/>
        </p:nvSpPr>
        <p:spPr>
          <a:xfrm>
            <a:off x="6879458" y="2824070"/>
            <a:ext cx="2035942" cy="707886"/>
          </a:xfrm>
          <a:prstGeom prst="rect">
            <a:avLst/>
          </a:prstGeom>
          <a:noFill/>
        </p:spPr>
        <p:txBody>
          <a:bodyPr wrap="none" rtlCol="0">
            <a:spAutoFit/>
          </a:bodyPr>
          <a:lstStyle/>
          <a:p>
            <a:r>
              <a:rPr lang="en-US" sz="2000" b="1" dirty="0">
                <a:solidFill>
                  <a:schemeClr val="bg1"/>
                </a:solidFill>
              </a:rPr>
              <a:t>Finer abstraction </a:t>
            </a:r>
          </a:p>
          <a:p>
            <a:r>
              <a:rPr lang="en-US" sz="2000" b="1" dirty="0">
                <a:solidFill>
                  <a:schemeClr val="bg1"/>
                </a:solidFill>
              </a:rPr>
              <a:t>of the game</a:t>
            </a:r>
          </a:p>
        </p:txBody>
      </p:sp>
      <p:cxnSp>
        <p:nvCxnSpPr>
          <p:cNvPr id="32" name="Straight Arrow Connector 31"/>
          <p:cNvCxnSpPr>
            <a:stCxn id="26" idx="2"/>
          </p:cNvCxnSpPr>
          <p:nvPr/>
        </p:nvCxnSpPr>
        <p:spPr>
          <a:xfrm flipH="1">
            <a:off x="1855695" y="1199799"/>
            <a:ext cx="16218" cy="39997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875494" y="4953000"/>
            <a:ext cx="763705"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02285" y="4419600"/>
            <a:ext cx="873957" cy="400110"/>
          </a:xfrm>
          <a:prstGeom prst="rect">
            <a:avLst/>
          </a:prstGeom>
          <a:noFill/>
        </p:spPr>
        <p:txBody>
          <a:bodyPr wrap="none" rtlCol="0">
            <a:spAutoFit/>
          </a:bodyPr>
          <a:lstStyle/>
          <a:p>
            <a:r>
              <a:rPr lang="en-US" sz="2000" b="1" dirty="0">
                <a:solidFill>
                  <a:schemeClr val="bg1"/>
                </a:solidFill>
              </a:rPr>
              <a:t>Action</a:t>
            </a:r>
          </a:p>
        </p:txBody>
      </p:sp>
    </p:spTree>
    <p:extLst>
      <p:ext uri="{BB962C8B-B14F-4D97-AF65-F5344CB8AC3E}">
        <p14:creationId xmlns:p14="http://schemas.microsoft.com/office/powerpoint/2010/main" val="1261859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92162"/>
          </a:xfrm>
        </p:spPr>
        <p:txBody>
          <a:bodyPr>
            <a:noAutofit/>
          </a:bodyPr>
          <a:lstStyle/>
          <a:p>
            <a:r>
              <a:rPr lang="en-US" sz="3600" i="1" dirty="0" err="1"/>
              <a:t>Pluribus</a:t>
            </a:r>
            <a:r>
              <a:rPr lang="en-US" sz="3600" dirty="0" err="1"/>
              <a:t>’s</a:t>
            </a:r>
            <a:r>
              <a:rPr lang="en-US" sz="3600" dirty="0"/>
              <a:t> new form of depth-limited search for imperfect-information games</a:t>
            </a:r>
            <a:endParaRPr lang="en-US" sz="1600" dirty="0"/>
          </a:p>
        </p:txBody>
      </p:sp>
      <p:sp>
        <p:nvSpPr>
          <p:cNvPr id="3" name="Content Placeholder 2"/>
          <p:cNvSpPr>
            <a:spLocks noGrp="1"/>
          </p:cNvSpPr>
          <p:nvPr>
            <p:ph idx="1"/>
          </p:nvPr>
        </p:nvSpPr>
        <p:spPr>
          <a:xfrm>
            <a:off x="457200" y="1828800"/>
            <a:ext cx="8229600" cy="4572000"/>
          </a:xfrm>
        </p:spPr>
        <p:txBody>
          <a:bodyPr>
            <a:normAutofit fontScale="92500" lnSpcReduction="10000"/>
          </a:bodyPr>
          <a:lstStyle/>
          <a:p>
            <a:r>
              <a:rPr lang="en-US" dirty="0"/>
              <a:t>All players (not just opponents) pick from k continuation strategies at leaves</a:t>
            </a:r>
          </a:p>
          <a:p>
            <a:r>
              <a:rPr lang="en-US" dirty="0"/>
              <a:t>Search starts before current situation (beginning of current betting round)</a:t>
            </a:r>
          </a:p>
          <a:p>
            <a:pPr lvl="1"/>
            <a:r>
              <a:rPr lang="en-US" dirty="0"/>
              <a:t>Mitigates exploitability of unsafe search while keeping its advantages</a:t>
            </a:r>
          </a:p>
          <a:p>
            <a:pPr lvl="1"/>
            <a:r>
              <a:rPr lang="en-US" dirty="0"/>
              <a:t>Our player’s strategy is kept fixed for the moves already taken</a:t>
            </a:r>
          </a:p>
          <a:p>
            <a:pPr lvl="1"/>
            <a:r>
              <a:rPr lang="en-US" dirty="0"/>
              <a:t>As in </a:t>
            </a:r>
            <a:r>
              <a:rPr lang="en-US" i="1" dirty="0"/>
              <a:t>Libratus</a:t>
            </a:r>
            <a:r>
              <a:rPr lang="en-US" dirty="0"/>
              <a:t>, opponents’ actual actions are added to subgame model before the subgame is solved =&gt; no need to reverse map actions</a:t>
            </a:r>
          </a:p>
        </p:txBody>
      </p:sp>
    </p:spTree>
    <p:extLst>
      <p:ext uri="{BB962C8B-B14F-4D97-AF65-F5344CB8AC3E}">
        <p14:creationId xmlns:p14="http://schemas.microsoft.com/office/powerpoint/2010/main" val="252408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65100" y="264219"/>
            <a:ext cx="8763000" cy="632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457200" y="274638"/>
            <a:ext cx="8229600" cy="680344"/>
          </a:xfrm>
        </p:spPr>
        <p:txBody>
          <a:bodyPr>
            <a:normAutofit fontScale="90000"/>
          </a:bodyPr>
          <a:lstStyle/>
          <a:p>
            <a:r>
              <a:rPr lang="en-US" sz="5400" b="1" i="1" dirty="0">
                <a:solidFill>
                  <a:schemeClr val="bg1"/>
                </a:solidFill>
              </a:rPr>
              <a:t>Pluribus</a:t>
            </a:r>
          </a:p>
        </p:txBody>
      </p:sp>
      <p:sp>
        <p:nvSpPr>
          <p:cNvPr id="15" name="Rounded Rectangle 14"/>
          <p:cNvSpPr/>
          <p:nvPr/>
        </p:nvSpPr>
        <p:spPr>
          <a:xfrm>
            <a:off x="5665694" y="3581400"/>
            <a:ext cx="22098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Computing strategy for depth-limited subgame</a:t>
            </a:r>
          </a:p>
        </p:txBody>
      </p:sp>
      <p:sp>
        <p:nvSpPr>
          <p:cNvPr id="26" name="TextBox 25"/>
          <p:cNvSpPr txBox="1"/>
          <p:nvPr/>
        </p:nvSpPr>
        <p:spPr>
          <a:xfrm>
            <a:off x="825568" y="799689"/>
            <a:ext cx="2092689" cy="400110"/>
          </a:xfrm>
          <a:prstGeom prst="rect">
            <a:avLst/>
          </a:prstGeom>
          <a:noFill/>
        </p:spPr>
        <p:txBody>
          <a:bodyPr wrap="none" rtlCol="0">
            <a:spAutoFit/>
          </a:bodyPr>
          <a:lstStyle/>
          <a:p>
            <a:r>
              <a:rPr lang="en-US" sz="2000" b="1" dirty="0">
                <a:solidFill>
                  <a:schemeClr val="bg1"/>
                </a:solidFill>
              </a:rPr>
              <a:t>Rules of the game</a:t>
            </a:r>
          </a:p>
        </p:txBody>
      </p:sp>
      <p:cxnSp>
        <p:nvCxnSpPr>
          <p:cNvPr id="3" name="Straight Connector 2"/>
          <p:cNvCxnSpPr/>
          <p:nvPr/>
        </p:nvCxnSpPr>
        <p:spPr>
          <a:xfrm>
            <a:off x="484094" y="2590800"/>
            <a:ext cx="2590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46294" y="4419600"/>
            <a:ext cx="2846933" cy="400110"/>
          </a:xfrm>
          <a:prstGeom prst="rect">
            <a:avLst/>
          </a:prstGeom>
          <a:noFill/>
        </p:spPr>
        <p:txBody>
          <a:bodyPr wrap="none" rtlCol="0">
            <a:spAutoFit/>
          </a:bodyPr>
          <a:lstStyle/>
          <a:p>
            <a:r>
              <a:rPr lang="en-US" sz="2000" b="1" dirty="0">
                <a:solidFill>
                  <a:schemeClr val="bg1"/>
                </a:solidFill>
              </a:rPr>
              <a:t>Blueprint strategy profile</a:t>
            </a:r>
          </a:p>
        </p:txBody>
      </p:sp>
      <p:sp>
        <p:nvSpPr>
          <p:cNvPr id="18" name="Rounded Rectangle 17"/>
          <p:cNvSpPr/>
          <p:nvPr/>
        </p:nvSpPr>
        <p:spPr>
          <a:xfrm>
            <a:off x="560294" y="3581400"/>
            <a:ext cx="22860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Blueprint computation</a:t>
            </a:r>
          </a:p>
          <a:p>
            <a:pPr algn="ctr"/>
            <a:r>
              <a:rPr lang="en-US" sz="2400" b="1" dirty="0">
                <a:solidFill>
                  <a:schemeClr val="tx1"/>
                </a:solidFill>
              </a:rPr>
              <a:t>(offline)</a:t>
            </a:r>
          </a:p>
          <a:p>
            <a:pPr algn="ctr"/>
            <a:endParaRPr lang="en-US" dirty="0">
              <a:solidFill>
                <a:schemeClr val="tx1"/>
              </a:solidFill>
            </a:endParaRPr>
          </a:p>
        </p:txBody>
      </p:sp>
      <p:sp>
        <p:nvSpPr>
          <p:cNvPr id="21" name="Rounded Rectangle 20"/>
          <p:cNvSpPr/>
          <p:nvPr/>
        </p:nvSpPr>
        <p:spPr>
          <a:xfrm>
            <a:off x="560294" y="1636246"/>
            <a:ext cx="8108950" cy="11475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Abstraction generation</a:t>
            </a:r>
          </a:p>
          <a:p>
            <a:pPr marL="342900" indent="-342900">
              <a:buFont typeface="Arial" panose="020B0604020202020204" pitchFamily="34" charset="0"/>
              <a:buChar char="•"/>
            </a:pPr>
            <a:r>
              <a:rPr lang="en-US" b="1" dirty="0">
                <a:solidFill>
                  <a:schemeClr val="tx1"/>
                </a:solidFill>
              </a:rPr>
              <a:t>Information abstraction algorithm </a:t>
            </a:r>
            <a:r>
              <a:rPr lang="en-US" dirty="0">
                <a:solidFill>
                  <a:schemeClr val="tx1"/>
                </a:solidFill>
              </a:rPr>
              <a:t>[Brown, Ganzfried &amp; Sandholm, AAMAS-15]</a:t>
            </a:r>
          </a:p>
          <a:p>
            <a:pPr marL="342900" indent="-342900">
              <a:buFont typeface="Arial" panose="020B0604020202020204" pitchFamily="34" charset="0"/>
              <a:buChar char="•"/>
            </a:pPr>
            <a:r>
              <a:rPr lang="en-US" b="1" dirty="0">
                <a:solidFill>
                  <a:schemeClr val="tx1"/>
                </a:solidFill>
              </a:rPr>
              <a:t>Action abstraction</a:t>
            </a:r>
          </a:p>
        </p:txBody>
      </p:sp>
      <p:cxnSp>
        <p:nvCxnSpPr>
          <p:cNvPr id="4" name="Straight Arrow Connector 3"/>
          <p:cNvCxnSpPr>
            <a:stCxn id="18" idx="3"/>
            <a:endCxn id="15" idx="1"/>
          </p:cNvCxnSpPr>
          <p:nvPr/>
        </p:nvCxnSpPr>
        <p:spPr>
          <a:xfrm>
            <a:off x="2846294" y="4953000"/>
            <a:ext cx="2819400"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855694" y="2810863"/>
            <a:ext cx="16219" cy="7615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732494" y="2819828"/>
            <a:ext cx="16219" cy="7615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08094" y="2819400"/>
            <a:ext cx="2161041" cy="707886"/>
          </a:xfrm>
          <a:prstGeom prst="rect">
            <a:avLst/>
          </a:prstGeom>
          <a:noFill/>
        </p:spPr>
        <p:txBody>
          <a:bodyPr wrap="none" rtlCol="0">
            <a:spAutoFit/>
          </a:bodyPr>
          <a:lstStyle/>
          <a:p>
            <a:r>
              <a:rPr lang="en-US" sz="2000" b="1" dirty="0">
                <a:solidFill>
                  <a:schemeClr val="bg1"/>
                </a:solidFill>
              </a:rPr>
              <a:t>Coarse abstraction</a:t>
            </a:r>
          </a:p>
          <a:p>
            <a:r>
              <a:rPr lang="en-US" sz="2000" b="1" dirty="0">
                <a:solidFill>
                  <a:schemeClr val="bg1"/>
                </a:solidFill>
              </a:rPr>
              <a:t>of the game</a:t>
            </a:r>
          </a:p>
        </p:txBody>
      </p:sp>
      <p:sp>
        <p:nvSpPr>
          <p:cNvPr id="31" name="TextBox 30"/>
          <p:cNvSpPr txBox="1"/>
          <p:nvPr/>
        </p:nvSpPr>
        <p:spPr>
          <a:xfrm>
            <a:off x="6879458" y="2824070"/>
            <a:ext cx="2035942" cy="707886"/>
          </a:xfrm>
          <a:prstGeom prst="rect">
            <a:avLst/>
          </a:prstGeom>
          <a:noFill/>
        </p:spPr>
        <p:txBody>
          <a:bodyPr wrap="none" rtlCol="0">
            <a:spAutoFit/>
          </a:bodyPr>
          <a:lstStyle/>
          <a:p>
            <a:r>
              <a:rPr lang="en-US" sz="2000" b="1" dirty="0">
                <a:solidFill>
                  <a:schemeClr val="bg1"/>
                </a:solidFill>
              </a:rPr>
              <a:t>Finer abstraction </a:t>
            </a:r>
          </a:p>
          <a:p>
            <a:r>
              <a:rPr lang="en-US" sz="2000" b="1" dirty="0">
                <a:solidFill>
                  <a:schemeClr val="bg1"/>
                </a:solidFill>
              </a:rPr>
              <a:t>of the game</a:t>
            </a:r>
          </a:p>
        </p:txBody>
      </p:sp>
      <p:cxnSp>
        <p:nvCxnSpPr>
          <p:cNvPr id="32" name="Straight Arrow Connector 31"/>
          <p:cNvCxnSpPr>
            <a:stCxn id="26" idx="2"/>
          </p:cNvCxnSpPr>
          <p:nvPr/>
        </p:nvCxnSpPr>
        <p:spPr>
          <a:xfrm flipH="1">
            <a:off x="1855695" y="1199799"/>
            <a:ext cx="16218" cy="39997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875494" y="4953000"/>
            <a:ext cx="763705"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02285" y="4419600"/>
            <a:ext cx="873957" cy="400110"/>
          </a:xfrm>
          <a:prstGeom prst="rect">
            <a:avLst/>
          </a:prstGeom>
          <a:noFill/>
        </p:spPr>
        <p:txBody>
          <a:bodyPr wrap="none" rtlCol="0">
            <a:spAutoFit/>
          </a:bodyPr>
          <a:lstStyle/>
          <a:p>
            <a:r>
              <a:rPr lang="en-US" sz="2000" b="1" dirty="0">
                <a:solidFill>
                  <a:schemeClr val="bg1"/>
                </a:solidFill>
              </a:rPr>
              <a:t>Action</a:t>
            </a:r>
          </a:p>
        </p:txBody>
      </p:sp>
    </p:spTree>
    <p:extLst>
      <p:ext uri="{BB962C8B-B14F-4D97-AF65-F5344CB8AC3E}">
        <p14:creationId xmlns:p14="http://schemas.microsoft.com/office/powerpoint/2010/main" val="2592057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65100" y="264219"/>
            <a:ext cx="8763000" cy="632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457200" y="274638"/>
            <a:ext cx="8229600" cy="680344"/>
          </a:xfrm>
        </p:spPr>
        <p:txBody>
          <a:bodyPr>
            <a:normAutofit fontScale="90000"/>
          </a:bodyPr>
          <a:lstStyle/>
          <a:p>
            <a:r>
              <a:rPr lang="en-US" sz="5400" b="1" i="1" dirty="0">
                <a:solidFill>
                  <a:schemeClr val="bg1"/>
                </a:solidFill>
              </a:rPr>
              <a:t>Pluribus</a:t>
            </a:r>
          </a:p>
        </p:txBody>
      </p:sp>
      <p:sp>
        <p:nvSpPr>
          <p:cNvPr id="15" name="Rounded Rectangle 14"/>
          <p:cNvSpPr/>
          <p:nvPr/>
        </p:nvSpPr>
        <p:spPr>
          <a:xfrm>
            <a:off x="5665694" y="3581400"/>
            <a:ext cx="2209800" cy="27432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Computing strategy for depth-limited subgame</a:t>
            </a:r>
          </a:p>
        </p:txBody>
      </p:sp>
      <p:sp>
        <p:nvSpPr>
          <p:cNvPr id="26" name="TextBox 25"/>
          <p:cNvSpPr txBox="1"/>
          <p:nvPr/>
        </p:nvSpPr>
        <p:spPr>
          <a:xfrm>
            <a:off x="825568" y="799689"/>
            <a:ext cx="2092689" cy="400110"/>
          </a:xfrm>
          <a:prstGeom prst="rect">
            <a:avLst/>
          </a:prstGeom>
          <a:noFill/>
        </p:spPr>
        <p:txBody>
          <a:bodyPr wrap="none" rtlCol="0">
            <a:spAutoFit/>
          </a:bodyPr>
          <a:lstStyle/>
          <a:p>
            <a:r>
              <a:rPr lang="en-US" sz="2000" b="1" dirty="0">
                <a:solidFill>
                  <a:schemeClr val="bg1"/>
                </a:solidFill>
              </a:rPr>
              <a:t>Rules of the game</a:t>
            </a:r>
          </a:p>
        </p:txBody>
      </p:sp>
      <p:cxnSp>
        <p:nvCxnSpPr>
          <p:cNvPr id="3" name="Straight Connector 2"/>
          <p:cNvCxnSpPr/>
          <p:nvPr/>
        </p:nvCxnSpPr>
        <p:spPr>
          <a:xfrm>
            <a:off x="484094" y="2590800"/>
            <a:ext cx="25908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846294" y="4419600"/>
            <a:ext cx="2846933" cy="400110"/>
          </a:xfrm>
          <a:prstGeom prst="rect">
            <a:avLst/>
          </a:prstGeom>
          <a:noFill/>
        </p:spPr>
        <p:txBody>
          <a:bodyPr wrap="none" rtlCol="0">
            <a:spAutoFit/>
          </a:bodyPr>
          <a:lstStyle/>
          <a:p>
            <a:r>
              <a:rPr lang="en-US" sz="2000" b="1" dirty="0">
                <a:solidFill>
                  <a:schemeClr val="bg1"/>
                </a:solidFill>
              </a:rPr>
              <a:t>Blueprint strategy profile</a:t>
            </a:r>
          </a:p>
        </p:txBody>
      </p:sp>
      <p:sp>
        <p:nvSpPr>
          <p:cNvPr id="18" name="Rounded Rectangle 17"/>
          <p:cNvSpPr/>
          <p:nvPr/>
        </p:nvSpPr>
        <p:spPr>
          <a:xfrm>
            <a:off x="560294" y="3581400"/>
            <a:ext cx="2286000" cy="2743200"/>
          </a:xfrm>
          <a:prstGeom prst="roundRect">
            <a:avLst/>
          </a:prstGeom>
          <a:solidFill>
            <a:schemeClr val="accent1">
              <a:lumMod val="20000"/>
              <a:lumOff val="80000"/>
            </a:schemeClr>
          </a:solidFill>
          <a:effectLst>
            <a:glow rad="1028700">
              <a:srgbClr val="FFFF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Blueprint computation</a:t>
            </a:r>
          </a:p>
          <a:p>
            <a:pPr algn="ctr"/>
            <a:r>
              <a:rPr lang="en-US" sz="2400" b="1" dirty="0">
                <a:solidFill>
                  <a:schemeClr val="tx1"/>
                </a:solidFill>
              </a:rPr>
              <a:t>(offline)</a:t>
            </a:r>
          </a:p>
          <a:p>
            <a:pPr algn="ctr"/>
            <a:endParaRPr lang="en-US" dirty="0">
              <a:solidFill>
                <a:schemeClr val="tx1"/>
              </a:solidFill>
            </a:endParaRPr>
          </a:p>
        </p:txBody>
      </p:sp>
      <p:sp>
        <p:nvSpPr>
          <p:cNvPr id="21" name="Rounded Rectangle 20"/>
          <p:cNvSpPr/>
          <p:nvPr/>
        </p:nvSpPr>
        <p:spPr>
          <a:xfrm>
            <a:off x="560294" y="1636246"/>
            <a:ext cx="8108950" cy="11475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Abstraction generation</a:t>
            </a:r>
          </a:p>
          <a:p>
            <a:pPr marL="342900" indent="-342900">
              <a:buFont typeface="Arial" panose="020B0604020202020204" pitchFamily="34" charset="0"/>
              <a:buChar char="•"/>
            </a:pPr>
            <a:r>
              <a:rPr lang="en-US" b="1" dirty="0">
                <a:solidFill>
                  <a:schemeClr val="tx1"/>
                </a:solidFill>
              </a:rPr>
              <a:t>Information abstraction algorithm </a:t>
            </a:r>
            <a:r>
              <a:rPr lang="en-US" dirty="0">
                <a:solidFill>
                  <a:schemeClr val="tx1"/>
                </a:solidFill>
              </a:rPr>
              <a:t>[Brown, Ganzfried &amp; Sandholm, AAMAS-15]</a:t>
            </a:r>
          </a:p>
          <a:p>
            <a:pPr marL="342900" indent="-342900">
              <a:buFont typeface="Arial" panose="020B0604020202020204" pitchFamily="34" charset="0"/>
              <a:buChar char="•"/>
            </a:pPr>
            <a:r>
              <a:rPr lang="en-US" b="1" dirty="0">
                <a:solidFill>
                  <a:schemeClr val="tx1"/>
                </a:solidFill>
              </a:rPr>
              <a:t>Action abstraction</a:t>
            </a:r>
          </a:p>
        </p:txBody>
      </p:sp>
      <p:cxnSp>
        <p:nvCxnSpPr>
          <p:cNvPr id="4" name="Straight Arrow Connector 3"/>
          <p:cNvCxnSpPr>
            <a:stCxn id="18" idx="3"/>
            <a:endCxn id="15" idx="1"/>
          </p:cNvCxnSpPr>
          <p:nvPr/>
        </p:nvCxnSpPr>
        <p:spPr>
          <a:xfrm>
            <a:off x="2846294" y="4953000"/>
            <a:ext cx="2819400"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855694" y="2810863"/>
            <a:ext cx="16219" cy="7615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6732494" y="2819828"/>
            <a:ext cx="16219" cy="76157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008094" y="2819400"/>
            <a:ext cx="2161041" cy="707886"/>
          </a:xfrm>
          <a:prstGeom prst="rect">
            <a:avLst/>
          </a:prstGeom>
          <a:noFill/>
        </p:spPr>
        <p:txBody>
          <a:bodyPr wrap="none" rtlCol="0">
            <a:spAutoFit/>
          </a:bodyPr>
          <a:lstStyle/>
          <a:p>
            <a:r>
              <a:rPr lang="en-US" sz="2000" b="1" dirty="0">
                <a:solidFill>
                  <a:schemeClr val="bg1"/>
                </a:solidFill>
              </a:rPr>
              <a:t>Coarse abstraction</a:t>
            </a:r>
          </a:p>
          <a:p>
            <a:r>
              <a:rPr lang="en-US" sz="2000" b="1" dirty="0">
                <a:solidFill>
                  <a:schemeClr val="bg1"/>
                </a:solidFill>
              </a:rPr>
              <a:t>of the game</a:t>
            </a:r>
          </a:p>
        </p:txBody>
      </p:sp>
      <p:sp>
        <p:nvSpPr>
          <p:cNvPr id="31" name="TextBox 30"/>
          <p:cNvSpPr txBox="1"/>
          <p:nvPr/>
        </p:nvSpPr>
        <p:spPr>
          <a:xfrm>
            <a:off x="6879458" y="2824070"/>
            <a:ext cx="2035942" cy="707886"/>
          </a:xfrm>
          <a:prstGeom prst="rect">
            <a:avLst/>
          </a:prstGeom>
          <a:noFill/>
        </p:spPr>
        <p:txBody>
          <a:bodyPr wrap="none" rtlCol="0">
            <a:spAutoFit/>
          </a:bodyPr>
          <a:lstStyle/>
          <a:p>
            <a:r>
              <a:rPr lang="en-US" sz="2000" b="1" dirty="0">
                <a:solidFill>
                  <a:schemeClr val="bg1"/>
                </a:solidFill>
              </a:rPr>
              <a:t>Finer abstraction </a:t>
            </a:r>
          </a:p>
          <a:p>
            <a:r>
              <a:rPr lang="en-US" sz="2000" b="1" dirty="0">
                <a:solidFill>
                  <a:schemeClr val="bg1"/>
                </a:solidFill>
              </a:rPr>
              <a:t>of the game</a:t>
            </a:r>
          </a:p>
        </p:txBody>
      </p:sp>
      <p:cxnSp>
        <p:nvCxnSpPr>
          <p:cNvPr id="32" name="Straight Arrow Connector 31"/>
          <p:cNvCxnSpPr>
            <a:stCxn id="26" idx="2"/>
          </p:cNvCxnSpPr>
          <p:nvPr/>
        </p:nvCxnSpPr>
        <p:spPr>
          <a:xfrm flipH="1">
            <a:off x="1855695" y="1199799"/>
            <a:ext cx="16218" cy="399973"/>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875494" y="4953000"/>
            <a:ext cx="763705" cy="0"/>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902285" y="4419600"/>
            <a:ext cx="873957" cy="400110"/>
          </a:xfrm>
          <a:prstGeom prst="rect">
            <a:avLst/>
          </a:prstGeom>
          <a:noFill/>
        </p:spPr>
        <p:txBody>
          <a:bodyPr wrap="none" rtlCol="0">
            <a:spAutoFit/>
          </a:bodyPr>
          <a:lstStyle/>
          <a:p>
            <a:r>
              <a:rPr lang="en-US" sz="2000" b="1" dirty="0">
                <a:solidFill>
                  <a:schemeClr val="bg1"/>
                </a:solidFill>
              </a:rPr>
              <a:t>Action</a:t>
            </a:r>
          </a:p>
        </p:txBody>
      </p:sp>
    </p:spTree>
    <p:extLst>
      <p:ext uri="{BB962C8B-B14F-4D97-AF65-F5344CB8AC3E}">
        <p14:creationId xmlns:p14="http://schemas.microsoft.com/office/powerpoint/2010/main" val="379935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Perfect-information games</a:t>
            </a:r>
            <a:br>
              <a:rPr lang="en-US" dirty="0"/>
            </a:br>
            <a:r>
              <a:rPr lang="en-US" dirty="0"/>
              <a:t>and single-agent search</a:t>
            </a:r>
          </a:p>
        </p:txBody>
      </p:sp>
      <p:sp>
        <p:nvSpPr>
          <p:cNvPr id="4" name="Isosceles Triangle 3"/>
          <p:cNvSpPr/>
          <p:nvPr/>
        </p:nvSpPr>
        <p:spPr>
          <a:xfrm>
            <a:off x="2857500" y="2114550"/>
            <a:ext cx="3028950" cy="245745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p:cNvCxnSpPr>
            <a:stCxn id="4" idx="0"/>
          </p:cNvCxnSpPr>
          <p:nvPr/>
        </p:nvCxnSpPr>
        <p:spPr>
          <a:xfrm flipH="1">
            <a:off x="4229100" y="2114550"/>
            <a:ext cx="142875" cy="51435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29100" y="2628900"/>
            <a:ext cx="285750" cy="3429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3657600" y="2971800"/>
            <a:ext cx="1714500" cy="16002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Left Brace 10">
            <a:extLst>
              <a:ext uri="{FF2B5EF4-FFF2-40B4-BE49-F238E27FC236}">
                <a16:creationId xmlns:a16="http://schemas.microsoft.com/office/drawing/2014/main" id="{1928C24B-D496-4E66-8DE9-8F1D4930E77A}"/>
              </a:ext>
            </a:extLst>
          </p:cNvPr>
          <p:cNvSpPr/>
          <p:nvPr/>
        </p:nvSpPr>
        <p:spPr>
          <a:xfrm rot="8981185">
            <a:off x="5000155" y="2754172"/>
            <a:ext cx="398933" cy="1742861"/>
          </a:xfrm>
          <a:prstGeom prst="leftBrace">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3" name="TextBox 12">
            <a:extLst>
              <a:ext uri="{FF2B5EF4-FFF2-40B4-BE49-F238E27FC236}">
                <a16:creationId xmlns:a16="http://schemas.microsoft.com/office/drawing/2014/main" id="{9A5E3AA0-7014-4A31-AEAE-AA11DE87155C}"/>
              </a:ext>
            </a:extLst>
          </p:cNvPr>
          <p:cNvSpPr txBox="1"/>
          <p:nvPr/>
        </p:nvSpPr>
        <p:spPr>
          <a:xfrm>
            <a:off x="5347855" y="3257550"/>
            <a:ext cx="2163926" cy="300082"/>
          </a:xfrm>
          <a:prstGeom prst="rect">
            <a:avLst/>
          </a:prstGeom>
          <a:noFill/>
        </p:spPr>
        <p:txBody>
          <a:bodyPr wrap="none" rtlCol="0">
            <a:spAutoFit/>
          </a:bodyPr>
          <a:lstStyle/>
          <a:p>
            <a:r>
              <a:rPr lang="en-US" sz="1350" dirty="0"/>
              <a:t>Remaining game is too large</a:t>
            </a:r>
          </a:p>
        </p:txBody>
      </p:sp>
    </p:spTree>
    <p:custDataLst>
      <p:tags r:id="rId1"/>
    </p:custDataLst>
    <p:extLst>
      <p:ext uri="{BB962C8B-B14F-4D97-AF65-F5344CB8AC3E}">
        <p14:creationId xmlns:p14="http://schemas.microsoft.com/office/powerpoint/2010/main" val="126189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27038"/>
            <a:ext cx="8686800" cy="792162"/>
          </a:xfrm>
        </p:spPr>
        <p:txBody>
          <a:bodyPr>
            <a:normAutofit fontScale="90000"/>
          </a:bodyPr>
          <a:lstStyle/>
          <a:p>
            <a:r>
              <a:rPr lang="en-US" sz="4000" dirty="0" err="1"/>
              <a:t>Pluribus’s</a:t>
            </a:r>
            <a:r>
              <a:rPr lang="en-US" sz="4000" dirty="0"/>
              <a:t> new equilibrium-finding algorithm</a:t>
            </a:r>
            <a:endParaRPr lang="en-US" sz="2000" dirty="0"/>
          </a:p>
        </p:txBody>
      </p:sp>
      <p:sp>
        <p:nvSpPr>
          <p:cNvPr id="3" name="Content Placeholder 2"/>
          <p:cNvSpPr>
            <a:spLocks noGrp="1"/>
          </p:cNvSpPr>
          <p:nvPr>
            <p:ph idx="1"/>
          </p:nvPr>
        </p:nvSpPr>
        <p:spPr>
          <a:xfrm>
            <a:off x="201384" y="1676400"/>
            <a:ext cx="8915400" cy="4953000"/>
          </a:xfrm>
        </p:spPr>
        <p:txBody>
          <a:bodyPr>
            <a:normAutofit fontScale="85000" lnSpcReduction="20000"/>
          </a:bodyPr>
          <a:lstStyle/>
          <a:p>
            <a:r>
              <a:rPr lang="en-US" dirty="0"/>
              <a:t>Used for blueprint computation and for solving depth-limited subgames</a:t>
            </a:r>
          </a:p>
          <a:p>
            <a:r>
              <a:rPr lang="en-US" dirty="0"/>
              <a:t>Significant improvement over MCCFR </a:t>
            </a:r>
            <a:r>
              <a:rPr lang="en-US" dirty="0">
                <a:solidFill>
                  <a:schemeClr val="bg1">
                    <a:lumMod val="75000"/>
                  </a:schemeClr>
                </a:solidFill>
              </a:rPr>
              <a:t>[</a:t>
            </a:r>
            <a:r>
              <a:rPr lang="en-US" dirty="0" err="1">
                <a:solidFill>
                  <a:schemeClr val="bg1">
                    <a:lumMod val="75000"/>
                  </a:schemeClr>
                </a:solidFill>
              </a:rPr>
              <a:t>Lanctot</a:t>
            </a:r>
            <a:r>
              <a:rPr lang="en-US" dirty="0">
                <a:solidFill>
                  <a:schemeClr val="bg1">
                    <a:lumMod val="75000"/>
                  </a:schemeClr>
                </a:solidFill>
              </a:rPr>
              <a:t> et al., NeurIPS-09]</a:t>
            </a:r>
          </a:p>
          <a:p>
            <a:r>
              <a:rPr lang="en-US" b="1" i="1" dirty="0"/>
              <a:t>Linear CFR </a:t>
            </a:r>
            <a:r>
              <a:rPr lang="en-US" dirty="0">
                <a:solidFill>
                  <a:schemeClr val="bg1">
                    <a:lumMod val="75000"/>
                  </a:schemeClr>
                </a:solidFill>
              </a:rPr>
              <a:t>[Brown &amp; Sandholm AAAI-19 Distinguished Paper Honorable Mention]</a:t>
            </a:r>
          </a:p>
          <a:p>
            <a:pPr lvl="1"/>
            <a:r>
              <a:rPr lang="en-US" i="1" dirty="0"/>
              <a:t>Pluribus</a:t>
            </a:r>
            <a:r>
              <a:rPr lang="en-US" dirty="0"/>
              <a:t> uses linear weighting for both regrets and for averaging the strategies</a:t>
            </a:r>
          </a:p>
          <a:p>
            <a:pPr lvl="1"/>
            <a:r>
              <a:rPr lang="en-US" dirty="0"/>
              <a:t>=&gt; “Linear MCCFR”</a:t>
            </a:r>
          </a:p>
          <a:p>
            <a:r>
              <a:rPr lang="en-US" dirty="0"/>
              <a:t>New form of dynamic pruning in early part of the run</a:t>
            </a:r>
          </a:p>
          <a:p>
            <a:pPr lvl="1"/>
            <a:r>
              <a:rPr lang="en-US" dirty="0"/>
              <a:t>Not in last two steps of the game</a:t>
            </a:r>
          </a:p>
          <a:p>
            <a:r>
              <a:rPr lang="en-US" dirty="0"/>
              <a:t>Saving memory: sequences allocated in RAM only if encountered</a:t>
            </a:r>
          </a:p>
        </p:txBody>
      </p:sp>
    </p:spTree>
    <p:extLst>
      <p:ext uri="{BB962C8B-B14F-4D97-AF65-F5344CB8AC3E}">
        <p14:creationId xmlns:p14="http://schemas.microsoft.com/office/powerpoint/2010/main" val="400738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a:t>How does </a:t>
            </a:r>
            <a:r>
              <a:rPr lang="en-US" i="1" dirty="0"/>
              <a:t>Pluribus</a:t>
            </a:r>
            <a:r>
              <a:rPr lang="en-US" dirty="0"/>
              <a:t> work?</a:t>
            </a:r>
            <a:endParaRPr lang="en-US" sz="2000" dirty="0"/>
          </a:p>
        </p:txBody>
      </p:sp>
      <p:sp>
        <p:nvSpPr>
          <p:cNvPr id="3" name="Content Placeholder 2"/>
          <p:cNvSpPr>
            <a:spLocks noGrp="1"/>
          </p:cNvSpPr>
          <p:nvPr>
            <p:ph idx="1"/>
          </p:nvPr>
        </p:nvSpPr>
        <p:spPr>
          <a:xfrm>
            <a:off x="457200" y="1295400"/>
            <a:ext cx="8229600" cy="5181600"/>
          </a:xfrm>
        </p:spPr>
        <p:txBody>
          <a:bodyPr>
            <a:normAutofit fontScale="55000" lnSpcReduction="20000"/>
          </a:bodyPr>
          <a:lstStyle/>
          <a:p>
            <a:r>
              <a:rPr lang="en-US" dirty="0"/>
              <a:t>Developed and runs on a single server (and no GPUs)</a:t>
            </a:r>
          </a:p>
          <a:p>
            <a:r>
              <a:rPr lang="en-US" dirty="0"/>
              <a:t>Offline blueprint computation and real-time depth-limited search</a:t>
            </a:r>
          </a:p>
          <a:p>
            <a:r>
              <a:rPr lang="en-US" dirty="0"/>
              <a:t>New form of depth-limited search for imperfect-information games</a:t>
            </a:r>
          </a:p>
          <a:p>
            <a:pPr lvl="1"/>
            <a:r>
              <a:rPr lang="en-US" dirty="0"/>
              <a:t>All players (not just opponents) pick from k continuation strategies at leaves</a:t>
            </a:r>
          </a:p>
          <a:p>
            <a:pPr lvl="1"/>
            <a:r>
              <a:rPr lang="en-US" dirty="0"/>
              <a:t>Searches often start before the current situation</a:t>
            </a:r>
          </a:p>
          <a:p>
            <a:pPr lvl="2"/>
            <a:r>
              <a:rPr lang="en-US" dirty="0"/>
              <a:t>Mitigates exploitability of unsafe search while keeping its advantages</a:t>
            </a:r>
          </a:p>
          <a:p>
            <a:pPr lvl="2"/>
            <a:r>
              <a:rPr lang="en-US" dirty="0"/>
              <a:t>Our player’s strategy is kept fixed for the moves already taken</a:t>
            </a:r>
          </a:p>
          <a:p>
            <a:pPr lvl="2"/>
            <a:r>
              <a:rPr lang="en-US" dirty="0"/>
              <a:t>As in Libratus, opponents’ actual actions are added to subgame model before the subgame is solved =&gt; no need to reverse map actions</a:t>
            </a:r>
          </a:p>
          <a:p>
            <a:pPr lvl="1"/>
            <a:r>
              <a:rPr lang="en-US" dirty="0"/>
              <a:t>Unlike </a:t>
            </a:r>
            <a:r>
              <a:rPr lang="en-US" i="1" dirty="0"/>
              <a:t>Libratus</a:t>
            </a:r>
            <a:r>
              <a:rPr lang="en-US" dirty="0"/>
              <a:t> [Brown &amp; Sandholm </a:t>
            </a:r>
            <a:r>
              <a:rPr lang="en-US" i="1" dirty="0"/>
              <a:t>Science 2018</a:t>
            </a:r>
            <a:r>
              <a:rPr lang="en-US" dirty="0"/>
              <a:t>], </a:t>
            </a:r>
            <a:r>
              <a:rPr lang="en-US" i="1" dirty="0" err="1"/>
              <a:t>DeepStack</a:t>
            </a:r>
            <a:r>
              <a:rPr lang="en-US" dirty="0"/>
              <a:t> [</a:t>
            </a:r>
            <a:r>
              <a:rPr lang="en-US" dirty="0" err="1"/>
              <a:t>Moravcik</a:t>
            </a:r>
            <a:r>
              <a:rPr lang="en-US" dirty="0"/>
              <a:t> et al. </a:t>
            </a:r>
            <a:r>
              <a:rPr lang="en-US" i="1" dirty="0"/>
              <a:t>Science</a:t>
            </a:r>
            <a:r>
              <a:rPr lang="en-US" dirty="0"/>
              <a:t> 2017], or </a:t>
            </a:r>
            <a:r>
              <a:rPr lang="en-US" i="1" dirty="0"/>
              <a:t>Modicum </a:t>
            </a:r>
            <a:r>
              <a:rPr lang="en-US" dirty="0"/>
              <a:t>[Brown, Sandholm &amp; Amos </a:t>
            </a:r>
            <a:r>
              <a:rPr lang="en-US" i="1" dirty="0"/>
              <a:t>NeurIPS</a:t>
            </a:r>
            <a:r>
              <a:rPr lang="en-US" dirty="0"/>
              <a:t>-18e]</a:t>
            </a:r>
          </a:p>
          <a:p>
            <a:r>
              <a:rPr lang="en-US" dirty="0"/>
              <a:t>New equilibrium-finding algorithm used for blueprint computation and for solving the depth-limited subgames</a:t>
            </a:r>
          </a:p>
          <a:p>
            <a:pPr lvl="1"/>
            <a:r>
              <a:rPr lang="en-US" dirty="0"/>
              <a:t>Significant improvement over MCCFR</a:t>
            </a:r>
          </a:p>
          <a:p>
            <a:pPr lvl="1"/>
            <a:r>
              <a:rPr lang="en-US" dirty="0"/>
              <a:t>Uses fastest algorithm in the CFR family: </a:t>
            </a:r>
            <a:r>
              <a:rPr lang="en-US" b="1" i="1" dirty="0"/>
              <a:t>linear CFR </a:t>
            </a:r>
            <a:r>
              <a:rPr lang="en-US" dirty="0"/>
              <a:t>[Brown &amp; Sandholm AAAI-19 Distinguished Paper Honorable Mention]</a:t>
            </a:r>
          </a:p>
          <a:p>
            <a:pPr lvl="1"/>
            <a:r>
              <a:rPr lang="en-US" dirty="0"/>
              <a:t>New form of dynamic pruning in the early part of the run</a:t>
            </a:r>
          </a:p>
          <a:p>
            <a:pPr lvl="2"/>
            <a:r>
              <a:rPr lang="en-US" dirty="0"/>
              <a:t>Not in last two steps of the game</a:t>
            </a:r>
          </a:p>
          <a:p>
            <a:pPr lvl="1"/>
            <a:r>
              <a:rPr lang="en-US" dirty="0"/>
              <a:t>Techniques for saving memory</a:t>
            </a:r>
          </a:p>
          <a:p>
            <a:pPr lvl="2"/>
            <a:r>
              <a:rPr lang="en-US" dirty="0"/>
              <a:t>Sequences allocated in memory only if encountered</a:t>
            </a:r>
          </a:p>
        </p:txBody>
      </p:sp>
    </p:spTree>
    <p:extLst>
      <p:ext uri="{BB962C8B-B14F-4D97-AF65-F5344CB8AC3E}">
        <p14:creationId xmlns:p14="http://schemas.microsoft.com/office/powerpoint/2010/main" val="233064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play time, </a:t>
            </a:r>
            <a:r>
              <a:rPr lang="en-US" i="1" dirty="0"/>
              <a:t>Pluribus</a:t>
            </a:r>
            <a:r>
              <a:rPr lang="en-US" dirty="0"/>
              <a:t>:</a:t>
            </a:r>
          </a:p>
        </p:txBody>
      </p:sp>
      <p:sp>
        <p:nvSpPr>
          <p:cNvPr id="3" name="Content Placeholder 2"/>
          <p:cNvSpPr>
            <a:spLocks noGrp="1"/>
          </p:cNvSpPr>
          <p:nvPr>
            <p:ph idx="1"/>
          </p:nvPr>
        </p:nvSpPr>
        <p:spPr>
          <a:xfrm>
            <a:off x="533400" y="1798637"/>
            <a:ext cx="8305800" cy="4373563"/>
          </a:xfrm>
        </p:spPr>
        <p:txBody>
          <a:bodyPr>
            <a:normAutofit/>
          </a:bodyPr>
          <a:lstStyle/>
          <a:p>
            <a:r>
              <a:rPr lang="en-US" sz="2800" dirty="0"/>
              <a:t>Runs on a regular computer using</a:t>
            </a:r>
          </a:p>
          <a:p>
            <a:pPr lvl="1"/>
            <a:r>
              <a:rPr lang="en-US" sz="2400" dirty="0"/>
              <a:t>2 CPUs</a:t>
            </a:r>
          </a:p>
          <a:p>
            <a:pPr lvl="1"/>
            <a:r>
              <a:rPr lang="en-US" sz="2400" dirty="0"/>
              <a:t>Less than 128 GB RAM</a:t>
            </a:r>
          </a:p>
          <a:p>
            <a:pPr lvl="1"/>
            <a:r>
              <a:rPr lang="en-US" sz="2400" dirty="0"/>
              <a:t>No GPUs</a:t>
            </a:r>
          </a:p>
          <a:p>
            <a:r>
              <a:rPr lang="en-US" sz="2800" dirty="0"/>
              <a:t>Plays twice as fast as human pros (20 sec / hand)</a:t>
            </a:r>
          </a:p>
        </p:txBody>
      </p:sp>
    </p:spTree>
    <p:extLst>
      <p:ext uri="{BB962C8B-B14F-4D97-AF65-F5344CB8AC3E}">
        <p14:creationId xmlns:p14="http://schemas.microsoft.com/office/powerpoint/2010/main" val="461554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68362"/>
          </a:xfrm>
        </p:spPr>
        <p:txBody>
          <a:bodyPr>
            <a:normAutofit fontScale="90000"/>
          </a:bodyPr>
          <a:lstStyle/>
          <a:p>
            <a:r>
              <a:rPr lang="en-US" dirty="0"/>
              <a:t>Performance against top human pros</a:t>
            </a:r>
          </a:p>
        </p:txBody>
      </p:sp>
      <p:sp>
        <p:nvSpPr>
          <p:cNvPr id="3" name="Content Placeholder 2"/>
          <p:cNvSpPr>
            <a:spLocks noGrp="1"/>
          </p:cNvSpPr>
          <p:nvPr>
            <p:ph idx="1"/>
          </p:nvPr>
        </p:nvSpPr>
        <p:spPr>
          <a:xfrm>
            <a:off x="228600" y="1219200"/>
            <a:ext cx="8668871" cy="5257800"/>
          </a:xfrm>
        </p:spPr>
        <p:txBody>
          <a:bodyPr>
            <a:normAutofit fontScale="62500" lnSpcReduction="20000"/>
          </a:bodyPr>
          <a:lstStyle/>
          <a:p>
            <a:r>
              <a:rPr lang="en-US" dirty="0"/>
              <a:t>AIVAT [Burch et al. AAAI-18] was used in the evaluation for variance reduction</a:t>
            </a:r>
          </a:p>
          <a:p>
            <a:endParaRPr lang="en-US" dirty="0"/>
          </a:p>
          <a:p>
            <a:r>
              <a:rPr lang="en-US" b="1" dirty="0"/>
              <a:t>Experiment 1: </a:t>
            </a:r>
            <a:r>
              <a:rPr lang="en-US" dirty="0"/>
              <a:t>1 human pro, 5 copies of </a:t>
            </a:r>
            <a:r>
              <a:rPr lang="en-US" i="1" dirty="0"/>
              <a:t>Pluribus</a:t>
            </a:r>
          </a:p>
          <a:p>
            <a:pPr lvl="1"/>
            <a:r>
              <a:rPr lang="en-US" dirty="0"/>
              <a:t>Independent copies of </a:t>
            </a:r>
            <a:r>
              <a:rPr lang="en-US" i="1" dirty="0"/>
              <a:t>Pluribus</a:t>
            </a:r>
            <a:r>
              <a:rPr lang="en-US" dirty="0"/>
              <a:t>; didn’t know even seat of others</a:t>
            </a:r>
          </a:p>
          <a:p>
            <a:pPr lvl="1"/>
            <a:r>
              <a:rPr lang="en-US" dirty="0"/>
              <a:t>Each of Chris Ferguson and Darren Elias played 5,000 hands (also, monetary incentive to play as well as they can)</a:t>
            </a:r>
          </a:p>
          <a:p>
            <a:pPr lvl="1"/>
            <a:r>
              <a:rPr lang="en-US" i="1" dirty="0"/>
              <a:t>Pluribus</a:t>
            </a:r>
            <a:r>
              <a:rPr lang="en-US" dirty="0"/>
              <a:t> beat each opponent with statistical significance</a:t>
            </a:r>
          </a:p>
          <a:p>
            <a:pPr lvl="1"/>
            <a:r>
              <a:rPr lang="en-US" dirty="0"/>
              <a:t>In a later identical experiment, </a:t>
            </a:r>
            <a:r>
              <a:rPr lang="en-US" i="1" dirty="0"/>
              <a:t>Pluribus</a:t>
            </a:r>
            <a:r>
              <a:rPr lang="en-US" dirty="0"/>
              <a:t> also beat Linus Loeliger</a:t>
            </a:r>
          </a:p>
          <a:p>
            <a:pPr lvl="1"/>
            <a:endParaRPr lang="en-US" dirty="0"/>
          </a:p>
          <a:p>
            <a:r>
              <a:rPr lang="en-US" b="1" dirty="0"/>
              <a:t>Experiment 2:</a:t>
            </a:r>
            <a:r>
              <a:rPr lang="en-US" dirty="0"/>
              <a:t> 5 human pros, 1 </a:t>
            </a:r>
            <a:r>
              <a:rPr lang="en-US" i="1" dirty="0"/>
              <a:t>Pluribus</a:t>
            </a:r>
          </a:p>
          <a:p>
            <a:pPr lvl="1"/>
            <a:r>
              <a:rPr lang="en-US" dirty="0"/>
              <a:t>10,000 hands</a:t>
            </a:r>
          </a:p>
          <a:p>
            <a:pPr lvl="1"/>
            <a:r>
              <a:rPr lang="en-US" dirty="0"/>
              <a:t>For each 6-player session, 5 humans were selected based on availability from 13 human pros</a:t>
            </a:r>
          </a:p>
          <a:p>
            <a:pPr lvl="2"/>
            <a:r>
              <a:rPr lang="en-US" dirty="0"/>
              <a:t>Each has won over $1M playing poker, many have won over $10M</a:t>
            </a:r>
          </a:p>
          <a:p>
            <a:pPr lvl="2"/>
            <a:r>
              <a:rPr lang="en-US" dirty="0"/>
              <a:t>Linus Loeliger, Jimmy Chou, Seth Davies, Michael Gagliano, Anthony Gregg, Dong Kim, Jason Les, Daniel </a:t>
            </a:r>
            <a:r>
              <a:rPr lang="en-US" dirty="0" err="1"/>
              <a:t>McAulay</a:t>
            </a:r>
            <a:r>
              <a:rPr lang="en-US" dirty="0"/>
              <a:t>, Nick </a:t>
            </a:r>
            <a:r>
              <a:rPr lang="en-US" dirty="0" err="1"/>
              <a:t>Petrangelo</a:t>
            </a:r>
            <a:r>
              <a:rPr lang="en-US" dirty="0"/>
              <a:t>, Sean </a:t>
            </a:r>
            <a:r>
              <a:rPr lang="en-US" dirty="0" err="1"/>
              <a:t>Ruane</a:t>
            </a:r>
            <a:r>
              <a:rPr lang="en-US" dirty="0"/>
              <a:t>, Trevor Savage, Jake Toole</a:t>
            </a:r>
          </a:p>
          <a:p>
            <a:pPr lvl="1"/>
            <a:r>
              <a:rPr lang="en-US" dirty="0"/>
              <a:t>$50,000 divided among human pros to incentivize them to play as well as they can</a:t>
            </a:r>
          </a:p>
          <a:p>
            <a:pPr lvl="1"/>
            <a:r>
              <a:rPr lang="en-US" i="1" dirty="0"/>
              <a:t>Pluribus</a:t>
            </a:r>
            <a:r>
              <a:rPr lang="en-US" dirty="0"/>
              <a:t> won with statistical significance (p=0.028)</a:t>
            </a:r>
          </a:p>
        </p:txBody>
      </p:sp>
    </p:spTree>
    <p:extLst>
      <p:ext uri="{BB962C8B-B14F-4D97-AF65-F5344CB8AC3E}">
        <p14:creationId xmlns:p14="http://schemas.microsoft.com/office/powerpoint/2010/main" val="33943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9282" y="1905000"/>
            <a:ext cx="8539725" cy="4805082"/>
          </a:xfrm>
          <a:prstGeom prst="rect">
            <a:avLst/>
          </a:prstGeom>
        </p:spPr>
      </p:pic>
      <p:sp>
        <p:nvSpPr>
          <p:cNvPr id="4" name="Title 3"/>
          <p:cNvSpPr>
            <a:spLocks noGrp="1"/>
          </p:cNvSpPr>
          <p:nvPr>
            <p:ph type="title"/>
          </p:nvPr>
        </p:nvSpPr>
        <p:spPr>
          <a:xfrm>
            <a:off x="309282" y="274639"/>
            <a:ext cx="8534400" cy="639762"/>
          </a:xfrm>
        </p:spPr>
        <p:txBody>
          <a:bodyPr>
            <a:noAutofit/>
          </a:bodyPr>
          <a:lstStyle/>
          <a:p>
            <a:r>
              <a:rPr lang="en-US" sz="3600" dirty="0"/>
              <a:t>Improvement of </a:t>
            </a:r>
            <a:r>
              <a:rPr lang="en-US" sz="3600" i="1" dirty="0"/>
              <a:t>Pluribus </a:t>
            </a:r>
            <a:r>
              <a:rPr lang="en-US" sz="3600" dirty="0"/>
              <a:t>with training time</a:t>
            </a:r>
          </a:p>
        </p:txBody>
      </p:sp>
      <p:sp>
        <p:nvSpPr>
          <p:cNvPr id="5" name="Content Placeholder 4"/>
          <p:cNvSpPr>
            <a:spLocks noGrp="1"/>
          </p:cNvSpPr>
          <p:nvPr>
            <p:ph idx="1"/>
          </p:nvPr>
        </p:nvSpPr>
        <p:spPr>
          <a:xfrm>
            <a:off x="605117" y="1037665"/>
            <a:ext cx="8229600" cy="739588"/>
          </a:xfrm>
        </p:spPr>
        <p:txBody>
          <a:bodyPr>
            <a:normAutofit fontScale="70000" lnSpcReduction="20000"/>
          </a:bodyPr>
          <a:lstStyle/>
          <a:p>
            <a:r>
              <a:rPr lang="en-US" dirty="0"/>
              <a:t>64-core server, 512 GB RAM, no GPUs</a:t>
            </a:r>
          </a:p>
          <a:p>
            <a:r>
              <a:rPr lang="en-US" dirty="0"/>
              <a:t>~$150 at cloud prices</a:t>
            </a:r>
          </a:p>
        </p:txBody>
      </p:sp>
    </p:spTree>
    <p:extLst>
      <p:ext uri="{BB962C8B-B14F-4D97-AF65-F5344CB8AC3E}">
        <p14:creationId xmlns:p14="http://schemas.microsoft.com/office/powerpoint/2010/main" val="4080821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Perfect-information games</a:t>
            </a:r>
            <a:br>
              <a:rPr lang="en-US" dirty="0"/>
            </a:br>
            <a:r>
              <a:rPr lang="en-US" dirty="0"/>
              <a:t>and single-agent search</a:t>
            </a:r>
          </a:p>
        </p:txBody>
      </p:sp>
      <p:sp>
        <p:nvSpPr>
          <p:cNvPr id="4" name="Isosceles Triangle 3"/>
          <p:cNvSpPr/>
          <p:nvPr/>
        </p:nvSpPr>
        <p:spPr>
          <a:xfrm>
            <a:off x="2857500" y="2114550"/>
            <a:ext cx="3028950" cy="2457450"/>
          </a:xfrm>
          <a:prstGeom prs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p:cNvCxnSpPr>
            <a:stCxn id="4" idx="0"/>
          </p:cNvCxnSpPr>
          <p:nvPr/>
        </p:nvCxnSpPr>
        <p:spPr>
          <a:xfrm flipH="1">
            <a:off x="4229100" y="2114550"/>
            <a:ext cx="142875" cy="51435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29100" y="2628900"/>
            <a:ext cx="285750" cy="3429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Isosceles Triangle 11"/>
          <p:cNvSpPr/>
          <p:nvPr/>
        </p:nvSpPr>
        <p:spPr>
          <a:xfrm>
            <a:off x="3657600" y="2971800"/>
            <a:ext cx="1714500" cy="1600200"/>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Isosceles Triangle 6">
            <a:extLst>
              <a:ext uri="{FF2B5EF4-FFF2-40B4-BE49-F238E27FC236}">
                <a16:creationId xmlns:a16="http://schemas.microsoft.com/office/drawing/2014/main" id="{271A79CA-2954-43AD-A682-AD3DD90B2176}"/>
              </a:ext>
            </a:extLst>
          </p:cNvPr>
          <p:cNvSpPr/>
          <p:nvPr/>
        </p:nvSpPr>
        <p:spPr>
          <a:xfrm>
            <a:off x="4229101" y="2971800"/>
            <a:ext cx="571499" cy="514350"/>
          </a:xfrm>
          <a:prstGeom prst="triangle">
            <a:avLst/>
          </a:prstGeom>
          <a:solidFill>
            <a:srgbClr val="00B050">
              <a:alpha val="50000"/>
            </a:srgbClr>
          </a:solid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48E6E887-AF70-4E32-9AC2-BFB1FE4185FB}"/>
              </a:ext>
            </a:extLst>
          </p:cNvPr>
          <p:cNvSpPr txBox="1"/>
          <p:nvPr/>
        </p:nvSpPr>
        <p:spPr>
          <a:xfrm>
            <a:off x="5776790" y="2386526"/>
            <a:ext cx="3195761" cy="1131079"/>
          </a:xfrm>
          <a:prstGeom prst="rect">
            <a:avLst/>
          </a:prstGeom>
          <a:noFill/>
        </p:spPr>
        <p:txBody>
          <a:bodyPr wrap="square" rtlCol="0">
            <a:spAutoFit/>
          </a:bodyPr>
          <a:lstStyle/>
          <a:p>
            <a:r>
              <a:rPr lang="en-US" sz="1350" dirty="0"/>
              <a:t>Value substituted at leaf node is estimate of both players playing perfectly thereafter</a:t>
            </a:r>
          </a:p>
          <a:p>
            <a:endParaRPr lang="en-US" sz="1350" dirty="0"/>
          </a:p>
          <a:p>
            <a:r>
              <a:rPr lang="en-US" sz="1350" dirty="0"/>
              <a:t>If estimate is perfect, limited-</a:t>
            </a:r>
            <a:r>
              <a:rPr lang="en-US" sz="1350" dirty="0" err="1"/>
              <a:t>lookahead</a:t>
            </a:r>
            <a:r>
              <a:rPr lang="en-US" sz="1350" dirty="0"/>
              <a:t> search finds optimal policy (equilibrium)</a:t>
            </a:r>
          </a:p>
        </p:txBody>
      </p:sp>
      <p:cxnSp>
        <p:nvCxnSpPr>
          <p:cNvPr id="10" name="Straight Arrow Connector 9">
            <a:extLst>
              <a:ext uri="{FF2B5EF4-FFF2-40B4-BE49-F238E27FC236}">
                <a16:creationId xmlns:a16="http://schemas.microsoft.com/office/drawing/2014/main" id="{DD3668C8-F3FD-45DA-A716-30AD49C06144}"/>
              </a:ext>
            </a:extLst>
          </p:cNvPr>
          <p:cNvCxnSpPr>
            <a:cxnSpLocks/>
          </p:cNvCxnSpPr>
          <p:nvPr/>
        </p:nvCxnSpPr>
        <p:spPr>
          <a:xfrm flipH="1">
            <a:off x="4630065" y="2686050"/>
            <a:ext cx="1146725" cy="8001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211685" y="4800600"/>
            <a:ext cx="6703630" cy="369332"/>
          </a:xfrm>
          <a:prstGeom prst="rect">
            <a:avLst/>
          </a:prstGeom>
        </p:spPr>
        <p:txBody>
          <a:bodyPr wrap="none">
            <a:spAutoFit/>
          </a:bodyPr>
          <a:lstStyle/>
          <a:p>
            <a:r>
              <a:rPr lang="en-US" dirty="0">
                <a:solidFill>
                  <a:srgbClr val="C00000"/>
                </a:solidFill>
              </a:rPr>
              <a:t>But state values are not well defined in imperfect-information games!</a:t>
            </a:r>
          </a:p>
        </p:txBody>
      </p:sp>
    </p:spTree>
    <p:custDataLst>
      <p:tags r:id="rId1"/>
    </p:custDataLst>
    <p:extLst>
      <p:ext uri="{BB962C8B-B14F-4D97-AF65-F5344CB8AC3E}">
        <p14:creationId xmlns:p14="http://schemas.microsoft.com/office/powerpoint/2010/main" val="241077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Depth-limited solving</a:t>
            </a:r>
          </a:p>
        </p:txBody>
      </p:sp>
      <p:sp>
        <p:nvSpPr>
          <p:cNvPr id="48" name="TextBox 47">
            <a:extLst>
              <a:ext uri="{FF2B5EF4-FFF2-40B4-BE49-F238E27FC236}">
                <a16:creationId xmlns:a16="http://schemas.microsoft.com/office/drawing/2014/main" id="{E6A81A7C-84AC-41A8-8FC7-6E022A4EE155}"/>
              </a:ext>
            </a:extLst>
          </p:cNvPr>
          <p:cNvSpPr txBox="1"/>
          <p:nvPr/>
        </p:nvSpPr>
        <p:spPr>
          <a:xfrm>
            <a:off x="1411749" y="1920479"/>
            <a:ext cx="2150717" cy="369332"/>
          </a:xfrm>
          <a:prstGeom prst="rect">
            <a:avLst/>
          </a:prstGeom>
          <a:noFill/>
        </p:spPr>
        <p:txBody>
          <a:bodyPr wrap="none" rtlCol="0">
            <a:spAutoFit/>
          </a:bodyPr>
          <a:lstStyle/>
          <a:p>
            <a:r>
              <a:rPr lang="en-US" dirty="0"/>
              <a:t>Rock-Paper-Scissors+</a:t>
            </a:r>
          </a:p>
        </p:txBody>
      </p:sp>
      <p:grpSp>
        <p:nvGrpSpPr>
          <p:cNvPr id="4" name="Group 3">
            <a:extLst>
              <a:ext uri="{FF2B5EF4-FFF2-40B4-BE49-F238E27FC236}">
                <a16:creationId xmlns:a16="http://schemas.microsoft.com/office/drawing/2014/main" id="{4AE77F49-ED58-495E-ACE7-DF5DC3084F30}"/>
              </a:ext>
            </a:extLst>
          </p:cNvPr>
          <p:cNvGrpSpPr/>
          <p:nvPr/>
        </p:nvGrpSpPr>
        <p:grpSpPr>
          <a:xfrm>
            <a:off x="2202912" y="2314122"/>
            <a:ext cx="523875" cy="523875"/>
            <a:chOff x="5088807" y="1112395"/>
            <a:chExt cx="698500" cy="698500"/>
          </a:xfrm>
        </p:grpSpPr>
        <p:sp>
          <p:nvSpPr>
            <p:cNvPr id="5" name="Oval 4">
              <a:extLst>
                <a:ext uri="{FF2B5EF4-FFF2-40B4-BE49-F238E27FC236}">
                  <a16:creationId xmlns:a16="http://schemas.microsoft.com/office/drawing/2014/main" id="{2D8CEB99-50DE-4249-B4E9-B3EF233ACDFC}"/>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CAA0651-7B8E-4190-95EF-828B4A0BD6E8}"/>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6" name="TextBox 5">
                  <a:extLst>
                    <a:ext uri="{FF2B5EF4-FFF2-40B4-BE49-F238E27FC236}">
                      <a16:creationId xmlns:a16="http://schemas.microsoft.com/office/drawing/2014/main" id="{7CAA0651-7B8E-4190-95EF-828B4A0BD6E8}"/>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3"/>
                  <a:stretch>
                    <a:fillRect/>
                  </a:stretch>
                </a:blipFill>
              </p:spPr>
              <p:txBody>
                <a:bodyPr/>
                <a:lstStyle/>
                <a:p>
                  <a:r>
                    <a:rPr lang="en-US">
                      <a:noFill/>
                    </a:rPr>
                    <a:t> </a:t>
                  </a:r>
                </a:p>
              </p:txBody>
            </p:sp>
          </mc:Fallback>
        </mc:AlternateContent>
      </p:grpSp>
      <p:cxnSp>
        <p:nvCxnSpPr>
          <p:cNvPr id="7" name="Straight Arrow Connector 6">
            <a:extLst>
              <a:ext uri="{FF2B5EF4-FFF2-40B4-BE49-F238E27FC236}">
                <a16:creationId xmlns:a16="http://schemas.microsoft.com/office/drawing/2014/main" id="{2D287D72-914E-43D1-9168-2FB0A8BB9BA8}"/>
              </a:ext>
            </a:extLst>
          </p:cNvPr>
          <p:cNvCxnSpPr>
            <a:cxnSpLocks/>
            <a:stCxn id="5" idx="3"/>
            <a:endCxn id="23" idx="7"/>
          </p:cNvCxnSpPr>
          <p:nvPr/>
        </p:nvCxnSpPr>
        <p:spPr>
          <a:xfrm flipH="1">
            <a:off x="1042066"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4E328C7-7439-4A1C-A617-98C2712568DE}"/>
              </a:ext>
            </a:extLst>
          </p:cNvPr>
          <p:cNvCxnSpPr>
            <a:cxnSpLocks/>
            <a:stCxn id="5" idx="5"/>
            <a:endCxn id="43" idx="1"/>
          </p:cNvCxnSpPr>
          <p:nvPr/>
        </p:nvCxnSpPr>
        <p:spPr>
          <a:xfrm>
            <a:off x="2650067"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F1B493-438D-4DAE-A870-D845E90A2E79}"/>
              </a:ext>
            </a:extLst>
          </p:cNvPr>
          <p:cNvSpPr txBox="1"/>
          <p:nvPr/>
        </p:nvSpPr>
        <p:spPr>
          <a:xfrm rot="20106176">
            <a:off x="1519354" y="2746045"/>
            <a:ext cx="519373" cy="300082"/>
          </a:xfrm>
          <a:prstGeom prst="rect">
            <a:avLst/>
          </a:prstGeom>
          <a:noFill/>
        </p:spPr>
        <p:txBody>
          <a:bodyPr wrap="none" rtlCol="0">
            <a:spAutoFit/>
          </a:bodyPr>
          <a:lstStyle/>
          <a:p>
            <a:r>
              <a:rPr lang="en-US" sz="1350" dirty="0"/>
              <a:t>Rock</a:t>
            </a:r>
          </a:p>
        </p:txBody>
      </p:sp>
      <p:sp>
        <p:nvSpPr>
          <p:cNvPr id="10" name="TextBox 9">
            <a:extLst>
              <a:ext uri="{FF2B5EF4-FFF2-40B4-BE49-F238E27FC236}">
                <a16:creationId xmlns:a16="http://schemas.microsoft.com/office/drawing/2014/main" id="{5050B313-8C6A-42FB-AE18-6D773BD6541D}"/>
              </a:ext>
            </a:extLst>
          </p:cNvPr>
          <p:cNvSpPr txBox="1"/>
          <p:nvPr/>
        </p:nvSpPr>
        <p:spPr>
          <a:xfrm rot="1584456">
            <a:off x="2827735" y="2731321"/>
            <a:ext cx="729943" cy="300082"/>
          </a:xfrm>
          <a:prstGeom prst="rect">
            <a:avLst/>
          </a:prstGeom>
          <a:noFill/>
        </p:spPr>
        <p:txBody>
          <a:bodyPr wrap="none" rtlCol="0">
            <a:spAutoFit/>
          </a:bodyPr>
          <a:lstStyle/>
          <a:p>
            <a:r>
              <a:rPr lang="en-US" sz="1350" dirty="0"/>
              <a:t>Scissors</a:t>
            </a:r>
          </a:p>
        </p:txBody>
      </p:sp>
      <p:cxnSp>
        <p:nvCxnSpPr>
          <p:cNvPr id="11" name="Straight Arrow Connector 10">
            <a:extLst>
              <a:ext uri="{FF2B5EF4-FFF2-40B4-BE49-F238E27FC236}">
                <a16:creationId xmlns:a16="http://schemas.microsoft.com/office/drawing/2014/main" id="{0BFD276A-66C9-4544-8913-6FBCFB7F6041}"/>
              </a:ext>
            </a:extLst>
          </p:cNvPr>
          <p:cNvCxnSpPr>
            <a:cxnSpLocks/>
            <a:stCxn id="5" idx="4"/>
            <a:endCxn id="33" idx="0"/>
          </p:cNvCxnSpPr>
          <p:nvPr/>
        </p:nvCxnSpPr>
        <p:spPr>
          <a:xfrm flipH="1">
            <a:off x="2458359"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1855366-B738-452C-9C8E-B36AAD327DB7}"/>
              </a:ext>
            </a:extLst>
          </p:cNvPr>
          <p:cNvGrpSpPr/>
          <p:nvPr/>
        </p:nvGrpSpPr>
        <p:grpSpPr>
          <a:xfrm>
            <a:off x="281421" y="3279037"/>
            <a:ext cx="1164506" cy="1251871"/>
            <a:chOff x="2526818" y="2398318"/>
            <a:chExt cx="1552674" cy="1669160"/>
          </a:xfrm>
        </p:grpSpPr>
        <p:cxnSp>
          <p:nvCxnSpPr>
            <p:cNvPr id="13" name="Straight Arrow Connector 12">
              <a:extLst>
                <a:ext uri="{FF2B5EF4-FFF2-40B4-BE49-F238E27FC236}">
                  <a16:creationId xmlns:a16="http://schemas.microsoft.com/office/drawing/2014/main" id="{D4CBC370-D512-4486-91AC-85F91E5E8D1B}"/>
                </a:ext>
              </a:extLst>
            </p:cNvPr>
            <p:cNvCxnSpPr>
              <a:cxnSpLocks/>
              <a:stCxn id="23" idx="5"/>
            </p:cNvCxnSpPr>
            <p:nvPr/>
          </p:nvCxnSpPr>
          <p:spPr>
            <a:xfrm>
              <a:off x="3541012" y="2994525"/>
              <a:ext cx="301825" cy="7406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0340D55-48FF-412F-A5F7-E91B2A66A392}"/>
                </a:ext>
              </a:extLst>
            </p:cNvPr>
            <p:cNvSpPr txBox="1"/>
            <p:nvPr/>
          </p:nvSpPr>
          <p:spPr>
            <a:xfrm rot="4046021">
              <a:off x="3392809" y="3094949"/>
              <a:ext cx="973257" cy="400109"/>
            </a:xfrm>
            <a:prstGeom prst="rect">
              <a:avLst/>
            </a:prstGeom>
            <a:noFill/>
          </p:spPr>
          <p:txBody>
            <a:bodyPr wrap="none" rtlCol="0">
              <a:spAutoFit/>
            </a:bodyPr>
            <a:lstStyle/>
            <a:p>
              <a:r>
                <a:rPr lang="en-US" sz="1350" dirty="0"/>
                <a:t>Scissors</a:t>
              </a:r>
            </a:p>
          </p:txBody>
        </p:sp>
        <p:grpSp>
          <p:nvGrpSpPr>
            <p:cNvPr id="15" name="Group 14">
              <a:extLst>
                <a:ext uri="{FF2B5EF4-FFF2-40B4-BE49-F238E27FC236}">
                  <a16:creationId xmlns:a16="http://schemas.microsoft.com/office/drawing/2014/main" id="{0991729A-8A76-4463-903D-8F1C1E77A1CE}"/>
                </a:ext>
              </a:extLst>
            </p:cNvPr>
            <p:cNvGrpSpPr/>
            <p:nvPr/>
          </p:nvGrpSpPr>
          <p:grpSpPr>
            <a:xfrm>
              <a:off x="2944805" y="2398318"/>
              <a:ext cx="698500" cy="698500"/>
              <a:chOff x="2991400" y="2044990"/>
              <a:chExt cx="698500" cy="698500"/>
            </a:xfrm>
          </p:grpSpPr>
          <p:sp>
            <p:nvSpPr>
              <p:cNvPr id="23" name="Oval 22">
                <a:extLst>
                  <a:ext uri="{FF2B5EF4-FFF2-40B4-BE49-F238E27FC236}">
                    <a16:creationId xmlns:a16="http://schemas.microsoft.com/office/drawing/2014/main" id="{77D01A69-49C4-47C3-9F89-6E670F352C8A}"/>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862A8BE-CAE2-420E-BE3E-7EE2DB23932E}"/>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4" name="TextBox 23">
                    <a:extLst>
                      <a:ext uri="{FF2B5EF4-FFF2-40B4-BE49-F238E27FC236}">
                        <a16:creationId xmlns:a16="http://schemas.microsoft.com/office/drawing/2014/main" id="{A862A8BE-CAE2-420E-BE3E-7EE2DB23932E}"/>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16" name="Straight Arrow Connector 15">
              <a:extLst>
                <a:ext uri="{FF2B5EF4-FFF2-40B4-BE49-F238E27FC236}">
                  <a16:creationId xmlns:a16="http://schemas.microsoft.com/office/drawing/2014/main" id="{B58B4406-542C-4145-8448-070D87BA442E}"/>
                </a:ext>
              </a:extLst>
            </p:cNvPr>
            <p:cNvCxnSpPr>
              <a:cxnSpLocks/>
              <a:stCxn id="23" idx="4"/>
            </p:cNvCxnSpPr>
            <p:nvPr/>
          </p:nvCxnSpPr>
          <p:spPr>
            <a:xfrm>
              <a:off x="3294055" y="3096818"/>
              <a:ext cx="0" cy="6384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23F938-F00D-4DE5-8E8A-60C36A1514CB}"/>
                </a:ext>
              </a:extLst>
            </p:cNvPr>
            <p:cNvCxnSpPr>
              <a:cxnSpLocks/>
              <a:stCxn id="23" idx="3"/>
            </p:cNvCxnSpPr>
            <p:nvPr/>
          </p:nvCxnSpPr>
          <p:spPr>
            <a:xfrm flipH="1">
              <a:off x="2715870" y="2994525"/>
              <a:ext cx="331228" cy="7406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17CA334-E61D-4132-9ADE-81F53B0C1E4E}"/>
                </a:ext>
              </a:extLst>
            </p:cNvPr>
            <p:cNvSpPr txBox="1"/>
            <p:nvPr/>
          </p:nvSpPr>
          <p:spPr>
            <a:xfrm rot="17570857">
              <a:off x="2380624" y="3037805"/>
              <a:ext cx="692497" cy="400109"/>
            </a:xfrm>
            <a:prstGeom prst="rect">
              <a:avLst/>
            </a:prstGeom>
            <a:noFill/>
          </p:spPr>
          <p:txBody>
            <a:bodyPr wrap="none" rtlCol="0">
              <a:spAutoFit/>
            </a:bodyPr>
            <a:lstStyle/>
            <a:p>
              <a:r>
                <a:rPr lang="en-US" sz="1350" dirty="0"/>
                <a:t>Rock</a:t>
              </a:r>
            </a:p>
          </p:txBody>
        </p:sp>
        <p:sp>
          <p:nvSpPr>
            <p:cNvPr id="19" name="TextBox 18">
              <a:extLst>
                <a:ext uri="{FF2B5EF4-FFF2-40B4-BE49-F238E27FC236}">
                  <a16:creationId xmlns:a16="http://schemas.microsoft.com/office/drawing/2014/main" id="{193D06E4-ADA8-4AC2-9D6C-14450137A8A7}"/>
                </a:ext>
              </a:extLst>
            </p:cNvPr>
            <p:cNvSpPr txBox="1"/>
            <p:nvPr/>
          </p:nvSpPr>
          <p:spPr>
            <a:xfrm rot="5400000">
              <a:off x="3019050" y="3163215"/>
              <a:ext cx="790558" cy="400109"/>
            </a:xfrm>
            <a:prstGeom prst="rect">
              <a:avLst/>
            </a:prstGeom>
            <a:noFill/>
          </p:spPr>
          <p:txBody>
            <a:bodyPr wrap="none" rtlCol="0">
              <a:spAutoFit/>
            </a:bodyPr>
            <a:lstStyle/>
            <a:p>
              <a:r>
                <a:rPr lang="en-US" sz="1350" dirty="0"/>
                <a:t>Paper</a:t>
              </a:r>
            </a:p>
          </p:txBody>
        </p:sp>
        <p:sp>
          <p:nvSpPr>
            <p:cNvPr id="20" name="TextBox 19">
              <a:extLst>
                <a:ext uri="{FF2B5EF4-FFF2-40B4-BE49-F238E27FC236}">
                  <a16:creationId xmlns:a16="http://schemas.microsoft.com/office/drawing/2014/main" id="{4590CE49-BDBF-482E-A758-F4DE401B246F}"/>
                </a:ext>
              </a:extLst>
            </p:cNvPr>
            <p:cNvSpPr txBox="1"/>
            <p:nvPr/>
          </p:nvSpPr>
          <p:spPr>
            <a:xfrm>
              <a:off x="2535639" y="3667368"/>
              <a:ext cx="363776" cy="400109"/>
            </a:xfrm>
            <a:prstGeom prst="rect">
              <a:avLst/>
            </a:prstGeom>
            <a:noFill/>
          </p:spPr>
          <p:txBody>
            <a:bodyPr wrap="none" rtlCol="0">
              <a:spAutoFit/>
            </a:bodyPr>
            <a:lstStyle/>
            <a:p>
              <a:r>
                <a:rPr lang="en-US" sz="1350" dirty="0"/>
                <a:t>0</a:t>
              </a:r>
            </a:p>
          </p:txBody>
        </p:sp>
        <p:sp>
          <p:nvSpPr>
            <p:cNvPr id="21" name="TextBox 20">
              <a:extLst>
                <a:ext uri="{FF2B5EF4-FFF2-40B4-BE49-F238E27FC236}">
                  <a16:creationId xmlns:a16="http://schemas.microsoft.com/office/drawing/2014/main" id="{DB48C0F7-2D0A-4CB8-A191-EED04ABDCB7A}"/>
                </a:ext>
              </a:extLst>
            </p:cNvPr>
            <p:cNvSpPr txBox="1"/>
            <p:nvPr/>
          </p:nvSpPr>
          <p:spPr>
            <a:xfrm>
              <a:off x="3063671" y="3667369"/>
              <a:ext cx="434306" cy="400109"/>
            </a:xfrm>
            <a:prstGeom prst="rect">
              <a:avLst/>
            </a:prstGeom>
            <a:noFill/>
          </p:spPr>
          <p:txBody>
            <a:bodyPr wrap="none" rtlCol="0">
              <a:spAutoFit/>
            </a:bodyPr>
            <a:lstStyle/>
            <a:p>
              <a:r>
                <a:rPr lang="en-US" sz="1350" dirty="0"/>
                <a:t>-1</a:t>
              </a:r>
            </a:p>
          </p:txBody>
        </p:sp>
        <p:sp>
          <p:nvSpPr>
            <p:cNvPr id="22" name="TextBox 21">
              <a:extLst>
                <a:ext uri="{FF2B5EF4-FFF2-40B4-BE49-F238E27FC236}">
                  <a16:creationId xmlns:a16="http://schemas.microsoft.com/office/drawing/2014/main" id="{F9C472FE-6E14-4CA3-85CF-4DBE8F05BB7E}"/>
                </a:ext>
              </a:extLst>
            </p:cNvPr>
            <p:cNvSpPr txBox="1"/>
            <p:nvPr/>
          </p:nvSpPr>
          <p:spPr>
            <a:xfrm>
              <a:off x="3690362" y="3667369"/>
              <a:ext cx="363776" cy="400109"/>
            </a:xfrm>
            <a:prstGeom prst="rect">
              <a:avLst/>
            </a:prstGeom>
            <a:noFill/>
          </p:spPr>
          <p:txBody>
            <a:bodyPr wrap="none" rtlCol="0">
              <a:spAutoFit/>
            </a:bodyPr>
            <a:lstStyle/>
            <a:p>
              <a:r>
                <a:rPr lang="en-US" sz="1350" dirty="0"/>
                <a:t>2</a:t>
              </a:r>
            </a:p>
          </p:txBody>
        </p:sp>
      </p:grpSp>
      <p:grpSp>
        <p:nvGrpSpPr>
          <p:cNvPr id="25" name="Group 24">
            <a:extLst>
              <a:ext uri="{FF2B5EF4-FFF2-40B4-BE49-F238E27FC236}">
                <a16:creationId xmlns:a16="http://schemas.microsoft.com/office/drawing/2014/main" id="{7F9F6A32-7B46-4ED7-8F57-F44041B513D9}"/>
              </a:ext>
            </a:extLst>
          </p:cNvPr>
          <p:cNvGrpSpPr/>
          <p:nvPr/>
        </p:nvGrpSpPr>
        <p:grpSpPr>
          <a:xfrm>
            <a:off x="1882932" y="3279036"/>
            <a:ext cx="1164506" cy="1037486"/>
            <a:chOff x="4684464" y="2400831"/>
            <a:chExt cx="1552674" cy="1383314"/>
          </a:xfrm>
        </p:grpSpPr>
        <p:cxnSp>
          <p:nvCxnSpPr>
            <p:cNvPr id="26" name="Straight Arrow Connector 25">
              <a:extLst>
                <a:ext uri="{FF2B5EF4-FFF2-40B4-BE49-F238E27FC236}">
                  <a16:creationId xmlns:a16="http://schemas.microsoft.com/office/drawing/2014/main" id="{41EFAED1-1CF6-485B-A8C1-716BA68A8144}"/>
                </a:ext>
              </a:extLst>
            </p:cNvPr>
            <p:cNvCxnSpPr>
              <a:cxnSpLocks/>
              <a:stCxn id="33" idx="5"/>
            </p:cNvCxnSpPr>
            <p:nvPr/>
          </p:nvCxnSpPr>
          <p:spPr>
            <a:xfrm>
              <a:off x="5698658" y="2997038"/>
              <a:ext cx="301825" cy="7406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4293471-BC71-4628-885B-BF48921F52D9}"/>
                </a:ext>
              </a:extLst>
            </p:cNvPr>
            <p:cNvSpPr txBox="1"/>
            <p:nvPr/>
          </p:nvSpPr>
          <p:spPr>
            <a:xfrm rot="4046021">
              <a:off x="5550455" y="3097462"/>
              <a:ext cx="973257" cy="400109"/>
            </a:xfrm>
            <a:prstGeom prst="rect">
              <a:avLst/>
            </a:prstGeom>
            <a:noFill/>
          </p:spPr>
          <p:txBody>
            <a:bodyPr wrap="none" rtlCol="0">
              <a:spAutoFit/>
            </a:bodyPr>
            <a:lstStyle/>
            <a:p>
              <a:r>
                <a:rPr lang="en-US" sz="1350" dirty="0"/>
                <a:t>Scissors</a:t>
              </a:r>
            </a:p>
          </p:txBody>
        </p:sp>
        <p:grpSp>
          <p:nvGrpSpPr>
            <p:cNvPr id="28" name="Group 27">
              <a:extLst>
                <a:ext uri="{FF2B5EF4-FFF2-40B4-BE49-F238E27FC236}">
                  <a16:creationId xmlns:a16="http://schemas.microsoft.com/office/drawing/2014/main" id="{BABBE010-600F-4656-A6E9-54CDD9DCABA2}"/>
                </a:ext>
              </a:extLst>
            </p:cNvPr>
            <p:cNvGrpSpPr/>
            <p:nvPr/>
          </p:nvGrpSpPr>
          <p:grpSpPr>
            <a:xfrm>
              <a:off x="5102451" y="2400831"/>
              <a:ext cx="698500" cy="698500"/>
              <a:chOff x="2991400" y="2044990"/>
              <a:chExt cx="698500" cy="698500"/>
            </a:xfrm>
          </p:grpSpPr>
          <p:sp>
            <p:nvSpPr>
              <p:cNvPr id="33" name="Oval 32">
                <a:extLst>
                  <a:ext uri="{FF2B5EF4-FFF2-40B4-BE49-F238E27FC236}">
                    <a16:creationId xmlns:a16="http://schemas.microsoft.com/office/drawing/2014/main" id="{E521EC17-B900-45E0-821E-52A23F979463}"/>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347A3AF-B881-46B1-B4D5-6D9462EA15E2}"/>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34" name="TextBox 33">
                    <a:extLst>
                      <a:ext uri="{FF2B5EF4-FFF2-40B4-BE49-F238E27FC236}">
                        <a16:creationId xmlns:a16="http://schemas.microsoft.com/office/drawing/2014/main" id="{E347A3AF-B881-46B1-B4D5-6D9462EA15E2}"/>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29" name="Straight Arrow Connector 28">
              <a:extLst>
                <a:ext uri="{FF2B5EF4-FFF2-40B4-BE49-F238E27FC236}">
                  <a16:creationId xmlns:a16="http://schemas.microsoft.com/office/drawing/2014/main" id="{FB7DBC5C-B5DC-4E3D-8E91-D5D2FC79DAF7}"/>
                </a:ext>
              </a:extLst>
            </p:cNvPr>
            <p:cNvCxnSpPr>
              <a:cxnSpLocks/>
              <a:stCxn id="33" idx="4"/>
            </p:cNvCxnSpPr>
            <p:nvPr/>
          </p:nvCxnSpPr>
          <p:spPr>
            <a:xfrm>
              <a:off x="5451701" y="3099331"/>
              <a:ext cx="0" cy="6384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9382792-3F74-4C32-BF50-312E84E85A42}"/>
                </a:ext>
              </a:extLst>
            </p:cNvPr>
            <p:cNvCxnSpPr>
              <a:cxnSpLocks/>
              <a:stCxn id="33" idx="3"/>
            </p:cNvCxnSpPr>
            <p:nvPr/>
          </p:nvCxnSpPr>
          <p:spPr>
            <a:xfrm flipH="1">
              <a:off x="4873516" y="2997038"/>
              <a:ext cx="331228" cy="7406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1E4D647-F0AF-4C93-ACFF-2789691A99FD}"/>
                </a:ext>
              </a:extLst>
            </p:cNvPr>
            <p:cNvSpPr txBox="1"/>
            <p:nvPr/>
          </p:nvSpPr>
          <p:spPr>
            <a:xfrm rot="17570857">
              <a:off x="4538270" y="3040317"/>
              <a:ext cx="692497" cy="400109"/>
            </a:xfrm>
            <a:prstGeom prst="rect">
              <a:avLst/>
            </a:prstGeom>
            <a:noFill/>
          </p:spPr>
          <p:txBody>
            <a:bodyPr wrap="none" rtlCol="0">
              <a:spAutoFit/>
            </a:bodyPr>
            <a:lstStyle/>
            <a:p>
              <a:r>
                <a:rPr lang="en-US" sz="1350" dirty="0"/>
                <a:t>Rock</a:t>
              </a:r>
            </a:p>
          </p:txBody>
        </p:sp>
        <p:sp>
          <p:nvSpPr>
            <p:cNvPr id="32" name="TextBox 31">
              <a:extLst>
                <a:ext uri="{FF2B5EF4-FFF2-40B4-BE49-F238E27FC236}">
                  <a16:creationId xmlns:a16="http://schemas.microsoft.com/office/drawing/2014/main" id="{ADCD0172-D977-44C0-86A6-EF816E67C76F}"/>
                </a:ext>
              </a:extLst>
            </p:cNvPr>
            <p:cNvSpPr txBox="1"/>
            <p:nvPr/>
          </p:nvSpPr>
          <p:spPr>
            <a:xfrm rot="5400000">
              <a:off x="5176696" y="3165728"/>
              <a:ext cx="790558" cy="400109"/>
            </a:xfrm>
            <a:prstGeom prst="rect">
              <a:avLst/>
            </a:prstGeom>
            <a:noFill/>
          </p:spPr>
          <p:txBody>
            <a:bodyPr wrap="none" rtlCol="0">
              <a:spAutoFit/>
            </a:bodyPr>
            <a:lstStyle/>
            <a:p>
              <a:r>
                <a:rPr lang="en-US" sz="1350" dirty="0"/>
                <a:t>Paper</a:t>
              </a:r>
            </a:p>
          </p:txBody>
        </p:sp>
      </p:grpSp>
      <p:grpSp>
        <p:nvGrpSpPr>
          <p:cNvPr id="35" name="Group 34">
            <a:extLst>
              <a:ext uri="{FF2B5EF4-FFF2-40B4-BE49-F238E27FC236}">
                <a16:creationId xmlns:a16="http://schemas.microsoft.com/office/drawing/2014/main" id="{A4C6E57A-EDC1-4FF3-99E3-26F98E4CA02B}"/>
              </a:ext>
            </a:extLst>
          </p:cNvPr>
          <p:cNvGrpSpPr/>
          <p:nvPr/>
        </p:nvGrpSpPr>
        <p:grpSpPr>
          <a:xfrm>
            <a:off x="3529623" y="3279036"/>
            <a:ext cx="1164506" cy="1037486"/>
            <a:chOff x="6656215" y="2398318"/>
            <a:chExt cx="1552674" cy="1383314"/>
          </a:xfrm>
        </p:grpSpPr>
        <p:cxnSp>
          <p:nvCxnSpPr>
            <p:cNvPr id="36" name="Straight Arrow Connector 35">
              <a:extLst>
                <a:ext uri="{FF2B5EF4-FFF2-40B4-BE49-F238E27FC236}">
                  <a16:creationId xmlns:a16="http://schemas.microsoft.com/office/drawing/2014/main" id="{9949E551-21B5-4176-9D7F-79756AD6F2FC}"/>
                </a:ext>
              </a:extLst>
            </p:cNvPr>
            <p:cNvCxnSpPr>
              <a:cxnSpLocks/>
              <a:stCxn id="43" idx="5"/>
            </p:cNvCxnSpPr>
            <p:nvPr/>
          </p:nvCxnSpPr>
          <p:spPr>
            <a:xfrm>
              <a:off x="7670409" y="2994525"/>
              <a:ext cx="301825" cy="7406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0C563F5-1338-427E-B6DC-0003120DFFDB}"/>
                </a:ext>
              </a:extLst>
            </p:cNvPr>
            <p:cNvSpPr txBox="1"/>
            <p:nvPr/>
          </p:nvSpPr>
          <p:spPr>
            <a:xfrm rot="4046021">
              <a:off x="7522206" y="3094949"/>
              <a:ext cx="973257" cy="400109"/>
            </a:xfrm>
            <a:prstGeom prst="rect">
              <a:avLst/>
            </a:prstGeom>
            <a:noFill/>
          </p:spPr>
          <p:txBody>
            <a:bodyPr wrap="none" rtlCol="0">
              <a:spAutoFit/>
            </a:bodyPr>
            <a:lstStyle/>
            <a:p>
              <a:r>
                <a:rPr lang="en-US" sz="1350" dirty="0"/>
                <a:t>Scissors</a:t>
              </a:r>
            </a:p>
          </p:txBody>
        </p:sp>
        <p:grpSp>
          <p:nvGrpSpPr>
            <p:cNvPr id="38" name="Group 37">
              <a:extLst>
                <a:ext uri="{FF2B5EF4-FFF2-40B4-BE49-F238E27FC236}">
                  <a16:creationId xmlns:a16="http://schemas.microsoft.com/office/drawing/2014/main" id="{6F2307F1-73A9-4791-8306-4AD30A31F0D7}"/>
                </a:ext>
              </a:extLst>
            </p:cNvPr>
            <p:cNvGrpSpPr/>
            <p:nvPr/>
          </p:nvGrpSpPr>
          <p:grpSpPr>
            <a:xfrm>
              <a:off x="7074202" y="2398318"/>
              <a:ext cx="698500" cy="698500"/>
              <a:chOff x="2991400" y="2044990"/>
              <a:chExt cx="698500" cy="698500"/>
            </a:xfrm>
          </p:grpSpPr>
          <p:sp>
            <p:nvSpPr>
              <p:cNvPr id="43" name="Oval 42">
                <a:extLst>
                  <a:ext uri="{FF2B5EF4-FFF2-40B4-BE49-F238E27FC236}">
                    <a16:creationId xmlns:a16="http://schemas.microsoft.com/office/drawing/2014/main" id="{E9BFA0AB-C321-4093-B719-730D85463CC4}"/>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4071955-F2EF-48C5-80EA-263A5BD2F03A}"/>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44" name="TextBox 43">
                    <a:extLst>
                      <a:ext uri="{FF2B5EF4-FFF2-40B4-BE49-F238E27FC236}">
                        <a16:creationId xmlns:a16="http://schemas.microsoft.com/office/drawing/2014/main" id="{14071955-F2EF-48C5-80EA-263A5BD2F03A}"/>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39" name="Straight Arrow Connector 38">
              <a:extLst>
                <a:ext uri="{FF2B5EF4-FFF2-40B4-BE49-F238E27FC236}">
                  <a16:creationId xmlns:a16="http://schemas.microsoft.com/office/drawing/2014/main" id="{B6840DEB-5A87-47FC-8E9E-6B01732193BC}"/>
                </a:ext>
              </a:extLst>
            </p:cNvPr>
            <p:cNvCxnSpPr>
              <a:cxnSpLocks/>
              <a:stCxn id="43" idx="4"/>
            </p:cNvCxnSpPr>
            <p:nvPr/>
          </p:nvCxnSpPr>
          <p:spPr>
            <a:xfrm>
              <a:off x="7423452" y="3096818"/>
              <a:ext cx="0" cy="6384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DBA48C2-0BD7-427C-AFCC-4699F02BB6EF}"/>
                </a:ext>
              </a:extLst>
            </p:cNvPr>
            <p:cNvCxnSpPr>
              <a:cxnSpLocks/>
              <a:stCxn id="43" idx="3"/>
            </p:cNvCxnSpPr>
            <p:nvPr/>
          </p:nvCxnSpPr>
          <p:spPr>
            <a:xfrm flipH="1">
              <a:off x="6845267" y="2994525"/>
              <a:ext cx="331228" cy="7406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70B621E-8F30-42B3-908F-058F62847036}"/>
                </a:ext>
              </a:extLst>
            </p:cNvPr>
            <p:cNvSpPr txBox="1"/>
            <p:nvPr/>
          </p:nvSpPr>
          <p:spPr>
            <a:xfrm rot="17570857">
              <a:off x="6510021" y="3037804"/>
              <a:ext cx="692497" cy="400109"/>
            </a:xfrm>
            <a:prstGeom prst="rect">
              <a:avLst/>
            </a:prstGeom>
            <a:noFill/>
          </p:spPr>
          <p:txBody>
            <a:bodyPr wrap="none" rtlCol="0">
              <a:spAutoFit/>
            </a:bodyPr>
            <a:lstStyle/>
            <a:p>
              <a:r>
                <a:rPr lang="en-US" sz="1350" dirty="0"/>
                <a:t>Rock</a:t>
              </a:r>
            </a:p>
          </p:txBody>
        </p:sp>
        <p:sp>
          <p:nvSpPr>
            <p:cNvPr id="42" name="TextBox 41">
              <a:extLst>
                <a:ext uri="{FF2B5EF4-FFF2-40B4-BE49-F238E27FC236}">
                  <a16:creationId xmlns:a16="http://schemas.microsoft.com/office/drawing/2014/main" id="{DE7565C8-762D-46DD-A6E5-FECAA52BD11B}"/>
                </a:ext>
              </a:extLst>
            </p:cNvPr>
            <p:cNvSpPr txBox="1"/>
            <p:nvPr/>
          </p:nvSpPr>
          <p:spPr>
            <a:xfrm rot="5400000">
              <a:off x="7148447" y="3163215"/>
              <a:ext cx="790558" cy="400109"/>
            </a:xfrm>
            <a:prstGeom prst="rect">
              <a:avLst/>
            </a:prstGeom>
            <a:noFill/>
          </p:spPr>
          <p:txBody>
            <a:bodyPr wrap="none" rtlCol="0">
              <a:spAutoFit/>
            </a:bodyPr>
            <a:lstStyle/>
            <a:p>
              <a:r>
                <a:rPr lang="en-US" sz="1350" dirty="0"/>
                <a:t>Paper</a:t>
              </a:r>
            </a:p>
          </p:txBody>
        </p:sp>
      </p:grpSp>
      <p:sp>
        <p:nvSpPr>
          <p:cNvPr id="45" name="TextBox 44">
            <a:extLst>
              <a:ext uri="{FF2B5EF4-FFF2-40B4-BE49-F238E27FC236}">
                <a16:creationId xmlns:a16="http://schemas.microsoft.com/office/drawing/2014/main" id="{50FA9A4D-5B8F-45A6-8BDE-4D7E6E701D15}"/>
              </a:ext>
            </a:extLst>
          </p:cNvPr>
          <p:cNvSpPr txBox="1"/>
          <p:nvPr/>
        </p:nvSpPr>
        <p:spPr>
          <a:xfrm rot="5400000">
            <a:off x="2292757" y="2901913"/>
            <a:ext cx="592919" cy="300082"/>
          </a:xfrm>
          <a:prstGeom prst="rect">
            <a:avLst/>
          </a:prstGeom>
          <a:noFill/>
        </p:spPr>
        <p:txBody>
          <a:bodyPr wrap="none" rtlCol="0">
            <a:spAutoFit/>
          </a:bodyPr>
          <a:lstStyle/>
          <a:p>
            <a:r>
              <a:rPr lang="en-US" sz="1350" dirty="0"/>
              <a:t>Paper</a:t>
            </a:r>
          </a:p>
        </p:txBody>
      </p:sp>
      <p:cxnSp>
        <p:nvCxnSpPr>
          <p:cNvPr id="46" name="Straight Arrow Connector 45">
            <a:extLst>
              <a:ext uri="{FF2B5EF4-FFF2-40B4-BE49-F238E27FC236}">
                <a16:creationId xmlns:a16="http://schemas.microsoft.com/office/drawing/2014/main" id="{B671EDD3-096B-4ED7-8786-045EAEACE2B7}"/>
              </a:ext>
            </a:extLst>
          </p:cNvPr>
          <p:cNvCxnSpPr>
            <a:cxnSpLocks/>
            <a:stCxn id="33" idx="2"/>
            <a:endCxn id="23" idx="6"/>
          </p:cNvCxnSpPr>
          <p:nvPr/>
        </p:nvCxnSpPr>
        <p:spPr>
          <a:xfrm flipH="1">
            <a:off x="1118786"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8214005-E57D-45C0-9E40-89FBE26CC9FC}"/>
              </a:ext>
            </a:extLst>
          </p:cNvPr>
          <p:cNvCxnSpPr>
            <a:cxnSpLocks/>
            <a:stCxn id="43" idx="2"/>
            <a:endCxn id="33" idx="6"/>
          </p:cNvCxnSpPr>
          <p:nvPr/>
        </p:nvCxnSpPr>
        <p:spPr>
          <a:xfrm flipH="1">
            <a:off x="2720296"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71EA277-1CE6-4117-862C-A000DD1CE6F5}"/>
                  </a:ext>
                </a:extLst>
              </p:cNvPr>
              <p:cNvSpPr txBox="1"/>
              <p:nvPr/>
            </p:nvSpPr>
            <p:spPr>
              <a:xfrm>
                <a:off x="3702520" y="3095645"/>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a:solidFill>
                            <a:srgbClr val="0070C0"/>
                          </a:solidFill>
                          <a:latin typeface="Cambria Math" panose="02040503050406030204" pitchFamily="18" charset="0"/>
                        </a:rPr>
                        <m:t>𝑃</m:t>
                      </m:r>
                      <m:r>
                        <a:rPr lang="en-US" sz="1050" i="1">
                          <a:solidFill>
                            <a:srgbClr val="0070C0"/>
                          </a:solidFill>
                          <a:latin typeface="Cambria Math" panose="02040503050406030204" pitchFamily="18" charset="0"/>
                        </a:rPr>
                        <m:t>=0.2</m:t>
                      </m:r>
                    </m:oMath>
                  </m:oMathPara>
                </a14:m>
                <a:endParaRPr lang="en-US" sz="1050" dirty="0">
                  <a:solidFill>
                    <a:srgbClr val="0070C0"/>
                  </a:solidFill>
                </a:endParaRPr>
              </a:p>
            </p:txBody>
          </p:sp>
        </mc:Choice>
        <mc:Fallback xmlns="">
          <p:sp>
            <p:nvSpPr>
              <p:cNvPr id="50" name="TextBox 49">
                <a:extLst>
                  <a:ext uri="{FF2B5EF4-FFF2-40B4-BE49-F238E27FC236}">
                    <a16:creationId xmlns:a16="http://schemas.microsoft.com/office/drawing/2014/main" id="{C71EA277-1CE6-4117-862C-A000DD1CE6F5}"/>
                  </a:ext>
                </a:extLst>
              </p:cNvPr>
              <p:cNvSpPr txBox="1">
                <a:spLocks noRot="1" noChangeAspect="1" noMove="1" noResize="1" noEditPoints="1" noAdjustHandles="1" noChangeArrowheads="1" noChangeShapeType="1" noTextEdit="1"/>
              </p:cNvSpPr>
              <p:nvPr/>
            </p:nvSpPr>
            <p:spPr>
              <a:xfrm>
                <a:off x="3702520" y="3095645"/>
                <a:ext cx="655436" cy="25391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C51D8206-6183-4BC4-BFC5-518E6227FC14}"/>
                  </a:ext>
                </a:extLst>
              </p:cNvPr>
              <p:cNvSpPr txBox="1"/>
              <p:nvPr/>
            </p:nvSpPr>
            <p:spPr>
              <a:xfrm>
                <a:off x="1875210" y="3095645"/>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a:solidFill>
                            <a:srgbClr val="0070C0"/>
                          </a:solidFill>
                          <a:latin typeface="Cambria Math" panose="02040503050406030204" pitchFamily="18" charset="0"/>
                        </a:rPr>
                        <m:t>𝑃</m:t>
                      </m:r>
                      <m:r>
                        <a:rPr lang="en-US" sz="1050" i="1">
                          <a:solidFill>
                            <a:srgbClr val="0070C0"/>
                          </a:solidFill>
                          <a:latin typeface="Cambria Math" panose="02040503050406030204" pitchFamily="18" charset="0"/>
                        </a:rPr>
                        <m:t>=0.4</m:t>
                      </m:r>
                    </m:oMath>
                  </m:oMathPara>
                </a14:m>
                <a:endParaRPr lang="en-US" sz="1050" dirty="0">
                  <a:solidFill>
                    <a:srgbClr val="0070C0"/>
                  </a:solidFill>
                </a:endParaRPr>
              </a:p>
            </p:txBody>
          </p:sp>
        </mc:Choice>
        <mc:Fallback xmlns="">
          <p:sp>
            <p:nvSpPr>
              <p:cNvPr id="51" name="TextBox 50">
                <a:extLst>
                  <a:ext uri="{FF2B5EF4-FFF2-40B4-BE49-F238E27FC236}">
                    <a16:creationId xmlns:a16="http://schemas.microsoft.com/office/drawing/2014/main" id="{C51D8206-6183-4BC4-BFC5-518E6227FC14}"/>
                  </a:ext>
                </a:extLst>
              </p:cNvPr>
              <p:cNvSpPr txBox="1">
                <a:spLocks noRot="1" noChangeAspect="1" noMove="1" noResize="1" noEditPoints="1" noAdjustHandles="1" noChangeArrowheads="1" noChangeShapeType="1" noTextEdit="1"/>
              </p:cNvSpPr>
              <p:nvPr/>
            </p:nvSpPr>
            <p:spPr>
              <a:xfrm>
                <a:off x="1875210" y="3095645"/>
                <a:ext cx="655436" cy="253916"/>
              </a:xfrm>
              <a:prstGeom prst="rect">
                <a:avLst/>
              </a:prstGeom>
              <a:blipFill>
                <a:blip r:embed="rId7"/>
                <a:stretch>
                  <a:fillRect/>
                </a:stretch>
              </a:blipFill>
            </p:spPr>
            <p:txBody>
              <a:bodyPr/>
              <a:lstStyle/>
              <a:p>
                <a:r>
                  <a:rPr lang="en-US">
                    <a:noFill/>
                  </a:rPr>
                  <a:t> </a:t>
                </a:r>
              </a:p>
            </p:txBody>
          </p:sp>
        </mc:Fallback>
      </mc:AlternateContent>
      <p:sp>
        <p:nvSpPr>
          <p:cNvPr id="52" name="TextBox 51">
            <a:extLst>
              <a:ext uri="{FF2B5EF4-FFF2-40B4-BE49-F238E27FC236}">
                <a16:creationId xmlns:a16="http://schemas.microsoft.com/office/drawing/2014/main" id="{2994A605-D5BB-4745-B7F3-732DAF9CBC25}"/>
              </a:ext>
            </a:extLst>
          </p:cNvPr>
          <p:cNvSpPr txBox="1"/>
          <p:nvPr/>
        </p:nvSpPr>
        <p:spPr>
          <a:xfrm>
            <a:off x="1905572" y="4226473"/>
            <a:ext cx="272832" cy="300082"/>
          </a:xfrm>
          <a:prstGeom prst="rect">
            <a:avLst/>
          </a:prstGeom>
          <a:noFill/>
        </p:spPr>
        <p:txBody>
          <a:bodyPr wrap="none" rtlCol="0">
            <a:spAutoFit/>
          </a:bodyPr>
          <a:lstStyle/>
          <a:p>
            <a:r>
              <a:rPr lang="en-US" sz="1350" dirty="0"/>
              <a:t>1</a:t>
            </a:r>
          </a:p>
        </p:txBody>
      </p:sp>
      <p:sp>
        <p:nvSpPr>
          <p:cNvPr id="53" name="TextBox 52">
            <a:extLst>
              <a:ext uri="{FF2B5EF4-FFF2-40B4-BE49-F238E27FC236}">
                <a16:creationId xmlns:a16="http://schemas.microsoft.com/office/drawing/2014/main" id="{85FFEFAF-7C31-44AE-9C26-7A5B3252D8C0}"/>
              </a:ext>
            </a:extLst>
          </p:cNvPr>
          <p:cNvSpPr txBox="1"/>
          <p:nvPr/>
        </p:nvSpPr>
        <p:spPr>
          <a:xfrm>
            <a:off x="2347013" y="4226473"/>
            <a:ext cx="272832" cy="300082"/>
          </a:xfrm>
          <a:prstGeom prst="rect">
            <a:avLst/>
          </a:prstGeom>
          <a:noFill/>
        </p:spPr>
        <p:txBody>
          <a:bodyPr wrap="none" rtlCol="0">
            <a:spAutoFit/>
          </a:bodyPr>
          <a:lstStyle/>
          <a:p>
            <a:r>
              <a:rPr lang="en-US" sz="1350" dirty="0"/>
              <a:t>0</a:t>
            </a:r>
          </a:p>
        </p:txBody>
      </p:sp>
      <p:sp>
        <p:nvSpPr>
          <p:cNvPr id="54" name="TextBox 53">
            <a:extLst>
              <a:ext uri="{FF2B5EF4-FFF2-40B4-BE49-F238E27FC236}">
                <a16:creationId xmlns:a16="http://schemas.microsoft.com/office/drawing/2014/main" id="{702C45C3-2A52-4DAB-84F6-233020EA7E61}"/>
              </a:ext>
            </a:extLst>
          </p:cNvPr>
          <p:cNvSpPr txBox="1"/>
          <p:nvPr/>
        </p:nvSpPr>
        <p:spPr>
          <a:xfrm>
            <a:off x="2744107" y="4231766"/>
            <a:ext cx="325730" cy="300082"/>
          </a:xfrm>
          <a:prstGeom prst="rect">
            <a:avLst/>
          </a:prstGeom>
          <a:noFill/>
        </p:spPr>
        <p:txBody>
          <a:bodyPr wrap="none" rtlCol="0">
            <a:spAutoFit/>
          </a:bodyPr>
          <a:lstStyle/>
          <a:p>
            <a:r>
              <a:rPr lang="en-US" sz="1350" dirty="0"/>
              <a:t>-2</a:t>
            </a:r>
          </a:p>
        </p:txBody>
      </p:sp>
      <p:sp>
        <p:nvSpPr>
          <p:cNvPr id="55" name="TextBox 54">
            <a:extLst>
              <a:ext uri="{FF2B5EF4-FFF2-40B4-BE49-F238E27FC236}">
                <a16:creationId xmlns:a16="http://schemas.microsoft.com/office/drawing/2014/main" id="{25BCB414-22B9-4EF0-96A2-7558810081B4}"/>
              </a:ext>
            </a:extLst>
          </p:cNvPr>
          <p:cNvSpPr txBox="1"/>
          <p:nvPr/>
        </p:nvSpPr>
        <p:spPr>
          <a:xfrm>
            <a:off x="3510750" y="4231766"/>
            <a:ext cx="325730" cy="300082"/>
          </a:xfrm>
          <a:prstGeom prst="rect">
            <a:avLst/>
          </a:prstGeom>
          <a:noFill/>
        </p:spPr>
        <p:txBody>
          <a:bodyPr wrap="none" rtlCol="0">
            <a:spAutoFit/>
          </a:bodyPr>
          <a:lstStyle/>
          <a:p>
            <a:r>
              <a:rPr lang="en-US" sz="1350" dirty="0"/>
              <a:t>-2</a:t>
            </a:r>
          </a:p>
        </p:txBody>
      </p:sp>
      <p:sp>
        <p:nvSpPr>
          <p:cNvPr id="56" name="TextBox 55">
            <a:extLst>
              <a:ext uri="{FF2B5EF4-FFF2-40B4-BE49-F238E27FC236}">
                <a16:creationId xmlns:a16="http://schemas.microsoft.com/office/drawing/2014/main" id="{F8E89911-9A04-42EB-BD0D-74633E0D0D30}"/>
              </a:ext>
            </a:extLst>
          </p:cNvPr>
          <p:cNvSpPr txBox="1"/>
          <p:nvPr/>
        </p:nvSpPr>
        <p:spPr>
          <a:xfrm>
            <a:off x="3988784" y="4231766"/>
            <a:ext cx="272832" cy="300082"/>
          </a:xfrm>
          <a:prstGeom prst="rect">
            <a:avLst/>
          </a:prstGeom>
          <a:noFill/>
        </p:spPr>
        <p:txBody>
          <a:bodyPr wrap="none" rtlCol="0">
            <a:spAutoFit/>
          </a:bodyPr>
          <a:lstStyle/>
          <a:p>
            <a:r>
              <a:rPr lang="en-US" sz="1350" dirty="0"/>
              <a:t>2</a:t>
            </a:r>
          </a:p>
        </p:txBody>
      </p:sp>
      <p:sp>
        <p:nvSpPr>
          <p:cNvPr id="57" name="TextBox 56">
            <a:extLst>
              <a:ext uri="{FF2B5EF4-FFF2-40B4-BE49-F238E27FC236}">
                <a16:creationId xmlns:a16="http://schemas.microsoft.com/office/drawing/2014/main" id="{629A0FC7-BB20-47D0-9FAD-045309A04304}"/>
              </a:ext>
            </a:extLst>
          </p:cNvPr>
          <p:cNvSpPr txBox="1"/>
          <p:nvPr/>
        </p:nvSpPr>
        <p:spPr>
          <a:xfrm>
            <a:off x="4403503" y="4231766"/>
            <a:ext cx="272832" cy="300082"/>
          </a:xfrm>
          <a:prstGeom prst="rect">
            <a:avLst/>
          </a:prstGeom>
          <a:noFill/>
        </p:spPr>
        <p:txBody>
          <a:bodyPr wrap="none" rtlCol="0">
            <a:spAutoFit/>
          </a:bodyPr>
          <a:lstStyle/>
          <a:p>
            <a:r>
              <a:rPr lang="en-US" sz="1350" dirty="0"/>
              <a:t>0</a:t>
            </a:r>
          </a:p>
        </p:txBody>
      </p:sp>
      <p:grpSp>
        <p:nvGrpSpPr>
          <p:cNvPr id="3" name="Group 2"/>
          <p:cNvGrpSpPr/>
          <p:nvPr/>
        </p:nvGrpSpPr>
        <p:grpSpPr>
          <a:xfrm>
            <a:off x="5230809" y="1920479"/>
            <a:ext cx="3551421" cy="1435277"/>
            <a:chOff x="5230809" y="1920479"/>
            <a:chExt cx="3551421" cy="1435277"/>
          </a:xfrm>
        </p:grpSpPr>
        <p:sp>
          <p:nvSpPr>
            <p:cNvPr id="67" name="TextBox 66">
              <a:extLst>
                <a:ext uri="{FF2B5EF4-FFF2-40B4-BE49-F238E27FC236}">
                  <a16:creationId xmlns:a16="http://schemas.microsoft.com/office/drawing/2014/main" id="{E6A81A7C-84AC-41A8-8FC7-6E022A4EE155}"/>
                </a:ext>
              </a:extLst>
            </p:cNvPr>
            <p:cNvSpPr txBox="1"/>
            <p:nvPr/>
          </p:nvSpPr>
          <p:spPr>
            <a:xfrm>
              <a:off x="5230809" y="1920479"/>
              <a:ext cx="3551421" cy="369332"/>
            </a:xfrm>
            <a:prstGeom prst="rect">
              <a:avLst/>
            </a:prstGeom>
            <a:noFill/>
          </p:spPr>
          <p:txBody>
            <a:bodyPr wrap="none" rtlCol="0">
              <a:spAutoFit/>
            </a:bodyPr>
            <a:lstStyle/>
            <a:p>
              <a:r>
                <a:rPr lang="en-US" dirty="0"/>
                <a:t>Depth-Limited Rock-Paper-Scissors+</a:t>
              </a:r>
            </a:p>
          </p:txBody>
        </p:sp>
        <p:grpSp>
          <p:nvGrpSpPr>
            <p:cNvPr id="58" name="Group 57">
              <a:extLst>
                <a:ext uri="{FF2B5EF4-FFF2-40B4-BE49-F238E27FC236}">
                  <a16:creationId xmlns:a16="http://schemas.microsoft.com/office/drawing/2014/main" id="{4AE77F49-ED58-495E-ACE7-DF5DC3084F30}"/>
                </a:ext>
              </a:extLst>
            </p:cNvPr>
            <p:cNvGrpSpPr/>
            <p:nvPr/>
          </p:nvGrpSpPr>
          <p:grpSpPr>
            <a:xfrm>
              <a:off x="6656508" y="2314123"/>
              <a:ext cx="523875" cy="523875"/>
              <a:chOff x="5088807" y="1112395"/>
              <a:chExt cx="698500" cy="698500"/>
            </a:xfrm>
          </p:grpSpPr>
          <p:sp>
            <p:nvSpPr>
              <p:cNvPr id="59" name="Oval 58">
                <a:extLst>
                  <a:ext uri="{FF2B5EF4-FFF2-40B4-BE49-F238E27FC236}">
                    <a16:creationId xmlns:a16="http://schemas.microsoft.com/office/drawing/2014/main" id="{2D8CEB99-50DE-4249-B4E9-B3EF233ACDFC}"/>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CAA0651-7B8E-4190-95EF-828B4A0BD6E8}"/>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60" name="TextBox 59">
                    <a:extLst>
                      <a:ext uri="{FF2B5EF4-FFF2-40B4-BE49-F238E27FC236}">
                        <a16:creationId xmlns:a16="http://schemas.microsoft.com/office/drawing/2014/main" id="{7CAA0651-7B8E-4190-95EF-828B4A0BD6E8}"/>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8"/>
                    <a:stretch>
                      <a:fillRect/>
                    </a:stretch>
                  </a:blipFill>
                </p:spPr>
                <p:txBody>
                  <a:bodyPr/>
                  <a:lstStyle/>
                  <a:p>
                    <a:r>
                      <a:rPr lang="en-US">
                        <a:noFill/>
                      </a:rPr>
                      <a:t> </a:t>
                    </a:r>
                  </a:p>
                </p:txBody>
              </p:sp>
            </mc:Fallback>
          </mc:AlternateContent>
        </p:grpSp>
        <p:cxnSp>
          <p:nvCxnSpPr>
            <p:cNvPr id="61" name="Straight Arrow Connector 60">
              <a:extLst>
                <a:ext uri="{FF2B5EF4-FFF2-40B4-BE49-F238E27FC236}">
                  <a16:creationId xmlns:a16="http://schemas.microsoft.com/office/drawing/2014/main" id="{2D287D72-914E-43D1-9168-2FB0A8BB9BA8}"/>
                </a:ext>
              </a:extLst>
            </p:cNvPr>
            <p:cNvCxnSpPr>
              <a:cxnSpLocks/>
              <a:stCxn id="59" idx="3"/>
            </p:cNvCxnSpPr>
            <p:nvPr/>
          </p:nvCxnSpPr>
          <p:spPr>
            <a:xfrm flipH="1">
              <a:off x="5495662"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4E328C7-7439-4A1C-A617-98C2712568DE}"/>
                </a:ext>
              </a:extLst>
            </p:cNvPr>
            <p:cNvCxnSpPr>
              <a:cxnSpLocks/>
              <a:stCxn id="59" idx="5"/>
            </p:cNvCxnSpPr>
            <p:nvPr/>
          </p:nvCxnSpPr>
          <p:spPr>
            <a:xfrm>
              <a:off x="7103663"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F1B493-438D-4DAE-A870-D845E90A2E79}"/>
                </a:ext>
              </a:extLst>
            </p:cNvPr>
            <p:cNvSpPr txBox="1"/>
            <p:nvPr/>
          </p:nvSpPr>
          <p:spPr>
            <a:xfrm rot="20106176">
              <a:off x="5972949" y="2746046"/>
              <a:ext cx="519373" cy="300082"/>
            </a:xfrm>
            <a:prstGeom prst="rect">
              <a:avLst/>
            </a:prstGeom>
            <a:noFill/>
          </p:spPr>
          <p:txBody>
            <a:bodyPr wrap="none" rtlCol="0">
              <a:spAutoFit/>
            </a:bodyPr>
            <a:lstStyle/>
            <a:p>
              <a:r>
                <a:rPr lang="en-US" sz="1350" dirty="0"/>
                <a:t>Rock</a:t>
              </a:r>
            </a:p>
          </p:txBody>
        </p:sp>
        <p:sp>
          <p:nvSpPr>
            <p:cNvPr id="64" name="TextBox 63">
              <a:extLst>
                <a:ext uri="{FF2B5EF4-FFF2-40B4-BE49-F238E27FC236}">
                  <a16:creationId xmlns:a16="http://schemas.microsoft.com/office/drawing/2014/main" id="{5050B313-8C6A-42FB-AE18-6D773BD6541D}"/>
                </a:ext>
              </a:extLst>
            </p:cNvPr>
            <p:cNvSpPr txBox="1"/>
            <p:nvPr/>
          </p:nvSpPr>
          <p:spPr>
            <a:xfrm rot="1584456">
              <a:off x="7281331" y="2731322"/>
              <a:ext cx="729943" cy="300082"/>
            </a:xfrm>
            <a:prstGeom prst="rect">
              <a:avLst/>
            </a:prstGeom>
            <a:noFill/>
          </p:spPr>
          <p:txBody>
            <a:bodyPr wrap="none" rtlCol="0">
              <a:spAutoFit/>
            </a:bodyPr>
            <a:lstStyle/>
            <a:p>
              <a:r>
                <a:rPr lang="en-US" sz="1350" dirty="0"/>
                <a:t>Scissors</a:t>
              </a:r>
            </a:p>
          </p:txBody>
        </p:sp>
        <p:cxnSp>
          <p:nvCxnSpPr>
            <p:cNvPr id="65" name="Straight Arrow Connector 64">
              <a:extLst>
                <a:ext uri="{FF2B5EF4-FFF2-40B4-BE49-F238E27FC236}">
                  <a16:creationId xmlns:a16="http://schemas.microsoft.com/office/drawing/2014/main" id="{0BFD276A-66C9-4544-8913-6FBCFB7F6041}"/>
                </a:ext>
              </a:extLst>
            </p:cNvPr>
            <p:cNvCxnSpPr>
              <a:cxnSpLocks/>
              <a:stCxn id="59" idx="4"/>
            </p:cNvCxnSpPr>
            <p:nvPr/>
          </p:nvCxnSpPr>
          <p:spPr>
            <a:xfrm flipH="1">
              <a:off x="6911954"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0FA9A4D-5B8F-45A6-8BDE-4D7E6E701D15}"/>
                </a:ext>
              </a:extLst>
            </p:cNvPr>
            <p:cNvSpPr txBox="1"/>
            <p:nvPr/>
          </p:nvSpPr>
          <p:spPr>
            <a:xfrm rot="5400000">
              <a:off x="6746353" y="2901914"/>
              <a:ext cx="592919" cy="300082"/>
            </a:xfrm>
            <a:prstGeom prst="rect">
              <a:avLst/>
            </a:prstGeom>
            <a:noFill/>
          </p:spPr>
          <p:txBody>
            <a:bodyPr wrap="none" rtlCol="0">
              <a:spAutoFit/>
            </a:bodyPr>
            <a:lstStyle/>
            <a:p>
              <a:r>
                <a:rPr lang="en-US" sz="1350" dirty="0"/>
                <a:t>Paper</a:t>
              </a:r>
            </a:p>
          </p:txBody>
        </p:sp>
      </p:grpSp>
      <p:sp>
        <p:nvSpPr>
          <p:cNvPr id="68" name="TextBox 67">
            <a:extLst>
              <a:ext uri="{FF2B5EF4-FFF2-40B4-BE49-F238E27FC236}">
                <a16:creationId xmlns:a16="http://schemas.microsoft.com/office/drawing/2014/main" id="{1FAF05BB-85C2-4363-814A-9D0DBB65A6CD}"/>
              </a:ext>
            </a:extLst>
          </p:cNvPr>
          <p:cNvSpPr txBox="1"/>
          <p:nvPr/>
        </p:nvSpPr>
        <p:spPr>
          <a:xfrm>
            <a:off x="5329784" y="3324338"/>
            <a:ext cx="272832" cy="300082"/>
          </a:xfrm>
          <a:prstGeom prst="rect">
            <a:avLst/>
          </a:prstGeom>
          <a:noFill/>
        </p:spPr>
        <p:txBody>
          <a:bodyPr wrap="none" rtlCol="0">
            <a:spAutoFit/>
          </a:bodyPr>
          <a:lstStyle/>
          <a:p>
            <a:r>
              <a:rPr lang="en-US" sz="1350" dirty="0"/>
              <a:t>0</a:t>
            </a:r>
          </a:p>
        </p:txBody>
      </p:sp>
      <p:sp>
        <p:nvSpPr>
          <p:cNvPr id="69" name="TextBox 68">
            <a:extLst>
              <a:ext uri="{FF2B5EF4-FFF2-40B4-BE49-F238E27FC236}">
                <a16:creationId xmlns:a16="http://schemas.microsoft.com/office/drawing/2014/main" id="{AD03F170-58C0-4E9D-9E79-D1894ACF41E9}"/>
              </a:ext>
            </a:extLst>
          </p:cNvPr>
          <p:cNvSpPr txBox="1"/>
          <p:nvPr/>
        </p:nvSpPr>
        <p:spPr>
          <a:xfrm>
            <a:off x="6798822" y="3312402"/>
            <a:ext cx="272832" cy="300082"/>
          </a:xfrm>
          <a:prstGeom prst="rect">
            <a:avLst/>
          </a:prstGeom>
          <a:noFill/>
        </p:spPr>
        <p:txBody>
          <a:bodyPr wrap="none" rtlCol="0">
            <a:spAutoFit/>
          </a:bodyPr>
          <a:lstStyle/>
          <a:p>
            <a:r>
              <a:rPr lang="en-US" sz="1350" dirty="0"/>
              <a:t>0</a:t>
            </a:r>
          </a:p>
        </p:txBody>
      </p:sp>
      <p:sp>
        <p:nvSpPr>
          <p:cNvPr id="70" name="TextBox 69">
            <a:extLst>
              <a:ext uri="{FF2B5EF4-FFF2-40B4-BE49-F238E27FC236}">
                <a16:creationId xmlns:a16="http://schemas.microsoft.com/office/drawing/2014/main" id="{8A81700E-4C00-46AD-A7C6-90B2C7CCD7C7}"/>
              </a:ext>
            </a:extLst>
          </p:cNvPr>
          <p:cNvSpPr txBox="1"/>
          <p:nvPr/>
        </p:nvSpPr>
        <p:spPr>
          <a:xfrm>
            <a:off x="8263729" y="3324338"/>
            <a:ext cx="272832" cy="300082"/>
          </a:xfrm>
          <a:prstGeom prst="rect">
            <a:avLst/>
          </a:prstGeom>
          <a:noFill/>
        </p:spPr>
        <p:txBody>
          <a:bodyPr wrap="none" rtlCol="0">
            <a:spAutoFit/>
          </a:bodyPr>
          <a:lstStyle/>
          <a:p>
            <a:r>
              <a:rPr lang="en-US" sz="1350" dirty="0"/>
              <a:t>0</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92121CB4-1894-4283-A071-E7FF56AA2F7A}"/>
                  </a:ext>
                </a:extLst>
              </p:cNvPr>
              <p:cNvSpPr txBox="1"/>
              <p:nvPr/>
            </p:nvSpPr>
            <p:spPr>
              <a:xfrm>
                <a:off x="65918" y="3577466"/>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a:solidFill>
                            <a:srgbClr val="0070C0"/>
                          </a:solidFill>
                          <a:latin typeface="Cambria Math" panose="02040503050406030204" pitchFamily="18" charset="0"/>
                        </a:rPr>
                        <m:t>𝑃</m:t>
                      </m:r>
                      <m:r>
                        <a:rPr lang="en-US" sz="1050" i="1">
                          <a:solidFill>
                            <a:srgbClr val="0070C0"/>
                          </a:solidFill>
                          <a:latin typeface="Cambria Math" panose="02040503050406030204" pitchFamily="18" charset="0"/>
                        </a:rPr>
                        <m:t>=0.4</m:t>
                      </m:r>
                    </m:oMath>
                  </m:oMathPara>
                </a14:m>
                <a:endParaRPr lang="en-US" sz="1050" dirty="0">
                  <a:solidFill>
                    <a:srgbClr val="0070C0"/>
                  </a:solidFill>
                </a:endParaRPr>
              </a:p>
            </p:txBody>
          </p:sp>
        </mc:Choice>
        <mc:Fallback xmlns="">
          <p:sp>
            <p:nvSpPr>
              <p:cNvPr id="71" name="TextBox 70">
                <a:extLst>
                  <a:ext uri="{FF2B5EF4-FFF2-40B4-BE49-F238E27FC236}">
                    <a16:creationId xmlns:a16="http://schemas.microsoft.com/office/drawing/2014/main" id="{92121CB4-1894-4283-A071-E7FF56AA2F7A}"/>
                  </a:ext>
                </a:extLst>
              </p:cNvPr>
              <p:cNvSpPr txBox="1">
                <a:spLocks noRot="1" noChangeAspect="1" noMove="1" noResize="1" noEditPoints="1" noAdjustHandles="1" noChangeArrowheads="1" noChangeShapeType="1" noTextEdit="1"/>
              </p:cNvSpPr>
              <p:nvPr/>
            </p:nvSpPr>
            <p:spPr>
              <a:xfrm>
                <a:off x="65918" y="3577466"/>
                <a:ext cx="655436" cy="25391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92121CB4-1894-4283-A071-E7FF56AA2F7A}"/>
                  </a:ext>
                </a:extLst>
              </p:cNvPr>
              <p:cNvSpPr txBox="1"/>
              <p:nvPr/>
            </p:nvSpPr>
            <p:spPr>
              <a:xfrm rot="5400000">
                <a:off x="440870" y="3908692"/>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a:solidFill>
                            <a:srgbClr val="0070C0"/>
                          </a:solidFill>
                          <a:latin typeface="Cambria Math" panose="02040503050406030204" pitchFamily="18" charset="0"/>
                        </a:rPr>
                        <m:t>𝑃</m:t>
                      </m:r>
                      <m:r>
                        <a:rPr lang="en-US" sz="1050" i="1">
                          <a:solidFill>
                            <a:srgbClr val="0070C0"/>
                          </a:solidFill>
                          <a:latin typeface="Cambria Math" panose="02040503050406030204" pitchFamily="18" charset="0"/>
                        </a:rPr>
                        <m:t>=0.4</m:t>
                      </m:r>
                    </m:oMath>
                  </m:oMathPara>
                </a14:m>
                <a:endParaRPr lang="en-US" sz="1050" dirty="0">
                  <a:solidFill>
                    <a:srgbClr val="0070C0"/>
                  </a:solidFill>
                </a:endParaRPr>
              </a:p>
            </p:txBody>
          </p:sp>
        </mc:Choice>
        <mc:Fallback xmlns="">
          <p:sp>
            <p:nvSpPr>
              <p:cNvPr id="72" name="TextBox 71">
                <a:extLst>
                  <a:ext uri="{FF2B5EF4-FFF2-40B4-BE49-F238E27FC236}">
                    <a16:creationId xmlns:a16="http://schemas.microsoft.com/office/drawing/2014/main" id="{92121CB4-1894-4283-A071-E7FF56AA2F7A}"/>
                  </a:ext>
                </a:extLst>
              </p:cNvPr>
              <p:cNvSpPr txBox="1">
                <a:spLocks noRot="1" noChangeAspect="1" noMove="1" noResize="1" noEditPoints="1" noAdjustHandles="1" noChangeArrowheads="1" noChangeShapeType="1" noTextEdit="1"/>
              </p:cNvSpPr>
              <p:nvPr/>
            </p:nvSpPr>
            <p:spPr>
              <a:xfrm rot="5400000">
                <a:off x="440870" y="3908692"/>
                <a:ext cx="655436" cy="25391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92121CB4-1894-4283-A071-E7FF56AA2F7A}"/>
                  </a:ext>
                </a:extLst>
              </p:cNvPr>
              <p:cNvSpPr txBox="1"/>
              <p:nvPr/>
            </p:nvSpPr>
            <p:spPr>
              <a:xfrm>
                <a:off x="1173364" y="3596515"/>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smtClean="0">
                          <a:solidFill>
                            <a:srgbClr val="0070C0"/>
                          </a:solidFill>
                          <a:latin typeface="Cambria Math" panose="02040503050406030204" pitchFamily="18" charset="0"/>
                        </a:rPr>
                        <m:t>𝑃</m:t>
                      </m:r>
                      <m:r>
                        <a:rPr lang="en-US" sz="1050" i="1" smtClean="0">
                          <a:solidFill>
                            <a:srgbClr val="0070C0"/>
                          </a:solidFill>
                          <a:latin typeface="Cambria Math" panose="02040503050406030204" pitchFamily="18" charset="0"/>
                        </a:rPr>
                        <m:t>=0.2</m:t>
                      </m:r>
                    </m:oMath>
                  </m:oMathPara>
                </a14:m>
                <a:endParaRPr lang="en-US" sz="1050" dirty="0">
                  <a:solidFill>
                    <a:srgbClr val="0070C0"/>
                  </a:solidFill>
                </a:endParaRPr>
              </a:p>
            </p:txBody>
          </p:sp>
        </mc:Choice>
        <mc:Fallback xmlns="">
          <p:sp>
            <p:nvSpPr>
              <p:cNvPr id="73" name="TextBox 72">
                <a:extLst>
                  <a:ext uri="{FF2B5EF4-FFF2-40B4-BE49-F238E27FC236}">
                    <a16:creationId xmlns:a16="http://schemas.microsoft.com/office/drawing/2014/main" id="{92121CB4-1894-4283-A071-E7FF56AA2F7A}"/>
                  </a:ext>
                </a:extLst>
              </p:cNvPr>
              <p:cNvSpPr txBox="1">
                <a:spLocks noRot="1" noChangeAspect="1" noMove="1" noResize="1" noEditPoints="1" noAdjustHandles="1" noChangeArrowheads="1" noChangeShapeType="1" noTextEdit="1"/>
              </p:cNvSpPr>
              <p:nvPr/>
            </p:nvSpPr>
            <p:spPr>
              <a:xfrm>
                <a:off x="1173364" y="3596515"/>
                <a:ext cx="655436" cy="25391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92121CB4-1894-4283-A071-E7FF56AA2F7A}"/>
                  </a:ext>
                </a:extLst>
              </p:cNvPr>
              <p:cNvSpPr txBox="1"/>
              <p:nvPr/>
            </p:nvSpPr>
            <p:spPr>
              <a:xfrm>
                <a:off x="750268" y="3050509"/>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a:solidFill>
                            <a:srgbClr val="0070C0"/>
                          </a:solidFill>
                          <a:latin typeface="Cambria Math" panose="02040503050406030204" pitchFamily="18" charset="0"/>
                        </a:rPr>
                        <m:t>𝑃</m:t>
                      </m:r>
                      <m:r>
                        <a:rPr lang="en-US" sz="1050" i="1">
                          <a:solidFill>
                            <a:srgbClr val="0070C0"/>
                          </a:solidFill>
                          <a:latin typeface="Cambria Math" panose="02040503050406030204" pitchFamily="18" charset="0"/>
                        </a:rPr>
                        <m:t>=0.4</m:t>
                      </m:r>
                    </m:oMath>
                  </m:oMathPara>
                </a14:m>
                <a:endParaRPr lang="en-US" sz="1050" dirty="0">
                  <a:solidFill>
                    <a:srgbClr val="0070C0"/>
                  </a:solidFill>
                </a:endParaRPr>
              </a:p>
            </p:txBody>
          </p:sp>
        </mc:Choice>
        <mc:Fallback xmlns="">
          <p:sp>
            <p:nvSpPr>
              <p:cNvPr id="74" name="TextBox 73">
                <a:extLst>
                  <a:ext uri="{FF2B5EF4-FFF2-40B4-BE49-F238E27FC236}">
                    <a16:creationId xmlns:a16="http://schemas.microsoft.com/office/drawing/2014/main" id="{92121CB4-1894-4283-A071-E7FF56AA2F7A}"/>
                  </a:ext>
                </a:extLst>
              </p:cNvPr>
              <p:cNvSpPr txBox="1">
                <a:spLocks noRot="1" noChangeAspect="1" noMove="1" noResize="1" noEditPoints="1" noAdjustHandles="1" noChangeArrowheads="1" noChangeShapeType="1" noTextEdit="1"/>
              </p:cNvSpPr>
              <p:nvPr/>
            </p:nvSpPr>
            <p:spPr>
              <a:xfrm>
                <a:off x="750268" y="3050509"/>
                <a:ext cx="655436" cy="25391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92121CB4-1894-4283-A071-E7FF56AA2F7A}"/>
                  </a:ext>
                </a:extLst>
              </p:cNvPr>
              <p:cNvSpPr txBox="1"/>
              <p:nvPr/>
            </p:nvSpPr>
            <p:spPr>
              <a:xfrm>
                <a:off x="1651484" y="3571973"/>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a:solidFill>
                            <a:srgbClr val="0070C0"/>
                          </a:solidFill>
                          <a:latin typeface="Cambria Math" panose="02040503050406030204" pitchFamily="18" charset="0"/>
                        </a:rPr>
                        <m:t>𝑃</m:t>
                      </m:r>
                      <m:r>
                        <a:rPr lang="en-US" sz="1050" i="1">
                          <a:solidFill>
                            <a:srgbClr val="0070C0"/>
                          </a:solidFill>
                          <a:latin typeface="Cambria Math" panose="02040503050406030204" pitchFamily="18" charset="0"/>
                        </a:rPr>
                        <m:t>=0.4</m:t>
                      </m:r>
                    </m:oMath>
                  </m:oMathPara>
                </a14:m>
                <a:endParaRPr lang="en-US" sz="1050" dirty="0">
                  <a:solidFill>
                    <a:srgbClr val="0070C0"/>
                  </a:solidFill>
                </a:endParaRPr>
              </a:p>
            </p:txBody>
          </p:sp>
        </mc:Choice>
        <mc:Fallback xmlns="">
          <p:sp>
            <p:nvSpPr>
              <p:cNvPr id="77" name="TextBox 76">
                <a:extLst>
                  <a:ext uri="{FF2B5EF4-FFF2-40B4-BE49-F238E27FC236}">
                    <a16:creationId xmlns:a16="http://schemas.microsoft.com/office/drawing/2014/main" id="{92121CB4-1894-4283-A071-E7FF56AA2F7A}"/>
                  </a:ext>
                </a:extLst>
              </p:cNvPr>
              <p:cNvSpPr txBox="1">
                <a:spLocks noRot="1" noChangeAspect="1" noMove="1" noResize="1" noEditPoints="1" noAdjustHandles="1" noChangeArrowheads="1" noChangeShapeType="1" noTextEdit="1"/>
              </p:cNvSpPr>
              <p:nvPr/>
            </p:nvSpPr>
            <p:spPr>
              <a:xfrm>
                <a:off x="1651484" y="3571973"/>
                <a:ext cx="655436" cy="25391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92121CB4-1894-4283-A071-E7FF56AA2F7A}"/>
                  </a:ext>
                </a:extLst>
              </p:cNvPr>
              <p:cNvSpPr txBox="1"/>
              <p:nvPr/>
            </p:nvSpPr>
            <p:spPr>
              <a:xfrm rot="5400000">
                <a:off x="2026436" y="3903199"/>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a:solidFill>
                            <a:srgbClr val="0070C0"/>
                          </a:solidFill>
                          <a:latin typeface="Cambria Math" panose="02040503050406030204" pitchFamily="18" charset="0"/>
                        </a:rPr>
                        <m:t>𝑃</m:t>
                      </m:r>
                      <m:r>
                        <a:rPr lang="en-US" sz="1050" i="1">
                          <a:solidFill>
                            <a:srgbClr val="0070C0"/>
                          </a:solidFill>
                          <a:latin typeface="Cambria Math" panose="02040503050406030204" pitchFamily="18" charset="0"/>
                        </a:rPr>
                        <m:t>=0.4</m:t>
                      </m:r>
                    </m:oMath>
                  </m:oMathPara>
                </a14:m>
                <a:endParaRPr lang="en-US" sz="1050" dirty="0">
                  <a:solidFill>
                    <a:srgbClr val="0070C0"/>
                  </a:solidFill>
                </a:endParaRPr>
              </a:p>
            </p:txBody>
          </p:sp>
        </mc:Choice>
        <mc:Fallback xmlns="">
          <p:sp>
            <p:nvSpPr>
              <p:cNvPr id="78" name="TextBox 77">
                <a:extLst>
                  <a:ext uri="{FF2B5EF4-FFF2-40B4-BE49-F238E27FC236}">
                    <a16:creationId xmlns:a16="http://schemas.microsoft.com/office/drawing/2014/main" id="{92121CB4-1894-4283-A071-E7FF56AA2F7A}"/>
                  </a:ext>
                </a:extLst>
              </p:cNvPr>
              <p:cNvSpPr txBox="1">
                <a:spLocks noRot="1" noChangeAspect="1" noMove="1" noResize="1" noEditPoints="1" noAdjustHandles="1" noChangeArrowheads="1" noChangeShapeType="1" noTextEdit="1"/>
              </p:cNvSpPr>
              <p:nvPr/>
            </p:nvSpPr>
            <p:spPr>
              <a:xfrm rot="5400000">
                <a:off x="2026436" y="3903199"/>
                <a:ext cx="655436" cy="25391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92121CB4-1894-4283-A071-E7FF56AA2F7A}"/>
                  </a:ext>
                </a:extLst>
              </p:cNvPr>
              <p:cNvSpPr txBox="1"/>
              <p:nvPr/>
            </p:nvSpPr>
            <p:spPr>
              <a:xfrm>
                <a:off x="2773564" y="3591022"/>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smtClean="0">
                          <a:solidFill>
                            <a:srgbClr val="0070C0"/>
                          </a:solidFill>
                          <a:latin typeface="Cambria Math" panose="02040503050406030204" pitchFamily="18" charset="0"/>
                        </a:rPr>
                        <m:t>𝑃</m:t>
                      </m:r>
                      <m:r>
                        <a:rPr lang="en-US" sz="1050" i="1" smtClean="0">
                          <a:solidFill>
                            <a:srgbClr val="0070C0"/>
                          </a:solidFill>
                          <a:latin typeface="Cambria Math" panose="02040503050406030204" pitchFamily="18" charset="0"/>
                        </a:rPr>
                        <m:t>=0.2</m:t>
                      </m:r>
                    </m:oMath>
                  </m:oMathPara>
                </a14:m>
                <a:endParaRPr lang="en-US" sz="1050" dirty="0">
                  <a:solidFill>
                    <a:srgbClr val="0070C0"/>
                  </a:solidFill>
                </a:endParaRPr>
              </a:p>
            </p:txBody>
          </p:sp>
        </mc:Choice>
        <mc:Fallback xmlns="">
          <p:sp>
            <p:nvSpPr>
              <p:cNvPr id="79" name="TextBox 78">
                <a:extLst>
                  <a:ext uri="{FF2B5EF4-FFF2-40B4-BE49-F238E27FC236}">
                    <a16:creationId xmlns:a16="http://schemas.microsoft.com/office/drawing/2014/main" id="{92121CB4-1894-4283-A071-E7FF56AA2F7A}"/>
                  </a:ext>
                </a:extLst>
              </p:cNvPr>
              <p:cNvSpPr txBox="1">
                <a:spLocks noRot="1" noChangeAspect="1" noMove="1" noResize="1" noEditPoints="1" noAdjustHandles="1" noChangeArrowheads="1" noChangeShapeType="1" noTextEdit="1"/>
              </p:cNvSpPr>
              <p:nvPr/>
            </p:nvSpPr>
            <p:spPr>
              <a:xfrm>
                <a:off x="2773564" y="3591022"/>
                <a:ext cx="655436" cy="25391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2121CB4-1894-4283-A071-E7FF56AA2F7A}"/>
                  </a:ext>
                </a:extLst>
              </p:cNvPr>
              <p:cNvSpPr txBox="1"/>
              <p:nvPr/>
            </p:nvSpPr>
            <p:spPr>
              <a:xfrm>
                <a:off x="3295454" y="3581400"/>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a:solidFill>
                            <a:srgbClr val="0070C0"/>
                          </a:solidFill>
                          <a:latin typeface="Cambria Math" panose="02040503050406030204" pitchFamily="18" charset="0"/>
                        </a:rPr>
                        <m:t>𝑃</m:t>
                      </m:r>
                      <m:r>
                        <a:rPr lang="en-US" sz="1050" i="1">
                          <a:solidFill>
                            <a:srgbClr val="0070C0"/>
                          </a:solidFill>
                          <a:latin typeface="Cambria Math" panose="02040503050406030204" pitchFamily="18" charset="0"/>
                        </a:rPr>
                        <m:t>=0.4</m:t>
                      </m:r>
                    </m:oMath>
                  </m:oMathPara>
                </a14:m>
                <a:endParaRPr lang="en-US" sz="1050" dirty="0">
                  <a:solidFill>
                    <a:srgbClr val="0070C0"/>
                  </a:solidFill>
                </a:endParaRPr>
              </a:p>
            </p:txBody>
          </p:sp>
        </mc:Choice>
        <mc:Fallback xmlns="">
          <p:sp>
            <p:nvSpPr>
              <p:cNvPr id="80" name="TextBox 79">
                <a:extLst>
                  <a:ext uri="{FF2B5EF4-FFF2-40B4-BE49-F238E27FC236}">
                    <a16:creationId xmlns:a16="http://schemas.microsoft.com/office/drawing/2014/main" id="{92121CB4-1894-4283-A071-E7FF56AA2F7A}"/>
                  </a:ext>
                </a:extLst>
              </p:cNvPr>
              <p:cNvSpPr txBox="1">
                <a:spLocks noRot="1" noChangeAspect="1" noMove="1" noResize="1" noEditPoints="1" noAdjustHandles="1" noChangeArrowheads="1" noChangeShapeType="1" noTextEdit="1"/>
              </p:cNvSpPr>
              <p:nvPr/>
            </p:nvSpPr>
            <p:spPr>
              <a:xfrm>
                <a:off x="3295454" y="3581400"/>
                <a:ext cx="655436" cy="25391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92121CB4-1894-4283-A071-E7FF56AA2F7A}"/>
                  </a:ext>
                </a:extLst>
              </p:cNvPr>
              <p:cNvSpPr txBox="1"/>
              <p:nvPr/>
            </p:nvSpPr>
            <p:spPr>
              <a:xfrm rot="5400000">
                <a:off x="3670406" y="3912626"/>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a:solidFill>
                            <a:srgbClr val="0070C0"/>
                          </a:solidFill>
                          <a:latin typeface="Cambria Math" panose="02040503050406030204" pitchFamily="18" charset="0"/>
                        </a:rPr>
                        <m:t>𝑃</m:t>
                      </m:r>
                      <m:r>
                        <a:rPr lang="en-US" sz="1050" i="1">
                          <a:solidFill>
                            <a:srgbClr val="0070C0"/>
                          </a:solidFill>
                          <a:latin typeface="Cambria Math" panose="02040503050406030204" pitchFamily="18" charset="0"/>
                        </a:rPr>
                        <m:t>=0.4</m:t>
                      </m:r>
                    </m:oMath>
                  </m:oMathPara>
                </a14:m>
                <a:endParaRPr lang="en-US" sz="1050" dirty="0">
                  <a:solidFill>
                    <a:srgbClr val="0070C0"/>
                  </a:solidFill>
                </a:endParaRPr>
              </a:p>
            </p:txBody>
          </p:sp>
        </mc:Choice>
        <mc:Fallback xmlns="">
          <p:sp>
            <p:nvSpPr>
              <p:cNvPr id="81" name="TextBox 80">
                <a:extLst>
                  <a:ext uri="{FF2B5EF4-FFF2-40B4-BE49-F238E27FC236}">
                    <a16:creationId xmlns:a16="http://schemas.microsoft.com/office/drawing/2014/main" id="{92121CB4-1894-4283-A071-E7FF56AA2F7A}"/>
                  </a:ext>
                </a:extLst>
              </p:cNvPr>
              <p:cNvSpPr txBox="1">
                <a:spLocks noRot="1" noChangeAspect="1" noMove="1" noResize="1" noEditPoints="1" noAdjustHandles="1" noChangeArrowheads="1" noChangeShapeType="1" noTextEdit="1"/>
              </p:cNvSpPr>
              <p:nvPr/>
            </p:nvSpPr>
            <p:spPr>
              <a:xfrm rot="5400000">
                <a:off x="3670406" y="3912626"/>
                <a:ext cx="655436" cy="25391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92121CB4-1894-4283-A071-E7FF56AA2F7A}"/>
                  </a:ext>
                </a:extLst>
              </p:cNvPr>
              <p:cNvSpPr txBox="1"/>
              <p:nvPr/>
            </p:nvSpPr>
            <p:spPr>
              <a:xfrm>
                <a:off x="4449964" y="3600449"/>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smtClean="0">
                          <a:solidFill>
                            <a:srgbClr val="0070C0"/>
                          </a:solidFill>
                          <a:latin typeface="Cambria Math" panose="02040503050406030204" pitchFamily="18" charset="0"/>
                        </a:rPr>
                        <m:t>𝑃</m:t>
                      </m:r>
                      <m:r>
                        <a:rPr lang="en-US" sz="1050" i="1" smtClean="0">
                          <a:solidFill>
                            <a:srgbClr val="0070C0"/>
                          </a:solidFill>
                          <a:latin typeface="Cambria Math" panose="02040503050406030204" pitchFamily="18" charset="0"/>
                        </a:rPr>
                        <m:t>=0.2</m:t>
                      </m:r>
                    </m:oMath>
                  </m:oMathPara>
                </a14:m>
                <a:endParaRPr lang="en-US" sz="1050" dirty="0">
                  <a:solidFill>
                    <a:srgbClr val="0070C0"/>
                  </a:solidFill>
                </a:endParaRPr>
              </a:p>
            </p:txBody>
          </p:sp>
        </mc:Choice>
        <mc:Fallback xmlns="">
          <p:sp>
            <p:nvSpPr>
              <p:cNvPr id="82" name="TextBox 81">
                <a:extLst>
                  <a:ext uri="{FF2B5EF4-FFF2-40B4-BE49-F238E27FC236}">
                    <a16:creationId xmlns:a16="http://schemas.microsoft.com/office/drawing/2014/main" id="{92121CB4-1894-4283-A071-E7FF56AA2F7A}"/>
                  </a:ext>
                </a:extLst>
              </p:cNvPr>
              <p:cNvSpPr txBox="1">
                <a:spLocks noRot="1" noChangeAspect="1" noMove="1" noResize="1" noEditPoints="1" noAdjustHandles="1" noChangeArrowheads="1" noChangeShapeType="1" noTextEdit="1"/>
              </p:cNvSpPr>
              <p:nvPr/>
            </p:nvSpPr>
            <p:spPr>
              <a:xfrm>
                <a:off x="4449964" y="3600449"/>
                <a:ext cx="655436" cy="253916"/>
              </a:xfrm>
              <a:prstGeom prst="rect">
                <a:avLst/>
              </a:prstGeom>
              <a:blipFill>
                <a:blip r:embed="rId16"/>
                <a:stretch>
                  <a:fillRect/>
                </a:stretch>
              </a:blipFill>
            </p:spPr>
            <p:txBody>
              <a:bodyPr/>
              <a:lstStyle/>
              <a:p>
                <a:r>
                  <a:rPr lang="en-US">
                    <a:noFill/>
                  </a:rPr>
                  <a:t> </a:t>
                </a:r>
              </a:p>
            </p:txBody>
          </p:sp>
        </mc:Fallback>
      </mc:AlternateContent>
      <p:sp>
        <p:nvSpPr>
          <p:cNvPr id="49" name="Rectangle 48"/>
          <p:cNvSpPr/>
          <p:nvPr/>
        </p:nvSpPr>
        <p:spPr>
          <a:xfrm>
            <a:off x="2692591" y="1095193"/>
            <a:ext cx="4000006" cy="369332"/>
          </a:xfrm>
          <a:prstGeom prst="rect">
            <a:avLst/>
          </a:prstGeom>
        </p:spPr>
        <p:txBody>
          <a:bodyPr wrap="none">
            <a:spAutoFit/>
          </a:bodyPr>
          <a:lstStyle/>
          <a:p>
            <a:r>
              <a:rPr lang="en-US" dirty="0"/>
              <a:t>[Brown, Sandholm &amp; Amos NeurIPS-18e]</a:t>
            </a:r>
          </a:p>
        </p:txBody>
      </p:sp>
    </p:spTree>
    <p:extLst>
      <p:ext uri="{BB962C8B-B14F-4D97-AF65-F5344CB8AC3E}">
        <p14:creationId xmlns:p14="http://schemas.microsoft.com/office/powerpoint/2010/main" val="116141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randombar(horizontal)">
                                      <p:cBhvr>
                                        <p:cTn id="11" dur="500"/>
                                        <p:tgtEl>
                                          <p:spTgt spid="51"/>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randombar(horizontal)">
                                      <p:cBhvr>
                                        <p:cTn id="14" dur="500"/>
                                        <p:tgtEl>
                                          <p:spTgt spid="5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randombar(horizontal)">
                                      <p:cBhvr>
                                        <p:cTn id="17" dur="500"/>
                                        <p:tgtEl>
                                          <p:spTgt spid="7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randombar(horizontal)">
                                      <p:cBhvr>
                                        <p:cTn id="20" dur="500"/>
                                        <p:tgtEl>
                                          <p:spTgt spid="7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randombar(horizontal)">
                                      <p:cBhvr>
                                        <p:cTn id="23" dur="500"/>
                                        <p:tgtEl>
                                          <p:spTgt spid="7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randombar(horizontal)">
                                      <p:cBhvr>
                                        <p:cTn id="26" dur="500"/>
                                        <p:tgtEl>
                                          <p:spTgt spid="7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randombar(horizontal)">
                                      <p:cBhvr>
                                        <p:cTn id="29" dur="500"/>
                                        <p:tgtEl>
                                          <p:spTgt spid="77"/>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78"/>
                                        </p:tgtEl>
                                        <p:attrNameLst>
                                          <p:attrName>style.visibility</p:attrName>
                                        </p:attrNameLst>
                                      </p:cBhvr>
                                      <p:to>
                                        <p:strVal val="visible"/>
                                      </p:to>
                                    </p:set>
                                    <p:animEffect transition="in" filter="randombar(horizontal)">
                                      <p:cBhvr>
                                        <p:cTn id="32" dur="500"/>
                                        <p:tgtEl>
                                          <p:spTgt spid="7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randombar(horizontal)">
                                      <p:cBhvr>
                                        <p:cTn id="35" dur="500"/>
                                        <p:tgtEl>
                                          <p:spTgt spid="7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randombar(horizontal)">
                                      <p:cBhvr>
                                        <p:cTn id="38" dur="500"/>
                                        <p:tgtEl>
                                          <p:spTgt spid="8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randombar(horizontal)">
                                      <p:cBhvr>
                                        <p:cTn id="41" dur="500"/>
                                        <p:tgtEl>
                                          <p:spTgt spid="81"/>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randombar(horizontal)">
                                      <p:cBhvr>
                                        <p:cTn id="44" dur="500"/>
                                        <p:tgtEl>
                                          <p:spTgt spid="82"/>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68" grpId="0"/>
      <p:bldP spid="69" grpId="0"/>
      <p:bldP spid="70" grpId="0"/>
      <p:bldP spid="71" grpId="0"/>
      <p:bldP spid="72" grpId="0"/>
      <p:bldP spid="73" grpId="0"/>
      <p:bldP spid="74" grpId="0"/>
      <p:bldP spid="77" grpId="0"/>
      <p:bldP spid="78" grpId="0"/>
      <p:bldP spid="79" grpId="0"/>
      <p:bldP spid="80" grpId="0"/>
      <p:bldP spid="81"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Depth-limited solving</a:t>
            </a:r>
          </a:p>
        </p:txBody>
      </p:sp>
      <p:sp>
        <p:nvSpPr>
          <p:cNvPr id="48" name="TextBox 47">
            <a:extLst>
              <a:ext uri="{FF2B5EF4-FFF2-40B4-BE49-F238E27FC236}">
                <a16:creationId xmlns:a16="http://schemas.microsoft.com/office/drawing/2014/main" id="{E6A81A7C-84AC-41A8-8FC7-6E022A4EE155}"/>
              </a:ext>
            </a:extLst>
          </p:cNvPr>
          <p:cNvSpPr txBox="1"/>
          <p:nvPr/>
        </p:nvSpPr>
        <p:spPr>
          <a:xfrm>
            <a:off x="1411749" y="1920479"/>
            <a:ext cx="2150717" cy="369332"/>
          </a:xfrm>
          <a:prstGeom prst="rect">
            <a:avLst/>
          </a:prstGeom>
          <a:noFill/>
        </p:spPr>
        <p:txBody>
          <a:bodyPr wrap="none" rtlCol="0">
            <a:spAutoFit/>
          </a:bodyPr>
          <a:lstStyle/>
          <a:p>
            <a:r>
              <a:rPr lang="en-US" dirty="0"/>
              <a:t>Rock-Paper-Scissors+</a:t>
            </a:r>
          </a:p>
        </p:txBody>
      </p:sp>
      <p:grpSp>
        <p:nvGrpSpPr>
          <p:cNvPr id="4" name="Group 3">
            <a:extLst>
              <a:ext uri="{FF2B5EF4-FFF2-40B4-BE49-F238E27FC236}">
                <a16:creationId xmlns:a16="http://schemas.microsoft.com/office/drawing/2014/main" id="{4AE77F49-ED58-495E-ACE7-DF5DC3084F30}"/>
              </a:ext>
            </a:extLst>
          </p:cNvPr>
          <p:cNvGrpSpPr/>
          <p:nvPr/>
        </p:nvGrpSpPr>
        <p:grpSpPr>
          <a:xfrm>
            <a:off x="2202912" y="2314122"/>
            <a:ext cx="523875" cy="523875"/>
            <a:chOff x="5088807" y="1112395"/>
            <a:chExt cx="698500" cy="698500"/>
          </a:xfrm>
        </p:grpSpPr>
        <p:sp>
          <p:nvSpPr>
            <p:cNvPr id="5" name="Oval 4">
              <a:extLst>
                <a:ext uri="{FF2B5EF4-FFF2-40B4-BE49-F238E27FC236}">
                  <a16:creationId xmlns:a16="http://schemas.microsoft.com/office/drawing/2014/main" id="{2D8CEB99-50DE-4249-B4E9-B3EF233ACDFC}"/>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CAA0651-7B8E-4190-95EF-828B4A0BD6E8}"/>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6" name="TextBox 5">
                  <a:extLst>
                    <a:ext uri="{FF2B5EF4-FFF2-40B4-BE49-F238E27FC236}">
                      <a16:creationId xmlns:a16="http://schemas.microsoft.com/office/drawing/2014/main" id="{7CAA0651-7B8E-4190-95EF-828B4A0BD6E8}"/>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3"/>
                  <a:stretch>
                    <a:fillRect/>
                  </a:stretch>
                </a:blipFill>
              </p:spPr>
              <p:txBody>
                <a:bodyPr/>
                <a:lstStyle/>
                <a:p>
                  <a:r>
                    <a:rPr lang="en-US">
                      <a:noFill/>
                    </a:rPr>
                    <a:t> </a:t>
                  </a:r>
                </a:p>
              </p:txBody>
            </p:sp>
          </mc:Fallback>
        </mc:AlternateContent>
      </p:grpSp>
      <p:cxnSp>
        <p:nvCxnSpPr>
          <p:cNvPr id="7" name="Straight Arrow Connector 6">
            <a:extLst>
              <a:ext uri="{FF2B5EF4-FFF2-40B4-BE49-F238E27FC236}">
                <a16:creationId xmlns:a16="http://schemas.microsoft.com/office/drawing/2014/main" id="{2D287D72-914E-43D1-9168-2FB0A8BB9BA8}"/>
              </a:ext>
            </a:extLst>
          </p:cNvPr>
          <p:cNvCxnSpPr>
            <a:cxnSpLocks/>
            <a:stCxn id="5" idx="3"/>
            <a:endCxn id="23" idx="7"/>
          </p:cNvCxnSpPr>
          <p:nvPr/>
        </p:nvCxnSpPr>
        <p:spPr>
          <a:xfrm flipH="1">
            <a:off x="1042066"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4E328C7-7439-4A1C-A617-98C2712568DE}"/>
              </a:ext>
            </a:extLst>
          </p:cNvPr>
          <p:cNvCxnSpPr>
            <a:cxnSpLocks/>
            <a:stCxn id="5" idx="5"/>
            <a:endCxn id="43" idx="1"/>
          </p:cNvCxnSpPr>
          <p:nvPr/>
        </p:nvCxnSpPr>
        <p:spPr>
          <a:xfrm>
            <a:off x="2650067"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F1B493-438D-4DAE-A870-D845E90A2E79}"/>
              </a:ext>
            </a:extLst>
          </p:cNvPr>
          <p:cNvSpPr txBox="1"/>
          <p:nvPr/>
        </p:nvSpPr>
        <p:spPr>
          <a:xfrm rot="20106176">
            <a:off x="1519354" y="2746045"/>
            <a:ext cx="519373" cy="300082"/>
          </a:xfrm>
          <a:prstGeom prst="rect">
            <a:avLst/>
          </a:prstGeom>
          <a:noFill/>
        </p:spPr>
        <p:txBody>
          <a:bodyPr wrap="none" rtlCol="0">
            <a:spAutoFit/>
          </a:bodyPr>
          <a:lstStyle/>
          <a:p>
            <a:r>
              <a:rPr lang="en-US" sz="1350" dirty="0"/>
              <a:t>Rock</a:t>
            </a:r>
          </a:p>
        </p:txBody>
      </p:sp>
      <p:sp>
        <p:nvSpPr>
          <p:cNvPr id="10" name="TextBox 9">
            <a:extLst>
              <a:ext uri="{FF2B5EF4-FFF2-40B4-BE49-F238E27FC236}">
                <a16:creationId xmlns:a16="http://schemas.microsoft.com/office/drawing/2014/main" id="{5050B313-8C6A-42FB-AE18-6D773BD6541D}"/>
              </a:ext>
            </a:extLst>
          </p:cNvPr>
          <p:cNvSpPr txBox="1"/>
          <p:nvPr/>
        </p:nvSpPr>
        <p:spPr>
          <a:xfrm rot="1584456">
            <a:off x="2827735" y="2731321"/>
            <a:ext cx="729943" cy="300082"/>
          </a:xfrm>
          <a:prstGeom prst="rect">
            <a:avLst/>
          </a:prstGeom>
          <a:noFill/>
        </p:spPr>
        <p:txBody>
          <a:bodyPr wrap="none" rtlCol="0">
            <a:spAutoFit/>
          </a:bodyPr>
          <a:lstStyle/>
          <a:p>
            <a:r>
              <a:rPr lang="en-US" sz="1350" dirty="0"/>
              <a:t>Scissors</a:t>
            </a:r>
          </a:p>
        </p:txBody>
      </p:sp>
      <p:cxnSp>
        <p:nvCxnSpPr>
          <p:cNvPr id="11" name="Straight Arrow Connector 10">
            <a:extLst>
              <a:ext uri="{FF2B5EF4-FFF2-40B4-BE49-F238E27FC236}">
                <a16:creationId xmlns:a16="http://schemas.microsoft.com/office/drawing/2014/main" id="{0BFD276A-66C9-4544-8913-6FBCFB7F6041}"/>
              </a:ext>
            </a:extLst>
          </p:cNvPr>
          <p:cNvCxnSpPr>
            <a:cxnSpLocks/>
            <a:stCxn id="5" idx="4"/>
            <a:endCxn id="33" idx="0"/>
          </p:cNvCxnSpPr>
          <p:nvPr/>
        </p:nvCxnSpPr>
        <p:spPr>
          <a:xfrm flipH="1">
            <a:off x="2458359"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1855366-B738-452C-9C8E-B36AAD327DB7}"/>
              </a:ext>
            </a:extLst>
          </p:cNvPr>
          <p:cNvGrpSpPr/>
          <p:nvPr/>
        </p:nvGrpSpPr>
        <p:grpSpPr>
          <a:xfrm>
            <a:off x="281421" y="3279037"/>
            <a:ext cx="1164506" cy="1251871"/>
            <a:chOff x="2526818" y="2398318"/>
            <a:chExt cx="1552674" cy="1669160"/>
          </a:xfrm>
        </p:grpSpPr>
        <p:cxnSp>
          <p:nvCxnSpPr>
            <p:cNvPr id="13" name="Straight Arrow Connector 12">
              <a:extLst>
                <a:ext uri="{FF2B5EF4-FFF2-40B4-BE49-F238E27FC236}">
                  <a16:creationId xmlns:a16="http://schemas.microsoft.com/office/drawing/2014/main" id="{D4CBC370-D512-4486-91AC-85F91E5E8D1B}"/>
                </a:ext>
              </a:extLst>
            </p:cNvPr>
            <p:cNvCxnSpPr>
              <a:cxnSpLocks/>
              <a:stCxn id="23" idx="5"/>
            </p:cNvCxnSpPr>
            <p:nvPr/>
          </p:nvCxnSpPr>
          <p:spPr>
            <a:xfrm>
              <a:off x="3541012" y="2994525"/>
              <a:ext cx="301825" cy="7406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0340D55-48FF-412F-A5F7-E91B2A66A392}"/>
                </a:ext>
              </a:extLst>
            </p:cNvPr>
            <p:cNvSpPr txBox="1"/>
            <p:nvPr/>
          </p:nvSpPr>
          <p:spPr>
            <a:xfrm rot="4046021">
              <a:off x="3392809" y="3094949"/>
              <a:ext cx="973257" cy="400109"/>
            </a:xfrm>
            <a:prstGeom prst="rect">
              <a:avLst/>
            </a:prstGeom>
            <a:noFill/>
          </p:spPr>
          <p:txBody>
            <a:bodyPr wrap="none" rtlCol="0">
              <a:spAutoFit/>
            </a:bodyPr>
            <a:lstStyle/>
            <a:p>
              <a:r>
                <a:rPr lang="en-US" sz="1350" dirty="0"/>
                <a:t>Scissors</a:t>
              </a:r>
            </a:p>
          </p:txBody>
        </p:sp>
        <p:grpSp>
          <p:nvGrpSpPr>
            <p:cNvPr id="15" name="Group 14">
              <a:extLst>
                <a:ext uri="{FF2B5EF4-FFF2-40B4-BE49-F238E27FC236}">
                  <a16:creationId xmlns:a16="http://schemas.microsoft.com/office/drawing/2014/main" id="{0991729A-8A76-4463-903D-8F1C1E77A1CE}"/>
                </a:ext>
              </a:extLst>
            </p:cNvPr>
            <p:cNvGrpSpPr/>
            <p:nvPr/>
          </p:nvGrpSpPr>
          <p:grpSpPr>
            <a:xfrm>
              <a:off x="2944805" y="2398318"/>
              <a:ext cx="698500" cy="698500"/>
              <a:chOff x="2991400" y="2044990"/>
              <a:chExt cx="698500" cy="698500"/>
            </a:xfrm>
          </p:grpSpPr>
          <p:sp>
            <p:nvSpPr>
              <p:cNvPr id="23" name="Oval 22">
                <a:extLst>
                  <a:ext uri="{FF2B5EF4-FFF2-40B4-BE49-F238E27FC236}">
                    <a16:creationId xmlns:a16="http://schemas.microsoft.com/office/drawing/2014/main" id="{77D01A69-49C4-47C3-9F89-6E670F352C8A}"/>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862A8BE-CAE2-420E-BE3E-7EE2DB23932E}"/>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4" name="TextBox 23">
                    <a:extLst>
                      <a:ext uri="{FF2B5EF4-FFF2-40B4-BE49-F238E27FC236}">
                        <a16:creationId xmlns:a16="http://schemas.microsoft.com/office/drawing/2014/main" id="{A862A8BE-CAE2-420E-BE3E-7EE2DB23932E}"/>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16" name="Straight Arrow Connector 15">
              <a:extLst>
                <a:ext uri="{FF2B5EF4-FFF2-40B4-BE49-F238E27FC236}">
                  <a16:creationId xmlns:a16="http://schemas.microsoft.com/office/drawing/2014/main" id="{B58B4406-542C-4145-8448-070D87BA442E}"/>
                </a:ext>
              </a:extLst>
            </p:cNvPr>
            <p:cNvCxnSpPr>
              <a:cxnSpLocks/>
              <a:stCxn id="23" idx="4"/>
            </p:cNvCxnSpPr>
            <p:nvPr/>
          </p:nvCxnSpPr>
          <p:spPr>
            <a:xfrm>
              <a:off x="3294055" y="3096818"/>
              <a:ext cx="0" cy="6384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23F938-F00D-4DE5-8E8A-60C36A1514CB}"/>
                </a:ext>
              </a:extLst>
            </p:cNvPr>
            <p:cNvCxnSpPr>
              <a:cxnSpLocks/>
              <a:stCxn id="23" idx="3"/>
            </p:cNvCxnSpPr>
            <p:nvPr/>
          </p:nvCxnSpPr>
          <p:spPr>
            <a:xfrm flipH="1">
              <a:off x="2715870" y="2994525"/>
              <a:ext cx="331228" cy="7406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17CA334-E61D-4132-9ADE-81F53B0C1E4E}"/>
                </a:ext>
              </a:extLst>
            </p:cNvPr>
            <p:cNvSpPr txBox="1"/>
            <p:nvPr/>
          </p:nvSpPr>
          <p:spPr>
            <a:xfrm rot="17570857">
              <a:off x="2380624" y="3037805"/>
              <a:ext cx="692497" cy="400109"/>
            </a:xfrm>
            <a:prstGeom prst="rect">
              <a:avLst/>
            </a:prstGeom>
            <a:noFill/>
          </p:spPr>
          <p:txBody>
            <a:bodyPr wrap="none" rtlCol="0">
              <a:spAutoFit/>
            </a:bodyPr>
            <a:lstStyle/>
            <a:p>
              <a:r>
                <a:rPr lang="en-US" sz="1350" dirty="0"/>
                <a:t>Rock</a:t>
              </a:r>
            </a:p>
          </p:txBody>
        </p:sp>
        <p:sp>
          <p:nvSpPr>
            <p:cNvPr id="19" name="TextBox 18">
              <a:extLst>
                <a:ext uri="{FF2B5EF4-FFF2-40B4-BE49-F238E27FC236}">
                  <a16:creationId xmlns:a16="http://schemas.microsoft.com/office/drawing/2014/main" id="{193D06E4-ADA8-4AC2-9D6C-14450137A8A7}"/>
                </a:ext>
              </a:extLst>
            </p:cNvPr>
            <p:cNvSpPr txBox="1"/>
            <p:nvPr/>
          </p:nvSpPr>
          <p:spPr>
            <a:xfrm rot="5400000">
              <a:off x="3019050" y="3163215"/>
              <a:ext cx="790558" cy="400109"/>
            </a:xfrm>
            <a:prstGeom prst="rect">
              <a:avLst/>
            </a:prstGeom>
            <a:noFill/>
          </p:spPr>
          <p:txBody>
            <a:bodyPr wrap="none" rtlCol="0">
              <a:spAutoFit/>
            </a:bodyPr>
            <a:lstStyle/>
            <a:p>
              <a:r>
                <a:rPr lang="en-US" sz="1350" dirty="0"/>
                <a:t>Paper</a:t>
              </a:r>
            </a:p>
          </p:txBody>
        </p:sp>
        <p:sp>
          <p:nvSpPr>
            <p:cNvPr id="20" name="TextBox 19">
              <a:extLst>
                <a:ext uri="{FF2B5EF4-FFF2-40B4-BE49-F238E27FC236}">
                  <a16:creationId xmlns:a16="http://schemas.microsoft.com/office/drawing/2014/main" id="{4590CE49-BDBF-482E-A758-F4DE401B246F}"/>
                </a:ext>
              </a:extLst>
            </p:cNvPr>
            <p:cNvSpPr txBox="1"/>
            <p:nvPr/>
          </p:nvSpPr>
          <p:spPr>
            <a:xfrm>
              <a:off x="2535639" y="3667368"/>
              <a:ext cx="363776" cy="400109"/>
            </a:xfrm>
            <a:prstGeom prst="rect">
              <a:avLst/>
            </a:prstGeom>
            <a:noFill/>
          </p:spPr>
          <p:txBody>
            <a:bodyPr wrap="none" rtlCol="0">
              <a:spAutoFit/>
            </a:bodyPr>
            <a:lstStyle/>
            <a:p>
              <a:r>
                <a:rPr lang="en-US" sz="1350" dirty="0"/>
                <a:t>0</a:t>
              </a:r>
            </a:p>
          </p:txBody>
        </p:sp>
        <p:sp>
          <p:nvSpPr>
            <p:cNvPr id="21" name="TextBox 20">
              <a:extLst>
                <a:ext uri="{FF2B5EF4-FFF2-40B4-BE49-F238E27FC236}">
                  <a16:creationId xmlns:a16="http://schemas.microsoft.com/office/drawing/2014/main" id="{DB48C0F7-2D0A-4CB8-A191-EED04ABDCB7A}"/>
                </a:ext>
              </a:extLst>
            </p:cNvPr>
            <p:cNvSpPr txBox="1"/>
            <p:nvPr/>
          </p:nvSpPr>
          <p:spPr>
            <a:xfrm>
              <a:off x="3063671" y="3667369"/>
              <a:ext cx="434306" cy="400109"/>
            </a:xfrm>
            <a:prstGeom prst="rect">
              <a:avLst/>
            </a:prstGeom>
            <a:noFill/>
          </p:spPr>
          <p:txBody>
            <a:bodyPr wrap="none" rtlCol="0">
              <a:spAutoFit/>
            </a:bodyPr>
            <a:lstStyle/>
            <a:p>
              <a:r>
                <a:rPr lang="en-US" sz="1350" dirty="0"/>
                <a:t>-1</a:t>
              </a:r>
            </a:p>
          </p:txBody>
        </p:sp>
        <p:sp>
          <p:nvSpPr>
            <p:cNvPr id="22" name="TextBox 21">
              <a:extLst>
                <a:ext uri="{FF2B5EF4-FFF2-40B4-BE49-F238E27FC236}">
                  <a16:creationId xmlns:a16="http://schemas.microsoft.com/office/drawing/2014/main" id="{F9C472FE-6E14-4CA3-85CF-4DBE8F05BB7E}"/>
                </a:ext>
              </a:extLst>
            </p:cNvPr>
            <p:cNvSpPr txBox="1"/>
            <p:nvPr/>
          </p:nvSpPr>
          <p:spPr>
            <a:xfrm>
              <a:off x="3690362" y="3667369"/>
              <a:ext cx="363776" cy="400109"/>
            </a:xfrm>
            <a:prstGeom prst="rect">
              <a:avLst/>
            </a:prstGeom>
            <a:noFill/>
          </p:spPr>
          <p:txBody>
            <a:bodyPr wrap="none" rtlCol="0">
              <a:spAutoFit/>
            </a:bodyPr>
            <a:lstStyle/>
            <a:p>
              <a:r>
                <a:rPr lang="en-US" sz="1350" dirty="0"/>
                <a:t>2</a:t>
              </a:r>
            </a:p>
          </p:txBody>
        </p:sp>
      </p:grpSp>
      <p:grpSp>
        <p:nvGrpSpPr>
          <p:cNvPr id="25" name="Group 24">
            <a:extLst>
              <a:ext uri="{FF2B5EF4-FFF2-40B4-BE49-F238E27FC236}">
                <a16:creationId xmlns:a16="http://schemas.microsoft.com/office/drawing/2014/main" id="{7F9F6A32-7B46-4ED7-8F57-F44041B513D9}"/>
              </a:ext>
            </a:extLst>
          </p:cNvPr>
          <p:cNvGrpSpPr/>
          <p:nvPr/>
        </p:nvGrpSpPr>
        <p:grpSpPr>
          <a:xfrm>
            <a:off x="1882932" y="3279036"/>
            <a:ext cx="1164506" cy="1037486"/>
            <a:chOff x="4684464" y="2400831"/>
            <a:chExt cx="1552674" cy="1383314"/>
          </a:xfrm>
        </p:grpSpPr>
        <p:cxnSp>
          <p:nvCxnSpPr>
            <p:cNvPr id="26" name="Straight Arrow Connector 25">
              <a:extLst>
                <a:ext uri="{FF2B5EF4-FFF2-40B4-BE49-F238E27FC236}">
                  <a16:creationId xmlns:a16="http://schemas.microsoft.com/office/drawing/2014/main" id="{41EFAED1-1CF6-485B-A8C1-716BA68A8144}"/>
                </a:ext>
              </a:extLst>
            </p:cNvPr>
            <p:cNvCxnSpPr>
              <a:cxnSpLocks/>
              <a:stCxn id="33" idx="5"/>
            </p:cNvCxnSpPr>
            <p:nvPr/>
          </p:nvCxnSpPr>
          <p:spPr>
            <a:xfrm>
              <a:off x="5698658" y="2997038"/>
              <a:ext cx="301825" cy="7406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4293471-BC71-4628-885B-BF48921F52D9}"/>
                </a:ext>
              </a:extLst>
            </p:cNvPr>
            <p:cNvSpPr txBox="1"/>
            <p:nvPr/>
          </p:nvSpPr>
          <p:spPr>
            <a:xfrm rot="4046021">
              <a:off x="5550455" y="3097462"/>
              <a:ext cx="973257" cy="400109"/>
            </a:xfrm>
            <a:prstGeom prst="rect">
              <a:avLst/>
            </a:prstGeom>
            <a:noFill/>
          </p:spPr>
          <p:txBody>
            <a:bodyPr wrap="none" rtlCol="0">
              <a:spAutoFit/>
            </a:bodyPr>
            <a:lstStyle/>
            <a:p>
              <a:r>
                <a:rPr lang="en-US" sz="1350" dirty="0"/>
                <a:t>Scissors</a:t>
              </a:r>
            </a:p>
          </p:txBody>
        </p:sp>
        <p:grpSp>
          <p:nvGrpSpPr>
            <p:cNvPr id="28" name="Group 27">
              <a:extLst>
                <a:ext uri="{FF2B5EF4-FFF2-40B4-BE49-F238E27FC236}">
                  <a16:creationId xmlns:a16="http://schemas.microsoft.com/office/drawing/2014/main" id="{BABBE010-600F-4656-A6E9-54CDD9DCABA2}"/>
                </a:ext>
              </a:extLst>
            </p:cNvPr>
            <p:cNvGrpSpPr/>
            <p:nvPr/>
          </p:nvGrpSpPr>
          <p:grpSpPr>
            <a:xfrm>
              <a:off x="5102451" y="2400831"/>
              <a:ext cx="698500" cy="698500"/>
              <a:chOff x="2991400" y="2044990"/>
              <a:chExt cx="698500" cy="698500"/>
            </a:xfrm>
          </p:grpSpPr>
          <p:sp>
            <p:nvSpPr>
              <p:cNvPr id="33" name="Oval 32">
                <a:extLst>
                  <a:ext uri="{FF2B5EF4-FFF2-40B4-BE49-F238E27FC236}">
                    <a16:creationId xmlns:a16="http://schemas.microsoft.com/office/drawing/2014/main" id="{E521EC17-B900-45E0-821E-52A23F979463}"/>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347A3AF-B881-46B1-B4D5-6D9462EA15E2}"/>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34" name="TextBox 33">
                    <a:extLst>
                      <a:ext uri="{FF2B5EF4-FFF2-40B4-BE49-F238E27FC236}">
                        <a16:creationId xmlns:a16="http://schemas.microsoft.com/office/drawing/2014/main" id="{E347A3AF-B881-46B1-B4D5-6D9462EA15E2}"/>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29" name="Straight Arrow Connector 28">
              <a:extLst>
                <a:ext uri="{FF2B5EF4-FFF2-40B4-BE49-F238E27FC236}">
                  <a16:creationId xmlns:a16="http://schemas.microsoft.com/office/drawing/2014/main" id="{FB7DBC5C-B5DC-4E3D-8E91-D5D2FC79DAF7}"/>
                </a:ext>
              </a:extLst>
            </p:cNvPr>
            <p:cNvCxnSpPr>
              <a:cxnSpLocks/>
              <a:stCxn id="33" idx="4"/>
            </p:cNvCxnSpPr>
            <p:nvPr/>
          </p:nvCxnSpPr>
          <p:spPr>
            <a:xfrm>
              <a:off x="5451701" y="3099331"/>
              <a:ext cx="0" cy="6384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9382792-3F74-4C32-BF50-312E84E85A42}"/>
                </a:ext>
              </a:extLst>
            </p:cNvPr>
            <p:cNvCxnSpPr>
              <a:cxnSpLocks/>
              <a:stCxn id="33" idx="3"/>
            </p:cNvCxnSpPr>
            <p:nvPr/>
          </p:nvCxnSpPr>
          <p:spPr>
            <a:xfrm flipH="1">
              <a:off x="4873516" y="2997038"/>
              <a:ext cx="331228" cy="7406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1E4D647-F0AF-4C93-ACFF-2789691A99FD}"/>
                </a:ext>
              </a:extLst>
            </p:cNvPr>
            <p:cNvSpPr txBox="1"/>
            <p:nvPr/>
          </p:nvSpPr>
          <p:spPr>
            <a:xfrm rot="17570857">
              <a:off x="4538270" y="3040317"/>
              <a:ext cx="692497" cy="400109"/>
            </a:xfrm>
            <a:prstGeom prst="rect">
              <a:avLst/>
            </a:prstGeom>
            <a:noFill/>
          </p:spPr>
          <p:txBody>
            <a:bodyPr wrap="none" rtlCol="0">
              <a:spAutoFit/>
            </a:bodyPr>
            <a:lstStyle/>
            <a:p>
              <a:r>
                <a:rPr lang="en-US" sz="1350" dirty="0"/>
                <a:t>Rock</a:t>
              </a:r>
            </a:p>
          </p:txBody>
        </p:sp>
        <p:sp>
          <p:nvSpPr>
            <p:cNvPr id="32" name="TextBox 31">
              <a:extLst>
                <a:ext uri="{FF2B5EF4-FFF2-40B4-BE49-F238E27FC236}">
                  <a16:creationId xmlns:a16="http://schemas.microsoft.com/office/drawing/2014/main" id="{ADCD0172-D977-44C0-86A6-EF816E67C76F}"/>
                </a:ext>
              </a:extLst>
            </p:cNvPr>
            <p:cNvSpPr txBox="1"/>
            <p:nvPr/>
          </p:nvSpPr>
          <p:spPr>
            <a:xfrm rot="5400000">
              <a:off x="5176696" y="3165728"/>
              <a:ext cx="790558" cy="400109"/>
            </a:xfrm>
            <a:prstGeom prst="rect">
              <a:avLst/>
            </a:prstGeom>
            <a:noFill/>
          </p:spPr>
          <p:txBody>
            <a:bodyPr wrap="none" rtlCol="0">
              <a:spAutoFit/>
            </a:bodyPr>
            <a:lstStyle/>
            <a:p>
              <a:r>
                <a:rPr lang="en-US" sz="1350" dirty="0"/>
                <a:t>Paper</a:t>
              </a:r>
            </a:p>
          </p:txBody>
        </p:sp>
      </p:grpSp>
      <p:grpSp>
        <p:nvGrpSpPr>
          <p:cNvPr id="35" name="Group 34">
            <a:extLst>
              <a:ext uri="{FF2B5EF4-FFF2-40B4-BE49-F238E27FC236}">
                <a16:creationId xmlns:a16="http://schemas.microsoft.com/office/drawing/2014/main" id="{A4C6E57A-EDC1-4FF3-99E3-26F98E4CA02B}"/>
              </a:ext>
            </a:extLst>
          </p:cNvPr>
          <p:cNvGrpSpPr/>
          <p:nvPr/>
        </p:nvGrpSpPr>
        <p:grpSpPr>
          <a:xfrm>
            <a:off x="3529623" y="3279036"/>
            <a:ext cx="1164506" cy="1037486"/>
            <a:chOff x="6656215" y="2398318"/>
            <a:chExt cx="1552674" cy="1383314"/>
          </a:xfrm>
        </p:grpSpPr>
        <p:cxnSp>
          <p:nvCxnSpPr>
            <p:cNvPr id="36" name="Straight Arrow Connector 35">
              <a:extLst>
                <a:ext uri="{FF2B5EF4-FFF2-40B4-BE49-F238E27FC236}">
                  <a16:creationId xmlns:a16="http://schemas.microsoft.com/office/drawing/2014/main" id="{9949E551-21B5-4176-9D7F-79756AD6F2FC}"/>
                </a:ext>
              </a:extLst>
            </p:cNvPr>
            <p:cNvCxnSpPr>
              <a:cxnSpLocks/>
              <a:stCxn id="43" idx="5"/>
            </p:cNvCxnSpPr>
            <p:nvPr/>
          </p:nvCxnSpPr>
          <p:spPr>
            <a:xfrm>
              <a:off x="7670409" y="2994525"/>
              <a:ext cx="301825" cy="7406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0C563F5-1338-427E-B6DC-0003120DFFDB}"/>
                </a:ext>
              </a:extLst>
            </p:cNvPr>
            <p:cNvSpPr txBox="1"/>
            <p:nvPr/>
          </p:nvSpPr>
          <p:spPr>
            <a:xfrm rot="4046021">
              <a:off x="7522206" y="3094949"/>
              <a:ext cx="973257" cy="400109"/>
            </a:xfrm>
            <a:prstGeom prst="rect">
              <a:avLst/>
            </a:prstGeom>
            <a:noFill/>
          </p:spPr>
          <p:txBody>
            <a:bodyPr wrap="none" rtlCol="0">
              <a:spAutoFit/>
            </a:bodyPr>
            <a:lstStyle/>
            <a:p>
              <a:r>
                <a:rPr lang="en-US" sz="1350" dirty="0"/>
                <a:t>Scissors</a:t>
              </a:r>
            </a:p>
          </p:txBody>
        </p:sp>
        <p:grpSp>
          <p:nvGrpSpPr>
            <p:cNvPr id="38" name="Group 37">
              <a:extLst>
                <a:ext uri="{FF2B5EF4-FFF2-40B4-BE49-F238E27FC236}">
                  <a16:creationId xmlns:a16="http://schemas.microsoft.com/office/drawing/2014/main" id="{6F2307F1-73A9-4791-8306-4AD30A31F0D7}"/>
                </a:ext>
              </a:extLst>
            </p:cNvPr>
            <p:cNvGrpSpPr/>
            <p:nvPr/>
          </p:nvGrpSpPr>
          <p:grpSpPr>
            <a:xfrm>
              <a:off x="7074202" y="2398318"/>
              <a:ext cx="698500" cy="698500"/>
              <a:chOff x="2991400" y="2044990"/>
              <a:chExt cx="698500" cy="698500"/>
            </a:xfrm>
          </p:grpSpPr>
          <p:sp>
            <p:nvSpPr>
              <p:cNvPr id="43" name="Oval 42">
                <a:extLst>
                  <a:ext uri="{FF2B5EF4-FFF2-40B4-BE49-F238E27FC236}">
                    <a16:creationId xmlns:a16="http://schemas.microsoft.com/office/drawing/2014/main" id="{E9BFA0AB-C321-4093-B719-730D85463CC4}"/>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4071955-F2EF-48C5-80EA-263A5BD2F03A}"/>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44" name="TextBox 43">
                    <a:extLst>
                      <a:ext uri="{FF2B5EF4-FFF2-40B4-BE49-F238E27FC236}">
                        <a16:creationId xmlns:a16="http://schemas.microsoft.com/office/drawing/2014/main" id="{14071955-F2EF-48C5-80EA-263A5BD2F03A}"/>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39" name="Straight Arrow Connector 38">
              <a:extLst>
                <a:ext uri="{FF2B5EF4-FFF2-40B4-BE49-F238E27FC236}">
                  <a16:creationId xmlns:a16="http://schemas.microsoft.com/office/drawing/2014/main" id="{B6840DEB-5A87-47FC-8E9E-6B01732193BC}"/>
                </a:ext>
              </a:extLst>
            </p:cNvPr>
            <p:cNvCxnSpPr>
              <a:cxnSpLocks/>
              <a:stCxn id="43" idx="4"/>
            </p:cNvCxnSpPr>
            <p:nvPr/>
          </p:nvCxnSpPr>
          <p:spPr>
            <a:xfrm>
              <a:off x="7423452" y="3096818"/>
              <a:ext cx="0" cy="6384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DBA48C2-0BD7-427C-AFCC-4699F02BB6EF}"/>
                </a:ext>
              </a:extLst>
            </p:cNvPr>
            <p:cNvCxnSpPr>
              <a:cxnSpLocks/>
              <a:stCxn id="43" idx="3"/>
            </p:cNvCxnSpPr>
            <p:nvPr/>
          </p:nvCxnSpPr>
          <p:spPr>
            <a:xfrm flipH="1">
              <a:off x="6845267" y="2994525"/>
              <a:ext cx="331228" cy="7406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70B621E-8F30-42B3-908F-058F62847036}"/>
                </a:ext>
              </a:extLst>
            </p:cNvPr>
            <p:cNvSpPr txBox="1"/>
            <p:nvPr/>
          </p:nvSpPr>
          <p:spPr>
            <a:xfrm rot="17570857">
              <a:off x="6510021" y="3037804"/>
              <a:ext cx="692497" cy="400109"/>
            </a:xfrm>
            <a:prstGeom prst="rect">
              <a:avLst/>
            </a:prstGeom>
            <a:noFill/>
          </p:spPr>
          <p:txBody>
            <a:bodyPr wrap="none" rtlCol="0">
              <a:spAutoFit/>
            </a:bodyPr>
            <a:lstStyle/>
            <a:p>
              <a:r>
                <a:rPr lang="en-US" sz="1350" dirty="0"/>
                <a:t>Rock</a:t>
              </a:r>
            </a:p>
          </p:txBody>
        </p:sp>
        <p:sp>
          <p:nvSpPr>
            <p:cNvPr id="42" name="TextBox 41">
              <a:extLst>
                <a:ext uri="{FF2B5EF4-FFF2-40B4-BE49-F238E27FC236}">
                  <a16:creationId xmlns:a16="http://schemas.microsoft.com/office/drawing/2014/main" id="{DE7565C8-762D-46DD-A6E5-FECAA52BD11B}"/>
                </a:ext>
              </a:extLst>
            </p:cNvPr>
            <p:cNvSpPr txBox="1"/>
            <p:nvPr/>
          </p:nvSpPr>
          <p:spPr>
            <a:xfrm rot="5400000">
              <a:off x="7148447" y="3163215"/>
              <a:ext cx="790558" cy="400109"/>
            </a:xfrm>
            <a:prstGeom prst="rect">
              <a:avLst/>
            </a:prstGeom>
            <a:noFill/>
          </p:spPr>
          <p:txBody>
            <a:bodyPr wrap="none" rtlCol="0">
              <a:spAutoFit/>
            </a:bodyPr>
            <a:lstStyle/>
            <a:p>
              <a:r>
                <a:rPr lang="en-US" sz="1350" dirty="0"/>
                <a:t>Paper</a:t>
              </a:r>
            </a:p>
          </p:txBody>
        </p:sp>
      </p:grpSp>
      <p:sp>
        <p:nvSpPr>
          <p:cNvPr id="45" name="TextBox 44">
            <a:extLst>
              <a:ext uri="{FF2B5EF4-FFF2-40B4-BE49-F238E27FC236}">
                <a16:creationId xmlns:a16="http://schemas.microsoft.com/office/drawing/2014/main" id="{50FA9A4D-5B8F-45A6-8BDE-4D7E6E701D15}"/>
              </a:ext>
            </a:extLst>
          </p:cNvPr>
          <p:cNvSpPr txBox="1"/>
          <p:nvPr/>
        </p:nvSpPr>
        <p:spPr>
          <a:xfrm rot="5400000">
            <a:off x="2292757" y="2901913"/>
            <a:ext cx="592919" cy="300082"/>
          </a:xfrm>
          <a:prstGeom prst="rect">
            <a:avLst/>
          </a:prstGeom>
          <a:noFill/>
        </p:spPr>
        <p:txBody>
          <a:bodyPr wrap="none" rtlCol="0">
            <a:spAutoFit/>
          </a:bodyPr>
          <a:lstStyle/>
          <a:p>
            <a:r>
              <a:rPr lang="en-US" sz="1350" dirty="0"/>
              <a:t>Paper</a:t>
            </a:r>
          </a:p>
        </p:txBody>
      </p:sp>
      <p:sp>
        <p:nvSpPr>
          <p:cNvPr id="52" name="TextBox 51">
            <a:extLst>
              <a:ext uri="{FF2B5EF4-FFF2-40B4-BE49-F238E27FC236}">
                <a16:creationId xmlns:a16="http://schemas.microsoft.com/office/drawing/2014/main" id="{2994A605-D5BB-4745-B7F3-732DAF9CBC25}"/>
              </a:ext>
            </a:extLst>
          </p:cNvPr>
          <p:cNvSpPr txBox="1"/>
          <p:nvPr/>
        </p:nvSpPr>
        <p:spPr>
          <a:xfrm>
            <a:off x="1905572" y="4226473"/>
            <a:ext cx="272832" cy="300082"/>
          </a:xfrm>
          <a:prstGeom prst="rect">
            <a:avLst/>
          </a:prstGeom>
          <a:noFill/>
        </p:spPr>
        <p:txBody>
          <a:bodyPr wrap="none" rtlCol="0">
            <a:spAutoFit/>
          </a:bodyPr>
          <a:lstStyle/>
          <a:p>
            <a:r>
              <a:rPr lang="en-US" sz="1350" dirty="0"/>
              <a:t>1</a:t>
            </a:r>
          </a:p>
        </p:txBody>
      </p:sp>
      <p:sp>
        <p:nvSpPr>
          <p:cNvPr id="53" name="TextBox 52">
            <a:extLst>
              <a:ext uri="{FF2B5EF4-FFF2-40B4-BE49-F238E27FC236}">
                <a16:creationId xmlns:a16="http://schemas.microsoft.com/office/drawing/2014/main" id="{85FFEFAF-7C31-44AE-9C26-7A5B3252D8C0}"/>
              </a:ext>
            </a:extLst>
          </p:cNvPr>
          <p:cNvSpPr txBox="1"/>
          <p:nvPr/>
        </p:nvSpPr>
        <p:spPr>
          <a:xfrm>
            <a:off x="2347013" y="4226473"/>
            <a:ext cx="272832" cy="300082"/>
          </a:xfrm>
          <a:prstGeom prst="rect">
            <a:avLst/>
          </a:prstGeom>
          <a:noFill/>
        </p:spPr>
        <p:txBody>
          <a:bodyPr wrap="none" rtlCol="0">
            <a:spAutoFit/>
          </a:bodyPr>
          <a:lstStyle/>
          <a:p>
            <a:r>
              <a:rPr lang="en-US" sz="1350" dirty="0"/>
              <a:t>0</a:t>
            </a:r>
          </a:p>
        </p:txBody>
      </p:sp>
      <p:sp>
        <p:nvSpPr>
          <p:cNvPr id="54" name="TextBox 53">
            <a:extLst>
              <a:ext uri="{FF2B5EF4-FFF2-40B4-BE49-F238E27FC236}">
                <a16:creationId xmlns:a16="http://schemas.microsoft.com/office/drawing/2014/main" id="{702C45C3-2A52-4DAB-84F6-233020EA7E61}"/>
              </a:ext>
            </a:extLst>
          </p:cNvPr>
          <p:cNvSpPr txBox="1"/>
          <p:nvPr/>
        </p:nvSpPr>
        <p:spPr>
          <a:xfrm>
            <a:off x="2744107" y="4231766"/>
            <a:ext cx="325730" cy="300082"/>
          </a:xfrm>
          <a:prstGeom prst="rect">
            <a:avLst/>
          </a:prstGeom>
          <a:noFill/>
        </p:spPr>
        <p:txBody>
          <a:bodyPr wrap="none" rtlCol="0">
            <a:spAutoFit/>
          </a:bodyPr>
          <a:lstStyle/>
          <a:p>
            <a:r>
              <a:rPr lang="en-US" sz="1350" dirty="0"/>
              <a:t>-2</a:t>
            </a:r>
          </a:p>
        </p:txBody>
      </p:sp>
      <p:sp>
        <p:nvSpPr>
          <p:cNvPr id="55" name="TextBox 54">
            <a:extLst>
              <a:ext uri="{FF2B5EF4-FFF2-40B4-BE49-F238E27FC236}">
                <a16:creationId xmlns:a16="http://schemas.microsoft.com/office/drawing/2014/main" id="{25BCB414-22B9-4EF0-96A2-7558810081B4}"/>
              </a:ext>
            </a:extLst>
          </p:cNvPr>
          <p:cNvSpPr txBox="1"/>
          <p:nvPr/>
        </p:nvSpPr>
        <p:spPr>
          <a:xfrm>
            <a:off x="3510750" y="4231766"/>
            <a:ext cx="325730" cy="300082"/>
          </a:xfrm>
          <a:prstGeom prst="rect">
            <a:avLst/>
          </a:prstGeom>
          <a:noFill/>
        </p:spPr>
        <p:txBody>
          <a:bodyPr wrap="none" rtlCol="0">
            <a:spAutoFit/>
          </a:bodyPr>
          <a:lstStyle/>
          <a:p>
            <a:r>
              <a:rPr lang="en-US" sz="1350" dirty="0"/>
              <a:t>-2</a:t>
            </a:r>
          </a:p>
        </p:txBody>
      </p:sp>
      <p:sp>
        <p:nvSpPr>
          <p:cNvPr id="56" name="TextBox 55">
            <a:extLst>
              <a:ext uri="{FF2B5EF4-FFF2-40B4-BE49-F238E27FC236}">
                <a16:creationId xmlns:a16="http://schemas.microsoft.com/office/drawing/2014/main" id="{F8E89911-9A04-42EB-BD0D-74633E0D0D30}"/>
              </a:ext>
            </a:extLst>
          </p:cNvPr>
          <p:cNvSpPr txBox="1"/>
          <p:nvPr/>
        </p:nvSpPr>
        <p:spPr>
          <a:xfrm>
            <a:off x="3988784" y="4231766"/>
            <a:ext cx="272832" cy="300082"/>
          </a:xfrm>
          <a:prstGeom prst="rect">
            <a:avLst/>
          </a:prstGeom>
          <a:noFill/>
        </p:spPr>
        <p:txBody>
          <a:bodyPr wrap="none" rtlCol="0">
            <a:spAutoFit/>
          </a:bodyPr>
          <a:lstStyle/>
          <a:p>
            <a:r>
              <a:rPr lang="en-US" sz="1350" dirty="0"/>
              <a:t>2</a:t>
            </a:r>
          </a:p>
        </p:txBody>
      </p:sp>
      <p:sp>
        <p:nvSpPr>
          <p:cNvPr id="57" name="TextBox 56">
            <a:extLst>
              <a:ext uri="{FF2B5EF4-FFF2-40B4-BE49-F238E27FC236}">
                <a16:creationId xmlns:a16="http://schemas.microsoft.com/office/drawing/2014/main" id="{629A0FC7-BB20-47D0-9FAD-045309A04304}"/>
              </a:ext>
            </a:extLst>
          </p:cNvPr>
          <p:cNvSpPr txBox="1"/>
          <p:nvPr/>
        </p:nvSpPr>
        <p:spPr>
          <a:xfrm>
            <a:off x="4403503" y="4231766"/>
            <a:ext cx="272832" cy="300082"/>
          </a:xfrm>
          <a:prstGeom prst="rect">
            <a:avLst/>
          </a:prstGeom>
          <a:noFill/>
        </p:spPr>
        <p:txBody>
          <a:bodyPr wrap="none" rtlCol="0">
            <a:spAutoFit/>
          </a:bodyPr>
          <a:lstStyle/>
          <a:p>
            <a:r>
              <a:rPr lang="en-US" sz="1350" dirty="0"/>
              <a:t>0</a:t>
            </a:r>
          </a:p>
        </p:txBody>
      </p:sp>
      <p:sp>
        <p:nvSpPr>
          <p:cNvPr id="67" name="TextBox 66">
            <a:extLst>
              <a:ext uri="{FF2B5EF4-FFF2-40B4-BE49-F238E27FC236}">
                <a16:creationId xmlns:a16="http://schemas.microsoft.com/office/drawing/2014/main" id="{E6A81A7C-84AC-41A8-8FC7-6E022A4EE155}"/>
              </a:ext>
            </a:extLst>
          </p:cNvPr>
          <p:cNvSpPr txBox="1"/>
          <p:nvPr/>
        </p:nvSpPr>
        <p:spPr>
          <a:xfrm>
            <a:off x="5230809" y="1920479"/>
            <a:ext cx="3551421" cy="369332"/>
          </a:xfrm>
          <a:prstGeom prst="rect">
            <a:avLst/>
          </a:prstGeom>
          <a:noFill/>
        </p:spPr>
        <p:txBody>
          <a:bodyPr wrap="none" rtlCol="0">
            <a:spAutoFit/>
          </a:bodyPr>
          <a:lstStyle/>
          <a:p>
            <a:r>
              <a:rPr lang="en-US" dirty="0"/>
              <a:t>Depth-Limited Rock-Paper-Scissors+</a:t>
            </a:r>
          </a:p>
        </p:txBody>
      </p:sp>
      <p:grpSp>
        <p:nvGrpSpPr>
          <p:cNvPr id="58" name="Group 57">
            <a:extLst>
              <a:ext uri="{FF2B5EF4-FFF2-40B4-BE49-F238E27FC236}">
                <a16:creationId xmlns:a16="http://schemas.microsoft.com/office/drawing/2014/main" id="{4AE77F49-ED58-495E-ACE7-DF5DC3084F30}"/>
              </a:ext>
            </a:extLst>
          </p:cNvPr>
          <p:cNvGrpSpPr/>
          <p:nvPr/>
        </p:nvGrpSpPr>
        <p:grpSpPr>
          <a:xfrm>
            <a:off x="6656508" y="2314123"/>
            <a:ext cx="523875" cy="523875"/>
            <a:chOff x="5088807" y="1112395"/>
            <a:chExt cx="698500" cy="698500"/>
          </a:xfrm>
        </p:grpSpPr>
        <p:sp>
          <p:nvSpPr>
            <p:cNvPr id="59" name="Oval 58">
              <a:extLst>
                <a:ext uri="{FF2B5EF4-FFF2-40B4-BE49-F238E27FC236}">
                  <a16:creationId xmlns:a16="http://schemas.microsoft.com/office/drawing/2014/main" id="{2D8CEB99-50DE-4249-B4E9-B3EF233ACDFC}"/>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CAA0651-7B8E-4190-95EF-828B4A0BD6E8}"/>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60" name="TextBox 59">
                  <a:extLst>
                    <a:ext uri="{FF2B5EF4-FFF2-40B4-BE49-F238E27FC236}">
                      <a16:creationId xmlns:a16="http://schemas.microsoft.com/office/drawing/2014/main" id="{7CAA0651-7B8E-4190-95EF-828B4A0BD6E8}"/>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8"/>
                  <a:stretch>
                    <a:fillRect/>
                  </a:stretch>
                </a:blipFill>
              </p:spPr>
              <p:txBody>
                <a:bodyPr/>
                <a:lstStyle/>
                <a:p>
                  <a:r>
                    <a:rPr lang="en-US">
                      <a:noFill/>
                    </a:rPr>
                    <a:t> </a:t>
                  </a:r>
                </a:p>
              </p:txBody>
            </p:sp>
          </mc:Fallback>
        </mc:AlternateContent>
      </p:grpSp>
      <p:cxnSp>
        <p:nvCxnSpPr>
          <p:cNvPr id="61" name="Straight Arrow Connector 60">
            <a:extLst>
              <a:ext uri="{FF2B5EF4-FFF2-40B4-BE49-F238E27FC236}">
                <a16:creationId xmlns:a16="http://schemas.microsoft.com/office/drawing/2014/main" id="{2D287D72-914E-43D1-9168-2FB0A8BB9BA8}"/>
              </a:ext>
            </a:extLst>
          </p:cNvPr>
          <p:cNvCxnSpPr>
            <a:cxnSpLocks/>
            <a:stCxn id="59" idx="3"/>
          </p:cNvCxnSpPr>
          <p:nvPr/>
        </p:nvCxnSpPr>
        <p:spPr>
          <a:xfrm flipH="1">
            <a:off x="5495662"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4E328C7-7439-4A1C-A617-98C2712568DE}"/>
              </a:ext>
            </a:extLst>
          </p:cNvPr>
          <p:cNvCxnSpPr>
            <a:cxnSpLocks/>
            <a:stCxn id="59" idx="5"/>
          </p:cNvCxnSpPr>
          <p:nvPr/>
        </p:nvCxnSpPr>
        <p:spPr>
          <a:xfrm>
            <a:off x="7103663"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F1B493-438D-4DAE-A870-D845E90A2E79}"/>
              </a:ext>
            </a:extLst>
          </p:cNvPr>
          <p:cNvSpPr txBox="1"/>
          <p:nvPr/>
        </p:nvSpPr>
        <p:spPr>
          <a:xfrm rot="20106176">
            <a:off x="5972949" y="2746046"/>
            <a:ext cx="519373" cy="300082"/>
          </a:xfrm>
          <a:prstGeom prst="rect">
            <a:avLst/>
          </a:prstGeom>
          <a:noFill/>
        </p:spPr>
        <p:txBody>
          <a:bodyPr wrap="none" rtlCol="0">
            <a:spAutoFit/>
          </a:bodyPr>
          <a:lstStyle/>
          <a:p>
            <a:r>
              <a:rPr lang="en-US" sz="1350" dirty="0"/>
              <a:t>Rock</a:t>
            </a:r>
          </a:p>
        </p:txBody>
      </p:sp>
      <p:sp>
        <p:nvSpPr>
          <p:cNvPr id="64" name="TextBox 63">
            <a:extLst>
              <a:ext uri="{FF2B5EF4-FFF2-40B4-BE49-F238E27FC236}">
                <a16:creationId xmlns:a16="http://schemas.microsoft.com/office/drawing/2014/main" id="{5050B313-8C6A-42FB-AE18-6D773BD6541D}"/>
              </a:ext>
            </a:extLst>
          </p:cNvPr>
          <p:cNvSpPr txBox="1"/>
          <p:nvPr/>
        </p:nvSpPr>
        <p:spPr>
          <a:xfrm rot="1584456">
            <a:off x="7281331" y="2731322"/>
            <a:ext cx="729943" cy="300082"/>
          </a:xfrm>
          <a:prstGeom prst="rect">
            <a:avLst/>
          </a:prstGeom>
          <a:noFill/>
        </p:spPr>
        <p:txBody>
          <a:bodyPr wrap="none" rtlCol="0">
            <a:spAutoFit/>
          </a:bodyPr>
          <a:lstStyle/>
          <a:p>
            <a:r>
              <a:rPr lang="en-US" sz="1350" dirty="0"/>
              <a:t>Scissors</a:t>
            </a:r>
          </a:p>
        </p:txBody>
      </p:sp>
      <p:cxnSp>
        <p:nvCxnSpPr>
          <p:cNvPr id="65" name="Straight Arrow Connector 64">
            <a:extLst>
              <a:ext uri="{FF2B5EF4-FFF2-40B4-BE49-F238E27FC236}">
                <a16:creationId xmlns:a16="http://schemas.microsoft.com/office/drawing/2014/main" id="{0BFD276A-66C9-4544-8913-6FBCFB7F6041}"/>
              </a:ext>
            </a:extLst>
          </p:cNvPr>
          <p:cNvCxnSpPr>
            <a:cxnSpLocks/>
            <a:stCxn id="59" idx="4"/>
          </p:cNvCxnSpPr>
          <p:nvPr/>
        </p:nvCxnSpPr>
        <p:spPr>
          <a:xfrm flipH="1">
            <a:off x="6911954"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0FA9A4D-5B8F-45A6-8BDE-4D7E6E701D15}"/>
              </a:ext>
            </a:extLst>
          </p:cNvPr>
          <p:cNvSpPr txBox="1"/>
          <p:nvPr/>
        </p:nvSpPr>
        <p:spPr>
          <a:xfrm rot="5400000">
            <a:off x="6746353" y="2901914"/>
            <a:ext cx="592919" cy="300082"/>
          </a:xfrm>
          <a:prstGeom prst="rect">
            <a:avLst/>
          </a:prstGeom>
          <a:noFill/>
        </p:spPr>
        <p:txBody>
          <a:bodyPr wrap="none" rtlCol="0">
            <a:spAutoFit/>
          </a:bodyPr>
          <a:lstStyle/>
          <a:p>
            <a:r>
              <a:rPr lang="en-US" sz="1350" dirty="0"/>
              <a:t>Paper</a:t>
            </a:r>
          </a:p>
        </p:txBody>
      </p:sp>
      <p:sp>
        <p:nvSpPr>
          <p:cNvPr id="68" name="TextBox 67">
            <a:extLst>
              <a:ext uri="{FF2B5EF4-FFF2-40B4-BE49-F238E27FC236}">
                <a16:creationId xmlns:a16="http://schemas.microsoft.com/office/drawing/2014/main" id="{1FAF05BB-85C2-4363-814A-9D0DBB65A6CD}"/>
              </a:ext>
            </a:extLst>
          </p:cNvPr>
          <p:cNvSpPr txBox="1"/>
          <p:nvPr/>
        </p:nvSpPr>
        <p:spPr>
          <a:xfrm>
            <a:off x="5329784" y="3324338"/>
            <a:ext cx="272832" cy="300082"/>
          </a:xfrm>
          <a:prstGeom prst="rect">
            <a:avLst/>
          </a:prstGeom>
          <a:noFill/>
        </p:spPr>
        <p:txBody>
          <a:bodyPr wrap="none" rtlCol="0">
            <a:spAutoFit/>
          </a:bodyPr>
          <a:lstStyle/>
          <a:p>
            <a:r>
              <a:rPr lang="en-US" sz="1350" dirty="0"/>
              <a:t>0</a:t>
            </a:r>
          </a:p>
        </p:txBody>
      </p:sp>
      <p:sp>
        <p:nvSpPr>
          <p:cNvPr id="69" name="TextBox 68">
            <a:extLst>
              <a:ext uri="{FF2B5EF4-FFF2-40B4-BE49-F238E27FC236}">
                <a16:creationId xmlns:a16="http://schemas.microsoft.com/office/drawing/2014/main" id="{AD03F170-58C0-4E9D-9E79-D1894ACF41E9}"/>
              </a:ext>
            </a:extLst>
          </p:cNvPr>
          <p:cNvSpPr txBox="1"/>
          <p:nvPr/>
        </p:nvSpPr>
        <p:spPr>
          <a:xfrm>
            <a:off x="6798822" y="3312402"/>
            <a:ext cx="272832" cy="300082"/>
          </a:xfrm>
          <a:prstGeom prst="rect">
            <a:avLst/>
          </a:prstGeom>
          <a:noFill/>
        </p:spPr>
        <p:txBody>
          <a:bodyPr wrap="none" rtlCol="0">
            <a:spAutoFit/>
          </a:bodyPr>
          <a:lstStyle/>
          <a:p>
            <a:r>
              <a:rPr lang="en-US" sz="1350" dirty="0"/>
              <a:t>0</a:t>
            </a:r>
          </a:p>
        </p:txBody>
      </p:sp>
      <p:sp>
        <p:nvSpPr>
          <p:cNvPr id="70" name="TextBox 69">
            <a:extLst>
              <a:ext uri="{FF2B5EF4-FFF2-40B4-BE49-F238E27FC236}">
                <a16:creationId xmlns:a16="http://schemas.microsoft.com/office/drawing/2014/main" id="{8A81700E-4C00-46AD-A7C6-90B2C7CCD7C7}"/>
              </a:ext>
            </a:extLst>
          </p:cNvPr>
          <p:cNvSpPr txBox="1"/>
          <p:nvPr/>
        </p:nvSpPr>
        <p:spPr>
          <a:xfrm>
            <a:off x="8263729" y="3324338"/>
            <a:ext cx="272832" cy="300082"/>
          </a:xfrm>
          <a:prstGeom prst="rect">
            <a:avLst/>
          </a:prstGeom>
          <a:noFill/>
        </p:spPr>
        <p:txBody>
          <a:bodyPr wrap="none" rtlCol="0">
            <a:spAutoFit/>
          </a:bodyPr>
          <a:lstStyle/>
          <a:p>
            <a:r>
              <a:rPr lang="en-US" sz="1350" dirty="0"/>
              <a:t>0</a:t>
            </a:r>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C71EA277-1CE6-4117-862C-A000DD1CE6F5}"/>
                  </a:ext>
                </a:extLst>
              </p:cNvPr>
              <p:cNvSpPr txBox="1"/>
              <p:nvPr/>
            </p:nvSpPr>
            <p:spPr>
              <a:xfrm>
                <a:off x="3702520" y="3095645"/>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smtClean="0">
                          <a:solidFill>
                            <a:srgbClr val="0070C0"/>
                          </a:solidFill>
                          <a:latin typeface="Cambria Math" panose="02040503050406030204" pitchFamily="18" charset="0"/>
                        </a:rPr>
                        <m:t>𝑃</m:t>
                      </m:r>
                      <m:r>
                        <a:rPr lang="en-US" sz="1050" i="1" smtClean="0">
                          <a:solidFill>
                            <a:srgbClr val="0070C0"/>
                          </a:solidFill>
                          <a:latin typeface="Cambria Math" panose="02040503050406030204" pitchFamily="18" charset="0"/>
                        </a:rPr>
                        <m:t>=0.1</m:t>
                      </m:r>
                    </m:oMath>
                  </m:oMathPara>
                </a14:m>
                <a:endParaRPr lang="en-US" sz="1050" dirty="0">
                  <a:solidFill>
                    <a:srgbClr val="0070C0"/>
                  </a:solidFill>
                </a:endParaRPr>
              </a:p>
            </p:txBody>
          </p:sp>
        </mc:Choice>
        <mc:Fallback xmlns="">
          <p:sp>
            <p:nvSpPr>
              <p:cNvPr id="101" name="TextBox 100">
                <a:extLst>
                  <a:ext uri="{FF2B5EF4-FFF2-40B4-BE49-F238E27FC236}">
                    <a16:creationId xmlns:a16="http://schemas.microsoft.com/office/drawing/2014/main" id="{C71EA277-1CE6-4117-862C-A000DD1CE6F5}"/>
                  </a:ext>
                </a:extLst>
              </p:cNvPr>
              <p:cNvSpPr txBox="1">
                <a:spLocks noRot="1" noChangeAspect="1" noMove="1" noResize="1" noEditPoints="1" noAdjustHandles="1" noChangeArrowheads="1" noChangeShapeType="1" noTextEdit="1"/>
              </p:cNvSpPr>
              <p:nvPr/>
            </p:nvSpPr>
            <p:spPr>
              <a:xfrm>
                <a:off x="3702520" y="3095645"/>
                <a:ext cx="655436" cy="25391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C51D8206-6183-4BC4-BFC5-518E6227FC14}"/>
                  </a:ext>
                </a:extLst>
              </p:cNvPr>
              <p:cNvSpPr txBox="1"/>
              <p:nvPr/>
            </p:nvSpPr>
            <p:spPr>
              <a:xfrm>
                <a:off x="1875210" y="3095645"/>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smtClean="0">
                          <a:solidFill>
                            <a:srgbClr val="0070C0"/>
                          </a:solidFill>
                          <a:latin typeface="Cambria Math" panose="02040503050406030204" pitchFamily="18" charset="0"/>
                        </a:rPr>
                        <m:t>𝑃</m:t>
                      </m:r>
                      <m:r>
                        <a:rPr lang="en-US" sz="1050" i="1" smtClean="0">
                          <a:solidFill>
                            <a:srgbClr val="0070C0"/>
                          </a:solidFill>
                          <a:latin typeface="Cambria Math" panose="02040503050406030204" pitchFamily="18" charset="0"/>
                        </a:rPr>
                        <m:t>=0.1</m:t>
                      </m:r>
                    </m:oMath>
                  </m:oMathPara>
                </a14:m>
                <a:endParaRPr lang="en-US" sz="1050" dirty="0">
                  <a:solidFill>
                    <a:srgbClr val="0070C0"/>
                  </a:solidFill>
                </a:endParaRPr>
              </a:p>
            </p:txBody>
          </p:sp>
        </mc:Choice>
        <mc:Fallback xmlns="">
          <p:sp>
            <p:nvSpPr>
              <p:cNvPr id="102" name="TextBox 101">
                <a:extLst>
                  <a:ext uri="{FF2B5EF4-FFF2-40B4-BE49-F238E27FC236}">
                    <a16:creationId xmlns:a16="http://schemas.microsoft.com/office/drawing/2014/main" id="{C51D8206-6183-4BC4-BFC5-518E6227FC14}"/>
                  </a:ext>
                </a:extLst>
              </p:cNvPr>
              <p:cNvSpPr txBox="1">
                <a:spLocks noRot="1" noChangeAspect="1" noMove="1" noResize="1" noEditPoints="1" noAdjustHandles="1" noChangeArrowheads="1" noChangeShapeType="1" noTextEdit="1"/>
              </p:cNvSpPr>
              <p:nvPr/>
            </p:nvSpPr>
            <p:spPr>
              <a:xfrm>
                <a:off x="1875210" y="3095645"/>
                <a:ext cx="655436" cy="25391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92121CB4-1894-4283-A071-E7FF56AA2F7A}"/>
                  </a:ext>
                </a:extLst>
              </p:cNvPr>
              <p:cNvSpPr txBox="1"/>
              <p:nvPr/>
            </p:nvSpPr>
            <p:spPr>
              <a:xfrm>
                <a:off x="750268" y="3050509"/>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smtClean="0">
                          <a:solidFill>
                            <a:srgbClr val="0070C0"/>
                          </a:solidFill>
                          <a:latin typeface="Cambria Math" panose="02040503050406030204" pitchFamily="18" charset="0"/>
                        </a:rPr>
                        <m:t>𝑃</m:t>
                      </m:r>
                      <m:r>
                        <a:rPr lang="en-US" sz="1050" i="1" smtClean="0">
                          <a:solidFill>
                            <a:srgbClr val="0070C0"/>
                          </a:solidFill>
                          <a:latin typeface="Cambria Math" panose="02040503050406030204" pitchFamily="18" charset="0"/>
                        </a:rPr>
                        <m:t>=0.8</m:t>
                      </m:r>
                    </m:oMath>
                  </m:oMathPara>
                </a14:m>
                <a:endParaRPr lang="en-US" sz="1050" dirty="0">
                  <a:solidFill>
                    <a:srgbClr val="0070C0"/>
                  </a:solidFill>
                </a:endParaRPr>
              </a:p>
            </p:txBody>
          </p:sp>
        </mc:Choice>
        <mc:Fallback xmlns="">
          <p:sp>
            <p:nvSpPr>
              <p:cNvPr id="103" name="TextBox 102">
                <a:extLst>
                  <a:ext uri="{FF2B5EF4-FFF2-40B4-BE49-F238E27FC236}">
                    <a16:creationId xmlns:a16="http://schemas.microsoft.com/office/drawing/2014/main" id="{92121CB4-1894-4283-A071-E7FF56AA2F7A}"/>
                  </a:ext>
                </a:extLst>
              </p:cNvPr>
              <p:cNvSpPr txBox="1">
                <a:spLocks noRot="1" noChangeAspect="1" noMove="1" noResize="1" noEditPoints="1" noAdjustHandles="1" noChangeArrowheads="1" noChangeShapeType="1" noTextEdit="1"/>
              </p:cNvSpPr>
              <p:nvPr/>
            </p:nvSpPr>
            <p:spPr>
              <a:xfrm>
                <a:off x="750268" y="3050509"/>
                <a:ext cx="655436" cy="253916"/>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C71EA277-1CE6-4117-862C-A000DD1CE6F5}"/>
                  </a:ext>
                </a:extLst>
              </p:cNvPr>
              <p:cNvSpPr txBox="1"/>
              <p:nvPr/>
            </p:nvSpPr>
            <p:spPr>
              <a:xfrm>
                <a:off x="8133852" y="3093136"/>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smtClean="0">
                          <a:solidFill>
                            <a:srgbClr val="0070C0"/>
                          </a:solidFill>
                          <a:latin typeface="Cambria Math" panose="02040503050406030204" pitchFamily="18" charset="0"/>
                        </a:rPr>
                        <m:t>𝑃</m:t>
                      </m:r>
                      <m:r>
                        <a:rPr lang="en-US" sz="1050" i="1" smtClean="0">
                          <a:solidFill>
                            <a:srgbClr val="0070C0"/>
                          </a:solidFill>
                          <a:latin typeface="Cambria Math" panose="02040503050406030204" pitchFamily="18" charset="0"/>
                        </a:rPr>
                        <m:t>=0.1</m:t>
                      </m:r>
                    </m:oMath>
                  </m:oMathPara>
                </a14:m>
                <a:endParaRPr lang="en-US" sz="1050" dirty="0">
                  <a:solidFill>
                    <a:srgbClr val="0070C0"/>
                  </a:solidFill>
                </a:endParaRPr>
              </a:p>
            </p:txBody>
          </p:sp>
        </mc:Choice>
        <mc:Fallback xmlns="">
          <p:sp>
            <p:nvSpPr>
              <p:cNvPr id="104" name="TextBox 103">
                <a:extLst>
                  <a:ext uri="{FF2B5EF4-FFF2-40B4-BE49-F238E27FC236}">
                    <a16:creationId xmlns:a16="http://schemas.microsoft.com/office/drawing/2014/main" id="{C71EA277-1CE6-4117-862C-A000DD1CE6F5}"/>
                  </a:ext>
                </a:extLst>
              </p:cNvPr>
              <p:cNvSpPr txBox="1">
                <a:spLocks noRot="1" noChangeAspect="1" noMove="1" noResize="1" noEditPoints="1" noAdjustHandles="1" noChangeArrowheads="1" noChangeShapeType="1" noTextEdit="1"/>
              </p:cNvSpPr>
              <p:nvPr/>
            </p:nvSpPr>
            <p:spPr>
              <a:xfrm>
                <a:off x="8133852" y="3093136"/>
                <a:ext cx="655436" cy="253916"/>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a:extLst>
                  <a:ext uri="{FF2B5EF4-FFF2-40B4-BE49-F238E27FC236}">
                    <a16:creationId xmlns:a16="http://schemas.microsoft.com/office/drawing/2014/main" id="{C51D8206-6183-4BC4-BFC5-518E6227FC14}"/>
                  </a:ext>
                </a:extLst>
              </p:cNvPr>
              <p:cNvSpPr txBox="1"/>
              <p:nvPr/>
            </p:nvSpPr>
            <p:spPr>
              <a:xfrm>
                <a:off x="6306542" y="3093136"/>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smtClean="0">
                          <a:solidFill>
                            <a:srgbClr val="0070C0"/>
                          </a:solidFill>
                          <a:latin typeface="Cambria Math" panose="02040503050406030204" pitchFamily="18" charset="0"/>
                        </a:rPr>
                        <m:t>𝑃</m:t>
                      </m:r>
                      <m:r>
                        <a:rPr lang="en-US" sz="1050" i="1" smtClean="0">
                          <a:solidFill>
                            <a:srgbClr val="0070C0"/>
                          </a:solidFill>
                          <a:latin typeface="Cambria Math" panose="02040503050406030204" pitchFamily="18" charset="0"/>
                        </a:rPr>
                        <m:t>=0.1</m:t>
                      </m:r>
                    </m:oMath>
                  </m:oMathPara>
                </a14:m>
                <a:endParaRPr lang="en-US" sz="1050" dirty="0">
                  <a:solidFill>
                    <a:srgbClr val="0070C0"/>
                  </a:solidFill>
                </a:endParaRPr>
              </a:p>
            </p:txBody>
          </p:sp>
        </mc:Choice>
        <mc:Fallback xmlns="">
          <p:sp>
            <p:nvSpPr>
              <p:cNvPr id="105" name="TextBox 104">
                <a:extLst>
                  <a:ext uri="{FF2B5EF4-FFF2-40B4-BE49-F238E27FC236}">
                    <a16:creationId xmlns:a16="http://schemas.microsoft.com/office/drawing/2014/main" id="{C51D8206-6183-4BC4-BFC5-518E6227FC14}"/>
                  </a:ext>
                </a:extLst>
              </p:cNvPr>
              <p:cNvSpPr txBox="1">
                <a:spLocks noRot="1" noChangeAspect="1" noMove="1" noResize="1" noEditPoints="1" noAdjustHandles="1" noChangeArrowheads="1" noChangeShapeType="1" noTextEdit="1"/>
              </p:cNvSpPr>
              <p:nvPr/>
            </p:nvSpPr>
            <p:spPr>
              <a:xfrm>
                <a:off x="6306542" y="3093136"/>
                <a:ext cx="655436" cy="253916"/>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92121CB4-1894-4283-A071-E7FF56AA2F7A}"/>
                  </a:ext>
                </a:extLst>
              </p:cNvPr>
              <p:cNvSpPr txBox="1"/>
              <p:nvPr/>
            </p:nvSpPr>
            <p:spPr>
              <a:xfrm>
                <a:off x="5181600" y="3048000"/>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smtClean="0">
                          <a:solidFill>
                            <a:srgbClr val="0070C0"/>
                          </a:solidFill>
                          <a:latin typeface="Cambria Math" panose="02040503050406030204" pitchFamily="18" charset="0"/>
                        </a:rPr>
                        <m:t>𝑃</m:t>
                      </m:r>
                      <m:r>
                        <a:rPr lang="en-US" sz="1050" i="1" smtClean="0">
                          <a:solidFill>
                            <a:srgbClr val="0070C0"/>
                          </a:solidFill>
                          <a:latin typeface="Cambria Math" panose="02040503050406030204" pitchFamily="18" charset="0"/>
                        </a:rPr>
                        <m:t>=0.8</m:t>
                      </m:r>
                    </m:oMath>
                  </m:oMathPara>
                </a14:m>
                <a:endParaRPr lang="en-US" sz="1050" dirty="0">
                  <a:solidFill>
                    <a:srgbClr val="0070C0"/>
                  </a:solidFill>
                </a:endParaRPr>
              </a:p>
            </p:txBody>
          </p:sp>
        </mc:Choice>
        <mc:Fallback xmlns="">
          <p:sp>
            <p:nvSpPr>
              <p:cNvPr id="106" name="TextBox 105">
                <a:extLst>
                  <a:ext uri="{FF2B5EF4-FFF2-40B4-BE49-F238E27FC236}">
                    <a16:creationId xmlns:a16="http://schemas.microsoft.com/office/drawing/2014/main" id="{92121CB4-1894-4283-A071-E7FF56AA2F7A}"/>
                  </a:ext>
                </a:extLst>
              </p:cNvPr>
              <p:cNvSpPr txBox="1">
                <a:spLocks noRot="1" noChangeAspect="1" noMove="1" noResize="1" noEditPoints="1" noAdjustHandles="1" noChangeArrowheads="1" noChangeShapeType="1" noTextEdit="1"/>
              </p:cNvSpPr>
              <p:nvPr/>
            </p:nvSpPr>
            <p:spPr>
              <a:xfrm>
                <a:off x="5181600" y="3048000"/>
                <a:ext cx="655436" cy="253916"/>
              </a:xfrm>
              <a:prstGeom prst="rect">
                <a:avLst/>
              </a:prstGeom>
              <a:blipFill>
                <a:blip r:embed="rId11"/>
                <a:stretch>
                  <a:fillRect/>
                </a:stretch>
              </a:blipFill>
            </p:spPr>
            <p:txBody>
              <a:bodyPr/>
              <a:lstStyle/>
              <a:p>
                <a:r>
                  <a:rPr lang="en-US">
                    <a:noFill/>
                  </a:rPr>
                  <a:t> </a:t>
                </a:r>
              </a:p>
            </p:txBody>
          </p:sp>
        </mc:Fallback>
      </mc:AlternateContent>
      <p:cxnSp>
        <p:nvCxnSpPr>
          <p:cNvPr id="107" name="Straight Arrow Connector 106">
            <a:extLst>
              <a:ext uri="{FF2B5EF4-FFF2-40B4-BE49-F238E27FC236}">
                <a16:creationId xmlns:a16="http://schemas.microsoft.com/office/drawing/2014/main" id="{B671EDD3-096B-4ED7-8786-045EAEACE2B7}"/>
              </a:ext>
            </a:extLst>
          </p:cNvPr>
          <p:cNvCxnSpPr>
            <a:cxnSpLocks/>
          </p:cNvCxnSpPr>
          <p:nvPr/>
        </p:nvCxnSpPr>
        <p:spPr>
          <a:xfrm flipH="1">
            <a:off x="1118786"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B8214005-E57D-45C0-9E40-89FBE26CC9FC}"/>
              </a:ext>
            </a:extLst>
          </p:cNvPr>
          <p:cNvCxnSpPr>
            <a:cxnSpLocks/>
          </p:cNvCxnSpPr>
          <p:nvPr/>
        </p:nvCxnSpPr>
        <p:spPr>
          <a:xfrm flipH="1">
            <a:off x="2720296"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2692591" y="1095193"/>
            <a:ext cx="4000006" cy="369332"/>
          </a:xfrm>
          <a:prstGeom prst="rect">
            <a:avLst/>
          </a:prstGeom>
        </p:spPr>
        <p:txBody>
          <a:bodyPr wrap="none">
            <a:spAutoFit/>
          </a:bodyPr>
          <a:lstStyle/>
          <a:p>
            <a:r>
              <a:rPr lang="en-US" dirty="0"/>
              <a:t>[Brown, Sandholm &amp; Amos NeurIPS-18e]</a:t>
            </a:r>
          </a:p>
        </p:txBody>
      </p:sp>
    </p:spTree>
    <p:extLst>
      <p:ext uri="{BB962C8B-B14F-4D97-AF65-F5344CB8AC3E}">
        <p14:creationId xmlns:p14="http://schemas.microsoft.com/office/powerpoint/2010/main" val="198738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randombar(horizontal)">
                                      <p:cBhvr>
                                        <p:cTn id="7" dur="500"/>
                                        <p:tgtEl>
                                          <p:spTgt spid="10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randombar(horizontal)">
                                      <p:cBhvr>
                                        <p:cTn id="10" dur="500"/>
                                        <p:tgtEl>
                                          <p:spTgt spid="10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randombar(horizontal)">
                                      <p:cBhvr>
                                        <p:cTn id="13"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Depth-limited solving</a:t>
            </a:r>
          </a:p>
        </p:txBody>
      </p:sp>
      <p:sp>
        <p:nvSpPr>
          <p:cNvPr id="48" name="TextBox 47">
            <a:extLst>
              <a:ext uri="{FF2B5EF4-FFF2-40B4-BE49-F238E27FC236}">
                <a16:creationId xmlns:a16="http://schemas.microsoft.com/office/drawing/2014/main" id="{E6A81A7C-84AC-41A8-8FC7-6E022A4EE155}"/>
              </a:ext>
            </a:extLst>
          </p:cNvPr>
          <p:cNvSpPr txBox="1"/>
          <p:nvPr/>
        </p:nvSpPr>
        <p:spPr>
          <a:xfrm>
            <a:off x="1411749" y="1920479"/>
            <a:ext cx="2150717" cy="369332"/>
          </a:xfrm>
          <a:prstGeom prst="rect">
            <a:avLst/>
          </a:prstGeom>
          <a:noFill/>
        </p:spPr>
        <p:txBody>
          <a:bodyPr wrap="none" rtlCol="0">
            <a:spAutoFit/>
          </a:bodyPr>
          <a:lstStyle/>
          <a:p>
            <a:r>
              <a:rPr lang="en-US" dirty="0"/>
              <a:t>Rock-Paper-Scissors+</a:t>
            </a:r>
          </a:p>
        </p:txBody>
      </p:sp>
      <p:grpSp>
        <p:nvGrpSpPr>
          <p:cNvPr id="4" name="Group 3">
            <a:extLst>
              <a:ext uri="{FF2B5EF4-FFF2-40B4-BE49-F238E27FC236}">
                <a16:creationId xmlns:a16="http://schemas.microsoft.com/office/drawing/2014/main" id="{4AE77F49-ED58-495E-ACE7-DF5DC3084F30}"/>
              </a:ext>
            </a:extLst>
          </p:cNvPr>
          <p:cNvGrpSpPr/>
          <p:nvPr/>
        </p:nvGrpSpPr>
        <p:grpSpPr>
          <a:xfrm>
            <a:off x="2202912" y="2314122"/>
            <a:ext cx="523875" cy="523875"/>
            <a:chOff x="5088807" y="1112395"/>
            <a:chExt cx="698500" cy="698500"/>
          </a:xfrm>
        </p:grpSpPr>
        <p:sp>
          <p:nvSpPr>
            <p:cNvPr id="5" name="Oval 4">
              <a:extLst>
                <a:ext uri="{FF2B5EF4-FFF2-40B4-BE49-F238E27FC236}">
                  <a16:creationId xmlns:a16="http://schemas.microsoft.com/office/drawing/2014/main" id="{2D8CEB99-50DE-4249-B4E9-B3EF233ACDFC}"/>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CAA0651-7B8E-4190-95EF-828B4A0BD6E8}"/>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6" name="TextBox 5">
                  <a:extLst>
                    <a:ext uri="{FF2B5EF4-FFF2-40B4-BE49-F238E27FC236}">
                      <a16:creationId xmlns:a16="http://schemas.microsoft.com/office/drawing/2014/main" id="{7CAA0651-7B8E-4190-95EF-828B4A0BD6E8}"/>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3"/>
                  <a:stretch>
                    <a:fillRect/>
                  </a:stretch>
                </a:blipFill>
              </p:spPr>
              <p:txBody>
                <a:bodyPr/>
                <a:lstStyle/>
                <a:p>
                  <a:r>
                    <a:rPr lang="en-US">
                      <a:noFill/>
                    </a:rPr>
                    <a:t> </a:t>
                  </a:r>
                </a:p>
              </p:txBody>
            </p:sp>
          </mc:Fallback>
        </mc:AlternateContent>
      </p:grpSp>
      <p:cxnSp>
        <p:nvCxnSpPr>
          <p:cNvPr id="7" name="Straight Arrow Connector 6">
            <a:extLst>
              <a:ext uri="{FF2B5EF4-FFF2-40B4-BE49-F238E27FC236}">
                <a16:creationId xmlns:a16="http://schemas.microsoft.com/office/drawing/2014/main" id="{2D287D72-914E-43D1-9168-2FB0A8BB9BA8}"/>
              </a:ext>
            </a:extLst>
          </p:cNvPr>
          <p:cNvCxnSpPr>
            <a:cxnSpLocks/>
            <a:stCxn id="5" idx="3"/>
            <a:endCxn id="23" idx="7"/>
          </p:cNvCxnSpPr>
          <p:nvPr/>
        </p:nvCxnSpPr>
        <p:spPr>
          <a:xfrm flipH="1">
            <a:off x="1042066"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4E328C7-7439-4A1C-A617-98C2712568DE}"/>
              </a:ext>
            </a:extLst>
          </p:cNvPr>
          <p:cNvCxnSpPr>
            <a:cxnSpLocks/>
            <a:stCxn id="5" idx="5"/>
            <a:endCxn id="43" idx="1"/>
          </p:cNvCxnSpPr>
          <p:nvPr/>
        </p:nvCxnSpPr>
        <p:spPr>
          <a:xfrm>
            <a:off x="2650067"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F1B493-438D-4DAE-A870-D845E90A2E79}"/>
              </a:ext>
            </a:extLst>
          </p:cNvPr>
          <p:cNvSpPr txBox="1"/>
          <p:nvPr/>
        </p:nvSpPr>
        <p:spPr>
          <a:xfrm rot="20106176">
            <a:off x="1519354" y="2746045"/>
            <a:ext cx="519373" cy="300082"/>
          </a:xfrm>
          <a:prstGeom prst="rect">
            <a:avLst/>
          </a:prstGeom>
          <a:noFill/>
        </p:spPr>
        <p:txBody>
          <a:bodyPr wrap="none" rtlCol="0">
            <a:spAutoFit/>
          </a:bodyPr>
          <a:lstStyle/>
          <a:p>
            <a:r>
              <a:rPr lang="en-US" sz="1350" dirty="0"/>
              <a:t>Rock</a:t>
            </a:r>
          </a:p>
        </p:txBody>
      </p:sp>
      <p:sp>
        <p:nvSpPr>
          <p:cNvPr id="10" name="TextBox 9">
            <a:extLst>
              <a:ext uri="{FF2B5EF4-FFF2-40B4-BE49-F238E27FC236}">
                <a16:creationId xmlns:a16="http://schemas.microsoft.com/office/drawing/2014/main" id="{5050B313-8C6A-42FB-AE18-6D773BD6541D}"/>
              </a:ext>
            </a:extLst>
          </p:cNvPr>
          <p:cNvSpPr txBox="1"/>
          <p:nvPr/>
        </p:nvSpPr>
        <p:spPr>
          <a:xfrm rot="1584456">
            <a:off x="2827735" y="2731321"/>
            <a:ext cx="729943" cy="300082"/>
          </a:xfrm>
          <a:prstGeom prst="rect">
            <a:avLst/>
          </a:prstGeom>
          <a:noFill/>
        </p:spPr>
        <p:txBody>
          <a:bodyPr wrap="none" rtlCol="0">
            <a:spAutoFit/>
          </a:bodyPr>
          <a:lstStyle/>
          <a:p>
            <a:r>
              <a:rPr lang="en-US" sz="1350" dirty="0"/>
              <a:t>Scissors</a:t>
            </a:r>
          </a:p>
        </p:txBody>
      </p:sp>
      <p:cxnSp>
        <p:nvCxnSpPr>
          <p:cNvPr id="11" name="Straight Arrow Connector 10">
            <a:extLst>
              <a:ext uri="{FF2B5EF4-FFF2-40B4-BE49-F238E27FC236}">
                <a16:creationId xmlns:a16="http://schemas.microsoft.com/office/drawing/2014/main" id="{0BFD276A-66C9-4544-8913-6FBCFB7F6041}"/>
              </a:ext>
            </a:extLst>
          </p:cNvPr>
          <p:cNvCxnSpPr>
            <a:cxnSpLocks/>
            <a:stCxn id="5" idx="4"/>
            <a:endCxn id="33" idx="0"/>
          </p:cNvCxnSpPr>
          <p:nvPr/>
        </p:nvCxnSpPr>
        <p:spPr>
          <a:xfrm flipH="1">
            <a:off x="2458359"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CBC370-D512-4486-91AC-85F91E5E8D1B}"/>
              </a:ext>
            </a:extLst>
          </p:cNvPr>
          <p:cNvCxnSpPr>
            <a:cxnSpLocks/>
            <a:stCxn id="23" idx="5"/>
          </p:cNvCxnSpPr>
          <p:nvPr/>
        </p:nvCxnSpPr>
        <p:spPr>
          <a:xfrm>
            <a:off x="1042066"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0340D55-48FF-412F-A5F7-E91B2A66A392}"/>
              </a:ext>
            </a:extLst>
          </p:cNvPr>
          <p:cNvSpPr txBox="1"/>
          <p:nvPr/>
        </p:nvSpPr>
        <p:spPr>
          <a:xfrm rot="4046021">
            <a:off x="930915" y="3801508"/>
            <a:ext cx="729943" cy="300082"/>
          </a:xfrm>
          <a:prstGeom prst="rect">
            <a:avLst/>
          </a:prstGeom>
          <a:noFill/>
        </p:spPr>
        <p:txBody>
          <a:bodyPr wrap="none" rtlCol="0">
            <a:spAutoFit/>
          </a:bodyPr>
          <a:lstStyle/>
          <a:p>
            <a:r>
              <a:rPr lang="en-US" sz="1350" dirty="0"/>
              <a:t>Scissors</a:t>
            </a:r>
          </a:p>
        </p:txBody>
      </p:sp>
      <p:grpSp>
        <p:nvGrpSpPr>
          <p:cNvPr id="15" name="Group 14">
            <a:extLst>
              <a:ext uri="{FF2B5EF4-FFF2-40B4-BE49-F238E27FC236}">
                <a16:creationId xmlns:a16="http://schemas.microsoft.com/office/drawing/2014/main" id="{0991729A-8A76-4463-903D-8F1C1E77A1CE}"/>
              </a:ext>
            </a:extLst>
          </p:cNvPr>
          <p:cNvGrpSpPr/>
          <p:nvPr/>
        </p:nvGrpSpPr>
        <p:grpSpPr>
          <a:xfrm>
            <a:off x="594911" y="3279035"/>
            <a:ext cx="523875" cy="523875"/>
            <a:chOff x="2991400" y="2044990"/>
            <a:chExt cx="698500" cy="698500"/>
          </a:xfrm>
        </p:grpSpPr>
        <p:sp>
          <p:nvSpPr>
            <p:cNvPr id="23" name="Oval 22">
              <a:extLst>
                <a:ext uri="{FF2B5EF4-FFF2-40B4-BE49-F238E27FC236}">
                  <a16:creationId xmlns:a16="http://schemas.microsoft.com/office/drawing/2014/main" id="{77D01A69-49C4-47C3-9F89-6E670F352C8A}"/>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862A8BE-CAE2-420E-BE3E-7EE2DB23932E}"/>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4" name="TextBox 23">
                  <a:extLst>
                    <a:ext uri="{FF2B5EF4-FFF2-40B4-BE49-F238E27FC236}">
                      <a16:creationId xmlns:a16="http://schemas.microsoft.com/office/drawing/2014/main" id="{A862A8BE-CAE2-420E-BE3E-7EE2DB23932E}"/>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16" name="Straight Arrow Connector 15">
            <a:extLst>
              <a:ext uri="{FF2B5EF4-FFF2-40B4-BE49-F238E27FC236}">
                <a16:creationId xmlns:a16="http://schemas.microsoft.com/office/drawing/2014/main" id="{B58B4406-542C-4145-8448-070D87BA442E}"/>
              </a:ext>
            </a:extLst>
          </p:cNvPr>
          <p:cNvCxnSpPr>
            <a:cxnSpLocks/>
            <a:stCxn id="23" idx="4"/>
          </p:cNvCxnSpPr>
          <p:nvPr/>
        </p:nvCxnSpPr>
        <p:spPr>
          <a:xfrm>
            <a:off x="856848" y="3802910"/>
            <a:ext cx="0" cy="47880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23F938-F00D-4DE5-8E8A-60C36A1514CB}"/>
              </a:ext>
            </a:extLst>
          </p:cNvPr>
          <p:cNvCxnSpPr>
            <a:cxnSpLocks/>
            <a:stCxn id="23" idx="3"/>
          </p:cNvCxnSpPr>
          <p:nvPr/>
        </p:nvCxnSpPr>
        <p:spPr>
          <a:xfrm flipH="1">
            <a:off x="423209"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17CA334-E61D-4132-9ADE-81F53B0C1E4E}"/>
              </a:ext>
            </a:extLst>
          </p:cNvPr>
          <p:cNvSpPr txBox="1"/>
          <p:nvPr/>
        </p:nvSpPr>
        <p:spPr>
          <a:xfrm rot="17570857">
            <a:off x="171776" y="3758650"/>
            <a:ext cx="519373" cy="300082"/>
          </a:xfrm>
          <a:prstGeom prst="rect">
            <a:avLst/>
          </a:prstGeom>
          <a:noFill/>
        </p:spPr>
        <p:txBody>
          <a:bodyPr wrap="none" rtlCol="0">
            <a:spAutoFit/>
          </a:bodyPr>
          <a:lstStyle/>
          <a:p>
            <a:r>
              <a:rPr lang="en-US" sz="1350" dirty="0"/>
              <a:t>Rock</a:t>
            </a:r>
          </a:p>
        </p:txBody>
      </p:sp>
      <p:sp>
        <p:nvSpPr>
          <p:cNvPr id="19" name="TextBox 18">
            <a:extLst>
              <a:ext uri="{FF2B5EF4-FFF2-40B4-BE49-F238E27FC236}">
                <a16:creationId xmlns:a16="http://schemas.microsoft.com/office/drawing/2014/main" id="{193D06E4-ADA8-4AC2-9D6C-14450137A8A7}"/>
              </a:ext>
            </a:extLst>
          </p:cNvPr>
          <p:cNvSpPr txBox="1"/>
          <p:nvPr/>
        </p:nvSpPr>
        <p:spPr>
          <a:xfrm rot="5400000">
            <a:off x="648030" y="3852708"/>
            <a:ext cx="598049" cy="300082"/>
          </a:xfrm>
          <a:prstGeom prst="rect">
            <a:avLst/>
          </a:prstGeom>
          <a:noFill/>
        </p:spPr>
        <p:txBody>
          <a:bodyPr wrap="none" rtlCol="0">
            <a:spAutoFit/>
          </a:bodyPr>
          <a:lstStyle/>
          <a:p>
            <a:r>
              <a:rPr lang="en-US" sz="1350" b="1" dirty="0">
                <a:solidFill>
                  <a:srgbClr val="FF0000"/>
                </a:solidFill>
              </a:rPr>
              <a:t>Paper</a:t>
            </a:r>
          </a:p>
        </p:txBody>
      </p:sp>
      <p:sp>
        <p:nvSpPr>
          <p:cNvPr id="20" name="TextBox 19">
            <a:extLst>
              <a:ext uri="{FF2B5EF4-FFF2-40B4-BE49-F238E27FC236}">
                <a16:creationId xmlns:a16="http://schemas.microsoft.com/office/drawing/2014/main" id="{4590CE49-BDBF-482E-A758-F4DE401B246F}"/>
              </a:ext>
            </a:extLst>
          </p:cNvPr>
          <p:cNvSpPr txBox="1"/>
          <p:nvPr/>
        </p:nvSpPr>
        <p:spPr>
          <a:xfrm>
            <a:off x="288036" y="4230823"/>
            <a:ext cx="272832" cy="300082"/>
          </a:xfrm>
          <a:prstGeom prst="rect">
            <a:avLst/>
          </a:prstGeom>
          <a:noFill/>
        </p:spPr>
        <p:txBody>
          <a:bodyPr wrap="none" rtlCol="0">
            <a:spAutoFit/>
          </a:bodyPr>
          <a:lstStyle/>
          <a:p>
            <a:r>
              <a:rPr lang="en-US" sz="1350" dirty="0"/>
              <a:t>0</a:t>
            </a:r>
          </a:p>
        </p:txBody>
      </p:sp>
      <p:sp>
        <p:nvSpPr>
          <p:cNvPr id="21" name="TextBox 20">
            <a:extLst>
              <a:ext uri="{FF2B5EF4-FFF2-40B4-BE49-F238E27FC236}">
                <a16:creationId xmlns:a16="http://schemas.microsoft.com/office/drawing/2014/main" id="{DB48C0F7-2D0A-4CB8-A191-EED04ABDCB7A}"/>
              </a:ext>
            </a:extLst>
          </p:cNvPr>
          <p:cNvSpPr txBox="1"/>
          <p:nvPr/>
        </p:nvSpPr>
        <p:spPr>
          <a:xfrm>
            <a:off x="684060" y="4230823"/>
            <a:ext cx="325730" cy="300082"/>
          </a:xfrm>
          <a:prstGeom prst="rect">
            <a:avLst/>
          </a:prstGeom>
          <a:noFill/>
        </p:spPr>
        <p:txBody>
          <a:bodyPr wrap="none" rtlCol="0">
            <a:spAutoFit/>
          </a:bodyPr>
          <a:lstStyle/>
          <a:p>
            <a:r>
              <a:rPr lang="en-US" sz="1350" b="1" dirty="0">
                <a:solidFill>
                  <a:srgbClr val="FF0000"/>
                </a:solidFill>
              </a:rPr>
              <a:t>-1</a:t>
            </a:r>
          </a:p>
        </p:txBody>
      </p:sp>
      <p:sp>
        <p:nvSpPr>
          <p:cNvPr id="22" name="TextBox 21">
            <a:extLst>
              <a:ext uri="{FF2B5EF4-FFF2-40B4-BE49-F238E27FC236}">
                <a16:creationId xmlns:a16="http://schemas.microsoft.com/office/drawing/2014/main" id="{F9C472FE-6E14-4CA3-85CF-4DBE8F05BB7E}"/>
              </a:ext>
            </a:extLst>
          </p:cNvPr>
          <p:cNvSpPr txBox="1"/>
          <p:nvPr/>
        </p:nvSpPr>
        <p:spPr>
          <a:xfrm>
            <a:off x="1154078" y="4230823"/>
            <a:ext cx="272832" cy="300082"/>
          </a:xfrm>
          <a:prstGeom prst="rect">
            <a:avLst/>
          </a:prstGeom>
          <a:noFill/>
        </p:spPr>
        <p:txBody>
          <a:bodyPr wrap="none" rtlCol="0">
            <a:spAutoFit/>
          </a:bodyPr>
          <a:lstStyle/>
          <a:p>
            <a:r>
              <a:rPr lang="en-US" sz="1350" dirty="0"/>
              <a:t>2</a:t>
            </a:r>
          </a:p>
        </p:txBody>
      </p:sp>
      <p:cxnSp>
        <p:nvCxnSpPr>
          <p:cNvPr id="26" name="Straight Arrow Connector 25">
            <a:extLst>
              <a:ext uri="{FF2B5EF4-FFF2-40B4-BE49-F238E27FC236}">
                <a16:creationId xmlns:a16="http://schemas.microsoft.com/office/drawing/2014/main" id="{41EFAED1-1CF6-485B-A8C1-716BA68A8144}"/>
              </a:ext>
            </a:extLst>
          </p:cNvPr>
          <p:cNvCxnSpPr>
            <a:cxnSpLocks/>
            <a:stCxn id="33" idx="5"/>
          </p:cNvCxnSpPr>
          <p:nvPr/>
        </p:nvCxnSpPr>
        <p:spPr>
          <a:xfrm>
            <a:off x="2643576"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4293471-BC71-4628-885B-BF48921F52D9}"/>
              </a:ext>
            </a:extLst>
          </p:cNvPr>
          <p:cNvSpPr txBox="1"/>
          <p:nvPr/>
        </p:nvSpPr>
        <p:spPr>
          <a:xfrm rot="4046021">
            <a:off x="2532425" y="3801508"/>
            <a:ext cx="729943" cy="300082"/>
          </a:xfrm>
          <a:prstGeom prst="rect">
            <a:avLst/>
          </a:prstGeom>
          <a:noFill/>
        </p:spPr>
        <p:txBody>
          <a:bodyPr wrap="none" rtlCol="0">
            <a:spAutoFit/>
          </a:bodyPr>
          <a:lstStyle/>
          <a:p>
            <a:r>
              <a:rPr lang="en-US" sz="1350" dirty="0"/>
              <a:t>Scissors</a:t>
            </a:r>
          </a:p>
        </p:txBody>
      </p:sp>
      <p:grpSp>
        <p:nvGrpSpPr>
          <p:cNvPr id="28" name="Group 27">
            <a:extLst>
              <a:ext uri="{FF2B5EF4-FFF2-40B4-BE49-F238E27FC236}">
                <a16:creationId xmlns:a16="http://schemas.microsoft.com/office/drawing/2014/main" id="{BABBE010-600F-4656-A6E9-54CDD9DCABA2}"/>
              </a:ext>
            </a:extLst>
          </p:cNvPr>
          <p:cNvGrpSpPr/>
          <p:nvPr/>
        </p:nvGrpSpPr>
        <p:grpSpPr>
          <a:xfrm>
            <a:off x="2196421" y="3279035"/>
            <a:ext cx="523875" cy="523875"/>
            <a:chOff x="2991400" y="2044990"/>
            <a:chExt cx="698500" cy="698500"/>
          </a:xfrm>
        </p:grpSpPr>
        <p:sp>
          <p:nvSpPr>
            <p:cNvPr id="33" name="Oval 32">
              <a:extLst>
                <a:ext uri="{FF2B5EF4-FFF2-40B4-BE49-F238E27FC236}">
                  <a16:creationId xmlns:a16="http://schemas.microsoft.com/office/drawing/2014/main" id="{E521EC17-B900-45E0-821E-52A23F979463}"/>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347A3AF-B881-46B1-B4D5-6D9462EA15E2}"/>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34" name="TextBox 33">
                  <a:extLst>
                    <a:ext uri="{FF2B5EF4-FFF2-40B4-BE49-F238E27FC236}">
                      <a16:creationId xmlns:a16="http://schemas.microsoft.com/office/drawing/2014/main" id="{E347A3AF-B881-46B1-B4D5-6D9462EA15E2}"/>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29" name="Straight Arrow Connector 28">
            <a:extLst>
              <a:ext uri="{FF2B5EF4-FFF2-40B4-BE49-F238E27FC236}">
                <a16:creationId xmlns:a16="http://schemas.microsoft.com/office/drawing/2014/main" id="{FB7DBC5C-B5DC-4E3D-8E91-D5D2FC79DAF7}"/>
              </a:ext>
            </a:extLst>
          </p:cNvPr>
          <p:cNvCxnSpPr>
            <a:cxnSpLocks/>
            <a:stCxn id="33" idx="4"/>
          </p:cNvCxnSpPr>
          <p:nvPr/>
        </p:nvCxnSpPr>
        <p:spPr>
          <a:xfrm>
            <a:off x="2458358" y="3802910"/>
            <a:ext cx="0" cy="47880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9382792-3F74-4C32-BF50-312E84E85A42}"/>
              </a:ext>
            </a:extLst>
          </p:cNvPr>
          <p:cNvCxnSpPr>
            <a:cxnSpLocks/>
            <a:stCxn id="33" idx="3"/>
          </p:cNvCxnSpPr>
          <p:nvPr/>
        </p:nvCxnSpPr>
        <p:spPr>
          <a:xfrm flipH="1">
            <a:off x="2024720"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1E4D647-F0AF-4C93-ACFF-2789691A99FD}"/>
              </a:ext>
            </a:extLst>
          </p:cNvPr>
          <p:cNvSpPr txBox="1"/>
          <p:nvPr/>
        </p:nvSpPr>
        <p:spPr>
          <a:xfrm rot="17570857">
            <a:off x="1773286" y="3758650"/>
            <a:ext cx="519373" cy="300082"/>
          </a:xfrm>
          <a:prstGeom prst="rect">
            <a:avLst/>
          </a:prstGeom>
          <a:noFill/>
        </p:spPr>
        <p:txBody>
          <a:bodyPr wrap="none" rtlCol="0">
            <a:spAutoFit/>
          </a:bodyPr>
          <a:lstStyle/>
          <a:p>
            <a:r>
              <a:rPr lang="en-US" sz="1350" dirty="0"/>
              <a:t>Rock</a:t>
            </a:r>
          </a:p>
        </p:txBody>
      </p:sp>
      <p:sp>
        <p:nvSpPr>
          <p:cNvPr id="32" name="TextBox 31">
            <a:extLst>
              <a:ext uri="{FF2B5EF4-FFF2-40B4-BE49-F238E27FC236}">
                <a16:creationId xmlns:a16="http://schemas.microsoft.com/office/drawing/2014/main" id="{ADCD0172-D977-44C0-86A6-EF816E67C76F}"/>
              </a:ext>
            </a:extLst>
          </p:cNvPr>
          <p:cNvSpPr txBox="1"/>
          <p:nvPr/>
        </p:nvSpPr>
        <p:spPr>
          <a:xfrm rot="5400000">
            <a:off x="2249540" y="3852708"/>
            <a:ext cx="598049" cy="300082"/>
          </a:xfrm>
          <a:prstGeom prst="rect">
            <a:avLst/>
          </a:prstGeom>
          <a:noFill/>
        </p:spPr>
        <p:txBody>
          <a:bodyPr wrap="none" rtlCol="0">
            <a:spAutoFit/>
          </a:bodyPr>
          <a:lstStyle/>
          <a:p>
            <a:r>
              <a:rPr lang="en-US" sz="1350" b="1" dirty="0">
                <a:solidFill>
                  <a:srgbClr val="FF0000"/>
                </a:solidFill>
              </a:rPr>
              <a:t>Paper</a:t>
            </a:r>
          </a:p>
        </p:txBody>
      </p:sp>
      <p:cxnSp>
        <p:nvCxnSpPr>
          <p:cNvPr id="36" name="Straight Arrow Connector 35">
            <a:extLst>
              <a:ext uri="{FF2B5EF4-FFF2-40B4-BE49-F238E27FC236}">
                <a16:creationId xmlns:a16="http://schemas.microsoft.com/office/drawing/2014/main" id="{9949E551-21B5-4176-9D7F-79756AD6F2FC}"/>
              </a:ext>
            </a:extLst>
          </p:cNvPr>
          <p:cNvCxnSpPr>
            <a:cxnSpLocks/>
            <a:stCxn id="43" idx="5"/>
          </p:cNvCxnSpPr>
          <p:nvPr/>
        </p:nvCxnSpPr>
        <p:spPr>
          <a:xfrm>
            <a:off x="4290267" y="3726191"/>
            <a:ext cx="226369"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0C563F5-1338-427E-B6DC-0003120DFFDB}"/>
              </a:ext>
            </a:extLst>
          </p:cNvPr>
          <p:cNvSpPr txBox="1"/>
          <p:nvPr/>
        </p:nvSpPr>
        <p:spPr>
          <a:xfrm rot="4046021">
            <a:off x="4179115" y="3801508"/>
            <a:ext cx="729943" cy="300082"/>
          </a:xfrm>
          <a:prstGeom prst="rect">
            <a:avLst/>
          </a:prstGeom>
          <a:noFill/>
        </p:spPr>
        <p:txBody>
          <a:bodyPr wrap="none" rtlCol="0">
            <a:spAutoFit/>
          </a:bodyPr>
          <a:lstStyle/>
          <a:p>
            <a:r>
              <a:rPr lang="en-US" sz="1350" dirty="0"/>
              <a:t>Scissors</a:t>
            </a:r>
          </a:p>
        </p:txBody>
      </p:sp>
      <p:grpSp>
        <p:nvGrpSpPr>
          <p:cNvPr id="38" name="Group 37">
            <a:extLst>
              <a:ext uri="{FF2B5EF4-FFF2-40B4-BE49-F238E27FC236}">
                <a16:creationId xmlns:a16="http://schemas.microsoft.com/office/drawing/2014/main" id="{6F2307F1-73A9-4791-8306-4AD30A31F0D7}"/>
              </a:ext>
            </a:extLst>
          </p:cNvPr>
          <p:cNvGrpSpPr/>
          <p:nvPr/>
        </p:nvGrpSpPr>
        <p:grpSpPr>
          <a:xfrm>
            <a:off x="3843111" y="3279035"/>
            <a:ext cx="523875" cy="523875"/>
            <a:chOff x="2991400" y="2044990"/>
            <a:chExt cx="698500" cy="698500"/>
          </a:xfrm>
        </p:grpSpPr>
        <p:sp>
          <p:nvSpPr>
            <p:cNvPr id="43" name="Oval 42">
              <a:extLst>
                <a:ext uri="{FF2B5EF4-FFF2-40B4-BE49-F238E27FC236}">
                  <a16:creationId xmlns:a16="http://schemas.microsoft.com/office/drawing/2014/main" id="{E9BFA0AB-C321-4093-B719-730D85463CC4}"/>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4071955-F2EF-48C5-80EA-263A5BD2F03A}"/>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44" name="TextBox 43">
                  <a:extLst>
                    <a:ext uri="{FF2B5EF4-FFF2-40B4-BE49-F238E27FC236}">
                      <a16:creationId xmlns:a16="http://schemas.microsoft.com/office/drawing/2014/main" id="{14071955-F2EF-48C5-80EA-263A5BD2F03A}"/>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4"/>
                  <a:stretch>
                    <a:fillRect/>
                  </a:stretch>
                </a:blipFill>
              </p:spPr>
              <p:txBody>
                <a:bodyPr/>
                <a:lstStyle/>
                <a:p>
                  <a:r>
                    <a:rPr lang="en-US">
                      <a:noFill/>
                    </a:rPr>
                    <a:t> </a:t>
                  </a:r>
                </a:p>
              </p:txBody>
            </p:sp>
          </mc:Fallback>
        </mc:AlternateContent>
      </p:grpSp>
      <p:cxnSp>
        <p:nvCxnSpPr>
          <p:cNvPr id="39" name="Straight Arrow Connector 38">
            <a:extLst>
              <a:ext uri="{FF2B5EF4-FFF2-40B4-BE49-F238E27FC236}">
                <a16:creationId xmlns:a16="http://schemas.microsoft.com/office/drawing/2014/main" id="{B6840DEB-5A87-47FC-8E9E-6B01732193BC}"/>
              </a:ext>
            </a:extLst>
          </p:cNvPr>
          <p:cNvCxnSpPr>
            <a:cxnSpLocks/>
            <a:stCxn id="43" idx="4"/>
          </p:cNvCxnSpPr>
          <p:nvPr/>
        </p:nvCxnSpPr>
        <p:spPr>
          <a:xfrm>
            <a:off x="4105049" y="3802910"/>
            <a:ext cx="0" cy="47880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DBA48C2-0BD7-427C-AFCC-4699F02BB6EF}"/>
              </a:ext>
            </a:extLst>
          </p:cNvPr>
          <p:cNvCxnSpPr>
            <a:cxnSpLocks/>
            <a:stCxn id="43" idx="3"/>
          </p:cNvCxnSpPr>
          <p:nvPr/>
        </p:nvCxnSpPr>
        <p:spPr>
          <a:xfrm flipH="1">
            <a:off x="3671410"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70B621E-8F30-42B3-908F-058F62847036}"/>
              </a:ext>
            </a:extLst>
          </p:cNvPr>
          <p:cNvSpPr txBox="1"/>
          <p:nvPr/>
        </p:nvSpPr>
        <p:spPr>
          <a:xfrm rot="17570857">
            <a:off x="3419976" y="3758650"/>
            <a:ext cx="519373" cy="300082"/>
          </a:xfrm>
          <a:prstGeom prst="rect">
            <a:avLst/>
          </a:prstGeom>
          <a:noFill/>
        </p:spPr>
        <p:txBody>
          <a:bodyPr wrap="none" rtlCol="0">
            <a:spAutoFit/>
          </a:bodyPr>
          <a:lstStyle/>
          <a:p>
            <a:r>
              <a:rPr lang="en-US" sz="1350" dirty="0"/>
              <a:t>Rock</a:t>
            </a:r>
          </a:p>
        </p:txBody>
      </p:sp>
      <p:sp>
        <p:nvSpPr>
          <p:cNvPr id="42" name="TextBox 41">
            <a:extLst>
              <a:ext uri="{FF2B5EF4-FFF2-40B4-BE49-F238E27FC236}">
                <a16:creationId xmlns:a16="http://schemas.microsoft.com/office/drawing/2014/main" id="{DE7565C8-762D-46DD-A6E5-FECAA52BD11B}"/>
              </a:ext>
            </a:extLst>
          </p:cNvPr>
          <p:cNvSpPr txBox="1"/>
          <p:nvPr/>
        </p:nvSpPr>
        <p:spPr>
          <a:xfrm rot="5400000">
            <a:off x="3896230" y="3852708"/>
            <a:ext cx="598049" cy="300082"/>
          </a:xfrm>
          <a:prstGeom prst="rect">
            <a:avLst/>
          </a:prstGeom>
          <a:noFill/>
        </p:spPr>
        <p:txBody>
          <a:bodyPr wrap="none" rtlCol="0">
            <a:spAutoFit/>
          </a:bodyPr>
          <a:lstStyle/>
          <a:p>
            <a:r>
              <a:rPr lang="en-US" sz="1350" b="1" dirty="0">
                <a:solidFill>
                  <a:srgbClr val="FF0000"/>
                </a:solidFill>
              </a:rPr>
              <a:t>Paper</a:t>
            </a:r>
          </a:p>
        </p:txBody>
      </p:sp>
      <p:sp>
        <p:nvSpPr>
          <p:cNvPr id="45" name="TextBox 44">
            <a:extLst>
              <a:ext uri="{FF2B5EF4-FFF2-40B4-BE49-F238E27FC236}">
                <a16:creationId xmlns:a16="http://schemas.microsoft.com/office/drawing/2014/main" id="{50FA9A4D-5B8F-45A6-8BDE-4D7E6E701D15}"/>
              </a:ext>
            </a:extLst>
          </p:cNvPr>
          <p:cNvSpPr txBox="1"/>
          <p:nvPr/>
        </p:nvSpPr>
        <p:spPr>
          <a:xfrm rot="5400000">
            <a:off x="2292757" y="2901913"/>
            <a:ext cx="592919" cy="300082"/>
          </a:xfrm>
          <a:prstGeom prst="rect">
            <a:avLst/>
          </a:prstGeom>
          <a:noFill/>
        </p:spPr>
        <p:txBody>
          <a:bodyPr wrap="none" rtlCol="0">
            <a:spAutoFit/>
          </a:bodyPr>
          <a:lstStyle/>
          <a:p>
            <a:r>
              <a:rPr lang="en-US" sz="1350" dirty="0"/>
              <a:t>Paper</a:t>
            </a:r>
          </a:p>
        </p:txBody>
      </p:sp>
      <p:cxnSp>
        <p:nvCxnSpPr>
          <p:cNvPr id="46" name="Straight Arrow Connector 45">
            <a:extLst>
              <a:ext uri="{FF2B5EF4-FFF2-40B4-BE49-F238E27FC236}">
                <a16:creationId xmlns:a16="http://schemas.microsoft.com/office/drawing/2014/main" id="{B671EDD3-096B-4ED7-8786-045EAEACE2B7}"/>
              </a:ext>
            </a:extLst>
          </p:cNvPr>
          <p:cNvCxnSpPr>
            <a:cxnSpLocks/>
            <a:stCxn id="33" idx="2"/>
            <a:endCxn id="23" idx="6"/>
          </p:cNvCxnSpPr>
          <p:nvPr/>
        </p:nvCxnSpPr>
        <p:spPr>
          <a:xfrm flipH="1">
            <a:off x="1118786"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8214005-E57D-45C0-9E40-89FBE26CC9FC}"/>
              </a:ext>
            </a:extLst>
          </p:cNvPr>
          <p:cNvCxnSpPr>
            <a:cxnSpLocks/>
            <a:stCxn id="43" idx="2"/>
            <a:endCxn id="33" idx="6"/>
          </p:cNvCxnSpPr>
          <p:nvPr/>
        </p:nvCxnSpPr>
        <p:spPr>
          <a:xfrm flipH="1">
            <a:off x="2720296"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994A605-D5BB-4745-B7F3-732DAF9CBC25}"/>
              </a:ext>
            </a:extLst>
          </p:cNvPr>
          <p:cNvSpPr txBox="1"/>
          <p:nvPr/>
        </p:nvSpPr>
        <p:spPr>
          <a:xfrm>
            <a:off x="1905572" y="4226473"/>
            <a:ext cx="272832" cy="300082"/>
          </a:xfrm>
          <a:prstGeom prst="rect">
            <a:avLst/>
          </a:prstGeom>
          <a:noFill/>
        </p:spPr>
        <p:txBody>
          <a:bodyPr wrap="none" rtlCol="0">
            <a:spAutoFit/>
          </a:bodyPr>
          <a:lstStyle/>
          <a:p>
            <a:r>
              <a:rPr lang="en-US" sz="1350" dirty="0"/>
              <a:t>1</a:t>
            </a:r>
          </a:p>
        </p:txBody>
      </p:sp>
      <p:sp>
        <p:nvSpPr>
          <p:cNvPr id="53" name="TextBox 52">
            <a:extLst>
              <a:ext uri="{FF2B5EF4-FFF2-40B4-BE49-F238E27FC236}">
                <a16:creationId xmlns:a16="http://schemas.microsoft.com/office/drawing/2014/main" id="{85FFEFAF-7C31-44AE-9C26-7A5B3252D8C0}"/>
              </a:ext>
            </a:extLst>
          </p:cNvPr>
          <p:cNvSpPr txBox="1"/>
          <p:nvPr/>
        </p:nvSpPr>
        <p:spPr>
          <a:xfrm>
            <a:off x="2347013" y="4226473"/>
            <a:ext cx="272832" cy="300082"/>
          </a:xfrm>
          <a:prstGeom prst="rect">
            <a:avLst/>
          </a:prstGeom>
          <a:noFill/>
        </p:spPr>
        <p:txBody>
          <a:bodyPr wrap="none" rtlCol="0">
            <a:spAutoFit/>
          </a:bodyPr>
          <a:lstStyle/>
          <a:p>
            <a:r>
              <a:rPr lang="en-US" sz="1350" b="1" dirty="0">
                <a:solidFill>
                  <a:srgbClr val="FF0000"/>
                </a:solidFill>
              </a:rPr>
              <a:t>0</a:t>
            </a:r>
          </a:p>
        </p:txBody>
      </p:sp>
      <p:sp>
        <p:nvSpPr>
          <p:cNvPr id="54" name="TextBox 53">
            <a:extLst>
              <a:ext uri="{FF2B5EF4-FFF2-40B4-BE49-F238E27FC236}">
                <a16:creationId xmlns:a16="http://schemas.microsoft.com/office/drawing/2014/main" id="{702C45C3-2A52-4DAB-84F6-233020EA7E61}"/>
              </a:ext>
            </a:extLst>
          </p:cNvPr>
          <p:cNvSpPr txBox="1"/>
          <p:nvPr/>
        </p:nvSpPr>
        <p:spPr>
          <a:xfrm>
            <a:off x="2744107" y="4231766"/>
            <a:ext cx="325730" cy="300082"/>
          </a:xfrm>
          <a:prstGeom prst="rect">
            <a:avLst/>
          </a:prstGeom>
          <a:noFill/>
        </p:spPr>
        <p:txBody>
          <a:bodyPr wrap="none" rtlCol="0">
            <a:spAutoFit/>
          </a:bodyPr>
          <a:lstStyle/>
          <a:p>
            <a:r>
              <a:rPr lang="en-US" sz="1350" dirty="0"/>
              <a:t>-2</a:t>
            </a:r>
          </a:p>
        </p:txBody>
      </p:sp>
      <p:sp>
        <p:nvSpPr>
          <p:cNvPr id="55" name="TextBox 54">
            <a:extLst>
              <a:ext uri="{FF2B5EF4-FFF2-40B4-BE49-F238E27FC236}">
                <a16:creationId xmlns:a16="http://schemas.microsoft.com/office/drawing/2014/main" id="{25BCB414-22B9-4EF0-96A2-7558810081B4}"/>
              </a:ext>
            </a:extLst>
          </p:cNvPr>
          <p:cNvSpPr txBox="1"/>
          <p:nvPr/>
        </p:nvSpPr>
        <p:spPr>
          <a:xfrm>
            <a:off x="3510750" y="4231766"/>
            <a:ext cx="325730" cy="300082"/>
          </a:xfrm>
          <a:prstGeom prst="rect">
            <a:avLst/>
          </a:prstGeom>
          <a:noFill/>
        </p:spPr>
        <p:txBody>
          <a:bodyPr wrap="none" rtlCol="0">
            <a:spAutoFit/>
          </a:bodyPr>
          <a:lstStyle/>
          <a:p>
            <a:r>
              <a:rPr lang="en-US" sz="1350" dirty="0"/>
              <a:t>-2</a:t>
            </a:r>
          </a:p>
        </p:txBody>
      </p:sp>
      <p:sp>
        <p:nvSpPr>
          <p:cNvPr id="56" name="TextBox 55">
            <a:extLst>
              <a:ext uri="{FF2B5EF4-FFF2-40B4-BE49-F238E27FC236}">
                <a16:creationId xmlns:a16="http://schemas.microsoft.com/office/drawing/2014/main" id="{F8E89911-9A04-42EB-BD0D-74633E0D0D30}"/>
              </a:ext>
            </a:extLst>
          </p:cNvPr>
          <p:cNvSpPr txBox="1"/>
          <p:nvPr/>
        </p:nvSpPr>
        <p:spPr>
          <a:xfrm>
            <a:off x="3988784" y="4231766"/>
            <a:ext cx="272832" cy="300082"/>
          </a:xfrm>
          <a:prstGeom prst="rect">
            <a:avLst/>
          </a:prstGeom>
          <a:noFill/>
        </p:spPr>
        <p:txBody>
          <a:bodyPr wrap="none" rtlCol="0">
            <a:spAutoFit/>
          </a:bodyPr>
          <a:lstStyle/>
          <a:p>
            <a:r>
              <a:rPr lang="en-US" sz="1350" b="1" dirty="0">
                <a:solidFill>
                  <a:srgbClr val="FF0000"/>
                </a:solidFill>
              </a:rPr>
              <a:t>2</a:t>
            </a:r>
          </a:p>
        </p:txBody>
      </p:sp>
      <p:sp>
        <p:nvSpPr>
          <p:cNvPr id="57" name="TextBox 56">
            <a:extLst>
              <a:ext uri="{FF2B5EF4-FFF2-40B4-BE49-F238E27FC236}">
                <a16:creationId xmlns:a16="http://schemas.microsoft.com/office/drawing/2014/main" id="{629A0FC7-BB20-47D0-9FAD-045309A04304}"/>
              </a:ext>
            </a:extLst>
          </p:cNvPr>
          <p:cNvSpPr txBox="1"/>
          <p:nvPr/>
        </p:nvSpPr>
        <p:spPr>
          <a:xfrm>
            <a:off x="4403503" y="4231766"/>
            <a:ext cx="272832" cy="300082"/>
          </a:xfrm>
          <a:prstGeom prst="rect">
            <a:avLst/>
          </a:prstGeom>
          <a:noFill/>
        </p:spPr>
        <p:txBody>
          <a:bodyPr wrap="none" rtlCol="0">
            <a:spAutoFit/>
          </a:bodyPr>
          <a:lstStyle/>
          <a:p>
            <a:r>
              <a:rPr lang="en-US" sz="1350" dirty="0"/>
              <a:t>0</a:t>
            </a:r>
          </a:p>
        </p:txBody>
      </p:sp>
      <p:sp>
        <p:nvSpPr>
          <p:cNvPr id="67" name="TextBox 66">
            <a:extLst>
              <a:ext uri="{FF2B5EF4-FFF2-40B4-BE49-F238E27FC236}">
                <a16:creationId xmlns:a16="http://schemas.microsoft.com/office/drawing/2014/main" id="{E6A81A7C-84AC-41A8-8FC7-6E022A4EE155}"/>
              </a:ext>
            </a:extLst>
          </p:cNvPr>
          <p:cNvSpPr txBox="1"/>
          <p:nvPr/>
        </p:nvSpPr>
        <p:spPr>
          <a:xfrm>
            <a:off x="5230809" y="1920479"/>
            <a:ext cx="3551421" cy="369332"/>
          </a:xfrm>
          <a:prstGeom prst="rect">
            <a:avLst/>
          </a:prstGeom>
          <a:noFill/>
        </p:spPr>
        <p:txBody>
          <a:bodyPr wrap="none" rtlCol="0">
            <a:spAutoFit/>
          </a:bodyPr>
          <a:lstStyle/>
          <a:p>
            <a:r>
              <a:rPr lang="en-US" dirty="0"/>
              <a:t>Depth-Limited Rock-Paper-Scissors+</a:t>
            </a:r>
          </a:p>
        </p:txBody>
      </p:sp>
      <p:grpSp>
        <p:nvGrpSpPr>
          <p:cNvPr id="58" name="Group 57">
            <a:extLst>
              <a:ext uri="{FF2B5EF4-FFF2-40B4-BE49-F238E27FC236}">
                <a16:creationId xmlns:a16="http://schemas.microsoft.com/office/drawing/2014/main" id="{4AE77F49-ED58-495E-ACE7-DF5DC3084F30}"/>
              </a:ext>
            </a:extLst>
          </p:cNvPr>
          <p:cNvGrpSpPr/>
          <p:nvPr/>
        </p:nvGrpSpPr>
        <p:grpSpPr>
          <a:xfrm>
            <a:off x="6656508" y="2314122"/>
            <a:ext cx="523875" cy="523875"/>
            <a:chOff x="5088807" y="1112395"/>
            <a:chExt cx="698500" cy="698500"/>
          </a:xfrm>
        </p:grpSpPr>
        <p:sp>
          <p:nvSpPr>
            <p:cNvPr id="59" name="Oval 58">
              <a:extLst>
                <a:ext uri="{FF2B5EF4-FFF2-40B4-BE49-F238E27FC236}">
                  <a16:creationId xmlns:a16="http://schemas.microsoft.com/office/drawing/2014/main" id="{2D8CEB99-50DE-4249-B4E9-B3EF233ACDFC}"/>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CAA0651-7B8E-4190-95EF-828B4A0BD6E8}"/>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60" name="TextBox 59">
                  <a:extLst>
                    <a:ext uri="{FF2B5EF4-FFF2-40B4-BE49-F238E27FC236}">
                      <a16:creationId xmlns:a16="http://schemas.microsoft.com/office/drawing/2014/main" id="{7CAA0651-7B8E-4190-95EF-828B4A0BD6E8}"/>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7"/>
                  <a:stretch>
                    <a:fillRect/>
                  </a:stretch>
                </a:blipFill>
              </p:spPr>
              <p:txBody>
                <a:bodyPr/>
                <a:lstStyle/>
                <a:p>
                  <a:r>
                    <a:rPr lang="en-US">
                      <a:noFill/>
                    </a:rPr>
                    <a:t> </a:t>
                  </a:r>
                </a:p>
              </p:txBody>
            </p:sp>
          </mc:Fallback>
        </mc:AlternateContent>
      </p:grpSp>
      <p:cxnSp>
        <p:nvCxnSpPr>
          <p:cNvPr id="61" name="Straight Arrow Connector 60">
            <a:extLst>
              <a:ext uri="{FF2B5EF4-FFF2-40B4-BE49-F238E27FC236}">
                <a16:creationId xmlns:a16="http://schemas.microsoft.com/office/drawing/2014/main" id="{2D287D72-914E-43D1-9168-2FB0A8BB9BA8}"/>
              </a:ext>
            </a:extLst>
          </p:cNvPr>
          <p:cNvCxnSpPr>
            <a:cxnSpLocks/>
            <a:stCxn id="59" idx="3"/>
          </p:cNvCxnSpPr>
          <p:nvPr/>
        </p:nvCxnSpPr>
        <p:spPr>
          <a:xfrm flipH="1">
            <a:off x="5495662"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4E328C7-7439-4A1C-A617-98C2712568DE}"/>
              </a:ext>
            </a:extLst>
          </p:cNvPr>
          <p:cNvCxnSpPr>
            <a:cxnSpLocks/>
            <a:stCxn id="59" idx="5"/>
          </p:cNvCxnSpPr>
          <p:nvPr/>
        </p:nvCxnSpPr>
        <p:spPr>
          <a:xfrm>
            <a:off x="7103663"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F1B493-438D-4DAE-A870-D845E90A2E79}"/>
              </a:ext>
            </a:extLst>
          </p:cNvPr>
          <p:cNvSpPr txBox="1"/>
          <p:nvPr/>
        </p:nvSpPr>
        <p:spPr>
          <a:xfrm rot="20106176">
            <a:off x="5972950" y="2746045"/>
            <a:ext cx="519373" cy="300082"/>
          </a:xfrm>
          <a:prstGeom prst="rect">
            <a:avLst/>
          </a:prstGeom>
          <a:noFill/>
        </p:spPr>
        <p:txBody>
          <a:bodyPr wrap="none" rtlCol="0">
            <a:spAutoFit/>
          </a:bodyPr>
          <a:lstStyle/>
          <a:p>
            <a:r>
              <a:rPr lang="en-US" sz="1350" dirty="0"/>
              <a:t>Rock</a:t>
            </a:r>
          </a:p>
        </p:txBody>
      </p:sp>
      <p:sp>
        <p:nvSpPr>
          <p:cNvPr id="64" name="TextBox 63">
            <a:extLst>
              <a:ext uri="{FF2B5EF4-FFF2-40B4-BE49-F238E27FC236}">
                <a16:creationId xmlns:a16="http://schemas.microsoft.com/office/drawing/2014/main" id="{5050B313-8C6A-42FB-AE18-6D773BD6541D}"/>
              </a:ext>
            </a:extLst>
          </p:cNvPr>
          <p:cNvSpPr txBox="1"/>
          <p:nvPr/>
        </p:nvSpPr>
        <p:spPr>
          <a:xfrm rot="1584456">
            <a:off x="7281331" y="2731321"/>
            <a:ext cx="729943" cy="300082"/>
          </a:xfrm>
          <a:prstGeom prst="rect">
            <a:avLst/>
          </a:prstGeom>
          <a:noFill/>
        </p:spPr>
        <p:txBody>
          <a:bodyPr wrap="none" rtlCol="0">
            <a:spAutoFit/>
          </a:bodyPr>
          <a:lstStyle/>
          <a:p>
            <a:r>
              <a:rPr lang="en-US" sz="1350" dirty="0"/>
              <a:t>Scissors</a:t>
            </a:r>
          </a:p>
        </p:txBody>
      </p:sp>
      <p:cxnSp>
        <p:nvCxnSpPr>
          <p:cNvPr id="65" name="Straight Arrow Connector 64">
            <a:extLst>
              <a:ext uri="{FF2B5EF4-FFF2-40B4-BE49-F238E27FC236}">
                <a16:creationId xmlns:a16="http://schemas.microsoft.com/office/drawing/2014/main" id="{0BFD276A-66C9-4544-8913-6FBCFB7F6041}"/>
              </a:ext>
            </a:extLst>
          </p:cNvPr>
          <p:cNvCxnSpPr>
            <a:cxnSpLocks/>
            <a:stCxn id="59" idx="4"/>
          </p:cNvCxnSpPr>
          <p:nvPr/>
        </p:nvCxnSpPr>
        <p:spPr>
          <a:xfrm flipH="1">
            <a:off x="6911955"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0FA9A4D-5B8F-45A6-8BDE-4D7E6E701D15}"/>
              </a:ext>
            </a:extLst>
          </p:cNvPr>
          <p:cNvSpPr txBox="1"/>
          <p:nvPr/>
        </p:nvSpPr>
        <p:spPr>
          <a:xfrm rot="5400000">
            <a:off x="6746353" y="2901913"/>
            <a:ext cx="592919" cy="300082"/>
          </a:xfrm>
          <a:prstGeom prst="rect">
            <a:avLst/>
          </a:prstGeom>
          <a:noFill/>
        </p:spPr>
        <p:txBody>
          <a:bodyPr wrap="none" rtlCol="0">
            <a:spAutoFit/>
          </a:bodyPr>
          <a:lstStyle/>
          <a:p>
            <a:r>
              <a:rPr lang="en-US" sz="1350" dirty="0"/>
              <a:t>Paper</a:t>
            </a:r>
          </a:p>
        </p:txBody>
      </p:sp>
      <p:sp>
        <p:nvSpPr>
          <p:cNvPr id="68" name="TextBox 67">
            <a:extLst>
              <a:ext uri="{FF2B5EF4-FFF2-40B4-BE49-F238E27FC236}">
                <a16:creationId xmlns:a16="http://schemas.microsoft.com/office/drawing/2014/main" id="{1FAF05BB-85C2-4363-814A-9D0DBB65A6CD}"/>
              </a:ext>
            </a:extLst>
          </p:cNvPr>
          <p:cNvSpPr txBox="1"/>
          <p:nvPr/>
        </p:nvSpPr>
        <p:spPr>
          <a:xfrm>
            <a:off x="5329784" y="3662318"/>
            <a:ext cx="325730" cy="300082"/>
          </a:xfrm>
          <a:prstGeom prst="rect">
            <a:avLst/>
          </a:prstGeom>
          <a:noFill/>
        </p:spPr>
        <p:txBody>
          <a:bodyPr wrap="none" rtlCol="0">
            <a:spAutoFit/>
          </a:bodyPr>
          <a:lstStyle/>
          <a:p>
            <a:r>
              <a:rPr lang="en-US" sz="1350" b="1" dirty="0">
                <a:solidFill>
                  <a:srgbClr val="FF0000"/>
                </a:solidFill>
              </a:rPr>
              <a:t>-1</a:t>
            </a:r>
          </a:p>
        </p:txBody>
      </p:sp>
      <p:sp>
        <p:nvSpPr>
          <p:cNvPr id="69" name="TextBox 68">
            <a:extLst>
              <a:ext uri="{FF2B5EF4-FFF2-40B4-BE49-F238E27FC236}">
                <a16:creationId xmlns:a16="http://schemas.microsoft.com/office/drawing/2014/main" id="{AD03F170-58C0-4E9D-9E79-D1894ACF41E9}"/>
              </a:ext>
            </a:extLst>
          </p:cNvPr>
          <p:cNvSpPr txBox="1"/>
          <p:nvPr/>
        </p:nvSpPr>
        <p:spPr>
          <a:xfrm>
            <a:off x="6798822" y="3650382"/>
            <a:ext cx="272832" cy="300082"/>
          </a:xfrm>
          <a:prstGeom prst="rect">
            <a:avLst/>
          </a:prstGeom>
          <a:noFill/>
        </p:spPr>
        <p:txBody>
          <a:bodyPr wrap="none" rtlCol="0">
            <a:spAutoFit/>
          </a:bodyPr>
          <a:lstStyle/>
          <a:p>
            <a:r>
              <a:rPr lang="en-US" sz="1350" b="1" dirty="0">
                <a:solidFill>
                  <a:srgbClr val="FF0000"/>
                </a:solidFill>
              </a:rPr>
              <a:t>0</a:t>
            </a:r>
          </a:p>
        </p:txBody>
      </p:sp>
      <p:sp>
        <p:nvSpPr>
          <p:cNvPr id="70" name="TextBox 69">
            <a:extLst>
              <a:ext uri="{FF2B5EF4-FFF2-40B4-BE49-F238E27FC236}">
                <a16:creationId xmlns:a16="http://schemas.microsoft.com/office/drawing/2014/main" id="{8A81700E-4C00-46AD-A7C6-90B2C7CCD7C7}"/>
              </a:ext>
            </a:extLst>
          </p:cNvPr>
          <p:cNvSpPr txBox="1"/>
          <p:nvPr/>
        </p:nvSpPr>
        <p:spPr>
          <a:xfrm>
            <a:off x="8263729" y="3662318"/>
            <a:ext cx="272832" cy="300082"/>
          </a:xfrm>
          <a:prstGeom prst="rect">
            <a:avLst/>
          </a:prstGeom>
          <a:noFill/>
        </p:spPr>
        <p:txBody>
          <a:bodyPr wrap="none" rtlCol="0">
            <a:spAutoFit/>
          </a:bodyPr>
          <a:lstStyle/>
          <a:p>
            <a:r>
              <a:rPr lang="en-US" sz="1350" b="1" dirty="0">
                <a:solidFill>
                  <a:srgbClr val="FF0000"/>
                </a:solidFill>
              </a:rPr>
              <a:t>2</a:t>
            </a:r>
          </a:p>
        </p:txBody>
      </p:sp>
      <p:sp>
        <p:nvSpPr>
          <p:cNvPr id="71" name="TextBox 70">
            <a:extLst>
              <a:ext uri="{FF2B5EF4-FFF2-40B4-BE49-F238E27FC236}">
                <a16:creationId xmlns:a16="http://schemas.microsoft.com/office/drawing/2014/main" id="{A4D59754-59AA-40B2-9775-B2F6F7829D7F}"/>
              </a:ext>
            </a:extLst>
          </p:cNvPr>
          <p:cNvSpPr txBox="1"/>
          <p:nvPr/>
        </p:nvSpPr>
        <p:spPr>
          <a:xfrm>
            <a:off x="371594" y="5020037"/>
            <a:ext cx="8410636" cy="1077218"/>
          </a:xfrm>
          <a:prstGeom prst="rect">
            <a:avLst/>
          </a:prstGeom>
          <a:noFill/>
        </p:spPr>
        <p:txBody>
          <a:bodyPr wrap="none" rtlCol="0">
            <a:spAutoFit/>
          </a:bodyPr>
          <a:lstStyle/>
          <a:p>
            <a:r>
              <a:rPr lang="en-US" sz="1600" b="1" dirty="0"/>
              <a:t>How to tackle this issue?</a:t>
            </a:r>
          </a:p>
          <a:p>
            <a:pPr marL="285750" indent="-285750">
              <a:buFont typeface="Arial" panose="020B0604020202020204" pitchFamily="34" charset="0"/>
              <a:buChar char="•"/>
            </a:pPr>
            <a:r>
              <a:rPr lang="en-US" sz="1600" i="1" dirty="0" err="1"/>
              <a:t>Libratus</a:t>
            </a:r>
            <a:r>
              <a:rPr lang="en-US" sz="1600" dirty="0"/>
              <a:t>: When solving a subgame, solves it to the end of the game </a:t>
            </a:r>
          </a:p>
          <a:p>
            <a:pPr marL="285750" indent="-285750">
              <a:buFont typeface="Arial" panose="020B0604020202020204" pitchFamily="34" charset="0"/>
              <a:buChar char="•"/>
            </a:pPr>
            <a:r>
              <a:rPr lang="en-US" sz="1600" i="1" dirty="0" err="1"/>
              <a:t>DeepStack</a:t>
            </a:r>
            <a:r>
              <a:rPr lang="en-US" sz="1600" dirty="0"/>
              <a:t>: Solves depth-limited subgames, but is very expensive and relies on certain structure</a:t>
            </a:r>
          </a:p>
          <a:p>
            <a:pPr marL="285750" indent="-285750">
              <a:buFont typeface="Arial" panose="020B0604020202020204" pitchFamily="34" charset="0"/>
              <a:buChar char="•"/>
            </a:pPr>
            <a:r>
              <a:rPr lang="en-US" sz="1600" dirty="0"/>
              <a:t>Our new approach: Solves depth-limited subgames, and is very cheap and general</a:t>
            </a:r>
          </a:p>
        </p:txBody>
      </p:sp>
      <p:sp>
        <p:nvSpPr>
          <p:cNvPr id="72" name="TextBox 71">
            <a:extLst>
              <a:ext uri="{FF2B5EF4-FFF2-40B4-BE49-F238E27FC236}">
                <a16:creationId xmlns:a16="http://schemas.microsoft.com/office/drawing/2014/main" id="{1FAF05BB-85C2-4363-814A-9D0DBB65A6CD}"/>
              </a:ext>
            </a:extLst>
          </p:cNvPr>
          <p:cNvSpPr txBox="1"/>
          <p:nvPr/>
        </p:nvSpPr>
        <p:spPr>
          <a:xfrm>
            <a:off x="5329784" y="3324338"/>
            <a:ext cx="272832" cy="300082"/>
          </a:xfrm>
          <a:prstGeom prst="rect">
            <a:avLst/>
          </a:prstGeom>
          <a:noFill/>
        </p:spPr>
        <p:txBody>
          <a:bodyPr wrap="none" rtlCol="0">
            <a:spAutoFit/>
          </a:bodyPr>
          <a:lstStyle/>
          <a:p>
            <a:r>
              <a:rPr lang="en-US" sz="1350" dirty="0"/>
              <a:t>0</a:t>
            </a:r>
          </a:p>
        </p:txBody>
      </p:sp>
      <p:sp>
        <p:nvSpPr>
          <p:cNvPr id="73" name="TextBox 72">
            <a:extLst>
              <a:ext uri="{FF2B5EF4-FFF2-40B4-BE49-F238E27FC236}">
                <a16:creationId xmlns:a16="http://schemas.microsoft.com/office/drawing/2014/main" id="{AD03F170-58C0-4E9D-9E79-D1894ACF41E9}"/>
              </a:ext>
            </a:extLst>
          </p:cNvPr>
          <p:cNvSpPr txBox="1"/>
          <p:nvPr/>
        </p:nvSpPr>
        <p:spPr>
          <a:xfrm>
            <a:off x="6798822" y="3312402"/>
            <a:ext cx="272832" cy="300082"/>
          </a:xfrm>
          <a:prstGeom prst="rect">
            <a:avLst/>
          </a:prstGeom>
          <a:noFill/>
        </p:spPr>
        <p:txBody>
          <a:bodyPr wrap="none" rtlCol="0">
            <a:spAutoFit/>
          </a:bodyPr>
          <a:lstStyle/>
          <a:p>
            <a:r>
              <a:rPr lang="en-US" sz="1350" dirty="0"/>
              <a:t>0</a:t>
            </a:r>
          </a:p>
        </p:txBody>
      </p:sp>
      <p:sp>
        <p:nvSpPr>
          <p:cNvPr id="74" name="TextBox 73">
            <a:extLst>
              <a:ext uri="{FF2B5EF4-FFF2-40B4-BE49-F238E27FC236}">
                <a16:creationId xmlns:a16="http://schemas.microsoft.com/office/drawing/2014/main" id="{8A81700E-4C00-46AD-A7C6-90B2C7CCD7C7}"/>
              </a:ext>
            </a:extLst>
          </p:cNvPr>
          <p:cNvSpPr txBox="1"/>
          <p:nvPr/>
        </p:nvSpPr>
        <p:spPr>
          <a:xfrm>
            <a:off x="8263729" y="3324338"/>
            <a:ext cx="272832" cy="300082"/>
          </a:xfrm>
          <a:prstGeom prst="rect">
            <a:avLst/>
          </a:prstGeom>
          <a:noFill/>
        </p:spPr>
        <p:txBody>
          <a:bodyPr wrap="none" rtlCol="0">
            <a:spAutoFit/>
          </a:bodyPr>
          <a:lstStyle/>
          <a:p>
            <a:r>
              <a:rPr lang="en-US" sz="1350" dirty="0"/>
              <a:t>0</a:t>
            </a:r>
          </a:p>
        </p:txBody>
      </p:sp>
      <p:cxnSp>
        <p:nvCxnSpPr>
          <p:cNvPr id="12" name="Straight Connector 11"/>
          <p:cNvCxnSpPr/>
          <p:nvPr/>
        </p:nvCxnSpPr>
        <p:spPr>
          <a:xfrm>
            <a:off x="5230809" y="3312402"/>
            <a:ext cx="371807" cy="2987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714793" y="3276600"/>
            <a:ext cx="371807" cy="2987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186269" y="3286440"/>
            <a:ext cx="371807" cy="29871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C71EA277-1CE6-4117-862C-A000DD1CE6F5}"/>
                  </a:ext>
                </a:extLst>
              </p:cNvPr>
              <p:cNvSpPr txBox="1"/>
              <p:nvPr/>
            </p:nvSpPr>
            <p:spPr>
              <a:xfrm>
                <a:off x="3702520" y="3095645"/>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smtClean="0">
                          <a:solidFill>
                            <a:srgbClr val="0070C0"/>
                          </a:solidFill>
                          <a:latin typeface="Cambria Math" panose="02040503050406030204" pitchFamily="18" charset="0"/>
                        </a:rPr>
                        <m:t>𝑃</m:t>
                      </m:r>
                      <m:r>
                        <a:rPr lang="en-US" sz="1050" i="1" smtClean="0">
                          <a:solidFill>
                            <a:srgbClr val="0070C0"/>
                          </a:solidFill>
                          <a:latin typeface="Cambria Math" panose="02040503050406030204" pitchFamily="18" charset="0"/>
                        </a:rPr>
                        <m:t>=0.1</m:t>
                      </m:r>
                    </m:oMath>
                  </m:oMathPara>
                </a14:m>
                <a:endParaRPr lang="en-US" sz="1050" dirty="0">
                  <a:solidFill>
                    <a:srgbClr val="0070C0"/>
                  </a:solidFill>
                </a:endParaRPr>
              </a:p>
            </p:txBody>
          </p:sp>
        </mc:Choice>
        <mc:Fallback xmlns="">
          <p:sp>
            <p:nvSpPr>
              <p:cNvPr id="81" name="TextBox 80">
                <a:extLst>
                  <a:ext uri="{FF2B5EF4-FFF2-40B4-BE49-F238E27FC236}">
                    <a16:creationId xmlns:a16="http://schemas.microsoft.com/office/drawing/2014/main" id="{C71EA277-1CE6-4117-862C-A000DD1CE6F5}"/>
                  </a:ext>
                </a:extLst>
              </p:cNvPr>
              <p:cNvSpPr txBox="1">
                <a:spLocks noRot="1" noChangeAspect="1" noMove="1" noResize="1" noEditPoints="1" noAdjustHandles="1" noChangeArrowheads="1" noChangeShapeType="1" noTextEdit="1"/>
              </p:cNvSpPr>
              <p:nvPr/>
            </p:nvSpPr>
            <p:spPr>
              <a:xfrm>
                <a:off x="3702520" y="3095645"/>
                <a:ext cx="655436" cy="25391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C51D8206-6183-4BC4-BFC5-518E6227FC14}"/>
                  </a:ext>
                </a:extLst>
              </p:cNvPr>
              <p:cNvSpPr txBox="1"/>
              <p:nvPr/>
            </p:nvSpPr>
            <p:spPr>
              <a:xfrm>
                <a:off x="1875210" y="3095645"/>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smtClean="0">
                          <a:solidFill>
                            <a:srgbClr val="0070C0"/>
                          </a:solidFill>
                          <a:latin typeface="Cambria Math" panose="02040503050406030204" pitchFamily="18" charset="0"/>
                        </a:rPr>
                        <m:t>𝑃</m:t>
                      </m:r>
                      <m:r>
                        <a:rPr lang="en-US" sz="1050" i="1" smtClean="0">
                          <a:solidFill>
                            <a:srgbClr val="0070C0"/>
                          </a:solidFill>
                          <a:latin typeface="Cambria Math" panose="02040503050406030204" pitchFamily="18" charset="0"/>
                        </a:rPr>
                        <m:t>=0.1</m:t>
                      </m:r>
                    </m:oMath>
                  </m:oMathPara>
                </a14:m>
                <a:endParaRPr lang="en-US" sz="1050" dirty="0">
                  <a:solidFill>
                    <a:srgbClr val="0070C0"/>
                  </a:solidFill>
                </a:endParaRPr>
              </a:p>
            </p:txBody>
          </p:sp>
        </mc:Choice>
        <mc:Fallback xmlns="">
          <p:sp>
            <p:nvSpPr>
              <p:cNvPr id="82" name="TextBox 81">
                <a:extLst>
                  <a:ext uri="{FF2B5EF4-FFF2-40B4-BE49-F238E27FC236}">
                    <a16:creationId xmlns:a16="http://schemas.microsoft.com/office/drawing/2014/main" id="{C51D8206-6183-4BC4-BFC5-518E6227FC14}"/>
                  </a:ext>
                </a:extLst>
              </p:cNvPr>
              <p:cNvSpPr txBox="1">
                <a:spLocks noRot="1" noChangeAspect="1" noMove="1" noResize="1" noEditPoints="1" noAdjustHandles="1" noChangeArrowheads="1" noChangeShapeType="1" noTextEdit="1"/>
              </p:cNvSpPr>
              <p:nvPr/>
            </p:nvSpPr>
            <p:spPr>
              <a:xfrm>
                <a:off x="1875210" y="3095645"/>
                <a:ext cx="655436" cy="25391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92121CB4-1894-4283-A071-E7FF56AA2F7A}"/>
                  </a:ext>
                </a:extLst>
              </p:cNvPr>
              <p:cNvSpPr txBox="1"/>
              <p:nvPr/>
            </p:nvSpPr>
            <p:spPr>
              <a:xfrm>
                <a:off x="750268" y="3050509"/>
                <a:ext cx="655436"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i="1" smtClean="0">
                          <a:solidFill>
                            <a:srgbClr val="0070C0"/>
                          </a:solidFill>
                          <a:latin typeface="Cambria Math" panose="02040503050406030204" pitchFamily="18" charset="0"/>
                        </a:rPr>
                        <m:t>𝑃</m:t>
                      </m:r>
                      <m:r>
                        <a:rPr lang="en-US" sz="1050" i="1" smtClean="0">
                          <a:solidFill>
                            <a:srgbClr val="0070C0"/>
                          </a:solidFill>
                          <a:latin typeface="Cambria Math" panose="02040503050406030204" pitchFamily="18" charset="0"/>
                        </a:rPr>
                        <m:t>=0.8</m:t>
                      </m:r>
                    </m:oMath>
                  </m:oMathPara>
                </a14:m>
                <a:endParaRPr lang="en-US" sz="1050" dirty="0">
                  <a:solidFill>
                    <a:srgbClr val="0070C0"/>
                  </a:solidFill>
                </a:endParaRPr>
              </a:p>
            </p:txBody>
          </p:sp>
        </mc:Choice>
        <mc:Fallback xmlns="">
          <p:sp>
            <p:nvSpPr>
              <p:cNvPr id="83" name="TextBox 82">
                <a:extLst>
                  <a:ext uri="{FF2B5EF4-FFF2-40B4-BE49-F238E27FC236}">
                    <a16:creationId xmlns:a16="http://schemas.microsoft.com/office/drawing/2014/main" id="{92121CB4-1894-4283-A071-E7FF56AA2F7A}"/>
                  </a:ext>
                </a:extLst>
              </p:cNvPr>
              <p:cNvSpPr txBox="1">
                <a:spLocks noRot="1" noChangeAspect="1" noMove="1" noResize="1" noEditPoints="1" noAdjustHandles="1" noChangeArrowheads="1" noChangeShapeType="1" noTextEdit="1"/>
              </p:cNvSpPr>
              <p:nvPr/>
            </p:nvSpPr>
            <p:spPr>
              <a:xfrm>
                <a:off x="750268" y="3050509"/>
                <a:ext cx="655436" cy="253916"/>
              </a:xfrm>
              <a:prstGeom prst="rect">
                <a:avLst/>
              </a:prstGeom>
              <a:blipFill>
                <a:blip r:embed="rId10"/>
                <a:stretch>
                  <a:fillRect/>
                </a:stretch>
              </a:blipFill>
            </p:spPr>
            <p:txBody>
              <a:bodyPr/>
              <a:lstStyle/>
              <a:p>
                <a:r>
                  <a:rPr lang="en-US">
                    <a:noFill/>
                  </a:rPr>
                  <a:t> </a:t>
                </a:r>
              </a:p>
            </p:txBody>
          </p:sp>
        </mc:Fallback>
      </mc:AlternateContent>
      <p:sp>
        <p:nvSpPr>
          <p:cNvPr id="75" name="Rectangle 74"/>
          <p:cNvSpPr/>
          <p:nvPr/>
        </p:nvSpPr>
        <p:spPr>
          <a:xfrm>
            <a:off x="2692591" y="1095193"/>
            <a:ext cx="4000006" cy="369332"/>
          </a:xfrm>
          <a:prstGeom prst="rect">
            <a:avLst/>
          </a:prstGeom>
        </p:spPr>
        <p:txBody>
          <a:bodyPr wrap="none">
            <a:spAutoFit/>
          </a:bodyPr>
          <a:lstStyle/>
          <a:p>
            <a:r>
              <a:rPr lang="en-US" dirty="0"/>
              <a:t>[Brown, Sandholm &amp; Amos NeurIPS-18e]</a:t>
            </a:r>
          </a:p>
        </p:txBody>
      </p:sp>
    </p:spTree>
    <p:extLst>
      <p:ext uri="{BB962C8B-B14F-4D97-AF65-F5344CB8AC3E}">
        <p14:creationId xmlns:p14="http://schemas.microsoft.com/office/powerpoint/2010/main" val="390339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randombar(horizontal)">
                                      <p:cBhvr>
                                        <p:cTn id="10" dur="500"/>
                                        <p:tgtEl>
                                          <p:spTgt spid="76"/>
                                        </p:tgtEl>
                                      </p:cBhvr>
                                    </p:animEffect>
                                  </p:childTnLst>
                                </p:cTn>
                              </p:par>
                              <p:par>
                                <p:cTn id="11" presetID="14" presetClass="entr" presetSubtype="10" fill="hold" nodeType="with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randombar(horizontal)">
                                      <p:cBhvr>
                                        <p:cTn id="13" dur="500"/>
                                        <p:tgtEl>
                                          <p:spTgt spid="8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randombar(horizontal)">
                                      <p:cBhvr>
                                        <p:cTn id="16" dur="500"/>
                                        <p:tgtEl>
                                          <p:spTgt spid="6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randombar(horizontal)">
                                      <p:cBhvr>
                                        <p:cTn id="19" dur="500"/>
                                        <p:tgtEl>
                                          <p:spTgt spid="6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randombar(horizontal)">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Depth-limited solving</a:t>
            </a:r>
          </a:p>
        </p:txBody>
      </p:sp>
      <p:sp>
        <p:nvSpPr>
          <p:cNvPr id="48" name="TextBox 47">
            <a:extLst>
              <a:ext uri="{FF2B5EF4-FFF2-40B4-BE49-F238E27FC236}">
                <a16:creationId xmlns:a16="http://schemas.microsoft.com/office/drawing/2014/main" id="{E6A81A7C-84AC-41A8-8FC7-6E022A4EE155}"/>
              </a:ext>
            </a:extLst>
          </p:cNvPr>
          <p:cNvSpPr txBox="1"/>
          <p:nvPr/>
        </p:nvSpPr>
        <p:spPr>
          <a:xfrm>
            <a:off x="1411749" y="1920479"/>
            <a:ext cx="2150717" cy="369332"/>
          </a:xfrm>
          <a:prstGeom prst="rect">
            <a:avLst/>
          </a:prstGeom>
          <a:noFill/>
        </p:spPr>
        <p:txBody>
          <a:bodyPr wrap="none" rtlCol="0">
            <a:spAutoFit/>
          </a:bodyPr>
          <a:lstStyle/>
          <a:p>
            <a:r>
              <a:rPr lang="en-US" dirty="0"/>
              <a:t>Rock-Paper-Scissors+</a:t>
            </a:r>
          </a:p>
        </p:txBody>
      </p:sp>
      <p:sp>
        <p:nvSpPr>
          <p:cNvPr id="67" name="TextBox 66">
            <a:extLst>
              <a:ext uri="{FF2B5EF4-FFF2-40B4-BE49-F238E27FC236}">
                <a16:creationId xmlns:a16="http://schemas.microsoft.com/office/drawing/2014/main" id="{E6A81A7C-84AC-41A8-8FC7-6E022A4EE155}"/>
              </a:ext>
            </a:extLst>
          </p:cNvPr>
          <p:cNvSpPr txBox="1"/>
          <p:nvPr/>
        </p:nvSpPr>
        <p:spPr>
          <a:xfrm>
            <a:off x="5230809" y="1920479"/>
            <a:ext cx="3551421" cy="369332"/>
          </a:xfrm>
          <a:prstGeom prst="rect">
            <a:avLst/>
          </a:prstGeom>
          <a:noFill/>
        </p:spPr>
        <p:txBody>
          <a:bodyPr wrap="none" rtlCol="0">
            <a:spAutoFit/>
          </a:bodyPr>
          <a:lstStyle/>
          <a:p>
            <a:r>
              <a:rPr lang="en-US" dirty="0"/>
              <a:t>Depth-Limited Rock-Paper-Scissors+</a:t>
            </a:r>
          </a:p>
        </p:txBody>
      </p:sp>
      <p:grpSp>
        <p:nvGrpSpPr>
          <p:cNvPr id="75" name="Group 74">
            <a:extLst>
              <a:ext uri="{FF2B5EF4-FFF2-40B4-BE49-F238E27FC236}">
                <a16:creationId xmlns:a16="http://schemas.microsoft.com/office/drawing/2014/main" id="{97FA4A5F-AD64-4F9E-8EC5-1FA966F6239C}"/>
              </a:ext>
            </a:extLst>
          </p:cNvPr>
          <p:cNvGrpSpPr/>
          <p:nvPr/>
        </p:nvGrpSpPr>
        <p:grpSpPr>
          <a:xfrm>
            <a:off x="5329784" y="2314123"/>
            <a:ext cx="3206777" cy="1310297"/>
            <a:chOff x="7106379" y="1958726"/>
            <a:chExt cx="4275702" cy="1747063"/>
          </a:xfrm>
        </p:grpSpPr>
        <p:grpSp>
          <p:nvGrpSpPr>
            <p:cNvPr id="58" name="Group 57">
              <a:extLst>
                <a:ext uri="{FF2B5EF4-FFF2-40B4-BE49-F238E27FC236}">
                  <a16:creationId xmlns:a16="http://schemas.microsoft.com/office/drawing/2014/main" id="{4AE77F49-ED58-495E-ACE7-DF5DC3084F30}"/>
                </a:ext>
              </a:extLst>
            </p:cNvPr>
            <p:cNvGrpSpPr/>
            <p:nvPr/>
          </p:nvGrpSpPr>
          <p:grpSpPr>
            <a:xfrm>
              <a:off x="8875344" y="1958726"/>
              <a:ext cx="698500" cy="698500"/>
              <a:chOff x="5088807" y="1112395"/>
              <a:chExt cx="698500" cy="698500"/>
            </a:xfrm>
          </p:grpSpPr>
          <p:sp>
            <p:nvSpPr>
              <p:cNvPr id="59" name="Oval 58">
                <a:extLst>
                  <a:ext uri="{FF2B5EF4-FFF2-40B4-BE49-F238E27FC236}">
                    <a16:creationId xmlns:a16="http://schemas.microsoft.com/office/drawing/2014/main" id="{2D8CEB99-50DE-4249-B4E9-B3EF233ACDFC}"/>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CAA0651-7B8E-4190-95EF-828B4A0BD6E8}"/>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60" name="TextBox 59">
                    <a:extLst>
                      <a:ext uri="{FF2B5EF4-FFF2-40B4-BE49-F238E27FC236}">
                        <a16:creationId xmlns:a16="http://schemas.microsoft.com/office/drawing/2014/main" id="{7CAA0651-7B8E-4190-95EF-828B4A0BD6E8}"/>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3"/>
                    <a:stretch>
                      <a:fillRect/>
                    </a:stretch>
                  </a:blipFill>
                </p:spPr>
                <p:txBody>
                  <a:bodyPr/>
                  <a:lstStyle/>
                  <a:p>
                    <a:r>
                      <a:rPr lang="en-US">
                        <a:noFill/>
                      </a:rPr>
                      <a:t> </a:t>
                    </a:r>
                  </a:p>
                </p:txBody>
              </p:sp>
            </mc:Fallback>
          </mc:AlternateContent>
        </p:grpSp>
        <p:cxnSp>
          <p:nvCxnSpPr>
            <p:cNvPr id="61" name="Straight Arrow Connector 60">
              <a:extLst>
                <a:ext uri="{FF2B5EF4-FFF2-40B4-BE49-F238E27FC236}">
                  <a16:creationId xmlns:a16="http://schemas.microsoft.com/office/drawing/2014/main" id="{2D287D72-914E-43D1-9168-2FB0A8BB9BA8}"/>
                </a:ext>
              </a:extLst>
            </p:cNvPr>
            <p:cNvCxnSpPr>
              <a:cxnSpLocks/>
              <a:stCxn id="59" idx="3"/>
            </p:cNvCxnSpPr>
            <p:nvPr/>
          </p:nvCxnSpPr>
          <p:spPr>
            <a:xfrm flipH="1">
              <a:off x="7327549" y="2554933"/>
              <a:ext cx="1650088" cy="7926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4E328C7-7439-4A1C-A617-98C2712568DE}"/>
                </a:ext>
              </a:extLst>
            </p:cNvPr>
            <p:cNvCxnSpPr>
              <a:cxnSpLocks/>
              <a:stCxn id="59" idx="5"/>
            </p:cNvCxnSpPr>
            <p:nvPr/>
          </p:nvCxnSpPr>
          <p:spPr>
            <a:xfrm>
              <a:off x="9471551" y="2554933"/>
              <a:ext cx="1693018" cy="7926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F1B493-438D-4DAE-A870-D845E90A2E79}"/>
                </a:ext>
              </a:extLst>
            </p:cNvPr>
            <p:cNvSpPr txBox="1"/>
            <p:nvPr/>
          </p:nvSpPr>
          <p:spPr>
            <a:xfrm rot="20106176">
              <a:off x="7963932" y="2534623"/>
              <a:ext cx="692497" cy="400109"/>
            </a:xfrm>
            <a:prstGeom prst="rect">
              <a:avLst/>
            </a:prstGeom>
            <a:noFill/>
          </p:spPr>
          <p:txBody>
            <a:bodyPr wrap="none" rtlCol="0">
              <a:spAutoFit/>
            </a:bodyPr>
            <a:lstStyle/>
            <a:p>
              <a:r>
                <a:rPr lang="en-US" sz="1350" dirty="0"/>
                <a:t>Rock</a:t>
              </a:r>
            </a:p>
          </p:txBody>
        </p:sp>
        <p:sp>
          <p:nvSpPr>
            <p:cNvPr id="64" name="TextBox 63">
              <a:extLst>
                <a:ext uri="{FF2B5EF4-FFF2-40B4-BE49-F238E27FC236}">
                  <a16:creationId xmlns:a16="http://schemas.microsoft.com/office/drawing/2014/main" id="{5050B313-8C6A-42FB-AE18-6D773BD6541D}"/>
                </a:ext>
              </a:extLst>
            </p:cNvPr>
            <p:cNvSpPr txBox="1"/>
            <p:nvPr/>
          </p:nvSpPr>
          <p:spPr>
            <a:xfrm rot="1584456">
              <a:off x="9708441" y="2514991"/>
              <a:ext cx="973257" cy="400109"/>
            </a:xfrm>
            <a:prstGeom prst="rect">
              <a:avLst/>
            </a:prstGeom>
            <a:noFill/>
          </p:spPr>
          <p:txBody>
            <a:bodyPr wrap="none" rtlCol="0">
              <a:spAutoFit/>
            </a:bodyPr>
            <a:lstStyle/>
            <a:p>
              <a:r>
                <a:rPr lang="en-US" sz="1350" dirty="0"/>
                <a:t>Scissors</a:t>
              </a:r>
            </a:p>
          </p:txBody>
        </p:sp>
        <p:cxnSp>
          <p:nvCxnSpPr>
            <p:cNvPr id="65" name="Straight Arrow Connector 64">
              <a:extLst>
                <a:ext uri="{FF2B5EF4-FFF2-40B4-BE49-F238E27FC236}">
                  <a16:creationId xmlns:a16="http://schemas.microsoft.com/office/drawing/2014/main" id="{0BFD276A-66C9-4544-8913-6FBCFB7F6041}"/>
                </a:ext>
              </a:extLst>
            </p:cNvPr>
            <p:cNvCxnSpPr>
              <a:cxnSpLocks/>
              <a:stCxn id="59" idx="4"/>
            </p:cNvCxnSpPr>
            <p:nvPr/>
          </p:nvCxnSpPr>
          <p:spPr>
            <a:xfrm flipH="1">
              <a:off x="9215939" y="2657226"/>
              <a:ext cx="8655" cy="5880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0FA9A4D-5B8F-45A6-8BDE-4D7E6E701D15}"/>
                </a:ext>
              </a:extLst>
            </p:cNvPr>
            <p:cNvSpPr txBox="1"/>
            <p:nvPr/>
          </p:nvSpPr>
          <p:spPr>
            <a:xfrm rot="5400000">
              <a:off x="8995137" y="2742448"/>
              <a:ext cx="790559" cy="400109"/>
            </a:xfrm>
            <a:prstGeom prst="rect">
              <a:avLst/>
            </a:prstGeom>
            <a:noFill/>
          </p:spPr>
          <p:txBody>
            <a:bodyPr wrap="none" rtlCol="0">
              <a:spAutoFit/>
            </a:bodyPr>
            <a:lstStyle/>
            <a:p>
              <a:r>
                <a:rPr lang="en-US" sz="1350" dirty="0"/>
                <a:t>Paper</a:t>
              </a:r>
            </a:p>
          </p:txBody>
        </p:sp>
        <p:sp>
          <p:nvSpPr>
            <p:cNvPr id="68" name="TextBox 67">
              <a:extLst>
                <a:ext uri="{FF2B5EF4-FFF2-40B4-BE49-F238E27FC236}">
                  <a16:creationId xmlns:a16="http://schemas.microsoft.com/office/drawing/2014/main" id="{1FAF05BB-85C2-4363-814A-9D0DBB65A6CD}"/>
                </a:ext>
              </a:extLst>
            </p:cNvPr>
            <p:cNvSpPr txBox="1"/>
            <p:nvPr/>
          </p:nvSpPr>
          <p:spPr>
            <a:xfrm>
              <a:off x="7106379" y="3305680"/>
              <a:ext cx="363776" cy="400109"/>
            </a:xfrm>
            <a:prstGeom prst="rect">
              <a:avLst/>
            </a:prstGeom>
            <a:noFill/>
          </p:spPr>
          <p:txBody>
            <a:bodyPr wrap="none" rtlCol="0">
              <a:spAutoFit/>
            </a:bodyPr>
            <a:lstStyle/>
            <a:p>
              <a:r>
                <a:rPr lang="en-US" sz="1350" b="1" dirty="0">
                  <a:solidFill>
                    <a:srgbClr val="FF0000"/>
                  </a:solidFill>
                </a:rPr>
                <a:t>2</a:t>
              </a:r>
            </a:p>
          </p:txBody>
        </p:sp>
        <p:sp>
          <p:nvSpPr>
            <p:cNvPr id="69" name="TextBox 68">
              <a:extLst>
                <a:ext uri="{FF2B5EF4-FFF2-40B4-BE49-F238E27FC236}">
                  <a16:creationId xmlns:a16="http://schemas.microsoft.com/office/drawing/2014/main" id="{AD03F170-58C0-4E9D-9E79-D1894ACF41E9}"/>
                </a:ext>
              </a:extLst>
            </p:cNvPr>
            <p:cNvSpPr txBox="1"/>
            <p:nvPr/>
          </p:nvSpPr>
          <p:spPr>
            <a:xfrm>
              <a:off x="9065096" y="3289765"/>
              <a:ext cx="434307" cy="400109"/>
            </a:xfrm>
            <a:prstGeom prst="rect">
              <a:avLst/>
            </a:prstGeom>
            <a:noFill/>
          </p:spPr>
          <p:txBody>
            <a:bodyPr wrap="none" rtlCol="0">
              <a:spAutoFit/>
            </a:bodyPr>
            <a:lstStyle/>
            <a:p>
              <a:r>
                <a:rPr lang="en-US" sz="1350" b="1" dirty="0">
                  <a:solidFill>
                    <a:srgbClr val="FF0000"/>
                  </a:solidFill>
                </a:rPr>
                <a:t>-2</a:t>
              </a:r>
            </a:p>
          </p:txBody>
        </p:sp>
        <p:sp>
          <p:nvSpPr>
            <p:cNvPr id="70" name="TextBox 69">
              <a:extLst>
                <a:ext uri="{FF2B5EF4-FFF2-40B4-BE49-F238E27FC236}">
                  <a16:creationId xmlns:a16="http://schemas.microsoft.com/office/drawing/2014/main" id="{8A81700E-4C00-46AD-A7C6-90B2C7CCD7C7}"/>
                </a:ext>
              </a:extLst>
            </p:cNvPr>
            <p:cNvSpPr txBox="1"/>
            <p:nvPr/>
          </p:nvSpPr>
          <p:spPr>
            <a:xfrm>
              <a:off x="11018305" y="3305680"/>
              <a:ext cx="363776" cy="400109"/>
            </a:xfrm>
            <a:prstGeom prst="rect">
              <a:avLst/>
            </a:prstGeom>
            <a:noFill/>
          </p:spPr>
          <p:txBody>
            <a:bodyPr wrap="none" rtlCol="0">
              <a:spAutoFit/>
            </a:bodyPr>
            <a:lstStyle/>
            <a:p>
              <a:r>
                <a:rPr lang="en-US" sz="1350" b="1" dirty="0">
                  <a:solidFill>
                    <a:srgbClr val="FF0000"/>
                  </a:solidFill>
                </a:rPr>
                <a:t>0</a:t>
              </a:r>
            </a:p>
          </p:txBody>
        </p:sp>
      </p:grpSp>
      <p:sp>
        <p:nvSpPr>
          <p:cNvPr id="5" name="Oval 4">
            <a:extLst>
              <a:ext uri="{FF2B5EF4-FFF2-40B4-BE49-F238E27FC236}">
                <a16:creationId xmlns:a16="http://schemas.microsoft.com/office/drawing/2014/main" id="{2D8CEB99-50DE-4249-B4E9-B3EF233ACDFC}"/>
              </a:ext>
            </a:extLst>
          </p:cNvPr>
          <p:cNvSpPr>
            <a:spLocks/>
          </p:cNvSpPr>
          <p:nvPr/>
        </p:nvSpPr>
        <p:spPr bwMode="auto">
          <a:xfrm>
            <a:off x="2202912" y="2314122"/>
            <a:ext cx="523875" cy="523875"/>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CAA0651-7B8E-4190-95EF-828B4A0BD6E8}"/>
                  </a:ext>
                </a:extLst>
              </p:cNvPr>
              <p:cNvSpPr txBox="1"/>
              <p:nvPr/>
            </p:nvSpPr>
            <p:spPr>
              <a:xfrm>
                <a:off x="2274798" y="2437560"/>
                <a:ext cx="424283"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6" name="TextBox 5">
                <a:extLst>
                  <a:ext uri="{FF2B5EF4-FFF2-40B4-BE49-F238E27FC236}">
                    <a16:creationId xmlns:a16="http://schemas.microsoft.com/office/drawing/2014/main" id="{7CAA0651-7B8E-4190-95EF-828B4A0BD6E8}"/>
                  </a:ext>
                </a:extLst>
              </p:cNvPr>
              <p:cNvSpPr txBox="1">
                <a:spLocks noRot="1" noChangeAspect="1" noMove="1" noResize="1" noEditPoints="1" noAdjustHandles="1" noChangeArrowheads="1" noChangeShapeType="1" noTextEdit="1"/>
              </p:cNvSpPr>
              <p:nvPr/>
            </p:nvSpPr>
            <p:spPr>
              <a:xfrm>
                <a:off x="2274798" y="2437560"/>
                <a:ext cx="424283" cy="300082"/>
              </a:xfrm>
              <a:prstGeom prst="rect">
                <a:avLst/>
              </a:prstGeom>
              <a:blipFill>
                <a:blip r:embed="rId4"/>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2D287D72-914E-43D1-9168-2FB0A8BB9BA8}"/>
              </a:ext>
            </a:extLst>
          </p:cNvPr>
          <p:cNvCxnSpPr>
            <a:cxnSpLocks/>
            <a:stCxn id="5" idx="3"/>
            <a:endCxn id="23" idx="7"/>
          </p:cNvCxnSpPr>
          <p:nvPr/>
        </p:nvCxnSpPr>
        <p:spPr>
          <a:xfrm flipH="1">
            <a:off x="1042066"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4E328C7-7439-4A1C-A617-98C2712568DE}"/>
              </a:ext>
            </a:extLst>
          </p:cNvPr>
          <p:cNvCxnSpPr>
            <a:cxnSpLocks/>
            <a:stCxn id="5" idx="5"/>
            <a:endCxn id="43" idx="1"/>
          </p:cNvCxnSpPr>
          <p:nvPr/>
        </p:nvCxnSpPr>
        <p:spPr>
          <a:xfrm>
            <a:off x="2650067"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F1B493-438D-4DAE-A870-D845E90A2E79}"/>
              </a:ext>
            </a:extLst>
          </p:cNvPr>
          <p:cNvSpPr txBox="1"/>
          <p:nvPr/>
        </p:nvSpPr>
        <p:spPr>
          <a:xfrm rot="20106176">
            <a:off x="1519354" y="2746045"/>
            <a:ext cx="519373" cy="300082"/>
          </a:xfrm>
          <a:prstGeom prst="rect">
            <a:avLst/>
          </a:prstGeom>
          <a:noFill/>
        </p:spPr>
        <p:txBody>
          <a:bodyPr wrap="none" rtlCol="0">
            <a:spAutoFit/>
          </a:bodyPr>
          <a:lstStyle/>
          <a:p>
            <a:r>
              <a:rPr lang="en-US" sz="1350" dirty="0"/>
              <a:t>Rock</a:t>
            </a:r>
          </a:p>
        </p:txBody>
      </p:sp>
      <p:sp>
        <p:nvSpPr>
          <p:cNvPr id="10" name="TextBox 9">
            <a:extLst>
              <a:ext uri="{FF2B5EF4-FFF2-40B4-BE49-F238E27FC236}">
                <a16:creationId xmlns:a16="http://schemas.microsoft.com/office/drawing/2014/main" id="{5050B313-8C6A-42FB-AE18-6D773BD6541D}"/>
              </a:ext>
            </a:extLst>
          </p:cNvPr>
          <p:cNvSpPr txBox="1"/>
          <p:nvPr/>
        </p:nvSpPr>
        <p:spPr>
          <a:xfrm rot="1584456">
            <a:off x="2827735" y="2731321"/>
            <a:ext cx="729943" cy="300082"/>
          </a:xfrm>
          <a:prstGeom prst="rect">
            <a:avLst/>
          </a:prstGeom>
          <a:noFill/>
        </p:spPr>
        <p:txBody>
          <a:bodyPr wrap="none" rtlCol="0">
            <a:spAutoFit/>
          </a:bodyPr>
          <a:lstStyle/>
          <a:p>
            <a:r>
              <a:rPr lang="en-US" sz="1350" dirty="0"/>
              <a:t>Scissors</a:t>
            </a:r>
          </a:p>
        </p:txBody>
      </p:sp>
      <p:cxnSp>
        <p:nvCxnSpPr>
          <p:cNvPr id="11" name="Straight Arrow Connector 10">
            <a:extLst>
              <a:ext uri="{FF2B5EF4-FFF2-40B4-BE49-F238E27FC236}">
                <a16:creationId xmlns:a16="http://schemas.microsoft.com/office/drawing/2014/main" id="{0BFD276A-66C9-4544-8913-6FBCFB7F6041}"/>
              </a:ext>
            </a:extLst>
          </p:cNvPr>
          <p:cNvCxnSpPr>
            <a:cxnSpLocks/>
            <a:stCxn id="5" idx="4"/>
            <a:endCxn id="33" idx="0"/>
          </p:cNvCxnSpPr>
          <p:nvPr/>
        </p:nvCxnSpPr>
        <p:spPr>
          <a:xfrm flipH="1">
            <a:off x="2458359"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CBC370-D512-4486-91AC-85F91E5E8D1B}"/>
              </a:ext>
            </a:extLst>
          </p:cNvPr>
          <p:cNvCxnSpPr>
            <a:cxnSpLocks/>
            <a:stCxn id="23" idx="5"/>
          </p:cNvCxnSpPr>
          <p:nvPr/>
        </p:nvCxnSpPr>
        <p:spPr>
          <a:xfrm>
            <a:off x="1042066" y="3726191"/>
            <a:ext cx="226369" cy="5555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0340D55-48FF-412F-A5F7-E91B2A66A392}"/>
              </a:ext>
            </a:extLst>
          </p:cNvPr>
          <p:cNvSpPr txBox="1"/>
          <p:nvPr/>
        </p:nvSpPr>
        <p:spPr>
          <a:xfrm rot="4046021">
            <a:off x="925689" y="3801508"/>
            <a:ext cx="740395" cy="300082"/>
          </a:xfrm>
          <a:prstGeom prst="rect">
            <a:avLst/>
          </a:prstGeom>
          <a:noFill/>
        </p:spPr>
        <p:txBody>
          <a:bodyPr wrap="none" rtlCol="0">
            <a:spAutoFit/>
          </a:bodyPr>
          <a:lstStyle/>
          <a:p>
            <a:r>
              <a:rPr lang="en-US" sz="1350" b="1" dirty="0">
                <a:solidFill>
                  <a:srgbClr val="FF0000"/>
                </a:solidFill>
              </a:rPr>
              <a:t>Scissors</a:t>
            </a:r>
          </a:p>
        </p:txBody>
      </p:sp>
      <p:grpSp>
        <p:nvGrpSpPr>
          <p:cNvPr id="15" name="Group 14">
            <a:extLst>
              <a:ext uri="{FF2B5EF4-FFF2-40B4-BE49-F238E27FC236}">
                <a16:creationId xmlns:a16="http://schemas.microsoft.com/office/drawing/2014/main" id="{0991729A-8A76-4463-903D-8F1C1E77A1CE}"/>
              </a:ext>
            </a:extLst>
          </p:cNvPr>
          <p:cNvGrpSpPr/>
          <p:nvPr/>
        </p:nvGrpSpPr>
        <p:grpSpPr>
          <a:xfrm>
            <a:off x="594911" y="3279035"/>
            <a:ext cx="523875" cy="523875"/>
            <a:chOff x="2991400" y="2044990"/>
            <a:chExt cx="698500" cy="698500"/>
          </a:xfrm>
        </p:grpSpPr>
        <p:sp>
          <p:nvSpPr>
            <p:cNvPr id="23" name="Oval 22">
              <a:extLst>
                <a:ext uri="{FF2B5EF4-FFF2-40B4-BE49-F238E27FC236}">
                  <a16:creationId xmlns:a16="http://schemas.microsoft.com/office/drawing/2014/main" id="{77D01A69-49C4-47C3-9F89-6E670F352C8A}"/>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862A8BE-CAE2-420E-BE3E-7EE2DB23932E}"/>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4" name="TextBox 23">
                  <a:extLst>
                    <a:ext uri="{FF2B5EF4-FFF2-40B4-BE49-F238E27FC236}">
                      <a16:creationId xmlns:a16="http://schemas.microsoft.com/office/drawing/2014/main" id="{A862A8BE-CAE2-420E-BE3E-7EE2DB23932E}"/>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6" name="Straight Arrow Connector 15">
            <a:extLst>
              <a:ext uri="{FF2B5EF4-FFF2-40B4-BE49-F238E27FC236}">
                <a16:creationId xmlns:a16="http://schemas.microsoft.com/office/drawing/2014/main" id="{B58B4406-542C-4145-8448-070D87BA442E}"/>
              </a:ext>
            </a:extLst>
          </p:cNvPr>
          <p:cNvCxnSpPr>
            <a:cxnSpLocks/>
            <a:stCxn id="23" idx="4"/>
          </p:cNvCxnSpPr>
          <p:nvPr/>
        </p:nvCxnSpPr>
        <p:spPr>
          <a:xfrm>
            <a:off x="85684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23F938-F00D-4DE5-8E8A-60C36A1514CB}"/>
              </a:ext>
            </a:extLst>
          </p:cNvPr>
          <p:cNvCxnSpPr>
            <a:cxnSpLocks/>
            <a:stCxn id="23" idx="3"/>
          </p:cNvCxnSpPr>
          <p:nvPr/>
        </p:nvCxnSpPr>
        <p:spPr>
          <a:xfrm flipH="1">
            <a:off x="423209"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17CA334-E61D-4132-9ADE-81F53B0C1E4E}"/>
              </a:ext>
            </a:extLst>
          </p:cNvPr>
          <p:cNvSpPr txBox="1"/>
          <p:nvPr/>
        </p:nvSpPr>
        <p:spPr>
          <a:xfrm rot="17570857">
            <a:off x="171776" y="3758650"/>
            <a:ext cx="519373" cy="300082"/>
          </a:xfrm>
          <a:prstGeom prst="rect">
            <a:avLst/>
          </a:prstGeom>
          <a:noFill/>
        </p:spPr>
        <p:txBody>
          <a:bodyPr wrap="none" rtlCol="0">
            <a:spAutoFit/>
          </a:bodyPr>
          <a:lstStyle/>
          <a:p>
            <a:r>
              <a:rPr lang="en-US" sz="1350" dirty="0"/>
              <a:t>Rock</a:t>
            </a:r>
          </a:p>
        </p:txBody>
      </p:sp>
      <p:sp>
        <p:nvSpPr>
          <p:cNvPr id="19" name="TextBox 18">
            <a:extLst>
              <a:ext uri="{FF2B5EF4-FFF2-40B4-BE49-F238E27FC236}">
                <a16:creationId xmlns:a16="http://schemas.microsoft.com/office/drawing/2014/main" id="{193D06E4-ADA8-4AC2-9D6C-14450137A8A7}"/>
              </a:ext>
            </a:extLst>
          </p:cNvPr>
          <p:cNvSpPr txBox="1"/>
          <p:nvPr/>
        </p:nvSpPr>
        <p:spPr>
          <a:xfrm rot="5400000">
            <a:off x="650595" y="3852708"/>
            <a:ext cx="592919" cy="300082"/>
          </a:xfrm>
          <a:prstGeom prst="rect">
            <a:avLst/>
          </a:prstGeom>
          <a:noFill/>
        </p:spPr>
        <p:txBody>
          <a:bodyPr wrap="none" rtlCol="0">
            <a:spAutoFit/>
          </a:bodyPr>
          <a:lstStyle/>
          <a:p>
            <a:r>
              <a:rPr lang="en-US" sz="1350" dirty="0"/>
              <a:t>Paper</a:t>
            </a:r>
          </a:p>
        </p:txBody>
      </p:sp>
      <p:sp>
        <p:nvSpPr>
          <p:cNvPr id="20" name="TextBox 19">
            <a:extLst>
              <a:ext uri="{FF2B5EF4-FFF2-40B4-BE49-F238E27FC236}">
                <a16:creationId xmlns:a16="http://schemas.microsoft.com/office/drawing/2014/main" id="{4590CE49-BDBF-482E-A758-F4DE401B246F}"/>
              </a:ext>
            </a:extLst>
          </p:cNvPr>
          <p:cNvSpPr txBox="1"/>
          <p:nvPr/>
        </p:nvSpPr>
        <p:spPr>
          <a:xfrm>
            <a:off x="288036" y="4230823"/>
            <a:ext cx="272832" cy="300082"/>
          </a:xfrm>
          <a:prstGeom prst="rect">
            <a:avLst/>
          </a:prstGeom>
          <a:noFill/>
        </p:spPr>
        <p:txBody>
          <a:bodyPr wrap="none" rtlCol="0">
            <a:spAutoFit/>
          </a:bodyPr>
          <a:lstStyle/>
          <a:p>
            <a:r>
              <a:rPr lang="en-US" sz="1350" dirty="0"/>
              <a:t>0</a:t>
            </a:r>
          </a:p>
        </p:txBody>
      </p:sp>
      <p:sp>
        <p:nvSpPr>
          <p:cNvPr id="21" name="TextBox 20">
            <a:extLst>
              <a:ext uri="{FF2B5EF4-FFF2-40B4-BE49-F238E27FC236}">
                <a16:creationId xmlns:a16="http://schemas.microsoft.com/office/drawing/2014/main" id="{DB48C0F7-2D0A-4CB8-A191-EED04ABDCB7A}"/>
              </a:ext>
            </a:extLst>
          </p:cNvPr>
          <p:cNvSpPr txBox="1"/>
          <p:nvPr/>
        </p:nvSpPr>
        <p:spPr>
          <a:xfrm>
            <a:off x="684060" y="4230823"/>
            <a:ext cx="325730" cy="300082"/>
          </a:xfrm>
          <a:prstGeom prst="rect">
            <a:avLst/>
          </a:prstGeom>
          <a:noFill/>
        </p:spPr>
        <p:txBody>
          <a:bodyPr wrap="none" rtlCol="0">
            <a:spAutoFit/>
          </a:bodyPr>
          <a:lstStyle/>
          <a:p>
            <a:r>
              <a:rPr lang="en-US" sz="1350" dirty="0"/>
              <a:t>-1</a:t>
            </a:r>
          </a:p>
        </p:txBody>
      </p:sp>
      <p:sp>
        <p:nvSpPr>
          <p:cNvPr id="22" name="TextBox 21">
            <a:extLst>
              <a:ext uri="{FF2B5EF4-FFF2-40B4-BE49-F238E27FC236}">
                <a16:creationId xmlns:a16="http://schemas.microsoft.com/office/drawing/2014/main" id="{F9C472FE-6E14-4CA3-85CF-4DBE8F05BB7E}"/>
              </a:ext>
            </a:extLst>
          </p:cNvPr>
          <p:cNvSpPr txBox="1"/>
          <p:nvPr/>
        </p:nvSpPr>
        <p:spPr>
          <a:xfrm>
            <a:off x="1154078" y="4230823"/>
            <a:ext cx="272832" cy="300082"/>
          </a:xfrm>
          <a:prstGeom prst="rect">
            <a:avLst/>
          </a:prstGeom>
          <a:noFill/>
        </p:spPr>
        <p:txBody>
          <a:bodyPr wrap="none" rtlCol="0">
            <a:spAutoFit/>
          </a:bodyPr>
          <a:lstStyle/>
          <a:p>
            <a:r>
              <a:rPr lang="en-US" sz="1350" b="1" dirty="0">
                <a:solidFill>
                  <a:srgbClr val="FF0000"/>
                </a:solidFill>
              </a:rPr>
              <a:t>2</a:t>
            </a:r>
          </a:p>
        </p:txBody>
      </p:sp>
      <p:cxnSp>
        <p:nvCxnSpPr>
          <p:cNvPr id="26" name="Straight Arrow Connector 25">
            <a:extLst>
              <a:ext uri="{FF2B5EF4-FFF2-40B4-BE49-F238E27FC236}">
                <a16:creationId xmlns:a16="http://schemas.microsoft.com/office/drawing/2014/main" id="{41EFAED1-1CF6-485B-A8C1-716BA68A8144}"/>
              </a:ext>
            </a:extLst>
          </p:cNvPr>
          <p:cNvCxnSpPr>
            <a:cxnSpLocks/>
            <a:stCxn id="33" idx="5"/>
          </p:cNvCxnSpPr>
          <p:nvPr/>
        </p:nvCxnSpPr>
        <p:spPr>
          <a:xfrm>
            <a:off x="2643576" y="3726191"/>
            <a:ext cx="226369" cy="5555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4293471-BC71-4628-885B-BF48921F52D9}"/>
              </a:ext>
            </a:extLst>
          </p:cNvPr>
          <p:cNvSpPr txBox="1"/>
          <p:nvPr/>
        </p:nvSpPr>
        <p:spPr>
          <a:xfrm rot="4046021">
            <a:off x="2527199" y="3801508"/>
            <a:ext cx="740395" cy="300082"/>
          </a:xfrm>
          <a:prstGeom prst="rect">
            <a:avLst/>
          </a:prstGeom>
          <a:noFill/>
        </p:spPr>
        <p:txBody>
          <a:bodyPr wrap="none" rtlCol="0">
            <a:spAutoFit/>
          </a:bodyPr>
          <a:lstStyle/>
          <a:p>
            <a:r>
              <a:rPr lang="en-US" sz="1350" b="1" dirty="0">
                <a:solidFill>
                  <a:srgbClr val="FF0000"/>
                </a:solidFill>
              </a:rPr>
              <a:t>Scissors</a:t>
            </a:r>
          </a:p>
        </p:txBody>
      </p:sp>
      <p:grpSp>
        <p:nvGrpSpPr>
          <p:cNvPr id="28" name="Group 27">
            <a:extLst>
              <a:ext uri="{FF2B5EF4-FFF2-40B4-BE49-F238E27FC236}">
                <a16:creationId xmlns:a16="http://schemas.microsoft.com/office/drawing/2014/main" id="{BABBE010-600F-4656-A6E9-54CDD9DCABA2}"/>
              </a:ext>
            </a:extLst>
          </p:cNvPr>
          <p:cNvGrpSpPr/>
          <p:nvPr/>
        </p:nvGrpSpPr>
        <p:grpSpPr>
          <a:xfrm>
            <a:off x="2196421" y="3279035"/>
            <a:ext cx="523875" cy="523875"/>
            <a:chOff x="2991400" y="2044990"/>
            <a:chExt cx="698500" cy="698500"/>
          </a:xfrm>
        </p:grpSpPr>
        <p:sp>
          <p:nvSpPr>
            <p:cNvPr id="33" name="Oval 32">
              <a:extLst>
                <a:ext uri="{FF2B5EF4-FFF2-40B4-BE49-F238E27FC236}">
                  <a16:creationId xmlns:a16="http://schemas.microsoft.com/office/drawing/2014/main" id="{E521EC17-B900-45E0-821E-52A23F979463}"/>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347A3AF-B881-46B1-B4D5-6D9462EA15E2}"/>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34" name="TextBox 33">
                  <a:extLst>
                    <a:ext uri="{FF2B5EF4-FFF2-40B4-BE49-F238E27FC236}">
                      <a16:creationId xmlns:a16="http://schemas.microsoft.com/office/drawing/2014/main" id="{E347A3AF-B881-46B1-B4D5-6D9462EA15E2}"/>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9" name="Straight Arrow Connector 28">
            <a:extLst>
              <a:ext uri="{FF2B5EF4-FFF2-40B4-BE49-F238E27FC236}">
                <a16:creationId xmlns:a16="http://schemas.microsoft.com/office/drawing/2014/main" id="{FB7DBC5C-B5DC-4E3D-8E91-D5D2FC79DAF7}"/>
              </a:ext>
            </a:extLst>
          </p:cNvPr>
          <p:cNvCxnSpPr>
            <a:cxnSpLocks/>
            <a:stCxn id="33" idx="4"/>
          </p:cNvCxnSpPr>
          <p:nvPr/>
        </p:nvCxnSpPr>
        <p:spPr>
          <a:xfrm>
            <a:off x="245835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9382792-3F74-4C32-BF50-312E84E85A42}"/>
              </a:ext>
            </a:extLst>
          </p:cNvPr>
          <p:cNvCxnSpPr>
            <a:cxnSpLocks/>
            <a:stCxn id="33" idx="3"/>
          </p:cNvCxnSpPr>
          <p:nvPr/>
        </p:nvCxnSpPr>
        <p:spPr>
          <a:xfrm flipH="1">
            <a:off x="2024720"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1E4D647-F0AF-4C93-ACFF-2789691A99FD}"/>
              </a:ext>
            </a:extLst>
          </p:cNvPr>
          <p:cNvSpPr txBox="1"/>
          <p:nvPr/>
        </p:nvSpPr>
        <p:spPr>
          <a:xfrm rot="17570857">
            <a:off x="1773286" y="3758650"/>
            <a:ext cx="519373" cy="300082"/>
          </a:xfrm>
          <a:prstGeom prst="rect">
            <a:avLst/>
          </a:prstGeom>
          <a:noFill/>
        </p:spPr>
        <p:txBody>
          <a:bodyPr wrap="none" rtlCol="0">
            <a:spAutoFit/>
          </a:bodyPr>
          <a:lstStyle/>
          <a:p>
            <a:r>
              <a:rPr lang="en-US" sz="1350" dirty="0"/>
              <a:t>Rock</a:t>
            </a:r>
          </a:p>
        </p:txBody>
      </p:sp>
      <p:sp>
        <p:nvSpPr>
          <p:cNvPr id="32" name="TextBox 31">
            <a:extLst>
              <a:ext uri="{FF2B5EF4-FFF2-40B4-BE49-F238E27FC236}">
                <a16:creationId xmlns:a16="http://schemas.microsoft.com/office/drawing/2014/main" id="{ADCD0172-D977-44C0-86A6-EF816E67C76F}"/>
              </a:ext>
            </a:extLst>
          </p:cNvPr>
          <p:cNvSpPr txBox="1"/>
          <p:nvPr/>
        </p:nvSpPr>
        <p:spPr>
          <a:xfrm rot="5400000">
            <a:off x="2252105" y="3852708"/>
            <a:ext cx="592919" cy="300082"/>
          </a:xfrm>
          <a:prstGeom prst="rect">
            <a:avLst/>
          </a:prstGeom>
          <a:noFill/>
        </p:spPr>
        <p:txBody>
          <a:bodyPr wrap="none" rtlCol="0">
            <a:spAutoFit/>
          </a:bodyPr>
          <a:lstStyle/>
          <a:p>
            <a:r>
              <a:rPr lang="en-US" sz="1350" dirty="0"/>
              <a:t>Paper</a:t>
            </a:r>
          </a:p>
        </p:txBody>
      </p:sp>
      <p:cxnSp>
        <p:nvCxnSpPr>
          <p:cNvPr id="36" name="Straight Arrow Connector 35">
            <a:extLst>
              <a:ext uri="{FF2B5EF4-FFF2-40B4-BE49-F238E27FC236}">
                <a16:creationId xmlns:a16="http://schemas.microsoft.com/office/drawing/2014/main" id="{9949E551-21B5-4176-9D7F-79756AD6F2FC}"/>
              </a:ext>
            </a:extLst>
          </p:cNvPr>
          <p:cNvCxnSpPr>
            <a:cxnSpLocks/>
            <a:stCxn id="43" idx="5"/>
          </p:cNvCxnSpPr>
          <p:nvPr/>
        </p:nvCxnSpPr>
        <p:spPr>
          <a:xfrm>
            <a:off x="4290267" y="3726191"/>
            <a:ext cx="226369" cy="5555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0C563F5-1338-427E-B6DC-0003120DFFDB}"/>
              </a:ext>
            </a:extLst>
          </p:cNvPr>
          <p:cNvSpPr txBox="1"/>
          <p:nvPr/>
        </p:nvSpPr>
        <p:spPr>
          <a:xfrm rot="4046021">
            <a:off x="4173890" y="3801508"/>
            <a:ext cx="740395" cy="300082"/>
          </a:xfrm>
          <a:prstGeom prst="rect">
            <a:avLst/>
          </a:prstGeom>
          <a:noFill/>
        </p:spPr>
        <p:txBody>
          <a:bodyPr wrap="none" rtlCol="0">
            <a:spAutoFit/>
          </a:bodyPr>
          <a:lstStyle/>
          <a:p>
            <a:r>
              <a:rPr lang="en-US" sz="1350" b="1" dirty="0">
                <a:solidFill>
                  <a:srgbClr val="FF0000"/>
                </a:solidFill>
              </a:rPr>
              <a:t>Scissors</a:t>
            </a:r>
          </a:p>
        </p:txBody>
      </p:sp>
      <p:grpSp>
        <p:nvGrpSpPr>
          <p:cNvPr id="38" name="Group 37">
            <a:extLst>
              <a:ext uri="{FF2B5EF4-FFF2-40B4-BE49-F238E27FC236}">
                <a16:creationId xmlns:a16="http://schemas.microsoft.com/office/drawing/2014/main" id="{6F2307F1-73A9-4791-8306-4AD30A31F0D7}"/>
              </a:ext>
            </a:extLst>
          </p:cNvPr>
          <p:cNvGrpSpPr/>
          <p:nvPr/>
        </p:nvGrpSpPr>
        <p:grpSpPr>
          <a:xfrm>
            <a:off x="3843111" y="3279035"/>
            <a:ext cx="523875" cy="523875"/>
            <a:chOff x="2991400" y="2044990"/>
            <a:chExt cx="698500" cy="698500"/>
          </a:xfrm>
        </p:grpSpPr>
        <p:sp>
          <p:nvSpPr>
            <p:cNvPr id="43" name="Oval 42">
              <a:extLst>
                <a:ext uri="{FF2B5EF4-FFF2-40B4-BE49-F238E27FC236}">
                  <a16:creationId xmlns:a16="http://schemas.microsoft.com/office/drawing/2014/main" id="{E9BFA0AB-C321-4093-B719-730D85463CC4}"/>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4071955-F2EF-48C5-80EA-263A5BD2F03A}"/>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44" name="TextBox 43">
                  <a:extLst>
                    <a:ext uri="{FF2B5EF4-FFF2-40B4-BE49-F238E27FC236}">
                      <a16:creationId xmlns:a16="http://schemas.microsoft.com/office/drawing/2014/main" id="{14071955-F2EF-48C5-80EA-263A5BD2F03A}"/>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39" name="Straight Arrow Connector 38">
            <a:extLst>
              <a:ext uri="{FF2B5EF4-FFF2-40B4-BE49-F238E27FC236}">
                <a16:creationId xmlns:a16="http://schemas.microsoft.com/office/drawing/2014/main" id="{B6840DEB-5A87-47FC-8E9E-6B01732193BC}"/>
              </a:ext>
            </a:extLst>
          </p:cNvPr>
          <p:cNvCxnSpPr>
            <a:cxnSpLocks/>
            <a:stCxn id="43" idx="4"/>
          </p:cNvCxnSpPr>
          <p:nvPr/>
        </p:nvCxnSpPr>
        <p:spPr>
          <a:xfrm>
            <a:off x="410504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DBA48C2-0BD7-427C-AFCC-4699F02BB6EF}"/>
              </a:ext>
            </a:extLst>
          </p:cNvPr>
          <p:cNvCxnSpPr>
            <a:cxnSpLocks/>
            <a:stCxn id="43" idx="3"/>
          </p:cNvCxnSpPr>
          <p:nvPr/>
        </p:nvCxnSpPr>
        <p:spPr>
          <a:xfrm flipH="1">
            <a:off x="3671410"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70B621E-8F30-42B3-908F-058F62847036}"/>
              </a:ext>
            </a:extLst>
          </p:cNvPr>
          <p:cNvSpPr txBox="1"/>
          <p:nvPr/>
        </p:nvSpPr>
        <p:spPr>
          <a:xfrm rot="17570857">
            <a:off x="3419976" y="3758650"/>
            <a:ext cx="519373" cy="300082"/>
          </a:xfrm>
          <a:prstGeom prst="rect">
            <a:avLst/>
          </a:prstGeom>
          <a:noFill/>
        </p:spPr>
        <p:txBody>
          <a:bodyPr wrap="none" rtlCol="0">
            <a:spAutoFit/>
          </a:bodyPr>
          <a:lstStyle/>
          <a:p>
            <a:r>
              <a:rPr lang="en-US" sz="1350" dirty="0"/>
              <a:t>Rock</a:t>
            </a:r>
          </a:p>
        </p:txBody>
      </p:sp>
      <p:sp>
        <p:nvSpPr>
          <p:cNvPr id="42" name="TextBox 41">
            <a:extLst>
              <a:ext uri="{FF2B5EF4-FFF2-40B4-BE49-F238E27FC236}">
                <a16:creationId xmlns:a16="http://schemas.microsoft.com/office/drawing/2014/main" id="{DE7565C8-762D-46DD-A6E5-FECAA52BD11B}"/>
              </a:ext>
            </a:extLst>
          </p:cNvPr>
          <p:cNvSpPr txBox="1"/>
          <p:nvPr/>
        </p:nvSpPr>
        <p:spPr>
          <a:xfrm rot="5400000">
            <a:off x="3898795" y="3852708"/>
            <a:ext cx="592919" cy="300082"/>
          </a:xfrm>
          <a:prstGeom prst="rect">
            <a:avLst/>
          </a:prstGeom>
          <a:noFill/>
        </p:spPr>
        <p:txBody>
          <a:bodyPr wrap="none" rtlCol="0">
            <a:spAutoFit/>
          </a:bodyPr>
          <a:lstStyle/>
          <a:p>
            <a:r>
              <a:rPr lang="en-US" sz="1350" dirty="0"/>
              <a:t>Paper</a:t>
            </a:r>
          </a:p>
        </p:txBody>
      </p:sp>
      <p:sp>
        <p:nvSpPr>
          <p:cNvPr id="45" name="TextBox 44">
            <a:extLst>
              <a:ext uri="{FF2B5EF4-FFF2-40B4-BE49-F238E27FC236}">
                <a16:creationId xmlns:a16="http://schemas.microsoft.com/office/drawing/2014/main" id="{50FA9A4D-5B8F-45A6-8BDE-4D7E6E701D15}"/>
              </a:ext>
            </a:extLst>
          </p:cNvPr>
          <p:cNvSpPr txBox="1"/>
          <p:nvPr/>
        </p:nvSpPr>
        <p:spPr>
          <a:xfrm rot="5400000">
            <a:off x="2292757" y="2901913"/>
            <a:ext cx="592919" cy="300082"/>
          </a:xfrm>
          <a:prstGeom prst="rect">
            <a:avLst/>
          </a:prstGeom>
          <a:noFill/>
        </p:spPr>
        <p:txBody>
          <a:bodyPr wrap="none" rtlCol="0">
            <a:spAutoFit/>
          </a:bodyPr>
          <a:lstStyle/>
          <a:p>
            <a:r>
              <a:rPr lang="en-US" sz="1350" dirty="0"/>
              <a:t>Paper</a:t>
            </a:r>
          </a:p>
        </p:txBody>
      </p:sp>
      <p:cxnSp>
        <p:nvCxnSpPr>
          <p:cNvPr id="46" name="Straight Arrow Connector 45">
            <a:extLst>
              <a:ext uri="{FF2B5EF4-FFF2-40B4-BE49-F238E27FC236}">
                <a16:creationId xmlns:a16="http://schemas.microsoft.com/office/drawing/2014/main" id="{B671EDD3-096B-4ED7-8786-045EAEACE2B7}"/>
              </a:ext>
            </a:extLst>
          </p:cNvPr>
          <p:cNvCxnSpPr>
            <a:cxnSpLocks/>
            <a:stCxn id="33" idx="2"/>
            <a:endCxn id="23" idx="6"/>
          </p:cNvCxnSpPr>
          <p:nvPr/>
        </p:nvCxnSpPr>
        <p:spPr>
          <a:xfrm flipH="1">
            <a:off x="1118786"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8214005-E57D-45C0-9E40-89FBE26CC9FC}"/>
              </a:ext>
            </a:extLst>
          </p:cNvPr>
          <p:cNvCxnSpPr>
            <a:cxnSpLocks/>
            <a:stCxn id="43" idx="2"/>
            <a:endCxn id="33" idx="6"/>
          </p:cNvCxnSpPr>
          <p:nvPr/>
        </p:nvCxnSpPr>
        <p:spPr>
          <a:xfrm flipH="1">
            <a:off x="2720296"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2121CB4-1894-4283-A071-E7FF56AA2F7A}"/>
                  </a:ext>
                </a:extLst>
              </p:cNvPr>
              <p:cNvSpPr txBox="1"/>
              <p:nvPr/>
            </p:nvSpPr>
            <p:spPr>
              <a:xfrm>
                <a:off x="667446" y="3094607"/>
                <a:ext cx="69384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𝟎</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𝟏</m:t>
                      </m:r>
                    </m:oMath>
                  </m:oMathPara>
                </a14:m>
                <a:endParaRPr lang="en-US" sz="1050" b="1" dirty="0">
                  <a:solidFill>
                    <a:srgbClr val="0070C0"/>
                  </a:solidFill>
                </a:endParaRPr>
              </a:p>
            </p:txBody>
          </p:sp>
        </mc:Choice>
        <mc:Fallback xmlns="">
          <p:sp>
            <p:nvSpPr>
              <p:cNvPr id="49" name="TextBox 48">
                <a:extLst>
                  <a:ext uri="{FF2B5EF4-FFF2-40B4-BE49-F238E27FC236}">
                    <a16:creationId xmlns:a16="http://schemas.microsoft.com/office/drawing/2014/main" id="{92121CB4-1894-4283-A071-E7FF56AA2F7A}"/>
                  </a:ext>
                </a:extLst>
              </p:cNvPr>
              <p:cNvSpPr txBox="1">
                <a:spLocks noRot="1" noChangeAspect="1" noMove="1" noResize="1" noEditPoints="1" noAdjustHandles="1" noChangeArrowheads="1" noChangeShapeType="1" noTextEdit="1"/>
              </p:cNvSpPr>
              <p:nvPr/>
            </p:nvSpPr>
            <p:spPr>
              <a:xfrm>
                <a:off x="667446" y="3094607"/>
                <a:ext cx="693844" cy="25391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71EA277-1CE6-4117-862C-A000DD1CE6F5}"/>
                  </a:ext>
                </a:extLst>
              </p:cNvPr>
              <p:cNvSpPr txBox="1"/>
              <p:nvPr/>
            </p:nvSpPr>
            <p:spPr>
              <a:xfrm>
                <a:off x="3702520" y="3094607"/>
                <a:ext cx="69384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𝟎</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𝟏</m:t>
                      </m:r>
                    </m:oMath>
                  </m:oMathPara>
                </a14:m>
                <a:endParaRPr lang="en-US" sz="1050" b="1" dirty="0">
                  <a:solidFill>
                    <a:srgbClr val="0070C0"/>
                  </a:solidFill>
                </a:endParaRPr>
              </a:p>
            </p:txBody>
          </p:sp>
        </mc:Choice>
        <mc:Fallback xmlns="">
          <p:sp>
            <p:nvSpPr>
              <p:cNvPr id="50" name="TextBox 49">
                <a:extLst>
                  <a:ext uri="{FF2B5EF4-FFF2-40B4-BE49-F238E27FC236}">
                    <a16:creationId xmlns:a16="http://schemas.microsoft.com/office/drawing/2014/main" id="{C71EA277-1CE6-4117-862C-A000DD1CE6F5}"/>
                  </a:ext>
                </a:extLst>
              </p:cNvPr>
              <p:cNvSpPr txBox="1">
                <a:spLocks noRot="1" noChangeAspect="1" noMove="1" noResize="1" noEditPoints="1" noAdjustHandles="1" noChangeArrowheads="1" noChangeShapeType="1" noTextEdit="1"/>
              </p:cNvSpPr>
              <p:nvPr/>
            </p:nvSpPr>
            <p:spPr>
              <a:xfrm>
                <a:off x="3702520" y="3094607"/>
                <a:ext cx="693844" cy="253916"/>
              </a:xfrm>
              <a:prstGeom prst="rect">
                <a:avLst/>
              </a:prstGeom>
              <a:blipFill>
                <a:blip r:embed="rId7"/>
                <a:stretch>
                  <a:fillRect/>
                </a:stretch>
              </a:blipFill>
            </p:spPr>
            <p:txBody>
              <a:bodyPr/>
              <a:lstStyle/>
              <a:p>
                <a:r>
                  <a:rPr lang="en-US">
                    <a:noFill/>
                  </a:rPr>
                  <a:t> </a:t>
                </a:r>
              </a:p>
            </p:txBody>
          </p:sp>
        </mc:Fallback>
      </mc:AlternateContent>
      <p:sp>
        <p:nvSpPr>
          <p:cNvPr id="52" name="TextBox 51">
            <a:extLst>
              <a:ext uri="{FF2B5EF4-FFF2-40B4-BE49-F238E27FC236}">
                <a16:creationId xmlns:a16="http://schemas.microsoft.com/office/drawing/2014/main" id="{2994A605-D5BB-4745-B7F3-732DAF9CBC25}"/>
              </a:ext>
            </a:extLst>
          </p:cNvPr>
          <p:cNvSpPr txBox="1"/>
          <p:nvPr/>
        </p:nvSpPr>
        <p:spPr>
          <a:xfrm>
            <a:off x="1905572" y="4226473"/>
            <a:ext cx="272832" cy="300082"/>
          </a:xfrm>
          <a:prstGeom prst="rect">
            <a:avLst/>
          </a:prstGeom>
          <a:noFill/>
        </p:spPr>
        <p:txBody>
          <a:bodyPr wrap="none" rtlCol="0">
            <a:spAutoFit/>
          </a:bodyPr>
          <a:lstStyle/>
          <a:p>
            <a:r>
              <a:rPr lang="en-US" sz="1350" dirty="0"/>
              <a:t>1</a:t>
            </a:r>
          </a:p>
        </p:txBody>
      </p:sp>
      <p:sp>
        <p:nvSpPr>
          <p:cNvPr id="53" name="TextBox 52">
            <a:extLst>
              <a:ext uri="{FF2B5EF4-FFF2-40B4-BE49-F238E27FC236}">
                <a16:creationId xmlns:a16="http://schemas.microsoft.com/office/drawing/2014/main" id="{85FFEFAF-7C31-44AE-9C26-7A5B3252D8C0}"/>
              </a:ext>
            </a:extLst>
          </p:cNvPr>
          <p:cNvSpPr txBox="1"/>
          <p:nvPr/>
        </p:nvSpPr>
        <p:spPr>
          <a:xfrm>
            <a:off x="2347013" y="4226473"/>
            <a:ext cx="272832" cy="300082"/>
          </a:xfrm>
          <a:prstGeom prst="rect">
            <a:avLst/>
          </a:prstGeom>
          <a:noFill/>
        </p:spPr>
        <p:txBody>
          <a:bodyPr wrap="none" rtlCol="0">
            <a:spAutoFit/>
          </a:bodyPr>
          <a:lstStyle/>
          <a:p>
            <a:r>
              <a:rPr lang="en-US" sz="1350" dirty="0"/>
              <a:t>0</a:t>
            </a:r>
          </a:p>
        </p:txBody>
      </p:sp>
      <p:sp>
        <p:nvSpPr>
          <p:cNvPr id="54" name="TextBox 53">
            <a:extLst>
              <a:ext uri="{FF2B5EF4-FFF2-40B4-BE49-F238E27FC236}">
                <a16:creationId xmlns:a16="http://schemas.microsoft.com/office/drawing/2014/main" id="{702C45C3-2A52-4DAB-84F6-233020EA7E61}"/>
              </a:ext>
            </a:extLst>
          </p:cNvPr>
          <p:cNvSpPr txBox="1"/>
          <p:nvPr/>
        </p:nvSpPr>
        <p:spPr>
          <a:xfrm>
            <a:off x="2744107" y="4231766"/>
            <a:ext cx="325730" cy="300082"/>
          </a:xfrm>
          <a:prstGeom prst="rect">
            <a:avLst/>
          </a:prstGeom>
          <a:noFill/>
        </p:spPr>
        <p:txBody>
          <a:bodyPr wrap="none" rtlCol="0">
            <a:spAutoFit/>
          </a:bodyPr>
          <a:lstStyle/>
          <a:p>
            <a:r>
              <a:rPr lang="en-US" sz="1350" b="1" dirty="0">
                <a:solidFill>
                  <a:srgbClr val="FF0000"/>
                </a:solidFill>
              </a:rPr>
              <a:t>-2</a:t>
            </a:r>
          </a:p>
        </p:txBody>
      </p:sp>
      <p:sp>
        <p:nvSpPr>
          <p:cNvPr id="55" name="TextBox 54">
            <a:extLst>
              <a:ext uri="{FF2B5EF4-FFF2-40B4-BE49-F238E27FC236}">
                <a16:creationId xmlns:a16="http://schemas.microsoft.com/office/drawing/2014/main" id="{25BCB414-22B9-4EF0-96A2-7558810081B4}"/>
              </a:ext>
            </a:extLst>
          </p:cNvPr>
          <p:cNvSpPr txBox="1"/>
          <p:nvPr/>
        </p:nvSpPr>
        <p:spPr>
          <a:xfrm>
            <a:off x="3510750" y="4231766"/>
            <a:ext cx="325730" cy="300082"/>
          </a:xfrm>
          <a:prstGeom prst="rect">
            <a:avLst/>
          </a:prstGeom>
          <a:noFill/>
        </p:spPr>
        <p:txBody>
          <a:bodyPr wrap="none" rtlCol="0">
            <a:spAutoFit/>
          </a:bodyPr>
          <a:lstStyle/>
          <a:p>
            <a:r>
              <a:rPr lang="en-US" sz="1350" dirty="0"/>
              <a:t>-2</a:t>
            </a:r>
          </a:p>
        </p:txBody>
      </p:sp>
      <p:sp>
        <p:nvSpPr>
          <p:cNvPr id="56" name="TextBox 55">
            <a:extLst>
              <a:ext uri="{FF2B5EF4-FFF2-40B4-BE49-F238E27FC236}">
                <a16:creationId xmlns:a16="http://schemas.microsoft.com/office/drawing/2014/main" id="{F8E89911-9A04-42EB-BD0D-74633E0D0D30}"/>
              </a:ext>
            </a:extLst>
          </p:cNvPr>
          <p:cNvSpPr txBox="1"/>
          <p:nvPr/>
        </p:nvSpPr>
        <p:spPr>
          <a:xfrm>
            <a:off x="3988784" y="4231766"/>
            <a:ext cx="272832" cy="300082"/>
          </a:xfrm>
          <a:prstGeom prst="rect">
            <a:avLst/>
          </a:prstGeom>
          <a:noFill/>
        </p:spPr>
        <p:txBody>
          <a:bodyPr wrap="none" rtlCol="0">
            <a:spAutoFit/>
          </a:bodyPr>
          <a:lstStyle/>
          <a:p>
            <a:r>
              <a:rPr lang="en-US" sz="1350" dirty="0"/>
              <a:t>2</a:t>
            </a:r>
          </a:p>
        </p:txBody>
      </p:sp>
      <p:sp>
        <p:nvSpPr>
          <p:cNvPr id="57" name="TextBox 56">
            <a:extLst>
              <a:ext uri="{FF2B5EF4-FFF2-40B4-BE49-F238E27FC236}">
                <a16:creationId xmlns:a16="http://schemas.microsoft.com/office/drawing/2014/main" id="{629A0FC7-BB20-47D0-9FAD-045309A04304}"/>
              </a:ext>
            </a:extLst>
          </p:cNvPr>
          <p:cNvSpPr txBox="1"/>
          <p:nvPr/>
        </p:nvSpPr>
        <p:spPr>
          <a:xfrm>
            <a:off x="4403503" y="4231766"/>
            <a:ext cx="272832" cy="300082"/>
          </a:xfrm>
          <a:prstGeom prst="rect">
            <a:avLst/>
          </a:prstGeom>
          <a:noFill/>
        </p:spPr>
        <p:txBody>
          <a:bodyPr wrap="none" rtlCol="0">
            <a:spAutoFit/>
          </a:bodyPr>
          <a:lstStyle/>
          <a:p>
            <a:r>
              <a:rPr lang="en-US" sz="1350" b="1" dirty="0">
                <a:solidFill>
                  <a:srgbClr val="FF0000"/>
                </a:solidFill>
              </a:rPr>
              <a:t>0</a:t>
            </a: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FC80822-1EA0-45A8-8F6D-AAF4EB34397E}"/>
                  </a:ext>
                </a:extLst>
              </p:cNvPr>
              <p:cNvSpPr txBox="1"/>
              <p:nvPr/>
            </p:nvSpPr>
            <p:spPr>
              <a:xfrm>
                <a:off x="1853848" y="3094607"/>
                <a:ext cx="69384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𝟎</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𝟖</m:t>
                      </m:r>
                    </m:oMath>
                  </m:oMathPara>
                </a14:m>
                <a:endParaRPr lang="en-US" sz="1050" b="1" dirty="0">
                  <a:solidFill>
                    <a:srgbClr val="0070C0"/>
                  </a:solidFill>
                </a:endParaRPr>
              </a:p>
            </p:txBody>
          </p:sp>
        </mc:Choice>
        <mc:Fallback xmlns="">
          <p:sp>
            <p:nvSpPr>
              <p:cNvPr id="74" name="TextBox 73">
                <a:extLst>
                  <a:ext uri="{FF2B5EF4-FFF2-40B4-BE49-F238E27FC236}">
                    <a16:creationId xmlns:a16="http://schemas.microsoft.com/office/drawing/2014/main" id="{BFC80822-1EA0-45A8-8F6D-AAF4EB34397E}"/>
                  </a:ext>
                </a:extLst>
              </p:cNvPr>
              <p:cNvSpPr txBox="1">
                <a:spLocks noRot="1" noChangeAspect="1" noMove="1" noResize="1" noEditPoints="1" noAdjustHandles="1" noChangeArrowheads="1" noChangeShapeType="1" noTextEdit="1"/>
              </p:cNvSpPr>
              <p:nvPr/>
            </p:nvSpPr>
            <p:spPr>
              <a:xfrm>
                <a:off x="1853848" y="3094607"/>
                <a:ext cx="693844" cy="25391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6F216989-05C4-44B1-BB7A-7193762DC970}"/>
                  </a:ext>
                </a:extLst>
              </p:cNvPr>
              <p:cNvSpPr txBox="1"/>
              <p:nvPr/>
            </p:nvSpPr>
            <p:spPr>
              <a:xfrm>
                <a:off x="5130840" y="3094607"/>
                <a:ext cx="69384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𝟎</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𝟏</m:t>
                      </m:r>
                    </m:oMath>
                  </m:oMathPara>
                </a14:m>
                <a:endParaRPr lang="en-US" sz="1050" b="1" dirty="0">
                  <a:solidFill>
                    <a:srgbClr val="0070C0"/>
                  </a:solidFill>
                </a:endParaRPr>
              </a:p>
            </p:txBody>
          </p:sp>
        </mc:Choice>
        <mc:Fallback xmlns="">
          <p:sp>
            <p:nvSpPr>
              <p:cNvPr id="77" name="TextBox 76">
                <a:extLst>
                  <a:ext uri="{FF2B5EF4-FFF2-40B4-BE49-F238E27FC236}">
                    <a16:creationId xmlns:a16="http://schemas.microsoft.com/office/drawing/2014/main" id="{6F216989-05C4-44B1-BB7A-7193762DC970}"/>
                  </a:ext>
                </a:extLst>
              </p:cNvPr>
              <p:cNvSpPr txBox="1">
                <a:spLocks noRot="1" noChangeAspect="1" noMove="1" noResize="1" noEditPoints="1" noAdjustHandles="1" noChangeArrowheads="1" noChangeShapeType="1" noTextEdit="1"/>
              </p:cNvSpPr>
              <p:nvPr/>
            </p:nvSpPr>
            <p:spPr>
              <a:xfrm>
                <a:off x="5130840" y="3094607"/>
                <a:ext cx="693844" cy="25391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59316689-5426-416A-ADCA-F4F0D0B7507C}"/>
                  </a:ext>
                </a:extLst>
              </p:cNvPr>
              <p:cNvSpPr txBox="1"/>
              <p:nvPr/>
            </p:nvSpPr>
            <p:spPr>
              <a:xfrm>
                <a:off x="8165914" y="3094607"/>
                <a:ext cx="69384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𝟎</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𝟏</m:t>
                      </m:r>
                    </m:oMath>
                  </m:oMathPara>
                </a14:m>
                <a:endParaRPr lang="en-US" sz="1050" b="1" dirty="0">
                  <a:solidFill>
                    <a:srgbClr val="0070C0"/>
                  </a:solidFill>
                </a:endParaRPr>
              </a:p>
            </p:txBody>
          </p:sp>
        </mc:Choice>
        <mc:Fallback xmlns="">
          <p:sp>
            <p:nvSpPr>
              <p:cNvPr id="78" name="TextBox 77">
                <a:extLst>
                  <a:ext uri="{FF2B5EF4-FFF2-40B4-BE49-F238E27FC236}">
                    <a16:creationId xmlns:a16="http://schemas.microsoft.com/office/drawing/2014/main" id="{59316689-5426-416A-ADCA-F4F0D0B7507C}"/>
                  </a:ext>
                </a:extLst>
              </p:cNvPr>
              <p:cNvSpPr txBox="1">
                <a:spLocks noRot="1" noChangeAspect="1" noMove="1" noResize="1" noEditPoints="1" noAdjustHandles="1" noChangeArrowheads="1" noChangeShapeType="1" noTextEdit="1"/>
              </p:cNvSpPr>
              <p:nvPr/>
            </p:nvSpPr>
            <p:spPr>
              <a:xfrm>
                <a:off x="8165914" y="3094607"/>
                <a:ext cx="693844" cy="25391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40F78244-ED25-4E53-B2F0-07CD1C0EE373}"/>
                  </a:ext>
                </a:extLst>
              </p:cNvPr>
              <p:cNvSpPr txBox="1"/>
              <p:nvPr/>
            </p:nvSpPr>
            <p:spPr>
              <a:xfrm>
                <a:off x="6317242" y="3094607"/>
                <a:ext cx="69384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𝟎</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𝟖</m:t>
                      </m:r>
                    </m:oMath>
                  </m:oMathPara>
                </a14:m>
                <a:endParaRPr lang="en-US" sz="1050" b="1" dirty="0">
                  <a:solidFill>
                    <a:srgbClr val="0070C0"/>
                  </a:solidFill>
                </a:endParaRPr>
              </a:p>
            </p:txBody>
          </p:sp>
        </mc:Choice>
        <mc:Fallback xmlns="">
          <p:sp>
            <p:nvSpPr>
              <p:cNvPr id="79" name="TextBox 78">
                <a:extLst>
                  <a:ext uri="{FF2B5EF4-FFF2-40B4-BE49-F238E27FC236}">
                    <a16:creationId xmlns:a16="http://schemas.microsoft.com/office/drawing/2014/main" id="{40F78244-ED25-4E53-B2F0-07CD1C0EE373}"/>
                  </a:ext>
                </a:extLst>
              </p:cNvPr>
              <p:cNvSpPr txBox="1">
                <a:spLocks noRot="1" noChangeAspect="1" noMove="1" noResize="1" noEditPoints="1" noAdjustHandles="1" noChangeArrowheads="1" noChangeShapeType="1" noTextEdit="1"/>
              </p:cNvSpPr>
              <p:nvPr/>
            </p:nvSpPr>
            <p:spPr>
              <a:xfrm>
                <a:off x="6317242" y="3094607"/>
                <a:ext cx="693844" cy="253916"/>
              </a:xfrm>
              <a:prstGeom prst="rect">
                <a:avLst/>
              </a:prstGeom>
              <a:blipFill>
                <a:blip r:embed="rId8"/>
                <a:stretch>
                  <a:fillRect/>
                </a:stretch>
              </a:blipFill>
            </p:spPr>
            <p:txBody>
              <a:bodyPr/>
              <a:lstStyle/>
              <a:p>
                <a:r>
                  <a:rPr lang="en-US">
                    <a:noFill/>
                  </a:rPr>
                  <a:t> </a:t>
                </a:r>
              </a:p>
            </p:txBody>
          </p:sp>
        </mc:Fallback>
      </mc:AlternateContent>
      <p:sp>
        <p:nvSpPr>
          <p:cNvPr id="71" name="Rectangle 70"/>
          <p:cNvSpPr/>
          <p:nvPr/>
        </p:nvSpPr>
        <p:spPr>
          <a:xfrm>
            <a:off x="2692591" y="1095193"/>
            <a:ext cx="4000006" cy="369332"/>
          </a:xfrm>
          <a:prstGeom prst="rect">
            <a:avLst/>
          </a:prstGeom>
        </p:spPr>
        <p:txBody>
          <a:bodyPr wrap="none">
            <a:spAutoFit/>
          </a:bodyPr>
          <a:lstStyle/>
          <a:p>
            <a:r>
              <a:rPr lang="en-US" dirty="0"/>
              <a:t>[Brown, Sandholm &amp; Amos NeurIPS-18e]</a:t>
            </a:r>
          </a:p>
        </p:txBody>
      </p:sp>
    </p:spTree>
    <p:extLst>
      <p:ext uri="{BB962C8B-B14F-4D97-AF65-F5344CB8AC3E}">
        <p14:creationId xmlns:p14="http://schemas.microsoft.com/office/powerpoint/2010/main" val="2987656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Depth-limited solving</a:t>
            </a:r>
          </a:p>
        </p:txBody>
      </p:sp>
      <p:sp>
        <p:nvSpPr>
          <p:cNvPr id="73" name="TextBox 72">
            <a:extLst>
              <a:ext uri="{FF2B5EF4-FFF2-40B4-BE49-F238E27FC236}">
                <a16:creationId xmlns:a16="http://schemas.microsoft.com/office/drawing/2014/main" id="{A4D59754-59AA-40B2-9775-B2F6F7829D7F}"/>
              </a:ext>
            </a:extLst>
          </p:cNvPr>
          <p:cNvSpPr txBox="1"/>
          <p:nvPr/>
        </p:nvSpPr>
        <p:spPr>
          <a:xfrm>
            <a:off x="457201" y="4559835"/>
            <a:ext cx="7814447" cy="715581"/>
          </a:xfrm>
          <a:prstGeom prst="rect">
            <a:avLst/>
          </a:prstGeom>
          <a:noFill/>
        </p:spPr>
        <p:txBody>
          <a:bodyPr wrap="none" rtlCol="0">
            <a:spAutoFit/>
          </a:bodyPr>
          <a:lstStyle/>
          <a:p>
            <a:pPr marL="214313" indent="-214313">
              <a:buFont typeface="Arial" panose="020B0604020202020204" pitchFamily="34" charset="0"/>
              <a:buChar char="•"/>
            </a:pPr>
            <a:r>
              <a:rPr lang="en-US" sz="1350" i="1" dirty="0" err="1"/>
              <a:t>Libratus</a:t>
            </a:r>
            <a:r>
              <a:rPr lang="en-US" sz="1350" dirty="0"/>
              <a:t> approach: Just solve to the end of the game</a:t>
            </a:r>
          </a:p>
          <a:p>
            <a:pPr marL="214313" indent="-214313">
              <a:buFont typeface="Arial" panose="020B0604020202020204" pitchFamily="34" charset="0"/>
              <a:buChar char="•"/>
            </a:pPr>
            <a:r>
              <a:rPr lang="en-US" sz="1350" i="1" dirty="0" err="1"/>
              <a:t>DeepStack</a:t>
            </a:r>
            <a:r>
              <a:rPr lang="en-US" sz="1350" dirty="0"/>
              <a:t> approach: Solves depth-limited subgames, but is very expensive and relies on certain structure</a:t>
            </a:r>
          </a:p>
          <a:p>
            <a:pPr marL="214313" indent="-214313">
              <a:buFont typeface="Arial" panose="020B0604020202020204" pitchFamily="34" charset="0"/>
              <a:buChar char="•"/>
            </a:pPr>
            <a:r>
              <a:rPr lang="en-US" sz="1350" dirty="0"/>
              <a:t>Our new approach: Solves depth-limited subgames, and is very cheap and general</a:t>
            </a:r>
          </a:p>
        </p:txBody>
      </p:sp>
      <p:sp>
        <p:nvSpPr>
          <p:cNvPr id="48" name="TextBox 47">
            <a:extLst>
              <a:ext uri="{FF2B5EF4-FFF2-40B4-BE49-F238E27FC236}">
                <a16:creationId xmlns:a16="http://schemas.microsoft.com/office/drawing/2014/main" id="{E6A81A7C-84AC-41A8-8FC7-6E022A4EE155}"/>
              </a:ext>
            </a:extLst>
          </p:cNvPr>
          <p:cNvSpPr txBox="1"/>
          <p:nvPr/>
        </p:nvSpPr>
        <p:spPr>
          <a:xfrm>
            <a:off x="1411749" y="1920479"/>
            <a:ext cx="2150717" cy="369332"/>
          </a:xfrm>
          <a:prstGeom prst="rect">
            <a:avLst/>
          </a:prstGeom>
          <a:noFill/>
        </p:spPr>
        <p:txBody>
          <a:bodyPr wrap="none" rtlCol="0">
            <a:spAutoFit/>
          </a:bodyPr>
          <a:lstStyle/>
          <a:p>
            <a:r>
              <a:rPr lang="en-US" dirty="0"/>
              <a:t>Rock-Paper-Scissors+</a:t>
            </a:r>
          </a:p>
        </p:txBody>
      </p:sp>
      <p:sp>
        <p:nvSpPr>
          <p:cNvPr id="67" name="TextBox 66">
            <a:extLst>
              <a:ext uri="{FF2B5EF4-FFF2-40B4-BE49-F238E27FC236}">
                <a16:creationId xmlns:a16="http://schemas.microsoft.com/office/drawing/2014/main" id="{E6A81A7C-84AC-41A8-8FC7-6E022A4EE155}"/>
              </a:ext>
            </a:extLst>
          </p:cNvPr>
          <p:cNvSpPr txBox="1"/>
          <p:nvPr/>
        </p:nvSpPr>
        <p:spPr>
          <a:xfrm>
            <a:off x="5230809" y="1920479"/>
            <a:ext cx="3551421" cy="369332"/>
          </a:xfrm>
          <a:prstGeom prst="rect">
            <a:avLst/>
          </a:prstGeom>
          <a:noFill/>
        </p:spPr>
        <p:txBody>
          <a:bodyPr wrap="none" rtlCol="0">
            <a:spAutoFit/>
          </a:bodyPr>
          <a:lstStyle/>
          <a:p>
            <a:r>
              <a:rPr lang="en-US" dirty="0"/>
              <a:t>Depth-Limited Rock-Paper-Scissors+</a:t>
            </a:r>
          </a:p>
        </p:txBody>
      </p:sp>
      <p:grpSp>
        <p:nvGrpSpPr>
          <p:cNvPr id="4" name="Group 3">
            <a:extLst>
              <a:ext uri="{FF2B5EF4-FFF2-40B4-BE49-F238E27FC236}">
                <a16:creationId xmlns:a16="http://schemas.microsoft.com/office/drawing/2014/main" id="{6DF2A1F9-B396-49B5-B31C-B3AA032AF68C}"/>
              </a:ext>
            </a:extLst>
          </p:cNvPr>
          <p:cNvGrpSpPr/>
          <p:nvPr/>
        </p:nvGrpSpPr>
        <p:grpSpPr>
          <a:xfrm>
            <a:off x="5329784" y="2314123"/>
            <a:ext cx="3206777" cy="1310297"/>
            <a:chOff x="7106379" y="1958726"/>
            <a:chExt cx="4275702" cy="1747063"/>
          </a:xfrm>
        </p:grpSpPr>
        <p:grpSp>
          <p:nvGrpSpPr>
            <p:cNvPr id="58" name="Group 57">
              <a:extLst>
                <a:ext uri="{FF2B5EF4-FFF2-40B4-BE49-F238E27FC236}">
                  <a16:creationId xmlns:a16="http://schemas.microsoft.com/office/drawing/2014/main" id="{4AE77F49-ED58-495E-ACE7-DF5DC3084F30}"/>
                </a:ext>
              </a:extLst>
            </p:cNvPr>
            <p:cNvGrpSpPr/>
            <p:nvPr/>
          </p:nvGrpSpPr>
          <p:grpSpPr>
            <a:xfrm>
              <a:off x="8875344" y="1958726"/>
              <a:ext cx="698500" cy="698500"/>
              <a:chOff x="5088807" y="1112395"/>
              <a:chExt cx="698500" cy="698500"/>
            </a:xfrm>
          </p:grpSpPr>
          <p:sp>
            <p:nvSpPr>
              <p:cNvPr id="59" name="Oval 58">
                <a:extLst>
                  <a:ext uri="{FF2B5EF4-FFF2-40B4-BE49-F238E27FC236}">
                    <a16:creationId xmlns:a16="http://schemas.microsoft.com/office/drawing/2014/main" id="{2D8CEB99-50DE-4249-B4E9-B3EF233ACDFC}"/>
                  </a:ext>
                </a:extLst>
              </p:cNvPr>
              <p:cNvSpPr>
                <a:spLocks/>
              </p:cNvSpPr>
              <p:nvPr/>
            </p:nvSpPr>
            <p:spPr bwMode="auto">
              <a:xfrm>
                <a:off x="5088807" y="1112395"/>
                <a:ext cx="698500" cy="698500"/>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CAA0651-7B8E-4190-95EF-828B4A0BD6E8}"/>
                      </a:ext>
                    </a:extLst>
                  </p:cNvPr>
                  <p:cNvSpPr txBox="1"/>
                  <p:nvPr/>
                </p:nvSpPr>
                <p:spPr>
                  <a:xfrm>
                    <a:off x="5184655" y="1276979"/>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60" name="TextBox 59">
                    <a:extLst>
                      <a:ext uri="{FF2B5EF4-FFF2-40B4-BE49-F238E27FC236}">
                        <a16:creationId xmlns:a16="http://schemas.microsoft.com/office/drawing/2014/main" id="{7CAA0651-7B8E-4190-95EF-828B4A0BD6E8}"/>
                      </a:ext>
                    </a:extLst>
                  </p:cNvPr>
                  <p:cNvSpPr txBox="1">
                    <a:spLocks noRot="1" noChangeAspect="1" noMove="1" noResize="1" noEditPoints="1" noAdjustHandles="1" noChangeArrowheads="1" noChangeShapeType="1" noTextEdit="1"/>
                  </p:cNvSpPr>
                  <p:nvPr/>
                </p:nvSpPr>
                <p:spPr>
                  <a:xfrm>
                    <a:off x="5184655" y="1276979"/>
                    <a:ext cx="565711" cy="400109"/>
                  </a:xfrm>
                  <a:prstGeom prst="rect">
                    <a:avLst/>
                  </a:prstGeom>
                  <a:blipFill>
                    <a:blip r:embed="rId3"/>
                    <a:stretch>
                      <a:fillRect/>
                    </a:stretch>
                  </a:blipFill>
                </p:spPr>
                <p:txBody>
                  <a:bodyPr/>
                  <a:lstStyle/>
                  <a:p>
                    <a:r>
                      <a:rPr lang="en-US">
                        <a:noFill/>
                      </a:rPr>
                      <a:t> </a:t>
                    </a:r>
                  </a:p>
                </p:txBody>
              </p:sp>
            </mc:Fallback>
          </mc:AlternateContent>
        </p:grpSp>
        <p:cxnSp>
          <p:nvCxnSpPr>
            <p:cNvPr id="61" name="Straight Arrow Connector 60">
              <a:extLst>
                <a:ext uri="{FF2B5EF4-FFF2-40B4-BE49-F238E27FC236}">
                  <a16:creationId xmlns:a16="http://schemas.microsoft.com/office/drawing/2014/main" id="{2D287D72-914E-43D1-9168-2FB0A8BB9BA8}"/>
                </a:ext>
              </a:extLst>
            </p:cNvPr>
            <p:cNvCxnSpPr>
              <a:cxnSpLocks/>
              <a:stCxn id="59" idx="3"/>
            </p:cNvCxnSpPr>
            <p:nvPr/>
          </p:nvCxnSpPr>
          <p:spPr>
            <a:xfrm flipH="1">
              <a:off x="7327549" y="2554933"/>
              <a:ext cx="1650088" cy="7926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34E328C7-7439-4A1C-A617-98C2712568DE}"/>
                </a:ext>
              </a:extLst>
            </p:cNvPr>
            <p:cNvCxnSpPr>
              <a:cxnSpLocks/>
              <a:stCxn id="59" idx="5"/>
            </p:cNvCxnSpPr>
            <p:nvPr/>
          </p:nvCxnSpPr>
          <p:spPr>
            <a:xfrm>
              <a:off x="9471551" y="2554933"/>
              <a:ext cx="1693018" cy="7926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1F1B493-438D-4DAE-A870-D845E90A2E79}"/>
                </a:ext>
              </a:extLst>
            </p:cNvPr>
            <p:cNvSpPr txBox="1"/>
            <p:nvPr/>
          </p:nvSpPr>
          <p:spPr>
            <a:xfrm rot="20106176">
              <a:off x="7963932" y="2534623"/>
              <a:ext cx="692497" cy="400109"/>
            </a:xfrm>
            <a:prstGeom prst="rect">
              <a:avLst/>
            </a:prstGeom>
            <a:noFill/>
          </p:spPr>
          <p:txBody>
            <a:bodyPr wrap="none" rtlCol="0">
              <a:spAutoFit/>
            </a:bodyPr>
            <a:lstStyle/>
            <a:p>
              <a:r>
                <a:rPr lang="en-US" sz="1350" dirty="0"/>
                <a:t>Rock</a:t>
              </a:r>
            </a:p>
          </p:txBody>
        </p:sp>
        <p:sp>
          <p:nvSpPr>
            <p:cNvPr id="64" name="TextBox 63">
              <a:extLst>
                <a:ext uri="{FF2B5EF4-FFF2-40B4-BE49-F238E27FC236}">
                  <a16:creationId xmlns:a16="http://schemas.microsoft.com/office/drawing/2014/main" id="{5050B313-8C6A-42FB-AE18-6D773BD6541D}"/>
                </a:ext>
              </a:extLst>
            </p:cNvPr>
            <p:cNvSpPr txBox="1"/>
            <p:nvPr/>
          </p:nvSpPr>
          <p:spPr>
            <a:xfrm rot="1584456">
              <a:off x="9708441" y="2514991"/>
              <a:ext cx="973257" cy="400109"/>
            </a:xfrm>
            <a:prstGeom prst="rect">
              <a:avLst/>
            </a:prstGeom>
            <a:noFill/>
          </p:spPr>
          <p:txBody>
            <a:bodyPr wrap="none" rtlCol="0">
              <a:spAutoFit/>
            </a:bodyPr>
            <a:lstStyle/>
            <a:p>
              <a:r>
                <a:rPr lang="en-US" sz="1350" dirty="0"/>
                <a:t>Scissors</a:t>
              </a:r>
            </a:p>
          </p:txBody>
        </p:sp>
        <p:cxnSp>
          <p:nvCxnSpPr>
            <p:cNvPr id="65" name="Straight Arrow Connector 64">
              <a:extLst>
                <a:ext uri="{FF2B5EF4-FFF2-40B4-BE49-F238E27FC236}">
                  <a16:creationId xmlns:a16="http://schemas.microsoft.com/office/drawing/2014/main" id="{0BFD276A-66C9-4544-8913-6FBCFB7F6041}"/>
                </a:ext>
              </a:extLst>
            </p:cNvPr>
            <p:cNvCxnSpPr>
              <a:cxnSpLocks/>
              <a:stCxn id="59" idx="4"/>
            </p:cNvCxnSpPr>
            <p:nvPr/>
          </p:nvCxnSpPr>
          <p:spPr>
            <a:xfrm flipH="1">
              <a:off x="9215939" y="2657226"/>
              <a:ext cx="8655" cy="58805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0FA9A4D-5B8F-45A6-8BDE-4D7E6E701D15}"/>
                </a:ext>
              </a:extLst>
            </p:cNvPr>
            <p:cNvSpPr txBox="1"/>
            <p:nvPr/>
          </p:nvSpPr>
          <p:spPr>
            <a:xfrm rot="5400000">
              <a:off x="8995137" y="2742448"/>
              <a:ext cx="790559" cy="400109"/>
            </a:xfrm>
            <a:prstGeom prst="rect">
              <a:avLst/>
            </a:prstGeom>
            <a:noFill/>
          </p:spPr>
          <p:txBody>
            <a:bodyPr wrap="none" rtlCol="0">
              <a:spAutoFit/>
            </a:bodyPr>
            <a:lstStyle/>
            <a:p>
              <a:r>
                <a:rPr lang="en-US" sz="1350" dirty="0"/>
                <a:t>Paper</a:t>
              </a:r>
            </a:p>
          </p:txBody>
        </p:sp>
        <p:sp>
          <p:nvSpPr>
            <p:cNvPr id="68" name="TextBox 67">
              <a:extLst>
                <a:ext uri="{FF2B5EF4-FFF2-40B4-BE49-F238E27FC236}">
                  <a16:creationId xmlns:a16="http://schemas.microsoft.com/office/drawing/2014/main" id="{1FAF05BB-85C2-4363-814A-9D0DBB65A6CD}"/>
                </a:ext>
              </a:extLst>
            </p:cNvPr>
            <p:cNvSpPr txBox="1"/>
            <p:nvPr/>
          </p:nvSpPr>
          <p:spPr>
            <a:xfrm>
              <a:off x="7106379" y="3305680"/>
              <a:ext cx="363776" cy="400109"/>
            </a:xfrm>
            <a:prstGeom prst="rect">
              <a:avLst/>
            </a:prstGeom>
            <a:noFill/>
          </p:spPr>
          <p:txBody>
            <a:bodyPr wrap="none" rtlCol="0">
              <a:spAutoFit/>
            </a:bodyPr>
            <a:lstStyle/>
            <a:p>
              <a:r>
                <a:rPr lang="en-US" sz="1350" b="1" dirty="0">
                  <a:solidFill>
                    <a:srgbClr val="FF0000"/>
                  </a:solidFill>
                </a:rPr>
                <a:t>2</a:t>
              </a:r>
            </a:p>
          </p:txBody>
        </p:sp>
        <p:sp>
          <p:nvSpPr>
            <p:cNvPr id="69" name="TextBox 68">
              <a:extLst>
                <a:ext uri="{FF2B5EF4-FFF2-40B4-BE49-F238E27FC236}">
                  <a16:creationId xmlns:a16="http://schemas.microsoft.com/office/drawing/2014/main" id="{AD03F170-58C0-4E9D-9E79-D1894ACF41E9}"/>
                </a:ext>
              </a:extLst>
            </p:cNvPr>
            <p:cNvSpPr txBox="1"/>
            <p:nvPr/>
          </p:nvSpPr>
          <p:spPr>
            <a:xfrm>
              <a:off x="9065096" y="3289765"/>
              <a:ext cx="434307" cy="400109"/>
            </a:xfrm>
            <a:prstGeom prst="rect">
              <a:avLst/>
            </a:prstGeom>
            <a:noFill/>
          </p:spPr>
          <p:txBody>
            <a:bodyPr wrap="none" rtlCol="0">
              <a:spAutoFit/>
            </a:bodyPr>
            <a:lstStyle/>
            <a:p>
              <a:r>
                <a:rPr lang="en-US" sz="1350" b="1" dirty="0">
                  <a:solidFill>
                    <a:srgbClr val="FF0000"/>
                  </a:solidFill>
                </a:rPr>
                <a:t>-2</a:t>
              </a:r>
            </a:p>
          </p:txBody>
        </p:sp>
        <p:sp>
          <p:nvSpPr>
            <p:cNvPr id="70" name="TextBox 69">
              <a:extLst>
                <a:ext uri="{FF2B5EF4-FFF2-40B4-BE49-F238E27FC236}">
                  <a16:creationId xmlns:a16="http://schemas.microsoft.com/office/drawing/2014/main" id="{8A81700E-4C00-46AD-A7C6-90B2C7CCD7C7}"/>
                </a:ext>
              </a:extLst>
            </p:cNvPr>
            <p:cNvSpPr txBox="1"/>
            <p:nvPr/>
          </p:nvSpPr>
          <p:spPr>
            <a:xfrm>
              <a:off x="11018305" y="3305680"/>
              <a:ext cx="363776" cy="400109"/>
            </a:xfrm>
            <a:prstGeom prst="rect">
              <a:avLst/>
            </a:prstGeom>
            <a:noFill/>
          </p:spPr>
          <p:txBody>
            <a:bodyPr wrap="none" rtlCol="0">
              <a:spAutoFit/>
            </a:bodyPr>
            <a:lstStyle/>
            <a:p>
              <a:r>
                <a:rPr lang="en-US" sz="1350" b="1" dirty="0">
                  <a:solidFill>
                    <a:srgbClr val="FF0000"/>
                  </a:solidFill>
                </a:rPr>
                <a:t>0</a:t>
              </a:r>
            </a:p>
          </p:txBody>
        </p:sp>
      </p:grpSp>
      <p:sp>
        <p:nvSpPr>
          <p:cNvPr id="5" name="Oval 4">
            <a:extLst>
              <a:ext uri="{FF2B5EF4-FFF2-40B4-BE49-F238E27FC236}">
                <a16:creationId xmlns:a16="http://schemas.microsoft.com/office/drawing/2014/main" id="{2D8CEB99-50DE-4249-B4E9-B3EF233ACDFC}"/>
              </a:ext>
            </a:extLst>
          </p:cNvPr>
          <p:cNvSpPr>
            <a:spLocks/>
          </p:cNvSpPr>
          <p:nvPr/>
        </p:nvSpPr>
        <p:spPr bwMode="auto">
          <a:xfrm>
            <a:off x="2202912" y="2314122"/>
            <a:ext cx="523875" cy="523875"/>
          </a:xfrm>
          <a:prstGeom prst="ellipse">
            <a:avLst/>
          </a:prstGeom>
          <a:solidFill>
            <a:srgbClr val="0070C0"/>
          </a:soli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CAA0651-7B8E-4190-95EF-828B4A0BD6E8}"/>
                  </a:ext>
                </a:extLst>
              </p:cNvPr>
              <p:cNvSpPr txBox="1"/>
              <p:nvPr/>
            </p:nvSpPr>
            <p:spPr>
              <a:xfrm>
                <a:off x="2274798" y="2437560"/>
                <a:ext cx="424283"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𝟏</m:t>
                          </m:r>
                        </m:sub>
                      </m:sSub>
                    </m:oMath>
                  </m:oMathPara>
                </a14:m>
                <a:endParaRPr lang="en-US" sz="1350" b="1" dirty="0"/>
              </a:p>
            </p:txBody>
          </p:sp>
        </mc:Choice>
        <mc:Fallback xmlns="">
          <p:sp>
            <p:nvSpPr>
              <p:cNvPr id="6" name="TextBox 5">
                <a:extLst>
                  <a:ext uri="{FF2B5EF4-FFF2-40B4-BE49-F238E27FC236}">
                    <a16:creationId xmlns:a16="http://schemas.microsoft.com/office/drawing/2014/main" id="{7CAA0651-7B8E-4190-95EF-828B4A0BD6E8}"/>
                  </a:ext>
                </a:extLst>
              </p:cNvPr>
              <p:cNvSpPr txBox="1">
                <a:spLocks noRot="1" noChangeAspect="1" noMove="1" noResize="1" noEditPoints="1" noAdjustHandles="1" noChangeArrowheads="1" noChangeShapeType="1" noTextEdit="1"/>
              </p:cNvSpPr>
              <p:nvPr/>
            </p:nvSpPr>
            <p:spPr>
              <a:xfrm>
                <a:off x="2274798" y="2437560"/>
                <a:ext cx="424283" cy="300082"/>
              </a:xfrm>
              <a:prstGeom prst="rect">
                <a:avLst/>
              </a:prstGeom>
              <a:blipFill>
                <a:blip r:embed="rId4"/>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2D287D72-914E-43D1-9168-2FB0A8BB9BA8}"/>
              </a:ext>
            </a:extLst>
          </p:cNvPr>
          <p:cNvCxnSpPr>
            <a:cxnSpLocks/>
            <a:stCxn id="5" idx="3"/>
            <a:endCxn id="23" idx="7"/>
          </p:cNvCxnSpPr>
          <p:nvPr/>
        </p:nvCxnSpPr>
        <p:spPr>
          <a:xfrm flipH="1">
            <a:off x="1042066" y="2761278"/>
            <a:ext cx="1237566"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4E328C7-7439-4A1C-A617-98C2712568DE}"/>
              </a:ext>
            </a:extLst>
          </p:cNvPr>
          <p:cNvCxnSpPr>
            <a:cxnSpLocks/>
            <a:stCxn id="5" idx="5"/>
            <a:endCxn id="43" idx="1"/>
          </p:cNvCxnSpPr>
          <p:nvPr/>
        </p:nvCxnSpPr>
        <p:spPr>
          <a:xfrm>
            <a:off x="2650067" y="2761278"/>
            <a:ext cx="1269764" cy="5944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F1B493-438D-4DAE-A870-D845E90A2E79}"/>
              </a:ext>
            </a:extLst>
          </p:cNvPr>
          <p:cNvSpPr txBox="1"/>
          <p:nvPr/>
        </p:nvSpPr>
        <p:spPr>
          <a:xfrm rot="20106176">
            <a:off x="1519354" y="2746045"/>
            <a:ext cx="519373" cy="300082"/>
          </a:xfrm>
          <a:prstGeom prst="rect">
            <a:avLst/>
          </a:prstGeom>
          <a:noFill/>
        </p:spPr>
        <p:txBody>
          <a:bodyPr wrap="none" rtlCol="0">
            <a:spAutoFit/>
          </a:bodyPr>
          <a:lstStyle/>
          <a:p>
            <a:r>
              <a:rPr lang="en-US" sz="1350" dirty="0"/>
              <a:t>Rock</a:t>
            </a:r>
          </a:p>
        </p:txBody>
      </p:sp>
      <p:sp>
        <p:nvSpPr>
          <p:cNvPr id="10" name="TextBox 9">
            <a:extLst>
              <a:ext uri="{FF2B5EF4-FFF2-40B4-BE49-F238E27FC236}">
                <a16:creationId xmlns:a16="http://schemas.microsoft.com/office/drawing/2014/main" id="{5050B313-8C6A-42FB-AE18-6D773BD6541D}"/>
              </a:ext>
            </a:extLst>
          </p:cNvPr>
          <p:cNvSpPr txBox="1"/>
          <p:nvPr/>
        </p:nvSpPr>
        <p:spPr>
          <a:xfrm rot="1584456">
            <a:off x="2827735" y="2731321"/>
            <a:ext cx="729943" cy="300082"/>
          </a:xfrm>
          <a:prstGeom prst="rect">
            <a:avLst/>
          </a:prstGeom>
          <a:noFill/>
        </p:spPr>
        <p:txBody>
          <a:bodyPr wrap="none" rtlCol="0">
            <a:spAutoFit/>
          </a:bodyPr>
          <a:lstStyle/>
          <a:p>
            <a:r>
              <a:rPr lang="en-US" sz="1350" dirty="0"/>
              <a:t>Scissors</a:t>
            </a:r>
          </a:p>
        </p:txBody>
      </p:sp>
      <p:cxnSp>
        <p:nvCxnSpPr>
          <p:cNvPr id="11" name="Straight Arrow Connector 10">
            <a:extLst>
              <a:ext uri="{FF2B5EF4-FFF2-40B4-BE49-F238E27FC236}">
                <a16:creationId xmlns:a16="http://schemas.microsoft.com/office/drawing/2014/main" id="{0BFD276A-66C9-4544-8913-6FBCFB7F6041}"/>
              </a:ext>
            </a:extLst>
          </p:cNvPr>
          <p:cNvCxnSpPr>
            <a:cxnSpLocks/>
            <a:stCxn id="5" idx="4"/>
            <a:endCxn id="33" idx="0"/>
          </p:cNvCxnSpPr>
          <p:nvPr/>
        </p:nvCxnSpPr>
        <p:spPr>
          <a:xfrm flipH="1">
            <a:off x="2458359" y="2837998"/>
            <a:ext cx="6491" cy="4410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CBC370-D512-4486-91AC-85F91E5E8D1B}"/>
              </a:ext>
            </a:extLst>
          </p:cNvPr>
          <p:cNvCxnSpPr>
            <a:cxnSpLocks/>
            <a:stCxn id="23" idx="5"/>
          </p:cNvCxnSpPr>
          <p:nvPr/>
        </p:nvCxnSpPr>
        <p:spPr>
          <a:xfrm>
            <a:off x="1042066" y="3726191"/>
            <a:ext cx="226369" cy="5555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0340D55-48FF-412F-A5F7-E91B2A66A392}"/>
              </a:ext>
            </a:extLst>
          </p:cNvPr>
          <p:cNvSpPr txBox="1"/>
          <p:nvPr/>
        </p:nvSpPr>
        <p:spPr>
          <a:xfrm rot="4046021">
            <a:off x="925689" y="3801508"/>
            <a:ext cx="740395" cy="300082"/>
          </a:xfrm>
          <a:prstGeom prst="rect">
            <a:avLst/>
          </a:prstGeom>
          <a:noFill/>
        </p:spPr>
        <p:txBody>
          <a:bodyPr wrap="none" rtlCol="0">
            <a:spAutoFit/>
          </a:bodyPr>
          <a:lstStyle/>
          <a:p>
            <a:r>
              <a:rPr lang="en-US" sz="1350" b="1" dirty="0">
                <a:solidFill>
                  <a:srgbClr val="FF0000"/>
                </a:solidFill>
              </a:rPr>
              <a:t>Scissors</a:t>
            </a:r>
          </a:p>
        </p:txBody>
      </p:sp>
      <p:grpSp>
        <p:nvGrpSpPr>
          <p:cNvPr id="15" name="Group 14">
            <a:extLst>
              <a:ext uri="{FF2B5EF4-FFF2-40B4-BE49-F238E27FC236}">
                <a16:creationId xmlns:a16="http://schemas.microsoft.com/office/drawing/2014/main" id="{0991729A-8A76-4463-903D-8F1C1E77A1CE}"/>
              </a:ext>
            </a:extLst>
          </p:cNvPr>
          <p:cNvGrpSpPr/>
          <p:nvPr/>
        </p:nvGrpSpPr>
        <p:grpSpPr>
          <a:xfrm>
            <a:off x="594911" y="3279035"/>
            <a:ext cx="523875" cy="523875"/>
            <a:chOff x="2991400" y="2044990"/>
            <a:chExt cx="698500" cy="698500"/>
          </a:xfrm>
        </p:grpSpPr>
        <p:sp>
          <p:nvSpPr>
            <p:cNvPr id="23" name="Oval 22">
              <a:extLst>
                <a:ext uri="{FF2B5EF4-FFF2-40B4-BE49-F238E27FC236}">
                  <a16:creationId xmlns:a16="http://schemas.microsoft.com/office/drawing/2014/main" id="{77D01A69-49C4-47C3-9F89-6E670F352C8A}"/>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862A8BE-CAE2-420E-BE3E-7EE2DB23932E}"/>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24" name="TextBox 23">
                  <a:extLst>
                    <a:ext uri="{FF2B5EF4-FFF2-40B4-BE49-F238E27FC236}">
                      <a16:creationId xmlns:a16="http://schemas.microsoft.com/office/drawing/2014/main" id="{A862A8BE-CAE2-420E-BE3E-7EE2DB23932E}"/>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16" name="Straight Arrow Connector 15">
            <a:extLst>
              <a:ext uri="{FF2B5EF4-FFF2-40B4-BE49-F238E27FC236}">
                <a16:creationId xmlns:a16="http://schemas.microsoft.com/office/drawing/2014/main" id="{B58B4406-542C-4145-8448-070D87BA442E}"/>
              </a:ext>
            </a:extLst>
          </p:cNvPr>
          <p:cNvCxnSpPr>
            <a:cxnSpLocks/>
            <a:stCxn id="23" idx="4"/>
          </p:cNvCxnSpPr>
          <p:nvPr/>
        </p:nvCxnSpPr>
        <p:spPr>
          <a:xfrm>
            <a:off x="85684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D23F938-F00D-4DE5-8E8A-60C36A1514CB}"/>
              </a:ext>
            </a:extLst>
          </p:cNvPr>
          <p:cNvCxnSpPr>
            <a:cxnSpLocks/>
            <a:stCxn id="23" idx="3"/>
          </p:cNvCxnSpPr>
          <p:nvPr/>
        </p:nvCxnSpPr>
        <p:spPr>
          <a:xfrm flipH="1">
            <a:off x="423209"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17CA334-E61D-4132-9ADE-81F53B0C1E4E}"/>
              </a:ext>
            </a:extLst>
          </p:cNvPr>
          <p:cNvSpPr txBox="1"/>
          <p:nvPr/>
        </p:nvSpPr>
        <p:spPr>
          <a:xfrm rot="17570857">
            <a:off x="171776" y="3758650"/>
            <a:ext cx="519373" cy="300082"/>
          </a:xfrm>
          <a:prstGeom prst="rect">
            <a:avLst/>
          </a:prstGeom>
          <a:noFill/>
        </p:spPr>
        <p:txBody>
          <a:bodyPr wrap="none" rtlCol="0">
            <a:spAutoFit/>
          </a:bodyPr>
          <a:lstStyle/>
          <a:p>
            <a:r>
              <a:rPr lang="en-US" sz="1350" dirty="0"/>
              <a:t>Rock</a:t>
            </a:r>
          </a:p>
        </p:txBody>
      </p:sp>
      <p:sp>
        <p:nvSpPr>
          <p:cNvPr id="19" name="TextBox 18">
            <a:extLst>
              <a:ext uri="{FF2B5EF4-FFF2-40B4-BE49-F238E27FC236}">
                <a16:creationId xmlns:a16="http://schemas.microsoft.com/office/drawing/2014/main" id="{193D06E4-ADA8-4AC2-9D6C-14450137A8A7}"/>
              </a:ext>
            </a:extLst>
          </p:cNvPr>
          <p:cNvSpPr txBox="1"/>
          <p:nvPr/>
        </p:nvSpPr>
        <p:spPr>
          <a:xfrm rot="5400000">
            <a:off x="650595" y="3852708"/>
            <a:ext cx="592919" cy="300082"/>
          </a:xfrm>
          <a:prstGeom prst="rect">
            <a:avLst/>
          </a:prstGeom>
          <a:noFill/>
        </p:spPr>
        <p:txBody>
          <a:bodyPr wrap="none" rtlCol="0">
            <a:spAutoFit/>
          </a:bodyPr>
          <a:lstStyle/>
          <a:p>
            <a:r>
              <a:rPr lang="en-US" sz="1350" dirty="0"/>
              <a:t>Paper</a:t>
            </a:r>
          </a:p>
        </p:txBody>
      </p:sp>
      <p:sp>
        <p:nvSpPr>
          <p:cNvPr id="20" name="TextBox 19">
            <a:extLst>
              <a:ext uri="{FF2B5EF4-FFF2-40B4-BE49-F238E27FC236}">
                <a16:creationId xmlns:a16="http://schemas.microsoft.com/office/drawing/2014/main" id="{4590CE49-BDBF-482E-A758-F4DE401B246F}"/>
              </a:ext>
            </a:extLst>
          </p:cNvPr>
          <p:cNvSpPr txBox="1"/>
          <p:nvPr/>
        </p:nvSpPr>
        <p:spPr>
          <a:xfrm>
            <a:off x="288036" y="4230823"/>
            <a:ext cx="272832" cy="300082"/>
          </a:xfrm>
          <a:prstGeom prst="rect">
            <a:avLst/>
          </a:prstGeom>
          <a:noFill/>
        </p:spPr>
        <p:txBody>
          <a:bodyPr wrap="none" rtlCol="0">
            <a:spAutoFit/>
          </a:bodyPr>
          <a:lstStyle/>
          <a:p>
            <a:r>
              <a:rPr lang="en-US" sz="1350" dirty="0"/>
              <a:t>0</a:t>
            </a:r>
          </a:p>
        </p:txBody>
      </p:sp>
      <p:sp>
        <p:nvSpPr>
          <p:cNvPr id="21" name="TextBox 20">
            <a:extLst>
              <a:ext uri="{FF2B5EF4-FFF2-40B4-BE49-F238E27FC236}">
                <a16:creationId xmlns:a16="http://schemas.microsoft.com/office/drawing/2014/main" id="{DB48C0F7-2D0A-4CB8-A191-EED04ABDCB7A}"/>
              </a:ext>
            </a:extLst>
          </p:cNvPr>
          <p:cNvSpPr txBox="1"/>
          <p:nvPr/>
        </p:nvSpPr>
        <p:spPr>
          <a:xfrm>
            <a:off x="684060" y="4230823"/>
            <a:ext cx="325730" cy="300082"/>
          </a:xfrm>
          <a:prstGeom prst="rect">
            <a:avLst/>
          </a:prstGeom>
          <a:noFill/>
        </p:spPr>
        <p:txBody>
          <a:bodyPr wrap="none" rtlCol="0">
            <a:spAutoFit/>
          </a:bodyPr>
          <a:lstStyle/>
          <a:p>
            <a:r>
              <a:rPr lang="en-US" sz="1350" dirty="0"/>
              <a:t>-1</a:t>
            </a:r>
          </a:p>
        </p:txBody>
      </p:sp>
      <p:sp>
        <p:nvSpPr>
          <p:cNvPr id="22" name="TextBox 21">
            <a:extLst>
              <a:ext uri="{FF2B5EF4-FFF2-40B4-BE49-F238E27FC236}">
                <a16:creationId xmlns:a16="http://schemas.microsoft.com/office/drawing/2014/main" id="{F9C472FE-6E14-4CA3-85CF-4DBE8F05BB7E}"/>
              </a:ext>
            </a:extLst>
          </p:cNvPr>
          <p:cNvSpPr txBox="1"/>
          <p:nvPr/>
        </p:nvSpPr>
        <p:spPr>
          <a:xfrm>
            <a:off x="1154078" y="4230823"/>
            <a:ext cx="272832" cy="300082"/>
          </a:xfrm>
          <a:prstGeom prst="rect">
            <a:avLst/>
          </a:prstGeom>
          <a:noFill/>
        </p:spPr>
        <p:txBody>
          <a:bodyPr wrap="none" rtlCol="0">
            <a:spAutoFit/>
          </a:bodyPr>
          <a:lstStyle/>
          <a:p>
            <a:r>
              <a:rPr lang="en-US" sz="1350" b="1" dirty="0">
                <a:solidFill>
                  <a:srgbClr val="FF0000"/>
                </a:solidFill>
              </a:rPr>
              <a:t>2</a:t>
            </a:r>
          </a:p>
        </p:txBody>
      </p:sp>
      <p:cxnSp>
        <p:nvCxnSpPr>
          <p:cNvPr id="26" name="Straight Arrow Connector 25">
            <a:extLst>
              <a:ext uri="{FF2B5EF4-FFF2-40B4-BE49-F238E27FC236}">
                <a16:creationId xmlns:a16="http://schemas.microsoft.com/office/drawing/2014/main" id="{41EFAED1-1CF6-485B-A8C1-716BA68A8144}"/>
              </a:ext>
            </a:extLst>
          </p:cNvPr>
          <p:cNvCxnSpPr>
            <a:cxnSpLocks/>
            <a:stCxn id="33" idx="5"/>
          </p:cNvCxnSpPr>
          <p:nvPr/>
        </p:nvCxnSpPr>
        <p:spPr>
          <a:xfrm>
            <a:off x="2643576" y="3726191"/>
            <a:ext cx="226369" cy="5555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4293471-BC71-4628-885B-BF48921F52D9}"/>
              </a:ext>
            </a:extLst>
          </p:cNvPr>
          <p:cNvSpPr txBox="1"/>
          <p:nvPr/>
        </p:nvSpPr>
        <p:spPr>
          <a:xfrm rot="4046021">
            <a:off x="2527199" y="3801508"/>
            <a:ext cx="740395" cy="300082"/>
          </a:xfrm>
          <a:prstGeom prst="rect">
            <a:avLst/>
          </a:prstGeom>
          <a:noFill/>
        </p:spPr>
        <p:txBody>
          <a:bodyPr wrap="none" rtlCol="0">
            <a:spAutoFit/>
          </a:bodyPr>
          <a:lstStyle/>
          <a:p>
            <a:r>
              <a:rPr lang="en-US" sz="1350" b="1" dirty="0">
                <a:solidFill>
                  <a:srgbClr val="FF0000"/>
                </a:solidFill>
              </a:rPr>
              <a:t>Scissors</a:t>
            </a:r>
          </a:p>
        </p:txBody>
      </p:sp>
      <p:grpSp>
        <p:nvGrpSpPr>
          <p:cNvPr id="28" name="Group 27">
            <a:extLst>
              <a:ext uri="{FF2B5EF4-FFF2-40B4-BE49-F238E27FC236}">
                <a16:creationId xmlns:a16="http://schemas.microsoft.com/office/drawing/2014/main" id="{BABBE010-600F-4656-A6E9-54CDD9DCABA2}"/>
              </a:ext>
            </a:extLst>
          </p:cNvPr>
          <p:cNvGrpSpPr/>
          <p:nvPr/>
        </p:nvGrpSpPr>
        <p:grpSpPr>
          <a:xfrm>
            <a:off x="2196421" y="3279035"/>
            <a:ext cx="523875" cy="523875"/>
            <a:chOff x="2991400" y="2044990"/>
            <a:chExt cx="698500" cy="698500"/>
          </a:xfrm>
        </p:grpSpPr>
        <p:sp>
          <p:nvSpPr>
            <p:cNvPr id="33" name="Oval 32">
              <a:extLst>
                <a:ext uri="{FF2B5EF4-FFF2-40B4-BE49-F238E27FC236}">
                  <a16:creationId xmlns:a16="http://schemas.microsoft.com/office/drawing/2014/main" id="{E521EC17-B900-45E0-821E-52A23F979463}"/>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347A3AF-B881-46B1-B4D5-6D9462EA15E2}"/>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34" name="TextBox 33">
                  <a:extLst>
                    <a:ext uri="{FF2B5EF4-FFF2-40B4-BE49-F238E27FC236}">
                      <a16:creationId xmlns:a16="http://schemas.microsoft.com/office/drawing/2014/main" id="{E347A3AF-B881-46B1-B4D5-6D9462EA15E2}"/>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29" name="Straight Arrow Connector 28">
            <a:extLst>
              <a:ext uri="{FF2B5EF4-FFF2-40B4-BE49-F238E27FC236}">
                <a16:creationId xmlns:a16="http://schemas.microsoft.com/office/drawing/2014/main" id="{FB7DBC5C-B5DC-4E3D-8E91-D5D2FC79DAF7}"/>
              </a:ext>
            </a:extLst>
          </p:cNvPr>
          <p:cNvCxnSpPr>
            <a:cxnSpLocks/>
            <a:stCxn id="33" idx="4"/>
          </p:cNvCxnSpPr>
          <p:nvPr/>
        </p:nvCxnSpPr>
        <p:spPr>
          <a:xfrm>
            <a:off x="2458358"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9382792-3F74-4C32-BF50-312E84E85A42}"/>
              </a:ext>
            </a:extLst>
          </p:cNvPr>
          <p:cNvCxnSpPr>
            <a:cxnSpLocks/>
            <a:stCxn id="33" idx="3"/>
          </p:cNvCxnSpPr>
          <p:nvPr/>
        </p:nvCxnSpPr>
        <p:spPr>
          <a:xfrm flipH="1">
            <a:off x="2024720"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1E4D647-F0AF-4C93-ACFF-2789691A99FD}"/>
              </a:ext>
            </a:extLst>
          </p:cNvPr>
          <p:cNvSpPr txBox="1"/>
          <p:nvPr/>
        </p:nvSpPr>
        <p:spPr>
          <a:xfrm rot="17570857">
            <a:off x="1773286" y="3758650"/>
            <a:ext cx="519373" cy="300082"/>
          </a:xfrm>
          <a:prstGeom prst="rect">
            <a:avLst/>
          </a:prstGeom>
          <a:noFill/>
        </p:spPr>
        <p:txBody>
          <a:bodyPr wrap="none" rtlCol="0">
            <a:spAutoFit/>
          </a:bodyPr>
          <a:lstStyle/>
          <a:p>
            <a:r>
              <a:rPr lang="en-US" sz="1350" dirty="0"/>
              <a:t>Rock</a:t>
            </a:r>
          </a:p>
        </p:txBody>
      </p:sp>
      <p:sp>
        <p:nvSpPr>
          <p:cNvPr id="32" name="TextBox 31">
            <a:extLst>
              <a:ext uri="{FF2B5EF4-FFF2-40B4-BE49-F238E27FC236}">
                <a16:creationId xmlns:a16="http://schemas.microsoft.com/office/drawing/2014/main" id="{ADCD0172-D977-44C0-86A6-EF816E67C76F}"/>
              </a:ext>
            </a:extLst>
          </p:cNvPr>
          <p:cNvSpPr txBox="1"/>
          <p:nvPr/>
        </p:nvSpPr>
        <p:spPr>
          <a:xfrm rot="5400000">
            <a:off x="2252105" y="3852708"/>
            <a:ext cx="592919" cy="300082"/>
          </a:xfrm>
          <a:prstGeom prst="rect">
            <a:avLst/>
          </a:prstGeom>
          <a:noFill/>
        </p:spPr>
        <p:txBody>
          <a:bodyPr wrap="none" rtlCol="0">
            <a:spAutoFit/>
          </a:bodyPr>
          <a:lstStyle/>
          <a:p>
            <a:r>
              <a:rPr lang="en-US" sz="1350" dirty="0"/>
              <a:t>Paper</a:t>
            </a:r>
          </a:p>
        </p:txBody>
      </p:sp>
      <p:cxnSp>
        <p:nvCxnSpPr>
          <p:cNvPr id="36" name="Straight Arrow Connector 35">
            <a:extLst>
              <a:ext uri="{FF2B5EF4-FFF2-40B4-BE49-F238E27FC236}">
                <a16:creationId xmlns:a16="http://schemas.microsoft.com/office/drawing/2014/main" id="{9949E551-21B5-4176-9D7F-79756AD6F2FC}"/>
              </a:ext>
            </a:extLst>
          </p:cNvPr>
          <p:cNvCxnSpPr>
            <a:cxnSpLocks/>
            <a:stCxn id="43" idx="5"/>
          </p:cNvCxnSpPr>
          <p:nvPr/>
        </p:nvCxnSpPr>
        <p:spPr>
          <a:xfrm>
            <a:off x="4290267" y="3726191"/>
            <a:ext cx="226369" cy="5555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70C563F5-1338-427E-B6DC-0003120DFFDB}"/>
              </a:ext>
            </a:extLst>
          </p:cNvPr>
          <p:cNvSpPr txBox="1"/>
          <p:nvPr/>
        </p:nvSpPr>
        <p:spPr>
          <a:xfrm rot="4046021">
            <a:off x="4173890" y="3801508"/>
            <a:ext cx="740395" cy="300082"/>
          </a:xfrm>
          <a:prstGeom prst="rect">
            <a:avLst/>
          </a:prstGeom>
          <a:noFill/>
        </p:spPr>
        <p:txBody>
          <a:bodyPr wrap="none" rtlCol="0">
            <a:spAutoFit/>
          </a:bodyPr>
          <a:lstStyle/>
          <a:p>
            <a:r>
              <a:rPr lang="en-US" sz="1350" b="1" dirty="0">
                <a:solidFill>
                  <a:srgbClr val="FF0000"/>
                </a:solidFill>
              </a:rPr>
              <a:t>Scissors</a:t>
            </a:r>
          </a:p>
        </p:txBody>
      </p:sp>
      <p:grpSp>
        <p:nvGrpSpPr>
          <p:cNvPr id="38" name="Group 37">
            <a:extLst>
              <a:ext uri="{FF2B5EF4-FFF2-40B4-BE49-F238E27FC236}">
                <a16:creationId xmlns:a16="http://schemas.microsoft.com/office/drawing/2014/main" id="{6F2307F1-73A9-4791-8306-4AD30A31F0D7}"/>
              </a:ext>
            </a:extLst>
          </p:cNvPr>
          <p:cNvGrpSpPr/>
          <p:nvPr/>
        </p:nvGrpSpPr>
        <p:grpSpPr>
          <a:xfrm>
            <a:off x="3843111" y="3279035"/>
            <a:ext cx="523875" cy="523875"/>
            <a:chOff x="2991400" y="2044990"/>
            <a:chExt cx="698500" cy="698500"/>
          </a:xfrm>
        </p:grpSpPr>
        <p:sp>
          <p:nvSpPr>
            <p:cNvPr id="43" name="Oval 42">
              <a:extLst>
                <a:ext uri="{FF2B5EF4-FFF2-40B4-BE49-F238E27FC236}">
                  <a16:creationId xmlns:a16="http://schemas.microsoft.com/office/drawing/2014/main" id="{E9BFA0AB-C321-4093-B719-730D85463CC4}"/>
                </a:ext>
              </a:extLst>
            </p:cNvPr>
            <p:cNvSpPr>
              <a:spLocks/>
            </p:cNvSpPr>
            <p:nvPr/>
          </p:nvSpPr>
          <p:spPr bwMode="auto">
            <a:xfrm>
              <a:off x="2991400" y="2044990"/>
              <a:ext cx="698500" cy="698500"/>
            </a:xfrm>
            <a:prstGeom prst="ellipse">
              <a:avLst/>
            </a:prstGeom>
            <a:gradFill>
              <a:gsLst>
                <a:gs pos="0">
                  <a:srgbClr val="FF0000"/>
                </a:gs>
                <a:gs pos="100000">
                  <a:srgbClr val="FFFFFF"/>
                </a:gs>
              </a:gsLst>
              <a:lin ang="2280000" scaled="1"/>
            </a:gradFill>
            <a:ln w="12700">
              <a:solidFill>
                <a:schemeClr val="tx1"/>
              </a:solidFill>
              <a:miter lim="800000"/>
              <a:headEnd/>
              <a:tailEnd/>
            </a:ln>
            <a:effectLst>
              <a:outerShdw blurRad="127000" dist="76199" dir="2700000" algn="ctr" rotWithShape="0">
                <a:schemeClr val="bg2">
                  <a:alpha val="75000"/>
                </a:schemeClr>
              </a:outerShdw>
            </a:effectLst>
          </p:spPr>
          <p:txBody>
            <a:bodyPr lIns="0" tIns="0" rIns="0" bIns="0"/>
            <a:lstStyle>
              <a:defPPr>
                <a:defRPr lang="en-US"/>
              </a:defPPr>
              <a:lvl1pPr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1pPr>
              <a:lvl2pPr marL="4572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2pPr>
              <a:lvl3pPr marL="9144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3pPr>
              <a:lvl4pPr marL="13716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4pPr>
              <a:lvl5pPr marL="1828800" algn="ctr" rtl="0" fontAlgn="base">
                <a:spcBef>
                  <a:spcPct val="0"/>
                </a:spcBef>
                <a:spcAft>
                  <a:spcPct val="0"/>
                </a:spcAft>
                <a:defRPr sz="4200" kern="1200">
                  <a:solidFill>
                    <a:srgbClr val="000000"/>
                  </a:solidFill>
                  <a:latin typeface="Helvetica Neue Light" pitchFamily="-84" charset="0"/>
                  <a:ea typeface="ヒラギノ角ゴ ProN W3" pitchFamily="-84" charset="-128"/>
                  <a:cs typeface="+mn-cs"/>
                  <a:sym typeface="Helvetica Neue Light" pitchFamily="-84" charset="0"/>
                </a:defRPr>
              </a:lvl5pPr>
              <a:lvl6pPr marL="22860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6pPr>
              <a:lvl7pPr marL="27432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7pPr>
              <a:lvl8pPr marL="32004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8pPr>
              <a:lvl9pPr marL="3657600" algn="l" defTabSz="914400" rtl="0" eaLnBrk="1" latinLnBrk="0" hangingPunct="1">
                <a:defRPr sz="4200" kern="1200">
                  <a:solidFill>
                    <a:srgbClr val="000000"/>
                  </a:solidFill>
                  <a:latin typeface="Helvetica Neue Light" pitchFamily="-84" charset="0"/>
                  <a:ea typeface="ヒラギノ角ゴ ProN W3" pitchFamily="-84" charset="-128"/>
                  <a:cs typeface="+mn-cs"/>
                  <a:sym typeface="Helvetica Neue Light" pitchFamily="-84" charset="0"/>
                </a:defRPr>
              </a:lvl9pPr>
            </a:lstStyle>
            <a:p>
              <a:endParaRPr lang="en-US" sz="3150">
                <a:solidFill>
                  <a:schemeClr val="tx1"/>
                </a:solidFill>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4071955-F2EF-48C5-80EA-263A5BD2F03A}"/>
                    </a:ext>
                  </a:extLst>
                </p:cNvPr>
                <p:cNvSpPr txBox="1"/>
                <p:nvPr/>
              </p:nvSpPr>
              <p:spPr>
                <a:xfrm>
                  <a:off x="3087248" y="2209574"/>
                  <a:ext cx="565711"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350" b="1" i="1">
                                <a:latin typeface="Cambria Math" panose="02040503050406030204" pitchFamily="18" charset="0"/>
                              </a:rPr>
                            </m:ctrlPr>
                          </m:sSubPr>
                          <m:e>
                            <m:r>
                              <a:rPr lang="en-US" sz="1350" b="1" i="1">
                                <a:latin typeface="Cambria Math" panose="02040503050406030204" pitchFamily="18" charset="0"/>
                              </a:rPr>
                              <m:t>𝑷</m:t>
                            </m:r>
                          </m:e>
                          <m:sub>
                            <m:r>
                              <a:rPr lang="en-US" sz="1350" b="1" i="1">
                                <a:latin typeface="Cambria Math" panose="02040503050406030204" pitchFamily="18" charset="0"/>
                              </a:rPr>
                              <m:t>𝟐</m:t>
                            </m:r>
                          </m:sub>
                        </m:sSub>
                      </m:oMath>
                    </m:oMathPara>
                  </a14:m>
                  <a:endParaRPr lang="en-US" sz="1350" b="1" dirty="0"/>
                </a:p>
              </p:txBody>
            </p:sp>
          </mc:Choice>
          <mc:Fallback xmlns="">
            <p:sp>
              <p:nvSpPr>
                <p:cNvPr id="44" name="TextBox 43">
                  <a:extLst>
                    <a:ext uri="{FF2B5EF4-FFF2-40B4-BE49-F238E27FC236}">
                      <a16:creationId xmlns:a16="http://schemas.microsoft.com/office/drawing/2014/main" id="{14071955-F2EF-48C5-80EA-263A5BD2F03A}"/>
                    </a:ext>
                  </a:extLst>
                </p:cNvPr>
                <p:cNvSpPr txBox="1">
                  <a:spLocks noRot="1" noChangeAspect="1" noMove="1" noResize="1" noEditPoints="1" noAdjustHandles="1" noChangeArrowheads="1" noChangeShapeType="1" noTextEdit="1"/>
                </p:cNvSpPr>
                <p:nvPr/>
              </p:nvSpPr>
              <p:spPr>
                <a:xfrm>
                  <a:off x="3087248" y="2209574"/>
                  <a:ext cx="565711" cy="400109"/>
                </a:xfrm>
                <a:prstGeom prst="rect">
                  <a:avLst/>
                </a:prstGeom>
                <a:blipFill>
                  <a:blip r:embed="rId5"/>
                  <a:stretch>
                    <a:fillRect/>
                  </a:stretch>
                </a:blipFill>
              </p:spPr>
              <p:txBody>
                <a:bodyPr/>
                <a:lstStyle/>
                <a:p>
                  <a:r>
                    <a:rPr lang="en-US">
                      <a:noFill/>
                    </a:rPr>
                    <a:t> </a:t>
                  </a:r>
                </a:p>
              </p:txBody>
            </p:sp>
          </mc:Fallback>
        </mc:AlternateContent>
      </p:grpSp>
      <p:cxnSp>
        <p:nvCxnSpPr>
          <p:cNvPr id="39" name="Straight Arrow Connector 38">
            <a:extLst>
              <a:ext uri="{FF2B5EF4-FFF2-40B4-BE49-F238E27FC236}">
                <a16:creationId xmlns:a16="http://schemas.microsoft.com/office/drawing/2014/main" id="{B6840DEB-5A87-47FC-8E9E-6B01732193BC}"/>
              </a:ext>
            </a:extLst>
          </p:cNvPr>
          <p:cNvCxnSpPr>
            <a:cxnSpLocks/>
            <a:stCxn id="43" idx="4"/>
          </p:cNvCxnSpPr>
          <p:nvPr/>
        </p:nvCxnSpPr>
        <p:spPr>
          <a:xfrm>
            <a:off x="4105049" y="3802910"/>
            <a:ext cx="0" cy="4788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DBA48C2-0BD7-427C-AFCC-4699F02BB6EF}"/>
              </a:ext>
            </a:extLst>
          </p:cNvPr>
          <p:cNvCxnSpPr>
            <a:cxnSpLocks/>
            <a:stCxn id="43" idx="3"/>
          </p:cNvCxnSpPr>
          <p:nvPr/>
        </p:nvCxnSpPr>
        <p:spPr>
          <a:xfrm flipH="1">
            <a:off x="3671410" y="3726191"/>
            <a:ext cx="248421" cy="55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70B621E-8F30-42B3-908F-058F62847036}"/>
              </a:ext>
            </a:extLst>
          </p:cNvPr>
          <p:cNvSpPr txBox="1"/>
          <p:nvPr/>
        </p:nvSpPr>
        <p:spPr>
          <a:xfrm rot="17570857">
            <a:off x="3419976" y="3758650"/>
            <a:ext cx="519373" cy="300082"/>
          </a:xfrm>
          <a:prstGeom prst="rect">
            <a:avLst/>
          </a:prstGeom>
          <a:noFill/>
        </p:spPr>
        <p:txBody>
          <a:bodyPr wrap="none" rtlCol="0">
            <a:spAutoFit/>
          </a:bodyPr>
          <a:lstStyle/>
          <a:p>
            <a:r>
              <a:rPr lang="en-US" sz="1350" dirty="0"/>
              <a:t>Rock</a:t>
            </a:r>
          </a:p>
        </p:txBody>
      </p:sp>
      <p:sp>
        <p:nvSpPr>
          <p:cNvPr id="42" name="TextBox 41">
            <a:extLst>
              <a:ext uri="{FF2B5EF4-FFF2-40B4-BE49-F238E27FC236}">
                <a16:creationId xmlns:a16="http://schemas.microsoft.com/office/drawing/2014/main" id="{DE7565C8-762D-46DD-A6E5-FECAA52BD11B}"/>
              </a:ext>
            </a:extLst>
          </p:cNvPr>
          <p:cNvSpPr txBox="1"/>
          <p:nvPr/>
        </p:nvSpPr>
        <p:spPr>
          <a:xfrm rot="5400000">
            <a:off x="3898795" y="3852708"/>
            <a:ext cx="592919" cy="300082"/>
          </a:xfrm>
          <a:prstGeom prst="rect">
            <a:avLst/>
          </a:prstGeom>
          <a:noFill/>
        </p:spPr>
        <p:txBody>
          <a:bodyPr wrap="none" rtlCol="0">
            <a:spAutoFit/>
          </a:bodyPr>
          <a:lstStyle/>
          <a:p>
            <a:r>
              <a:rPr lang="en-US" sz="1350" dirty="0"/>
              <a:t>Paper</a:t>
            </a:r>
          </a:p>
        </p:txBody>
      </p:sp>
      <p:sp>
        <p:nvSpPr>
          <p:cNvPr id="45" name="TextBox 44">
            <a:extLst>
              <a:ext uri="{FF2B5EF4-FFF2-40B4-BE49-F238E27FC236}">
                <a16:creationId xmlns:a16="http://schemas.microsoft.com/office/drawing/2014/main" id="{50FA9A4D-5B8F-45A6-8BDE-4D7E6E701D15}"/>
              </a:ext>
            </a:extLst>
          </p:cNvPr>
          <p:cNvSpPr txBox="1"/>
          <p:nvPr/>
        </p:nvSpPr>
        <p:spPr>
          <a:xfrm rot="5400000">
            <a:off x="2292757" y="2901913"/>
            <a:ext cx="592919" cy="300082"/>
          </a:xfrm>
          <a:prstGeom prst="rect">
            <a:avLst/>
          </a:prstGeom>
          <a:noFill/>
        </p:spPr>
        <p:txBody>
          <a:bodyPr wrap="none" rtlCol="0">
            <a:spAutoFit/>
          </a:bodyPr>
          <a:lstStyle/>
          <a:p>
            <a:r>
              <a:rPr lang="en-US" sz="1350" dirty="0"/>
              <a:t>Paper</a:t>
            </a:r>
          </a:p>
        </p:txBody>
      </p:sp>
      <p:cxnSp>
        <p:nvCxnSpPr>
          <p:cNvPr id="46" name="Straight Arrow Connector 45">
            <a:extLst>
              <a:ext uri="{FF2B5EF4-FFF2-40B4-BE49-F238E27FC236}">
                <a16:creationId xmlns:a16="http://schemas.microsoft.com/office/drawing/2014/main" id="{B671EDD3-096B-4ED7-8786-045EAEACE2B7}"/>
              </a:ext>
            </a:extLst>
          </p:cNvPr>
          <p:cNvCxnSpPr>
            <a:cxnSpLocks/>
            <a:stCxn id="33" idx="2"/>
            <a:endCxn id="23" idx="6"/>
          </p:cNvCxnSpPr>
          <p:nvPr/>
        </p:nvCxnSpPr>
        <p:spPr>
          <a:xfrm flipH="1">
            <a:off x="1118786" y="3540973"/>
            <a:ext cx="107763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8214005-E57D-45C0-9E40-89FBE26CC9FC}"/>
              </a:ext>
            </a:extLst>
          </p:cNvPr>
          <p:cNvCxnSpPr>
            <a:cxnSpLocks/>
            <a:stCxn id="43" idx="2"/>
            <a:endCxn id="33" idx="6"/>
          </p:cNvCxnSpPr>
          <p:nvPr/>
        </p:nvCxnSpPr>
        <p:spPr>
          <a:xfrm flipH="1">
            <a:off x="2720296" y="3540973"/>
            <a:ext cx="1122815" cy="0"/>
          </a:xfrm>
          <a:prstGeom prst="straightConnector1">
            <a:avLst/>
          </a:prstGeom>
          <a:ln w="19050">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2121CB4-1894-4283-A071-E7FF56AA2F7A}"/>
                  </a:ext>
                </a:extLst>
              </p:cNvPr>
              <p:cNvSpPr txBox="1"/>
              <p:nvPr/>
            </p:nvSpPr>
            <p:spPr>
              <a:xfrm>
                <a:off x="667446" y="3094607"/>
                <a:ext cx="69384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𝟎</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𝟏</m:t>
                      </m:r>
                    </m:oMath>
                  </m:oMathPara>
                </a14:m>
                <a:endParaRPr lang="en-US" sz="1050" b="1" dirty="0">
                  <a:solidFill>
                    <a:srgbClr val="0070C0"/>
                  </a:solidFill>
                </a:endParaRPr>
              </a:p>
            </p:txBody>
          </p:sp>
        </mc:Choice>
        <mc:Fallback xmlns="">
          <p:sp>
            <p:nvSpPr>
              <p:cNvPr id="49" name="TextBox 48">
                <a:extLst>
                  <a:ext uri="{FF2B5EF4-FFF2-40B4-BE49-F238E27FC236}">
                    <a16:creationId xmlns:a16="http://schemas.microsoft.com/office/drawing/2014/main" id="{92121CB4-1894-4283-A071-E7FF56AA2F7A}"/>
                  </a:ext>
                </a:extLst>
              </p:cNvPr>
              <p:cNvSpPr txBox="1">
                <a:spLocks noRot="1" noChangeAspect="1" noMove="1" noResize="1" noEditPoints="1" noAdjustHandles="1" noChangeArrowheads="1" noChangeShapeType="1" noTextEdit="1"/>
              </p:cNvSpPr>
              <p:nvPr/>
            </p:nvSpPr>
            <p:spPr>
              <a:xfrm>
                <a:off x="667446" y="3094607"/>
                <a:ext cx="693844" cy="25391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71EA277-1CE6-4117-862C-A000DD1CE6F5}"/>
                  </a:ext>
                </a:extLst>
              </p:cNvPr>
              <p:cNvSpPr txBox="1"/>
              <p:nvPr/>
            </p:nvSpPr>
            <p:spPr>
              <a:xfrm>
                <a:off x="3702520" y="3094607"/>
                <a:ext cx="69384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𝟎</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𝟏</m:t>
                      </m:r>
                    </m:oMath>
                  </m:oMathPara>
                </a14:m>
                <a:endParaRPr lang="en-US" sz="1050" b="1" dirty="0">
                  <a:solidFill>
                    <a:srgbClr val="0070C0"/>
                  </a:solidFill>
                </a:endParaRPr>
              </a:p>
            </p:txBody>
          </p:sp>
        </mc:Choice>
        <mc:Fallback xmlns="">
          <p:sp>
            <p:nvSpPr>
              <p:cNvPr id="50" name="TextBox 49">
                <a:extLst>
                  <a:ext uri="{FF2B5EF4-FFF2-40B4-BE49-F238E27FC236}">
                    <a16:creationId xmlns:a16="http://schemas.microsoft.com/office/drawing/2014/main" id="{C71EA277-1CE6-4117-862C-A000DD1CE6F5}"/>
                  </a:ext>
                </a:extLst>
              </p:cNvPr>
              <p:cNvSpPr txBox="1">
                <a:spLocks noRot="1" noChangeAspect="1" noMove="1" noResize="1" noEditPoints="1" noAdjustHandles="1" noChangeArrowheads="1" noChangeShapeType="1" noTextEdit="1"/>
              </p:cNvSpPr>
              <p:nvPr/>
            </p:nvSpPr>
            <p:spPr>
              <a:xfrm>
                <a:off x="3702520" y="3094607"/>
                <a:ext cx="693844" cy="253916"/>
              </a:xfrm>
              <a:prstGeom prst="rect">
                <a:avLst/>
              </a:prstGeom>
              <a:blipFill>
                <a:blip r:embed="rId7"/>
                <a:stretch>
                  <a:fillRect/>
                </a:stretch>
              </a:blipFill>
            </p:spPr>
            <p:txBody>
              <a:bodyPr/>
              <a:lstStyle/>
              <a:p>
                <a:r>
                  <a:rPr lang="en-US">
                    <a:noFill/>
                  </a:rPr>
                  <a:t> </a:t>
                </a:r>
              </a:p>
            </p:txBody>
          </p:sp>
        </mc:Fallback>
      </mc:AlternateContent>
      <p:sp>
        <p:nvSpPr>
          <p:cNvPr id="52" name="TextBox 51">
            <a:extLst>
              <a:ext uri="{FF2B5EF4-FFF2-40B4-BE49-F238E27FC236}">
                <a16:creationId xmlns:a16="http://schemas.microsoft.com/office/drawing/2014/main" id="{2994A605-D5BB-4745-B7F3-732DAF9CBC25}"/>
              </a:ext>
            </a:extLst>
          </p:cNvPr>
          <p:cNvSpPr txBox="1"/>
          <p:nvPr/>
        </p:nvSpPr>
        <p:spPr>
          <a:xfrm>
            <a:off x="1905572" y="4226473"/>
            <a:ext cx="272832" cy="300082"/>
          </a:xfrm>
          <a:prstGeom prst="rect">
            <a:avLst/>
          </a:prstGeom>
          <a:noFill/>
        </p:spPr>
        <p:txBody>
          <a:bodyPr wrap="none" rtlCol="0">
            <a:spAutoFit/>
          </a:bodyPr>
          <a:lstStyle/>
          <a:p>
            <a:r>
              <a:rPr lang="en-US" sz="1350" dirty="0"/>
              <a:t>1</a:t>
            </a:r>
          </a:p>
        </p:txBody>
      </p:sp>
      <p:sp>
        <p:nvSpPr>
          <p:cNvPr id="53" name="TextBox 52">
            <a:extLst>
              <a:ext uri="{FF2B5EF4-FFF2-40B4-BE49-F238E27FC236}">
                <a16:creationId xmlns:a16="http://schemas.microsoft.com/office/drawing/2014/main" id="{85FFEFAF-7C31-44AE-9C26-7A5B3252D8C0}"/>
              </a:ext>
            </a:extLst>
          </p:cNvPr>
          <p:cNvSpPr txBox="1"/>
          <p:nvPr/>
        </p:nvSpPr>
        <p:spPr>
          <a:xfrm>
            <a:off x="2347013" y="4226473"/>
            <a:ext cx="272832" cy="300082"/>
          </a:xfrm>
          <a:prstGeom prst="rect">
            <a:avLst/>
          </a:prstGeom>
          <a:noFill/>
        </p:spPr>
        <p:txBody>
          <a:bodyPr wrap="none" rtlCol="0">
            <a:spAutoFit/>
          </a:bodyPr>
          <a:lstStyle/>
          <a:p>
            <a:r>
              <a:rPr lang="en-US" sz="1350" dirty="0"/>
              <a:t>0</a:t>
            </a:r>
          </a:p>
        </p:txBody>
      </p:sp>
      <p:sp>
        <p:nvSpPr>
          <p:cNvPr id="54" name="TextBox 53">
            <a:extLst>
              <a:ext uri="{FF2B5EF4-FFF2-40B4-BE49-F238E27FC236}">
                <a16:creationId xmlns:a16="http://schemas.microsoft.com/office/drawing/2014/main" id="{702C45C3-2A52-4DAB-84F6-233020EA7E61}"/>
              </a:ext>
            </a:extLst>
          </p:cNvPr>
          <p:cNvSpPr txBox="1"/>
          <p:nvPr/>
        </p:nvSpPr>
        <p:spPr>
          <a:xfrm>
            <a:off x="2744107" y="4231766"/>
            <a:ext cx="325730" cy="300082"/>
          </a:xfrm>
          <a:prstGeom prst="rect">
            <a:avLst/>
          </a:prstGeom>
          <a:noFill/>
        </p:spPr>
        <p:txBody>
          <a:bodyPr wrap="none" rtlCol="0">
            <a:spAutoFit/>
          </a:bodyPr>
          <a:lstStyle/>
          <a:p>
            <a:r>
              <a:rPr lang="en-US" sz="1350" b="1" dirty="0">
                <a:solidFill>
                  <a:srgbClr val="FF0000"/>
                </a:solidFill>
              </a:rPr>
              <a:t>-2</a:t>
            </a:r>
          </a:p>
        </p:txBody>
      </p:sp>
      <p:sp>
        <p:nvSpPr>
          <p:cNvPr id="55" name="TextBox 54">
            <a:extLst>
              <a:ext uri="{FF2B5EF4-FFF2-40B4-BE49-F238E27FC236}">
                <a16:creationId xmlns:a16="http://schemas.microsoft.com/office/drawing/2014/main" id="{25BCB414-22B9-4EF0-96A2-7558810081B4}"/>
              </a:ext>
            </a:extLst>
          </p:cNvPr>
          <p:cNvSpPr txBox="1"/>
          <p:nvPr/>
        </p:nvSpPr>
        <p:spPr>
          <a:xfrm>
            <a:off x="3510750" y="4231766"/>
            <a:ext cx="325730" cy="300082"/>
          </a:xfrm>
          <a:prstGeom prst="rect">
            <a:avLst/>
          </a:prstGeom>
          <a:noFill/>
        </p:spPr>
        <p:txBody>
          <a:bodyPr wrap="none" rtlCol="0">
            <a:spAutoFit/>
          </a:bodyPr>
          <a:lstStyle/>
          <a:p>
            <a:r>
              <a:rPr lang="en-US" sz="1350" dirty="0"/>
              <a:t>-2</a:t>
            </a:r>
          </a:p>
        </p:txBody>
      </p:sp>
      <p:sp>
        <p:nvSpPr>
          <p:cNvPr id="56" name="TextBox 55">
            <a:extLst>
              <a:ext uri="{FF2B5EF4-FFF2-40B4-BE49-F238E27FC236}">
                <a16:creationId xmlns:a16="http://schemas.microsoft.com/office/drawing/2014/main" id="{F8E89911-9A04-42EB-BD0D-74633E0D0D30}"/>
              </a:ext>
            </a:extLst>
          </p:cNvPr>
          <p:cNvSpPr txBox="1"/>
          <p:nvPr/>
        </p:nvSpPr>
        <p:spPr>
          <a:xfrm>
            <a:off x="3988784" y="4231766"/>
            <a:ext cx="272832" cy="300082"/>
          </a:xfrm>
          <a:prstGeom prst="rect">
            <a:avLst/>
          </a:prstGeom>
          <a:noFill/>
        </p:spPr>
        <p:txBody>
          <a:bodyPr wrap="none" rtlCol="0">
            <a:spAutoFit/>
          </a:bodyPr>
          <a:lstStyle/>
          <a:p>
            <a:r>
              <a:rPr lang="en-US" sz="1350" dirty="0"/>
              <a:t>2</a:t>
            </a:r>
          </a:p>
        </p:txBody>
      </p:sp>
      <p:sp>
        <p:nvSpPr>
          <p:cNvPr id="57" name="TextBox 56">
            <a:extLst>
              <a:ext uri="{FF2B5EF4-FFF2-40B4-BE49-F238E27FC236}">
                <a16:creationId xmlns:a16="http://schemas.microsoft.com/office/drawing/2014/main" id="{629A0FC7-BB20-47D0-9FAD-045309A04304}"/>
              </a:ext>
            </a:extLst>
          </p:cNvPr>
          <p:cNvSpPr txBox="1"/>
          <p:nvPr/>
        </p:nvSpPr>
        <p:spPr>
          <a:xfrm>
            <a:off x="4403503" y="4231766"/>
            <a:ext cx="272832" cy="300082"/>
          </a:xfrm>
          <a:prstGeom prst="rect">
            <a:avLst/>
          </a:prstGeom>
          <a:noFill/>
        </p:spPr>
        <p:txBody>
          <a:bodyPr wrap="none" rtlCol="0">
            <a:spAutoFit/>
          </a:bodyPr>
          <a:lstStyle/>
          <a:p>
            <a:r>
              <a:rPr lang="en-US" sz="1350" b="1" dirty="0">
                <a:solidFill>
                  <a:srgbClr val="FF0000"/>
                </a:solidFill>
              </a:rPr>
              <a:t>0</a:t>
            </a:r>
          </a:p>
        </p:txBody>
      </p: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BFC80822-1EA0-45A8-8F6D-AAF4EB34397E}"/>
                  </a:ext>
                </a:extLst>
              </p:cNvPr>
              <p:cNvSpPr txBox="1"/>
              <p:nvPr/>
            </p:nvSpPr>
            <p:spPr>
              <a:xfrm>
                <a:off x="1853848" y="3094607"/>
                <a:ext cx="69384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𝟎</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𝟖</m:t>
                      </m:r>
                    </m:oMath>
                  </m:oMathPara>
                </a14:m>
                <a:endParaRPr lang="en-US" sz="1050" b="1" dirty="0">
                  <a:solidFill>
                    <a:srgbClr val="0070C0"/>
                  </a:solidFill>
                </a:endParaRPr>
              </a:p>
            </p:txBody>
          </p:sp>
        </mc:Choice>
        <mc:Fallback xmlns="">
          <p:sp>
            <p:nvSpPr>
              <p:cNvPr id="74" name="TextBox 73">
                <a:extLst>
                  <a:ext uri="{FF2B5EF4-FFF2-40B4-BE49-F238E27FC236}">
                    <a16:creationId xmlns:a16="http://schemas.microsoft.com/office/drawing/2014/main" id="{BFC80822-1EA0-45A8-8F6D-AAF4EB34397E}"/>
                  </a:ext>
                </a:extLst>
              </p:cNvPr>
              <p:cNvSpPr txBox="1">
                <a:spLocks noRot="1" noChangeAspect="1" noMove="1" noResize="1" noEditPoints="1" noAdjustHandles="1" noChangeArrowheads="1" noChangeShapeType="1" noTextEdit="1"/>
              </p:cNvSpPr>
              <p:nvPr/>
            </p:nvSpPr>
            <p:spPr>
              <a:xfrm>
                <a:off x="1853848" y="3094607"/>
                <a:ext cx="693844" cy="25391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DB0414D7-FD9D-4D9B-A08E-832D510AD858}"/>
                  </a:ext>
                </a:extLst>
              </p:cNvPr>
              <p:cNvSpPr txBox="1"/>
              <p:nvPr/>
            </p:nvSpPr>
            <p:spPr>
              <a:xfrm>
                <a:off x="5130840" y="3094607"/>
                <a:ext cx="69384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𝟎</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𝟏</m:t>
                      </m:r>
                    </m:oMath>
                  </m:oMathPara>
                </a14:m>
                <a:endParaRPr lang="en-US" sz="1050" b="1" dirty="0">
                  <a:solidFill>
                    <a:srgbClr val="0070C0"/>
                  </a:solidFill>
                </a:endParaRPr>
              </a:p>
            </p:txBody>
          </p:sp>
        </mc:Choice>
        <mc:Fallback xmlns="">
          <p:sp>
            <p:nvSpPr>
              <p:cNvPr id="71" name="TextBox 70">
                <a:extLst>
                  <a:ext uri="{FF2B5EF4-FFF2-40B4-BE49-F238E27FC236}">
                    <a16:creationId xmlns:a16="http://schemas.microsoft.com/office/drawing/2014/main" id="{DB0414D7-FD9D-4D9B-A08E-832D510AD858}"/>
                  </a:ext>
                </a:extLst>
              </p:cNvPr>
              <p:cNvSpPr txBox="1">
                <a:spLocks noRot="1" noChangeAspect="1" noMove="1" noResize="1" noEditPoints="1" noAdjustHandles="1" noChangeArrowheads="1" noChangeShapeType="1" noTextEdit="1"/>
              </p:cNvSpPr>
              <p:nvPr/>
            </p:nvSpPr>
            <p:spPr>
              <a:xfrm>
                <a:off x="5130840" y="3094607"/>
                <a:ext cx="693844" cy="25391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2D089A6-43D7-464D-BBBC-F353418690B2}"/>
                  </a:ext>
                </a:extLst>
              </p:cNvPr>
              <p:cNvSpPr txBox="1"/>
              <p:nvPr/>
            </p:nvSpPr>
            <p:spPr>
              <a:xfrm>
                <a:off x="8165914" y="3094607"/>
                <a:ext cx="69384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𝟎</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𝟏</m:t>
                      </m:r>
                    </m:oMath>
                  </m:oMathPara>
                </a14:m>
                <a:endParaRPr lang="en-US" sz="1050" b="1" dirty="0">
                  <a:solidFill>
                    <a:srgbClr val="0070C0"/>
                  </a:solidFill>
                </a:endParaRPr>
              </a:p>
            </p:txBody>
          </p:sp>
        </mc:Choice>
        <mc:Fallback xmlns="">
          <p:sp>
            <p:nvSpPr>
              <p:cNvPr id="72" name="TextBox 71">
                <a:extLst>
                  <a:ext uri="{FF2B5EF4-FFF2-40B4-BE49-F238E27FC236}">
                    <a16:creationId xmlns:a16="http://schemas.microsoft.com/office/drawing/2014/main" id="{C2D089A6-43D7-464D-BBBC-F353418690B2}"/>
                  </a:ext>
                </a:extLst>
              </p:cNvPr>
              <p:cNvSpPr txBox="1">
                <a:spLocks noRot="1" noChangeAspect="1" noMove="1" noResize="1" noEditPoints="1" noAdjustHandles="1" noChangeArrowheads="1" noChangeShapeType="1" noTextEdit="1"/>
              </p:cNvSpPr>
              <p:nvPr/>
            </p:nvSpPr>
            <p:spPr>
              <a:xfrm>
                <a:off x="8165914" y="3094607"/>
                <a:ext cx="693844" cy="253916"/>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C93F108-C0FE-49FB-AB88-D3E1715E3FDE}"/>
                  </a:ext>
                </a:extLst>
              </p:cNvPr>
              <p:cNvSpPr txBox="1"/>
              <p:nvPr/>
            </p:nvSpPr>
            <p:spPr>
              <a:xfrm>
                <a:off x="6317242" y="3094607"/>
                <a:ext cx="693844" cy="2539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050" b="1" i="1">
                          <a:solidFill>
                            <a:srgbClr val="0070C0"/>
                          </a:solidFill>
                          <a:latin typeface="Cambria Math" panose="02040503050406030204" pitchFamily="18" charset="0"/>
                        </a:rPr>
                        <m:t>𝑷</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𝟎</m:t>
                      </m:r>
                      <m:r>
                        <a:rPr lang="en-US" sz="1050" b="1" i="1">
                          <a:solidFill>
                            <a:srgbClr val="0070C0"/>
                          </a:solidFill>
                          <a:latin typeface="Cambria Math" panose="02040503050406030204" pitchFamily="18" charset="0"/>
                        </a:rPr>
                        <m:t>.</m:t>
                      </m:r>
                      <m:r>
                        <a:rPr lang="en-US" sz="1050" b="1" i="1">
                          <a:solidFill>
                            <a:srgbClr val="0070C0"/>
                          </a:solidFill>
                          <a:latin typeface="Cambria Math" panose="02040503050406030204" pitchFamily="18" charset="0"/>
                        </a:rPr>
                        <m:t>𝟖</m:t>
                      </m:r>
                    </m:oMath>
                  </m:oMathPara>
                </a14:m>
                <a:endParaRPr lang="en-US" sz="1050" b="1" dirty="0">
                  <a:solidFill>
                    <a:srgbClr val="0070C0"/>
                  </a:solidFill>
                </a:endParaRPr>
              </a:p>
            </p:txBody>
          </p:sp>
        </mc:Choice>
        <mc:Fallback xmlns="">
          <p:sp>
            <p:nvSpPr>
              <p:cNvPr id="75" name="TextBox 74">
                <a:extLst>
                  <a:ext uri="{FF2B5EF4-FFF2-40B4-BE49-F238E27FC236}">
                    <a16:creationId xmlns:a16="http://schemas.microsoft.com/office/drawing/2014/main" id="{5C93F108-C0FE-49FB-AB88-D3E1715E3FDE}"/>
                  </a:ext>
                </a:extLst>
              </p:cNvPr>
              <p:cNvSpPr txBox="1">
                <a:spLocks noRot="1" noChangeAspect="1" noMove="1" noResize="1" noEditPoints="1" noAdjustHandles="1" noChangeArrowheads="1" noChangeShapeType="1" noTextEdit="1"/>
              </p:cNvSpPr>
              <p:nvPr/>
            </p:nvSpPr>
            <p:spPr>
              <a:xfrm>
                <a:off x="6317242" y="3094607"/>
                <a:ext cx="693844" cy="253916"/>
              </a:xfrm>
              <a:prstGeom prst="rect">
                <a:avLst/>
              </a:prstGeom>
              <a:blipFill>
                <a:blip r:embed="rId8"/>
                <a:stretch>
                  <a:fillRect/>
                </a:stretch>
              </a:blipFill>
            </p:spPr>
            <p:txBody>
              <a:bodyPr/>
              <a:lstStyle/>
              <a:p>
                <a:r>
                  <a:rPr lang="en-US">
                    <a:noFill/>
                  </a:rPr>
                  <a:t> </a:t>
                </a:r>
              </a:p>
            </p:txBody>
          </p:sp>
        </mc:Fallback>
      </mc:AlternateContent>
      <p:sp>
        <p:nvSpPr>
          <p:cNvPr id="76" name="Rectangle 75"/>
          <p:cNvSpPr/>
          <p:nvPr/>
        </p:nvSpPr>
        <p:spPr>
          <a:xfrm>
            <a:off x="2692591" y="1095193"/>
            <a:ext cx="4000006" cy="369332"/>
          </a:xfrm>
          <a:prstGeom prst="rect">
            <a:avLst/>
          </a:prstGeom>
        </p:spPr>
        <p:txBody>
          <a:bodyPr wrap="none">
            <a:spAutoFit/>
          </a:bodyPr>
          <a:lstStyle/>
          <a:p>
            <a:r>
              <a:rPr lang="en-US" dirty="0"/>
              <a:t>[Brown, Sandholm &amp; Amos NeurIPS-18e]</a:t>
            </a:r>
          </a:p>
        </p:txBody>
      </p:sp>
    </p:spTree>
    <p:extLst>
      <p:ext uri="{BB962C8B-B14F-4D97-AF65-F5344CB8AC3E}">
        <p14:creationId xmlns:p14="http://schemas.microsoft.com/office/powerpoint/2010/main" val="1445428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1|0.1|0.3|0.1"/>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7317</TotalTime>
  <Words>4496</Words>
  <Application>Microsoft Office PowerPoint</Application>
  <PresentationFormat>On-screen Show (4:3)</PresentationFormat>
  <Paragraphs>833</Paragraphs>
  <Slides>34</Slides>
  <Notes>28</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Cambria Math</vt:lpstr>
      <vt:lpstr>Helvetica Neue Light</vt:lpstr>
      <vt:lpstr>Office Theme</vt:lpstr>
      <vt:lpstr>Depth-Limited Subgame solving,  and  Pluribus, the state of the art for  multi-player no-limit Texas hold’em</vt:lpstr>
      <vt:lpstr>depth-limited search FOR IMPERFECT-INFORMATION GAMES   [Brown, Sandholm &amp; Amos, NeurIPS-18]</vt:lpstr>
      <vt:lpstr>Perfect-information games and single-agent search</vt:lpstr>
      <vt:lpstr>Perfect-information games and single-agent search</vt:lpstr>
      <vt:lpstr>Depth-limited solving</vt:lpstr>
      <vt:lpstr>Depth-limited solving</vt:lpstr>
      <vt:lpstr>Depth-limited solving</vt:lpstr>
      <vt:lpstr>Depth-limited solving</vt:lpstr>
      <vt:lpstr>Depth-limited solving</vt:lpstr>
      <vt:lpstr>Depth-limited solving</vt:lpstr>
      <vt:lpstr>Depth-limited solving</vt:lpstr>
      <vt:lpstr>Depth-limited solving</vt:lpstr>
      <vt:lpstr>Depth-limited solving</vt:lpstr>
      <vt:lpstr>Depth-limited solving</vt:lpstr>
      <vt:lpstr>Depth-limited solving</vt:lpstr>
      <vt:lpstr>Safe depth-limited solving starting later than the root [Brown, Sandholm &amp; Amos NeurIPS-18e] </vt:lpstr>
      <vt:lpstr>Head-to-head performance in 2-player no-limit Texas hold’em [Brown, Sandholm &amp; Amos NeurIPS-18e] </vt:lpstr>
      <vt:lpstr>Key takeaways from this segment</vt:lpstr>
      <vt:lpstr>Multi-player GAMES</vt:lpstr>
      <vt:lpstr>Multi-player games</vt:lpstr>
      <vt:lpstr>Multi-player poker</vt:lpstr>
      <vt:lpstr>2-player 0-sum vs. multi-player games</vt:lpstr>
      <vt:lpstr>2-player 0-sum vs. multi-player games</vt:lpstr>
      <vt:lpstr>How does Pluribus work?</vt:lpstr>
      <vt:lpstr>Pluribus</vt:lpstr>
      <vt:lpstr>Pluribus</vt:lpstr>
      <vt:lpstr>Pluribus’s new form of depth-limited search for imperfect-information games</vt:lpstr>
      <vt:lpstr>Pluribus</vt:lpstr>
      <vt:lpstr>Pluribus</vt:lpstr>
      <vt:lpstr>Pluribus’s new equilibrium-finding algorithm</vt:lpstr>
      <vt:lpstr>How does Pluribus work?</vt:lpstr>
      <vt:lpstr>At play time, Pluribus:</vt:lpstr>
      <vt:lpstr>Performance against top human pros</vt:lpstr>
      <vt:lpstr>Improvement of Pluribus with training time</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sandholm</dc:creator>
  <cp:lastModifiedBy>Tuomas Sandholm</cp:lastModifiedBy>
  <cp:revision>1797</cp:revision>
  <cp:lastPrinted>2018-09-27T04:30:48Z</cp:lastPrinted>
  <dcterms:created xsi:type="dcterms:W3CDTF">2017-02-02T18:02:28Z</dcterms:created>
  <dcterms:modified xsi:type="dcterms:W3CDTF">2023-04-18T02:27:40Z</dcterms:modified>
</cp:coreProperties>
</file>