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95" r:id="rId2"/>
    <p:sldId id="330" r:id="rId3"/>
    <p:sldId id="331" r:id="rId4"/>
    <p:sldId id="333" r:id="rId5"/>
    <p:sldId id="378" r:id="rId6"/>
    <p:sldId id="379" r:id="rId7"/>
    <p:sldId id="380" r:id="rId8"/>
    <p:sldId id="381" r:id="rId9"/>
    <p:sldId id="382" r:id="rId10"/>
    <p:sldId id="371" r:id="rId11"/>
    <p:sldId id="362" r:id="rId12"/>
    <p:sldId id="363" r:id="rId13"/>
    <p:sldId id="383" r:id="rId14"/>
    <p:sldId id="278" r:id="rId15"/>
    <p:sldId id="384" r:id="rId16"/>
    <p:sldId id="281" r:id="rId17"/>
    <p:sldId id="282" r:id="rId18"/>
    <p:sldId id="283" r:id="rId19"/>
    <p:sldId id="275" r:id="rId20"/>
    <p:sldId id="385" r:id="rId21"/>
    <p:sldId id="440" r:id="rId22"/>
    <p:sldId id="359" r:id="rId23"/>
    <p:sldId id="280" r:id="rId24"/>
    <p:sldId id="284" r:id="rId25"/>
    <p:sldId id="289" r:id="rId26"/>
    <p:sldId id="262" r:id="rId27"/>
    <p:sldId id="272" r:id="rId28"/>
    <p:sldId id="386" r:id="rId29"/>
    <p:sldId id="437" r:id="rId30"/>
    <p:sldId id="286" r:id="rId31"/>
    <p:sldId id="287" r:id="rId32"/>
    <p:sldId id="290" r:id="rId33"/>
    <p:sldId id="418" r:id="rId34"/>
    <p:sldId id="399" r:id="rId35"/>
    <p:sldId id="400" r:id="rId36"/>
    <p:sldId id="401" r:id="rId37"/>
    <p:sldId id="402" r:id="rId38"/>
    <p:sldId id="403" r:id="rId39"/>
    <p:sldId id="404" r:id="rId40"/>
    <p:sldId id="405" r:id="rId41"/>
    <p:sldId id="406" r:id="rId42"/>
    <p:sldId id="407" r:id="rId43"/>
    <p:sldId id="436" r:id="rId44"/>
    <p:sldId id="409" r:id="rId45"/>
    <p:sldId id="410" r:id="rId46"/>
    <p:sldId id="411" r:id="rId47"/>
    <p:sldId id="412" r:id="rId48"/>
    <p:sldId id="413" r:id="rId49"/>
    <p:sldId id="414" r:id="rId50"/>
    <p:sldId id="415" r:id="rId51"/>
    <p:sldId id="416" r:id="rId52"/>
    <p:sldId id="417" r:id="rId53"/>
    <p:sldId id="387" r:id="rId54"/>
    <p:sldId id="389" r:id="rId55"/>
    <p:sldId id="390" r:id="rId56"/>
    <p:sldId id="391" r:id="rId57"/>
    <p:sldId id="392" r:id="rId58"/>
    <p:sldId id="393" r:id="rId59"/>
    <p:sldId id="388" r:id="rId60"/>
    <p:sldId id="394" r:id="rId61"/>
    <p:sldId id="288" r:id="rId62"/>
    <p:sldId id="285" r:id="rId63"/>
    <p:sldId id="375" r:id="rId64"/>
    <p:sldId id="395" r:id="rId65"/>
    <p:sldId id="396" r:id="rId66"/>
    <p:sldId id="367" r:id="rId67"/>
    <p:sldId id="377" r:id="rId68"/>
    <p:sldId id="376"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userDrawn="1">
          <p15:clr>
            <a:srgbClr val="A4A3A4"/>
          </p15:clr>
        </p15:guide>
        <p15:guide id="2" pos="21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33" autoAdjust="0"/>
    <p:restoredTop sz="89655" autoAdjust="0"/>
  </p:normalViewPr>
  <p:slideViewPr>
    <p:cSldViewPr showGuides="1">
      <p:cViewPr varScale="1">
        <p:scale>
          <a:sx n="140" d="100"/>
          <a:sy n="140" d="100"/>
        </p:scale>
        <p:origin x="2292" y="114"/>
      </p:cViewPr>
      <p:guideLst>
        <p:guide orient="horz" pos="1296"/>
        <p:guide pos="2112"/>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oam\Dropbox\Papers\2016_Refinement\2017_Workshop\presentation\margi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oam\Dropbox\Papers\2016_Refinement\2017_Workshop\presentation\margi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margins!$B$3</c:f>
              <c:strCache>
                <c:ptCount val="1"/>
                <c:pt idx="0">
                  <c:v>"Enter" EV</c:v>
                </c:pt>
              </c:strCache>
            </c:strRef>
          </c:tx>
          <c:invertIfNegative val="0"/>
          <c:cat>
            <c:strRef>
              <c:f>margins!$C$2:$D$2</c:f>
              <c:strCache>
                <c:ptCount val="2"/>
                <c:pt idx="0">
                  <c:v>Type 1</c:v>
                </c:pt>
                <c:pt idx="1">
                  <c:v>Type 2</c:v>
                </c:pt>
              </c:strCache>
            </c:strRef>
          </c:cat>
          <c:val>
            <c:numRef>
              <c:f>margins!$C$3:$D$3</c:f>
              <c:numCache>
                <c:formatCode>General</c:formatCode>
                <c:ptCount val="2"/>
                <c:pt idx="0">
                  <c:v>0.4</c:v>
                </c:pt>
                <c:pt idx="1">
                  <c:v>0.4</c:v>
                </c:pt>
              </c:numCache>
            </c:numRef>
          </c:val>
          <c:extLst>
            <c:ext xmlns:c16="http://schemas.microsoft.com/office/drawing/2014/chart" uri="{C3380CC4-5D6E-409C-BE32-E72D297353CC}">
              <c16:uniqueId val="{00000000-2389-450B-8B12-0F475AA4FEC8}"/>
            </c:ext>
          </c:extLst>
        </c:ser>
        <c:ser>
          <c:idx val="1"/>
          <c:order val="1"/>
          <c:tx>
            <c:strRef>
              <c:f>margins!$B$4</c:f>
              <c:strCache>
                <c:ptCount val="1"/>
                <c:pt idx="0">
                  <c:v>Margin</c:v>
                </c:pt>
              </c:strCache>
            </c:strRef>
          </c:tx>
          <c:invertIfNegative val="0"/>
          <c:cat>
            <c:strRef>
              <c:f>margins!$C$2:$D$2</c:f>
              <c:strCache>
                <c:ptCount val="2"/>
                <c:pt idx="0">
                  <c:v>Type 1</c:v>
                </c:pt>
                <c:pt idx="1">
                  <c:v>Type 2</c:v>
                </c:pt>
              </c:strCache>
            </c:strRef>
          </c:cat>
          <c:val>
            <c:numRef>
              <c:f>margins!$C$4:$D$4</c:f>
              <c:numCache>
                <c:formatCode>General</c:formatCode>
                <c:ptCount val="2"/>
                <c:pt idx="0">
                  <c:v>0.1</c:v>
                </c:pt>
                <c:pt idx="1">
                  <c:v>0.1</c:v>
                </c:pt>
              </c:numCache>
            </c:numRef>
          </c:val>
          <c:extLst>
            <c:ext xmlns:c16="http://schemas.microsoft.com/office/drawing/2014/chart" uri="{C3380CC4-5D6E-409C-BE32-E72D297353CC}">
              <c16:uniqueId val="{00000001-2389-450B-8B12-0F475AA4FEC8}"/>
            </c:ext>
          </c:extLst>
        </c:ser>
        <c:dLbls>
          <c:showLegendKey val="0"/>
          <c:showVal val="0"/>
          <c:showCatName val="0"/>
          <c:showSerName val="0"/>
          <c:showPercent val="0"/>
          <c:showBubbleSize val="0"/>
        </c:dLbls>
        <c:gapWidth val="150"/>
        <c:overlap val="100"/>
        <c:axId val="118444416"/>
        <c:axId val="118445952"/>
      </c:barChart>
      <c:catAx>
        <c:axId val="118444416"/>
        <c:scaling>
          <c:orientation val="minMax"/>
        </c:scaling>
        <c:delete val="0"/>
        <c:axPos val="b"/>
        <c:numFmt formatCode="General" sourceLinked="0"/>
        <c:majorTickMark val="out"/>
        <c:minorTickMark val="none"/>
        <c:tickLblPos val="nextTo"/>
        <c:txPr>
          <a:bodyPr/>
          <a:lstStyle/>
          <a:p>
            <a:pPr>
              <a:defRPr sz="1400"/>
            </a:pPr>
            <a:endParaRPr lang="en-US"/>
          </a:p>
        </c:txPr>
        <c:crossAx val="118445952"/>
        <c:crosses val="autoZero"/>
        <c:auto val="1"/>
        <c:lblAlgn val="ctr"/>
        <c:lblOffset val="100"/>
        <c:noMultiLvlLbl val="0"/>
      </c:catAx>
      <c:valAx>
        <c:axId val="118445952"/>
        <c:scaling>
          <c:orientation val="minMax"/>
          <c:min val="0"/>
        </c:scaling>
        <c:delete val="0"/>
        <c:axPos val="l"/>
        <c:majorGridlines/>
        <c:title>
          <c:tx>
            <c:rich>
              <a:bodyPr rot="-5400000" vert="horz"/>
              <a:lstStyle/>
              <a:p>
                <a:pPr>
                  <a:defRPr sz="1400"/>
                </a:pPr>
                <a:r>
                  <a:rPr lang="en-US" sz="1400"/>
                  <a:t>Expected Value</a:t>
                </a:r>
              </a:p>
            </c:rich>
          </c:tx>
          <c:overlay val="0"/>
        </c:title>
        <c:numFmt formatCode="General" sourceLinked="1"/>
        <c:majorTickMark val="out"/>
        <c:minorTickMark val="none"/>
        <c:tickLblPos val="nextTo"/>
        <c:txPr>
          <a:bodyPr/>
          <a:lstStyle/>
          <a:p>
            <a:pPr>
              <a:defRPr sz="1400"/>
            </a:pPr>
            <a:endParaRPr lang="en-US"/>
          </a:p>
        </c:txPr>
        <c:crossAx val="118444416"/>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margins!$F$3</c:f>
              <c:strCache>
                <c:ptCount val="1"/>
                <c:pt idx="0">
                  <c:v>"Enter" EV</c:v>
                </c:pt>
              </c:strCache>
            </c:strRef>
          </c:tx>
          <c:invertIfNegative val="0"/>
          <c:cat>
            <c:strRef>
              <c:f>margins!$G$2:$H$2</c:f>
              <c:strCache>
                <c:ptCount val="2"/>
                <c:pt idx="0">
                  <c:v>Type 1</c:v>
                </c:pt>
                <c:pt idx="1">
                  <c:v>Type 2</c:v>
                </c:pt>
              </c:strCache>
            </c:strRef>
          </c:cat>
          <c:val>
            <c:numRef>
              <c:f>margins!$G$3:$H$3</c:f>
              <c:numCache>
                <c:formatCode>General</c:formatCode>
                <c:ptCount val="2"/>
                <c:pt idx="0">
                  <c:v>0.43</c:v>
                </c:pt>
                <c:pt idx="1">
                  <c:v>0.1</c:v>
                </c:pt>
              </c:numCache>
            </c:numRef>
          </c:val>
          <c:extLst>
            <c:ext xmlns:c16="http://schemas.microsoft.com/office/drawing/2014/chart" uri="{C3380CC4-5D6E-409C-BE32-E72D297353CC}">
              <c16:uniqueId val="{00000000-2224-4DF3-B3C2-F90CF03F109D}"/>
            </c:ext>
          </c:extLst>
        </c:ser>
        <c:ser>
          <c:idx val="1"/>
          <c:order val="1"/>
          <c:tx>
            <c:strRef>
              <c:f>margins!$F$4</c:f>
              <c:strCache>
                <c:ptCount val="1"/>
                <c:pt idx="0">
                  <c:v>Margin</c:v>
                </c:pt>
              </c:strCache>
            </c:strRef>
          </c:tx>
          <c:invertIfNegative val="0"/>
          <c:cat>
            <c:strRef>
              <c:f>margins!$G$2:$H$2</c:f>
              <c:strCache>
                <c:ptCount val="2"/>
                <c:pt idx="0">
                  <c:v>Type 1</c:v>
                </c:pt>
                <c:pt idx="1">
                  <c:v>Type 2</c:v>
                </c:pt>
              </c:strCache>
            </c:strRef>
          </c:cat>
          <c:val>
            <c:numRef>
              <c:f>margins!$G$4:$H$4</c:f>
              <c:numCache>
                <c:formatCode>General</c:formatCode>
                <c:ptCount val="2"/>
                <c:pt idx="0">
                  <c:v>7.0000000000000007E-2</c:v>
                </c:pt>
                <c:pt idx="1">
                  <c:v>0.4</c:v>
                </c:pt>
              </c:numCache>
            </c:numRef>
          </c:val>
          <c:extLst>
            <c:ext xmlns:c16="http://schemas.microsoft.com/office/drawing/2014/chart" uri="{C3380CC4-5D6E-409C-BE32-E72D297353CC}">
              <c16:uniqueId val="{00000001-2224-4DF3-B3C2-F90CF03F109D}"/>
            </c:ext>
          </c:extLst>
        </c:ser>
        <c:dLbls>
          <c:showLegendKey val="0"/>
          <c:showVal val="0"/>
          <c:showCatName val="0"/>
          <c:showSerName val="0"/>
          <c:showPercent val="0"/>
          <c:showBubbleSize val="0"/>
        </c:dLbls>
        <c:gapWidth val="150"/>
        <c:overlap val="100"/>
        <c:axId val="118475392"/>
        <c:axId val="118477184"/>
      </c:barChart>
      <c:catAx>
        <c:axId val="118475392"/>
        <c:scaling>
          <c:orientation val="minMax"/>
        </c:scaling>
        <c:delete val="0"/>
        <c:axPos val="b"/>
        <c:numFmt formatCode="General" sourceLinked="0"/>
        <c:majorTickMark val="out"/>
        <c:minorTickMark val="none"/>
        <c:tickLblPos val="nextTo"/>
        <c:txPr>
          <a:bodyPr/>
          <a:lstStyle/>
          <a:p>
            <a:pPr>
              <a:defRPr sz="1400"/>
            </a:pPr>
            <a:endParaRPr lang="en-US"/>
          </a:p>
        </c:txPr>
        <c:crossAx val="118477184"/>
        <c:crosses val="autoZero"/>
        <c:auto val="1"/>
        <c:lblAlgn val="ctr"/>
        <c:lblOffset val="100"/>
        <c:noMultiLvlLbl val="0"/>
      </c:catAx>
      <c:valAx>
        <c:axId val="118477184"/>
        <c:scaling>
          <c:orientation val="minMax"/>
        </c:scaling>
        <c:delete val="0"/>
        <c:axPos val="l"/>
        <c:majorGridlines/>
        <c:title>
          <c:tx>
            <c:rich>
              <a:bodyPr rot="-5400000" vert="horz"/>
              <a:lstStyle/>
              <a:p>
                <a:pPr>
                  <a:defRPr sz="1400"/>
                </a:pPr>
                <a:r>
                  <a:rPr lang="en-US" sz="1400"/>
                  <a:t>Expected Value</a:t>
                </a:r>
              </a:p>
            </c:rich>
          </c:tx>
          <c:overlay val="0"/>
        </c:title>
        <c:numFmt formatCode="General" sourceLinked="1"/>
        <c:majorTickMark val="out"/>
        <c:minorTickMark val="none"/>
        <c:tickLblPos val="nextTo"/>
        <c:txPr>
          <a:bodyPr/>
          <a:lstStyle/>
          <a:p>
            <a:pPr>
              <a:defRPr sz="1400"/>
            </a:pPr>
            <a:endParaRPr lang="en-US"/>
          </a:p>
        </c:txPr>
        <c:crossAx val="118475392"/>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22D132-216A-4EAA-942C-CDCC853C0D66}" type="datetimeFigureOut">
              <a:rPr lang="en-US" smtClean="0"/>
              <a:t>4/17/2023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7B3FB8-1D49-4568-838D-87B2229C8C3E}" type="slidenum">
              <a:rPr lang="en-US" smtClean="0"/>
              <a:t>‹#›</a:t>
            </a:fld>
            <a:endParaRPr lang="en-US"/>
          </a:p>
        </p:txBody>
      </p:sp>
    </p:spTree>
    <p:extLst>
      <p:ext uri="{BB962C8B-B14F-4D97-AF65-F5344CB8AC3E}">
        <p14:creationId xmlns:p14="http://schemas.microsoft.com/office/powerpoint/2010/main" val="4142896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1</a:t>
            </a:fld>
            <a:endParaRPr lang="en-US"/>
          </a:p>
        </p:txBody>
      </p:sp>
    </p:spTree>
    <p:extLst>
      <p:ext uri="{BB962C8B-B14F-4D97-AF65-F5344CB8AC3E}">
        <p14:creationId xmlns:p14="http://schemas.microsoft.com/office/powerpoint/2010/main" val="2170029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“Libratus” = “balanced” and “forceful”</a:t>
            </a:r>
          </a:p>
          <a:p>
            <a:endParaRPr lang="en-US" dirty="0"/>
          </a:p>
          <a:p>
            <a:r>
              <a:rPr lang="en-US" dirty="0"/>
              <a:t>(Stacks of 200 big blinds at the start of every hand, as in ACPC)</a:t>
            </a:r>
          </a:p>
        </p:txBody>
      </p:sp>
      <p:sp>
        <p:nvSpPr>
          <p:cNvPr id="4" name="Slide Number Placeholder 3"/>
          <p:cNvSpPr>
            <a:spLocks noGrp="1"/>
          </p:cNvSpPr>
          <p:nvPr>
            <p:ph type="sldNum" sz="quarter" idx="10"/>
          </p:nvPr>
        </p:nvSpPr>
        <p:spPr/>
        <p:txBody>
          <a:bodyPr/>
          <a:lstStyle/>
          <a:p>
            <a:fld id="{A17B3FB8-1D49-4568-838D-87B2229C8C3E}" type="slidenum">
              <a:rPr lang="en-US" smtClean="0"/>
              <a:t>14</a:t>
            </a:fld>
            <a:endParaRPr lang="en-US"/>
          </a:p>
        </p:txBody>
      </p:sp>
    </p:spTree>
    <p:extLst>
      <p:ext uri="{BB962C8B-B14F-4D97-AF65-F5344CB8AC3E}">
        <p14:creationId xmlns:p14="http://schemas.microsoft.com/office/powerpoint/2010/main" val="1723056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GT is important. Works even if opponents know the strategy. Unlike DOTA2.</a:t>
            </a:r>
          </a:p>
          <a:p>
            <a:pPr defTabSz="929579">
              <a:defRPr/>
            </a:pPr>
            <a:endParaRPr lang="en-US" dirty="0"/>
          </a:p>
          <a:p>
            <a:pPr defTabSz="929579">
              <a:defRPr/>
            </a:pPr>
            <a:r>
              <a:rPr lang="en-US" dirty="0"/>
              <a:t>4.5 days: April 6-10, 2017</a:t>
            </a:r>
          </a:p>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21</a:t>
            </a:fld>
            <a:endParaRPr lang="en-US"/>
          </a:p>
        </p:txBody>
      </p:sp>
    </p:spTree>
    <p:extLst>
      <p:ext uri="{BB962C8B-B14F-4D97-AF65-F5344CB8AC3E}">
        <p14:creationId xmlns:p14="http://schemas.microsoft.com/office/powerpoint/2010/main" val="4029787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22</a:t>
            </a:fld>
            <a:endParaRPr lang="en-US"/>
          </a:p>
        </p:txBody>
      </p:sp>
    </p:spTree>
    <p:extLst>
      <p:ext uri="{BB962C8B-B14F-4D97-AF65-F5344CB8AC3E}">
        <p14:creationId xmlns:p14="http://schemas.microsoft.com/office/powerpoint/2010/main" val="2479823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23</a:t>
            </a:fld>
            <a:endParaRPr lang="en-US"/>
          </a:p>
        </p:txBody>
      </p:sp>
    </p:spTree>
    <p:extLst>
      <p:ext uri="{BB962C8B-B14F-4D97-AF65-F5344CB8AC3E}">
        <p14:creationId xmlns:p14="http://schemas.microsoft.com/office/powerpoint/2010/main" val="914993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A091D5C-157C-410C-BB26-769AFD2DB99E}" type="slidenum">
              <a:rPr lang="en-US" smtClean="0"/>
              <a:pPr/>
              <a:t>26</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Imperfect recall, earthmover distance</a:t>
            </a:r>
          </a:p>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27</a:t>
            </a:fld>
            <a:endParaRPr lang="en-US"/>
          </a:p>
        </p:txBody>
      </p:sp>
    </p:spTree>
    <p:extLst>
      <p:ext uri="{BB962C8B-B14F-4D97-AF65-F5344CB8AC3E}">
        <p14:creationId xmlns:p14="http://schemas.microsoft.com/office/powerpoint/2010/main" val="4268976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(actions with very negative regret)</a:t>
            </a:r>
          </a:p>
          <a:p>
            <a:endParaRPr lang="en-US" dirty="0"/>
          </a:p>
          <a:p>
            <a:r>
              <a:rPr lang="en-US" sz="1200" dirty="0"/>
              <a:t>during equilibrium finding because the in-degree of buckets decreases</a:t>
            </a:r>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28</a:t>
            </a:fld>
            <a:endParaRPr lang="en-US"/>
          </a:p>
        </p:txBody>
      </p:sp>
    </p:spTree>
    <p:extLst>
      <p:ext uri="{BB962C8B-B14F-4D97-AF65-F5344CB8AC3E}">
        <p14:creationId xmlns:p14="http://schemas.microsoft.com/office/powerpoint/2010/main" val="3521161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Blueprint gives us values of the long-range interactions in the game tree.</a:t>
            </a:r>
            <a:endParaRPr lang="en-US" dirty="0"/>
          </a:p>
          <a:p>
            <a:endParaRPr lang="en-US" dirty="0"/>
          </a:p>
          <a:p>
            <a:r>
              <a:rPr lang="en-US"/>
              <a:t>(Subgame </a:t>
            </a:r>
            <a:r>
              <a:rPr lang="en-US" dirty="0"/>
              <a:t>solving is typically done is a finer abstraction than the</a:t>
            </a:r>
            <a:r>
              <a:rPr lang="en-US" baseline="0" dirty="0"/>
              <a:t> abstraction for which the blueprint strategy was </a:t>
            </a:r>
            <a:r>
              <a:rPr lang="en-US" baseline="0"/>
              <a:t>computed.)</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17B3FB8-1D49-4568-838D-87B2229C8C3E}" type="slidenum">
              <a:rPr lang="en-US" smtClean="0"/>
              <a:t>31</a:t>
            </a:fld>
            <a:endParaRPr lang="en-US"/>
          </a:p>
        </p:txBody>
      </p:sp>
    </p:spTree>
    <p:extLst>
      <p:ext uri="{BB962C8B-B14F-4D97-AF65-F5344CB8AC3E}">
        <p14:creationId xmlns:p14="http://schemas.microsoft.com/office/powerpoint/2010/main" val="3980213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me walk you through the history of subgame solving techniques for imperfect-information</a:t>
            </a:r>
            <a:r>
              <a:rPr lang="en-US" baseline="0" dirty="0"/>
              <a:t> games as a path to our most advanced technique.”</a:t>
            </a:r>
          </a:p>
        </p:txBody>
      </p:sp>
      <p:sp>
        <p:nvSpPr>
          <p:cNvPr id="4" name="Slide Number Placeholder 3"/>
          <p:cNvSpPr>
            <a:spLocks noGrp="1"/>
          </p:cNvSpPr>
          <p:nvPr>
            <p:ph type="sldNum" sz="quarter" idx="10"/>
          </p:nvPr>
        </p:nvSpPr>
        <p:spPr/>
        <p:txBody>
          <a:bodyPr/>
          <a:lstStyle/>
          <a:p>
            <a:fld id="{A17B3FB8-1D49-4568-838D-87B2229C8C3E}" type="slidenum">
              <a:rPr lang="en-US" smtClean="0"/>
              <a:t>35</a:t>
            </a:fld>
            <a:endParaRPr lang="en-US"/>
          </a:p>
        </p:txBody>
      </p:sp>
    </p:spTree>
    <p:extLst>
      <p:ext uri="{BB962C8B-B14F-4D97-AF65-F5344CB8AC3E}">
        <p14:creationId xmlns:p14="http://schemas.microsoft.com/office/powerpoint/2010/main" val="4261454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17B3FB8-1D49-4568-838D-87B2229C8C3E}" type="slidenum">
              <a:rPr lang="en-US" smtClean="0"/>
              <a:t>36</a:t>
            </a:fld>
            <a:endParaRPr lang="en-US"/>
          </a:p>
        </p:txBody>
      </p:sp>
    </p:spTree>
    <p:extLst>
      <p:ext uri="{BB962C8B-B14F-4D97-AF65-F5344CB8AC3E}">
        <p14:creationId xmlns:p14="http://schemas.microsoft.com/office/powerpoint/2010/main" val="3905352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C71C6-F9AE-48B1-ADD5-9478858327E2}" type="slidenum">
              <a:rPr lang="en-US" smtClean="0"/>
              <a:t>5</a:t>
            </a:fld>
            <a:endParaRPr lang="en-US"/>
          </a:p>
        </p:txBody>
      </p:sp>
    </p:spTree>
    <p:extLst>
      <p:ext uri="{BB962C8B-B14F-4D97-AF65-F5344CB8AC3E}">
        <p14:creationId xmlns:p14="http://schemas.microsoft.com/office/powerpoint/2010/main" val="2009921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C71C6-F9AE-48B1-ADD5-9478858327E2}" type="slidenum">
              <a:rPr lang="en-US" smtClean="0"/>
              <a:t>38</a:t>
            </a:fld>
            <a:endParaRPr lang="en-US"/>
          </a:p>
        </p:txBody>
      </p:sp>
    </p:spTree>
    <p:extLst>
      <p:ext uri="{BB962C8B-B14F-4D97-AF65-F5344CB8AC3E}">
        <p14:creationId xmlns:p14="http://schemas.microsoft.com/office/powerpoint/2010/main" val="242167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C71C6-F9AE-48B1-ADD5-9478858327E2}" type="slidenum">
              <a:rPr lang="en-US" smtClean="0"/>
              <a:t>39</a:t>
            </a:fld>
            <a:endParaRPr lang="en-US"/>
          </a:p>
        </p:txBody>
      </p:sp>
    </p:spTree>
    <p:extLst>
      <p:ext uri="{BB962C8B-B14F-4D97-AF65-F5344CB8AC3E}">
        <p14:creationId xmlns:p14="http://schemas.microsoft.com/office/powerpoint/2010/main" val="1750738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51</a:t>
            </a:fld>
            <a:endParaRPr lang="en-US"/>
          </a:p>
        </p:txBody>
      </p:sp>
    </p:spTree>
    <p:extLst>
      <p:ext uri="{BB962C8B-B14F-4D97-AF65-F5344CB8AC3E}">
        <p14:creationId xmlns:p14="http://schemas.microsoft.com/office/powerpoint/2010/main" val="35608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Tested on two Flop Texas Hold’em poker variants</a:t>
            </a:r>
          </a:p>
          <a:p>
            <a:pPr lvl="1"/>
            <a:r>
              <a:rPr lang="en-US" dirty="0"/>
              <a:t>The blueprint was computed with 30,000 card history buckets on the flop</a:t>
            </a:r>
          </a:p>
          <a:p>
            <a:pPr lvl="1"/>
            <a:r>
              <a:rPr lang="en-US" dirty="0"/>
              <a:t>The small game has 57 non-terminal betting sequences</a:t>
            </a:r>
          </a:p>
          <a:p>
            <a:pPr lvl="1"/>
            <a:r>
              <a:rPr lang="en-US" dirty="0"/>
              <a:t>The large game has 202 non-terminal betting sequences</a:t>
            </a:r>
          </a:p>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52</a:t>
            </a:fld>
            <a:endParaRPr lang="en-US"/>
          </a:p>
        </p:txBody>
      </p:sp>
    </p:spTree>
    <p:extLst>
      <p:ext uri="{BB962C8B-B14F-4D97-AF65-F5344CB8AC3E}">
        <p14:creationId xmlns:p14="http://schemas.microsoft.com/office/powerpoint/2010/main" val="3426944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57</a:t>
            </a:fld>
            <a:endParaRPr lang="en-US"/>
          </a:p>
        </p:txBody>
      </p:sp>
    </p:spTree>
    <p:extLst>
      <p:ext uri="{BB962C8B-B14F-4D97-AF65-F5344CB8AC3E}">
        <p14:creationId xmlns:p14="http://schemas.microsoft.com/office/powerpoint/2010/main" val="1465121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Tested on a No-Limit Flop Texas Hold’em variant with no card abstraction</a:t>
            </a:r>
          </a:p>
          <a:p>
            <a:r>
              <a:rPr lang="en-US" dirty="0"/>
              <a:t>P1’s blueprint considered bet sizes of 0.5x pot, 0.75x pot, and 1x pot</a:t>
            </a:r>
          </a:p>
          <a:p>
            <a:r>
              <a:rPr lang="en-US" dirty="0"/>
              <a:t>P2’s blueprint only considered bet sizes of 0.5x pot and 1x pot</a:t>
            </a:r>
          </a:p>
          <a:p>
            <a:r>
              <a:rPr lang="en-US" dirty="0"/>
              <a:t>P2 responds to 0.75x pot with nested subgame solving</a:t>
            </a:r>
          </a:p>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58</a:t>
            </a:fld>
            <a:endParaRPr lang="en-US"/>
          </a:p>
        </p:txBody>
      </p:sp>
    </p:spTree>
    <p:extLst>
      <p:ext uri="{BB962C8B-B14F-4D97-AF65-F5344CB8AC3E}">
        <p14:creationId xmlns:p14="http://schemas.microsoft.com/office/powerpoint/2010/main" val="4106001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Two variants depending on opponent’s consistency</a:t>
            </a:r>
          </a:p>
          <a:p>
            <a:endParaRPr lang="en-US" dirty="0"/>
          </a:p>
          <a:p>
            <a:r>
              <a:rPr lang="en-US" dirty="0"/>
              <a:t>What are the typical</a:t>
            </a:r>
            <a:r>
              <a:rPr lang="en-US" baseline="0" dirty="0"/>
              <a:t> actions that are kept?</a:t>
            </a:r>
          </a:p>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63</a:t>
            </a:fld>
            <a:endParaRPr lang="en-US"/>
          </a:p>
        </p:txBody>
      </p:sp>
    </p:spTree>
    <p:extLst>
      <p:ext uri="{BB962C8B-B14F-4D97-AF65-F5344CB8AC3E}">
        <p14:creationId xmlns:p14="http://schemas.microsoft.com/office/powerpoint/2010/main" val="899507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C71C6-F9AE-48B1-ADD5-9478858327E2}" type="slidenum">
              <a:rPr lang="en-US" smtClean="0"/>
              <a:t>7</a:t>
            </a:fld>
            <a:endParaRPr lang="en-US"/>
          </a:p>
        </p:txBody>
      </p:sp>
    </p:spTree>
    <p:extLst>
      <p:ext uri="{BB962C8B-B14F-4D97-AF65-F5344CB8AC3E}">
        <p14:creationId xmlns:p14="http://schemas.microsoft.com/office/powerpoint/2010/main" val="4068698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What is the optimal strategy</a:t>
            </a:r>
            <a:r>
              <a:rPr lang="en-US" baseline="0" dirty="0"/>
              <a:t> for P2, looking only at the subgame? Clearly if we know the exact state then we can search just like in Chess. But we only know the information set.</a:t>
            </a:r>
          </a:p>
          <a:p>
            <a:r>
              <a:rPr lang="en-US" baseline="0" dirty="0"/>
              <a:t>We can see that P1 would have sold the coin if it landed Heads, so P2 should always guess Tails.</a:t>
            </a:r>
            <a:endParaRPr lang="en-US" dirty="0"/>
          </a:p>
        </p:txBody>
      </p:sp>
      <p:sp>
        <p:nvSpPr>
          <p:cNvPr id="4" name="Slide Number Placeholder 3"/>
          <p:cNvSpPr>
            <a:spLocks noGrp="1"/>
          </p:cNvSpPr>
          <p:nvPr>
            <p:ph type="sldNum" sz="quarter" idx="10"/>
          </p:nvPr>
        </p:nvSpPr>
        <p:spPr/>
        <p:txBody>
          <a:bodyPr/>
          <a:lstStyle/>
          <a:p>
            <a:fld id="{D5FC71C6-F9AE-48B1-ADD5-9478858327E2}" type="slidenum">
              <a:rPr lang="en-US" smtClean="0"/>
              <a:t>8</a:t>
            </a:fld>
            <a:endParaRPr lang="en-US"/>
          </a:p>
        </p:txBody>
      </p:sp>
    </p:spTree>
    <p:extLst>
      <p:ext uri="{BB962C8B-B14F-4D97-AF65-F5344CB8AC3E}">
        <p14:creationId xmlns:p14="http://schemas.microsoft.com/office/powerpoint/2010/main" val="262598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But</a:t>
            </a:r>
            <a:r>
              <a:rPr lang="en-US" baseline="0" dirty="0"/>
              <a:t> if the Sell payoffs are switched, then the optimal strategy in the subgame changes. So the optimal strategy in the subgame depends on outcomes and strategies for situations that are not in the subgame, unlike perfect-information games. Two completely different parts of the game tree can affect the strategies of each other.</a:t>
            </a:r>
            <a:endParaRPr lang="en-US" dirty="0"/>
          </a:p>
        </p:txBody>
      </p:sp>
      <p:sp>
        <p:nvSpPr>
          <p:cNvPr id="4" name="Slide Number Placeholder 3"/>
          <p:cNvSpPr>
            <a:spLocks noGrp="1"/>
          </p:cNvSpPr>
          <p:nvPr>
            <p:ph type="sldNum" sz="quarter" idx="10"/>
          </p:nvPr>
        </p:nvSpPr>
        <p:spPr/>
        <p:txBody>
          <a:bodyPr/>
          <a:lstStyle/>
          <a:p>
            <a:fld id="{D5FC71C6-F9AE-48B1-ADD5-9478858327E2}" type="slidenum">
              <a:rPr lang="en-US" smtClean="0"/>
              <a:t>9</a:t>
            </a:fld>
            <a:endParaRPr lang="en-US"/>
          </a:p>
        </p:txBody>
      </p:sp>
    </p:spTree>
    <p:extLst>
      <p:ext uri="{BB962C8B-B14F-4D97-AF65-F5344CB8AC3E}">
        <p14:creationId xmlns:p14="http://schemas.microsoft.com/office/powerpoint/2010/main" val="4066012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2CB55D0-955D-4448-AEB3-CCD6518079E0}" type="slidenum">
              <a:rPr lang="en-US" smtClean="0"/>
              <a:pPr/>
              <a:t>10</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dirty="0"/>
          </a:p>
          <a:p>
            <a:r>
              <a:rPr lang="en-US" dirty="0"/>
              <a:t>(Speculation, counter-speculation, … ad infinitum</a:t>
            </a:r>
            <a:r>
              <a:rPr lang="en-US" baseline="0" dirty="0"/>
              <a:t> </a:t>
            </a:r>
            <a:r>
              <a:rPr lang="en-US" baseline="0" dirty="0">
                <a:sym typeface="Wingdings" pitchFamily="2" charset="2"/>
              </a:rPr>
              <a:t>-&gt; Nash)</a:t>
            </a:r>
            <a:br>
              <a:rPr lang="en-US" dirty="0"/>
            </a:br>
            <a:endParaRPr lang="en-US" dirty="0"/>
          </a:p>
        </p:txBody>
      </p:sp>
    </p:spTree>
    <p:extLst>
      <p:ext uri="{BB962C8B-B14F-4D97-AF65-F5344CB8AC3E}">
        <p14:creationId xmlns:p14="http://schemas.microsoft.com/office/powerpoint/2010/main" val="1087794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1809D0B-1DFA-4B7C-9499-B69E70A37ADD}" type="slidenum">
              <a:rPr lang="en-US" smtClean="0"/>
              <a:pPr/>
              <a:t>11</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dirty="0"/>
              <a:t>ACPC</a:t>
            </a:r>
          </a:p>
        </p:txBody>
      </p:sp>
    </p:spTree>
    <p:extLst>
      <p:ext uri="{BB962C8B-B14F-4D97-AF65-F5344CB8AC3E}">
        <p14:creationId xmlns:p14="http://schemas.microsoft.com/office/powerpoint/2010/main" val="3738203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12</a:t>
            </a:fld>
            <a:endParaRPr lang="en-US"/>
          </a:p>
        </p:txBody>
      </p:sp>
    </p:spTree>
    <p:extLst>
      <p:ext uri="{BB962C8B-B14F-4D97-AF65-F5344CB8AC3E}">
        <p14:creationId xmlns:p14="http://schemas.microsoft.com/office/powerpoint/2010/main" val="1131572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popular poker variant.</a:t>
            </a:r>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13</a:t>
            </a:fld>
            <a:endParaRPr lang="en-US"/>
          </a:p>
        </p:txBody>
      </p:sp>
    </p:spTree>
    <p:extLst>
      <p:ext uri="{BB962C8B-B14F-4D97-AF65-F5344CB8AC3E}">
        <p14:creationId xmlns:p14="http://schemas.microsoft.com/office/powerpoint/2010/main" val="2045088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1A2523-5B89-477A-8F17-6164C48496BE}"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296019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1A2523-5B89-477A-8F17-6164C48496BE}"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398561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1A2523-5B89-477A-8F17-6164C48496BE}"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1556239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1775" y="152400"/>
            <a:ext cx="8731250" cy="749300"/>
          </a:xfrm>
        </p:spPr>
        <p:txBody>
          <a:bodyPr/>
          <a:lstStyle/>
          <a:p>
            <a:r>
              <a:rPr lang="en-US"/>
              <a:t>Click to edit Master title style</a:t>
            </a:r>
          </a:p>
        </p:txBody>
      </p:sp>
      <p:sp>
        <p:nvSpPr>
          <p:cNvPr id="3" name="Text Placeholder 2"/>
          <p:cNvSpPr>
            <a:spLocks noGrp="1"/>
          </p:cNvSpPr>
          <p:nvPr>
            <p:ph type="body" sz="half" idx="1"/>
          </p:nvPr>
        </p:nvSpPr>
        <p:spPr>
          <a:xfrm>
            <a:off x="414338" y="1330325"/>
            <a:ext cx="4143375" cy="5118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0113" y="1330325"/>
            <a:ext cx="4144962" cy="5118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020333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1A2523-5B89-477A-8F17-6164C48496BE}"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57149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1A2523-5B89-477A-8F17-6164C48496BE}"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3236020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1A2523-5B89-477A-8F17-6164C48496BE}"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2149744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1A2523-5B89-477A-8F17-6164C48496BE}" type="datetimeFigureOut">
              <a:rPr lang="en-US" smtClean="0"/>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3097186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1A2523-5B89-477A-8F17-6164C48496BE}" type="datetimeFigureOut">
              <a:rPr lang="en-US" smtClean="0"/>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1451829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A2523-5B89-477A-8F17-6164C48496BE}" type="datetimeFigureOut">
              <a:rPr lang="en-US" smtClean="0"/>
              <a:t>4/17/2023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2685584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1A2523-5B89-477A-8F17-6164C48496BE}"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960112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1A2523-5B89-477A-8F17-6164C48496BE}"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3188296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A2523-5B89-477A-8F17-6164C48496BE}" type="datetimeFigureOut">
              <a:rPr lang="en-US" smtClean="0"/>
              <a:t>4/17/2023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9D856-D5A6-4676-BD80-A623E5E76604}" type="slidenum">
              <a:rPr lang="en-US" smtClean="0"/>
              <a:t>‹#›</a:t>
            </a:fld>
            <a:endParaRPr lang="en-US"/>
          </a:p>
        </p:txBody>
      </p:sp>
    </p:spTree>
    <p:extLst>
      <p:ext uri="{BB962C8B-B14F-4D97-AF65-F5344CB8AC3E}">
        <p14:creationId xmlns:p14="http://schemas.microsoft.com/office/powerpoint/2010/main" val="1344129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pokertelegraph.com/blog/2013/01/27/mike-matusow-wins-the-2013-nbc-national-heads-up-poker-championship/"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com/url?sa=i&amp;rct=j&amp;q=&amp;esrc=s&amp;source=images&amp;cd=&amp;ved=0ahUKEwj6h-jU9ffRAhWG7iYKHTGvCu0QjRwIBw&amp;url=http://www.clubpoker.net/poker-intelligence-artificielle-que-vous-inspire-victoire-libratus/n-12372&amp;psig=AFQjCNGGdTbdkEJLtGZh-4AdPc818ZopGQ&amp;ust=148634807202461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file:///C:\Users\sandholm\Documents\Research\Solving%20games\poker\man-machine\Brains%20vs%20AI%202%20-%20Jan%202017\pertinent%20Human%20interviews\1%20Dan%20-%20blockers.clipped.2017-02-03%2015-37-23_0001.mp4" TargetMode="External"/><Relationship Id="rId1" Type="http://schemas.openxmlformats.org/officeDocument/2006/relationships/video" Target="NULL" TargetMode="External"/><Relationship Id="rId4" Type="http://schemas.openxmlformats.org/officeDocument/2006/relationships/image" Target="../media/image2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file:///C:\Users\sandholm\Documents\Research\Solving%20games\poker\man-machine\Brains%20vs%20AI%202%20-%20Jan%202017\pertinent%20Human%20interviews\2%20wheels%20came%20off%20the%20wagon.2017-02-03%2015-31-43_0001.clipped.mp4" TargetMode="External"/><Relationship Id="rId1" Type="http://schemas.openxmlformats.org/officeDocument/2006/relationships/video" Target="NULL" TargetMode="External"/><Relationship Id="rId4" Type="http://schemas.openxmlformats.org/officeDocument/2006/relationships/image" Target="../media/image24.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C:\Users\sandholm\Documents\Research\Solving%20games\poker\man-machine\Brains%20vs%20AI%202%20-%20Jan%202017\pertinent%20Human%20interviews\3%20Jimmy%20-%20leaks%20went%20away.clipped.2017-02-03%2015-35-24_0001.mp4" TargetMode="External"/><Relationship Id="rId1" Type="http://schemas.microsoft.com/office/2007/relationships/media" Target="file:///C:\Users\sandholm\Documents\Research\Solving%20games\poker\man-machine\Brains%20vs%20AI%202%20-%20Jan%202017\pertinent%20Human%20interviews\3%20Jimmy%20-%20leaks%20went%20away.clipped.2017-02-03%2015-35-24_0001.mp4" TargetMode="External"/><Relationship Id="rId4" Type="http://schemas.openxmlformats.org/officeDocument/2006/relationships/image" Target="../media/image2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C:\Users\sandholm\Documents\Research\Solving%20games\poker\man-machine\Brains%20vs%20AI%202%20-%20Jan%202017\pertinent%20Human%20interviews\4%20bluffs.clipped.2017-02-03%2015-41-59_0001.mp4" TargetMode="External"/><Relationship Id="rId1" Type="http://schemas.microsoft.com/office/2007/relationships/media" Target="file:///C:\Users\sandholm\Documents\Research\Solving%20games\poker\man-machine\Brains%20vs%20AI%202%20-%20Jan%202017\pertinent%20Human%20interviews\4%20bluffs.clipped.2017-02-03%2015-41-59_0001.mp4" TargetMode="Externa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 y="1892046"/>
            <a:ext cx="8839200" cy="1053628"/>
          </a:xfrm>
        </p:spPr>
        <p:txBody>
          <a:bodyPr>
            <a:normAutofit fontScale="90000"/>
          </a:bodyPr>
          <a:lstStyle/>
          <a:p>
            <a:pPr>
              <a:spcBef>
                <a:spcPts val="600"/>
              </a:spcBef>
              <a:spcAft>
                <a:spcPts val="600"/>
              </a:spcAft>
            </a:pPr>
            <a:r>
              <a:rPr lang="en-US" dirty="0"/>
              <a:t>Endgame solving, and </a:t>
            </a:r>
            <a:br>
              <a:rPr lang="en-US" dirty="0"/>
            </a:br>
            <a:r>
              <a:rPr lang="en-US" i="1" dirty="0" err="1"/>
              <a:t>Libratus</a:t>
            </a:r>
            <a:r>
              <a:rPr lang="en-US" dirty="0"/>
              <a:t>, the state of the art for </a:t>
            </a:r>
            <a:br>
              <a:rPr lang="en-US" dirty="0"/>
            </a:br>
            <a:r>
              <a:rPr lang="en-US" dirty="0"/>
              <a:t>2-player no-limit Texas </a:t>
            </a:r>
            <a:r>
              <a:rPr lang="en-US" dirty="0" err="1"/>
              <a:t>hold’em</a:t>
            </a:r>
            <a:endParaRPr lang="en-US" sz="3300" i="1" dirty="0"/>
          </a:p>
        </p:txBody>
      </p:sp>
      <p:sp>
        <p:nvSpPr>
          <p:cNvPr id="3" name="Subtitle 2"/>
          <p:cNvSpPr>
            <a:spLocks noGrp="1"/>
          </p:cNvSpPr>
          <p:nvPr>
            <p:ph type="subTitle" idx="1"/>
          </p:nvPr>
        </p:nvSpPr>
        <p:spPr>
          <a:xfrm>
            <a:off x="152400" y="3886200"/>
            <a:ext cx="8839199" cy="612303"/>
          </a:xfrm>
        </p:spPr>
        <p:txBody>
          <a:bodyPr>
            <a:noAutofit/>
          </a:bodyPr>
          <a:lstStyle/>
          <a:p>
            <a:r>
              <a:rPr lang="en-US" sz="2400" b="1" dirty="0">
                <a:solidFill>
                  <a:schemeClr val="tx1"/>
                </a:solidFill>
              </a:rPr>
              <a:t>Tuomas Sandholm</a:t>
            </a:r>
          </a:p>
        </p:txBody>
      </p:sp>
    </p:spTree>
    <p:extLst>
      <p:ext uri="{BB962C8B-B14F-4D97-AF65-F5344CB8AC3E}">
        <p14:creationId xmlns:p14="http://schemas.microsoft.com/office/powerpoint/2010/main" val="319416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436368"/>
            <a:ext cx="8912225" cy="630432"/>
          </a:xfrm>
        </p:spPr>
        <p:txBody>
          <a:bodyPr>
            <a:noAutofit/>
          </a:bodyPr>
          <a:lstStyle/>
          <a:p>
            <a:r>
              <a:rPr lang="en-US" dirty="0"/>
              <a:t>Tackling </a:t>
            </a:r>
            <a:r>
              <a:rPr lang="en-US" dirty="0">
                <a:solidFill>
                  <a:srgbClr val="FF0000"/>
                </a:solidFill>
              </a:rPr>
              <a:t>imperfect-info</a:t>
            </a:r>
            <a:r>
              <a:rPr lang="en-US" dirty="0"/>
              <a:t> games</a:t>
            </a:r>
          </a:p>
        </p:txBody>
      </p:sp>
      <p:sp>
        <p:nvSpPr>
          <p:cNvPr id="4099" name="Rectangle 3"/>
          <p:cNvSpPr>
            <a:spLocks noGrp="1" noChangeArrowheads="1"/>
          </p:cNvSpPr>
          <p:nvPr>
            <p:ph type="body" idx="1"/>
          </p:nvPr>
        </p:nvSpPr>
        <p:spPr>
          <a:xfrm>
            <a:off x="413490" y="1676400"/>
            <a:ext cx="8578110" cy="4800600"/>
          </a:xfrm>
        </p:spPr>
        <p:txBody>
          <a:bodyPr>
            <a:normAutofit/>
          </a:bodyPr>
          <a:lstStyle/>
          <a:p>
            <a:r>
              <a:rPr lang="en-US" dirty="0"/>
              <a:t>Application-independent techniques that algorithmically create the strategy</a:t>
            </a:r>
          </a:p>
          <a:p>
            <a:endParaRPr lang="en-US" dirty="0"/>
          </a:p>
          <a:p>
            <a:r>
              <a:rPr lang="en-US" dirty="0"/>
              <a:t>Techniques for perfect-info games don’t apply</a:t>
            </a:r>
          </a:p>
          <a:p>
            <a:endParaRPr lang="en-US" dirty="0"/>
          </a:p>
          <a:p>
            <a:r>
              <a:rPr lang="en-US" dirty="0"/>
              <a:t>Challenges</a:t>
            </a:r>
          </a:p>
          <a:p>
            <a:pPr lvl="1">
              <a:lnSpc>
                <a:spcPct val="80000"/>
              </a:lnSpc>
            </a:pPr>
            <a:r>
              <a:rPr lang="en-US" dirty="0"/>
              <a:t>Uncertainty about what others and chance will do</a:t>
            </a:r>
          </a:p>
          <a:p>
            <a:pPr lvl="1">
              <a:lnSpc>
                <a:spcPct val="80000"/>
              </a:lnSpc>
            </a:pPr>
            <a:r>
              <a:rPr lang="en-US" dirty="0"/>
              <a:t>Hidden state =&gt; need to interpret signals </a:t>
            </a:r>
            <a:br>
              <a:rPr lang="en-US" dirty="0"/>
            </a:br>
            <a:r>
              <a:rPr lang="en-US" dirty="0"/>
              <a:t>=&gt; use game theory</a:t>
            </a:r>
          </a:p>
          <a:p>
            <a:pPr marL="457200" lvl="1" indent="0">
              <a:lnSpc>
                <a:spcPct val="80000"/>
              </a:lnSpc>
              <a:buNone/>
            </a:pPr>
            <a:endParaRPr lang="en-US" dirty="0"/>
          </a:p>
          <a:p>
            <a:endParaRPr lang="en-US" dirty="0"/>
          </a:p>
          <a:p>
            <a:endParaRPr lang="en-US" dirty="0"/>
          </a:p>
        </p:txBody>
      </p:sp>
    </p:spTree>
    <p:extLst>
      <p:ext uri="{BB962C8B-B14F-4D97-AF65-F5344CB8AC3E}">
        <p14:creationId xmlns:p14="http://schemas.microsoft.com/office/powerpoint/2010/main" val="3801043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31775" y="228600"/>
            <a:ext cx="8731250" cy="685800"/>
          </a:xfrm>
        </p:spPr>
        <p:txBody>
          <a:bodyPr>
            <a:noAutofit/>
          </a:bodyPr>
          <a:lstStyle/>
          <a:p>
            <a:r>
              <a:rPr lang="en-US" dirty="0"/>
              <a:t>Poker</a:t>
            </a:r>
          </a:p>
        </p:txBody>
      </p:sp>
      <mc:AlternateContent xmlns:mc="http://schemas.openxmlformats.org/markup-compatibility/2006" xmlns:a14="http://schemas.microsoft.com/office/drawing/2010/main">
        <mc:Choice Requires="a14">
          <p:sp>
            <p:nvSpPr>
              <p:cNvPr id="5123" name="Rectangle 3"/>
              <p:cNvSpPr>
                <a:spLocks noGrp="1" noChangeArrowheads="1"/>
              </p:cNvSpPr>
              <p:nvPr>
                <p:ph type="body" idx="1"/>
              </p:nvPr>
            </p:nvSpPr>
            <p:spPr>
              <a:xfrm>
                <a:off x="228600" y="1066800"/>
                <a:ext cx="8833247" cy="5270500"/>
              </a:xfrm>
            </p:spPr>
            <p:txBody>
              <a:bodyPr>
                <a:normAutofit fontScale="92500" lnSpcReduction="10000"/>
              </a:bodyPr>
              <a:lstStyle/>
              <a:p>
                <a:pPr>
                  <a:lnSpc>
                    <a:spcPct val="90000"/>
                  </a:lnSpc>
                </a:pPr>
                <a:r>
                  <a:rPr lang="en-US" sz="2800" dirty="0"/>
                  <a:t>Recognized challenge problem in game theory and AI</a:t>
                </a:r>
              </a:p>
              <a:p>
                <a:pPr lvl="1">
                  <a:lnSpc>
                    <a:spcPct val="90000"/>
                  </a:lnSpc>
                  <a:spcBef>
                    <a:spcPts val="600"/>
                  </a:spcBef>
                </a:pPr>
                <a:r>
                  <a:rPr lang="en-US" sz="2000" dirty="0">
                    <a:solidFill>
                      <a:srgbClr val="0070C0"/>
                    </a:solidFill>
                  </a:rPr>
                  <a:t>[Nash 1950]</a:t>
                </a:r>
              </a:p>
              <a:p>
                <a:pPr lvl="1">
                  <a:lnSpc>
                    <a:spcPct val="90000"/>
                  </a:lnSpc>
                  <a:spcBef>
                    <a:spcPts val="600"/>
                  </a:spcBef>
                </a:pPr>
                <a:r>
                  <a:rPr lang="en-US" sz="2000" dirty="0">
                    <a:solidFill>
                      <a:srgbClr val="0070C0"/>
                    </a:solidFill>
                  </a:rPr>
                  <a:t>[Kuhn 1950]</a:t>
                </a:r>
              </a:p>
              <a:p>
                <a:pPr lvl="1">
                  <a:lnSpc>
                    <a:spcPct val="90000"/>
                  </a:lnSpc>
                  <a:spcBef>
                    <a:spcPts val="600"/>
                  </a:spcBef>
                </a:pPr>
                <a:r>
                  <a:rPr lang="en-US" sz="2000" dirty="0">
                    <a:solidFill>
                      <a:srgbClr val="0070C0"/>
                    </a:solidFill>
                  </a:rPr>
                  <a:t>[Newman 1959]</a:t>
                </a:r>
              </a:p>
              <a:p>
                <a:pPr lvl="1">
                  <a:lnSpc>
                    <a:spcPct val="90000"/>
                  </a:lnSpc>
                  <a:spcBef>
                    <a:spcPts val="600"/>
                  </a:spcBef>
                </a:pPr>
                <a:r>
                  <a:rPr lang="en-US" sz="2000" dirty="0">
                    <a:solidFill>
                      <a:srgbClr val="0070C0"/>
                    </a:solidFill>
                  </a:rPr>
                  <a:t>[Waterman 1970]</a:t>
                </a:r>
              </a:p>
              <a:p>
                <a:pPr lvl="1">
                  <a:lnSpc>
                    <a:spcPct val="90000"/>
                  </a:lnSpc>
                  <a:spcBef>
                    <a:spcPts val="600"/>
                  </a:spcBef>
                </a:pPr>
                <a:r>
                  <a:rPr lang="en-US" sz="2000" dirty="0">
                    <a:solidFill>
                      <a:srgbClr val="0070C0"/>
                    </a:solidFill>
                  </a:rPr>
                  <a:t>[</a:t>
                </a:r>
                <a:r>
                  <a:rPr lang="en-US" sz="2000" dirty="0" err="1">
                    <a:solidFill>
                      <a:srgbClr val="0070C0"/>
                    </a:solidFill>
                  </a:rPr>
                  <a:t>Zadeh</a:t>
                </a:r>
                <a:r>
                  <a:rPr lang="en-US" sz="2000" dirty="0">
                    <a:solidFill>
                      <a:srgbClr val="0070C0"/>
                    </a:solidFill>
                  </a:rPr>
                  <a:t> 1977]</a:t>
                </a:r>
              </a:p>
              <a:p>
                <a:pPr lvl="1">
                  <a:lnSpc>
                    <a:spcPct val="90000"/>
                  </a:lnSpc>
                  <a:spcBef>
                    <a:spcPts val="600"/>
                  </a:spcBef>
                </a:pPr>
                <a:r>
                  <a:rPr lang="en-US" sz="2000" dirty="0">
                    <a:solidFill>
                      <a:srgbClr val="0070C0"/>
                    </a:solidFill>
                  </a:rPr>
                  <a:t>[Caro 1984]</a:t>
                </a:r>
              </a:p>
              <a:p>
                <a:pPr lvl="1">
                  <a:lnSpc>
                    <a:spcPct val="90000"/>
                  </a:lnSpc>
                  <a:spcBef>
                    <a:spcPts val="600"/>
                  </a:spcBef>
                </a:pPr>
                <a:r>
                  <a:rPr lang="en-US" sz="2000" dirty="0">
                    <a:solidFill>
                      <a:srgbClr val="0070C0"/>
                    </a:solidFill>
                  </a:rPr>
                  <a:t>[Pfeffer &amp; Koller 1995]</a:t>
                </a:r>
              </a:p>
              <a:p>
                <a:pPr lvl="1">
                  <a:lnSpc>
                    <a:spcPct val="90000"/>
                  </a:lnSpc>
                  <a:spcBef>
                    <a:spcPts val="600"/>
                  </a:spcBef>
                </a:pPr>
                <a:r>
                  <a:rPr lang="en-US" sz="2000" dirty="0">
                    <a:solidFill>
                      <a:srgbClr val="0070C0"/>
                    </a:solidFill>
                  </a:rPr>
                  <a:t>[Billings </a:t>
                </a:r>
                <a:r>
                  <a:rPr lang="en-US" sz="2000" i="1" dirty="0">
                    <a:solidFill>
                      <a:srgbClr val="0070C0"/>
                    </a:solidFill>
                  </a:rPr>
                  <a:t>et al.</a:t>
                </a:r>
                <a:r>
                  <a:rPr lang="en-US" sz="2000" dirty="0">
                    <a:solidFill>
                      <a:srgbClr val="0070C0"/>
                    </a:solidFill>
                  </a:rPr>
                  <a:t> 1998]</a:t>
                </a:r>
              </a:p>
              <a:p>
                <a:pPr lvl="1">
                  <a:lnSpc>
                    <a:spcPct val="90000"/>
                  </a:lnSpc>
                  <a:spcBef>
                    <a:spcPts val="600"/>
                  </a:spcBef>
                </a:pPr>
                <a:r>
                  <a:rPr lang="en-US" sz="2000" dirty="0">
                    <a:solidFill>
                      <a:srgbClr val="0070C0"/>
                    </a:solidFill>
                  </a:rPr>
                  <a:t>[Schaeffer </a:t>
                </a:r>
                <a:r>
                  <a:rPr lang="en-US" sz="2000" i="1" dirty="0">
                    <a:solidFill>
                      <a:srgbClr val="0070C0"/>
                    </a:solidFill>
                  </a:rPr>
                  <a:t>et al.</a:t>
                </a:r>
                <a:r>
                  <a:rPr lang="en-US" sz="2000" dirty="0">
                    <a:solidFill>
                      <a:srgbClr val="0070C0"/>
                    </a:solidFill>
                  </a:rPr>
                  <a:t> 1999]</a:t>
                </a:r>
              </a:p>
              <a:p>
                <a:pPr lvl="1">
                  <a:lnSpc>
                    <a:spcPct val="90000"/>
                  </a:lnSpc>
                  <a:spcBef>
                    <a:spcPts val="600"/>
                  </a:spcBef>
                </a:pPr>
                <a:r>
                  <a:rPr lang="en-US" sz="2000" dirty="0">
                    <a:solidFill>
                      <a:srgbClr val="0070C0"/>
                    </a:solidFill>
                  </a:rPr>
                  <a:t>[Shi &amp; Littman 2001]</a:t>
                </a:r>
              </a:p>
              <a:p>
                <a:pPr lvl="1">
                  <a:lnSpc>
                    <a:spcPct val="90000"/>
                  </a:lnSpc>
                  <a:spcBef>
                    <a:spcPts val="600"/>
                  </a:spcBef>
                </a:pPr>
                <a:r>
                  <a:rPr lang="en-US" sz="2000" dirty="0">
                    <a:solidFill>
                      <a:srgbClr val="0070C0"/>
                    </a:solidFill>
                  </a:rPr>
                  <a:t>[Billings </a:t>
                </a:r>
                <a:r>
                  <a:rPr lang="en-US" sz="2000" i="1" dirty="0">
                    <a:solidFill>
                      <a:srgbClr val="0070C0"/>
                    </a:solidFill>
                  </a:rPr>
                  <a:t>et al.</a:t>
                </a:r>
                <a:r>
                  <a:rPr lang="en-US" sz="2000" dirty="0">
                    <a:solidFill>
                      <a:srgbClr val="0070C0"/>
                    </a:solidFill>
                  </a:rPr>
                  <a:t> 2003]</a:t>
                </a:r>
              </a:p>
              <a:p>
                <a:pPr>
                  <a:lnSpc>
                    <a:spcPct val="90000"/>
                  </a:lnSpc>
                  <a:spcBef>
                    <a:spcPts val="600"/>
                  </a:spcBef>
                </a:pPr>
                <a:r>
                  <a:rPr lang="en-US" sz="2800" dirty="0"/>
                  <a:t>Tremendous progress in the last 13 years</a:t>
                </a:r>
              </a:p>
              <a:p>
                <a:pPr lvl="1">
                  <a:lnSpc>
                    <a:spcPct val="90000"/>
                  </a:lnSpc>
                  <a:spcBef>
                    <a:spcPts val="600"/>
                  </a:spcBef>
                </a:pPr>
                <a:r>
                  <a:rPr lang="en-US" sz="2000" dirty="0">
                    <a:solidFill>
                      <a:srgbClr val="0070C0"/>
                    </a:solidFill>
                  </a:rPr>
                  <a:t>Rhode Island Hold’em solved (</a:t>
                </a:r>
                <a14:m>
                  <m:oMath xmlns:m="http://schemas.openxmlformats.org/officeDocument/2006/math">
                    <m:sSup>
                      <m:sSupPr>
                        <m:ctrlPr>
                          <a:rPr lang="en-US" sz="2000" i="1">
                            <a:solidFill>
                              <a:srgbClr val="0070C0"/>
                            </a:solidFill>
                            <a:latin typeface="Cambria Math" panose="02040503050406030204" pitchFamily="18" charset="0"/>
                          </a:rPr>
                        </m:ctrlPr>
                      </m:sSupPr>
                      <m:e>
                        <m:r>
                          <a:rPr lang="en-US" sz="2000" i="1">
                            <a:solidFill>
                              <a:srgbClr val="0070C0"/>
                            </a:solidFill>
                            <a:latin typeface="Cambria Math"/>
                          </a:rPr>
                          <m:t>10</m:t>
                        </m:r>
                      </m:e>
                      <m:sup>
                        <m:r>
                          <a:rPr lang="en-US" sz="2000" i="1">
                            <a:solidFill>
                              <a:srgbClr val="0070C0"/>
                            </a:solidFill>
                            <a:latin typeface="Cambria Math"/>
                          </a:rPr>
                          <m:t>9</m:t>
                        </m:r>
                      </m:sup>
                    </m:sSup>
                  </m:oMath>
                </a14:m>
                <a:r>
                  <a:rPr lang="en-US" sz="2000" dirty="0">
                    <a:solidFill>
                      <a:srgbClr val="0070C0"/>
                    </a:solidFill>
                  </a:rPr>
                  <a:t> nodes) [Gilpin &amp; Sandholm 2005]</a:t>
                </a:r>
              </a:p>
              <a:p>
                <a:pPr lvl="1">
                  <a:lnSpc>
                    <a:spcPct val="90000"/>
                  </a:lnSpc>
                  <a:spcBef>
                    <a:spcPts val="600"/>
                  </a:spcBef>
                </a:pPr>
                <a:r>
                  <a:rPr lang="en-US" sz="2000" dirty="0">
                    <a:solidFill>
                      <a:srgbClr val="0070C0"/>
                    </a:solidFill>
                  </a:rPr>
                  <a:t>Annual Computer Poker Competition started in 2006</a:t>
                </a:r>
              </a:p>
              <a:p>
                <a:pPr lvl="1">
                  <a:lnSpc>
                    <a:spcPct val="90000"/>
                  </a:lnSpc>
                  <a:spcBef>
                    <a:spcPts val="600"/>
                  </a:spcBef>
                </a:pPr>
                <a:r>
                  <a:rPr lang="en-US" sz="2000" dirty="0">
                    <a:solidFill>
                      <a:srgbClr val="0070C0"/>
                    </a:solidFill>
                  </a:rPr>
                  <a:t>Limit Texas Hold’em near-optimally solved (</a:t>
                </a:r>
                <a14:m>
                  <m:oMath xmlns:m="http://schemas.openxmlformats.org/officeDocument/2006/math">
                    <m:sSup>
                      <m:sSupPr>
                        <m:ctrlPr>
                          <a:rPr lang="en-US" sz="2000" i="1">
                            <a:solidFill>
                              <a:srgbClr val="0070C0"/>
                            </a:solidFill>
                            <a:latin typeface="Cambria Math" panose="02040503050406030204" pitchFamily="18" charset="0"/>
                          </a:rPr>
                        </m:ctrlPr>
                      </m:sSupPr>
                      <m:e>
                        <m:r>
                          <a:rPr lang="en-US" sz="2000" i="1">
                            <a:solidFill>
                              <a:srgbClr val="0070C0"/>
                            </a:solidFill>
                            <a:latin typeface="Cambria Math"/>
                          </a:rPr>
                          <m:t>10</m:t>
                        </m:r>
                      </m:e>
                      <m:sup>
                        <m:r>
                          <a:rPr lang="en-US" sz="2000" i="1">
                            <a:solidFill>
                              <a:srgbClr val="0070C0"/>
                            </a:solidFill>
                            <a:latin typeface="Cambria Math"/>
                          </a:rPr>
                          <m:t>13</m:t>
                        </m:r>
                      </m:sup>
                    </m:sSup>
                  </m:oMath>
                </a14:m>
                <a:r>
                  <a:rPr lang="en-US" sz="2000" dirty="0">
                    <a:solidFill>
                      <a:srgbClr val="0070C0"/>
                    </a:solidFill>
                  </a:rPr>
                  <a:t> decisions) [Bowling </a:t>
                </a:r>
                <a:r>
                  <a:rPr lang="en-US" sz="2000" i="1" dirty="0">
                    <a:solidFill>
                      <a:srgbClr val="0070C0"/>
                    </a:solidFill>
                  </a:rPr>
                  <a:t>et al.</a:t>
                </a:r>
                <a:r>
                  <a:rPr lang="en-US" sz="2000" dirty="0">
                    <a:solidFill>
                      <a:srgbClr val="0070C0"/>
                    </a:solidFill>
                  </a:rPr>
                  <a:t> 2015]</a:t>
                </a:r>
                <a:endParaRPr lang="en-US" sz="2000" dirty="0"/>
              </a:p>
            </p:txBody>
          </p:sp>
        </mc:Choice>
        <mc:Fallback xmlns="">
          <p:sp>
            <p:nvSpPr>
              <p:cNvPr id="5123" name="Rectangle 3"/>
              <p:cNvSpPr>
                <a:spLocks noGrp="1" noRot="1" noChangeAspect="1" noMove="1" noResize="1" noEditPoints="1" noAdjustHandles="1" noChangeArrowheads="1" noChangeShapeType="1" noTextEdit="1"/>
              </p:cNvSpPr>
              <p:nvPr>
                <p:ph type="body" idx="1"/>
              </p:nvPr>
            </p:nvSpPr>
            <p:spPr>
              <a:xfrm>
                <a:off x="228600" y="1066800"/>
                <a:ext cx="8833247" cy="5270500"/>
              </a:xfrm>
              <a:blipFill>
                <a:blip r:embed="rId3"/>
                <a:stretch>
                  <a:fillRect l="-1104" t="-2312"/>
                </a:stretch>
              </a:blipFill>
            </p:spPr>
            <p:txBody>
              <a:bodyPr/>
              <a:lstStyle/>
              <a:p>
                <a:r>
                  <a:rPr lang="en-US">
                    <a:noFill/>
                  </a:rPr>
                  <a:t> </a:t>
                </a:r>
              </a:p>
            </p:txBody>
          </p:sp>
        </mc:Fallback>
      </mc:AlternateContent>
      <p:sp>
        <p:nvSpPr>
          <p:cNvPr id="2" name="Rectangle 4">
            <a:hlinkClick r:id="rId4"/>
          </p:cNvPr>
          <p:cNvSpPr>
            <a:spLocks noChangeArrowheads="1"/>
          </p:cNvSpPr>
          <p:nvPr/>
        </p:nvSpPr>
        <p:spPr bwMode="auto">
          <a:xfrm>
            <a:off x="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24733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Heads-up no-limit Texas hold’em </a:t>
            </a:r>
            <a:endParaRPr lang="en-US" dirty="0"/>
          </a:p>
        </p:txBody>
      </p:sp>
      <p:sp>
        <p:nvSpPr>
          <p:cNvPr id="3" name="Content Placeholder 2"/>
          <p:cNvSpPr>
            <a:spLocks noGrp="1"/>
          </p:cNvSpPr>
          <p:nvPr>
            <p:ph idx="1"/>
          </p:nvPr>
        </p:nvSpPr>
        <p:spPr/>
        <p:txBody>
          <a:bodyPr>
            <a:normAutofit fontScale="77500" lnSpcReduction="20000"/>
          </a:bodyPr>
          <a:lstStyle/>
          <a:p>
            <a:r>
              <a:rPr lang="en-US" dirty="0"/>
              <a:t>Has become the main </a:t>
            </a:r>
            <a:r>
              <a:rPr lang="en-US" b="1" i="1" dirty="0"/>
              <a:t>benchmark and challenge problem</a:t>
            </a:r>
            <a:r>
              <a:rPr lang="en-US" dirty="0"/>
              <a:t> in AI for imperfect-information games</a:t>
            </a:r>
          </a:p>
          <a:p>
            <a:endParaRPr lang="en-US" dirty="0"/>
          </a:p>
          <a:p>
            <a:r>
              <a:rPr lang="en-US" dirty="0"/>
              <a:t>10</a:t>
            </a:r>
            <a:r>
              <a:rPr lang="en-US" baseline="30000" dirty="0"/>
              <a:t>161</a:t>
            </a:r>
            <a:r>
              <a:rPr lang="en-US" dirty="0"/>
              <a:t> situations</a:t>
            </a:r>
          </a:p>
          <a:p>
            <a:endParaRPr lang="en-US" dirty="0"/>
          </a:p>
          <a:p>
            <a:r>
              <a:rPr lang="en-US" dirty="0"/>
              <a:t>Mostly played on the Internet</a:t>
            </a:r>
          </a:p>
          <a:p>
            <a:pPr lvl="1"/>
            <a:r>
              <a:rPr lang="en-US" dirty="0"/>
              <a:t>Also in World Series of Poker, NBC Heads-Up Championship, etc.</a:t>
            </a:r>
          </a:p>
          <a:p>
            <a:pPr lvl="1"/>
            <a:r>
              <a:rPr lang="en-US" dirty="0"/>
              <a:t>Featured in </a:t>
            </a:r>
            <a:r>
              <a:rPr lang="en-US" i="1" dirty="0"/>
              <a:t>Casino Royale</a:t>
            </a:r>
            <a:r>
              <a:rPr lang="en-US" dirty="0"/>
              <a:t> and </a:t>
            </a:r>
            <a:r>
              <a:rPr lang="en-US" i="1" dirty="0" err="1"/>
              <a:t>Rounders</a:t>
            </a:r>
            <a:endParaRPr lang="en-US" i="1" dirty="0"/>
          </a:p>
          <a:p>
            <a:pPr lvl="1"/>
            <a:endParaRPr lang="en-US" i="1" dirty="0"/>
          </a:p>
          <a:p>
            <a:r>
              <a:rPr lang="en-US" dirty="0"/>
              <a:t>“Purest form of poker”</a:t>
            </a:r>
          </a:p>
          <a:p>
            <a:pPr marL="0" indent="0">
              <a:buNone/>
            </a:pPr>
            <a:endParaRPr lang="en-US" dirty="0"/>
          </a:p>
          <a:p>
            <a:r>
              <a:rPr lang="en-US" dirty="0"/>
              <a:t>No prior AI has beaten top humans</a:t>
            </a:r>
          </a:p>
          <a:p>
            <a:endParaRPr lang="en-US" dirty="0"/>
          </a:p>
        </p:txBody>
      </p:sp>
    </p:spTree>
    <p:extLst>
      <p:ext uri="{BB962C8B-B14F-4D97-AF65-F5344CB8AC3E}">
        <p14:creationId xmlns:p14="http://schemas.microsoft.com/office/powerpoint/2010/main" val="2203748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06375" y="241300"/>
            <a:ext cx="8731250" cy="749300"/>
          </a:xfrm>
        </p:spPr>
        <p:txBody>
          <a:bodyPr>
            <a:noAutofit/>
          </a:bodyPr>
          <a:lstStyle/>
          <a:p>
            <a:r>
              <a:rPr lang="en-US" dirty="0"/>
              <a:t>Texas </a:t>
            </a:r>
            <a:r>
              <a:rPr lang="en-US" dirty="0" err="1"/>
              <a:t>hold’em</a:t>
            </a:r>
            <a:endParaRPr lang="en-US" dirty="0"/>
          </a:p>
        </p:txBody>
      </p:sp>
      <p:grpSp>
        <p:nvGrpSpPr>
          <p:cNvPr id="2" name="Group 21"/>
          <p:cNvGrpSpPr>
            <a:grpSpLocks/>
          </p:cNvGrpSpPr>
          <p:nvPr/>
        </p:nvGrpSpPr>
        <p:grpSpPr bwMode="auto">
          <a:xfrm>
            <a:off x="1905000" y="1066800"/>
            <a:ext cx="5349998" cy="5167313"/>
            <a:chOff x="249763" y="1460875"/>
            <a:chExt cx="4822517" cy="4773997"/>
          </a:xfrm>
        </p:grpSpPr>
        <p:sp>
          <p:nvSpPr>
            <p:cNvPr id="6" name="Isosceles Triangle 5"/>
            <p:cNvSpPr/>
            <p:nvPr/>
          </p:nvSpPr>
          <p:spPr bwMode="auto">
            <a:xfrm>
              <a:off x="254526" y="1460875"/>
              <a:ext cx="654036" cy="589010"/>
            </a:xfrm>
            <a:prstGeom prst="triangle">
              <a:avLst/>
            </a:prstGeom>
            <a:ln>
              <a:headEnd type="none" w="med" len="med"/>
              <a:tailEnd type="triangle" w="med" len="med"/>
            </a:ln>
          </p:spPr>
          <p:style>
            <a:lnRef idx="1">
              <a:schemeClr val="accent5"/>
            </a:lnRef>
            <a:fillRef idx="3">
              <a:schemeClr val="accent5"/>
            </a:fillRef>
            <a:effectRef idx="2">
              <a:schemeClr val="accent5"/>
            </a:effectRef>
            <a:fontRef idx="minor">
              <a:schemeClr val="lt1"/>
            </a:fontRef>
          </p:style>
          <p:txBody>
            <a:bodyPr wrap="none" anchor="ctr"/>
            <a:lstStyle/>
            <a:p>
              <a:pPr>
                <a:defRPr/>
              </a:pPr>
              <a:endParaRPr lang="en-US">
                <a:solidFill>
                  <a:schemeClr val="bg1"/>
                </a:solidFill>
              </a:endParaRPr>
            </a:p>
          </p:txBody>
        </p:sp>
        <p:sp>
          <p:nvSpPr>
            <p:cNvPr id="7" name="Isosceles Triangle 6"/>
            <p:cNvSpPr/>
            <p:nvPr/>
          </p:nvSpPr>
          <p:spPr bwMode="auto">
            <a:xfrm>
              <a:off x="254526" y="2056236"/>
              <a:ext cx="655623" cy="590598"/>
            </a:xfrm>
            <a:prstGeom prst="triangle">
              <a:avLst/>
            </a:prstGeom>
            <a:ln>
              <a:headEnd type="none" w="med" len="med"/>
              <a:tailEnd type="triangle" w="med" len="med"/>
            </a:ln>
          </p:spPr>
          <p:style>
            <a:lnRef idx="1">
              <a:schemeClr val="dk1"/>
            </a:lnRef>
            <a:fillRef idx="3">
              <a:schemeClr val="dk1"/>
            </a:fillRef>
            <a:effectRef idx="2">
              <a:schemeClr val="dk1"/>
            </a:effectRef>
            <a:fontRef idx="minor">
              <a:schemeClr val="lt1"/>
            </a:fontRef>
          </p:style>
          <p:txBody>
            <a:bodyPr wrap="none" anchor="ctr"/>
            <a:lstStyle/>
            <a:p>
              <a:pPr>
                <a:defRPr/>
              </a:pPr>
              <a:endParaRPr lang="en-US">
                <a:solidFill>
                  <a:schemeClr val="bg1"/>
                </a:solidFill>
              </a:endParaRPr>
            </a:p>
          </p:txBody>
        </p:sp>
        <p:sp>
          <p:nvSpPr>
            <p:cNvPr id="8" name="Isosceles Triangle 7"/>
            <p:cNvSpPr/>
            <p:nvPr/>
          </p:nvSpPr>
          <p:spPr bwMode="auto">
            <a:xfrm>
              <a:off x="249763" y="2651596"/>
              <a:ext cx="654036" cy="590598"/>
            </a:xfrm>
            <a:prstGeom prst="triangle">
              <a:avLst/>
            </a:prstGeom>
            <a:ln>
              <a:headEnd type="none" w="med" len="med"/>
              <a:tailEnd type="triangle" w="med" len="med"/>
            </a:ln>
          </p:spPr>
          <p:style>
            <a:lnRef idx="1">
              <a:schemeClr val="accent5"/>
            </a:lnRef>
            <a:fillRef idx="3">
              <a:schemeClr val="accent5"/>
            </a:fillRef>
            <a:effectRef idx="2">
              <a:schemeClr val="accent5"/>
            </a:effectRef>
            <a:fontRef idx="minor">
              <a:schemeClr val="lt1"/>
            </a:fontRef>
          </p:style>
          <p:txBody>
            <a:bodyPr wrap="none" anchor="ctr"/>
            <a:lstStyle/>
            <a:p>
              <a:pPr>
                <a:defRPr/>
              </a:pPr>
              <a:endParaRPr lang="en-US">
                <a:solidFill>
                  <a:schemeClr val="bg1"/>
                </a:solidFill>
              </a:endParaRPr>
            </a:p>
          </p:txBody>
        </p:sp>
        <p:sp>
          <p:nvSpPr>
            <p:cNvPr id="9" name="Isosceles Triangle 8"/>
            <p:cNvSpPr/>
            <p:nvPr/>
          </p:nvSpPr>
          <p:spPr bwMode="auto">
            <a:xfrm>
              <a:off x="254526" y="3253307"/>
              <a:ext cx="655623" cy="589009"/>
            </a:xfrm>
            <a:prstGeom prst="triangle">
              <a:avLst/>
            </a:prstGeom>
            <a:ln>
              <a:headEnd type="none" w="med" len="med"/>
              <a:tailEnd type="triangle" w="med" len="med"/>
            </a:ln>
          </p:spPr>
          <p:style>
            <a:lnRef idx="1">
              <a:schemeClr val="dk1"/>
            </a:lnRef>
            <a:fillRef idx="3">
              <a:schemeClr val="dk1"/>
            </a:fillRef>
            <a:effectRef idx="2">
              <a:schemeClr val="dk1"/>
            </a:effectRef>
            <a:fontRef idx="minor">
              <a:schemeClr val="lt1"/>
            </a:fontRef>
          </p:style>
          <p:txBody>
            <a:bodyPr wrap="none" anchor="ctr"/>
            <a:lstStyle/>
            <a:p>
              <a:pPr>
                <a:defRPr/>
              </a:pPr>
              <a:endParaRPr lang="en-US">
                <a:solidFill>
                  <a:schemeClr val="bg1"/>
                </a:solidFill>
              </a:endParaRPr>
            </a:p>
          </p:txBody>
        </p:sp>
        <p:sp>
          <p:nvSpPr>
            <p:cNvPr id="10" name="Isosceles Triangle 9"/>
            <p:cNvSpPr/>
            <p:nvPr/>
          </p:nvSpPr>
          <p:spPr bwMode="auto">
            <a:xfrm>
              <a:off x="254526" y="3853430"/>
              <a:ext cx="655623" cy="589009"/>
            </a:xfrm>
            <a:prstGeom prst="triangle">
              <a:avLst/>
            </a:prstGeom>
            <a:ln>
              <a:headEnd type="none" w="med" len="med"/>
              <a:tailEnd type="triangle" w="med" len="med"/>
            </a:ln>
          </p:spPr>
          <p:style>
            <a:lnRef idx="1">
              <a:schemeClr val="accent5"/>
            </a:lnRef>
            <a:fillRef idx="3">
              <a:schemeClr val="accent5"/>
            </a:fillRef>
            <a:effectRef idx="2">
              <a:schemeClr val="accent5"/>
            </a:effectRef>
            <a:fontRef idx="minor">
              <a:schemeClr val="lt1"/>
            </a:fontRef>
          </p:style>
          <p:txBody>
            <a:bodyPr wrap="none" anchor="ctr"/>
            <a:lstStyle/>
            <a:p>
              <a:pPr>
                <a:defRPr/>
              </a:pPr>
              <a:endParaRPr lang="en-US">
                <a:solidFill>
                  <a:schemeClr val="bg1"/>
                </a:solidFill>
              </a:endParaRPr>
            </a:p>
          </p:txBody>
        </p:sp>
        <p:sp>
          <p:nvSpPr>
            <p:cNvPr id="11" name="Isosceles Triangle 10"/>
            <p:cNvSpPr/>
            <p:nvPr/>
          </p:nvSpPr>
          <p:spPr bwMode="auto">
            <a:xfrm>
              <a:off x="256113" y="4448790"/>
              <a:ext cx="654036" cy="590598"/>
            </a:xfrm>
            <a:prstGeom prst="triangle">
              <a:avLst/>
            </a:prstGeom>
            <a:ln>
              <a:headEnd type="none" w="med" len="med"/>
              <a:tailEnd type="triangle" w="med" len="med"/>
            </a:ln>
          </p:spPr>
          <p:style>
            <a:lnRef idx="1">
              <a:schemeClr val="dk1"/>
            </a:lnRef>
            <a:fillRef idx="3">
              <a:schemeClr val="dk1"/>
            </a:fillRef>
            <a:effectRef idx="2">
              <a:schemeClr val="dk1"/>
            </a:effectRef>
            <a:fontRef idx="minor">
              <a:schemeClr val="lt1"/>
            </a:fontRef>
          </p:style>
          <p:txBody>
            <a:bodyPr wrap="none" anchor="ctr"/>
            <a:lstStyle/>
            <a:p>
              <a:pPr>
                <a:defRPr/>
              </a:pPr>
              <a:endParaRPr lang="en-US">
                <a:solidFill>
                  <a:schemeClr val="bg1"/>
                </a:solidFill>
              </a:endParaRPr>
            </a:p>
          </p:txBody>
        </p:sp>
        <p:sp>
          <p:nvSpPr>
            <p:cNvPr id="12" name="Isosceles Triangle 11"/>
            <p:cNvSpPr/>
            <p:nvPr/>
          </p:nvSpPr>
          <p:spPr bwMode="auto">
            <a:xfrm>
              <a:off x="251351" y="5044151"/>
              <a:ext cx="654036" cy="590598"/>
            </a:xfrm>
            <a:prstGeom prst="triangle">
              <a:avLst/>
            </a:prstGeom>
            <a:ln>
              <a:headEnd type="none" w="med" len="med"/>
              <a:tailEnd type="triangle" w="med" len="med"/>
            </a:ln>
          </p:spPr>
          <p:style>
            <a:lnRef idx="1">
              <a:schemeClr val="accent5"/>
            </a:lnRef>
            <a:fillRef idx="3">
              <a:schemeClr val="accent5"/>
            </a:fillRef>
            <a:effectRef idx="2">
              <a:schemeClr val="accent5"/>
            </a:effectRef>
            <a:fontRef idx="minor">
              <a:schemeClr val="lt1"/>
            </a:fontRef>
          </p:style>
          <p:txBody>
            <a:bodyPr wrap="none" anchor="ctr"/>
            <a:lstStyle/>
            <a:p>
              <a:pPr>
                <a:defRPr/>
              </a:pPr>
              <a:endParaRPr lang="en-US">
                <a:solidFill>
                  <a:schemeClr val="bg1"/>
                </a:solidFill>
              </a:endParaRPr>
            </a:p>
          </p:txBody>
        </p:sp>
        <p:sp>
          <p:nvSpPr>
            <p:cNvPr id="13" name="Isosceles Triangle 12"/>
            <p:cNvSpPr/>
            <p:nvPr/>
          </p:nvSpPr>
          <p:spPr bwMode="auto">
            <a:xfrm>
              <a:off x="256113" y="5645862"/>
              <a:ext cx="654036" cy="589010"/>
            </a:xfrm>
            <a:prstGeom prst="triangle">
              <a:avLst/>
            </a:prstGeom>
            <a:ln>
              <a:headEnd type="none" w="med" len="med"/>
              <a:tailEnd type="triangle" w="med" len="med"/>
            </a:ln>
          </p:spPr>
          <p:style>
            <a:lnRef idx="1">
              <a:schemeClr val="dk1"/>
            </a:lnRef>
            <a:fillRef idx="3">
              <a:schemeClr val="dk1"/>
            </a:fillRef>
            <a:effectRef idx="2">
              <a:schemeClr val="dk1"/>
            </a:effectRef>
            <a:fontRef idx="minor">
              <a:schemeClr val="lt1"/>
            </a:fontRef>
          </p:style>
          <p:txBody>
            <a:bodyPr wrap="none" anchor="ctr"/>
            <a:lstStyle/>
            <a:p>
              <a:pPr>
                <a:defRPr/>
              </a:pPr>
              <a:endParaRPr lang="en-US">
                <a:solidFill>
                  <a:schemeClr val="bg1"/>
                </a:solidFill>
              </a:endParaRPr>
            </a:p>
          </p:txBody>
        </p:sp>
        <p:sp>
          <p:nvSpPr>
            <p:cNvPr id="14" name="TextBox 13"/>
            <p:cNvSpPr txBox="1"/>
            <p:nvPr/>
          </p:nvSpPr>
          <p:spPr>
            <a:xfrm>
              <a:off x="914912" y="1557721"/>
              <a:ext cx="4157368" cy="426525"/>
            </a:xfrm>
            <a:prstGeom prst="rect">
              <a:avLst/>
            </a:prstGeom>
            <a:noFill/>
          </p:spPr>
          <p:txBody>
            <a:bodyPr wrap="none">
              <a:spAutoFit/>
            </a:bodyPr>
            <a:lstStyle/>
            <a:p>
              <a:pPr>
                <a:defRPr/>
              </a:pPr>
              <a:r>
                <a:rPr lang="en-US" sz="2400" dirty="0">
                  <a:solidFill>
                    <a:schemeClr val="tx2">
                      <a:lumMod val="60000"/>
                      <a:lumOff val="40000"/>
                    </a:schemeClr>
                  </a:solidFill>
                </a:rPr>
                <a:t>Chance deals 2 cards to each player</a:t>
              </a:r>
            </a:p>
          </p:txBody>
        </p:sp>
        <p:sp>
          <p:nvSpPr>
            <p:cNvPr id="15" name="Rectangle 14"/>
            <p:cNvSpPr/>
            <p:nvPr/>
          </p:nvSpPr>
          <p:spPr>
            <a:xfrm>
              <a:off x="913324" y="2757967"/>
              <a:ext cx="3332704" cy="426525"/>
            </a:xfrm>
            <a:prstGeom prst="rect">
              <a:avLst/>
            </a:prstGeom>
          </p:spPr>
          <p:txBody>
            <a:bodyPr wrap="none">
              <a:spAutoFit/>
            </a:bodyPr>
            <a:lstStyle/>
            <a:p>
              <a:pPr>
                <a:defRPr/>
              </a:pPr>
              <a:r>
                <a:rPr lang="en-US" sz="2400" dirty="0">
                  <a:solidFill>
                    <a:schemeClr val="tx2">
                      <a:lumMod val="60000"/>
                      <a:lumOff val="40000"/>
                    </a:schemeClr>
                  </a:solidFill>
                </a:rPr>
                <a:t>Chance deals 3 shared cards</a:t>
              </a:r>
            </a:p>
          </p:txBody>
        </p:sp>
        <p:sp>
          <p:nvSpPr>
            <p:cNvPr id="16" name="Rectangle 15"/>
            <p:cNvSpPr/>
            <p:nvPr/>
          </p:nvSpPr>
          <p:spPr>
            <a:xfrm>
              <a:off x="903800" y="3966152"/>
              <a:ext cx="3595430" cy="426525"/>
            </a:xfrm>
            <a:prstGeom prst="rect">
              <a:avLst/>
            </a:prstGeom>
          </p:spPr>
          <p:txBody>
            <a:bodyPr wrap="square">
              <a:spAutoFit/>
            </a:bodyPr>
            <a:lstStyle/>
            <a:p>
              <a:pPr>
                <a:defRPr/>
              </a:pPr>
              <a:r>
                <a:rPr lang="en-US" sz="2400" dirty="0">
                  <a:solidFill>
                    <a:schemeClr val="tx2">
                      <a:lumMod val="60000"/>
                      <a:lumOff val="40000"/>
                    </a:schemeClr>
                  </a:solidFill>
                </a:rPr>
                <a:t>Chance deals 1 shared card</a:t>
              </a:r>
            </a:p>
          </p:txBody>
        </p:sp>
        <p:sp>
          <p:nvSpPr>
            <p:cNvPr id="17" name="Rectangle 16"/>
            <p:cNvSpPr/>
            <p:nvPr/>
          </p:nvSpPr>
          <p:spPr>
            <a:xfrm>
              <a:off x="910150" y="5174748"/>
              <a:ext cx="3520394" cy="426525"/>
            </a:xfrm>
            <a:prstGeom prst="rect">
              <a:avLst/>
            </a:prstGeom>
          </p:spPr>
          <p:txBody>
            <a:bodyPr wrap="square">
              <a:spAutoFit/>
            </a:bodyPr>
            <a:lstStyle/>
            <a:p>
              <a:pPr>
                <a:defRPr/>
              </a:pPr>
              <a:r>
                <a:rPr lang="en-US" sz="2400" dirty="0">
                  <a:solidFill>
                    <a:schemeClr val="tx2">
                      <a:lumMod val="60000"/>
                      <a:lumOff val="40000"/>
                    </a:schemeClr>
                  </a:solidFill>
                </a:rPr>
                <a:t>Chance deals 1 shared card</a:t>
              </a:r>
            </a:p>
          </p:txBody>
        </p:sp>
        <p:sp>
          <p:nvSpPr>
            <p:cNvPr id="18" name="TextBox 17"/>
            <p:cNvSpPr txBox="1"/>
            <p:nvPr/>
          </p:nvSpPr>
          <p:spPr>
            <a:xfrm>
              <a:off x="903799" y="2148318"/>
              <a:ext cx="2054033" cy="426525"/>
            </a:xfrm>
            <a:prstGeom prst="rect">
              <a:avLst/>
            </a:prstGeom>
            <a:noFill/>
          </p:spPr>
          <p:txBody>
            <a:bodyPr wrap="none">
              <a:spAutoFit/>
            </a:bodyPr>
            <a:lstStyle/>
            <a:p>
              <a:pPr>
                <a:defRPr/>
              </a:pPr>
              <a:r>
                <a:rPr lang="en-US" sz="2400" dirty="0"/>
                <a:t>Round of betting</a:t>
              </a:r>
            </a:p>
          </p:txBody>
        </p:sp>
        <p:sp>
          <p:nvSpPr>
            <p:cNvPr id="19" name="TextBox 18"/>
            <p:cNvSpPr txBox="1"/>
            <p:nvPr/>
          </p:nvSpPr>
          <p:spPr>
            <a:xfrm>
              <a:off x="914912" y="3323163"/>
              <a:ext cx="2054033" cy="426525"/>
            </a:xfrm>
            <a:prstGeom prst="rect">
              <a:avLst/>
            </a:prstGeom>
            <a:noFill/>
          </p:spPr>
          <p:txBody>
            <a:bodyPr wrap="none">
              <a:spAutoFit/>
            </a:bodyPr>
            <a:lstStyle/>
            <a:p>
              <a:pPr>
                <a:defRPr/>
              </a:pPr>
              <a:r>
                <a:rPr lang="en-US" sz="2400" dirty="0"/>
                <a:t>Round of betting</a:t>
              </a:r>
            </a:p>
          </p:txBody>
        </p:sp>
        <p:sp>
          <p:nvSpPr>
            <p:cNvPr id="20" name="TextBox 19"/>
            <p:cNvSpPr txBox="1"/>
            <p:nvPr/>
          </p:nvSpPr>
          <p:spPr>
            <a:xfrm>
              <a:off x="914912" y="4578976"/>
              <a:ext cx="2054033" cy="426525"/>
            </a:xfrm>
            <a:prstGeom prst="rect">
              <a:avLst/>
            </a:prstGeom>
            <a:noFill/>
          </p:spPr>
          <p:txBody>
            <a:bodyPr wrap="none">
              <a:spAutoFit/>
            </a:bodyPr>
            <a:lstStyle/>
            <a:p>
              <a:pPr>
                <a:defRPr/>
              </a:pPr>
              <a:r>
                <a:rPr lang="en-US" sz="2400" dirty="0"/>
                <a:t>Round of betting</a:t>
              </a:r>
            </a:p>
          </p:txBody>
        </p:sp>
        <p:sp>
          <p:nvSpPr>
            <p:cNvPr id="21" name="TextBox 20"/>
            <p:cNvSpPr txBox="1"/>
            <p:nvPr/>
          </p:nvSpPr>
          <p:spPr>
            <a:xfrm>
              <a:off x="910149" y="5758584"/>
              <a:ext cx="2054033" cy="426525"/>
            </a:xfrm>
            <a:prstGeom prst="rect">
              <a:avLst/>
            </a:prstGeom>
            <a:noFill/>
          </p:spPr>
          <p:txBody>
            <a:bodyPr wrap="none">
              <a:spAutoFit/>
            </a:bodyPr>
            <a:lstStyle/>
            <a:p>
              <a:pPr>
                <a:defRPr/>
              </a:pPr>
              <a:r>
                <a:rPr lang="en-US" sz="2400" dirty="0"/>
                <a:t>Round of betting</a:t>
              </a:r>
            </a:p>
          </p:txBody>
        </p:sp>
      </p:grpSp>
    </p:spTree>
    <p:extLst>
      <p:ext uri="{BB962C8B-B14F-4D97-AF65-F5344CB8AC3E}">
        <p14:creationId xmlns:p14="http://schemas.microsoft.com/office/powerpoint/2010/main" val="289565414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8229600" cy="914400"/>
          </a:xfrm>
        </p:spPr>
        <p:txBody>
          <a:bodyPr/>
          <a:lstStyle/>
          <a:p>
            <a:r>
              <a:rPr lang="en-US" dirty="0"/>
              <a:t>Brains vs AI Rematch</a:t>
            </a:r>
          </a:p>
        </p:txBody>
      </p:sp>
      <p:sp>
        <p:nvSpPr>
          <p:cNvPr id="8" name="Content Placeholder 7"/>
          <p:cNvSpPr>
            <a:spLocks noGrp="1"/>
          </p:cNvSpPr>
          <p:nvPr>
            <p:ph idx="1"/>
          </p:nvPr>
        </p:nvSpPr>
        <p:spPr>
          <a:xfrm>
            <a:off x="228600" y="1219200"/>
            <a:ext cx="8763000" cy="5486400"/>
          </a:xfrm>
        </p:spPr>
        <p:txBody>
          <a:bodyPr>
            <a:normAutofit fontScale="92500" lnSpcReduction="10000"/>
          </a:bodyPr>
          <a:lstStyle/>
          <a:p>
            <a:r>
              <a:rPr lang="en-US" i="1" dirty="0"/>
              <a:t>Libratus</a:t>
            </a:r>
            <a:r>
              <a:rPr lang="en-US" dirty="0"/>
              <a:t> (= our AI) against four of the </a:t>
            </a:r>
            <a:r>
              <a:rPr lang="en-US" b="1" i="1" dirty="0">
                <a:solidFill>
                  <a:srgbClr val="C00000"/>
                </a:solidFill>
              </a:rPr>
              <a:t>best </a:t>
            </a:r>
            <a:r>
              <a:rPr lang="en-US" dirty="0"/>
              <a:t> heads-up no-limit Texas Hold’em specialist pros</a:t>
            </a:r>
          </a:p>
          <a:p>
            <a:endParaRPr lang="en-US" dirty="0"/>
          </a:p>
          <a:p>
            <a:endParaRPr lang="en-US" dirty="0"/>
          </a:p>
          <a:p>
            <a:endParaRPr lang="en-US" dirty="0"/>
          </a:p>
          <a:p>
            <a:endParaRPr lang="en-US" dirty="0"/>
          </a:p>
          <a:p>
            <a:endParaRPr lang="en-US" dirty="0"/>
          </a:p>
          <a:p>
            <a:r>
              <a:rPr lang="en-US" dirty="0"/>
              <a:t>120,000 hands over 20 days in January 2017</a:t>
            </a:r>
          </a:p>
          <a:p>
            <a:r>
              <a:rPr lang="en-US" dirty="0"/>
              <a:t>$200,000 divided among the pros based on performance</a:t>
            </a:r>
          </a:p>
          <a:p>
            <a:r>
              <a:rPr lang="en-US" dirty="0"/>
              <a:t>Conservative experiment design</a:t>
            </a:r>
          </a:p>
        </p:txBody>
      </p:sp>
      <p:pic>
        <p:nvPicPr>
          <p:cNvPr id="1028" name="Picture 4" descr="C:\Users\sandholm\Documents\Research\Solving games\poker\man-machine\Brains vs AI 2 - Jan 2017\player pics\Daniel McAulay_2016 World Series of Poker_EV50_DAY03_Abrego__AA0192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24997"/>
          <a:stretch/>
        </p:blipFill>
        <p:spPr bwMode="auto">
          <a:xfrm>
            <a:off x="6477000" y="2548543"/>
            <a:ext cx="2103120" cy="187105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andholm\Documents\Research\Solving games\poker\man-machine\Brains vs AI 2 - Jan 2017\player pics\Dong Ki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046" y="2514600"/>
            <a:ext cx="1219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andholm\Documents\Research\Solving games\poker\man-machine\Brains vs AI 2 - Jan 2017\player pics\Jason Les_2016 World Series of Poker_EV68_Day5_Amato_7DA143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212086" y="2514600"/>
            <a:ext cx="1216914"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sandholm\Documents\Research\Solving games\poker\man-machine\Brains vs AI 2 - Jan 2017\player pics\jimmyacop.jpg"/>
          <p:cNvPicPr>
            <a:picLocks noChangeAspect="1" noChangeArrowheads="1"/>
          </p:cNvPicPr>
          <p:nvPr/>
        </p:nvPicPr>
        <p:blipFill rotWithShape="1">
          <a:blip r:embed="rId6">
            <a:extLst>
              <a:ext uri="{28A0092B-C50C-407E-A947-70E740481C1C}">
                <a14:useLocalDpi xmlns:a14="http://schemas.microsoft.com/office/drawing/2010/main" val="0"/>
              </a:ext>
            </a:extLst>
          </a:blip>
          <a:srcRect l="-12972" r="12972"/>
          <a:stretch/>
        </p:blipFill>
        <p:spPr bwMode="auto">
          <a:xfrm>
            <a:off x="3352800" y="2527301"/>
            <a:ext cx="2819400" cy="187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133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Conservative experiment design to favor humans</a:t>
            </a:r>
          </a:p>
        </p:txBody>
      </p:sp>
      <p:sp>
        <p:nvSpPr>
          <p:cNvPr id="8" name="Content Placeholder 7"/>
          <p:cNvSpPr>
            <a:spLocks noGrp="1"/>
          </p:cNvSpPr>
          <p:nvPr>
            <p:ph idx="1"/>
          </p:nvPr>
        </p:nvSpPr>
        <p:spPr>
          <a:xfrm>
            <a:off x="533400" y="1447800"/>
            <a:ext cx="8382000" cy="5181600"/>
          </a:xfrm>
        </p:spPr>
        <p:txBody>
          <a:bodyPr>
            <a:normAutofit fontScale="55000" lnSpcReduction="20000"/>
          </a:bodyPr>
          <a:lstStyle/>
          <a:p>
            <a:r>
              <a:rPr lang="en-US" dirty="0"/>
              <a:t>Large number of hands</a:t>
            </a:r>
          </a:p>
          <a:p>
            <a:r>
              <a:rPr lang="en-US" dirty="0"/>
              <a:t>Humans got to choose: </a:t>
            </a:r>
          </a:p>
          <a:p>
            <a:pPr lvl="1"/>
            <a:r>
              <a:rPr lang="en-US" dirty="0"/>
              <a:t> #days, break days, times of day, breaks between sessions—even dynamically</a:t>
            </a:r>
          </a:p>
          <a:p>
            <a:pPr lvl="1"/>
            <a:r>
              <a:rPr lang="en-US" dirty="0"/>
              <a:t>Two tabling</a:t>
            </a:r>
          </a:p>
          <a:p>
            <a:pPr lvl="1"/>
            <a:r>
              <a:rPr lang="en-US" dirty="0"/>
              <a:t>4-color deck</a:t>
            </a:r>
          </a:p>
          <a:p>
            <a:pPr lvl="1"/>
            <a:r>
              <a:rPr lang="en-US" dirty="0"/>
              <a:t>Hot keys, adjustable dynamically</a:t>
            </a:r>
          </a:p>
          <a:p>
            <a:pPr lvl="1"/>
            <a:r>
              <a:rPr lang="en-US" dirty="0"/>
              <a:t>Specific hi-res monitors, their own mice</a:t>
            </a:r>
          </a:p>
          <a:p>
            <a:pPr lvl="1"/>
            <a:r>
              <a:rPr lang="en-US" dirty="0"/>
              <a:t>Twitch chat on vs off</a:t>
            </a:r>
          </a:p>
          <a:p>
            <a:pPr lvl="1"/>
            <a:r>
              <a:rPr lang="en-US" dirty="0"/>
              <a:t>Play in public vs private within each pair</a:t>
            </a:r>
          </a:p>
          <a:p>
            <a:r>
              <a:rPr lang="en-US" dirty="0"/>
              <a:t>200 big blinds deep</a:t>
            </a:r>
          </a:p>
          <a:p>
            <a:r>
              <a:rPr lang="en-US" dirty="0"/>
              <a:t>No use of timing tells</a:t>
            </a:r>
          </a:p>
          <a:p>
            <a:r>
              <a:rPr lang="en-US" dirty="0"/>
              <a:t>Action history displayed</a:t>
            </a:r>
          </a:p>
          <a:p>
            <a:r>
              <a:rPr lang="en-US" dirty="0"/>
              <a:t>Hand histories given to both sides every evening, including hands opponent folded</a:t>
            </a:r>
          </a:p>
          <a:p>
            <a:r>
              <a:rPr lang="en-US" dirty="0"/>
              <a:t>Humans allowed to:</a:t>
            </a:r>
          </a:p>
          <a:p>
            <a:pPr lvl="1"/>
            <a:r>
              <a:rPr lang="en-US" dirty="0"/>
              <a:t>Use computers and any programs to analyze</a:t>
            </a:r>
          </a:p>
          <a:p>
            <a:pPr lvl="1"/>
            <a:r>
              <a:rPr lang="en-US" dirty="0"/>
              <a:t>Collaborate and coordinate actions (except within each hand)</a:t>
            </a:r>
          </a:p>
          <a:p>
            <a:pPr lvl="1"/>
            <a:r>
              <a:rPr lang="en-US" dirty="0"/>
              <a:t>Get outside help (e.g., Doug Polk)</a:t>
            </a:r>
          </a:p>
          <a:p>
            <a:r>
              <a:rPr lang="en-US" dirty="0"/>
              <a:t>Humans allowed to think as long as they want</a:t>
            </a:r>
          </a:p>
          <a:p>
            <a:r>
              <a:rPr lang="en-US" dirty="0" err="1"/>
              <a:t>Mis</a:t>
            </a:r>
            <a:r>
              <a:rPr lang="en-US" dirty="0"/>
              <a:t>-click hands canceled</a:t>
            </a:r>
          </a:p>
          <a:p>
            <a:r>
              <a:rPr lang="en-US" dirty="0"/>
              <a:t>Ginseng </a:t>
            </a:r>
            <a:r>
              <a:rPr lang="en-US" dirty="0">
                <a:sym typeface="Wingdings" panose="05000000000000000000" pitchFamily="2" charset="2"/>
              </a:rPr>
              <a:t></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621619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andholm\AppData\Local\Microsoft\Windows\Temporary Internet Files\Content.Outlook\V22Z615B\SCS_Brains Vs AI_2017_01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6080"/>
            <a:ext cx="9144000" cy="608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934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andholm\AppData\Local\Microsoft\Windows\Temporary Internet Files\Content.Outlook\V22Z615B\BVAI Sandholm and L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6080"/>
            <a:ext cx="9144000" cy="608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214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andholm\AppData\Local\Microsoft\Windows\Temporary Internet Files\Content.Outlook\V22Z615B\SCS_Brains Vs AI_2017_02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6080"/>
            <a:ext cx="9144000" cy="608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767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rgbClr val="C00000"/>
                </a:solidFill>
              </a:rPr>
              <a:t>Final result</a:t>
            </a:r>
          </a:p>
        </p:txBody>
      </p:sp>
      <p:sp>
        <p:nvSpPr>
          <p:cNvPr id="3" name="Content Placeholder 2"/>
          <p:cNvSpPr>
            <a:spLocks noGrp="1"/>
          </p:cNvSpPr>
          <p:nvPr>
            <p:ph idx="1"/>
          </p:nvPr>
        </p:nvSpPr>
        <p:spPr>
          <a:xfrm>
            <a:off x="457200" y="990601"/>
            <a:ext cx="8458200" cy="2057400"/>
          </a:xfrm>
        </p:spPr>
        <p:txBody>
          <a:bodyPr>
            <a:normAutofit fontScale="92500"/>
          </a:bodyPr>
          <a:lstStyle/>
          <a:p>
            <a:r>
              <a:rPr lang="en-US" dirty="0">
                <a:solidFill>
                  <a:srgbClr val="C00000"/>
                </a:solidFill>
              </a:rPr>
              <a:t>Libratus beat the top humans in this game by a lot</a:t>
            </a:r>
          </a:p>
          <a:p>
            <a:pPr lvl="1"/>
            <a:r>
              <a:rPr lang="en-US" dirty="0">
                <a:solidFill>
                  <a:srgbClr val="C00000"/>
                </a:solidFill>
              </a:rPr>
              <a:t>147 </a:t>
            </a:r>
            <a:r>
              <a:rPr lang="en-US" dirty="0" err="1">
                <a:solidFill>
                  <a:srgbClr val="C00000"/>
                </a:solidFill>
              </a:rPr>
              <a:t>mbb</a:t>
            </a:r>
            <a:r>
              <a:rPr lang="en-US" dirty="0">
                <a:solidFill>
                  <a:srgbClr val="C00000"/>
                </a:solidFill>
              </a:rPr>
              <a:t>/hand</a:t>
            </a:r>
          </a:p>
          <a:p>
            <a:pPr lvl="1"/>
            <a:r>
              <a:rPr lang="en-US" dirty="0">
                <a:solidFill>
                  <a:srgbClr val="C00000"/>
                </a:solidFill>
              </a:rPr>
              <a:t>Statistical significance 99.98%, i.e., 0.0002</a:t>
            </a:r>
          </a:p>
          <a:p>
            <a:pPr lvl="1"/>
            <a:r>
              <a:rPr lang="en-US" dirty="0">
                <a:solidFill>
                  <a:srgbClr val="C00000"/>
                </a:solidFill>
              </a:rPr>
              <a:t>Each human lost to Libratus</a:t>
            </a:r>
          </a:p>
        </p:txBody>
      </p:sp>
      <p:pic>
        <p:nvPicPr>
          <p:cNvPr id="1026" name="Picture 2" descr="Image result for brains vs a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048000"/>
            <a:ext cx="6172200" cy="3806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8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Imperfect-information games</a:t>
            </a:r>
          </a:p>
        </p:txBody>
      </p:sp>
      <p:pic>
        <p:nvPicPr>
          <p:cNvPr id="15" name="Picture 2" descr="C:\Users\Noam\AppData\Local\Microsoft\Windows\INetCache\IE\LXPNKQYV\Go_board_p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1587" y="1797839"/>
            <a:ext cx="1233487" cy="12334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Noam\AppData\Local\Microsoft\Windows\INetCache\IE\NI19E0PC\Chess-kin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8367" y="1934467"/>
            <a:ext cx="1451534" cy="96589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C:\Users\Noam\AppData\Local\Microsoft\Windows\INetCache\IE\NI19E0PC\Poker_cards_and_chip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099136"/>
            <a:ext cx="1949389"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Users\Noam\AppData\Local\Microsoft\Windows\INetCache\IE\NI19E0PC\320px-US_Navy_050826-C-2023P-796_U.S._Coast_Guard_assets,_a_47-foot_motor_lifeboat_from_Coast_Guard_Station_Glouceste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083472"/>
            <a:ext cx="1886902" cy="13267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Noam\AppData\Local\Microsoft\Windows\INetCache\IE\CK9STUVH\Saludo_203D_8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1" y="3962400"/>
            <a:ext cx="2133600" cy="160020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p:nvCxnSpPr>
        <p:spPr>
          <a:xfrm>
            <a:off x="4895850" y="1638300"/>
            <a:ext cx="1581150" cy="1562100"/>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895851" y="1704975"/>
            <a:ext cx="1581149" cy="1428750"/>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428875" y="1543050"/>
            <a:ext cx="1581150" cy="1562100"/>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428876" y="1609725"/>
            <a:ext cx="1581149" cy="1428750"/>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pic>
        <p:nvPicPr>
          <p:cNvPr id="4098" name="Picture 2" descr="Image result for dota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82273" y="4083473"/>
            <a:ext cx="2356686" cy="132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634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r>
              <a:rPr lang="en-US" dirty="0" err="1"/>
              <a:t>Libratus’s</a:t>
            </a:r>
            <a:r>
              <a:rPr lang="en-US" dirty="0"/>
              <a:t> lead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636" y="1295400"/>
            <a:ext cx="8255578" cy="4800600"/>
          </a:xfrm>
          <a:prstGeom prst="rect">
            <a:avLst/>
          </a:prstGeom>
        </p:spPr>
      </p:pic>
    </p:spTree>
    <p:extLst>
      <p:ext uri="{BB962C8B-B14F-4D97-AF65-F5344CB8AC3E}">
        <p14:creationId xmlns:p14="http://schemas.microsoft.com/office/powerpoint/2010/main" val="3298101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1143000"/>
          </a:xfrm>
        </p:spPr>
        <p:txBody>
          <a:bodyPr>
            <a:normAutofit fontScale="90000"/>
          </a:bodyPr>
          <a:lstStyle/>
          <a:p>
            <a:r>
              <a:rPr lang="en-US" dirty="0"/>
              <a:t>Why is game-theoretic AI better than machine learning for these problems?</a:t>
            </a:r>
          </a:p>
        </p:txBody>
      </p:sp>
      <p:sp>
        <p:nvSpPr>
          <p:cNvPr id="3" name="Content Placeholder 2"/>
          <p:cNvSpPr>
            <a:spLocks noGrp="1"/>
          </p:cNvSpPr>
          <p:nvPr>
            <p:ph idx="1"/>
          </p:nvPr>
        </p:nvSpPr>
        <p:spPr>
          <a:xfrm>
            <a:off x="381000" y="1752600"/>
            <a:ext cx="4953000" cy="5029200"/>
          </a:xfrm>
        </p:spPr>
        <p:txBody>
          <a:bodyPr>
            <a:normAutofit/>
          </a:bodyPr>
          <a:lstStyle/>
          <a:p>
            <a:pPr marL="514350" indent="-514350">
              <a:buFont typeface="+mj-lt"/>
              <a:buAutoNum type="arabicPeriod"/>
            </a:pPr>
            <a:r>
              <a:rPr lang="en-US" sz="1800" dirty="0"/>
              <a:t>Requires no data</a:t>
            </a:r>
          </a:p>
          <a:p>
            <a:pPr marL="514350" indent="-514350">
              <a:buFont typeface="+mj-lt"/>
              <a:buAutoNum type="arabicPeriod"/>
            </a:pPr>
            <a:r>
              <a:rPr lang="en-US" sz="1800" dirty="0"/>
              <a:t>Doesn’t assume opponent will continue to behave the same way as in the past</a:t>
            </a:r>
          </a:p>
          <a:p>
            <a:pPr marL="514350" indent="-514350">
              <a:buFont typeface="+mj-lt"/>
              <a:buAutoNum type="arabicPeriod"/>
            </a:pPr>
            <a:r>
              <a:rPr lang="en-US" sz="1800" dirty="0"/>
              <a:t>Not exploitable (even if opponent knows our strategy)</a:t>
            </a:r>
          </a:p>
          <a:p>
            <a:pPr lvl="1"/>
            <a:r>
              <a:rPr lang="en-US" sz="1600" dirty="0"/>
              <a:t>36,000 hands against 6 Chinese poker players</a:t>
            </a:r>
          </a:p>
          <a:p>
            <a:pPr lvl="2"/>
            <a:r>
              <a:rPr lang="en-US" sz="1400" dirty="0"/>
              <a:t>WSOP bracelet winner</a:t>
            </a:r>
          </a:p>
          <a:p>
            <a:pPr lvl="2"/>
            <a:r>
              <a:rPr lang="en-US" sz="1400" dirty="0"/>
              <a:t>Expertise in computer science &amp; ML</a:t>
            </a:r>
          </a:p>
          <a:p>
            <a:pPr lvl="2"/>
            <a:r>
              <a:rPr lang="en-US" sz="1400" dirty="0">
                <a:solidFill>
                  <a:srgbClr val="C00000"/>
                </a:solidFill>
              </a:rPr>
              <a:t>They studied Libratus’s hand histories in advance</a:t>
            </a:r>
          </a:p>
          <a:p>
            <a:pPr lvl="1"/>
            <a:r>
              <a:rPr lang="en-US" sz="1600" dirty="0">
                <a:solidFill>
                  <a:srgbClr val="00B050"/>
                </a:solidFill>
              </a:rPr>
              <a:t>AI won by 220 </a:t>
            </a:r>
            <a:r>
              <a:rPr lang="en-US" sz="1600" dirty="0" err="1">
                <a:solidFill>
                  <a:srgbClr val="00B050"/>
                </a:solidFill>
              </a:rPr>
              <a:t>mbb</a:t>
            </a:r>
            <a:r>
              <a:rPr lang="en-US" sz="1600" dirty="0">
                <a:solidFill>
                  <a:srgbClr val="00B050"/>
                </a:solidFill>
              </a:rPr>
              <a:t>/hand</a:t>
            </a:r>
          </a:p>
          <a:p>
            <a:pPr lvl="2"/>
            <a:r>
              <a:rPr lang="en-US" sz="1400" dirty="0"/>
              <a:t>Won each of the 9 sessions</a:t>
            </a:r>
          </a:p>
          <a:p>
            <a:pPr lvl="2"/>
            <a:r>
              <a:rPr lang="en-US" sz="1400" dirty="0"/>
              <a:t>Also beat each human individually</a:t>
            </a:r>
          </a:p>
          <a:p>
            <a:pPr lvl="1"/>
            <a:r>
              <a:rPr lang="en-US" sz="1600" dirty="0">
                <a:solidFill>
                  <a:srgbClr val="00B050"/>
                </a:solidFill>
              </a:rPr>
              <a:t>Demonstrated that this approach is not frail</a:t>
            </a:r>
          </a:p>
          <a:p>
            <a:pPr lvl="2"/>
            <a:r>
              <a:rPr lang="en-US" sz="1200" dirty="0">
                <a:solidFill>
                  <a:srgbClr val="00B050"/>
                </a:solidFill>
              </a:rPr>
              <a:t>Minmax theorem proves this for exact Nash equilibrium. Our experiments showed it for computational approximations</a:t>
            </a:r>
          </a:p>
          <a:p>
            <a:pPr lvl="2"/>
            <a:r>
              <a:rPr lang="en-US" sz="1400" dirty="0">
                <a:solidFill>
                  <a:srgbClr val="00B050"/>
                </a:solidFill>
              </a:rPr>
              <a:t>Unlike what has been found with ML approaches (e.g., for Go, DOTA2, and </a:t>
            </a:r>
            <a:r>
              <a:rPr lang="en-US" sz="1400" dirty="0" err="1">
                <a:solidFill>
                  <a:srgbClr val="00B050"/>
                </a:solidFill>
              </a:rPr>
              <a:t>Starcraft</a:t>
            </a:r>
            <a:r>
              <a:rPr lang="en-US" sz="1400" dirty="0">
                <a:solidFill>
                  <a:srgbClr val="00B050"/>
                </a:solidFill>
              </a:rPr>
              <a:t> II)</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905000"/>
            <a:ext cx="3657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62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14600"/>
            <a:ext cx="8229600" cy="1143000"/>
          </a:xfrm>
        </p:spPr>
        <p:txBody>
          <a:bodyPr>
            <a:normAutofit fontScale="90000"/>
          </a:bodyPr>
          <a:lstStyle/>
          <a:p>
            <a:r>
              <a:rPr lang="en-US" sz="4000" b="1" dirty="0"/>
              <a:t>How does </a:t>
            </a:r>
            <a:r>
              <a:rPr lang="en-US" sz="4000" b="1" i="1" dirty="0" err="1"/>
              <a:t>Libratus</a:t>
            </a:r>
            <a:r>
              <a:rPr lang="en-US" sz="4000" b="1" dirty="0"/>
              <a:t> work?</a:t>
            </a:r>
            <a:br>
              <a:rPr lang="en-US" sz="4000" b="1" dirty="0"/>
            </a:br>
            <a:br>
              <a:rPr lang="en-US" sz="4000" b="1" dirty="0"/>
            </a:br>
            <a:r>
              <a:rPr lang="en-US" sz="3600" dirty="0"/>
              <a:t>[Brown &amp; Sandholm, </a:t>
            </a:r>
            <a:r>
              <a:rPr lang="en-US" sz="3600" i="1" dirty="0"/>
              <a:t>Science</a:t>
            </a:r>
            <a:r>
              <a:rPr lang="en-US" sz="3600" dirty="0"/>
              <a:t> 2018]</a:t>
            </a:r>
            <a:br>
              <a:rPr lang="en-US" sz="3600" dirty="0"/>
            </a:br>
            <a:endParaRPr lang="en-US" sz="3600" dirty="0"/>
          </a:p>
        </p:txBody>
      </p:sp>
    </p:spTree>
    <p:extLst>
      <p:ext uri="{BB962C8B-B14F-4D97-AF65-F5344CB8AC3E}">
        <p14:creationId xmlns:p14="http://schemas.microsoft.com/office/powerpoint/2010/main" val="1922814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sandholm\AppData\Local\Microsoft\Windows\Temporary Internet Files\Content.Outlook\V22Z615B\SCS_Supercomputer_2017_MWH_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6080"/>
            <a:ext cx="9144000" cy="60858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19800" y="3276600"/>
            <a:ext cx="3161443" cy="461665"/>
          </a:xfrm>
          <a:prstGeom prst="rect">
            <a:avLst/>
          </a:prstGeom>
        </p:spPr>
        <p:txBody>
          <a:bodyPr wrap="none">
            <a:spAutoFit/>
          </a:bodyPr>
          <a:lstStyle/>
          <a:p>
            <a:pPr>
              <a:defRPr/>
            </a:pPr>
            <a:r>
              <a:rPr lang="en-US" sz="2400" b="1" i="1" dirty="0">
                <a:solidFill>
                  <a:schemeClr val="bg1"/>
                </a:solidFill>
              </a:rPr>
              <a:t>Bridges</a:t>
            </a:r>
            <a:r>
              <a:rPr lang="en-US" sz="2400" b="1" dirty="0">
                <a:solidFill>
                  <a:schemeClr val="bg1"/>
                </a:solidFill>
              </a:rPr>
              <a:t> supercomputer</a:t>
            </a:r>
          </a:p>
        </p:txBody>
      </p:sp>
    </p:spTree>
    <p:extLst>
      <p:ext uri="{BB962C8B-B14F-4D97-AF65-F5344CB8AC3E}">
        <p14:creationId xmlns:p14="http://schemas.microsoft.com/office/powerpoint/2010/main" val="986878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65100" y="264219"/>
            <a:ext cx="8763000" cy="632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457200" y="274638"/>
            <a:ext cx="8229600" cy="1020762"/>
          </a:xfrm>
        </p:spPr>
        <p:txBody>
          <a:bodyPr>
            <a:normAutofit/>
          </a:bodyPr>
          <a:lstStyle/>
          <a:p>
            <a:r>
              <a:rPr lang="en-US" sz="5400" b="1" dirty="0">
                <a:solidFill>
                  <a:schemeClr val="bg1"/>
                </a:solidFill>
              </a:rPr>
              <a:t>Libratus</a:t>
            </a:r>
          </a:p>
        </p:txBody>
      </p:sp>
      <p:sp>
        <p:nvSpPr>
          <p:cNvPr id="10" name="Rounded Rectangle 9"/>
          <p:cNvSpPr/>
          <p:nvPr/>
        </p:nvSpPr>
        <p:spPr>
          <a:xfrm>
            <a:off x="457200" y="1688068"/>
            <a:ext cx="2590800" cy="2667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Abstraction</a:t>
            </a:r>
          </a:p>
          <a:p>
            <a:pPr algn="ctr"/>
            <a:endParaRPr lang="en-US" sz="2400" b="1" dirty="0">
              <a:solidFill>
                <a:schemeClr val="tx1"/>
              </a:solidFill>
            </a:endParaRPr>
          </a:p>
          <a:p>
            <a:pPr algn="ctr"/>
            <a:endParaRPr lang="en-US" sz="2400" b="1" dirty="0">
              <a:solidFill>
                <a:schemeClr val="tx1"/>
              </a:solidFill>
            </a:endParaRPr>
          </a:p>
          <a:p>
            <a:pPr algn="ctr"/>
            <a:r>
              <a:rPr lang="en-US" sz="2400" b="1" dirty="0">
                <a:solidFill>
                  <a:schemeClr val="tx1"/>
                </a:solidFill>
              </a:rPr>
              <a:t>Equilibrium finding</a:t>
            </a:r>
          </a:p>
          <a:p>
            <a:pPr algn="ctr"/>
            <a:endParaRPr lang="en-US" sz="2000" b="1" dirty="0">
              <a:solidFill>
                <a:schemeClr val="tx1"/>
              </a:solidFill>
            </a:endParaRPr>
          </a:p>
        </p:txBody>
      </p:sp>
      <p:sp>
        <p:nvSpPr>
          <p:cNvPr id="15" name="Rounded Rectangle 14"/>
          <p:cNvSpPr/>
          <p:nvPr/>
        </p:nvSpPr>
        <p:spPr>
          <a:xfrm>
            <a:off x="3276600" y="1611868"/>
            <a:ext cx="2590800" cy="2743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Subgame solver</a:t>
            </a:r>
          </a:p>
          <a:p>
            <a:pPr algn="ctr"/>
            <a:endParaRPr lang="en-US" dirty="0">
              <a:solidFill>
                <a:schemeClr val="tx1"/>
              </a:solidFill>
            </a:endParaRPr>
          </a:p>
        </p:txBody>
      </p:sp>
      <p:sp>
        <p:nvSpPr>
          <p:cNvPr id="16" name="Rounded Rectangle 15"/>
          <p:cNvSpPr/>
          <p:nvPr/>
        </p:nvSpPr>
        <p:spPr>
          <a:xfrm>
            <a:off x="6096000" y="1611868"/>
            <a:ext cx="2590800" cy="2743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Self-improver</a:t>
            </a:r>
          </a:p>
          <a:p>
            <a:pPr algn="ctr"/>
            <a:endParaRPr lang="en-US" dirty="0">
              <a:solidFill>
                <a:schemeClr val="tx1"/>
              </a:solidFill>
            </a:endParaRPr>
          </a:p>
        </p:txBody>
      </p:sp>
      <p:sp>
        <p:nvSpPr>
          <p:cNvPr id="22" name="Curved Up Arrow 21"/>
          <p:cNvSpPr/>
          <p:nvPr/>
        </p:nvSpPr>
        <p:spPr>
          <a:xfrm flipH="1">
            <a:off x="609600" y="4355068"/>
            <a:ext cx="6858000" cy="1676400"/>
          </a:xfrm>
          <a:prstGeom prst="curved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2514600" y="6031468"/>
            <a:ext cx="3929730" cy="369332"/>
          </a:xfrm>
          <a:prstGeom prst="rect">
            <a:avLst/>
          </a:prstGeom>
          <a:noFill/>
        </p:spPr>
        <p:txBody>
          <a:bodyPr wrap="none" rtlCol="0">
            <a:spAutoFit/>
          </a:bodyPr>
          <a:lstStyle/>
          <a:p>
            <a:r>
              <a:rPr lang="en-US" dirty="0">
                <a:solidFill>
                  <a:schemeClr val="bg1"/>
                </a:solidFill>
              </a:rPr>
              <a:t>New action abstraction for part of game</a:t>
            </a:r>
          </a:p>
        </p:txBody>
      </p:sp>
      <p:sp>
        <p:nvSpPr>
          <p:cNvPr id="26" name="TextBox 25"/>
          <p:cNvSpPr txBox="1"/>
          <p:nvPr/>
        </p:nvSpPr>
        <p:spPr>
          <a:xfrm>
            <a:off x="797065" y="914400"/>
            <a:ext cx="1869935" cy="369332"/>
          </a:xfrm>
          <a:prstGeom prst="rect">
            <a:avLst/>
          </a:prstGeom>
          <a:noFill/>
        </p:spPr>
        <p:txBody>
          <a:bodyPr wrap="none" rtlCol="0">
            <a:spAutoFit/>
          </a:bodyPr>
          <a:lstStyle/>
          <a:p>
            <a:r>
              <a:rPr lang="en-US" dirty="0">
                <a:solidFill>
                  <a:schemeClr val="bg1"/>
                </a:solidFill>
              </a:rPr>
              <a:t>Rules of the game</a:t>
            </a:r>
          </a:p>
        </p:txBody>
      </p:sp>
      <p:sp>
        <p:nvSpPr>
          <p:cNvPr id="27" name="Down Arrow 26"/>
          <p:cNvSpPr/>
          <p:nvPr/>
        </p:nvSpPr>
        <p:spPr>
          <a:xfrm>
            <a:off x="1600200" y="1283732"/>
            <a:ext cx="244819" cy="316468"/>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457200" y="2590800"/>
            <a:ext cx="25908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 name="Down Arrow 16"/>
          <p:cNvSpPr/>
          <p:nvPr/>
        </p:nvSpPr>
        <p:spPr>
          <a:xfrm>
            <a:off x="1600200" y="2438400"/>
            <a:ext cx="244819" cy="316468"/>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rved Up Arrow 18"/>
          <p:cNvSpPr/>
          <p:nvPr/>
        </p:nvSpPr>
        <p:spPr>
          <a:xfrm>
            <a:off x="2286000" y="4365578"/>
            <a:ext cx="2133600" cy="382158"/>
          </a:xfrm>
          <a:prstGeom prst="curved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2514600" y="4747736"/>
            <a:ext cx="1855380" cy="369332"/>
          </a:xfrm>
          <a:prstGeom prst="rect">
            <a:avLst/>
          </a:prstGeom>
          <a:noFill/>
        </p:spPr>
        <p:txBody>
          <a:bodyPr wrap="none" rtlCol="0">
            <a:spAutoFit/>
          </a:bodyPr>
          <a:lstStyle/>
          <a:p>
            <a:r>
              <a:rPr lang="en-US" dirty="0">
                <a:solidFill>
                  <a:schemeClr val="bg1"/>
                </a:solidFill>
              </a:rPr>
              <a:t>Blueprint strategy</a:t>
            </a:r>
          </a:p>
        </p:txBody>
      </p:sp>
    </p:spTree>
    <p:extLst>
      <p:ext uri="{BB962C8B-B14F-4D97-AF65-F5344CB8AC3E}">
        <p14:creationId xmlns:p14="http://schemas.microsoft.com/office/powerpoint/2010/main" val="395549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65100" y="264219"/>
            <a:ext cx="8763000" cy="632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457200" y="274638"/>
            <a:ext cx="8229600" cy="1020762"/>
          </a:xfrm>
        </p:spPr>
        <p:txBody>
          <a:bodyPr>
            <a:normAutofit/>
          </a:bodyPr>
          <a:lstStyle/>
          <a:p>
            <a:r>
              <a:rPr lang="en-US" sz="5400" b="1" dirty="0">
                <a:solidFill>
                  <a:schemeClr val="bg1"/>
                </a:solidFill>
              </a:rPr>
              <a:t>Libratus</a:t>
            </a:r>
          </a:p>
        </p:txBody>
      </p:sp>
      <p:sp>
        <p:nvSpPr>
          <p:cNvPr id="10" name="Rounded Rectangle 9"/>
          <p:cNvSpPr/>
          <p:nvPr/>
        </p:nvSpPr>
        <p:spPr>
          <a:xfrm>
            <a:off x="457200" y="1688068"/>
            <a:ext cx="2590800" cy="2667000"/>
          </a:xfrm>
          <a:prstGeom prst="roundRect">
            <a:avLst/>
          </a:prstGeom>
          <a:solidFill>
            <a:schemeClr val="accent1">
              <a:lumMod val="20000"/>
              <a:lumOff val="80000"/>
            </a:schemeClr>
          </a:solidFill>
          <a:effectLst>
            <a:glow rad="10287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Abstraction</a:t>
            </a:r>
          </a:p>
          <a:p>
            <a:pPr algn="ctr"/>
            <a:endParaRPr lang="en-US" sz="2400" b="1" dirty="0">
              <a:solidFill>
                <a:schemeClr val="tx1"/>
              </a:solidFill>
            </a:endParaRPr>
          </a:p>
          <a:p>
            <a:pPr algn="ctr"/>
            <a:endParaRPr lang="en-US" sz="2400" b="1" dirty="0">
              <a:solidFill>
                <a:schemeClr val="tx1"/>
              </a:solidFill>
            </a:endParaRPr>
          </a:p>
          <a:p>
            <a:pPr algn="ctr"/>
            <a:r>
              <a:rPr lang="en-US" sz="2400" b="1" dirty="0">
                <a:solidFill>
                  <a:schemeClr val="tx1"/>
                </a:solidFill>
              </a:rPr>
              <a:t>Equilibrium finding</a:t>
            </a:r>
          </a:p>
          <a:p>
            <a:pPr algn="ctr"/>
            <a:endParaRPr lang="en-US" sz="2000" b="1" dirty="0">
              <a:solidFill>
                <a:schemeClr val="tx1"/>
              </a:solidFill>
            </a:endParaRPr>
          </a:p>
        </p:txBody>
      </p:sp>
      <p:sp>
        <p:nvSpPr>
          <p:cNvPr id="15" name="Rounded Rectangle 14"/>
          <p:cNvSpPr/>
          <p:nvPr/>
        </p:nvSpPr>
        <p:spPr>
          <a:xfrm>
            <a:off x="3276600" y="1611868"/>
            <a:ext cx="2590800" cy="2743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Subgame solver</a:t>
            </a:r>
          </a:p>
          <a:p>
            <a:pPr algn="ctr"/>
            <a:endParaRPr lang="en-US" dirty="0">
              <a:solidFill>
                <a:schemeClr val="tx1"/>
              </a:solidFill>
            </a:endParaRPr>
          </a:p>
        </p:txBody>
      </p:sp>
      <p:sp>
        <p:nvSpPr>
          <p:cNvPr id="16" name="Rounded Rectangle 15"/>
          <p:cNvSpPr/>
          <p:nvPr/>
        </p:nvSpPr>
        <p:spPr>
          <a:xfrm>
            <a:off x="6096000" y="1611868"/>
            <a:ext cx="2590800" cy="2743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Self-improver</a:t>
            </a:r>
          </a:p>
          <a:p>
            <a:pPr algn="ctr"/>
            <a:endParaRPr lang="en-US" dirty="0">
              <a:solidFill>
                <a:schemeClr val="tx1"/>
              </a:solidFill>
            </a:endParaRPr>
          </a:p>
        </p:txBody>
      </p:sp>
      <p:sp>
        <p:nvSpPr>
          <p:cNvPr id="22" name="Curved Up Arrow 21"/>
          <p:cNvSpPr/>
          <p:nvPr/>
        </p:nvSpPr>
        <p:spPr>
          <a:xfrm flipH="1">
            <a:off x="609600" y="4355068"/>
            <a:ext cx="6858000" cy="1676400"/>
          </a:xfrm>
          <a:prstGeom prst="curved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2514600" y="6031468"/>
            <a:ext cx="3929730" cy="369332"/>
          </a:xfrm>
          <a:prstGeom prst="rect">
            <a:avLst/>
          </a:prstGeom>
          <a:noFill/>
        </p:spPr>
        <p:txBody>
          <a:bodyPr wrap="none" rtlCol="0">
            <a:spAutoFit/>
          </a:bodyPr>
          <a:lstStyle/>
          <a:p>
            <a:r>
              <a:rPr lang="en-US" dirty="0">
                <a:solidFill>
                  <a:schemeClr val="bg1"/>
                </a:solidFill>
              </a:rPr>
              <a:t>New action abstraction for part of game</a:t>
            </a:r>
          </a:p>
        </p:txBody>
      </p:sp>
      <p:sp>
        <p:nvSpPr>
          <p:cNvPr id="26" name="TextBox 25"/>
          <p:cNvSpPr txBox="1"/>
          <p:nvPr/>
        </p:nvSpPr>
        <p:spPr>
          <a:xfrm>
            <a:off x="797065" y="914400"/>
            <a:ext cx="1869935" cy="369332"/>
          </a:xfrm>
          <a:prstGeom prst="rect">
            <a:avLst/>
          </a:prstGeom>
          <a:noFill/>
        </p:spPr>
        <p:txBody>
          <a:bodyPr wrap="none" rtlCol="0">
            <a:spAutoFit/>
          </a:bodyPr>
          <a:lstStyle/>
          <a:p>
            <a:r>
              <a:rPr lang="en-US" dirty="0">
                <a:solidFill>
                  <a:schemeClr val="bg1"/>
                </a:solidFill>
              </a:rPr>
              <a:t>Rules of the game</a:t>
            </a:r>
          </a:p>
        </p:txBody>
      </p:sp>
      <p:sp>
        <p:nvSpPr>
          <p:cNvPr id="27" name="Down Arrow 26"/>
          <p:cNvSpPr/>
          <p:nvPr/>
        </p:nvSpPr>
        <p:spPr>
          <a:xfrm>
            <a:off x="1600200" y="1283732"/>
            <a:ext cx="244819" cy="316468"/>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457200" y="2590800"/>
            <a:ext cx="25908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 name="Down Arrow 16"/>
          <p:cNvSpPr/>
          <p:nvPr/>
        </p:nvSpPr>
        <p:spPr>
          <a:xfrm>
            <a:off x="1600200" y="2438400"/>
            <a:ext cx="244819" cy="316468"/>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rved Up Arrow 18"/>
          <p:cNvSpPr/>
          <p:nvPr/>
        </p:nvSpPr>
        <p:spPr>
          <a:xfrm>
            <a:off x="2286000" y="4365578"/>
            <a:ext cx="2133600" cy="382158"/>
          </a:xfrm>
          <a:prstGeom prst="curved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2514600" y="4747736"/>
            <a:ext cx="1855380" cy="369332"/>
          </a:xfrm>
          <a:prstGeom prst="rect">
            <a:avLst/>
          </a:prstGeom>
          <a:noFill/>
        </p:spPr>
        <p:txBody>
          <a:bodyPr wrap="none" rtlCol="0">
            <a:spAutoFit/>
          </a:bodyPr>
          <a:lstStyle/>
          <a:p>
            <a:r>
              <a:rPr lang="en-US" dirty="0">
                <a:solidFill>
                  <a:schemeClr val="bg1"/>
                </a:solidFill>
              </a:rPr>
              <a:t>Blueprint strategy</a:t>
            </a:r>
          </a:p>
        </p:txBody>
      </p:sp>
    </p:spTree>
    <p:extLst>
      <p:ext uri="{BB962C8B-B14F-4D97-AF65-F5344CB8AC3E}">
        <p14:creationId xmlns:p14="http://schemas.microsoft.com/office/powerpoint/2010/main" val="1105538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31775" y="76200"/>
            <a:ext cx="8731250" cy="749300"/>
          </a:xfrm>
        </p:spPr>
        <p:txBody>
          <a:bodyPr>
            <a:normAutofit fontScale="90000"/>
          </a:bodyPr>
          <a:lstStyle/>
          <a:p>
            <a:pPr>
              <a:defRPr/>
            </a:pPr>
            <a:r>
              <a:rPr lang="en-US" sz="4900" dirty="0"/>
              <a:t>Abstraction</a:t>
            </a:r>
            <a:r>
              <a:rPr lang="en-US" dirty="0"/>
              <a:t> </a:t>
            </a:r>
            <a:r>
              <a:rPr lang="en-US" sz="2200" dirty="0">
                <a:solidFill>
                  <a:schemeClr val="tx2">
                    <a:lumMod val="40000"/>
                    <a:lumOff val="60000"/>
                  </a:schemeClr>
                </a:solidFill>
              </a:rPr>
              <a:t>[Gilpin &amp; Sandholm EC-06, </a:t>
            </a:r>
            <a:r>
              <a:rPr lang="en-US" sz="2200" i="1" dirty="0">
                <a:solidFill>
                  <a:schemeClr val="tx2">
                    <a:lumMod val="40000"/>
                    <a:lumOff val="60000"/>
                  </a:schemeClr>
                </a:solidFill>
              </a:rPr>
              <a:t>J. of the ACM </a:t>
            </a:r>
            <a:r>
              <a:rPr lang="en-US" sz="2200" dirty="0">
                <a:solidFill>
                  <a:schemeClr val="tx2">
                    <a:lumMod val="40000"/>
                    <a:lumOff val="60000"/>
                  </a:schemeClr>
                </a:solidFill>
              </a:rPr>
              <a:t>2007…]</a:t>
            </a:r>
            <a:endParaRPr lang="en-US" sz="4900" dirty="0">
              <a:solidFill>
                <a:srgbClr val="FF0000"/>
              </a:solidFill>
            </a:endParaRPr>
          </a:p>
        </p:txBody>
      </p:sp>
      <p:sp>
        <p:nvSpPr>
          <p:cNvPr id="12291" name="AutoShape 3"/>
          <p:cNvSpPr>
            <a:spLocks noChangeArrowheads="1"/>
          </p:cNvSpPr>
          <p:nvPr/>
        </p:nvSpPr>
        <p:spPr bwMode="auto">
          <a:xfrm>
            <a:off x="481245" y="1616075"/>
            <a:ext cx="2895600" cy="2667000"/>
          </a:xfrm>
          <a:prstGeom prst="triangle">
            <a:avLst>
              <a:gd name="adj" fmla="val 50000"/>
            </a:avLst>
          </a:prstGeom>
          <a:noFill/>
          <a:ln w="38100">
            <a:solidFill>
              <a:srgbClr val="00FF00"/>
            </a:solidFill>
            <a:prstDash val="sysDot"/>
            <a:miter lim="800000"/>
            <a:headEnd/>
            <a:tailEnd/>
          </a:ln>
        </p:spPr>
        <p:txBody>
          <a:bodyPr wrap="none" anchor="ctr"/>
          <a:lstStyle/>
          <a:p>
            <a:endParaRPr lang="en-US"/>
          </a:p>
        </p:txBody>
      </p:sp>
      <p:sp>
        <p:nvSpPr>
          <p:cNvPr id="50183" name="Text Box 7"/>
          <p:cNvSpPr txBox="1">
            <a:spLocks noChangeArrowheads="1"/>
          </p:cNvSpPr>
          <p:nvPr/>
        </p:nvSpPr>
        <p:spPr bwMode="auto">
          <a:xfrm>
            <a:off x="5989011" y="5466670"/>
            <a:ext cx="1579278" cy="400110"/>
          </a:xfrm>
          <a:prstGeom prst="rect">
            <a:avLst/>
          </a:prstGeom>
          <a:noFill/>
          <a:ln w="38100">
            <a:noFill/>
            <a:miter lim="800000"/>
            <a:headEnd/>
            <a:tailEnd/>
          </a:ln>
        </p:spPr>
        <p:txBody>
          <a:bodyPr wrap="none">
            <a:spAutoFit/>
          </a:bodyPr>
          <a:lstStyle/>
          <a:p>
            <a:r>
              <a:rPr lang="el-GR" sz="2000" dirty="0"/>
              <a:t>ε</a:t>
            </a:r>
            <a:r>
              <a:rPr lang="en-US" sz="2000" dirty="0"/>
              <a:t>-equilibrium</a:t>
            </a:r>
          </a:p>
        </p:txBody>
      </p:sp>
      <p:sp>
        <p:nvSpPr>
          <p:cNvPr id="50184" name="Text Box 8"/>
          <p:cNvSpPr txBox="1">
            <a:spLocks noChangeArrowheads="1"/>
          </p:cNvSpPr>
          <p:nvPr/>
        </p:nvSpPr>
        <p:spPr bwMode="auto">
          <a:xfrm>
            <a:off x="423017" y="5323160"/>
            <a:ext cx="3086294" cy="523220"/>
          </a:xfrm>
          <a:prstGeom prst="rect">
            <a:avLst/>
          </a:prstGeom>
          <a:noFill/>
          <a:ln w="38100">
            <a:noFill/>
            <a:miter lim="800000"/>
            <a:headEnd/>
            <a:tailEnd/>
          </a:ln>
        </p:spPr>
        <p:txBody>
          <a:bodyPr wrap="none">
            <a:spAutoFit/>
          </a:bodyPr>
          <a:lstStyle/>
          <a:p>
            <a:r>
              <a:rPr lang="en-US" sz="2800" dirty="0"/>
              <a:t>“blueprint strategy”</a:t>
            </a:r>
          </a:p>
        </p:txBody>
      </p:sp>
      <p:sp>
        <p:nvSpPr>
          <p:cNvPr id="12295" name="Text Box 10"/>
          <p:cNvSpPr txBox="1">
            <a:spLocks noChangeArrowheads="1"/>
          </p:cNvSpPr>
          <p:nvPr/>
        </p:nvSpPr>
        <p:spPr bwMode="auto">
          <a:xfrm>
            <a:off x="574908" y="995363"/>
            <a:ext cx="2520950" cy="579437"/>
          </a:xfrm>
          <a:prstGeom prst="rect">
            <a:avLst/>
          </a:prstGeom>
          <a:noFill/>
          <a:ln w="38100">
            <a:noFill/>
            <a:miter lim="800000"/>
            <a:headEnd/>
            <a:tailEnd/>
          </a:ln>
        </p:spPr>
        <p:txBody>
          <a:bodyPr wrap="none">
            <a:spAutoFit/>
          </a:bodyPr>
          <a:lstStyle/>
          <a:p>
            <a:r>
              <a:rPr lang="en-US" sz="3200" dirty="0"/>
              <a:t>Original game</a:t>
            </a:r>
          </a:p>
        </p:txBody>
      </p:sp>
      <p:sp>
        <p:nvSpPr>
          <p:cNvPr id="12304" name="AutoShape 5"/>
          <p:cNvSpPr>
            <a:spLocks noChangeArrowheads="1"/>
          </p:cNvSpPr>
          <p:nvPr/>
        </p:nvSpPr>
        <p:spPr bwMode="auto">
          <a:xfrm>
            <a:off x="6373257" y="2487369"/>
            <a:ext cx="749922" cy="715835"/>
          </a:xfrm>
          <a:prstGeom prst="triangle">
            <a:avLst>
              <a:gd name="adj" fmla="val 50000"/>
            </a:avLst>
          </a:prstGeom>
          <a:noFill/>
          <a:ln w="38100">
            <a:solidFill>
              <a:srgbClr val="00FF00"/>
            </a:solidFill>
            <a:miter lim="800000"/>
            <a:headEnd/>
            <a:tailEnd/>
          </a:ln>
        </p:spPr>
        <p:txBody>
          <a:bodyPr wrap="none" anchor="ctr"/>
          <a:lstStyle/>
          <a:p>
            <a:endParaRPr lang="en-US"/>
          </a:p>
        </p:txBody>
      </p:sp>
      <p:sp>
        <p:nvSpPr>
          <p:cNvPr id="12305" name="Text Box 11"/>
          <p:cNvSpPr txBox="1">
            <a:spLocks noChangeArrowheads="1"/>
          </p:cNvSpPr>
          <p:nvPr/>
        </p:nvSpPr>
        <p:spPr bwMode="auto">
          <a:xfrm>
            <a:off x="5924321" y="1974654"/>
            <a:ext cx="1945469" cy="400110"/>
          </a:xfrm>
          <a:prstGeom prst="rect">
            <a:avLst/>
          </a:prstGeom>
          <a:noFill/>
          <a:ln w="38100">
            <a:noFill/>
            <a:miter lim="800000"/>
            <a:headEnd/>
            <a:tailEnd/>
          </a:ln>
        </p:spPr>
        <p:txBody>
          <a:bodyPr wrap="none">
            <a:spAutoFit/>
          </a:bodyPr>
          <a:lstStyle/>
          <a:p>
            <a:r>
              <a:rPr lang="en-US" sz="2000" dirty="0"/>
              <a:t>Abstracted game</a:t>
            </a:r>
          </a:p>
        </p:txBody>
      </p:sp>
      <p:sp>
        <p:nvSpPr>
          <p:cNvPr id="12303" name="Text Box 12"/>
          <p:cNvSpPr txBox="1">
            <a:spLocks noChangeArrowheads="1"/>
          </p:cNvSpPr>
          <p:nvPr/>
        </p:nvSpPr>
        <p:spPr bwMode="auto">
          <a:xfrm>
            <a:off x="3371355" y="2465520"/>
            <a:ext cx="2959849" cy="400110"/>
          </a:xfrm>
          <a:prstGeom prst="rect">
            <a:avLst/>
          </a:prstGeom>
          <a:noFill/>
          <a:ln w="38100">
            <a:noFill/>
            <a:miter lim="800000"/>
            <a:headEnd/>
            <a:tailEnd/>
          </a:ln>
        </p:spPr>
        <p:txBody>
          <a:bodyPr wrap="none">
            <a:spAutoFit/>
          </a:bodyPr>
          <a:lstStyle/>
          <a:p>
            <a:r>
              <a:rPr lang="en-US" sz="2000" dirty="0"/>
              <a:t>New abstraction algorithm</a:t>
            </a:r>
          </a:p>
        </p:txBody>
      </p:sp>
      <p:sp>
        <p:nvSpPr>
          <p:cNvPr id="12301" name="Text Box 15"/>
          <p:cNvSpPr txBox="1">
            <a:spLocks noChangeArrowheads="1"/>
          </p:cNvSpPr>
          <p:nvPr/>
        </p:nvSpPr>
        <p:spPr bwMode="auto">
          <a:xfrm>
            <a:off x="6750281" y="3708737"/>
            <a:ext cx="2241319" cy="1015663"/>
          </a:xfrm>
          <a:prstGeom prst="rect">
            <a:avLst/>
          </a:prstGeom>
          <a:noFill/>
          <a:ln w="38100">
            <a:noFill/>
            <a:miter lim="800000"/>
            <a:headEnd/>
            <a:tailEnd/>
          </a:ln>
        </p:spPr>
        <p:txBody>
          <a:bodyPr wrap="none">
            <a:spAutoFit/>
          </a:bodyPr>
          <a:lstStyle/>
          <a:p>
            <a:pPr algn="l"/>
            <a:r>
              <a:rPr lang="en-US" sz="2000" dirty="0"/>
              <a:t>New </a:t>
            </a:r>
          </a:p>
          <a:p>
            <a:pPr algn="l"/>
            <a:r>
              <a:rPr lang="en-US" sz="2000" dirty="0"/>
              <a:t>equilibrium-finding </a:t>
            </a:r>
          </a:p>
          <a:p>
            <a:pPr algn="l"/>
            <a:r>
              <a:rPr lang="en-US" sz="2000" dirty="0"/>
              <a:t>algorithm</a:t>
            </a:r>
          </a:p>
        </p:txBody>
      </p:sp>
      <p:cxnSp>
        <p:nvCxnSpPr>
          <p:cNvPr id="19" name="Straight Arrow Connector 18"/>
          <p:cNvCxnSpPr/>
          <p:nvPr/>
        </p:nvCxnSpPr>
        <p:spPr bwMode="auto">
          <a:xfrm flipV="1">
            <a:off x="3316072" y="2865630"/>
            <a:ext cx="2956373" cy="659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2" name="Straight Connector 21"/>
          <p:cNvCxnSpPr/>
          <p:nvPr/>
        </p:nvCxnSpPr>
        <p:spPr bwMode="auto">
          <a:xfrm>
            <a:off x="6715619" y="3416378"/>
            <a:ext cx="34662" cy="1841422"/>
          </a:xfrm>
          <a:prstGeom prst="line">
            <a:avLst/>
          </a:prstGeom>
          <a:solidFill>
            <a:schemeClr val="accent1"/>
          </a:solidFill>
          <a:ln w="38100" cap="flat" cmpd="sng" algn="ctr">
            <a:solidFill>
              <a:srgbClr val="FF0000"/>
            </a:solidFill>
            <a:prstDash val="solid"/>
            <a:round/>
            <a:headEnd type="none" w="med" len="med"/>
            <a:tailEnd type="triangle"/>
          </a:ln>
          <a:effectLst/>
        </p:spPr>
      </p:cxnSp>
      <p:cxnSp>
        <p:nvCxnSpPr>
          <p:cNvPr id="24" name="Straight Connector 23"/>
          <p:cNvCxnSpPr/>
          <p:nvPr/>
        </p:nvCxnSpPr>
        <p:spPr bwMode="auto">
          <a:xfrm rot="10800000">
            <a:off x="3514959" y="5655032"/>
            <a:ext cx="2187828" cy="11220"/>
          </a:xfrm>
          <a:prstGeom prst="line">
            <a:avLst/>
          </a:prstGeom>
          <a:solidFill>
            <a:schemeClr val="accent1"/>
          </a:solidFill>
          <a:ln w="38100" cap="flat" cmpd="sng" algn="ctr">
            <a:solidFill>
              <a:srgbClr val="FF0000"/>
            </a:solidFill>
            <a:prstDash val="solid"/>
            <a:round/>
            <a:headEnd type="none" w="med" len="med"/>
            <a:tailEnd type="triangle"/>
          </a:ln>
          <a:effectLst/>
        </p:spPr>
      </p:cxnSp>
      <p:sp>
        <p:nvSpPr>
          <p:cNvPr id="2" name="TextBox 1"/>
          <p:cNvSpPr txBox="1"/>
          <p:nvPr/>
        </p:nvSpPr>
        <p:spPr>
          <a:xfrm>
            <a:off x="1671565" y="6219708"/>
            <a:ext cx="6124946" cy="400110"/>
          </a:xfrm>
          <a:prstGeom prst="rect">
            <a:avLst/>
          </a:prstGeom>
          <a:noFill/>
        </p:spPr>
        <p:txBody>
          <a:bodyPr wrap="none" rtlCol="0">
            <a:spAutoFit/>
          </a:bodyPr>
          <a:lstStyle/>
          <a:p>
            <a:r>
              <a:rPr lang="en-US" sz="2000" dirty="0">
                <a:solidFill>
                  <a:schemeClr val="tx2">
                    <a:lumMod val="40000"/>
                    <a:lumOff val="60000"/>
                  </a:schemeClr>
                </a:solidFill>
              </a:rPr>
              <a:t>Foreshadowed by Shi &amp; Littman 01, Billings et al. IJCAI-03</a:t>
            </a:r>
          </a:p>
        </p:txBody>
      </p:sp>
      <p:sp>
        <p:nvSpPr>
          <p:cNvPr id="3" name="TextBox 2"/>
          <p:cNvSpPr txBox="1"/>
          <p:nvPr/>
        </p:nvSpPr>
        <p:spPr>
          <a:xfrm>
            <a:off x="1275272" y="3436203"/>
            <a:ext cx="1415773" cy="830997"/>
          </a:xfrm>
          <a:prstGeom prst="rect">
            <a:avLst/>
          </a:prstGeom>
          <a:noFill/>
        </p:spPr>
        <p:txBody>
          <a:bodyPr wrap="none" rtlCol="0">
            <a:spAutoFit/>
          </a:bodyPr>
          <a:lstStyle/>
          <a:p>
            <a:r>
              <a:rPr lang="en-US" sz="4800" dirty="0"/>
              <a:t>10</a:t>
            </a:r>
            <a:r>
              <a:rPr lang="en-US" sz="4800" baseline="30000" dirty="0"/>
              <a:t>161</a:t>
            </a:r>
          </a:p>
        </p:txBody>
      </p:sp>
      <p:sp>
        <p:nvSpPr>
          <p:cNvPr id="4" name="Vertical Scroll 3"/>
          <p:cNvSpPr/>
          <p:nvPr/>
        </p:nvSpPr>
        <p:spPr>
          <a:xfrm>
            <a:off x="2343573" y="2209800"/>
            <a:ext cx="1033272" cy="1143000"/>
          </a:xfrm>
          <a:prstGeom prst="verticalScroll">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Rules</a:t>
            </a:r>
          </a:p>
        </p:txBody>
      </p:sp>
    </p:spTree>
    <p:extLst>
      <p:ext uri="{BB962C8B-B14F-4D97-AF65-F5344CB8AC3E}">
        <p14:creationId xmlns:p14="http://schemas.microsoft.com/office/powerpoint/2010/main" val="3581242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Abstraction in Libratus</a:t>
            </a:r>
          </a:p>
        </p:txBody>
      </p:sp>
      <p:sp>
        <p:nvSpPr>
          <p:cNvPr id="3" name="Content Placeholder 2"/>
          <p:cNvSpPr>
            <a:spLocks noGrp="1"/>
          </p:cNvSpPr>
          <p:nvPr>
            <p:ph idx="1"/>
          </p:nvPr>
        </p:nvSpPr>
        <p:spPr>
          <a:xfrm>
            <a:off x="304800" y="1447800"/>
            <a:ext cx="8763000" cy="4525963"/>
          </a:xfrm>
        </p:spPr>
        <p:txBody>
          <a:bodyPr>
            <a:normAutofit fontScale="70000" lnSpcReduction="20000"/>
          </a:bodyPr>
          <a:lstStyle/>
          <a:p>
            <a:r>
              <a:rPr lang="en-US" dirty="0"/>
              <a:t>Abstracting chance’s actions (cards in poker)</a:t>
            </a:r>
          </a:p>
          <a:p>
            <a:pPr lvl="1"/>
            <a:r>
              <a:rPr lang="en-US" dirty="0"/>
              <a:t>Same algorithm that we used in </a:t>
            </a:r>
            <a:r>
              <a:rPr lang="en-US" i="1" dirty="0"/>
              <a:t>Tartanian8 </a:t>
            </a:r>
            <a:br>
              <a:rPr lang="en-US" i="1" dirty="0"/>
            </a:br>
            <a:r>
              <a:rPr lang="en-US" dirty="0">
                <a:solidFill>
                  <a:schemeClr val="tx2">
                    <a:lumMod val="40000"/>
                    <a:lumOff val="60000"/>
                  </a:schemeClr>
                </a:solidFill>
              </a:rPr>
              <a:t>[Brown, Ganzfried &amp; Sandholm AAMAS-15]</a:t>
            </a:r>
          </a:p>
          <a:p>
            <a:pPr lvl="2"/>
            <a:r>
              <a:rPr lang="en-US" dirty="0"/>
              <a:t>Like the state-of-the-art state-abstraction algorithm for centralized equilibrium finding presented in class, except distributed based on the public flop cards so that any one sample stays within one compute node (blade)</a:t>
            </a:r>
          </a:p>
          <a:p>
            <a:pPr lvl="1"/>
            <a:r>
              <a:rPr lang="en-US" dirty="0"/>
              <a:t>But much finer abstraction</a:t>
            </a:r>
          </a:p>
          <a:p>
            <a:pPr lvl="2"/>
            <a:r>
              <a:rPr lang="en-US" dirty="0"/>
              <a:t>1</a:t>
            </a:r>
            <a:r>
              <a:rPr lang="en-US" baseline="30000" dirty="0"/>
              <a:t>st</a:t>
            </a:r>
            <a:r>
              <a:rPr lang="en-US" dirty="0"/>
              <a:t> and 2</a:t>
            </a:r>
            <a:r>
              <a:rPr lang="en-US" baseline="30000" dirty="0"/>
              <a:t>nd</a:t>
            </a:r>
            <a:r>
              <a:rPr lang="en-US" dirty="0"/>
              <a:t> betting round: no abstraction</a:t>
            </a:r>
          </a:p>
          <a:p>
            <a:pPr lvl="2"/>
            <a:r>
              <a:rPr lang="en-US" dirty="0"/>
              <a:t>3</a:t>
            </a:r>
            <a:r>
              <a:rPr lang="en-US" baseline="30000" dirty="0"/>
              <a:t>rd</a:t>
            </a:r>
            <a:r>
              <a:rPr lang="en-US" dirty="0"/>
              <a:t> betting round: 55M card histories -&gt; 2.5M buckets</a:t>
            </a:r>
          </a:p>
          <a:p>
            <a:pPr lvl="2"/>
            <a:r>
              <a:rPr lang="en-US" dirty="0"/>
              <a:t>4</a:t>
            </a:r>
            <a:r>
              <a:rPr lang="en-US" baseline="30000" dirty="0"/>
              <a:t>th</a:t>
            </a:r>
            <a:r>
              <a:rPr lang="en-US" dirty="0"/>
              <a:t> betting round: 2.4B card histories -&gt; 1.25M buckets</a:t>
            </a:r>
          </a:p>
          <a:p>
            <a:pPr lvl="2"/>
            <a:endParaRPr lang="en-US" dirty="0"/>
          </a:p>
          <a:p>
            <a:r>
              <a:rPr lang="en-US" dirty="0"/>
              <a:t>Abstracting player’s actions (bet sizes in poker)</a:t>
            </a:r>
          </a:p>
          <a:p>
            <a:pPr lvl="1"/>
            <a:r>
              <a:rPr lang="en-US" dirty="0"/>
              <a:t>Largely based on what top humans and AIs do</a:t>
            </a:r>
          </a:p>
          <a:p>
            <a:pPr lvl="1"/>
            <a:r>
              <a:rPr lang="en-US" dirty="0"/>
              <a:t>Added radical bet sizes</a:t>
            </a:r>
          </a:p>
          <a:p>
            <a:pPr lvl="1"/>
            <a:r>
              <a:rPr lang="en-US" dirty="0"/>
              <a:t>Optimized some of the bet sizes in the early parts of the tree </a:t>
            </a:r>
            <a:r>
              <a:rPr lang="en-US" dirty="0">
                <a:solidFill>
                  <a:schemeClr val="tx2">
                    <a:lumMod val="40000"/>
                    <a:lumOff val="60000"/>
                  </a:schemeClr>
                </a:solidFill>
              </a:rPr>
              <a:t>[Brown &amp; Sandholm AAAI-14]</a:t>
            </a:r>
          </a:p>
        </p:txBody>
      </p:sp>
    </p:spTree>
    <p:extLst>
      <p:ext uri="{BB962C8B-B14F-4D97-AF65-F5344CB8AC3E}">
        <p14:creationId xmlns:p14="http://schemas.microsoft.com/office/powerpoint/2010/main" val="954864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Our equilibrium-finding algorithm</a:t>
            </a:r>
          </a:p>
        </p:txBody>
      </p:sp>
      <p:sp>
        <p:nvSpPr>
          <p:cNvPr id="3" name="Content Placeholder 2"/>
          <p:cNvSpPr>
            <a:spLocks noGrp="1"/>
          </p:cNvSpPr>
          <p:nvPr>
            <p:ph idx="1"/>
          </p:nvPr>
        </p:nvSpPr>
        <p:spPr>
          <a:xfrm>
            <a:off x="457200" y="1417637"/>
            <a:ext cx="8534400" cy="4525963"/>
          </a:xfrm>
        </p:spPr>
        <p:txBody>
          <a:bodyPr>
            <a:noAutofit/>
          </a:bodyPr>
          <a:lstStyle/>
          <a:p>
            <a:r>
              <a:rPr lang="en-US" sz="2800" dirty="0"/>
              <a:t>Improvement on Monte-Carlo Counterfactual Regret Minimization </a:t>
            </a:r>
            <a:r>
              <a:rPr lang="en-US" sz="2800" dirty="0">
                <a:solidFill>
                  <a:schemeClr val="tx2">
                    <a:lumMod val="40000"/>
                    <a:lumOff val="60000"/>
                  </a:schemeClr>
                </a:solidFill>
              </a:rPr>
              <a:t>[</a:t>
            </a:r>
            <a:r>
              <a:rPr lang="en-US" sz="2800" dirty="0" err="1">
                <a:solidFill>
                  <a:schemeClr val="tx2">
                    <a:lumMod val="40000"/>
                    <a:lumOff val="60000"/>
                  </a:schemeClr>
                </a:solidFill>
              </a:rPr>
              <a:t>Lanctot</a:t>
            </a:r>
            <a:r>
              <a:rPr lang="en-US" sz="2800" dirty="0">
                <a:solidFill>
                  <a:schemeClr val="tx2">
                    <a:lumMod val="40000"/>
                    <a:lumOff val="60000"/>
                  </a:schemeClr>
                </a:solidFill>
              </a:rPr>
              <a:t> </a:t>
            </a:r>
            <a:r>
              <a:rPr lang="en-US" sz="2800" i="1" dirty="0">
                <a:solidFill>
                  <a:schemeClr val="tx2">
                    <a:lumMod val="40000"/>
                    <a:lumOff val="60000"/>
                  </a:schemeClr>
                </a:solidFill>
              </a:rPr>
              <a:t>et al.</a:t>
            </a:r>
            <a:r>
              <a:rPr lang="en-US" sz="2800" dirty="0">
                <a:solidFill>
                  <a:schemeClr val="tx2">
                    <a:lumMod val="40000"/>
                    <a:lumOff val="60000"/>
                  </a:schemeClr>
                </a:solidFill>
              </a:rPr>
              <a:t> </a:t>
            </a:r>
            <a:r>
              <a:rPr lang="en-US" sz="2800" i="1" dirty="0">
                <a:solidFill>
                  <a:schemeClr val="tx2">
                    <a:lumMod val="40000"/>
                    <a:lumOff val="60000"/>
                  </a:schemeClr>
                </a:solidFill>
              </a:rPr>
              <a:t>NIPS</a:t>
            </a:r>
            <a:r>
              <a:rPr lang="en-US" sz="2800" dirty="0">
                <a:solidFill>
                  <a:schemeClr val="tx2">
                    <a:lumMod val="40000"/>
                    <a:lumOff val="60000"/>
                  </a:schemeClr>
                </a:solidFill>
              </a:rPr>
              <a:t>-09]</a:t>
            </a:r>
          </a:p>
          <a:p>
            <a:r>
              <a:rPr lang="en-US" sz="2800" dirty="0"/>
              <a:t>Starts visiting less often paths where our own actions don’t look promising </a:t>
            </a:r>
            <a:r>
              <a:rPr lang="en-US" sz="2800" dirty="0">
                <a:solidFill>
                  <a:schemeClr val="tx2">
                    <a:lumMod val="40000"/>
                    <a:lumOff val="60000"/>
                  </a:schemeClr>
                </a:solidFill>
              </a:rPr>
              <a:t>(similar to Brown &amp; Sandholm NIPS-15 paper and AAAI-17 workshop paper)</a:t>
            </a:r>
            <a:br>
              <a:rPr lang="en-US" sz="2800" dirty="0"/>
            </a:br>
            <a:r>
              <a:rPr lang="en-US" sz="2800" dirty="0"/>
              <a:t>=&gt; Speedup =&gt; can solve larger abstractions</a:t>
            </a:r>
          </a:p>
          <a:p>
            <a:r>
              <a:rPr lang="en-US" sz="2800" dirty="0"/>
              <a:t>Also, the imperfect-recall abstraction, in effect, becomes finer grained </a:t>
            </a:r>
            <a:br>
              <a:rPr lang="en-US" sz="2800" dirty="0"/>
            </a:br>
            <a:r>
              <a:rPr lang="en-US" sz="2800" dirty="0"/>
              <a:t>=&gt; Better solution quality</a:t>
            </a:r>
          </a:p>
          <a:p>
            <a:r>
              <a:rPr lang="en-US" sz="2800" dirty="0"/>
              <a:t>Distributed across 1 + 195 compute nodes</a:t>
            </a:r>
          </a:p>
          <a:p>
            <a:pPr lvl="1"/>
            <a:r>
              <a:rPr lang="en-US" sz="2400" dirty="0"/>
              <a:t>Distribution along game tree, not “embarrassingly parallel”</a:t>
            </a:r>
          </a:p>
        </p:txBody>
      </p:sp>
    </p:spTree>
    <p:extLst>
      <p:ext uri="{BB962C8B-B14F-4D97-AF65-F5344CB8AC3E}">
        <p14:creationId xmlns:p14="http://schemas.microsoft.com/office/powerpoint/2010/main" val="1048822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Systems structuring &amp; our usage</a:t>
            </a:r>
          </a:p>
        </p:txBody>
      </p:sp>
      <p:sp>
        <p:nvSpPr>
          <p:cNvPr id="3" name="Content Placeholder 2"/>
          <p:cNvSpPr>
            <a:spLocks noGrp="1"/>
          </p:cNvSpPr>
          <p:nvPr>
            <p:ph idx="1"/>
          </p:nvPr>
        </p:nvSpPr>
        <p:spPr>
          <a:xfrm>
            <a:off x="457200" y="1219200"/>
            <a:ext cx="5334000" cy="5486400"/>
          </a:xfrm>
        </p:spPr>
        <p:txBody>
          <a:bodyPr>
            <a:normAutofit fontScale="40000" lnSpcReduction="20000"/>
          </a:bodyPr>
          <a:lstStyle/>
          <a:p>
            <a:r>
              <a:rPr lang="en-US" b="1" i="1" dirty="0"/>
              <a:t>Bridges</a:t>
            </a:r>
            <a:r>
              <a:rPr lang="en-US" dirty="0"/>
              <a:t> supercomputer</a:t>
            </a:r>
          </a:p>
          <a:p>
            <a:pPr lvl="1"/>
            <a:r>
              <a:rPr lang="en-US" dirty="0"/>
              <a:t>~$17 million (including running it for its lifetime)</a:t>
            </a:r>
          </a:p>
          <a:p>
            <a:pPr lvl="1"/>
            <a:r>
              <a:rPr lang="en-US" dirty="0"/>
              <a:t>Architected by Hewlett Packard Enterprise (HPE) &amp; Pittsburgh Supercomputing Center</a:t>
            </a:r>
          </a:p>
          <a:p>
            <a:pPr lvl="1"/>
            <a:r>
              <a:rPr lang="en-US" dirty="0"/>
              <a:t>Heterogeneous architecture </a:t>
            </a:r>
          </a:p>
          <a:p>
            <a:pPr lvl="1"/>
            <a:r>
              <a:rPr lang="en-US" dirty="0"/>
              <a:t>We used the part that has 800 HPE Apollo 2000 servers, each with 28 cores and 128GB RAM</a:t>
            </a:r>
          </a:p>
          <a:p>
            <a:pPr lvl="1"/>
            <a:r>
              <a:rPr lang="en-US" dirty="0"/>
              <a:t>We officially used ~24 million core hours for Libratus (Jan 2016-Jan 2017)</a:t>
            </a:r>
          </a:p>
          <a:p>
            <a:pPr lvl="1"/>
            <a:r>
              <a:rPr lang="en-US" dirty="0"/>
              <a:t>But we used only 14 of the 28 cores on each node because that was fastest</a:t>
            </a:r>
          </a:p>
          <a:p>
            <a:pPr lvl="1"/>
            <a:r>
              <a:rPr lang="en-US" dirty="0"/>
              <a:t>We were the biggest user of Bridges in that timeframe (used about half)</a:t>
            </a:r>
          </a:p>
          <a:p>
            <a:r>
              <a:rPr lang="en-US" dirty="0"/>
              <a:t>Blueprint runs typically used 1 + 195 nodes</a:t>
            </a:r>
          </a:p>
          <a:p>
            <a:pPr lvl="1"/>
            <a:r>
              <a:rPr lang="en-US" dirty="0"/>
              <a:t>Typically ~1-8 weeks per run</a:t>
            </a:r>
          </a:p>
          <a:p>
            <a:r>
              <a:rPr lang="en-US" dirty="0"/>
              <a:t>Each endgame solver used 50 nodes</a:t>
            </a:r>
          </a:p>
          <a:p>
            <a:pPr lvl="1"/>
            <a:r>
              <a:rPr lang="en-US" dirty="0"/>
              <a:t>Typically 30-60 seconds per run</a:t>
            </a:r>
          </a:p>
          <a:p>
            <a:r>
              <a:rPr lang="en-US" dirty="0"/>
              <a:t>Each self-improver run used 196-600 nodes</a:t>
            </a:r>
          </a:p>
          <a:p>
            <a:pPr lvl="1"/>
            <a:r>
              <a:rPr lang="en-US" dirty="0"/>
              <a:t>Typically for 8-30 hours per run</a:t>
            </a:r>
          </a:p>
          <a:p>
            <a:r>
              <a:rPr lang="en-US" dirty="0"/>
              <a:t>C++, Open-MP for parallelism within each server, MPI for distributed computing</a:t>
            </a:r>
          </a:p>
          <a:p>
            <a:r>
              <a:rPr lang="en-US" dirty="0"/>
              <a:t>2.6 PB disk storage</a:t>
            </a:r>
          </a:p>
          <a:p>
            <a:pPr lvl="1"/>
            <a:r>
              <a:rPr lang="en-US" dirty="0"/>
              <a:t>Multiple strategies</a:t>
            </a:r>
          </a:p>
          <a:p>
            <a:pPr lvl="1"/>
            <a:r>
              <a:rPr lang="en-US" dirty="0"/>
              <a:t>Snapshots (balance in snapshotting)</a:t>
            </a:r>
          </a:p>
          <a:p>
            <a:pPr lvl="1"/>
            <a:r>
              <a:rPr lang="en-US" dirty="0"/>
              <a:t>Connections by Intel Omni-Path</a:t>
            </a:r>
          </a:p>
          <a:p>
            <a:pPr lvl="1"/>
            <a:r>
              <a:rPr lang="en-US" dirty="0"/>
              <a:t>Intel </a:t>
            </a:r>
            <a:r>
              <a:rPr lang="en-US" dirty="0" err="1"/>
              <a:t>Lustre</a:t>
            </a:r>
            <a:r>
              <a:rPr lang="en-US" dirty="0"/>
              <a:t> file system</a:t>
            </a:r>
          </a:p>
          <a:p>
            <a:r>
              <a:rPr lang="en-US" dirty="0"/>
              <a:t>During the competition, we had three locations connected by Internet:</a:t>
            </a:r>
          </a:p>
          <a:p>
            <a:pPr lvl="1"/>
            <a:r>
              <a:rPr lang="en-US" dirty="0"/>
              <a:t>Front end running on a browser at Rivers casino</a:t>
            </a:r>
          </a:p>
          <a:p>
            <a:pPr lvl="1"/>
            <a:r>
              <a:rPr lang="en-US" dirty="0"/>
              <a:t>Poker server running on a Dell rack server at CMU</a:t>
            </a:r>
          </a:p>
          <a:p>
            <a:pPr lvl="1"/>
            <a:r>
              <a:rPr lang="en-US" dirty="0"/>
              <a:t>AI running on Bridges at Pittsburgh Supercomputing Center (in an industrial basement in Monroeville)</a:t>
            </a:r>
          </a:p>
        </p:txBody>
      </p:sp>
      <p:pic>
        <p:nvPicPr>
          <p:cNvPr id="4" name="Picture 2" descr="C:\Users\sandholm\AppData\Local\Microsoft\Windows\Temporary Internet Files\Content.Outlook\V22Z615B\SCS_Supercomputer_2017_MWH_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4600" y="1224000"/>
            <a:ext cx="3202690" cy="2131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194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AlphaGo</a:t>
            </a:r>
            <a:endParaRPr lang="en-US" dirty="0"/>
          </a:p>
        </p:txBody>
      </p:sp>
      <p:sp>
        <p:nvSpPr>
          <p:cNvPr id="3" name="TextBox 2"/>
          <p:cNvSpPr txBox="1"/>
          <p:nvPr/>
        </p:nvSpPr>
        <p:spPr>
          <a:xfrm>
            <a:off x="533400" y="5943600"/>
            <a:ext cx="8152425" cy="400110"/>
          </a:xfrm>
          <a:prstGeom prst="rect">
            <a:avLst/>
          </a:prstGeom>
          <a:noFill/>
        </p:spPr>
        <p:txBody>
          <a:bodyPr wrap="none" rtlCol="0">
            <a:spAutoFit/>
          </a:bodyPr>
          <a:lstStyle/>
          <a:p>
            <a:r>
              <a:rPr lang="en-US" sz="2000" dirty="0"/>
              <a:t>In principle, </a:t>
            </a:r>
            <a:r>
              <a:rPr lang="en-US" sz="2000" dirty="0" err="1"/>
              <a:t>AlphaGo</a:t>
            </a:r>
            <a:r>
              <a:rPr lang="en-US" sz="2000" dirty="0"/>
              <a:t> techniques extend to other </a:t>
            </a:r>
            <a:r>
              <a:rPr lang="en-US" sz="2000" b="1" dirty="0"/>
              <a:t>perfect-information</a:t>
            </a:r>
            <a:r>
              <a:rPr lang="en-US" sz="2000" dirty="0"/>
              <a:t> games</a:t>
            </a: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775" y="1531794"/>
            <a:ext cx="7399754" cy="4069580"/>
          </a:xfrm>
          <a:prstGeom prst="rect">
            <a:avLst/>
          </a:prstGeom>
        </p:spPr>
      </p:pic>
    </p:spTree>
    <p:extLst>
      <p:ext uri="{BB962C8B-B14F-4D97-AF65-F5344CB8AC3E}">
        <p14:creationId xmlns:p14="http://schemas.microsoft.com/office/powerpoint/2010/main" val="586259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65100" y="264219"/>
            <a:ext cx="8763000" cy="632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457200" y="274638"/>
            <a:ext cx="8229600" cy="1020762"/>
          </a:xfrm>
        </p:spPr>
        <p:txBody>
          <a:bodyPr>
            <a:normAutofit/>
          </a:bodyPr>
          <a:lstStyle/>
          <a:p>
            <a:r>
              <a:rPr lang="en-US" sz="5400" b="1" dirty="0">
                <a:solidFill>
                  <a:schemeClr val="bg1"/>
                </a:solidFill>
              </a:rPr>
              <a:t>Libratus</a:t>
            </a:r>
          </a:p>
        </p:txBody>
      </p:sp>
      <p:sp>
        <p:nvSpPr>
          <p:cNvPr id="10" name="Rounded Rectangle 9"/>
          <p:cNvSpPr/>
          <p:nvPr/>
        </p:nvSpPr>
        <p:spPr>
          <a:xfrm>
            <a:off x="457200" y="1688068"/>
            <a:ext cx="2590800" cy="2667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Abstraction</a:t>
            </a:r>
          </a:p>
          <a:p>
            <a:pPr algn="ctr"/>
            <a:endParaRPr lang="en-US" sz="2400" b="1" dirty="0">
              <a:solidFill>
                <a:schemeClr val="tx1"/>
              </a:solidFill>
            </a:endParaRPr>
          </a:p>
          <a:p>
            <a:pPr algn="ctr"/>
            <a:endParaRPr lang="en-US" sz="2400" b="1" dirty="0">
              <a:solidFill>
                <a:schemeClr val="tx1"/>
              </a:solidFill>
            </a:endParaRPr>
          </a:p>
          <a:p>
            <a:pPr algn="ctr"/>
            <a:r>
              <a:rPr lang="en-US" sz="2400" b="1" dirty="0">
                <a:solidFill>
                  <a:schemeClr val="tx1"/>
                </a:solidFill>
              </a:rPr>
              <a:t>Equilibrium finding</a:t>
            </a:r>
          </a:p>
          <a:p>
            <a:pPr algn="ctr"/>
            <a:endParaRPr lang="en-US" sz="2000" b="1" dirty="0">
              <a:solidFill>
                <a:schemeClr val="tx1"/>
              </a:solidFill>
            </a:endParaRPr>
          </a:p>
        </p:txBody>
      </p:sp>
      <p:sp>
        <p:nvSpPr>
          <p:cNvPr id="15" name="Rounded Rectangle 14"/>
          <p:cNvSpPr/>
          <p:nvPr/>
        </p:nvSpPr>
        <p:spPr>
          <a:xfrm>
            <a:off x="3276600" y="1611868"/>
            <a:ext cx="2590800" cy="2743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Subgame solver</a:t>
            </a:r>
          </a:p>
          <a:p>
            <a:pPr algn="ctr"/>
            <a:endParaRPr lang="en-US" dirty="0">
              <a:solidFill>
                <a:schemeClr val="tx1"/>
              </a:solidFill>
            </a:endParaRPr>
          </a:p>
        </p:txBody>
      </p:sp>
      <p:sp>
        <p:nvSpPr>
          <p:cNvPr id="16" name="Rounded Rectangle 15"/>
          <p:cNvSpPr/>
          <p:nvPr/>
        </p:nvSpPr>
        <p:spPr>
          <a:xfrm>
            <a:off x="6096000" y="1611868"/>
            <a:ext cx="2590800" cy="2743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Self-improver</a:t>
            </a:r>
          </a:p>
          <a:p>
            <a:pPr algn="ctr"/>
            <a:endParaRPr lang="en-US" dirty="0">
              <a:solidFill>
                <a:schemeClr val="tx1"/>
              </a:solidFill>
            </a:endParaRPr>
          </a:p>
        </p:txBody>
      </p:sp>
      <p:sp>
        <p:nvSpPr>
          <p:cNvPr id="22" name="Curved Up Arrow 21"/>
          <p:cNvSpPr/>
          <p:nvPr/>
        </p:nvSpPr>
        <p:spPr>
          <a:xfrm flipH="1">
            <a:off x="609600" y="4355068"/>
            <a:ext cx="6858000" cy="1676400"/>
          </a:xfrm>
          <a:prstGeom prst="curved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2514600" y="6031468"/>
            <a:ext cx="3929730" cy="369332"/>
          </a:xfrm>
          <a:prstGeom prst="rect">
            <a:avLst/>
          </a:prstGeom>
          <a:noFill/>
        </p:spPr>
        <p:txBody>
          <a:bodyPr wrap="none" rtlCol="0">
            <a:spAutoFit/>
          </a:bodyPr>
          <a:lstStyle/>
          <a:p>
            <a:r>
              <a:rPr lang="en-US" dirty="0">
                <a:solidFill>
                  <a:schemeClr val="bg1"/>
                </a:solidFill>
              </a:rPr>
              <a:t>New action abstraction for part of game</a:t>
            </a:r>
          </a:p>
        </p:txBody>
      </p:sp>
      <p:sp>
        <p:nvSpPr>
          <p:cNvPr id="26" name="TextBox 25"/>
          <p:cNvSpPr txBox="1"/>
          <p:nvPr/>
        </p:nvSpPr>
        <p:spPr>
          <a:xfrm>
            <a:off x="797065" y="914400"/>
            <a:ext cx="1869935" cy="369332"/>
          </a:xfrm>
          <a:prstGeom prst="rect">
            <a:avLst/>
          </a:prstGeom>
          <a:noFill/>
        </p:spPr>
        <p:txBody>
          <a:bodyPr wrap="none" rtlCol="0">
            <a:spAutoFit/>
          </a:bodyPr>
          <a:lstStyle/>
          <a:p>
            <a:r>
              <a:rPr lang="en-US" dirty="0">
                <a:solidFill>
                  <a:schemeClr val="bg1"/>
                </a:solidFill>
              </a:rPr>
              <a:t>Rules of the game</a:t>
            </a:r>
          </a:p>
        </p:txBody>
      </p:sp>
      <p:sp>
        <p:nvSpPr>
          <p:cNvPr id="27" name="Down Arrow 26"/>
          <p:cNvSpPr/>
          <p:nvPr/>
        </p:nvSpPr>
        <p:spPr>
          <a:xfrm>
            <a:off x="1600200" y="1283732"/>
            <a:ext cx="244819" cy="316468"/>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457200" y="2590800"/>
            <a:ext cx="25908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 name="Down Arrow 16"/>
          <p:cNvSpPr/>
          <p:nvPr/>
        </p:nvSpPr>
        <p:spPr>
          <a:xfrm>
            <a:off x="1600200" y="2438400"/>
            <a:ext cx="244819" cy="316468"/>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rved Up Arrow 18"/>
          <p:cNvSpPr/>
          <p:nvPr/>
        </p:nvSpPr>
        <p:spPr>
          <a:xfrm>
            <a:off x="2286000" y="4365578"/>
            <a:ext cx="2133600" cy="382158"/>
          </a:xfrm>
          <a:prstGeom prst="curved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2514600" y="4747736"/>
            <a:ext cx="1855380" cy="369332"/>
          </a:xfrm>
          <a:prstGeom prst="rect">
            <a:avLst/>
          </a:prstGeom>
          <a:noFill/>
        </p:spPr>
        <p:txBody>
          <a:bodyPr wrap="none" rtlCol="0">
            <a:spAutoFit/>
          </a:bodyPr>
          <a:lstStyle/>
          <a:p>
            <a:r>
              <a:rPr lang="en-US" dirty="0">
                <a:solidFill>
                  <a:schemeClr val="bg1"/>
                </a:solidFill>
              </a:rPr>
              <a:t>Blueprint strategy</a:t>
            </a:r>
          </a:p>
        </p:txBody>
      </p:sp>
    </p:spTree>
    <p:extLst>
      <p:ext uri="{BB962C8B-B14F-4D97-AF65-F5344CB8AC3E}">
        <p14:creationId xmlns:p14="http://schemas.microsoft.com/office/powerpoint/2010/main" val="3955491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65100" y="264219"/>
            <a:ext cx="8763000" cy="632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457200" y="274638"/>
            <a:ext cx="8229600" cy="1020762"/>
          </a:xfrm>
        </p:spPr>
        <p:txBody>
          <a:bodyPr>
            <a:normAutofit/>
          </a:bodyPr>
          <a:lstStyle/>
          <a:p>
            <a:r>
              <a:rPr lang="en-US" sz="5400" b="1" dirty="0">
                <a:solidFill>
                  <a:schemeClr val="bg1"/>
                </a:solidFill>
              </a:rPr>
              <a:t>Libratus</a:t>
            </a:r>
          </a:p>
        </p:txBody>
      </p:sp>
      <p:sp>
        <p:nvSpPr>
          <p:cNvPr id="10" name="Rounded Rectangle 9"/>
          <p:cNvSpPr/>
          <p:nvPr/>
        </p:nvSpPr>
        <p:spPr>
          <a:xfrm>
            <a:off x="457200" y="1688068"/>
            <a:ext cx="2590800" cy="2667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Abstraction</a:t>
            </a:r>
          </a:p>
          <a:p>
            <a:pPr algn="ctr"/>
            <a:endParaRPr lang="en-US" sz="2400" b="1" dirty="0">
              <a:solidFill>
                <a:schemeClr val="tx1"/>
              </a:solidFill>
            </a:endParaRPr>
          </a:p>
          <a:p>
            <a:pPr algn="ctr"/>
            <a:endParaRPr lang="en-US" sz="2400" b="1" dirty="0">
              <a:solidFill>
                <a:schemeClr val="tx1"/>
              </a:solidFill>
            </a:endParaRPr>
          </a:p>
          <a:p>
            <a:pPr algn="ctr"/>
            <a:r>
              <a:rPr lang="en-US" sz="2400" b="1" dirty="0">
                <a:solidFill>
                  <a:schemeClr val="tx1"/>
                </a:solidFill>
              </a:rPr>
              <a:t>Equilibrium finding</a:t>
            </a:r>
          </a:p>
          <a:p>
            <a:pPr algn="ctr"/>
            <a:endParaRPr lang="en-US" sz="2000" b="1" dirty="0">
              <a:solidFill>
                <a:schemeClr val="tx1"/>
              </a:solidFill>
            </a:endParaRPr>
          </a:p>
        </p:txBody>
      </p:sp>
      <p:sp>
        <p:nvSpPr>
          <p:cNvPr id="15" name="Rounded Rectangle 14"/>
          <p:cNvSpPr/>
          <p:nvPr/>
        </p:nvSpPr>
        <p:spPr>
          <a:xfrm>
            <a:off x="3276600" y="1611868"/>
            <a:ext cx="2590800" cy="2743200"/>
          </a:xfrm>
          <a:prstGeom prst="roundRect">
            <a:avLst/>
          </a:prstGeom>
          <a:solidFill>
            <a:schemeClr val="accent1">
              <a:lumMod val="20000"/>
              <a:lumOff val="80000"/>
            </a:schemeClr>
          </a:solidFill>
          <a:effectLst>
            <a:glow rad="10287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Subgame solver</a:t>
            </a:r>
          </a:p>
          <a:p>
            <a:pPr algn="ctr"/>
            <a:endParaRPr lang="en-US" dirty="0">
              <a:solidFill>
                <a:schemeClr val="tx1"/>
              </a:solidFill>
            </a:endParaRPr>
          </a:p>
        </p:txBody>
      </p:sp>
      <p:sp>
        <p:nvSpPr>
          <p:cNvPr id="16" name="Rounded Rectangle 15"/>
          <p:cNvSpPr/>
          <p:nvPr/>
        </p:nvSpPr>
        <p:spPr>
          <a:xfrm>
            <a:off x="6096000" y="1611868"/>
            <a:ext cx="2590800" cy="2743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Self-improver</a:t>
            </a:r>
          </a:p>
          <a:p>
            <a:pPr algn="ctr"/>
            <a:endParaRPr lang="en-US" dirty="0">
              <a:solidFill>
                <a:schemeClr val="tx1"/>
              </a:solidFill>
            </a:endParaRPr>
          </a:p>
        </p:txBody>
      </p:sp>
      <p:sp>
        <p:nvSpPr>
          <p:cNvPr id="22" name="Curved Up Arrow 21"/>
          <p:cNvSpPr/>
          <p:nvPr/>
        </p:nvSpPr>
        <p:spPr>
          <a:xfrm flipH="1">
            <a:off x="609600" y="4355068"/>
            <a:ext cx="6858000" cy="1676400"/>
          </a:xfrm>
          <a:prstGeom prst="curved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2514600" y="6031468"/>
            <a:ext cx="3929730" cy="369332"/>
          </a:xfrm>
          <a:prstGeom prst="rect">
            <a:avLst/>
          </a:prstGeom>
          <a:noFill/>
        </p:spPr>
        <p:txBody>
          <a:bodyPr wrap="none" rtlCol="0">
            <a:spAutoFit/>
          </a:bodyPr>
          <a:lstStyle/>
          <a:p>
            <a:r>
              <a:rPr lang="en-US" dirty="0">
                <a:solidFill>
                  <a:schemeClr val="bg1"/>
                </a:solidFill>
              </a:rPr>
              <a:t>New action abstraction for part of game</a:t>
            </a:r>
          </a:p>
        </p:txBody>
      </p:sp>
      <p:sp>
        <p:nvSpPr>
          <p:cNvPr id="26" name="TextBox 25"/>
          <p:cNvSpPr txBox="1"/>
          <p:nvPr/>
        </p:nvSpPr>
        <p:spPr>
          <a:xfrm>
            <a:off x="797065" y="914400"/>
            <a:ext cx="1869935" cy="369332"/>
          </a:xfrm>
          <a:prstGeom prst="rect">
            <a:avLst/>
          </a:prstGeom>
          <a:noFill/>
        </p:spPr>
        <p:txBody>
          <a:bodyPr wrap="none" rtlCol="0">
            <a:spAutoFit/>
          </a:bodyPr>
          <a:lstStyle/>
          <a:p>
            <a:r>
              <a:rPr lang="en-US" dirty="0">
                <a:solidFill>
                  <a:schemeClr val="bg1"/>
                </a:solidFill>
              </a:rPr>
              <a:t>Rules of the game</a:t>
            </a:r>
          </a:p>
        </p:txBody>
      </p:sp>
      <p:sp>
        <p:nvSpPr>
          <p:cNvPr id="27" name="Down Arrow 26"/>
          <p:cNvSpPr/>
          <p:nvPr/>
        </p:nvSpPr>
        <p:spPr>
          <a:xfrm>
            <a:off x="1600200" y="1283732"/>
            <a:ext cx="244819" cy="316468"/>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457200" y="2590800"/>
            <a:ext cx="25908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 name="Down Arrow 16"/>
          <p:cNvSpPr/>
          <p:nvPr/>
        </p:nvSpPr>
        <p:spPr>
          <a:xfrm>
            <a:off x="1600200" y="2438400"/>
            <a:ext cx="244819" cy="316468"/>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rved Up Arrow 18"/>
          <p:cNvSpPr/>
          <p:nvPr/>
        </p:nvSpPr>
        <p:spPr>
          <a:xfrm>
            <a:off x="2286000" y="4365578"/>
            <a:ext cx="2133600" cy="382158"/>
          </a:xfrm>
          <a:prstGeom prst="curved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2514600" y="4747736"/>
            <a:ext cx="1855380" cy="369332"/>
          </a:xfrm>
          <a:prstGeom prst="rect">
            <a:avLst/>
          </a:prstGeom>
          <a:noFill/>
        </p:spPr>
        <p:txBody>
          <a:bodyPr wrap="none" rtlCol="0">
            <a:spAutoFit/>
          </a:bodyPr>
          <a:lstStyle/>
          <a:p>
            <a:r>
              <a:rPr lang="en-US" dirty="0">
                <a:solidFill>
                  <a:schemeClr val="bg1"/>
                </a:solidFill>
              </a:rPr>
              <a:t>Blueprint strategy</a:t>
            </a:r>
          </a:p>
        </p:txBody>
      </p:sp>
      <p:sp>
        <p:nvSpPr>
          <p:cNvPr id="2" name="TextBox 1"/>
          <p:cNvSpPr txBox="1"/>
          <p:nvPr/>
        </p:nvSpPr>
        <p:spPr>
          <a:xfrm>
            <a:off x="3352800" y="3276600"/>
            <a:ext cx="2501900" cy="646331"/>
          </a:xfrm>
          <a:prstGeom prst="rect">
            <a:avLst/>
          </a:prstGeom>
          <a:noFill/>
        </p:spPr>
        <p:txBody>
          <a:bodyPr wrap="square" rtlCol="0">
            <a:spAutoFit/>
          </a:bodyPr>
          <a:lstStyle/>
          <a:p>
            <a:r>
              <a:rPr lang="en-US" dirty="0"/>
              <a:t>Strategy computed in a finer-grained abstraction</a:t>
            </a:r>
          </a:p>
        </p:txBody>
      </p:sp>
    </p:spTree>
    <p:extLst>
      <p:ext uri="{BB962C8B-B14F-4D97-AF65-F5344CB8AC3E}">
        <p14:creationId xmlns:p14="http://schemas.microsoft.com/office/powerpoint/2010/main" val="1105538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Oval 6"/>
          <p:cNvSpPr/>
          <p:nvPr/>
        </p:nvSpPr>
        <p:spPr>
          <a:xfrm>
            <a:off x="381000" y="1819715"/>
            <a:ext cx="533400" cy="1600200"/>
          </a:xfrm>
          <a:prstGeom prst="ellipse">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New ideas in subgame solver</a:t>
            </a:r>
          </a:p>
        </p:txBody>
      </p:sp>
      <p:sp>
        <p:nvSpPr>
          <p:cNvPr id="3" name="Content Placeholder 2"/>
          <p:cNvSpPr>
            <a:spLocks noGrp="1"/>
          </p:cNvSpPr>
          <p:nvPr>
            <p:ph idx="1"/>
          </p:nvPr>
        </p:nvSpPr>
        <p:spPr>
          <a:xfrm>
            <a:off x="533400" y="1819715"/>
            <a:ext cx="8534400" cy="4525963"/>
          </a:xfrm>
        </p:spPr>
        <p:txBody>
          <a:bodyPr/>
          <a:lstStyle/>
          <a:p>
            <a:r>
              <a:rPr lang="en-US" dirty="0"/>
              <a:t>Provably </a:t>
            </a:r>
            <a:r>
              <a:rPr lang="en-US" i="1" dirty="0"/>
              <a:t>safe</a:t>
            </a:r>
            <a:r>
              <a:rPr lang="en-US" dirty="0"/>
              <a:t> subgame solving taking into account opponent’s mistakes in the hand so far</a:t>
            </a:r>
          </a:p>
          <a:p>
            <a:r>
              <a:rPr lang="en-US" dirty="0"/>
              <a:t>Nested subgame solving</a:t>
            </a:r>
          </a:p>
          <a:p>
            <a:r>
              <a:rPr lang="en-US" dirty="0"/>
              <a:t>Subgame solving starts much earlier </a:t>
            </a:r>
          </a:p>
          <a:p>
            <a:r>
              <a:rPr lang="en-US" dirty="0"/>
              <a:t>No card abstraction in the subgame</a:t>
            </a:r>
          </a:p>
          <a:p>
            <a:r>
              <a:rPr lang="en-US" dirty="0"/>
              <a:t>Changed our action abstraction between hands</a:t>
            </a:r>
          </a:p>
        </p:txBody>
      </p:sp>
      <p:sp>
        <p:nvSpPr>
          <p:cNvPr id="8" name="TextBox 7"/>
          <p:cNvSpPr txBox="1"/>
          <p:nvPr/>
        </p:nvSpPr>
        <p:spPr>
          <a:xfrm>
            <a:off x="304800" y="1371600"/>
            <a:ext cx="2656433" cy="369332"/>
          </a:xfrm>
          <a:prstGeom prst="rect">
            <a:avLst/>
          </a:prstGeom>
          <a:noFill/>
        </p:spPr>
        <p:txBody>
          <a:bodyPr wrap="none" rtlCol="0">
            <a:spAutoFit/>
          </a:bodyPr>
          <a:lstStyle/>
          <a:p>
            <a:r>
              <a:rPr lang="en-US" b="1" dirty="0">
                <a:solidFill>
                  <a:srgbClr val="7030A0"/>
                </a:solidFill>
              </a:rPr>
              <a:t>NIPS-17 best paper award</a:t>
            </a:r>
          </a:p>
        </p:txBody>
      </p:sp>
    </p:spTree>
    <p:extLst>
      <p:ext uri="{BB962C8B-B14F-4D97-AF65-F5344CB8AC3E}">
        <p14:creationId xmlns:p14="http://schemas.microsoft.com/office/powerpoint/2010/main" val="427077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52400" y="1600200"/>
            <a:ext cx="533400" cy="1600200"/>
          </a:xfrm>
          <a:prstGeom prst="ellipse">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New ideas in subgame solver</a:t>
            </a:r>
          </a:p>
        </p:txBody>
      </p:sp>
      <p:sp>
        <p:nvSpPr>
          <p:cNvPr id="3" name="Content Placeholder 2"/>
          <p:cNvSpPr>
            <a:spLocks noGrp="1"/>
          </p:cNvSpPr>
          <p:nvPr>
            <p:ph idx="1"/>
          </p:nvPr>
        </p:nvSpPr>
        <p:spPr>
          <a:xfrm>
            <a:off x="304800" y="1600200"/>
            <a:ext cx="8534400" cy="4525963"/>
          </a:xfrm>
        </p:spPr>
        <p:txBody>
          <a:bodyPr/>
          <a:lstStyle/>
          <a:p>
            <a:r>
              <a:rPr lang="en-US" dirty="0">
                <a:solidFill>
                  <a:srgbClr val="FF0000"/>
                </a:solidFill>
              </a:rPr>
              <a:t>Provably </a:t>
            </a:r>
            <a:r>
              <a:rPr lang="en-US" i="1" dirty="0">
                <a:solidFill>
                  <a:srgbClr val="FF0000"/>
                </a:solidFill>
              </a:rPr>
              <a:t>safe</a:t>
            </a:r>
            <a:r>
              <a:rPr lang="en-US" dirty="0">
                <a:solidFill>
                  <a:srgbClr val="FF0000"/>
                </a:solidFill>
              </a:rPr>
              <a:t> subgame solving taking into account opponent’s mistakes in the hand so far</a:t>
            </a:r>
          </a:p>
          <a:p>
            <a:r>
              <a:rPr lang="en-US" dirty="0"/>
              <a:t>Nested subgame solving</a:t>
            </a:r>
          </a:p>
          <a:p>
            <a:r>
              <a:rPr lang="en-US" dirty="0"/>
              <a:t>Subgame solving starts much earlier </a:t>
            </a:r>
          </a:p>
          <a:p>
            <a:r>
              <a:rPr lang="en-US" dirty="0"/>
              <a:t>No card abstraction in the subgame</a:t>
            </a:r>
          </a:p>
          <a:p>
            <a:r>
              <a:rPr lang="en-US" dirty="0"/>
              <a:t>Changed our action abstraction between hands</a:t>
            </a:r>
          </a:p>
        </p:txBody>
      </p:sp>
      <p:sp>
        <p:nvSpPr>
          <p:cNvPr id="8" name="TextBox 7"/>
          <p:cNvSpPr txBox="1"/>
          <p:nvPr/>
        </p:nvSpPr>
        <p:spPr>
          <a:xfrm>
            <a:off x="175647" y="1228285"/>
            <a:ext cx="2611356" cy="369332"/>
          </a:xfrm>
          <a:prstGeom prst="rect">
            <a:avLst/>
          </a:prstGeom>
          <a:noFill/>
        </p:spPr>
        <p:txBody>
          <a:bodyPr wrap="none" rtlCol="0">
            <a:spAutoFit/>
          </a:bodyPr>
          <a:lstStyle/>
          <a:p>
            <a:r>
              <a:rPr lang="en-US" dirty="0">
                <a:solidFill>
                  <a:srgbClr val="7030A0"/>
                </a:solidFill>
                <a:effectLst>
                  <a:outerShdw blurRad="38100" dist="38100" dir="2700000" algn="tl">
                    <a:srgbClr val="000000">
                      <a:alpha val="43137"/>
                    </a:srgbClr>
                  </a:outerShdw>
                </a:effectLst>
              </a:rPr>
              <a:t>NIPS-17 best paper award</a:t>
            </a:r>
          </a:p>
        </p:txBody>
      </p:sp>
    </p:spTree>
    <p:extLst>
      <p:ext uri="{BB962C8B-B14F-4D97-AF65-F5344CB8AC3E}">
        <p14:creationId xmlns:p14="http://schemas.microsoft.com/office/powerpoint/2010/main" val="1595982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7400"/>
            <a:ext cx="8458200" cy="2415381"/>
          </a:xfrm>
        </p:spPr>
        <p:txBody>
          <a:bodyPr>
            <a:normAutofit fontScale="90000"/>
          </a:bodyPr>
          <a:lstStyle/>
          <a:p>
            <a:pPr algn="ctr"/>
            <a:r>
              <a:rPr lang="en-US" dirty="0"/>
              <a:t>Safe subgame solving </a:t>
            </a:r>
            <a:br>
              <a:rPr lang="en-US" dirty="0"/>
            </a:br>
            <a:r>
              <a:rPr lang="en-US" dirty="0"/>
              <a:t>taking into account </a:t>
            </a:r>
            <a:br>
              <a:rPr lang="en-US" dirty="0"/>
            </a:br>
            <a:r>
              <a:rPr lang="en-US" dirty="0"/>
              <a:t>opponent’s mistakes in the hand so far</a:t>
            </a:r>
          </a:p>
        </p:txBody>
      </p:sp>
    </p:spTree>
    <p:extLst>
      <p:ext uri="{BB962C8B-B14F-4D97-AF65-F5344CB8AC3E}">
        <p14:creationId xmlns:p14="http://schemas.microsoft.com/office/powerpoint/2010/main" val="3737875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Unsafe subgame solving</a:t>
            </a:r>
            <a:br>
              <a:rPr lang="en-US" dirty="0"/>
            </a:br>
            <a:r>
              <a:rPr lang="en-US" sz="2000" dirty="0">
                <a:solidFill>
                  <a:schemeClr val="tx2">
                    <a:lumMod val="40000"/>
                    <a:lumOff val="60000"/>
                  </a:schemeClr>
                </a:solidFill>
              </a:rPr>
              <a:t>[Gilpin &amp; </a:t>
            </a:r>
            <a:r>
              <a:rPr lang="en-US" sz="2000">
                <a:solidFill>
                  <a:schemeClr val="tx2">
                    <a:lumMod val="40000"/>
                    <a:lumOff val="60000"/>
                  </a:schemeClr>
                </a:solidFill>
              </a:rPr>
              <a:t>Sandholm AAAI-06; Ganzfried </a:t>
            </a:r>
            <a:r>
              <a:rPr lang="en-US" sz="2000" dirty="0">
                <a:solidFill>
                  <a:schemeClr val="tx2">
                    <a:lumMod val="40000"/>
                    <a:lumOff val="60000"/>
                  </a:schemeClr>
                </a:solidFill>
              </a:rPr>
              <a:t>&amp; Sandholm AAAMAS 2015]</a:t>
            </a:r>
            <a:endParaRPr lang="en-US" dirty="0">
              <a:solidFill>
                <a:schemeClr val="tx2">
                  <a:lumMod val="40000"/>
                  <a:lumOff val="60000"/>
                </a:schemeClr>
              </a:solidFill>
            </a:endParaRPr>
          </a:p>
        </p:txBody>
      </p:sp>
      <p:sp>
        <p:nvSpPr>
          <p:cNvPr id="143" name="Rectangle 142"/>
          <p:cNvSpPr/>
          <p:nvPr/>
        </p:nvSpPr>
        <p:spPr>
          <a:xfrm>
            <a:off x="4691731" y="1641834"/>
            <a:ext cx="4149736" cy="646331"/>
          </a:xfrm>
          <a:prstGeom prst="rect">
            <a:avLst/>
          </a:prstGeom>
        </p:spPr>
        <p:txBody>
          <a:bodyPr wrap="square">
            <a:spAutoFit/>
          </a:bodyPr>
          <a:lstStyle/>
          <a:p>
            <a:pPr marL="285750" indent="-285750" algn="l">
              <a:buFont typeface="Arial" panose="020B0604020202020204" pitchFamily="34" charset="0"/>
              <a:buChar char="•"/>
            </a:pPr>
            <a:r>
              <a:rPr lang="en-US" dirty="0"/>
              <a:t>No theoretical guarantees</a:t>
            </a:r>
            <a:endParaRPr lang="en-US" b="1" i="1" dirty="0">
              <a:latin typeface="Cambria Math"/>
            </a:endParaRPr>
          </a:p>
          <a:p>
            <a:pPr marL="285750" indent="-285750" algn="l">
              <a:buFont typeface="Arial" panose="020B0604020202020204" pitchFamily="34" charset="0"/>
              <a:buChar char="•"/>
            </a:pPr>
            <a:r>
              <a:rPr lang="en-US" dirty="0"/>
              <a:t>Does well in practice for some domains</a:t>
            </a:r>
          </a:p>
        </p:txBody>
      </p:sp>
      <p:grpSp>
        <p:nvGrpSpPr>
          <p:cNvPr id="723" name="Group 722"/>
          <p:cNvGrpSpPr/>
          <p:nvPr/>
        </p:nvGrpSpPr>
        <p:grpSpPr>
          <a:xfrm>
            <a:off x="2345974" y="4054635"/>
            <a:ext cx="777240" cy="548640"/>
            <a:chOff x="4532799" y="3705495"/>
            <a:chExt cx="777240" cy="548640"/>
          </a:xfrm>
        </p:grpSpPr>
        <p:sp>
          <p:nvSpPr>
            <p:cNvPr id="724" name="Isosceles Triangle 723"/>
            <p:cNvSpPr/>
            <p:nvPr/>
          </p:nvSpPr>
          <p:spPr>
            <a:xfrm>
              <a:off x="4532799" y="3705495"/>
              <a:ext cx="777240" cy="548640"/>
            </a:xfrm>
            <a:prstGeom prst="triangle">
              <a:avLst/>
            </a:prstGeom>
            <a:gradFill flip="none" rotWithShape="0">
              <a:gsLst>
                <a:gs pos="0">
                  <a:schemeClr val="bg1">
                    <a:lumMod val="50000"/>
                  </a:schemeClr>
                </a:gs>
                <a:gs pos="100000">
                  <a:srgbClr val="FFFFFF"/>
                </a:gs>
              </a:gsLst>
              <a:lin ang="228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TextBox 724"/>
            <p:cNvSpPr txBox="1"/>
            <p:nvPr/>
          </p:nvSpPr>
          <p:spPr>
            <a:xfrm>
              <a:off x="4647947" y="3844589"/>
              <a:ext cx="546945" cy="369332"/>
            </a:xfrm>
            <a:prstGeom prst="rect">
              <a:avLst/>
            </a:prstGeom>
            <a:noFill/>
          </p:spPr>
          <p:txBody>
            <a:bodyPr wrap="none" rtlCol="0">
              <a:spAutoFit/>
            </a:bodyPr>
            <a:lstStyle/>
            <a:p>
              <a:r>
                <a:rPr lang="en-US" dirty="0"/>
                <a:t>-0.5</a:t>
              </a:r>
            </a:p>
          </p:txBody>
        </p:sp>
      </p:grpSp>
      <p:sp>
        <p:nvSpPr>
          <p:cNvPr id="726" name="TextBox 725"/>
          <p:cNvSpPr txBox="1"/>
          <p:nvPr/>
        </p:nvSpPr>
        <p:spPr>
          <a:xfrm rot="18467458">
            <a:off x="181160" y="3726027"/>
            <a:ext cx="511679" cy="369332"/>
          </a:xfrm>
          <a:prstGeom prst="rect">
            <a:avLst/>
          </a:prstGeom>
          <a:noFill/>
        </p:spPr>
        <p:txBody>
          <a:bodyPr wrap="none" rtlCol="0">
            <a:spAutoFit/>
          </a:bodyPr>
          <a:lstStyle/>
          <a:p>
            <a:r>
              <a:rPr lang="en-US" dirty="0"/>
              <a:t>Sell</a:t>
            </a:r>
          </a:p>
        </p:txBody>
      </p:sp>
      <p:sp>
        <p:nvSpPr>
          <p:cNvPr id="727" name="TextBox 726"/>
          <p:cNvSpPr txBox="1"/>
          <p:nvPr/>
        </p:nvSpPr>
        <p:spPr>
          <a:xfrm rot="18467458">
            <a:off x="2438247" y="3726027"/>
            <a:ext cx="511679" cy="369332"/>
          </a:xfrm>
          <a:prstGeom prst="rect">
            <a:avLst/>
          </a:prstGeom>
          <a:noFill/>
        </p:spPr>
        <p:txBody>
          <a:bodyPr wrap="none" rtlCol="0">
            <a:spAutoFit/>
          </a:bodyPr>
          <a:lstStyle/>
          <a:p>
            <a:r>
              <a:rPr lang="en-US" dirty="0"/>
              <a:t>Sell</a:t>
            </a:r>
          </a:p>
        </p:txBody>
      </p:sp>
      <p:sp>
        <p:nvSpPr>
          <p:cNvPr id="728" name="Oval 727"/>
          <p:cNvSpPr>
            <a:spLocks/>
          </p:cNvSpPr>
          <p:nvPr/>
        </p:nvSpPr>
        <p:spPr bwMode="auto">
          <a:xfrm>
            <a:off x="2882984" y="3357335"/>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29" name="TextBox 728"/>
          <p:cNvSpPr txBox="1"/>
          <p:nvPr/>
        </p:nvSpPr>
        <p:spPr>
          <a:xfrm>
            <a:off x="2944746" y="3446989"/>
            <a:ext cx="425116" cy="369332"/>
          </a:xfrm>
          <a:prstGeom prst="rect">
            <a:avLst/>
          </a:prstGeom>
          <a:noFill/>
        </p:spPr>
        <p:txBody>
          <a:bodyPr wrap="none" rtlCol="0">
            <a:spAutoFit/>
          </a:bodyPr>
          <a:lstStyle/>
          <a:p>
            <a:r>
              <a:rPr lang="en-US" b="1" dirty="0"/>
              <a:t>P1</a:t>
            </a:r>
          </a:p>
        </p:txBody>
      </p:sp>
      <p:cxnSp>
        <p:nvCxnSpPr>
          <p:cNvPr id="730" name="Straight Arrow Connector 729"/>
          <p:cNvCxnSpPr>
            <a:stCxn id="728" idx="5"/>
            <a:endCxn id="751" idx="0"/>
          </p:cNvCxnSpPr>
          <p:nvPr/>
        </p:nvCxnSpPr>
        <p:spPr>
          <a:xfrm>
            <a:off x="3351278" y="3825629"/>
            <a:ext cx="117620" cy="9857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1" name="Straight Connector 730"/>
          <p:cNvCxnSpPr>
            <a:endCxn id="751" idx="2"/>
          </p:cNvCxnSpPr>
          <p:nvPr/>
        </p:nvCxnSpPr>
        <p:spPr>
          <a:xfrm flipV="1">
            <a:off x="1344039" y="5085656"/>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2" name="Oval 731"/>
          <p:cNvSpPr>
            <a:spLocks/>
          </p:cNvSpPr>
          <p:nvPr/>
        </p:nvSpPr>
        <p:spPr bwMode="auto">
          <a:xfrm>
            <a:off x="668010" y="3362351"/>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33" name="TextBox 732"/>
          <p:cNvSpPr txBox="1"/>
          <p:nvPr/>
        </p:nvSpPr>
        <p:spPr>
          <a:xfrm>
            <a:off x="729772" y="3452005"/>
            <a:ext cx="425116" cy="369332"/>
          </a:xfrm>
          <a:prstGeom prst="rect">
            <a:avLst/>
          </a:prstGeom>
          <a:noFill/>
        </p:spPr>
        <p:txBody>
          <a:bodyPr wrap="none" rtlCol="0">
            <a:spAutoFit/>
          </a:bodyPr>
          <a:lstStyle/>
          <a:p>
            <a:r>
              <a:rPr lang="en-US" b="1" dirty="0"/>
              <a:t>P1</a:t>
            </a:r>
          </a:p>
        </p:txBody>
      </p:sp>
      <p:cxnSp>
        <p:nvCxnSpPr>
          <p:cNvPr id="734" name="Straight Arrow Connector 733"/>
          <p:cNvCxnSpPr>
            <a:stCxn id="732" idx="5"/>
            <a:endCxn id="775" idx="0"/>
          </p:cNvCxnSpPr>
          <p:nvPr/>
        </p:nvCxnSpPr>
        <p:spPr>
          <a:xfrm>
            <a:off x="1136304" y="3830645"/>
            <a:ext cx="115895" cy="98069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5" name="Oval 734"/>
          <p:cNvSpPr>
            <a:spLocks/>
          </p:cNvSpPr>
          <p:nvPr/>
        </p:nvSpPr>
        <p:spPr bwMode="auto">
          <a:xfrm>
            <a:off x="1767615" y="2558273"/>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36" name="TextBox 735"/>
          <p:cNvSpPr txBox="1"/>
          <p:nvPr/>
        </p:nvSpPr>
        <p:spPr>
          <a:xfrm>
            <a:off x="1888688" y="2647927"/>
            <a:ext cx="306494" cy="369332"/>
          </a:xfrm>
          <a:prstGeom prst="rect">
            <a:avLst/>
          </a:prstGeom>
          <a:noFill/>
        </p:spPr>
        <p:txBody>
          <a:bodyPr wrap="none" rtlCol="0">
            <a:spAutoFit/>
          </a:bodyPr>
          <a:lstStyle/>
          <a:p>
            <a:r>
              <a:rPr lang="en-US" b="1" dirty="0"/>
              <a:t>C</a:t>
            </a:r>
          </a:p>
        </p:txBody>
      </p:sp>
      <p:cxnSp>
        <p:nvCxnSpPr>
          <p:cNvPr id="737" name="Straight Arrow Connector 736"/>
          <p:cNvCxnSpPr>
            <a:stCxn id="735" idx="3"/>
            <a:endCxn id="732" idx="7"/>
          </p:cNvCxnSpPr>
          <p:nvPr/>
        </p:nvCxnSpPr>
        <p:spPr>
          <a:xfrm flipH="1">
            <a:off x="1136304" y="3026567"/>
            <a:ext cx="711657" cy="4161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8" name="Straight Arrow Connector 737"/>
          <p:cNvCxnSpPr>
            <a:stCxn id="735" idx="5"/>
            <a:endCxn id="728" idx="1"/>
          </p:cNvCxnSpPr>
          <p:nvPr/>
        </p:nvCxnSpPr>
        <p:spPr>
          <a:xfrm>
            <a:off x="2235909" y="3026567"/>
            <a:ext cx="727421" cy="4111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9" name="TextBox 738"/>
          <p:cNvSpPr txBox="1"/>
          <p:nvPr/>
        </p:nvSpPr>
        <p:spPr>
          <a:xfrm rot="20302675">
            <a:off x="994636" y="2939476"/>
            <a:ext cx="766557" cy="369332"/>
          </a:xfrm>
          <a:prstGeom prst="rect">
            <a:avLst/>
          </a:prstGeom>
          <a:noFill/>
        </p:spPr>
        <p:txBody>
          <a:bodyPr wrap="none" rtlCol="0">
            <a:spAutoFit/>
          </a:bodyPr>
          <a:lstStyle/>
          <a:p>
            <a:r>
              <a:rPr lang="en-US" dirty="0"/>
              <a:t>Heads</a:t>
            </a:r>
          </a:p>
        </p:txBody>
      </p:sp>
      <p:sp>
        <p:nvSpPr>
          <p:cNvPr id="740" name="TextBox 739"/>
          <p:cNvSpPr txBox="1"/>
          <p:nvPr/>
        </p:nvSpPr>
        <p:spPr>
          <a:xfrm rot="1354170">
            <a:off x="2521116" y="2975322"/>
            <a:ext cx="585032" cy="369332"/>
          </a:xfrm>
          <a:prstGeom prst="rect">
            <a:avLst/>
          </a:prstGeom>
          <a:noFill/>
        </p:spPr>
        <p:txBody>
          <a:bodyPr wrap="none" rtlCol="0">
            <a:spAutoFit/>
          </a:bodyPr>
          <a:lstStyle/>
          <a:p>
            <a:r>
              <a:rPr lang="en-US" dirty="0"/>
              <a:t>Tails</a:t>
            </a:r>
          </a:p>
        </p:txBody>
      </p:sp>
      <p:sp>
        <p:nvSpPr>
          <p:cNvPr id="741" name="TextBox 740"/>
          <p:cNvSpPr txBox="1"/>
          <p:nvPr/>
        </p:nvSpPr>
        <p:spPr>
          <a:xfrm rot="3444943">
            <a:off x="1061082" y="3860733"/>
            <a:ext cx="566694" cy="369332"/>
          </a:xfrm>
          <a:prstGeom prst="rect">
            <a:avLst/>
          </a:prstGeom>
          <a:noFill/>
        </p:spPr>
        <p:txBody>
          <a:bodyPr wrap="none" rtlCol="0">
            <a:spAutoFit/>
          </a:bodyPr>
          <a:lstStyle/>
          <a:p>
            <a:r>
              <a:rPr lang="en-US" dirty="0"/>
              <a:t>Play</a:t>
            </a:r>
          </a:p>
        </p:txBody>
      </p:sp>
      <p:sp>
        <p:nvSpPr>
          <p:cNvPr id="742" name="TextBox 741"/>
          <p:cNvSpPr txBox="1"/>
          <p:nvPr/>
        </p:nvSpPr>
        <p:spPr>
          <a:xfrm rot="3010513">
            <a:off x="3316917" y="3858415"/>
            <a:ext cx="566694" cy="369332"/>
          </a:xfrm>
          <a:prstGeom prst="rect">
            <a:avLst/>
          </a:prstGeom>
          <a:noFill/>
        </p:spPr>
        <p:txBody>
          <a:bodyPr wrap="none" rtlCol="0">
            <a:spAutoFit/>
          </a:bodyPr>
          <a:lstStyle/>
          <a:p>
            <a:r>
              <a:rPr lang="en-US" dirty="0"/>
              <a:t>Play</a:t>
            </a:r>
          </a:p>
        </p:txBody>
      </p:sp>
      <p:sp>
        <p:nvSpPr>
          <p:cNvPr id="743" name="TextBox 742"/>
          <p:cNvSpPr txBox="1"/>
          <p:nvPr/>
        </p:nvSpPr>
        <p:spPr>
          <a:xfrm rot="20343673">
            <a:off x="932752" y="2788613"/>
            <a:ext cx="692562" cy="307777"/>
          </a:xfrm>
          <a:prstGeom prst="rect">
            <a:avLst/>
          </a:prstGeom>
          <a:noFill/>
        </p:spPr>
        <p:txBody>
          <a:bodyPr wrap="none" rtlCol="0">
            <a:spAutoFit/>
          </a:bodyPr>
          <a:lstStyle/>
          <a:p>
            <a:r>
              <a:rPr lang="en-US" sz="1400" dirty="0"/>
              <a:t>P = 0.5</a:t>
            </a:r>
          </a:p>
        </p:txBody>
      </p:sp>
      <p:sp>
        <p:nvSpPr>
          <p:cNvPr id="744" name="TextBox 743"/>
          <p:cNvSpPr txBox="1"/>
          <p:nvPr/>
        </p:nvSpPr>
        <p:spPr>
          <a:xfrm rot="1352542">
            <a:off x="2600594" y="2812091"/>
            <a:ext cx="692562" cy="307777"/>
          </a:xfrm>
          <a:prstGeom prst="rect">
            <a:avLst/>
          </a:prstGeom>
          <a:noFill/>
        </p:spPr>
        <p:txBody>
          <a:bodyPr wrap="none" rtlCol="0">
            <a:spAutoFit/>
          </a:bodyPr>
          <a:lstStyle/>
          <a:p>
            <a:r>
              <a:rPr lang="en-US" sz="1400" dirty="0"/>
              <a:t>P = 0.5</a:t>
            </a:r>
          </a:p>
        </p:txBody>
      </p:sp>
      <p:cxnSp>
        <p:nvCxnSpPr>
          <p:cNvPr id="745" name="Straight Arrow Connector 744"/>
          <p:cNvCxnSpPr>
            <a:stCxn id="728" idx="3"/>
            <a:endCxn id="724" idx="0"/>
          </p:cNvCxnSpPr>
          <p:nvPr/>
        </p:nvCxnSpPr>
        <p:spPr>
          <a:xfrm flipH="1">
            <a:off x="2734594" y="3825629"/>
            <a:ext cx="228736" cy="22900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46" name="TextBox 745"/>
          <p:cNvSpPr txBox="1"/>
          <p:nvPr/>
        </p:nvSpPr>
        <p:spPr>
          <a:xfrm rot="3359441">
            <a:off x="1173902" y="3795410"/>
            <a:ext cx="772969" cy="307777"/>
          </a:xfrm>
          <a:prstGeom prst="rect">
            <a:avLst/>
          </a:prstGeom>
          <a:noFill/>
        </p:spPr>
        <p:txBody>
          <a:bodyPr wrap="none" rtlCol="0">
            <a:spAutoFit/>
          </a:bodyPr>
          <a:lstStyle/>
          <a:p>
            <a:r>
              <a:rPr lang="en-US" sz="1400" b="1" dirty="0">
                <a:solidFill>
                  <a:srgbClr val="7030A0"/>
                </a:solidFill>
              </a:rPr>
              <a:t>P = 0.75</a:t>
            </a:r>
          </a:p>
        </p:txBody>
      </p:sp>
      <p:sp>
        <p:nvSpPr>
          <p:cNvPr id="747" name="TextBox 746"/>
          <p:cNvSpPr txBox="1"/>
          <p:nvPr/>
        </p:nvSpPr>
        <p:spPr>
          <a:xfrm rot="3095383">
            <a:off x="3454263" y="3759050"/>
            <a:ext cx="700576" cy="307777"/>
          </a:xfrm>
          <a:prstGeom prst="rect">
            <a:avLst/>
          </a:prstGeom>
          <a:noFill/>
        </p:spPr>
        <p:txBody>
          <a:bodyPr wrap="none" rtlCol="0">
            <a:spAutoFit/>
          </a:bodyPr>
          <a:lstStyle/>
          <a:p>
            <a:r>
              <a:rPr lang="en-US" sz="1400" b="1" dirty="0">
                <a:solidFill>
                  <a:srgbClr val="7030A0"/>
                </a:solidFill>
              </a:rPr>
              <a:t>P = 0.5</a:t>
            </a:r>
          </a:p>
        </p:txBody>
      </p:sp>
      <p:grpSp>
        <p:nvGrpSpPr>
          <p:cNvPr id="748" name="Group 747"/>
          <p:cNvGrpSpPr/>
          <p:nvPr/>
        </p:nvGrpSpPr>
        <p:grpSpPr>
          <a:xfrm>
            <a:off x="2575898" y="4811336"/>
            <a:ext cx="1803356" cy="1894264"/>
            <a:chOff x="4776758" y="4465034"/>
            <a:chExt cx="1803356" cy="1894264"/>
          </a:xfrm>
        </p:grpSpPr>
        <p:sp>
          <p:nvSpPr>
            <p:cNvPr id="749" name="TextBox 748"/>
            <p:cNvSpPr txBox="1"/>
            <p:nvPr/>
          </p:nvSpPr>
          <p:spPr>
            <a:xfrm rot="5400000">
              <a:off x="5203781" y="5301282"/>
              <a:ext cx="772969" cy="307777"/>
            </a:xfrm>
            <a:prstGeom prst="rect">
              <a:avLst/>
            </a:prstGeom>
            <a:noFill/>
          </p:spPr>
          <p:txBody>
            <a:bodyPr wrap="none" rtlCol="0">
              <a:spAutoFit/>
            </a:bodyPr>
            <a:lstStyle/>
            <a:p>
              <a:r>
                <a:rPr lang="en-US" sz="1400" b="1" dirty="0">
                  <a:solidFill>
                    <a:srgbClr val="7030A0"/>
                  </a:solidFill>
                </a:rPr>
                <a:t>P = 0.25</a:t>
              </a:r>
            </a:p>
          </p:txBody>
        </p:sp>
        <p:sp>
          <p:nvSpPr>
            <p:cNvPr id="750" name="TextBox 749"/>
            <p:cNvSpPr txBox="1"/>
            <p:nvPr/>
          </p:nvSpPr>
          <p:spPr>
            <a:xfrm rot="5400000">
              <a:off x="5458001" y="5281759"/>
              <a:ext cx="799321" cy="369332"/>
            </a:xfrm>
            <a:prstGeom prst="rect">
              <a:avLst/>
            </a:prstGeom>
            <a:noFill/>
          </p:spPr>
          <p:txBody>
            <a:bodyPr wrap="none" rtlCol="0">
              <a:spAutoFit/>
            </a:bodyPr>
            <a:lstStyle/>
            <a:p>
              <a:r>
                <a:rPr lang="en-US" dirty="0"/>
                <a:t>Forfeit</a:t>
              </a:r>
            </a:p>
          </p:txBody>
        </p:sp>
        <p:sp>
          <p:nvSpPr>
            <p:cNvPr id="751" name="Oval 750"/>
            <p:cNvSpPr>
              <a:spLocks/>
            </p:cNvSpPr>
            <p:nvPr/>
          </p:nvSpPr>
          <p:spPr bwMode="auto">
            <a:xfrm>
              <a:off x="5395438" y="4465034"/>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52" name="TextBox 751"/>
            <p:cNvSpPr txBox="1"/>
            <p:nvPr/>
          </p:nvSpPr>
          <p:spPr>
            <a:xfrm>
              <a:off x="5457200" y="4554688"/>
              <a:ext cx="425116" cy="369332"/>
            </a:xfrm>
            <a:prstGeom prst="rect">
              <a:avLst/>
            </a:prstGeom>
            <a:noFill/>
          </p:spPr>
          <p:txBody>
            <a:bodyPr wrap="none" rtlCol="0">
              <a:spAutoFit/>
            </a:bodyPr>
            <a:lstStyle/>
            <a:p>
              <a:r>
                <a:rPr lang="en-US" b="1" dirty="0"/>
                <a:t>P2</a:t>
              </a:r>
            </a:p>
          </p:txBody>
        </p:sp>
        <p:cxnSp>
          <p:nvCxnSpPr>
            <p:cNvPr id="753" name="Straight Arrow Connector 752"/>
            <p:cNvCxnSpPr>
              <a:stCxn id="751" idx="3"/>
              <a:endCxn id="758" idx="0"/>
            </p:cNvCxnSpPr>
            <p:nvPr/>
          </p:nvCxnSpPr>
          <p:spPr>
            <a:xfrm flipH="1">
              <a:off x="5051078" y="4933328"/>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4" name="Straight Arrow Connector 753"/>
            <p:cNvCxnSpPr>
              <a:stCxn id="751" idx="5"/>
              <a:endCxn id="759" idx="0"/>
            </p:cNvCxnSpPr>
            <p:nvPr/>
          </p:nvCxnSpPr>
          <p:spPr>
            <a:xfrm>
              <a:off x="5863732" y="4933328"/>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5" name="TextBox 754"/>
            <p:cNvSpPr txBox="1"/>
            <p:nvPr/>
          </p:nvSpPr>
          <p:spPr>
            <a:xfrm rot="18816139">
              <a:off x="4731381" y="5077145"/>
              <a:ext cx="766557" cy="369332"/>
            </a:xfrm>
            <a:prstGeom prst="rect">
              <a:avLst/>
            </a:prstGeom>
            <a:noFill/>
          </p:spPr>
          <p:txBody>
            <a:bodyPr wrap="none" rtlCol="0">
              <a:spAutoFit/>
            </a:bodyPr>
            <a:lstStyle/>
            <a:p>
              <a:r>
                <a:rPr lang="en-US" dirty="0"/>
                <a:t>Heads</a:t>
              </a:r>
            </a:p>
          </p:txBody>
        </p:sp>
        <p:sp>
          <p:nvSpPr>
            <p:cNvPr id="756" name="TextBox 755"/>
            <p:cNvSpPr txBox="1"/>
            <p:nvPr/>
          </p:nvSpPr>
          <p:spPr>
            <a:xfrm rot="2994847">
              <a:off x="5876995" y="5012536"/>
              <a:ext cx="585032" cy="369332"/>
            </a:xfrm>
            <a:prstGeom prst="rect">
              <a:avLst/>
            </a:prstGeom>
            <a:noFill/>
          </p:spPr>
          <p:txBody>
            <a:bodyPr wrap="none" rtlCol="0">
              <a:spAutoFit/>
            </a:bodyPr>
            <a:lstStyle/>
            <a:p>
              <a:r>
                <a:rPr lang="en-US" dirty="0"/>
                <a:t>Tails</a:t>
              </a:r>
            </a:p>
          </p:txBody>
        </p:sp>
        <p:cxnSp>
          <p:nvCxnSpPr>
            <p:cNvPr id="757" name="Straight Arrow Connector 756"/>
            <p:cNvCxnSpPr>
              <a:stCxn id="751" idx="4"/>
              <a:endCxn id="762" idx="0"/>
            </p:cNvCxnSpPr>
            <p:nvPr/>
          </p:nvCxnSpPr>
          <p:spPr>
            <a:xfrm flipH="1">
              <a:off x="5667197" y="5013674"/>
              <a:ext cx="2561" cy="7941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8" name="Oval 757"/>
            <p:cNvSpPr>
              <a:spLocks/>
            </p:cNvSpPr>
            <p:nvPr/>
          </p:nvSpPr>
          <p:spPr bwMode="auto">
            <a:xfrm>
              <a:off x="4776758" y="5807820"/>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59" name="Oval 758"/>
            <p:cNvSpPr>
              <a:spLocks/>
            </p:cNvSpPr>
            <p:nvPr/>
          </p:nvSpPr>
          <p:spPr bwMode="auto">
            <a:xfrm>
              <a:off x="6031474" y="5810658"/>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60" name="TextBox 759"/>
            <p:cNvSpPr txBox="1"/>
            <p:nvPr/>
          </p:nvSpPr>
          <p:spPr>
            <a:xfrm>
              <a:off x="4900235" y="5897474"/>
              <a:ext cx="301686" cy="369332"/>
            </a:xfrm>
            <a:prstGeom prst="rect">
              <a:avLst/>
            </a:prstGeom>
            <a:noFill/>
          </p:spPr>
          <p:txBody>
            <a:bodyPr wrap="none" rtlCol="0">
              <a:spAutoFit/>
            </a:bodyPr>
            <a:lstStyle/>
            <a:p>
              <a:r>
                <a:rPr lang="en-US" dirty="0"/>
                <a:t>1</a:t>
              </a:r>
            </a:p>
          </p:txBody>
        </p:sp>
        <p:sp>
          <p:nvSpPr>
            <p:cNvPr id="761" name="TextBox 760"/>
            <p:cNvSpPr txBox="1"/>
            <p:nvPr/>
          </p:nvSpPr>
          <p:spPr>
            <a:xfrm>
              <a:off x="6119685" y="5900312"/>
              <a:ext cx="372218" cy="369332"/>
            </a:xfrm>
            <a:prstGeom prst="rect">
              <a:avLst/>
            </a:prstGeom>
            <a:noFill/>
          </p:spPr>
          <p:txBody>
            <a:bodyPr wrap="none" rtlCol="0">
              <a:spAutoFit/>
            </a:bodyPr>
            <a:lstStyle/>
            <a:p>
              <a:r>
                <a:rPr lang="en-US" dirty="0"/>
                <a:t>-1</a:t>
              </a:r>
            </a:p>
          </p:txBody>
        </p:sp>
        <p:sp>
          <p:nvSpPr>
            <p:cNvPr id="762" name="Oval 761"/>
            <p:cNvSpPr>
              <a:spLocks/>
            </p:cNvSpPr>
            <p:nvPr/>
          </p:nvSpPr>
          <p:spPr bwMode="auto">
            <a:xfrm>
              <a:off x="5392877" y="5807820"/>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63" name="TextBox 762"/>
            <p:cNvSpPr txBox="1"/>
            <p:nvPr/>
          </p:nvSpPr>
          <p:spPr>
            <a:xfrm>
              <a:off x="5516354" y="5897474"/>
              <a:ext cx="301686" cy="369332"/>
            </a:xfrm>
            <a:prstGeom prst="rect">
              <a:avLst/>
            </a:prstGeom>
            <a:noFill/>
          </p:spPr>
          <p:txBody>
            <a:bodyPr wrap="none" rtlCol="0">
              <a:spAutoFit/>
            </a:bodyPr>
            <a:lstStyle/>
            <a:p>
              <a:r>
                <a:rPr lang="en-US" dirty="0"/>
                <a:t>1</a:t>
              </a:r>
            </a:p>
          </p:txBody>
        </p:sp>
        <p:sp>
          <p:nvSpPr>
            <p:cNvPr id="764" name="TextBox 763"/>
            <p:cNvSpPr txBox="1"/>
            <p:nvPr/>
          </p:nvSpPr>
          <p:spPr>
            <a:xfrm rot="18805400">
              <a:off x="4608981" y="4976786"/>
              <a:ext cx="700576" cy="307777"/>
            </a:xfrm>
            <a:prstGeom prst="rect">
              <a:avLst/>
            </a:prstGeom>
            <a:noFill/>
          </p:spPr>
          <p:txBody>
            <a:bodyPr wrap="none" rtlCol="0">
              <a:spAutoFit/>
            </a:bodyPr>
            <a:lstStyle/>
            <a:p>
              <a:r>
                <a:rPr lang="en-US" sz="1400" b="1" dirty="0">
                  <a:solidFill>
                    <a:srgbClr val="7030A0"/>
                  </a:solidFill>
                </a:rPr>
                <a:t>P = 0.5</a:t>
              </a:r>
            </a:p>
          </p:txBody>
        </p:sp>
        <p:sp>
          <p:nvSpPr>
            <p:cNvPr id="765" name="TextBox 764"/>
            <p:cNvSpPr txBox="1"/>
            <p:nvPr/>
          </p:nvSpPr>
          <p:spPr>
            <a:xfrm rot="3036645">
              <a:off x="5941204" y="4906117"/>
              <a:ext cx="772969" cy="307777"/>
            </a:xfrm>
            <a:prstGeom prst="rect">
              <a:avLst/>
            </a:prstGeom>
            <a:noFill/>
          </p:spPr>
          <p:txBody>
            <a:bodyPr wrap="none" rtlCol="0">
              <a:spAutoFit/>
            </a:bodyPr>
            <a:lstStyle/>
            <a:p>
              <a:r>
                <a:rPr lang="en-US" sz="1400" b="1" dirty="0">
                  <a:solidFill>
                    <a:srgbClr val="7030A0"/>
                  </a:solidFill>
                </a:rPr>
                <a:t>P = 0.25</a:t>
              </a:r>
            </a:p>
          </p:txBody>
        </p:sp>
      </p:grpSp>
      <p:sp>
        <p:nvSpPr>
          <p:cNvPr id="766" name="TextBox 765"/>
          <p:cNvSpPr txBox="1"/>
          <p:nvPr/>
        </p:nvSpPr>
        <p:spPr>
          <a:xfrm rot="18687841">
            <a:off x="-122199" y="3622194"/>
            <a:ext cx="772969" cy="307777"/>
          </a:xfrm>
          <a:prstGeom prst="rect">
            <a:avLst/>
          </a:prstGeom>
          <a:noFill/>
        </p:spPr>
        <p:txBody>
          <a:bodyPr wrap="none" rtlCol="0">
            <a:spAutoFit/>
          </a:bodyPr>
          <a:lstStyle/>
          <a:p>
            <a:r>
              <a:rPr lang="en-US" sz="1400" b="1" dirty="0">
                <a:solidFill>
                  <a:srgbClr val="7030A0"/>
                </a:solidFill>
              </a:rPr>
              <a:t>P = 0.25</a:t>
            </a:r>
          </a:p>
        </p:txBody>
      </p:sp>
      <p:sp>
        <p:nvSpPr>
          <p:cNvPr id="767" name="TextBox 766"/>
          <p:cNvSpPr txBox="1"/>
          <p:nvPr/>
        </p:nvSpPr>
        <p:spPr>
          <a:xfrm rot="18687841">
            <a:off x="2175004" y="3622194"/>
            <a:ext cx="681597" cy="307777"/>
          </a:xfrm>
          <a:prstGeom prst="rect">
            <a:avLst/>
          </a:prstGeom>
          <a:noFill/>
        </p:spPr>
        <p:txBody>
          <a:bodyPr wrap="none" rtlCol="0">
            <a:spAutoFit/>
          </a:bodyPr>
          <a:lstStyle/>
          <a:p>
            <a:r>
              <a:rPr lang="en-US" sz="1400" b="1" dirty="0">
                <a:solidFill>
                  <a:srgbClr val="7030A0"/>
                </a:solidFill>
              </a:rPr>
              <a:t>P = 0.5</a:t>
            </a:r>
          </a:p>
        </p:txBody>
      </p:sp>
      <p:cxnSp>
        <p:nvCxnSpPr>
          <p:cNvPr id="768" name="Straight Arrow Connector 767"/>
          <p:cNvCxnSpPr>
            <a:stCxn id="732" idx="3"/>
            <a:endCxn id="770" idx="0"/>
          </p:cNvCxnSpPr>
          <p:nvPr/>
        </p:nvCxnSpPr>
        <p:spPr>
          <a:xfrm flipH="1">
            <a:off x="501500" y="3830645"/>
            <a:ext cx="246856" cy="223990"/>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769" name="Group 768"/>
          <p:cNvGrpSpPr/>
          <p:nvPr/>
        </p:nvGrpSpPr>
        <p:grpSpPr>
          <a:xfrm>
            <a:off x="112880" y="4054635"/>
            <a:ext cx="777240" cy="548640"/>
            <a:chOff x="2145690" y="3705495"/>
            <a:chExt cx="777240" cy="548640"/>
          </a:xfrm>
        </p:grpSpPr>
        <p:sp>
          <p:nvSpPr>
            <p:cNvPr id="770" name="Isosceles Triangle 769"/>
            <p:cNvSpPr/>
            <p:nvPr/>
          </p:nvSpPr>
          <p:spPr>
            <a:xfrm>
              <a:off x="2145690" y="3705495"/>
              <a:ext cx="777240" cy="548640"/>
            </a:xfrm>
            <a:prstGeom prst="triangle">
              <a:avLst/>
            </a:prstGeom>
            <a:gradFill flip="none" rotWithShape="0">
              <a:gsLst>
                <a:gs pos="0">
                  <a:schemeClr val="bg1">
                    <a:lumMod val="50000"/>
                  </a:schemeClr>
                </a:gs>
                <a:gs pos="100000">
                  <a:srgbClr val="FFFFFF"/>
                </a:gs>
              </a:gsLst>
              <a:lin ang="228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TextBox 770"/>
            <p:cNvSpPr txBox="1"/>
            <p:nvPr/>
          </p:nvSpPr>
          <p:spPr>
            <a:xfrm>
              <a:off x="2296104" y="3844589"/>
              <a:ext cx="476412" cy="369332"/>
            </a:xfrm>
            <a:prstGeom prst="rect">
              <a:avLst/>
            </a:prstGeom>
            <a:noFill/>
          </p:spPr>
          <p:txBody>
            <a:bodyPr wrap="none" rtlCol="0">
              <a:spAutoFit/>
            </a:bodyPr>
            <a:lstStyle/>
            <a:p>
              <a:r>
                <a:rPr lang="en-US" dirty="0"/>
                <a:t>0.5</a:t>
              </a:r>
            </a:p>
          </p:txBody>
        </p:sp>
      </p:grpSp>
      <p:grpSp>
        <p:nvGrpSpPr>
          <p:cNvPr id="772" name="Group 771"/>
          <p:cNvGrpSpPr/>
          <p:nvPr/>
        </p:nvGrpSpPr>
        <p:grpSpPr>
          <a:xfrm>
            <a:off x="359199" y="4811336"/>
            <a:ext cx="1803356" cy="1894264"/>
            <a:chOff x="2398909" y="4496161"/>
            <a:chExt cx="1803356" cy="1894264"/>
          </a:xfrm>
        </p:grpSpPr>
        <p:sp>
          <p:nvSpPr>
            <p:cNvPr id="773" name="TextBox 772"/>
            <p:cNvSpPr txBox="1"/>
            <p:nvPr/>
          </p:nvSpPr>
          <p:spPr>
            <a:xfrm rot="5400000">
              <a:off x="2825932" y="5332409"/>
              <a:ext cx="772969" cy="307777"/>
            </a:xfrm>
            <a:prstGeom prst="rect">
              <a:avLst/>
            </a:prstGeom>
            <a:noFill/>
          </p:spPr>
          <p:txBody>
            <a:bodyPr wrap="none" rtlCol="0">
              <a:spAutoFit/>
            </a:bodyPr>
            <a:lstStyle/>
            <a:p>
              <a:r>
                <a:rPr lang="en-US" sz="1400" b="1" dirty="0">
                  <a:solidFill>
                    <a:srgbClr val="7030A0"/>
                  </a:solidFill>
                </a:rPr>
                <a:t>P = 0.25</a:t>
              </a:r>
            </a:p>
          </p:txBody>
        </p:sp>
        <p:sp>
          <p:nvSpPr>
            <p:cNvPr id="774" name="TextBox 773"/>
            <p:cNvSpPr txBox="1"/>
            <p:nvPr/>
          </p:nvSpPr>
          <p:spPr>
            <a:xfrm rot="5400000">
              <a:off x="3080152" y="5312886"/>
              <a:ext cx="799321" cy="369332"/>
            </a:xfrm>
            <a:prstGeom prst="rect">
              <a:avLst/>
            </a:prstGeom>
            <a:noFill/>
          </p:spPr>
          <p:txBody>
            <a:bodyPr wrap="none" rtlCol="0">
              <a:spAutoFit/>
            </a:bodyPr>
            <a:lstStyle/>
            <a:p>
              <a:r>
                <a:rPr lang="en-US" dirty="0"/>
                <a:t>Forfeit</a:t>
              </a:r>
            </a:p>
          </p:txBody>
        </p:sp>
        <p:sp>
          <p:nvSpPr>
            <p:cNvPr id="775" name="Oval 774"/>
            <p:cNvSpPr>
              <a:spLocks/>
            </p:cNvSpPr>
            <p:nvPr/>
          </p:nvSpPr>
          <p:spPr bwMode="auto">
            <a:xfrm>
              <a:off x="3017589" y="4496161"/>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76" name="TextBox 775"/>
            <p:cNvSpPr txBox="1"/>
            <p:nvPr/>
          </p:nvSpPr>
          <p:spPr>
            <a:xfrm>
              <a:off x="3079351" y="4585815"/>
              <a:ext cx="425116" cy="369332"/>
            </a:xfrm>
            <a:prstGeom prst="rect">
              <a:avLst/>
            </a:prstGeom>
            <a:noFill/>
          </p:spPr>
          <p:txBody>
            <a:bodyPr wrap="none" rtlCol="0">
              <a:spAutoFit/>
            </a:bodyPr>
            <a:lstStyle/>
            <a:p>
              <a:r>
                <a:rPr lang="en-US" b="1" dirty="0"/>
                <a:t>P2</a:t>
              </a:r>
            </a:p>
          </p:txBody>
        </p:sp>
        <p:cxnSp>
          <p:nvCxnSpPr>
            <p:cNvPr id="777" name="Straight Arrow Connector 776"/>
            <p:cNvCxnSpPr>
              <a:stCxn id="775" idx="3"/>
              <a:endCxn id="782" idx="0"/>
            </p:cNvCxnSpPr>
            <p:nvPr/>
          </p:nvCxnSpPr>
          <p:spPr>
            <a:xfrm flipH="1">
              <a:off x="2673229" y="4964455"/>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8" name="Straight Arrow Connector 777"/>
            <p:cNvCxnSpPr>
              <a:stCxn id="775" idx="5"/>
              <a:endCxn id="783" idx="0"/>
            </p:cNvCxnSpPr>
            <p:nvPr/>
          </p:nvCxnSpPr>
          <p:spPr>
            <a:xfrm>
              <a:off x="3485883" y="4964455"/>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9" name="TextBox 778"/>
            <p:cNvSpPr txBox="1"/>
            <p:nvPr/>
          </p:nvSpPr>
          <p:spPr>
            <a:xfrm rot="18816139">
              <a:off x="2353532" y="5108272"/>
              <a:ext cx="766557" cy="369332"/>
            </a:xfrm>
            <a:prstGeom prst="rect">
              <a:avLst/>
            </a:prstGeom>
            <a:noFill/>
          </p:spPr>
          <p:txBody>
            <a:bodyPr wrap="none" rtlCol="0">
              <a:spAutoFit/>
            </a:bodyPr>
            <a:lstStyle/>
            <a:p>
              <a:r>
                <a:rPr lang="en-US" dirty="0"/>
                <a:t>Heads</a:t>
              </a:r>
            </a:p>
          </p:txBody>
        </p:sp>
        <p:sp>
          <p:nvSpPr>
            <p:cNvPr id="780" name="TextBox 779"/>
            <p:cNvSpPr txBox="1"/>
            <p:nvPr/>
          </p:nvSpPr>
          <p:spPr>
            <a:xfrm rot="2994847">
              <a:off x="3499146" y="5043663"/>
              <a:ext cx="585032" cy="369332"/>
            </a:xfrm>
            <a:prstGeom prst="rect">
              <a:avLst/>
            </a:prstGeom>
            <a:noFill/>
          </p:spPr>
          <p:txBody>
            <a:bodyPr wrap="none" rtlCol="0">
              <a:spAutoFit/>
            </a:bodyPr>
            <a:lstStyle/>
            <a:p>
              <a:r>
                <a:rPr lang="en-US" dirty="0"/>
                <a:t>Tails</a:t>
              </a:r>
            </a:p>
          </p:txBody>
        </p:sp>
        <p:cxnSp>
          <p:nvCxnSpPr>
            <p:cNvPr id="781" name="Straight Arrow Connector 780"/>
            <p:cNvCxnSpPr>
              <a:stCxn id="775" idx="4"/>
              <a:endCxn id="786" idx="0"/>
            </p:cNvCxnSpPr>
            <p:nvPr/>
          </p:nvCxnSpPr>
          <p:spPr>
            <a:xfrm flipH="1">
              <a:off x="3289348" y="5044801"/>
              <a:ext cx="2561" cy="7941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2" name="Oval 781"/>
            <p:cNvSpPr>
              <a:spLocks/>
            </p:cNvSpPr>
            <p:nvPr/>
          </p:nvSpPr>
          <p:spPr bwMode="auto">
            <a:xfrm>
              <a:off x="2398909" y="583894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83" name="Oval 782"/>
            <p:cNvSpPr>
              <a:spLocks/>
            </p:cNvSpPr>
            <p:nvPr/>
          </p:nvSpPr>
          <p:spPr bwMode="auto">
            <a:xfrm>
              <a:off x="3653625" y="5841785"/>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84" name="TextBox 783"/>
            <p:cNvSpPr txBox="1"/>
            <p:nvPr/>
          </p:nvSpPr>
          <p:spPr>
            <a:xfrm>
              <a:off x="2476709" y="5928601"/>
              <a:ext cx="372218" cy="369332"/>
            </a:xfrm>
            <a:prstGeom prst="rect">
              <a:avLst/>
            </a:prstGeom>
            <a:noFill/>
          </p:spPr>
          <p:txBody>
            <a:bodyPr wrap="none" rtlCol="0">
              <a:spAutoFit/>
            </a:bodyPr>
            <a:lstStyle/>
            <a:p>
              <a:r>
                <a:rPr lang="en-US" dirty="0"/>
                <a:t>-1</a:t>
              </a:r>
            </a:p>
          </p:txBody>
        </p:sp>
        <p:sp>
          <p:nvSpPr>
            <p:cNvPr id="785" name="TextBox 784"/>
            <p:cNvSpPr txBox="1"/>
            <p:nvPr/>
          </p:nvSpPr>
          <p:spPr>
            <a:xfrm>
              <a:off x="3792991" y="5931439"/>
              <a:ext cx="301686" cy="369332"/>
            </a:xfrm>
            <a:prstGeom prst="rect">
              <a:avLst/>
            </a:prstGeom>
            <a:noFill/>
          </p:spPr>
          <p:txBody>
            <a:bodyPr wrap="none" rtlCol="0">
              <a:spAutoFit/>
            </a:bodyPr>
            <a:lstStyle/>
            <a:p>
              <a:r>
                <a:rPr lang="en-US" dirty="0"/>
                <a:t>1</a:t>
              </a:r>
            </a:p>
          </p:txBody>
        </p:sp>
        <p:sp>
          <p:nvSpPr>
            <p:cNvPr id="786" name="Oval 785"/>
            <p:cNvSpPr>
              <a:spLocks/>
            </p:cNvSpPr>
            <p:nvPr/>
          </p:nvSpPr>
          <p:spPr bwMode="auto">
            <a:xfrm>
              <a:off x="3015028" y="583894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87" name="TextBox 786"/>
            <p:cNvSpPr txBox="1"/>
            <p:nvPr/>
          </p:nvSpPr>
          <p:spPr>
            <a:xfrm>
              <a:off x="3138505" y="5928601"/>
              <a:ext cx="301686" cy="369332"/>
            </a:xfrm>
            <a:prstGeom prst="rect">
              <a:avLst/>
            </a:prstGeom>
            <a:noFill/>
          </p:spPr>
          <p:txBody>
            <a:bodyPr wrap="none" rtlCol="0">
              <a:spAutoFit/>
            </a:bodyPr>
            <a:lstStyle/>
            <a:p>
              <a:r>
                <a:rPr lang="en-US" dirty="0"/>
                <a:t>1</a:t>
              </a:r>
            </a:p>
          </p:txBody>
        </p:sp>
        <p:sp>
          <p:nvSpPr>
            <p:cNvPr id="788" name="TextBox 787"/>
            <p:cNvSpPr txBox="1"/>
            <p:nvPr/>
          </p:nvSpPr>
          <p:spPr>
            <a:xfrm rot="3036645">
              <a:off x="3563355" y="4937244"/>
              <a:ext cx="772969" cy="307777"/>
            </a:xfrm>
            <a:prstGeom prst="rect">
              <a:avLst/>
            </a:prstGeom>
            <a:noFill/>
          </p:spPr>
          <p:txBody>
            <a:bodyPr wrap="none" rtlCol="0">
              <a:spAutoFit/>
            </a:bodyPr>
            <a:lstStyle/>
            <a:p>
              <a:r>
                <a:rPr lang="en-US" sz="1400" b="1" dirty="0">
                  <a:solidFill>
                    <a:srgbClr val="7030A0"/>
                  </a:solidFill>
                </a:rPr>
                <a:t>P = 0.25</a:t>
              </a:r>
            </a:p>
          </p:txBody>
        </p:sp>
      </p:grpSp>
      <p:sp>
        <p:nvSpPr>
          <p:cNvPr id="789" name="TextBox 788"/>
          <p:cNvSpPr txBox="1"/>
          <p:nvPr/>
        </p:nvSpPr>
        <p:spPr>
          <a:xfrm rot="18805400">
            <a:off x="208548" y="5317060"/>
            <a:ext cx="700576" cy="307777"/>
          </a:xfrm>
          <a:prstGeom prst="rect">
            <a:avLst/>
          </a:prstGeom>
          <a:noFill/>
        </p:spPr>
        <p:txBody>
          <a:bodyPr wrap="none" rtlCol="0">
            <a:spAutoFit/>
          </a:bodyPr>
          <a:lstStyle/>
          <a:p>
            <a:r>
              <a:rPr lang="en-US" sz="1400" b="1" dirty="0">
                <a:solidFill>
                  <a:srgbClr val="7030A0"/>
                </a:solidFill>
              </a:rPr>
              <a:t>P = 0.5</a:t>
            </a:r>
          </a:p>
        </p:txBody>
      </p:sp>
      <p:cxnSp>
        <p:nvCxnSpPr>
          <p:cNvPr id="798" name="Straight Connector 797"/>
          <p:cNvCxnSpPr>
            <a:endCxn id="818" idx="2"/>
          </p:cNvCxnSpPr>
          <p:nvPr/>
        </p:nvCxnSpPr>
        <p:spPr>
          <a:xfrm flipV="1">
            <a:off x="5797411" y="5085656"/>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16" name="TextBox 815"/>
          <p:cNvSpPr txBox="1"/>
          <p:nvPr/>
        </p:nvSpPr>
        <p:spPr>
          <a:xfrm rot="5400000">
            <a:off x="7501979" y="5647584"/>
            <a:ext cx="681597" cy="307777"/>
          </a:xfrm>
          <a:prstGeom prst="rect">
            <a:avLst/>
          </a:prstGeom>
          <a:noFill/>
        </p:spPr>
        <p:txBody>
          <a:bodyPr wrap="none" rtlCol="0">
            <a:spAutoFit/>
          </a:bodyPr>
          <a:lstStyle/>
          <a:p>
            <a:r>
              <a:rPr lang="en-US" sz="1400" b="1" dirty="0">
                <a:solidFill>
                  <a:srgbClr val="7030A0"/>
                </a:solidFill>
              </a:rPr>
              <a:t>P = 0.0</a:t>
            </a:r>
          </a:p>
        </p:txBody>
      </p:sp>
      <p:sp>
        <p:nvSpPr>
          <p:cNvPr id="817" name="TextBox 816"/>
          <p:cNvSpPr txBox="1"/>
          <p:nvPr/>
        </p:nvSpPr>
        <p:spPr>
          <a:xfrm rot="5400000">
            <a:off x="7710513" y="5628061"/>
            <a:ext cx="799321" cy="369332"/>
          </a:xfrm>
          <a:prstGeom prst="rect">
            <a:avLst/>
          </a:prstGeom>
          <a:noFill/>
        </p:spPr>
        <p:txBody>
          <a:bodyPr wrap="none" rtlCol="0">
            <a:spAutoFit/>
          </a:bodyPr>
          <a:lstStyle/>
          <a:p>
            <a:r>
              <a:rPr lang="en-US" dirty="0"/>
              <a:t>Forfeit</a:t>
            </a:r>
          </a:p>
        </p:txBody>
      </p:sp>
      <p:sp>
        <p:nvSpPr>
          <p:cNvPr id="818" name="Oval 817"/>
          <p:cNvSpPr>
            <a:spLocks/>
          </p:cNvSpPr>
          <p:nvPr/>
        </p:nvSpPr>
        <p:spPr bwMode="auto">
          <a:xfrm>
            <a:off x="7647950" y="4811336"/>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819" name="TextBox 818"/>
          <p:cNvSpPr txBox="1"/>
          <p:nvPr/>
        </p:nvSpPr>
        <p:spPr>
          <a:xfrm>
            <a:off x="7709712" y="4900990"/>
            <a:ext cx="425116" cy="369332"/>
          </a:xfrm>
          <a:prstGeom prst="rect">
            <a:avLst/>
          </a:prstGeom>
          <a:noFill/>
        </p:spPr>
        <p:txBody>
          <a:bodyPr wrap="none" rtlCol="0">
            <a:spAutoFit/>
          </a:bodyPr>
          <a:lstStyle/>
          <a:p>
            <a:r>
              <a:rPr lang="en-US" b="1" dirty="0"/>
              <a:t>P2</a:t>
            </a:r>
          </a:p>
        </p:txBody>
      </p:sp>
      <p:cxnSp>
        <p:nvCxnSpPr>
          <p:cNvPr id="820" name="Straight Arrow Connector 819"/>
          <p:cNvCxnSpPr>
            <a:stCxn id="818" idx="3"/>
            <a:endCxn id="825" idx="0"/>
          </p:cNvCxnSpPr>
          <p:nvPr/>
        </p:nvCxnSpPr>
        <p:spPr>
          <a:xfrm flipH="1">
            <a:off x="7303590" y="5279630"/>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1" name="Straight Arrow Connector 820"/>
          <p:cNvCxnSpPr>
            <a:stCxn id="818" idx="5"/>
            <a:endCxn id="826" idx="0"/>
          </p:cNvCxnSpPr>
          <p:nvPr/>
        </p:nvCxnSpPr>
        <p:spPr>
          <a:xfrm>
            <a:off x="8116244" y="5279630"/>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2" name="TextBox 821"/>
          <p:cNvSpPr txBox="1"/>
          <p:nvPr/>
        </p:nvSpPr>
        <p:spPr>
          <a:xfrm rot="18816139">
            <a:off x="6983893" y="5423447"/>
            <a:ext cx="766557" cy="369332"/>
          </a:xfrm>
          <a:prstGeom prst="rect">
            <a:avLst/>
          </a:prstGeom>
          <a:noFill/>
        </p:spPr>
        <p:txBody>
          <a:bodyPr wrap="none" rtlCol="0">
            <a:spAutoFit/>
          </a:bodyPr>
          <a:lstStyle/>
          <a:p>
            <a:r>
              <a:rPr lang="en-US" dirty="0"/>
              <a:t>Heads</a:t>
            </a:r>
          </a:p>
        </p:txBody>
      </p:sp>
      <p:sp>
        <p:nvSpPr>
          <p:cNvPr id="823" name="TextBox 822"/>
          <p:cNvSpPr txBox="1"/>
          <p:nvPr/>
        </p:nvSpPr>
        <p:spPr>
          <a:xfrm rot="2994847">
            <a:off x="8129507" y="5358838"/>
            <a:ext cx="585032" cy="369332"/>
          </a:xfrm>
          <a:prstGeom prst="rect">
            <a:avLst/>
          </a:prstGeom>
          <a:noFill/>
        </p:spPr>
        <p:txBody>
          <a:bodyPr wrap="none" rtlCol="0">
            <a:spAutoFit/>
          </a:bodyPr>
          <a:lstStyle/>
          <a:p>
            <a:r>
              <a:rPr lang="en-US" dirty="0"/>
              <a:t>Tails</a:t>
            </a:r>
          </a:p>
        </p:txBody>
      </p:sp>
      <p:cxnSp>
        <p:nvCxnSpPr>
          <p:cNvPr id="824" name="Straight Arrow Connector 823"/>
          <p:cNvCxnSpPr>
            <a:stCxn id="818" idx="4"/>
            <a:endCxn id="829" idx="0"/>
          </p:cNvCxnSpPr>
          <p:nvPr/>
        </p:nvCxnSpPr>
        <p:spPr>
          <a:xfrm flipH="1">
            <a:off x="7919709" y="5359976"/>
            <a:ext cx="2561" cy="7941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5" name="Oval 824"/>
          <p:cNvSpPr>
            <a:spLocks/>
          </p:cNvSpPr>
          <p:nvPr/>
        </p:nvSpPr>
        <p:spPr bwMode="auto">
          <a:xfrm>
            <a:off x="7029270" y="6154122"/>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26" name="Oval 825"/>
          <p:cNvSpPr>
            <a:spLocks/>
          </p:cNvSpPr>
          <p:nvPr/>
        </p:nvSpPr>
        <p:spPr bwMode="auto">
          <a:xfrm>
            <a:off x="8283986" y="6156960"/>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27" name="TextBox 826"/>
          <p:cNvSpPr txBox="1"/>
          <p:nvPr/>
        </p:nvSpPr>
        <p:spPr>
          <a:xfrm>
            <a:off x="7152747" y="6243776"/>
            <a:ext cx="301686" cy="369332"/>
          </a:xfrm>
          <a:prstGeom prst="rect">
            <a:avLst/>
          </a:prstGeom>
          <a:noFill/>
        </p:spPr>
        <p:txBody>
          <a:bodyPr wrap="none" rtlCol="0">
            <a:spAutoFit/>
          </a:bodyPr>
          <a:lstStyle/>
          <a:p>
            <a:r>
              <a:rPr lang="en-US" dirty="0"/>
              <a:t>1</a:t>
            </a:r>
          </a:p>
        </p:txBody>
      </p:sp>
      <p:sp>
        <p:nvSpPr>
          <p:cNvPr id="828" name="TextBox 827"/>
          <p:cNvSpPr txBox="1"/>
          <p:nvPr/>
        </p:nvSpPr>
        <p:spPr>
          <a:xfrm>
            <a:off x="8372197" y="6246614"/>
            <a:ext cx="372218" cy="369332"/>
          </a:xfrm>
          <a:prstGeom prst="rect">
            <a:avLst/>
          </a:prstGeom>
          <a:noFill/>
        </p:spPr>
        <p:txBody>
          <a:bodyPr wrap="none" rtlCol="0">
            <a:spAutoFit/>
          </a:bodyPr>
          <a:lstStyle/>
          <a:p>
            <a:r>
              <a:rPr lang="en-US" dirty="0"/>
              <a:t>-1</a:t>
            </a:r>
          </a:p>
        </p:txBody>
      </p:sp>
      <p:sp>
        <p:nvSpPr>
          <p:cNvPr id="829" name="Oval 828"/>
          <p:cNvSpPr>
            <a:spLocks/>
          </p:cNvSpPr>
          <p:nvPr/>
        </p:nvSpPr>
        <p:spPr bwMode="auto">
          <a:xfrm>
            <a:off x="7645389" y="6154122"/>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30" name="TextBox 829"/>
          <p:cNvSpPr txBox="1"/>
          <p:nvPr/>
        </p:nvSpPr>
        <p:spPr>
          <a:xfrm>
            <a:off x="7768866" y="6243776"/>
            <a:ext cx="301686" cy="369332"/>
          </a:xfrm>
          <a:prstGeom prst="rect">
            <a:avLst/>
          </a:prstGeom>
          <a:noFill/>
        </p:spPr>
        <p:txBody>
          <a:bodyPr wrap="none" rtlCol="0">
            <a:spAutoFit/>
          </a:bodyPr>
          <a:lstStyle/>
          <a:p>
            <a:r>
              <a:rPr lang="en-US" dirty="0"/>
              <a:t>1</a:t>
            </a:r>
          </a:p>
        </p:txBody>
      </p:sp>
      <p:sp>
        <p:nvSpPr>
          <p:cNvPr id="831" name="TextBox 830"/>
          <p:cNvSpPr txBox="1"/>
          <p:nvPr/>
        </p:nvSpPr>
        <p:spPr>
          <a:xfrm rot="18805400">
            <a:off x="6870983" y="5323088"/>
            <a:ext cx="681597" cy="307777"/>
          </a:xfrm>
          <a:prstGeom prst="rect">
            <a:avLst/>
          </a:prstGeom>
          <a:noFill/>
        </p:spPr>
        <p:txBody>
          <a:bodyPr wrap="none" rtlCol="0">
            <a:spAutoFit/>
          </a:bodyPr>
          <a:lstStyle/>
          <a:p>
            <a:r>
              <a:rPr lang="en-US" sz="1400" b="1" dirty="0">
                <a:solidFill>
                  <a:srgbClr val="7030A0"/>
                </a:solidFill>
              </a:rPr>
              <a:t>P = 1.0</a:t>
            </a:r>
          </a:p>
        </p:txBody>
      </p:sp>
      <p:sp>
        <p:nvSpPr>
          <p:cNvPr id="832" name="TextBox 831"/>
          <p:cNvSpPr txBox="1"/>
          <p:nvPr/>
        </p:nvSpPr>
        <p:spPr>
          <a:xfrm rot="3036645">
            <a:off x="8239402" y="5252419"/>
            <a:ext cx="681597" cy="307777"/>
          </a:xfrm>
          <a:prstGeom prst="rect">
            <a:avLst/>
          </a:prstGeom>
          <a:noFill/>
        </p:spPr>
        <p:txBody>
          <a:bodyPr wrap="none" rtlCol="0">
            <a:spAutoFit/>
          </a:bodyPr>
          <a:lstStyle/>
          <a:p>
            <a:r>
              <a:rPr lang="en-US" sz="1400" b="1" dirty="0">
                <a:solidFill>
                  <a:srgbClr val="7030A0"/>
                </a:solidFill>
              </a:rPr>
              <a:t>P = 0.0</a:t>
            </a:r>
          </a:p>
        </p:txBody>
      </p:sp>
      <p:sp>
        <p:nvSpPr>
          <p:cNvPr id="840" name="TextBox 839"/>
          <p:cNvSpPr txBox="1"/>
          <p:nvPr/>
        </p:nvSpPr>
        <p:spPr>
          <a:xfrm rot="5400000">
            <a:off x="5285280" y="5647584"/>
            <a:ext cx="681597" cy="307777"/>
          </a:xfrm>
          <a:prstGeom prst="rect">
            <a:avLst/>
          </a:prstGeom>
          <a:noFill/>
        </p:spPr>
        <p:txBody>
          <a:bodyPr wrap="none" rtlCol="0">
            <a:spAutoFit/>
          </a:bodyPr>
          <a:lstStyle/>
          <a:p>
            <a:r>
              <a:rPr lang="en-US" sz="1400" b="1" dirty="0">
                <a:solidFill>
                  <a:srgbClr val="7030A0"/>
                </a:solidFill>
              </a:rPr>
              <a:t>P = 0.0</a:t>
            </a:r>
          </a:p>
        </p:txBody>
      </p:sp>
      <p:sp>
        <p:nvSpPr>
          <p:cNvPr id="841" name="TextBox 840"/>
          <p:cNvSpPr txBox="1"/>
          <p:nvPr/>
        </p:nvSpPr>
        <p:spPr>
          <a:xfrm rot="5400000">
            <a:off x="5493814" y="5628061"/>
            <a:ext cx="799321" cy="369332"/>
          </a:xfrm>
          <a:prstGeom prst="rect">
            <a:avLst/>
          </a:prstGeom>
          <a:noFill/>
        </p:spPr>
        <p:txBody>
          <a:bodyPr wrap="none" rtlCol="0">
            <a:spAutoFit/>
          </a:bodyPr>
          <a:lstStyle/>
          <a:p>
            <a:r>
              <a:rPr lang="en-US" dirty="0"/>
              <a:t>Forfeit</a:t>
            </a:r>
          </a:p>
        </p:txBody>
      </p:sp>
      <p:sp>
        <p:nvSpPr>
          <p:cNvPr id="842" name="Oval 841"/>
          <p:cNvSpPr>
            <a:spLocks/>
          </p:cNvSpPr>
          <p:nvPr/>
        </p:nvSpPr>
        <p:spPr bwMode="auto">
          <a:xfrm>
            <a:off x="5431251" y="4811336"/>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843" name="TextBox 842"/>
          <p:cNvSpPr txBox="1"/>
          <p:nvPr/>
        </p:nvSpPr>
        <p:spPr>
          <a:xfrm>
            <a:off x="5493013" y="4900990"/>
            <a:ext cx="425116" cy="369332"/>
          </a:xfrm>
          <a:prstGeom prst="rect">
            <a:avLst/>
          </a:prstGeom>
          <a:noFill/>
        </p:spPr>
        <p:txBody>
          <a:bodyPr wrap="none" rtlCol="0">
            <a:spAutoFit/>
          </a:bodyPr>
          <a:lstStyle/>
          <a:p>
            <a:r>
              <a:rPr lang="en-US" b="1" dirty="0"/>
              <a:t>P2</a:t>
            </a:r>
          </a:p>
        </p:txBody>
      </p:sp>
      <p:cxnSp>
        <p:nvCxnSpPr>
          <p:cNvPr id="844" name="Straight Arrow Connector 843"/>
          <p:cNvCxnSpPr>
            <a:stCxn id="842" idx="3"/>
            <a:endCxn id="849" idx="0"/>
          </p:cNvCxnSpPr>
          <p:nvPr/>
        </p:nvCxnSpPr>
        <p:spPr>
          <a:xfrm flipH="1">
            <a:off x="5086891" y="5279630"/>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5" name="Straight Arrow Connector 844"/>
          <p:cNvCxnSpPr>
            <a:stCxn id="842" idx="5"/>
            <a:endCxn id="850" idx="0"/>
          </p:cNvCxnSpPr>
          <p:nvPr/>
        </p:nvCxnSpPr>
        <p:spPr>
          <a:xfrm>
            <a:off x="5899545" y="5279630"/>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6" name="TextBox 845"/>
          <p:cNvSpPr txBox="1"/>
          <p:nvPr/>
        </p:nvSpPr>
        <p:spPr>
          <a:xfrm rot="18816139">
            <a:off x="4767194" y="5423447"/>
            <a:ext cx="766557" cy="369332"/>
          </a:xfrm>
          <a:prstGeom prst="rect">
            <a:avLst/>
          </a:prstGeom>
          <a:noFill/>
        </p:spPr>
        <p:txBody>
          <a:bodyPr wrap="none" rtlCol="0">
            <a:spAutoFit/>
          </a:bodyPr>
          <a:lstStyle/>
          <a:p>
            <a:r>
              <a:rPr lang="en-US" dirty="0"/>
              <a:t>Heads</a:t>
            </a:r>
          </a:p>
        </p:txBody>
      </p:sp>
      <p:sp>
        <p:nvSpPr>
          <p:cNvPr id="847" name="TextBox 846"/>
          <p:cNvSpPr txBox="1"/>
          <p:nvPr/>
        </p:nvSpPr>
        <p:spPr>
          <a:xfrm rot="2994847">
            <a:off x="5912808" y="5358838"/>
            <a:ext cx="585032" cy="369332"/>
          </a:xfrm>
          <a:prstGeom prst="rect">
            <a:avLst/>
          </a:prstGeom>
          <a:noFill/>
        </p:spPr>
        <p:txBody>
          <a:bodyPr wrap="none" rtlCol="0">
            <a:spAutoFit/>
          </a:bodyPr>
          <a:lstStyle/>
          <a:p>
            <a:r>
              <a:rPr lang="en-US" dirty="0"/>
              <a:t>Tails</a:t>
            </a:r>
          </a:p>
        </p:txBody>
      </p:sp>
      <p:cxnSp>
        <p:nvCxnSpPr>
          <p:cNvPr id="848" name="Straight Arrow Connector 847"/>
          <p:cNvCxnSpPr>
            <a:stCxn id="842" idx="4"/>
            <a:endCxn id="853" idx="0"/>
          </p:cNvCxnSpPr>
          <p:nvPr/>
        </p:nvCxnSpPr>
        <p:spPr>
          <a:xfrm flipH="1">
            <a:off x="5703010" y="5359976"/>
            <a:ext cx="2561" cy="7941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9" name="Oval 848"/>
          <p:cNvSpPr>
            <a:spLocks/>
          </p:cNvSpPr>
          <p:nvPr/>
        </p:nvSpPr>
        <p:spPr bwMode="auto">
          <a:xfrm>
            <a:off x="4812571" y="6154122"/>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50" name="Oval 849"/>
          <p:cNvSpPr>
            <a:spLocks/>
          </p:cNvSpPr>
          <p:nvPr/>
        </p:nvSpPr>
        <p:spPr bwMode="auto">
          <a:xfrm>
            <a:off x="6067287" y="6156960"/>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51" name="TextBox 850"/>
          <p:cNvSpPr txBox="1"/>
          <p:nvPr/>
        </p:nvSpPr>
        <p:spPr>
          <a:xfrm>
            <a:off x="4892504" y="6246614"/>
            <a:ext cx="372218" cy="369332"/>
          </a:xfrm>
          <a:prstGeom prst="rect">
            <a:avLst/>
          </a:prstGeom>
          <a:noFill/>
        </p:spPr>
        <p:txBody>
          <a:bodyPr wrap="none" rtlCol="0">
            <a:spAutoFit/>
          </a:bodyPr>
          <a:lstStyle/>
          <a:p>
            <a:r>
              <a:rPr lang="en-US" dirty="0"/>
              <a:t>-1</a:t>
            </a:r>
          </a:p>
        </p:txBody>
      </p:sp>
      <p:sp>
        <p:nvSpPr>
          <p:cNvPr id="852" name="TextBox 851"/>
          <p:cNvSpPr txBox="1"/>
          <p:nvPr/>
        </p:nvSpPr>
        <p:spPr>
          <a:xfrm>
            <a:off x="6190764" y="6246614"/>
            <a:ext cx="301686" cy="369332"/>
          </a:xfrm>
          <a:prstGeom prst="rect">
            <a:avLst/>
          </a:prstGeom>
          <a:noFill/>
        </p:spPr>
        <p:txBody>
          <a:bodyPr wrap="none" rtlCol="0">
            <a:spAutoFit/>
          </a:bodyPr>
          <a:lstStyle/>
          <a:p>
            <a:r>
              <a:rPr lang="en-US" dirty="0"/>
              <a:t>1</a:t>
            </a:r>
          </a:p>
        </p:txBody>
      </p:sp>
      <p:sp>
        <p:nvSpPr>
          <p:cNvPr id="853" name="Oval 852"/>
          <p:cNvSpPr>
            <a:spLocks/>
          </p:cNvSpPr>
          <p:nvPr/>
        </p:nvSpPr>
        <p:spPr bwMode="auto">
          <a:xfrm>
            <a:off x="5428690" y="6154122"/>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54" name="TextBox 853"/>
          <p:cNvSpPr txBox="1"/>
          <p:nvPr/>
        </p:nvSpPr>
        <p:spPr>
          <a:xfrm>
            <a:off x="5552167" y="6243776"/>
            <a:ext cx="301686" cy="369332"/>
          </a:xfrm>
          <a:prstGeom prst="rect">
            <a:avLst/>
          </a:prstGeom>
          <a:noFill/>
        </p:spPr>
        <p:txBody>
          <a:bodyPr wrap="none" rtlCol="0">
            <a:spAutoFit/>
          </a:bodyPr>
          <a:lstStyle/>
          <a:p>
            <a:r>
              <a:rPr lang="en-US" dirty="0"/>
              <a:t>1</a:t>
            </a:r>
          </a:p>
        </p:txBody>
      </p:sp>
      <p:sp>
        <p:nvSpPr>
          <p:cNvPr id="855" name="TextBox 854"/>
          <p:cNvSpPr txBox="1"/>
          <p:nvPr/>
        </p:nvSpPr>
        <p:spPr>
          <a:xfrm rot="3036645">
            <a:off x="6022703" y="5252419"/>
            <a:ext cx="681597" cy="307777"/>
          </a:xfrm>
          <a:prstGeom prst="rect">
            <a:avLst/>
          </a:prstGeom>
          <a:noFill/>
        </p:spPr>
        <p:txBody>
          <a:bodyPr wrap="none" rtlCol="0">
            <a:spAutoFit/>
          </a:bodyPr>
          <a:lstStyle/>
          <a:p>
            <a:r>
              <a:rPr lang="en-US" sz="1400" b="1" dirty="0">
                <a:solidFill>
                  <a:srgbClr val="7030A0"/>
                </a:solidFill>
              </a:rPr>
              <a:t>P = 0.0</a:t>
            </a:r>
          </a:p>
        </p:txBody>
      </p:sp>
      <p:sp>
        <p:nvSpPr>
          <p:cNvPr id="856" name="TextBox 855"/>
          <p:cNvSpPr txBox="1"/>
          <p:nvPr/>
        </p:nvSpPr>
        <p:spPr>
          <a:xfrm rot="18805400">
            <a:off x="4671410" y="5317060"/>
            <a:ext cx="681597" cy="307777"/>
          </a:xfrm>
          <a:prstGeom prst="rect">
            <a:avLst/>
          </a:prstGeom>
          <a:noFill/>
        </p:spPr>
        <p:txBody>
          <a:bodyPr wrap="none" rtlCol="0">
            <a:spAutoFit/>
          </a:bodyPr>
          <a:lstStyle/>
          <a:p>
            <a:r>
              <a:rPr lang="en-US" sz="1400" b="1" dirty="0">
                <a:solidFill>
                  <a:srgbClr val="7030A0"/>
                </a:solidFill>
              </a:rPr>
              <a:t>P = 1.0</a:t>
            </a:r>
          </a:p>
        </p:txBody>
      </p:sp>
      <p:sp>
        <p:nvSpPr>
          <p:cNvPr id="857" name="Oval 856"/>
          <p:cNvSpPr>
            <a:spLocks/>
          </p:cNvSpPr>
          <p:nvPr/>
        </p:nvSpPr>
        <p:spPr bwMode="auto">
          <a:xfrm>
            <a:off x="6615927" y="3729193"/>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858" name="TextBox 857"/>
          <p:cNvSpPr txBox="1"/>
          <p:nvPr/>
        </p:nvSpPr>
        <p:spPr>
          <a:xfrm>
            <a:off x="6737000" y="3818847"/>
            <a:ext cx="306494" cy="369332"/>
          </a:xfrm>
          <a:prstGeom prst="rect">
            <a:avLst/>
          </a:prstGeom>
          <a:noFill/>
        </p:spPr>
        <p:txBody>
          <a:bodyPr wrap="none" rtlCol="0">
            <a:spAutoFit/>
          </a:bodyPr>
          <a:lstStyle/>
          <a:p>
            <a:r>
              <a:rPr lang="en-US" b="1" dirty="0"/>
              <a:t>C</a:t>
            </a:r>
          </a:p>
        </p:txBody>
      </p:sp>
      <p:cxnSp>
        <p:nvCxnSpPr>
          <p:cNvPr id="859" name="Straight Arrow Connector 858"/>
          <p:cNvCxnSpPr>
            <a:stCxn id="857" idx="5"/>
            <a:endCxn id="818" idx="1"/>
          </p:cNvCxnSpPr>
          <p:nvPr/>
        </p:nvCxnSpPr>
        <p:spPr>
          <a:xfrm>
            <a:off x="7084221" y="4197487"/>
            <a:ext cx="644075" cy="6941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0" name="Straight Arrow Connector 859"/>
          <p:cNvCxnSpPr>
            <a:stCxn id="857" idx="3"/>
            <a:endCxn id="842" idx="7"/>
          </p:cNvCxnSpPr>
          <p:nvPr/>
        </p:nvCxnSpPr>
        <p:spPr>
          <a:xfrm flipH="1">
            <a:off x="5899545" y="4197487"/>
            <a:ext cx="796728" cy="6941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61" name="TextBox 860"/>
              <p:cNvSpPr txBox="1"/>
              <p:nvPr/>
            </p:nvSpPr>
            <p:spPr>
              <a:xfrm rot="2327241">
                <a:off x="7050432" y="4065976"/>
                <a:ext cx="1399294" cy="5050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𝑃</m:t>
                      </m:r>
                      <m:r>
                        <a:rPr lang="en-US" sz="1400" b="0" i="1" dirty="0" smtClean="0">
                          <a:latin typeface="Cambria Math" panose="02040503050406030204" pitchFamily="18" charset="0"/>
                        </a:rPr>
                        <m:t>= </m:t>
                      </m:r>
                      <m:f>
                        <m:fPr>
                          <m:ctrlPr>
                            <a:rPr lang="en-US" sz="1400" b="0" i="1" dirty="0" smtClean="0">
                              <a:latin typeface="Cambria Math" panose="02040503050406030204" pitchFamily="18" charset="0"/>
                            </a:rPr>
                          </m:ctrlPr>
                        </m:fPr>
                        <m:num>
                          <m:r>
                            <a:rPr lang="en-US" sz="1400" b="0" i="1" dirty="0" smtClean="0">
                              <a:latin typeface="Cambria Math" panose="02040503050406030204" pitchFamily="18" charset="0"/>
                            </a:rPr>
                            <m:t>0.5</m:t>
                          </m:r>
                        </m:num>
                        <m:den>
                          <m:r>
                            <a:rPr lang="en-US" sz="1400" b="0" i="1" dirty="0" smtClean="0">
                              <a:latin typeface="Cambria Math" panose="02040503050406030204" pitchFamily="18" charset="0"/>
                            </a:rPr>
                            <m:t>0.5+0.75</m:t>
                          </m:r>
                        </m:den>
                      </m:f>
                    </m:oMath>
                  </m:oMathPara>
                </a14:m>
                <a:endParaRPr lang="en-US" sz="1400" dirty="0"/>
              </a:p>
            </p:txBody>
          </p:sp>
        </mc:Choice>
        <mc:Fallback xmlns="">
          <p:sp>
            <p:nvSpPr>
              <p:cNvPr id="861" name="TextBox 860"/>
              <p:cNvSpPr txBox="1">
                <a:spLocks noRot="1" noChangeAspect="1" noMove="1" noResize="1" noEditPoints="1" noAdjustHandles="1" noChangeArrowheads="1" noChangeShapeType="1" noTextEdit="1"/>
              </p:cNvSpPr>
              <p:nvPr/>
            </p:nvSpPr>
            <p:spPr>
              <a:xfrm rot="2327241">
                <a:off x="7050432" y="4065976"/>
                <a:ext cx="1399294" cy="5050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2" name="TextBox 861"/>
              <p:cNvSpPr txBox="1"/>
              <p:nvPr/>
            </p:nvSpPr>
            <p:spPr>
              <a:xfrm rot="19201738">
                <a:off x="5294831" y="4119653"/>
                <a:ext cx="1399294" cy="5050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𝑃</m:t>
                      </m:r>
                      <m:r>
                        <a:rPr lang="en-US" sz="1400" b="0" i="1" dirty="0" smtClean="0">
                          <a:latin typeface="Cambria Math" panose="02040503050406030204" pitchFamily="18" charset="0"/>
                        </a:rPr>
                        <m:t>= </m:t>
                      </m:r>
                      <m:f>
                        <m:fPr>
                          <m:ctrlPr>
                            <a:rPr lang="en-US" sz="1400" b="0" i="1" dirty="0" smtClean="0">
                              <a:latin typeface="Cambria Math" panose="02040503050406030204" pitchFamily="18" charset="0"/>
                            </a:rPr>
                          </m:ctrlPr>
                        </m:fPr>
                        <m:num>
                          <m:r>
                            <a:rPr lang="en-US" sz="1400" b="0" i="1" dirty="0" smtClean="0">
                              <a:latin typeface="Cambria Math" panose="02040503050406030204" pitchFamily="18" charset="0"/>
                            </a:rPr>
                            <m:t>0.75</m:t>
                          </m:r>
                        </m:num>
                        <m:den>
                          <m:r>
                            <a:rPr lang="en-US" sz="1400" b="0" i="1" dirty="0" smtClean="0">
                              <a:latin typeface="Cambria Math" panose="02040503050406030204" pitchFamily="18" charset="0"/>
                            </a:rPr>
                            <m:t>0.5+0.75</m:t>
                          </m:r>
                        </m:den>
                      </m:f>
                    </m:oMath>
                  </m:oMathPara>
                </a14:m>
                <a:endParaRPr lang="en-US" sz="1400" dirty="0"/>
              </a:p>
            </p:txBody>
          </p:sp>
        </mc:Choice>
        <mc:Fallback xmlns="">
          <p:sp>
            <p:nvSpPr>
              <p:cNvPr id="862" name="TextBox 861"/>
              <p:cNvSpPr txBox="1">
                <a:spLocks noRot="1" noChangeAspect="1" noMove="1" noResize="1" noEditPoints="1" noAdjustHandles="1" noChangeArrowheads="1" noChangeShapeType="1" noTextEdit="1"/>
              </p:cNvSpPr>
              <p:nvPr/>
            </p:nvSpPr>
            <p:spPr>
              <a:xfrm rot="19201738">
                <a:off x="5294831" y="4119653"/>
                <a:ext cx="1399294" cy="505010"/>
              </a:xfrm>
              <a:prstGeom prst="rect">
                <a:avLst/>
              </a:prstGeom>
              <a:blipFill>
                <a:blip r:embed="rId4"/>
                <a:stretch>
                  <a:fillRect/>
                </a:stretch>
              </a:blipFill>
            </p:spPr>
            <p:txBody>
              <a:bodyPr/>
              <a:lstStyle/>
              <a:p>
                <a:r>
                  <a:rPr lang="en-US">
                    <a:noFill/>
                  </a:rPr>
                  <a:t> </a:t>
                </a:r>
              </a:p>
            </p:txBody>
          </p:sp>
        </mc:Fallback>
      </mc:AlternateContent>
      <p:sp>
        <p:nvSpPr>
          <p:cNvPr id="863" name="Right Arrow 862"/>
          <p:cNvSpPr/>
          <p:nvPr/>
        </p:nvSpPr>
        <p:spPr>
          <a:xfrm>
            <a:off x="4314490" y="4271226"/>
            <a:ext cx="943310" cy="605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90900" y="3227091"/>
            <a:ext cx="1487010" cy="369332"/>
          </a:xfrm>
          <a:prstGeom prst="rect">
            <a:avLst/>
          </a:prstGeom>
          <a:noFill/>
        </p:spPr>
        <p:txBody>
          <a:bodyPr wrap="none" rtlCol="0">
            <a:spAutoFit/>
          </a:bodyPr>
          <a:lstStyle/>
          <a:p>
            <a:r>
              <a:rPr lang="en-US" b="1" dirty="0"/>
              <a:t>Gadget Game</a:t>
            </a:r>
          </a:p>
        </p:txBody>
      </p:sp>
      <p:sp>
        <p:nvSpPr>
          <p:cNvPr id="865" name="TextBox 864"/>
          <p:cNvSpPr txBox="1"/>
          <p:nvPr/>
        </p:nvSpPr>
        <p:spPr>
          <a:xfrm>
            <a:off x="815787" y="1715869"/>
            <a:ext cx="2658933" cy="646331"/>
          </a:xfrm>
          <a:prstGeom prst="rect">
            <a:avLst/>
          </a:prstGeom>
          <a:noFill/>
        </p:spPr>
        <p:txBody>
          <a:bodyPr wrap="none" rtlCol="0">
            <a:spAutoFit/>
          </a:bodyPr>
          <a:lstStyle/>
          <a:p>
            <a:pPr algn="ctr"/>
            <a:r>
              <a:rPr lang="en-US" b="1" dirty="0"/>
              <a:t>Blueprint Strategy</a:t>
            </a:r>
          </a:p>
          <a:p>
            <a:pPr algn="ctr"/>
            <a:r>
              <a:rPr lang="en-US" b="1" dirty="0"/>
              <a:t>(not an exact equilibrium)</a:t>
            </a:r>
          </a:p>
        </p:txBody>
      </p:sp>
      <p:sp>
        <p:nvSpPr>
          <p:cNvPr id="6" name="TextBox 5"/>
          <p:cNvSpPr txBox="1"/>
          <p:nvPr/>
        </p:nvSpPr>
        <p:spPr>
          <a:xfrm>
            <a:off x="4150108" y="3897868"/>
            <a:ext cx="1413720" cy="369332"/>
          </a:xfrm>
          <a:prstGeom prst="rect">
            <a:avLst/>
          </a:prstGeom>
          <a:noFill/>
        </p:spPr>
        <p:txBody>
          <a:bodyPr wrap="none" rtlCol="0">
            <a:spAutoFit/>
          </a:bodyPr>
          <a:lstStyle/>
          <a:p>
            <a:r>
              <a:rPr lang="en-US" dirty="0">
                <a:solidFill>
                  <a:schemeClr val="tx2"/>
                </a:solidFill>
              </a:rPr>
              <a:t>Libratus is P2</a:t>
            </a:r>
          </a:p>
        </p:txBody>
      </p:sp>
    </p:spTree>
    <p:extLst>
      <p:ext uri="{BB962C8B-B14F-4D97-AF65-F5344CB8AC3E}">
        <p14:creationId xmlns:p14="http://schemas.microsoft.com/office/powerpoint/2010/main" val="308074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 grpId="0"/>
      <p:bldP spid="831" grpId="0"/>
      <p:bldP spid="832" grpId="0"/>
      <p:bldP spid="840" grpId="0"/>
      <p:bldP spid="855" grpId="0"/>
      <p:bldP spid="85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360" y="76200"/>
            <a:ext cx="7886700" cy="782050"/>
          </a:xfrm>
        </p:spPr>
        <p:txBody>
          <a:bodyPr>
            <a:normAutofit fontScale="90000"/>
          </a:bodyPr>
          <a:lstStyle/>
          <a:p>
            <a:r>
              <a:rPr lang="en-US" dirty="0"/>
              <a:t>Re-solve refinement</a:t>
            </a:r>
            <a:br>
              <a:rPr lang="en-US" dirty="0"/>
            </a:br>
            <a:r>
              <a:rPr lang="en-US" sz="2200" dirty="0">
                <a:solidFill>
                  <a:schemeClr val="tx2">
                    <a:lumMod val="40000"/>
                    <a:lumOff val="60000"/>
                  </a:schemeClr>
                </a:solidFill>
              </a:rPr>
              <a:t>[Burch </a:t>
            </a:r>
            <a:r>
              <a:rPr lang="en-US" sz="2200" i="1" dirty="0">
                <a:solidFill>
                  <a:schemeClr val="tx2">
                    <a:lumMod val="40000"/>
                    <a:lumOff val="60000"/>
                  </a:schemeClr>
                </a:solidFill>
              </a:rPr>
              <a:t>et al</a:t>
            </a:r>
            <a:r>
              <a:rPr lang="en-US" sz="2200" dirty="0">
                <a:solidFill>
                  <a:schemeClr val="tx2">
                    <a:lumMod val="40000"/>
                    <a:lumOff val="60000"/>
                  </a:schemeClr>
                </a:solidFill>
              </a:rPr>
              <a:t>. AAAI 2014]</a:t>
            </a:r>
            <a:endParaRPr lang="en-US" sz="1600" dirty="0">
              <a:solidFill>
                <a:schemeClr val="tx2">
                  <a:lumMod val="40000"/>
                  <a:lumOff val="60000"/>
                </a:schemeClr>
              </a:solidFill>
            </a:endParaRPr>
          </a:p>
        </p:txBody>
      </p:sp>
      <p:sp>
        <p:nvSpPr>
          <p:cNvPr id="143" name="Rectangle 142"/>
          <p:cNvSpPr/>
          <p:nvPr/>
        </p:nvSpPr>
        <p:spPr>
          <a:xfrm>
            <a:off x="228600" y="990600"/>
            <a:ext cx="8806496" cy="1015663"/>
          </a:xfrm>
          <a:prstGeom prst="rect">
            <a:avLst/>
          </a:prstGeom>
        </p:spPr>
        <p:txBody>
          <a:bodyPr wrap="square">
            <a:spAutoFit/>
          </a:bodyPr>
          <a:lstStyle/>
          <a:p>
            <a:pPr marL="285750" indent="-285750" algn="l">
              <a:buFont typeface="Arial" panose="020B0604020202020204" pitchFamily="34" charset="0"/>
              <a:buChar char="•"/>
            </a:pPr>
            <a:r>
              <a:rPr lang="en-US" sz="1500" dirty="0"/>
              <a:t>P1 can choose between entering the subgame or taking the EV (according to the blueprint) of the subgame</a:t>
            </a:r>
          </a:p>
          <a:p>
            <a:pPr marL="285750" indent="-285750" algn="l">
              <a:buFont typeface="Arial" panose="020B0604020202020204" pitchFamily="34" charset="0"/>
              <a:buChar char="•"/>
            </a:pPr>
            <a:r>
              <a:rPr lang="en-US" sz="1500" dirty="0"/>
              <a:t>Makes sure opponent’s EV for entering the subgame is no higher than in the blueprint strategy</a:t>
            </a:r>
            <a:br>
              <a:rPr lang="en-US" sz="1500" dirty="0"/>
            </a:br>
            <a:r>
              <a:rPr lang="en-US" sz="1500" dirty="0"/>
              <a:t>=&gt; Strategy provably no worse than blueprint strategy</a:t>
            </a:r>
          </a:p>
          <a:p>
            <a:pPr marL="285750" indent="-285750" algn="l">
              <a:buFont typeface="Arial" panose="020B0604020202020204" pitchFamily="34" charset="0"/>
              <a:buChar char="•"/>
            </a:pPr>
            <a:r>
              <a:rPr lang="en-US" sz="1500" dirty="0"/>
              <a:t>But may miss obvious opportunities for improvement (e.g., not forfeiting)</a:t>
            </a:r>
          </a:p>
        </p:txBody>
      </p:sp>
      <p:grpSp>
        <p:nvGrpSpPr>
          <p:cNvPr id="131" name="Group 130"/>
          <p:cNvGrpSpPr/>
          <p:nvPr/>
        </p:nvGrpSpPr>
        <p:grpSpPr>
          <a:xfrm>
            <a:off x="2346406" y="4013899"/>
            <a:ext cx="777240" cy="548640"/>
            <a:chOff x="4532799" y="3705495"/>
            <a:chExt cx="777240" cy="548640"/>
          </a:xfrm>
        </p:grpSpPr>
        <p:sp>
          <p:nvSpPr>
            <p:cNvPr id="134" name="Isosceles Triangle 133"/>
            <p:cNvSpPr/>
            <p:nvPr/>
          </p:nvSpPr>
          <p:spPr>
            <a:xfrm>
              <a:off x="4532799" y="3705495"/>
              <a:ext cx="777240" cy="548640"/>
            </a:xfrm>
            <a:prstGeom prst="triangle">
              <a:avLst/>
            </a:prstGeom>
            <a:gradFill flip="none" rotWithShape="0">
              <a:gsLst>
                <a:gs pos="0">
                  <a:schemeClr val="bg1">
                    <a:lumMod val="50000"/>
                  </a:schemeClr>
                </a:gs>
                <a:gs pos="100000">
                  <a:srgbClr val="FFFFFF"/>
                </a:gs>
              </a:gsLst>
              <a:lin ang="228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p:cNvSpPr txBox="1"/>
            <p:nvPr/>
          </p:nvSpPr>
          <p:spPr>
            <a:xfrm>
              <a:off x="4647947" y="3844589"/>
              <a:ext cx="546945" cy="369332"/>
            </a:xfrm>
            <a:prstGeom prst="rect">
              <a:avLst/>
            </a:prstGeom>
            <a:noFill/>
          </p:spPr>
          <p:txBody>
            <a:bodyPr wrap="none" rtlCol="0">
              <a:spAutoFit/>
            </a:bodyPr>
            <a:lstStyle/>
            <a:p>
              <a:r>
                <a:rPr lang="en-US" dirty="0"/>
                <a:t>-0.5</a:t>
              </a:r>
            </a:p>
          </p:txBody>
        </p:sp>
      </p:grpSp>
      <p:sp>
        <p:nvSpPr>
          <p:cNvPr id="181" name="TextBox 180"/>
          <p:cNvSpPr txBox="1"/>
          <p:nvPr/>
        </p:nvSpPr>
        <p:spPr>
          <a:xfrm rot="18467458">
            <a:off x="181592" y="3685291"/>
            <a:ext cx="511679" cy="369332"/>
          </a:xfrm>
          <a:prstGeom prst="rect">
            <a:avLst/>
          </a:prstGeom>
          <a:noFill/>
        </p:spPr>
        <p:txBody>
          <a:bodyPr wrap="none" rtlCol="0">
            <a:spAutoFit/>
          </a:bodyPr>
          <a:lstStyle/>
          <a:p>
            <a:r>
              <a:rPr lang="en-US" dirty="0"/>
              <a:t>Sell</a:t>
            </a:r>
          </a:p>
        </p:txBody>
      </p:sp>
      <p:sp>
        <p:nvSpPr>
          <p:cNvPr id="182" name="TextBox 181"/>
          <p:cNvSpPr txBox="1"/>
          <p:nvPr/>
        </p:nvSpPr>
        <p:spPr>
          <a:xfrm rot="18467458">
            <a:off x="2438679" y="3685291"/>
            <a:ext cx="511679" cy="369332"/>
          </a:xfrm>
          <a:prstGeom prst="rect">
            <a:avLst/>
          </a:prstGeom>
          <a:noFill/>
        </p:spPr>
        <p:txBody>
          <a:bodyPr wrap="none" rtlCol="0">
            <a:spAutoFit/>
          </a:bodyPr>
          <a:lstStyle/>
          <a:p>
            <a:r>
              <a:rPr lang="en-US" dirty="0"/>
              <a:t>Sell</a:t>
            </a:r>
          </a:p>
        </p:txBody>
      </p:sp>
      <p:sp>
        <p:nvSpPr>
          <p:cNvPr id="189" name="Oval 188"/>
          <p:cNvSpPr>
            <a:spLocks/>
          </p:cNvSpPr>
          <p:nvPr/>
        </p:nvSpPr>
        <p:spPr bwMode="auto">
          <a:xfrm>
            <a:off x="2883416" y="3316599"/>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90" name="TextBox 189"/>
          <p:cNvSpPr txBox="1"/>
          <p:nvPr/>
        </p:nvSpPr>
        <p:spPr>
          <a:xfrm>
            <a:off x="2945178" y="3406253"/>
            <a:ext cx="425116" cy="369332"/>
          </a:xfrm>
          <a:prstGeom prst="rect">
            <a:avLst/>
          </a:prstGeom>
          <a:noFill/>
        </p:spPr>
        <p:txBody>
          <a:bodyPr wrap="none" rtlCol="0">
            <a:spAutoFit/>
          </a:bodyPr>
          <a:lstStyle/>
          <a:p>
            <a:r>
              <a:rPr lang="en-US" b="1" dirty="0"/>
              <a:t>P1</a:t>
            </a:r>
          </a:p>
        </p:txBody>
      </p:sp>
      <p:cxnSp>
        <p:nvCxnSpPr>
          <p:cNvPr id="210" name="Straight Arrow Connector 209"/>
          <p:cNvCxnSpPr>
            <a:stCxn id="189" idx="5"/>
            <a:endCxn id="273" idx="0"/>
          </p:cNvCxnSpPr>
          <p:nvPr/>
        </p:nvCxnSpPr>
        <p:spPr>
          <a:xfrm>
            <a:off x="3351710" y="3784893"/>
            <a:ext cx="117620" cy="8906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endCxn id="273" idx="2"/>
          </p:cNvCxnSpPr>
          <p:nvPr/>
        </p:nvCxnSpPr>
        <p:spPr>
          <a:xfrm flipV="1">
            <a:off x="1344471" y="4949825"/>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6" name="Oval 245"/>
          <p:cNvSpPr>
            <a:spLocks/>
          </p:cNvSpPr>
          <p:nvPr/>
        </p:nvSpPr>
        <p:spPr bwMode="auto">
          <a:xfrm>
            <a:off x="668442" y="3321615"/>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47" name="TextBox 246"/>
          <p:cNvSpPr txBox="1"/>
          <p:nvPr/>
        </p:nvSpPr>
        <p:spPr>
          <a:xfrm>
            <a:off x="730204" y="3411269"/>
            <a:ext cx="425116" cy="369332"/>
          </a:xfrm>
          <a:prstGeom prst="rect">
            <a:avLst/>
          </a:prstGeom>
          <a:noFill/>
        </p:spPr>
        <p:txBody>
          <a:bodyPr wrap="none" rtlCol="0">
            <a:spAutoFit/>
          </a:bodyPr>
          <a:lstStyle/>
          <a:p>
            <a:r>
              <a:rPr lang="en-US" b="1" dirty="0"/>
              <a:t>P1</a:t>
            </a:r>
          </a:p>
        </p:txBody>
      </p:sp>
      <p:cxnSp>
        <p:nvCxnSpPr>
          <p:cNvPr id="248" name="Straight Arrow Connector 247"/>
          <p:cNvCxnSpPr>
            <a:stCxn id="246" idx="5"/>
            <a:endCxn id="297" idx="0"/>
          </p:cNvCxnSpPr>
          <p:nvPr/>
        </p:nvCxnSpPr>
        <p:spPr>
          <a:xfrm>
            <a:off x="1136736" y="3789909"/>
            <a:ext cx="115895" cy="8855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9" name="Oval 248"/>
          <p:cNvSpPr>
            <a:spLocks/>
          </p:cNvSpPr>
          <p:nvPr/>
        </p:nvSpPr>
        <p:spPr bwMode="auto">
          <a:xfrm>
            <a:off x="1768047" y="2517537"/>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50" name="TextBox 249"/>
          <p:cNvSpPr txBox="1"/>
          <p:nvPr/>
        </p:nvSpPr>
        <p:spPr>
          <a:xfrm>
            <a:off x="1889120" y="2607191"/>
            <a:ext cx="306494" cy="369332"/>
          </a:xfrm>
          <a:prstGeom prst="rect">
            <a:avLst/>
          </a:prstGeom>
          <a:noFill/>
        </p:spPr>
        <p:txBody>
          <a:bodyPr wrap="none" rtlCol="0">
            <a:spAutoFit/>
          </a:bodyPr>
          <a:lstStyle/>
          <a:p>
            <a:r>
              <a:rPr lang="en-US" b="1" dirty="0"/>
              <a:t>C</a:t>
            </a:r>
          </a:p>
        </p:txBody>
      </p:sp>
      <p:cxnSp>
        <p:nvCxnSpPr>
          <p:cNvPr id="251" name="Straight Arrow Connector 250"/>
          <p:cNvCxnSpPr>
            <a:stCxn id="249" idx="3"/>
            <a:endCxn id="246" idx="7"/>
          </p:cNvCxnSpPr>
          <p:nvPr/>
        </p:nvCxnSpPr>
        <p:spPr>
          <a:xfrm flipH="1">
            <a:off x="1136736" y="2985831"/>
            <a:ext cx="711657" cy="4161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a:stCxn id="249" idx="5"/>
            <a:endCxn id="189" idx="1"/>
          </p:cNvCxnSpPr>
          <p:nvPr/>
        </p:nvCxnSpPr>
        <p:spPr>
          <a:xfrm>
            <a:off x="2236341" y="2985831"/>
            <a:ext cx="727421" cy="4111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3" name="TextBox 252"/>
          <p:cNvSpPr txBox="1"/>
          <p:nvPr/>
        </p:nvSpPr>
        <p:spPr>
          <a:xfrm rot="20302675">
            <a:off x="995068" y="2898740"/>
            <a:ext cx="766557" cy="369332"/>
          </a:xfrm>
          <a:prstGeom prst="rect">
            <a:avLst/>
          </a:prstGeom>
          <a:noFill/>
        </p:spPr>
        <p:txBody>
          <a:bodyPr wrap="none" rtlCol="0">
            <a:spAutoFit/>
          </a:bodyPr>
          <a:lstStyle/>
          <a:p>
            <a:r>
              <a:rPr lang="en-US" dirty="0"/>
              <a:t>Heads</a:t>
            </a:r>
          </a:p>
        </p:txBody>
      </p:sp>
      <p:sp>
        <p:nvSpPr>
          <p:cNvPr id="254" name="TextBox 253"/>
          <p:cNvSpPr txBox="1"/>
          <p:nvPr/>
        </p:nvSpPr>
        <p:spPr>
          <a:xfrm rot="1354170">
            <a:off x="2521548" y="2934586"/>
            <a:ext cx="585032" cy="369332"/>
          </a:xfrm>
          <a:prstGeom prst="rect">
            <a:avLst/>
          </a:prstGeom>
          <a:noFill/>
        </p:spPr>
        <p:txBody>
          <a:bodyPr wrap="none" rtlCol="0">
            <a:spAutoFit/>
          </a:bodyPr>
          <a:lstStyle/>
          <a:p>
            <a:r>
              <a:rPr lang="en-US" dirty="0"/>
              <a:t>Tails</a:t>
            </a:r>
          </a:p>
        </p:txBody>
      </p:sp>
      <p:sp>
        <p:nvSpPr>
          <p:cNvPr id="255" name="TextBox 254"/>
          <p:cNvSpPr txBox="1"/>
          <p:nvPr/>
        </p:nvSpPr>
        <p:spPr>
          <a:xfrm rot="3444943">
            <a:off x="1061514" y="3819997"/>
            <a:ext cx="566694" cy="369332"/>
          </a:xfrm>
          <a:prstGeom prst="rect">
            <a:avLst/>
          </a:prstGeom>
          <a:noFill/>
        </p:spPr>
        <p:txBody>
          <a:bodyPr wrap="none" rtlCol="0">
            <a:spAutoFit/>
          </a:bodyPr>
          <a:lstStyle/>
          <a:p>
            <a:r>
              <a:rPr lang="en-US" dirty="0"/>
              <a:t>Play</a:t>
            </a:r>
          </a:p>
        </p:txBody>
      </p:sp>
      <p:sp>
        <p:nvSpPr>
          <p:cNvPr id="256" name="TextBox 255"/>
          <p:cNvSpPr txBox="1"/>
          <p:nvPr/>
        </p:nvSpPr>
        <p:spPr>
          <a:xfrm rot="3010513">
            <a:off x="3317349" y="3817679"/>
            <a:ext cx="566694" cy="369332"/>
          </a:xfrm>
          <a:prstGeom prst="rect">
            <a:avLst/>
          </a:prstGeom>
          <a:noFill/>
        </p:spPr>
        <p:txBody>
          <a:bodyPr wrap="none" rtlCol="0">
            <a:spAutoFit/>
          </a:bodyPr>
          <a:lstStyle/>
          <a:p>
            <a:r>
              <a:rPr lang="en-US" dirty="0"/>
              <a:t>Play</a:t>
            </a:r>
          </a:p>
        </p:txBody>
      </p:sp>
      <p:sp>
        <p:nvSpPr>
          <p:cNvPr id="258" name="TextBox 257"/>
          <p:cNvSpPr txBox="1"/>
          <p:nvPr/>
        </p:nvSpPr>
        <p:spPr>
          <a:xfrm rot="20343673">
            <a:off x="933184" y="2747877"/>
            <a:ext cx="692562" cy="307777"/>
          </a:xfrm>
          <a:prstGeom prst="rect">
            <a:avLst/>
          </a:prstGeom>
          <a:noFill/>
        </p:spPr>
        <p:txBody>
          <a:bodyPr wrap="none" rtlCol="0">
            <a:spAutoFit/>
          </a:bodyPr>
          <a:lstStyle/>
          <a:p>
            <a:r>
              <a:rPr lang="en-US" sz="1400" dirty="0"/>
              <a:t>P = 0.5</a:t>
            </a:r>
          </a:p>
        </p:txBody>
      </p:sp>
      <p:sp>
        <p:nvSpPr>
          <p:cNvPr id="259" name="TextBox 258"/>
          <p:cNvSpPr txBox="1"/>
          <p:nvPr/>
        </p:nvSpPr>
        <p:spPr>
          <a:xfrm rot="1352542">
            <a:off x="2601026" y="2771355"/>
            <a:ext cx="692562" cy="307777"/>
          </a:xfrm>
          <a:prstGeom prst="rect">
            <a:avLst/>
          </a:prstGeom>
          <a:noFill/>
        </p:spPr>
        <p:txBody>
          <a:bodyPr wrap="none" rtlCol="0">
            <a:spAutoFit/>
          </a:bodyPr>
          <a:lstStyle/>
          <a:p>
            <a:r>
              <a:rPr lang="en-US" sz="1400" dirty="0"/>
              <a:t>P = 0.5</a:t>
            </a:r>
          </a:p>
        </p:txBody>
      </p:sp>
      <p:cxnSp>
        <p:nvCxnSpPr>
          <p:cNvPr id="260" name="Straight Arrow Connector 259"/>
          <p:cNvCxnSpPr>
            <a:stCxn id="189" idx="3"/>
            <a:endCxn id="134" idx="0"/>
          </p:cNvCxnSpPr>
          <p:nvPr/>
        </p:nvCxnSpPr>
        <p:spPr>
          <a:xfrm flipH="1">
            <a:off x="2735026" y="3784893"/>
            <a:ext cx="228736" cy="22900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268" name="Group 267"/>
          <p:cNvGrpSpPr/>
          <p:nvPr/>
        </p:nvGrpSpPr>
        <p:grpSpPr>
          <a:xfrm>
            <a:off x="2576330" y="4675505"/>
            <a:ext cx="1803356" cy="1894264"/>
            <a:chOff x="4776758" y="4465034"/>
            <a:chExt cx="1803356" cy="1894264"/>
          </a:xfrm>
        </p:grpSpPr>
        <p:sp>
          <p:nvSpPr>
            <p:cNvPr id="270" name="TextBox 269"/>
            <p:cNvSpPr txBox="1"/>
            <p:nvPr/>
          </p:nvSpPr>
          <p:spPr>
            <a:xfrm rot="5400000">
              <a:off x="5203781" y="5301282"/>
              <a:ext cx="772969" cy="307777"/>
            </a:xfrm>
            <a:prstGeom prst="rect">
              <a:avLst/>
            </a:prstGeom>
            <a:noFill/>
          </p:spPr>
          <p:txBody>
            <a:bodyPr wrap="none" rtlCol="0">
              <a:spAutoFit/>
            </a:bodyPr>
            <a:lstStyle/>
            <a:p>
              <a:r>
                <a:rPr lang="en-US" sz="1400" b="1" dirty="0">
                  <a:solidFill>
                    <a:srgbClr val="7030A0"/>
                  </a:solidFill>
                </a:rPr>
                <a:t>P = 0.25</a:t>
              </a:r>
            </a:p>
          </p:txBody>
        </p:sp>
        <p:sp>
          <p:nvSpPr>
            <p:cNvPr id="271" name="TextBox 270"/>
            <p:cNvSpPr txBox="1"/>
            <p:nvPr/>
          </p:nvSpPr>
          <p:spPr>
            <a:xfrm rot="5400000">
              <a:off x="5458001" y="5281759"/>
              <a:ext cx="799321" cy="369332"/>
            </a:xfrm>
            <a:prstGeom prst="rect">
              <a:avLst/>
            </a:prstGeom>
            <a:noFill/>
          </p:spPr>
          <p:txBody>
            <a:bodyPr wrap="none" rtlCol="0">
              <a:spAutoFit/>
            </a:bodyPr>
            <a:lstStyle/>
            <a:p>
              <a:r>
                <a:rPr lang="en-US" dirty="0"/>
                <a:t>Forfeit</a:t>
              </a:r>
            </a:p>
          </p:txBody>
        </p:sp>
        <p:sp>
          <p:nvSpPr>
            <p:cNvPr id="273" name="Oval 272"/>
            <p:cNvSpPr>
              <a:spLocks/>
            </p:cNvSpPr>
            <p:nvPr/>
          </p:nvSpPr>
          <p:spPr bwMode="auto">
            <a:xfrm>
              <a:off x="5395438" y="4465034"/>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74" name="TextBox 273"/>
            <p:cNvSpPr txBox="1"/>
            <p:nvPr/>
          </p:nvSpPr>
          <p:spPr>
            <a:xfrm>
              <a:off x="5457200" y="4554688"/>
              <a:ext cx="425116" cy="369332"/>
            </a:xfrm>
            <a:prstGeom prst="rect">
              <a:avLst/>
            </a:prstGeom>
            <a:noFill/>
          </p:spPr>
          <p:txBody>
            <a:bodyPr wrap="none" rtlCol="0">
              <a:spAutoFit/>
            </a:bodyPr>
            <a:lstStyle/>
            <a:p>
              <a:r>
                <a:rPr lang="en-US" b="1" dirty="0"/>
                <a:t>P2</a:t>
              </a:r>
            </a:p>
          </p:txBody>
        </p:sp>
        <p:cxnSp>
          <p:nvCxnSpPr>
            <p:cNvPr id="275" name="Straight Arrow Connector 274"/>
            <p:cNvCxnSpPr>
              <a:stCxn id="273" idx="3"/>
              <a:endCxn id="280" idx="0"/>
            </p:cNvCxnSpPr>
            <p:nvPr/>
          </p:nvCxnSpPr>
          <p:spPr>
            <a:xfrm flipH="1">
              <a:off x="5051078" y="4933328"/>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a:stCxn id="273" idx="5"/>
              <a:endCxn id="281" idx="0"/>
            </p:cNvCxnSpPr>
            <p:nvPr/>
          </p:nvCxnSpPr>
          <p:spPr>
            <a:xfrm>
              <a:off x="5863732" y="4933328"/>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7" name="TextBox 276"/>
            <p:cNvSpPr txBox="1"/>
            <p:nvPr/>
          </p:nvSpPr>
          <p:spPr>
            <a:xfrm rot="18816139">
              <a:off x="4731381" y="5077145"/>
              <a:ext cx="766557" cy="369332"/>
            </a:xfrm>
            <a:prstGeom prst="rect">
              <a:avLst/>
            </a:prstGeom>
            <a:noFill/>
          </p:spPr>
          <p:txBody>
            <a:bodyPr wrap="none" rtlCol="0">
              <a:spAutoFit/>
            </a:bodyPr>
            <a:lstStyle/>
            <a:p>
              <a:r>
                <a:rPr lang="en-US" dirty="0"/>
                <a:t>Heads</a:t>
              </a:r>
            </a:p>
          </p:txBody>
        </p:sp>
        <p:sp>
          <p:nvSpPr>
            <p:cNvPr id="278" name="TextBox 277"/>
            <p:cNvSpPr txBox="1"/>
            <p:nvPr/>
          </p:nvSpPr>
          <p:spPr>
            <a:xfrm rot="2994847">
              <a:off x="5876995" y="5012536"/>
              <a:ext cx="585032" cy="369332"/>
            </a:xfrm>
            <a:prstGeom prst="rect">
              <a:avLst/>
            </a:prstGeom>
            <a:noFill/>
          </p:spPr>
          <p:txBody>
            <a:bodyPr wrap="none" rtlCol="0">
              <a:spAutoFit/>
            </a:bodyPr>
            <a:lstStyle/>
            <a:p>
              <a:r>
                <a:rPr lang="en-US" dirty="0"/>
                <a:t>Tails</a:t>
              </a:r>
            </a:p>
          </p:txBody>
        </p:sp>
        <p:cxnSp>
          <p:nvCxnSpPr>
            <p:cNvPr id="279" name="Straight Arrow Connector 278"/>
            <p:cNvCxnSpPr>
              <a:stCxn id="273" idx="4"/>
              <a:endCxn id="284" idx="0"/>
            </p:cNvCxnSpPr>
            <p:nvPr/>
          </p:nvCxnSpPr>
          <p:spPr>
            <a:xfrm flipH="1">
              <a:off x="5667197" y="5013674"/>
              <a:ext cx="2561" cy="7941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0" name="Oval 279"/>
            <p:cNvSpPr>
              <a:spLocks/>
            </p:cNvSpPr>
            <p:nvPr/>
          </p:nvSpPr>
          <p:spPr bwMode="auto">
            <a:xfrm>
              <a:off x="4776758" y="5807820"/>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81" name="Oval 280"/>
            <p:cNvSpPr>
              <a:spLocks/>
            </p:cNvSpPr>
            <p:nvPr/>
          </p:nvSpPr>
          <p:spPr bwMode="auto">
            <a:xfrm>
              <a:off x="6031474" y="5810658"/>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82" name="TextBox 281"/>
            <p:cNvSpPr txBox="1"/>
            <p:nvPr/>
          </p:nvSpPr>
          <p:spPr>
            <a:xfrm>
              <a:off x="4900235" y="5897474"/>
              <a:ext cx="301686" cy="369332"/>
            </a:xfrm>
            <a:prstGeom prst="rect">
              <a:avLst/>
            </a:prstGeom>
            <a:noFill/>
          </p:spPr>
          <p:txBody>
            <a:bodyPr wrap="none" rtlCol="0">
              <a:spAutoFit/>
            </a:bodyPr>
            <a:lstStyle/>
            <a:p>
              <a:r>
                <a:rPr lang="en-US" dirty="0"/>
                <a:t>1</a:t>
              </a:r>
            </a:p>
          </p:txBody>
        </p:sp>
        <p:sp>
          <p:nvSpPr>
            <p:cNvPr id="283" name="TextBox 282"/>
            <p:cNvSpPr txBox="1"/>
            <p:nvPr/>
          </p:nvSpPr>
          <p:spPr>
            <a:xfrm>
              <a:off x="6119685" y="5900312"/>
              <a:ext cx="372218" cy="369332"/>
            </a:xfrm>
            <a:prstGeom prst="rect">
              <a:avLst/>
            </a:prstGeom>
            <a:noFill/>
          </p:spPr>
          <p:txBody>
            <a:bodyPr wrap="none" rtlCol="0">
              <a:spAutoFit/>
            </a:bodyPr>
            <a:lstStyle/>
            <a:p>
              <a:r>
                <a:rPr lang="en-US" dirty="0"/>
                <a:t>-1</a:t>
              </a:r>
            </a:p>
          </p:txBody>
        </p:sp>
        <p:sp>
          <p:nvSpPr>
            <p:cNvPr id="284" name="Oval 283"/>
            <p:cNvSpPr>
              <a:spLocks/>
            </p:cNvSpPr>
            <p:nvPr/>
          </p:nvSpPr>
          <p:spPr bwMode="auto">
            <a:xfrm>
              <a:off x="5392877" y="5807820"/>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85" name="TextBox 284"/>
            <p:cNvSpPr txBox="1"/>
            <p:nvPr/>
          </p:nvSpPr>
          <p:spPr>
            <a:xfrm>
              <a:off x="5516354" y="5897474"/>
              <a:ext cx="301686" cy="369332"/>
            </a:xfrm>
            <a:prstGeom prst="rect">
              <a:avLst/>
            </a:prstGeom>
            <a:noFill/>
          </p:spPr>
          <p:txBody>
            <a:bodyPr wrap="none" rtlCol="0">
              <a:spAutoFit/>
            </a:bodyPr>
            <a:lstStyle/>
            <a:p>
              <a:r>
                <a:rPr lang="en-US" dirty="0"/>
                <a:t>1</a:t>
              </a:r>
            </a:p>
          </p:txBody>
        </p:sp>
        <p:sp>
          <p:nvSpPr>
            <p:cNvPr id="286" name="TextBox 285"/>
            <p:cNvSpPr txBox="1"/>
            <p:nvPr/>
          </p:nvSpPr>
          <p:spPr>
            <a:xfrm rot="18805400">
              <a:off x="4608981" y="4976786"/>
              <a:ext cx="700576" cy="307777"/>
            </a:xfrm>
            <a:prstGeom prst="rect">
              <a:avLst/>
            </a:prstGeom>
            <a:noFill/>
          </p:spPr>
          <p:txBody>
            <a:bodyPr wrap="none" rtlCol="0">
              <a:spAutoFit/>
            </a:bodyPr>
            <a:lstStyle/>
            <a:p>
              <a:r>
                <a:rPr lang="en-US" sz="1400" b="1" dirty="0">
                  <a:solidFill>
                    <a:srgbClr val="7030A0"/>
                  </a:solidFill>
                </a:rPr>
                <a:t>P = 0.5</a:t>
              </a:r>
            </a:p>
          </p:txBody>
        </p:sp>
        <p:sp>
          <p:nvSpPr>
            <p:cNvPr id="287" name="TextBox 286"/>
            <p:cNvSpPr txBox="1"/>
            <p:nvPr/>
          </p:nvSpPr>
          <p:spPr>
            <a:xfrm rot="3036645">
              <a:off x="5941204" y="4906117"/>
              <a:ext cx="772969" cy="307777"/>
            </a:xfrm>
            <a:prstGeom prst="rect">
              <a:avLst/>
            </a:prstGeom>
            <a:noFill/>
          </p:spPr>
          <p:txBody>
            <a:bodyPr wrap="none" rtlCol="0">
              <a:spAutoFit/>
            </a:bodyPr>
            <a:lstStyle/>
            <a:p>
              <a:r>
                <a:rPr lang="en-US" sz="1400" b="1" dirty="0">
                  <a:solidFill>
                    <a:srgbClr val="7030A0"/>
                  </a:solidFill>
                </a:rPr>
                <a:t>P = 0.25</a:t>
              </a:r>
            </a:p>
          </p:txBody>
        </p:sp>
      </p:grpSp>
      <p:cxnSp>
        <p:nvCxnSpPr>
          <p:cNvPr id="290" name="Straight Arrow Connector 289"/>
          <p:cNvCxnSpPr>
            <a:stCxn id="246" idx="3"/>
            <a:endCxn id="292" idx="0"/>
          </p:cNvCxnSpPr>
          <p:nvPr/>
        </p:nvCxnSpPr>
        <p:spPr>
          <a:xfrm flipH="1">
            <a:off x="501932" y="3789909"/>
            <a:ext cx="246856" cy="223990"/>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291" name="Group 290"/>
          <p:cNvGrpSpPr/>
          <p:nvPr/>
        </p:nvGrpSpPr>
        <p:grpSpPr>
          <a:xfrm>
            <a:off x="113312" y="4013899"/>
            <a:ext cx="777240" cy="548640"/>
            <a:chOff x="2145690" y="3705495"/>
            <a:chExt cx="777240" cy="548640"/>
          </a:xfrm>
        </p:grpSpPr>
        <p:sp>
          <p:nvSpPr>
            <p:cNvPr id="292" name="Isosceles Triangle 291"/>
            <p:cNvSpPr/>
            <p:nvPr/>
          </p:nvSpPr>
          <p:spPr>
            <a:xfrm>
              <a:off x="2145690" y="3705495"/>
              <a:ext cx="777240" cy="548640"/>
            </a:xfrm>
            <a:prstGeom prst="triangle">
              <a:avLst/>
            </a:prstGeom>
            <a:gradFill flip="none" rotWithShape="0">
              <a:gsLst>
                <a:gs pos="0">
                  <a:schemeClr val="bg1">
                    <a:lumMod val="50000"/>
                  </a:schemeClr>
                </a:gs>
                <a:gs pos="100000">
                  <a:srgbClr val="FFFFFF"/>
                </a:gs>
              </a:gsLst>
              <a:lin ang="228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TextBox 292"/>
            <p:cNvSpPr txBox="1"/>
            <p:nvPr/>
          </p:nvSpPr>
          <p:spPr>
            <a:xfrm>
              <a:off x="2296104" y="3844589"/>
              <a:ext cx="476412" cy="369332"/>
            </a:xfrm>
            <a:prstGeom prst="rect">
              <a:avLst/>
            </a:prstGeom>
            <a:noFill/>
          </p:spPr>
          <p:txBody>
            <a:bodyPr wrap="none" rtlCol="0">
              <a:spAutoFit/>
            </a:bodyPr>
            <a:lstStyle/>
            <a:p>
              <a:r>
                <a:rPr lang="en-US" dirty="0"/>
                <a:t>0.5</a:t>
              </a:r>
            </a:p>
          </p:txBody>
        </p:sp>
      </p:grpSp>
      <p:grpSp>
        <p:nvGrpSpPr>
          <p:cNvPr id="294" name="Group 293"/>
          <p:cNvGrpSpPr/>
          <p:nvPr/>
        </p:nvGrpSpPr>
        <p:grpSpPr>
          <a:xfrm>
            <a:off x="359631" y="4675505"/>
            <a:ext cx="1803356" cy="1894264"/>
            <a:chOff x="2398909" y="4496161"/>
            <a:chExt cx="1803356" cy="1894264"/>
          </a:xfrm>
        </p:grpSpPr>
        <p:sp>
          <p:nvSpPr>
            <p:cNvPr id="295" name="TextBox 294"/>
            <p:cNvSpPr txBox="1"/>
            <p:nvPr/>
          </p:nvSpPr>
          <p:spPr>
            <a:xfrm rot="5400000">
              <a:off x="2825932" y="5332409"/>
              <a:ext cx="772969" cy="307777"/>
            </a:xfrm>
            <a:prstGeom prst="rect">
              <a:avLst/>
            </a:prstGeom>
            <a:noFill/>
          </p:spPr>
          <p:txBody>
            <a:bodyPr wrap="none" rtlCol="0">
              <a:spAutoFit/>
            </a:bodyPr>
            <a:lstStyle/>
            <a:p>
              <a:r>
                <a:rPr lang="en-US" sz="1400" b="1" dirty="0">
                  <a:solidFill>
                    <a:srgbClr val="7030A0"/>
                  </a:solidFill>
                </a:rPr>
                <a:t>P = 0.25</a:t>
              </a:r>
            </a:p>
          </p:txBody>
        </p:sp>
        <p:sp>
          <p:nvSpPr>
            <p:cNvPr id="296" name="TextBox 295"/>
            <p:cNvSpPr txBox="1"/>
            <p:nvPr/>
          </p:nvSpPr>
          <p:spPr>
            <a:xfrm rot="5400000">
              <a:off x="3080152" y="5312886"/>
              <a:ext cx="799321" cy="369332"/>
            </a:xfrm>
            <a:prstGeom prst="rect">
              <a:avLst/>
            </a:prstGeom>
            <a:noFill/>
          </p:spPr>
          <p:txBody>
            <a:bodyPr wrap="none" rtlCol="0">
              <a:spAutoFit/>
            </a:bodyPr>
            <a:lstStyle/>
            <a:p>
              <a:r>
                <a:rPr lang="en-US" dirty="0"/>
                <a:t>Forfeit</a:t>
              </a:r>
            </a:p>
          </p:txBody>
        </p:sp>
        <p:sp>
          <p:nvSpPr>
            <p:cNvPr id="297" name="Oval 296"/>
            <p:cNvSpPr>
              <a:spLocks/>
            </p:cNvSpPr>
            <p:nvPr/>
          </p:nvSpPr>
          <p:spPr bwMode="auto">
            <a:xfrm>
              <a:off x="3017589" y="4496161"/>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298" name="TextBox 297"/>
            <p:cNvSpPr txBox="1"/>
            <p:nvPr/>
          </p:nvSpPr>
          <p:spPr>
            <a:xfrm>
              <a:off x="3079351" y="4585815"/>
              <a:ext cx="425116" cy="369332"/>
            </a:xfrm>
            <a:prstGeom prst="rect">
              <a:avLst/>
            </a:prstGeom>
            <a:noFill/>
          </p:spPr>
          <p:txBody>
            <a:bodyPr wrap="none" rtlCol="0">
              <a:spAutoFit/>
            </a:bodyPr>
            <a:lstStyle/>
            <a:p>
              <a:r>
                <a:rPr lang="en-US" b="1" dirty="0"/>
                <a:t>P2</a:t>
              </a:r>
            </a:p>
          </p:txBody>
        </p:sp>
        <p:cxnSp>
          <p:nvCxnSpPr>
            <p:cNvPr id="299" name="Straight Arrow Connector 298"/>
            <p:cNvCxnSpPr>
              <a:stCxn id="297" idx="3"/>
              <a:endCxn id="304" idx="0"/>
            </p:cNvCxnSpPr>
            <p:nvPr/>
          </p:nvCxnSpPr>
          <p:spPr>
            <a:xfrm flipH="1">
              <a:off x="2673229" y="4964455"/>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a:stCxn id="297" idx="5"/>
              <a:endCxn id="305" idx="0"/>
            </p:cNvCxnSpPr>
            <p:nvPr/>
          </p:nvCxnSpPr>
          <p:spPr>
            <a:xfrm>
              <a:off x="3485883" y="4964455"/>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1" name="TextBox 300"/>
            <p:cNvSpPr txBox="1"/>
            <p:nvPr/>
          </p:nvSpPr>
          <p:spPr>
            <a:xfrm rot="18816139">
              <a:off x="2353532" y="5108272"/>
              <a:ext cx="766557" cy="369332"/>
            </a:xfrm>
            <a:prstGeom prst="rect">
              <a:avLst/>
            </a:prstGeom>
            <a:noFill/>
          </p:spPr>
          <p:txBody>
            <a:bodyPr wrap="none" rtlCol="0">
              <a:spAutoFit/>
            </a:bodyPr>
            <a:lstStyle/>
            <a:p>
              <a:r>
                <a:rPr lang="en-US" dirty="0"/>
                <a:t>Heads</a:t>
              </a:r>
            </a:p>
          </p:txBody>
        </p:sp>
        <p:sp>
          <p:nvSpPr>
            <p:cNvPr id="302" name="TextBox 301"/>
            <p:cNvSpPr txBox="1"/>
            <p:nvPr/>
          </p:nvSpPr>
          <p:spPr>
            <a:xfrm rot="2994847">
              <a:off x="3499146" y="5043663"/>
              <a:ext cx="585032" cy="369332"/>
            </a:xfrm>
            <a:prstGeom prst="rect">
              <a:avLst/>
            </a:prstGeom>
            <a:noFill/>
          </p:spPr>
          <p:txBody>
            <a:bodyPr wrap="none" rtlCol="0">
              <a:spAutoFit/>
            </a:bodyPr>
            <a:lstStyle/>
            <a:p>
              <a:r>
                <a:rPr lang="en-US" dirty="0"/>
                <a:t>Tails</a:t>
              </a:r>
            </a:p>
          </p:txBody>
        </p:sp>
        <p:cxnSp>
          <p:nvCxnSpPr>
            <p:cNvPr id="303" name="Straight Arrow Connector 302"/>
            <p:cNvCxnSpPr>
              <a:stCxn id="297" idx="4"/>
              <a:endCxn id="308" idx="0"/>
            </p:cNvCxnSpPr>
            <p:nvPr/>
          </p:nvCxnSpPr>
          <p:spPr>
            <a:xfrm flipH="1">
              <a:off x="3289348" y="5044801"/>
              <a:ext cx="2561" cy="7941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4" name="Oval 303"/>
            <p:cNvSpPr>
              <a:spLocks/>
            </p:cNvSpPr>
            <p:nvPr/>
          </p:nvSpPr>
          <p:spPr bwMode="auto">
            <a:xfrm>
              <a:off x="2398909" y="583894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05" name="Oval 304"/>
            <p:cNvSpPr>
              <a:spLocks/>
            </p:cNvSpPr>
            <p:nvPr/>
          </p:nvSpPr>
          <p:spPr bwMode="auto">
            <a:xfrm>
              <a:off x="3653625" y="5841785"/>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06" name="TextBox 305"/>
            <p:cNvSpPr txBox="1"/>
            <p:nvPr/>
          </p:nvSpPr>
          <p:spPr>
            <a:xfrm>
              <a:off x="2487120" y="5928601"/>
              <a:ext cx="372218" cy="369332"/>
            </a:xfrm>
            <a:prstGeom prst="rect">
              <a:avLst/>
            </a:prstGeom>
            <a:noFill/>
          </p:spPr>
          <p:txBody>
            <a:bodyPr wrap="none" rtlCol="0">
              <a:spAutoFit/>
            </a:bodyPr>
            <a:lstStyle/>
            <a:p>
              <a:r>
                <a:rPr lang="en-US" dirty="0"/>
                <a:t>-1</a:t>
              </a:r>
            </a:p>
          </p:txBody>
        </p:sp>
        <p:sp>
          <p:nvSpPr>
            <p:cNvPr id="307" name="TextBox 306"/>
            <p:cNvSpPr txBox="1"/>
            <p:nvPr/>
          </p:nvSpPr>
          <p:spPr>
            <a:xfrm>
              <a:off x="3777102" y="5931439"/>
              <a:ext cx="301686" cy="369332"/>
            </a:xfrm>
            <a:prstGeom prst="rect">
              <a:avLst/>
            </a:prstGeom>
            <a:noFill/>
          </p:spPr>
          <p:txBody>
            <a:bodyPr wrap="none" rtlCol="0">
              <a:spAutoFit/>
            </a:bodyPr>
            <a:lstStyle/>
            <a:p>
              <a:r>
                <a:rPr lang="en-US" dirty="0"/>
                <a:t>1</a:t>
              </a:r>
            </a:p>
          </p:txBody>
        </p:sp>
        <p:sp>
          <p:nvSpPr>
            <p:cNvPr id="308" name="Oval 307"/>
            <p:cNvSpPr>
              <a:spLocks/>
            </p:cNvSpPr>
            <p:nvPr/>
          </p:nvSpPr>
          <p:spPr bwMode="auto">
            <a:xfrm>
              <a:off x="3015028" y="583894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09" name="TextBox 308"/>
            <p:cNvSpPr txBox="1"/>
            <p:nvPr/>
          </p:nvSpPr>
          <p:spPr>
            <a:xfrm>
              <a:off x="3138505" y="5928601"/>
              <a:ext cx="301686" cy="369332"/>
            </a:xfrm>
            <a:prstGeom prst="rect">
              <a:avLst/>
            </a:prstGeom>
            <a:noFill/>
          </p:spPr>
          <p:txBody>
            <a:bodyPr wrap="none" rtlCol="0">
              <a:spAutoFit/>
            </a:bodyPr>
            <a:lstStyle/>
            <a:p>
              <a:r>
                <a:rPr lang="en-US" dirty="0"/>
                <a:t>1</a:t>
              </a:r>
            </a:p>
          </p:txBody>
        </p:sp>
        <p:sp>
          <p:nvSpPr>
            <p:cNvPr id="310" name="TextBox 309"/>
            <p:cNvSpPr txBox="1"/>
            <p:nvPr/>
          </p:nvSpPr>
          <p:spPr>
            <a:xfrm rot="3036645">
              <a:off x="3563355" y="4937244"/>
              <a:ext cx="772969" cy="307777"/>
            </a:xfrm>
            <a:prstGeom prst="rect">
              <a:avLst/>
            </a:prstGeom>
            <a:noFill/>
          </p:spPr>
          <p:txBody>
            <a:bodyPr wrap="none" rtlCol="0">
              <a:spAutoFit/>
            </a:bodyPr>
            <a:lstStyle/>
            <a:p>
              <a:r>
                <a:rPr lang="en-US" sz="1400" b="1" dirty="0">
                  <a:solidFill>
                    <a:srgbClr val="7030A0"/>
                  </a:solidFill>
                </a:rPr>
                <a:t>P = 0.25</a:t>
              </a:r>
            </a:p>
          </p:txBody>
        </p:sp>
      </p:grpSp>
      <p:sp>
        <p:nvSpPr>
          <p:cNvPr id="311" name="TextBox 310"/>
          <p:cNvSpPr txBox="1"/>
          <p:nvPr/>
        </p:nvSpPr>
        <p:spPr>
          <a:xfrm rot="18805400">
            <a:off x="208980" y="5181229"/>
            <a:ext cx="700576" cy="307777"/>
          </a:xfrm>
          <a:prstGeom prst="rect">
            <a:avLst/>
          </a:prstGeom>
          <a:noFill/>
        </p:spPr>
        <p:txBody>
          <a:bodyPr wrap="none" rtlCol="0">
            <a:spAutoFit/>
          </a:bodyPr>
          <a:lstStyle/>
          <a:p>
            <a:r>
              <a:rPr lang="en-US" sz="1400" b="1" dirty="0">
                <a:solidFill>
                  <a:srgbClr val="7030A0"/>
                </a:solidFill>
              </a:rPr>
              <a:t>P = 0.5</a:t>
            </a:r>
          </a:p>
        </p:txBody>
      </p:sp>
      <p:sp>
        <p:nvSpPr>
          <p:cNvPr id="382" name="TextBox 381"/>
          <p:cNvSpPr txBox="1"/>
          <p:nvPr/>
        </p:nvSpPr>
        <p:spPr>
          <a:xfrm rot="18467458">
            <a:off x="4797924" y="3685291"/>
            <a:ext cx="447558" cy="369332"/>
          </a:xfrm>
          <a:prstGeom prst="rect">
            <a:avLst/>
          </a:prstGeom>
          <a:noFill/>
        </p:spPr>
        <p:txBody>
          <a:bodyPr wrap="none" rtlCol="0">
            <a:spAutoFit/>
          </a:bodyPr>
          <a:lstStyle/>
          <a:p>
            <a:r>
              <a:rPr lang="en-US" dirty="0">
                <a:solidFill>
                  <a:srgbClr val="FF0000"/>
                </a:solidFill>
              </a:rPr>
              <a:t>Alt</a:t>
            </a:r>
          </a:p>
        </p:txBody>
      </p:sp>
      <p:sp>
        <p:nvSpPr>
          <p:cNvPr id="383" name="TextBox 382"/>
          <p:cNvSpPr txBox="1"/>
          <p:nvPr/>
        </p:nvSpPr>
        <p:spPr>
          <a:xfrm rot="18467458">
            <a:off x="7055011" y="3685291"/>
            <a:ext cx="447558" cy="369332"/>
          </a:xfrm>
          <a:prstGeom prst="rect">
            <a:avLst/>
          </a:prstGeom>
          <a:noFill/>
        </p:spPr>
        <p:txBody>
          <a:bodyPr wrap="none" rtlCol="0">
            <a:spAutoFit/>
          </a:bodyPr>
          <a:lstStyle/>
          <a:p>
            <a:r>
              <a:rPr lang="en-US" dirty="0">
                <a:solidFill>
                  <a:srgbClr val="FF0000"/>
                </a:solidFill>
              </a:rPr>
              <a:t>Alt</a:t>
            </a:r>
          </a:p>
        </p:txBody>
      </p:sp>
      <p:sp>
        <p:nvSpPr>
          <p:cNvPr id="384" name="Oval 383"/>
          <p:cNvSpPr>
            <a:spLocks/>
          </p:cNvSpPr>
          <p:nvPr/>
        </p:nvSpPr>
        <p:spPr bwMode="auto">
          <a:xfrm>
            <a:off x="7467688" y="3316599"/>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385" name="TextBox 384"/>
          <p:cNvSpPr txBox="1"/>
          <p:nvPr/>
        </p:nvSpPr>
        <p:spPr>
          <a:xfrm>
            <a:off x="7529450" y="3406253"/>
            <a:ext cx="425116" cy="369332"/>
          </a:xfrm>
          <a:prstGeom prst="rect">
            <a:avLst/>
          </a:prstGeom>
          <a:noFill/>
        </p:spPr>
        <p:txBody>
          <a:bodyPr wrap="none" rtlCol="0">
            <a:spAutoFit/>
          </a:bodyPr>
          <a:lstStyle/>
          <a:p>
            <a:r>
              <a:rPr lang="en-US" b="1" dirty="0"/>
              <a:t>P1</a:t>
            </a:r>
          </a:p>
        </p:txBody>
      </p:sp>
      <p:cxnSp>
        <p:nvCxnSpPr>
          <p:cNvPr id="386" name="Straight Arrow Connector 385"/>
          <p:cNvCxnSpPr>
            <a:stCxn id="384" idx="5"/>
            <a:endCxn id="407" idx="0"/>
          </p:cNvCxnSpPr>
          <p:nvPr/>
        </p:nvCxnSpPr>
        <p:spPr>
          <a:xfrm>
            <a:off x="7935982" y="3784893"/>
            <a:ext cx="117620" cy="8906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a:endCxn id="407" idx="2"/>
          </p:cNvCxnSpPr>
          <p:nvPr/>
        </p:nvCxnSpPr>
        <p:spPr>
          <a:xfrm flipV="1">
            <a:off x="5928743" y="4949825"/>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8" name="Oval 387"/>
          <p:cNvSpPr>
            <a:spLocks/>
          </p:cNvSpPr>
          <p:nvPr/>
        </p:nvSpPr>
        <p:spPr bwMode="auto">
          <a:xfrm>
            <a:off x="5252714" y="3321615"/>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389" name="TextBox 388"/>
          <p:cNvSpPr txBox="1"/>
          <p:nvPr/>
        </p:nvSpPr>
        <p:spPr>
          <a:xfrm>
            <a:off x="5314476" y="3411269"/>
            <a:ext cx="425116" cy="369332"/>
          </a:xfrm>
          <a:prstGeom prst="rect">
            <a:avLst/>
          </a:prstGeom>
          <a:noFill/>
        </p:spPr>
        <p:txBody>
          <a:bodyPr wrap="none" rtlCol="0">
            <a:spAutoFit/>
          </a:bodyPr>
          <a:lstStyle/>
          <a:p>
            <a:r>
              <a:rPr lang="en-US" b="1" dirty="0"/>
              <a:t>P1</a:t>
            </a:r>
          </a:p>
        </p:txBody>
      </p:sp>
      <p:cxnSp>
        <p:nvCxnSpPr>
          <p:cNvPr id="390" name="Straight Arrow Connector 389"/>
          <p:cNvCxnSpPr>
            <a:stCxn id="388" idx="5"/>
            <a:endCxn id="431" idx="0"/>
          </p:cNvCxnSpPr>
          <p:nvPr/>
        </p:nvCxnSpPr>
        <p:spPr>
          <a:xfrm>
            <a:off x="5721008" y="3789909"/>
            <a:ext cx="115895" cy="8855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1" name="Oval 390"/>
          <p:cNvSpPr>
            <a:spLocks/>
          </p:cNvSpPr>
          <p:nvPr/>
        </p:nvSpPr>
        <p:spPr bwMode="auto">
          <a:xfrm>
            <a:off x="6352319" y="2517537"/>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392" name="TextBox 391"/>
          <p:cNvSpPr txBox="1"/>
          <p:nvPr/>
        </p:nvSpPr>
        <p:spPr>
          <a:xfrm>
            <a:off x="6473392" y="2607191"/>
            <a:ext cx="306494" cy="369332"/>
          </a:xfrm>
          <a:prstGeom prst="rect">
            <a:avLst/>
          </a:prstGeom>
          <a:noFill/>
        </p:spPr>
        <p:txBody>
          <a:bodyPr wrap="none" rtlCol="0">
            <a:spAutoFit/>
          </a:bodyPr>
          <a:lstStyle/>
          <a:p>
            <a:r>
              <a:rPr lang="en-US" b="1" dirty="0"/>
              <a:t>C</a:t>
            </a:r>
          </a:p>
        </p:txBody>
      </p:sp>
      <p:cxnSp>
        <p:nvCxnSpPr>
          <p:cNvPr id="393" name="Straight Arrow Connector 392"/>
          <p:cNvCxnSpPr>
            <a:stCxn id="391" idx="3"/>
            <a:endCxn id="388" idx="7"/>
          </p:cNvCxnSpPr>
          <p:nvPr/>
        </p:nvCxnSpPr>
        <p:spPr>
          <a:xfrm flipH="1">
            <a:off x="5721008" y="2985831"/>
            <a:ext cx="711657" cy="4161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4" name="Straight Arrow Connector 393"/>
          <p:cNvCxnSpPr>
            <a:stCxn id="391" idx="5"/>
            <a:endCxn id="384" idx="1"/>
          </p:cNvCxnSpPr>
          <p:nvPr/>
        </p:nvCxnSpPr>
        <p:spPr>
          <a:xfrm>
            <a:off x="6820613" y="2985831"/>
            <a:ext cx="727421" cy="4111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5" name="TextBox 394"/>
          <p:cNvSpPr txBox="1"/>
          <p:nvPr/>
        </p:nvSpPr>
        <p:spPr>
          <a:xfrm rot="20302675">
            <a:off x="5579340" y="2898740"/>
            <a:ext cx="766557" cy="369332"/>
          </a:xfrm>
          <a:prstGeom prst="rect">
            <a:avLst/>
          </a:prstGeom>
          <a:noFill/>
        </p:spPr>
        <p:txBody>
          <a:bodyPr wrap="none" rtlCol="0">
            <a:spAutoFit/>
          </a:bodyPr>
          <a:lstStyle/>
          <a:p>
            <a:r>
              <a:rPr lang="en-US" dirty="0"/>
              <a:t>Heads</a:t>
            </a:r>
          </a:p>
        </p:txBody>
      </p:sp>
      <p:sp>
        <p:nvSpPr>
          <p:cNvPr id="396" name="TextBox 395"/>
          <p:cNvSpPr txBox="1"/>
          <p:nvPr/>
        </p:nvSpPr>
        <p:spPr>
          <a:xfrm rot="1354170">
            <a:off x="7105820" y="2934586"/>
            <a:ext cx="585032" cy="369332"/>
          </a:xfrm>
          <a:prstGeom prst="rect">
            <a:avLst/>
          </a:prstGeom>
          <a:noFill/>
        </p:spPr>
        <p:txBody>
          <a:bodyPr wrap="none" rtlCol="0">
            <a:spAutoFit/>
          </a:bodyPr>
          <a:lstStyle/>
          <a:p>
            <a:r>
              <a:rPr lang="en-US" dirty="0"/>
              <a:t>Tails</a:t>
            </a:r>
          </a:p>
        </p:txBody>
      </p:sp>
      <p:sp>
        <p:nvSpPr>
          <p:cNvPr id="397" name="TextBox 396"/>
          <p:cNvSpPr txBox="1"/>
          <p:nvPr/>
        </p:nvSpPr>
        <p:spPr>
          <a:xfrm rot="3444943">
            <a:off x="5585835" y="3819997"/>
            <a:ext cx="686598" cy="369332"/>
          </a:xfrm>
          <a:prstGeom prst="rect">
            <a:avLst/>
          </a:prstGeom>
          <a:noFill/>
        </p:spPr>
        <p:txBody>
          <a:bodyPr wrap="none" rtlCol="0">
            <a:spAutoFit/>
          </a:bodyPr>
          <a:lstStyle/>
          <a:p>
            <a:r>
              <a:rPr lang="en-US" dirty="0"/>
              <a:t>Enter</a:t>
            </a:r>
          </a:p>
        </p:txBody>
      </p:sp>
      <p:sp>
        <p:nvSpPr>
          <p:cNvPr id="398" name="TextBox 397"/>
          <p:cNvSpPr txBox="1"/>
          <p:nvPr/>
        </p:nvSpPr>
        <p:spPr>
          <a:xfrm rot="3010513">
            <a:off x="7841670" y="3817679"/>
            <a:ext cx="686598" cy="369332"/>
          </a:xfrm>
          <a:prstGeom prst="rect">
            <a:avLst/>
          </a:prstGeom>
          <a:noFill/>
        </p:spPr>
        <p:txBody>
          <a:bodyPr wrap="none" rtlCol="0">
            <a:spAutoFit/>
          </a:bodyPr>
          <a:lstStyle/>
          <a:p>
            <a:r>
              <a:rPr lang="en-US" dirty="0"/>
              <a:t>Enter</a:t>
            </a:r>
          </a:p>
        </p:txBody>
      </p:sp>
      <p:sp>
        <p:nvSpPr>
          <p:cNvPr id="399" name="TextBox 398"/>
          <p:cNvSpPr txBox="1"/>
          <p:nvPr/>
        </p:nvSpPr>
        <p:spPr>
          <a:xfrm rot="20343673">
            <a:off x="5517456" y="2747877"/>
            <a:ext cx="692562" cy="307777"/>
          </a:xfrm>
          <a:prstGeom prst="rect">
            <a:avLst/>
          </a:prstGeom>
          <a:noFill/>
        </p:spPr>
        <p:txBody>
          <a:bodyPr wrap="none" rtlCol="0">
            <a:spAutoFit/>
          </a:bodyPr>
          <a:lstStyle/>
          <a:p>
            <a:r>
              <a:rPr lang="en-US" sz="1400" dirty="0"/>
              <a:t>P = 0.5</a:t>
            </a:r>
          </a:p>
        </p:txBody>
      </p:sp>
      <p:sp>
        <p:nvSpPr>
          <p:cNvPr id="400" name="TextBox 399"/>
          <p:cNvSpPr txBox="1"/>
          <p:nvPr/>
        </p:nvSpPr>
        <p:spPr>
          <a:xfrm rot="1352542">
            <a:off x="7185298" y="2771355"/>
            <a:ext cx="692562" cy="307777"/>
          </a:xfrm>
          <a:prstGeom prst="rect">
            <a:avLst/>
          </a:prstGeom>
          <a:noFill/>
        </p:spPr>
        <p:txBody>
          <a:bodyPr wrap="none" rtlCol="0">
            <a:spAutoFit/>
          </a:bodyPr>
          <a:lstStyle/>
          <a:p>
            <a:r>
              <a:rPr lang="en-US" sz="1400" dirty="0"/>
              <a:t>P = 0.5</a:t>
            </a:r>
          </a:p>
        </p:txBody>
      </p:sp>
      <p:cxnSp>
        <p:nvCxnSpPr>
          <p:cNvPr id="401" name="Straight Arrow Connector 400"/>
          <p:cNvCxnSpPr>
            <a:stCxn id="384" idx="3"/>
            <a:endCxn id="449" idx="0"/>
          </p:cNvCxnSpPr>
          <p:nvPr/>
        </p:nvCxnSpPr>
        <p:spPr>
          <a:xfrm flipH="1">
            <a:off x="7504962" y="3784893"/>
            <a:ext cx="43072" cy="37506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05" name="TextBox 404"/>
          <p:cNvSpPr txBox="1"/>
          <p:nvPr/>
        </p:nvSpPr>
        <p:spPr>
          <a:xfrm rot="5400000">
            <a:off x="7587625" y="5511753"/>
            <a:ext cx="772969" cy="307777"/>
          </a:xfrm>
          <a:prstGeom prst="rect">
            <a:avLst/>
          </a:prstGeom>
          <a:noFill/>
        </p:spPr>
        <p:txBody>
          <a:bodyPr wrap="none" rtlCol="0">
            <a:spAutoFit/>
          </a:bodyPr>
          <a:lstStyle/>
          <a:p>
            <a:r>
              <a:rPr lang="en-US" sz="1400" b="1" dirty="0">
                <a:solidFill>
                  <a:srgbClr val="7030A0"/>
                </a:solidFill>
              </a:rPr>
              <a:t>P = 0.25</a:t>
            </a:r>
          </a:p>
        </p:txBody>
      </p:sp>
      <p:sp>
        <p:nvSpPr>
          <p:cNvPr id="406" name="TextBox 405"/>
          <p:cNvSpPr txBox="1"/>
          <p:nvPr/>
        </p:nvSpPr>
        <p:spPr>
          <a:xfrm rot="5400000">
            <a:off x="7841845" y="5492230"/>
            <a:ext cx="799321" cy="369332"/>
          </a:xfrm>
          <a:prstGeom prst="rect">
            <a:avLst/>
          </a:prstGeom>
          <a:noFill/>
        </p:spPr>
        <p:txBody>
          <a:bodyPr wrap="none" rtlCol="0">
            <a:spAutoFit/>
          </a:bodyPr>
          <a:lstStyle/>
          <a:p>
            <a:r>
              <a:rPr lang="en-US" dirty="0"/>
              <a:t>Forfeit</a:t>
            </a:r>
          </a:p>
        </p:txBody>
      </p:sp>
      <p:sp>
        <p:nvSpPr>
          <p:cNvPr id="407" name="Oval 406"/>
          <p:cNvSpPr>
            <a:spLocks/>
          </p:cNvSpPr>
          <p:nvPr/>
        </p:nvSpPr>
        <p:spPr bwMode="auto">
          <a:xfrm>
            <a:off x="7779282" y="467550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408" name="TextBox 407"/>
          <p:cNvSpPr txBox="1"/>
          <p:nvPr/>
        </p:nvSpPr>
        <p:spPr>
          <a:xfrm>
            <a:off x="7841044" y="4765159"/>
            <a:ext cx="425116" cy="369332"/>
          </a:xfrm>
          <a:prstGeom prst="rect">
            <a:avLst/>
          </a:prstGeom>
          <a:noFill/>
        </p:spPr>
        <p:txBody>
          <a:bodyPr wrap="none" rtlCol="0">
            <a:spAutoFit/>
          </a:bodyPr>
          <a:lstStyle/>
          <a:p>
            <a:r>
              <a:rPr lang="en-US" b="1" dirty="0"/>
              <a:t>P2</a:t>
            </a:r>
          </a:p>
        </p:txBody>
      </p:sp>
      <p:cxnSp>
        <p:nvCxnSpPr>
          <p:cNvPr id="409" name="Straight Arrow Connector 408"/>
          <p:cNvCxnSpPr>
            <a:stCxn id="407" idx="3"/>
            <a:endCxn id="414" idx="0"/>
          </p:cNvCxnSpPr>
          <p:nvPr/>
        </p:nvCxnSpPr>
        <p:spPr>
          <a:xfrm flipH="1">
            <a:off x="7434922" y="5143799"/>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0" name="Straight Arrow Connector 409"/>
          <p:cNvCxnSpPr>
            <a:stCxn id="407" idx="5"/>
            <a:endCxn id="415" idx="0"/>
          </p:cNvCxnSpPr>
          <p:nvPr/>
        </p:nvCxnSpPr>
        <p:spPr>
          <a:xfrm>
            <a:off x="8247576" y="5143799"/>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1" name="TextBox 410"/>
          <p:cNvSpPr txBox="1"/>
          <p:nvPr/>
        </p:nvSpPr>
        <p:spPr>
          <a:xfrm rot="18816139">
            <a:off x="7115225" y="5287616"/>
            <a:ext cx="766557" cy="369332"/>
          </a:xfrm>
          <a:prstGeom prst="rect">
            <a:avLst/>
          </a:prstGeom>
          <a:noFill/>
        </p:spPr>
        <p:txBody>
          <a:bodyPr wrap="none" rtlCol="0">
            <a:spAutoFit/>
          </a:bodyPr>
          <a:lstStyle/>
          <a:p>
            <a:r>
              <a:rPr lang="en-US" dirty="0"/>
              <a:t>Heads</a:t>
            </a:r>
          </a:p>
        </p:txBody>
      </p:sp>
      <p:sp>
        <p:nvSpPr>
          <p:cNvPr id="412" name="TextBox 411"/>
          <p:cNvSpPr txBox="1"/>
          <p:nvPr/>
        </p:nvSpPr>
        <p:spPr>
          <a:xfrm rot="2994847">
            <a:off x="8260839" y="5223007"/>
            <a:ext cx="585032" cy="369332"/>
          </a:xfrm>
          <a:prstGeom prst="rect">
            <a:avLst/>
          </a:prstGeom>
          <a:noFill/>
        </p:spPr>
        <p:txBody>
          <a:bodyPr wrap="none" rtlCol="0">
            <a:spAutoFit/>
          </a:bodyPr>
          <a:lstStyle/>
          <a:p>
            <a:r>
              <a:rPr lang="en-US" dirty="0"/>
              <a:t>Tails</a:t>
            </a:r>
          </a:p>
        </p:txBody>
      </p:sp>
      <p:cxnSp>
        <p:nvCxnSpPr>
          <p:cNvPr id="413" name="Straight Arrow Connector 412"/>
          <p:cNvCxnSpPr>
            <a:stCxn id="407" idx="4"/>
            <a:endCxn id="418" idx="0"/>
          </p:cNvCxnSpPr>
          <p:nvPr/>
        </p:nvCxnSpPr>
        <p:spPr>
          <a:xfrm flipH="1">
            <a:off x="8051041" y="5224145"/>
            <a:ext cx="2561" cy="7941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4" name="Oval 413"/>
          <p:cNvSpPr>
            <a:spLocks/>
          </p:cNvSpPr>
          <p:nvPr/>
        </p:nvSpPr>
        <p:spPr bwMode="auto">
          <a:xfrm>
            <a:off x="7160602" y="601829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15" name="Oval 414"/>
          <p:cNvSpPr>
            <a:spLocks/>
          </p:cNvSpPr>
          <p:nvPr/>
        </p:nvSpPr>
        <p:spPr bwMode="auto">
          <a:xfrm>
            <a:off x="8415318" y="602112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16" name="TextBox 415"/>
          <p:cNvSpPr txBox="1"/>
          <p:nvPr/>
        </p:nvSpPr>
        <p:spPr>
          <a:xfrm>
            <a:off x="7284079" y="6107945"/>
            <a:ext cx="301686" cy="369332"/>
          </a:xfrm>
          <a:prstGeom prst="rect">
            <a:avLst/>
          </a:prstGeom>
          <a:noFill/>
        </p:spPr>
        <p:txBody>
          <a:bodyPr wrap="none" rtlCol="0">
            <a:spAutoFit/>
          </a:bodyPr>
          <a:lstStyle/>
          <a:p>
            <a:r>
              <a:rPr lang="en-US" dirty="0"/>
              <a:t>1</a:t>
            </a:r>
          </a:p>
        </p:txBody>
      </p:sp>
      <p:sp>
        <p:nvSpPr>
          <p:cNvPr id="417" name="TextBox 416"/>
          <p:cNvSpPr txBox="1"/>
          <p:nvPr/>
        </p:nvSpPr>
        <p:spPr>
          <a:xfrm>
            <a:off x="8503529" y="6110783"/>
            <a:ext cx="372218" cy="369332"/>
          </a:xfrm>
          <a:prstGeom prst="rect">
            <a:avLst/>
          </a:prstGeom>
          <a:noFill/>
        </p:spPr>
        <p:txBody>
          <a:bodyPr wrap="none" rtlCol="0">
            <a:spAutoFit/>
          </a:bodyPr>
          <a:lstStyle/>
          <a:p>
            <a:r>
              <a:rPr lang="en-US" dirty="0"/>
              <a:t>-1</a:t>
            </a:r>
          </a:p>
        </p:txBody>
      </p:sp>
      <p:sp>
        <p:nvSpPr>
          <p:cNvPr id="418" name="Oval 417"/>
          <p:cNvSpPr>
            <a:spLocks/>
          </p:cNvSpPr>
          <p:nvPr/>
        </p:nvSpPr>
        <p:spPr bwMode="auto">
          <a:xfrm>
            <a:off x="7776721" y="601829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19" name="TextBox 418"/>
          <p:cNvSpPr txBox="1"/>
          <p:nvPr/>
        </p:nvSpPr>
        <p:spPr>
          <a:xfrm>
            <a:off x="7900198" y="6107945"/>
            <a:ext cx="301686" cy="369332"/>
          </a:xfrm>
          <a:prstGeom prst="rect">
            <a:avLst/>
          </a:prstGeom>
          <a:noFill/>
        </p:spPr>
        <p:txBody>
          <a:bodyPr wrap="none" rtlCol="0">
            <a:spAutoFit/>
          </a:bodyPr>
          <a:lstStyle/>
          <a:p>
            <a:r>
              <a:rPr lang="en-US" dirty="0"/>
              <a:t>1</a:t>
            </a:r>
          </a:p>
        </p:txBody>
      </p:sp>
      <p:sp>
        <p:nvSpPr>
          <p:cNvPr id="420" name="TextBox 419"/>
          <p:cNvSpPr txBox="1"/>
          <p:nvPr/>
        </p:nvSpPr>
        <p:spPr>
          <a:xfrm rot="18805400">
            <a:off x="6992825" y="5187257"/>
            <a:ext cx="700576" cy="307777"/>
          </a:xfrm>
          <a:prstGeom prst="rect">
            <a:avLst/>
          </a:prstGeom>
          <a:noFill/>
        </p:spPr>
        <p:txBody>
          <a:bodyPr wrap="none" rtlCol="0">
            <a:spAutoFit/>
          </a:bodyPr>
          <a:lstStyle/>
          <a:p>
            <a:r>
              <a:rPr lang="en-US" sz="1400" b="1" dirty="0">
                <a:solidFill>
                  <a:srgbClr val="7030A0"/>
                </a:solidFill>
              </a:rPr>
              <a:t>P = 0.5</a:t>
            </a:r>
          </a:p>
        </p:txBody>
      </p:sp>
      <p:sp>
        <p:nvSpPr>
          <p:cNvPr id="421" name="TextBox 420"/>
          <p:cNvSpPr txBox="1"/>
          <p:nvPr/>
        </p:nvSpPr>
        <p:spPr>
          <a:xfrm rot="3036645">
            <a:off x="8325048" y="5116588"/>
            <a:ext cx="772969" cy="307777"/>
          </a:xfrm>
          <a:prstGeom prst="rect">
            <a:avLst/>
          </a:prstGeom>
          <a:noFill/>
        </p:spPr>
        <p:txBody>
          <a:bodyPr wrap="none" rtlCol="0">
            <a:spAutoFit/>
          </a:bodyPr>
          <a:lstStyle/>
          <a:p>
            <a:r>
              <a:rPr lang="en-US" sz="1400" b="1" dirty="0">
                <a:solidFill>
                  <a:srgbClr val="7030A0"/>
                </a:solidFill>
              </a:rPr>
              <a:t>P = 0.25</a:t>
            </a:r>
          </a:p>
        </p:txBody>
      </p:sp>
      <p:cxnSp>
        <p:nvCxnSpPr>
          <p:cNvPr id="424" name="Straight Arrow Connector 423"/>
          <p:cNvCxnSpPr>
            <a:stCxn id="388" idx="3"/>
            <a:endCxn id="447" idx="0"/>
          </p:cNvCxnSpPr>
          <p:nvPr/>
        </p:nvCxnSpPr>
        <p:spPr>
          <a:xfrm flipH="1">
            <a:off x="5252714" y="3789909"/>
            <a:ext cx="80346" cy="33695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29" name="TextBox 428"/>
          <p:cNvSpPr txBox="1"/>
          <p:nvPr/>
        </p:nvSpPr>
        <p:spPr>
          <a:xfrm rot="5400000">
            <a:off x="5370926" y="5511753"/>
            <a:ext cx="772969" cy="307777"/>
          </a:xfrm>
          <a:prstGeom prst="rect">
            <a:avLst/>
          </a:prstGeom>
          <a:noFill/>
        </p:spPr>
        <p:txBody>
          <a:bodyPr wrap="none" rtlCol="0">
            <a:spAutoFit/>
          </a:bodyPr>
          <a:lstStyle/>
          <a:p>
            <a:r>
              <a:rPr lang="en-US" sz="1400" b="1" dirty="0">
                <a:solidFill>
                  <a:srgbClr val="7030A0"/>
                </a:solidFill>
              </a:rPr>
              <a:t>P = 0.25</a:t>
            </a:r>
          </a:p>
        </p:txBody>
      </p:sp>
      <p:sp>
        <p:nvSpPr>
          <p:cNvPr id="430" name="TextBox 429"/>
          <p:cNvSpPr txBox="1"/>
          <p:nvPr/>
        </p:nvSpPr>
        <p:spPr>
          <a:xfrm rot="5400000">
            <a:off x="5625146" y="5492230"/>
            <a:ext cx="799321" cy="369332"/>
          </a:xfrm>
          <a:prstGeom prst="rect">
            <a:avLst/>
          </a:prstGeom>
          <a:noFill/>
        </p:spPr>
        <p:txBody>
          <a:bodyPr wrap="none" rtlCol="0">
            <a:spAutoFit/>
          </a:bodyPr>
          <a:lstStyle/>
          <a:p>
            <a:r>
              <a:rPr lang="en-US" dirty="0"/>
              <a:t>Forfeit</a:t>
            </a:r>
          </a:p>
        </p:txBody>
      </p:sp>
      <p:sp>
        <p:nvSpPr>
          <p:cNvPr id="431" name="Oval 430"/>
          <p:cNvSpPr>
            <a:spLocks/>
          </p:cNvSpPr>
          <p:nvPr/>
        </p:nvSpPr>
        <p:spPr bwMode="auto">
          <a:xfrm>
            <a:off x="5562583" y="467550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432" name="TextBox 431"/>
          <p:cNvSpPr txBox="1"/>
          <p:nvPr/>
        </p:nvSpPr>
        <p:spPr>
          <a:xfrm>
            <a:off x="5624345" y="4765159"/>
            <a:ext cx="425116" cy="369332"/>
          </a:xfrm>
          <a:prstGeom prst="rect">
            <a:avLst/>
          </a:prstGeom>
          <a:noFill/>
        </p:spPr>
        <p:txBody>
          <a:bodyPr wrap="none" rtlCol="0">
            <a:spAutoFit/>
          </a:bodyPr>
          <a:lstStyle/>
          <a:p>
            <a:r>
              <a:rPr lang="en-US" b="1" dirty="0"/>
              <a:t>P2</a:t>
            </a:r>
          </a:p>
        </p:txBody>
      </p:sp>
      <p:cxnSp>
        <p:nvCxnSpPr>
          <p:cNvPr id="433" name="Straight Arrow Connector 432"/>
          <p:cNvCxnSpPr>
            <a:stCxn id="431" idx="3"/>
            <a:endCxn id="438" idx="0"/>
          </p:cNvCxnSpPr>
          <p:nvPr/>
        </p:nvCxnSpPr>
        <p:spPr>
          <a:xfrm flipH="1">
            <a:off x="5218223" y="5143799"/>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4" name="Straight Arrow Connector 433"/>
          <p:cNvCxnSpPr>
            <a:stCxn id="431" idx="5"/>
            <a:endCxn id="439" idx="0"/>
          </p:cNvCxnSpPr>
          <p:nvPr/>
        </p:nvCxnSpPr>
        <p:spPr>
          <a:xfrm>
            <a:off x="6030877" y="5143799"/>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5" name="TextBox 434"/>
          <p:cNvSpPr txBox="1"/>
          <p:nvPr/>
        </p:nvSpPr>
        <p:spPr>
          <a:xfrm rot="18816139">
            <a:off x="4898526" y="5287616"/>
            <a:ext cx="766557" cy="369332"/>
          </a:xfrm>
          <a:prstGeom prst="rect">
            <a:avLst/>
          </a:prstGeom>
          <a:noFill/>
        </p:spPr>
        <p:txBody>
          <a:bodyPr wrap="none" rtlCol="0">
            <a:spAutoFit/>
          </a:bodyPr>
          <a:lstStyle/>
          <a:p>
            <a:r>
              <a:rPr lang="en-US" dirty="0"/>
              <a:t>Heads</a:t>
            </a:r>
          </a:p>
        </p:txBody>
      </p:sp>
      <p:sp>
        <p:nvSpPr>
          <p:cNvPr id="436" name="TextBox 435"/>
          <p:cNvSpPr txBox="1"/>
          <p:nvPr/>
        </p:nvSpPr>
        <p:spPr>
          <a:xfrm rot="2994847">
            <a:off x="6044140" y="5223007"/>
            <a:ext cx="585032" cy="369332"/>
          </a:xfrm>
          <a:prstGeom prst="rect">
            <a:avLst/>
          </a:prstGeom>
          <a:noFill/>
        </p:spPr>
        <p:txBody>
          <a:bodyPr wrap="none" rtlCol="0">
            <a:spAutoFit/>
          </a:bodyPr>
          <a:lstStyle/>
          <a:p>
            <a:r>
              <a:rPr lang="en-US" dirty="0"/>
              <a:t>Tails</a:t>
            </a:r>
          </a:p>
        </p:txBody>
      </p:sp>
      <p:cxnSp>
        <p:nvCxnSpPr>
          <p:cNvPr id="437" name="Straight Arrow Connector 436"/>
          <p:cNvCxnSpPr>
            <a:stCxn id="431" idx="4"/>
            <a:endCxn id="442" idx="0"/>
          </p:cNvCxnSpPr>
          <p:nvPr/>
        </p:nvCxnSpPr>
        <p:spPr>
          <a:xfrm flipH="1">
            <a:off x="5834342" y="5224145"/>
            <a:ext cx="2561" cy="7941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8" name="Oval 437"/>
          <p:cNvSpPr>
            <a:spLocks/>
          </p:cNvSpPr>
          <p:nvPr/>
        </p:nvSpPr>
        <p:spPr bwMode="auto">
          <a:xfrm>
            <a:off x="4943903" y="601829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39" name="Oval 438"/>
          <p:cNvSpPr>
            <a:spLocks/>
          </p:cNvSpPr>
          <p:nvPr/>
        </p:nvSpPr>
        <p:spPr bwMode="auto">
          <a:xfrm>
            <a:off x="6198619" y="602112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42" name="Oval 441"/>
          <p:cNvSpPr>
            <a:spLocks/>
          </p:cNvSpPr>
          <p:nvPr/>
        </p:nvSpPr>
        <p:spPr bwMode="auto">
          <a:xfrm>
            <a:off x="5560022" y="6018291"/>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43" name="TextBox 442"/>
          <p:cNvSpPr txBox="1"/>
          <p:nvPr/>
        </p:nvSpPr>
        <p:spPr>
          <a:xfrm>
            <a:off x="5683499" y="6107945"/>
            <a:ext cx="301686" cy="369332"/>
          </a:xfrm>
          <a:prstGeom prst="rect">
            <a:avLst/>
          </a:prstGeom>
          <a:noFill/>
        </p:spPr>
        <p:txBody>
          <a:bodyPr wrap="none" rtlCol="0">
            <a:spAutoFit/>
          </a:bodyPr>
          <a:lstStyle/>
          <a:p>
            <a:r>
              <a:rPr lang="en-US" dirty="0"/>
              <a:t>1</a:t>
            </a:r>
          </a:p>
        </p:txBody>
      </p:sp>
      <p:sp>
        <p:nvSpPr>
          <p:cNvPr id="444" name="TextBox 443"/>
          <p:cNvSpPr txBox="1"/>
          <p:nvPr/>
        </p:nvSpPr>
        <p:spPr>
          <a:xfrm rot="3036645">
            <a:off x="6108349" y="5116588"/>
            <a:ext cx="772969" cy="307777"/>
          </a:xfrm>
          <a:prstGeom prst="rect">
            <a:avLst/>
          </a:prstGeom>
          <a:noFill/>
        </p:spPr>
        <p:txBody>
          <a:bodyPr wrap="none" rtlCol="0">
            <a:spAutoFit/>
          </a:bodyPr>
          <a:lstStyle/>
          <a:p>
            <a:r>
              <a:rPr lang="en-US" sz="1400" b="1" dirty="0">
                <a:solidFill>
                  <a:srgbClr val="7030A0"/>
                </a:solidFill>
              </a:rPr>
              <a:t>P = 0.25</a:t>
            </a:r>
          </a:p>
        </p:txBody>
      </p:sp>
      <p:sp>
        <p:nvSpPr>
          <p:cNvPr id="445" name="TextBox 444"/>
          <p:cNvSpPr txBox="1"/>
          <p:nvPr/>
        </p:nvSpPr>
        <p:spPr>
          <a:xfrm rot="18805400">
            <a:off x="4793252" y="5181229"/>
            <a:ext cx="700576" cy="307777"/>
          </a:xfrm>
          <a:prstGeom prst="rect">
            <a:avLst/>
          </a:prstGeom>
          <a:noFill/>
        </p:spPr>
        <p:txBody>
          <a:bodyPr wrap="none" rtlCol="0">
            <a:spAutoFit/>
          </a:bodyPr>
          <a:lstStyle/>
          <a:p>
            <a:r>
              <a:rPr lang="en-US" sz="1400" b="1" dirty="0">
                <a:solidFill>
                  <a:srgbClr val="7030A0"/>
                </a:solidFill>
              </a:rPr>
              <a:t>P = 0.5</a:t>
            </a:r>
          </a:p>
        </p:txBody>
      </p:sp>
      <p:sp>
        <p:nvSpPr>
          <p:cNvPr id="446" name="Right Arrow 445"/>
          <p:cNvSpPr/>
          <p:nvPr/>
        </p:nvSpPr>
        <p:spPr>
          <a:xfrm>
            <a:off x="3969083" y="4040075"/>
            <a:ext cx="809387" cy="605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a:spLocks/>
          </p:cNvSpPr>
          <p:nvPr/>
        </p:nvSpPr>
        <p:spPr bwMode="auto">
          <a:xfrm>
            <a:off x="4978394" y="4126865"/>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48" name="TextBox 447"/>
          <p:cNvSpPr txBox="1"/>
          <p:nvPr/>
        </p:nvSpPr>
        <p:spPr>
          <a:xfrm>
            <a:off x="5101871" y="4216519"/>
            <a:ext cx="301686" cy="369332"/>
          </a:xfrm>
          <a:prstGeom prst="rect">
            <a:avLst/>
          </a:prstGeom>
          <a:noFill/>
        </p:spPr>
        <p:txBody>
          <a:bodyPr wrap="none" rtlCol="0">
            <a:spAutoFit/>
          </a:bodyPr>
          <a:lstStyle/>
          <a:p>
            <a:r>
              <a:rPr lang="en-US" dirty="0">
                <a:solidFill>
                  <a:srgbClr val="FF0000"/>
                </a:solidFill>
              </a:rPr>
              <a:t>0</a:t>
            </a:r>
          </a:p>
        </p:txBody>
      </p:sp>
      <p:sp>
        <p:nvSpPr>
          <p:cNvPr id="449" name="Oval 448"/>
          <p:cNvSpPr>
            <a:spLocks/>
          </p:cNvSpPr>
          <p:nvPr/>
        </p:nvSpPr>
        <p:spPr bwMode="auto">
          <a:xfrm>
            <a:off x="7230642" y="415995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50" name="TextBox 449"/>
          <p:cNvSpPr txBox="1"/>
          <p:nvPr/>
        </p:nvSpPr>
        <p:spPr>
          <a:xfrm>
            <a:off x="7266756" y="4249613"/>
            <a:ext cx="476412" cy="369332"/>
          </a:xfrm>
          <a:prstGeom prst="rect">
            <a:avLst/>
          </a:prstGeom>
          <a:noFill/>
        </p:spPr>
        <p:txBody>
          <a:bodyPr wrap="none" rtlCol="0">
            <a:spAutoFit/>
          </a:bodyPr>
          <a:lstStyle/>
          <a:p>
            <a:r>
              <a:rPr lang="en-US" dirty="0">
                <a:solidFill>
                  <a:srgbClr val="FF0000"/>
                </a:solidFill>
              </a:rPr>
              <a:t>0.5</a:t>
            </a:r>
          </a:p>
        </p:txBody>
      </p:sp>
      <p:sp>
        <p:nvSpPr>
          <p:cNvPr id="451" name="TextBox 450"/>
          <p:cNvSpPr txBox="1"/>
          <p:nvPr/>
        </p:nvSpPr>
        <p:spPr>
          <a:xfrm rot="2680105">
            <a:off x="3406156" y="3661702"/>
            <a:ext cx="779381" cy="307777"/>
          </a:xfrm>
          <a:prstGeom prst="rect">
            <a:avLst/>
          </a:prstGeom>
          <a:noFill/>
        </p:spPr>
        <p:txBody>
          <a:bodyPr wrap="none" rtlCol="0">
            <a:spAutoFit/>
          </a:bodyPr>
          <a:lstStyle/>
          <a:p>
            <a:r>
              <a:rPr lang="en-US" sz="1400" b="1" dirty="0">
                <a:solidFill>
                  <a:srgbClr val="FF0000"/>
                </a:solidFill>
              </a:rPr>
              <a:t>EV = 0.5</a:t>
            </a:r>
          </a:p>
        </p:txBody>
      </p:sp>
      <p:sp>
        <p:nvSpPr>
          <p:cNvPr id="452" name="TextBox 451"/>
          <p:cNvSpPr txBox="1"/>
          <p:nvPr/>
        </p:nvSpPr>
        <p:spPr>
          <a:xfrm rot="3329751">
            <a:off x="1180294" y="3659652"/>
            <a:ext cx="639919" cy="307777"/>
          </a:xfrm>
          <a:prstGeom prst="rect">
            <a:avLst/>
          </a:prstGeom>
          <a:noFill/>
        </p:spPr>
        <p:txBody>
          <a:bodyPr wrap="none" rtlCol="0">
            <a:spAutoFit/>
          </a:bodyPr>
          <a:lstStyle/>
          <a:p>
            <a:r>
              <a:rPr lang="en-US" sz="1400" b="1" dirty="0">
                <a:solidFill>
                  <a:srgbClr val="FF0000"/>
                </a:solidFill>
              </a:rPr>
              <a:t>EV = 0</a:t>
            </a:r>
          </a:p>
        </p:txBody>
      </p:sp>
      <p:sp>
        <p:nvSpPr>
          <p:cNvPr id="13" name="TextBox 12"/>
          <p:cNvSpPr txBox="1"/>
          <p:nvPr/>
        </p:nvSpPr>
        <p:spPr>
          <a:xfrm>
            <a:off x="1079500" y="2079676"/>
            <a:ext cx="1913409" cy="369332"/>
          </a:xfrm>
          <a:prstGeom prst="rect">
            <a:avLst/>
          </a:prstGeom>
          <a:noFill/>
        </p:spPr>
        <p:txBody>
          <a:bodyPr wrap="none" rtlCol="0">
            <a:spAutoFit/>
          </a:bodyPr>
          <a:lstStyle/>
          <a:p>
            <a:r>
              <a:rPr lang="en-US" b="1" dirty="0"/>
              <a:t>Blueprint Strategy</a:t>
            </a:r>
          </a:p>
        </p:txBody>
      </p:sp>
      <p:sp>
        <p:nvSpPr>
          <p:cNvPr id="453" name="TextBox 452"/>
          <p:cNvSpPr txBox="1"/>
          <p:nvPr/>
        </p:nvSpPr>
        <p:spPr>
          <a:xfrm>
            <a:off x="5911299" y="2079676"/>
            <a:ext cx="1487010" cy="369332"/>
          </a:xfrm>
          <a:prstGeom prst="rect">
            <a:avLst/>
          </a:prstGeom>
          <a:noFill/>
        </p:spPr>
        <p:txBody>
          <a:bodyPr wrap="none" rtlCol="0">
            <a:spAutoFit/>
          </a:bodyPr>
          <a:lstStyle/>
          <a:p>
            <a:r>
              <a:rPr lang="en-US" b="1" dirty="0"/>
              <a:t>Gadget Game</a:t>
            </a:r>
          </a:p>
        </p:txBody>
      </p:sp>
      <p:sp>
        <p:nvSpPr>
          <p:cNvPr id="132" name="TextBox 131"/>
          <p:cNvSpPr txBox="1"/>
          <p:nvPr/>
        </p:nvSpPr>
        <p:spPr>
          <a:xfrm>
            <a:off x="5031339" y="6107582"/>
            <a:ext cx="372218" cy="369332"/>
          </a:xfrm>
          <a:prstGeom prst="rect">
            <a:avLst/>
          </a:prstGeom>
          <a:noFill/>
        </p:spPr>
        <p:txBody>
          <a:bodyPr wrap="none" rtlCol="0">
            <a:spAutoFit/>
          </a:bodyPr>
          <a:lstStyle/>
          <a:p>
            <a:r>
              <a:rPr lang="en-US" dirty="0"/>
              <a:t>-1</a:t>
            </a:r>
          </a:p>
        </p:txBody>
      </p:sp>
      <p:sp>
        <p:nvSpPr>
          <p:cNvPr id="133" name="TextBox 132"/>
          <p:cNvSpPr txBox="1"/>
          <p:nvPr/>
        </p:nvSpPr>
        <p:spPr>
          <a:xfrm>
            <a:off x="6343990" y="6107582"/>
            <a:ext cx="301686" cy="369332"/>
          </a:xfrm>
          <a:prstGeom prst="rect">
            <a:avLst/>
          </a:prstGeom>
          <a:noFill/>
        </p:spPr>
        <p:txBody>
          <a:bodyPr wrap="none" rtlCol="0">
            <a:spAutoFit/>
          </a:bodyPr>
          <a:lstStyle/>
          <a:p>
            <a:r>
              <a:rPr lang="en-US" dirty="0"/>
              <a:t>1</a:t>
            </a:r>
          </a:p>
        </p:txBody>
      </p:sp>
      <p:sp>
        <p:nvSpPr>
          <p:cNvPr id="135" name="TextBox 134">
            <a:extLst>
              <a:ext uri="{FF2B5EF4-FFF2-40B4-BE49-F238E27FC236}">
                <a16:creationId xmlns:a16="http://schemas.microsoft.com/office/drawing/2014/main" id="{ADEB41AD-4DA1-48C3-9502-09C722A351CF}"/>
              </a:ext>
            </a:extLst>
          </p:cNvPr>
          <p:cNvSpPr txBox="1"/>
          <p:nvPr/>
        </p:nvSpPr>
        <p:spPr>
          <a:xfrm>
            <a:off x="4078561" y="3472337"/>
            <a:ext cx="982513" cy="646331"/>
          </a:xfrm>
          <a:prstGeom prst="rect">
            <a:avLst/>
          </a:prstGeom>
          <a:noFill/>
        </p:spPr>
        <p:txBody>
          <a:bodyPr wrap="none" rtlCol="0">
            <a:spAutoFit/>
          </a:bodyPr>
          <a:lstStyle/>
          <a:p>
            <a:r>
              <a:rPr lang="en-US" dirty="0" err="1">
                <a:solidFill>
                  <a:schemeClr val="tx2"/>
                </a:solidFill>
              </a:rPr>
              <a:t>Libratus</a:t>
            </a:r>
            <a:r>
              <a:rPr lang="en-US" dirty="0">
                <a:solidFill>
                  <a:schemeClr val="tx2"/>
                </a:solidFill>
              </a:rPr>
              <a:t> </a:t>
            </a:r>
          </a:p>
          <a:p>
            <a:r>
              <a:rPr lang="en-US" dirty="0">
                <a:solidFill>
                  <a:schemeClr val="tx2"/>
                </a:solidFill>
              </a:rPr>
              <a:t>is P2</a:t>
            </a:r>
          </a:p>
        </p:txBody>
      </p:sp>
    </p:spTree>
    <p:extLst>
      <p:ext uri="{BB962C8B-B14F-4D97-AF65-F5344CB8AC3E}">
        <p14:creationId xmlns:p14="http://schemas.microsoft.com/office/powerpoint/2010/main" val="423091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 grpId="0"/>
      <p:bldP spid="420" grpId="0"/>
      <p:bldP spid="421" grpId="0"/>
      <p:bldP spid="429" grpId="0"/>
      <p:bldP spid="444" grpId="0"/>
      <p:bldP spid="445"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66219"/>
            <a:ext cx="7886700" cy="1325563"/>
          </a:xfrm>
        </p:spPr>
        <p:txBody>
          <a:bodyPr>
            <a:normAutofit fontScale="90000"/>
          </a:bodyPr>
          <a:lstStyle/>
          <a:p>
            <a:pPr algn="ctr"/>
            <a:r>
              <a:rPr lang="en-US" dirty="0"/>
              <a:t>Interlude: </a:t>
            </a:r>
            <a:br>
              <a:rPr lang="en-US" dirty="0"/>
            </a:br>
            <a:r>
              <a:rPr lang="en-US" dirty="0"/>
              <a:t>Alternative Payoff Distributions</a:t>
            </a:r>
          </a:p>
        </p:txBody>
      </p:sp>
    </p:spTree>
    <p:extLst>
      <p:ext uri="{BB962C8B-B14F-4D97-AF65-F5344CB8AC3E}">
        <p14:creationId xmlns:p14="http://schemas.microsoft.com/office/powerpoint/2010/main" val="2846531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payoff distributions</a:t>
            </a:r>
          </a:p>
        </p:txBody>
      </p:sp>
      <p:sp>
        <p:nvSpPr>
          <p:cNvPr id="11" name="TextBox 10"/>
          <p:cNvSpPr txBox="1"/>
          <p:nvPr/>
        </p:nvSpPr>
        <p:spPr>
          <a:xfrm>
            <a:off x="3732400" y="1374824"/>
            <a:ext cx="1719766" cy="369332"/>
          </a:xfrm>
          <a:prstGeom prst="rect">
            <a:avLst/>
          </a:prstGeom>
          <a:noFill/>
        </p:spPr>
        <p:txBody>
          <a:bodyPr wrap="none" rtlCol="0">
            <a:spAutoFit/>
          </a:bodyPr>
          <a:lstStyle/>
          <a:p>
            <a:r>
              <a:rPr lang="en-US" dirty="0"/>
              <a:t>Which is better?</a:t>
            </a:r>
          </a:p>
        </p:txBody>
      </p:sp>
      <p:sp>
        <p:nvSpPr>
          <p:cNvPr id="13" name="TextBox 12"/>
          <p:cNvSpPr txBox="1"/>
          <p:nvPr/>
        </p:nvSpPr>
        <p:spPr>
          <a:xfrm>
            <a:off x="2409694" y="1559490"/>
            <a:ext cx="458780" cy="369332"/>
          </a:xfrm>
          <a:prstGeom prst="rect">
            <a:avLst/>
          </a:prstGeom>
          <a:noFill/>
        </p:spPr>
        <p:txBody>
          <a:bodyPr wrap="none" rtlCol="0">
            <a:spAutoFit/>
          </a:bodyPr>
          <a:lstStyle/>
          <a:p>
            <a:r>
              <a:rPr lang="en-US" dirty="0"/>
              <a:t>(A)</a:t>
            </a:r>
          </a:p>
        </p:txBody>
      </p:sp>
      <p:sp>
        <p:nvSpPr>
          <p:cNvPr id="14" name="TextBox 13"/>
          <p:cNvSpPr txBox="1"/>
          <p:nvPr/>
        </p:nvSpPr>
        <p:spPr>
          <a:xfrm>
            <a:off x="5943600" y="1559490"/>
            <a:ext cx="450764" cy="369332"/>
          </a:xfrm>
          <a:prstGeom prst="rect">
            <a:avLst/>
          </a:prstGeom>
          <a:noFill/>
        </p:spPr>
        <p:txBody>
          <a:bodyPr wrap="none" rtlCol="0">
            <a:spAutoFit/>
          </a:bodyPr>
          <a:lstStyle/>
          <a:p>
            <a:r>
              <a:rPr lang="en-US" dirty="0"/>
              <a:t>(B)</a:t>
            </a:r>
          </a:p>
        </p:txBody>
      </p:sp>
      <p:sp>
        <p:nvSpPr>
          <p:cNvPr id="15" name="Content Placeholder 2"/>
          <p:cNvSpPr>
            <a:spLocks noGrp="1"/>
          </p:cNvSpPr>
          <p:nvPr>
            <p:ph idx="1"/>
          </p:nvPr>
        </p:nvSpPr>
        <p:spPr>
          <a:xfrm>
            <a:off x="300625" y="4928992"/>
            <a:ext cx="8558408" cy="1929008"/>
          </a:xfrm>
        </p:spPr>
        <p:txBody>
          <a:bodyPr>
            <a:normAutofit fontScale="62500" lnSpcReduction="20000"/>
          </a:bodyPr>
          <a:lstStyle/>
          <a:p>
            <a:r>
              <a:rPr lang="en-US" dirty="0"/>
              <a:t>Answer: It depends on the assumptions. If the blueprint strategy is not perfect, (B) is probably better</a:t>
            </a:r>
          </a:p>
          <a:p>
            <a:r>
              <a:rPr lang="en-US" dirty="0"/>
              <a:t>Idea: Assume the alternative payoffs were sampled from a random variable</a:t>
            </a:r>
          </a:p>
          <a:p>
            <a:r>
              <a:rPr lang="en-US" dirty="0"/>
              <a:t>The narrower the distribution sampled from, the more we maximize the minimum margin</a:t>
            </a:r>
          </a:p>
          <a:p>
            <a:r>
              <a:rPr lang="en-US" dirty="0"/>
              <a:t>The wider the distribution, the more we maximize the sum of all margins</a:t>
            </a:r>
          </a:p>
        </p:txBody>
      </p:sp>
      <p:graphicFrame>
        <p:nvGraphicFramePr>
          <p:cNvPr id="12" name="Chart 11"/>
          <p:cNvGraphicFramePr>
            <a:graphicFrameLocks/>
          </p:cNvGraphicFramePr>
          <p:nvPr/>
        </p:nvGraphicFramePr>
        <p:xfrm>
          <a:off x="1153974" y="1928822"/>
          <a:ext cx="3429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nvGraphicFramePr>
        <p:xfrm>
          <a:off x="4679864" y="1928822"/>
          <a:ext cx="3429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578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TextBox 38"/>
          <p:cNvSpPr txBox="1"/>
          <p:nvPr/>
        </p:nvSpPr>
        <p:spPr>
          <a:xfrm rot="20302675">
            <a:off x="6139869" y="1698873"/>
            <a:ext cx="766557" cy="369332"/>
          </a:xfrm>
          <a:prstGeom prst="rect">
            <a:avLst/>
          </a:prstGeom>
          <a:noFill/>
        </p:spPr>
        <p:txBody>
          <a:bodyPr wrap="none" rtlCol="0">
            <a:spAutoFit/>
          </a:bodyPr>
          <a:lstStyle/>
          <a:p>
            <a:r>
              <a:rPr lang="en-US" dirty="0"/>
              <a:t>Heads</a:t>
            </a:r>
          </a:p>
        </p:txBody>
      </p:sp>
      <p:sp>
        <p:nvSpPr>
          <p:cNvPr id="2" name="Title 1"/>
          <p:cNvSpPr>
            <a:spLocks noGrp="1"/>
          </p:cNvSpPr>
          <p:nvPr>
            <p:ph type="title"/>
          </p:nvPr>
        </p:nvSpPr>
        <p:spPr/>
        <p:txBody>
          <a:bodyPr/>
          <a:lstStyle/>
          <a:p>
            <a:r>
              <a:rPr lang="en-US" dirty="0"/>
              <a:t>Alternative payoff distributions</a:t>
            </a:r>
          </a:p>
        </p:txBody>
      </p:sp>
      <p:sp>
        <p:nvSpPr>
          <p:cNvPr id="28" name="Right Arrow 27"/>
          <p:cNvSpPr/>
          <p:nvPr/>
        </p:nvSpPr>
        <p:spPr>
          <a:xfrm>
            <a:off x="2851237" y="2959056"/>
            <a:ext cx="667011" cy="6842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rot="18467458">
            <a:off x="3968337" y="3789629"/>
            <a:ext cx="447558" cy="369332"/>
          </a:xfrm>
          <a:prstGeom prst="rect">
            <a:avLst/>
          </a:prstGeom>
          <a:noFill/>
        </p:spPr>
        <p:txBody>
          <a:bodyPr wrap="none" rtlCol="0">
            <a:spAutoFit/>
          </a:bodyPr>
          <a:lstStyle/>
          <a:p>
            <a:r>
              <a:rPr lang="en-US" dirty="0"/>
              <a:t>Alt</a:t>
            </a:r>
          </a:p>
        </p:txBody>
      </p:sp>
      <p:sp>
        <p:nvSpPr>
          <p:cNvPr id="30" name="Oval 29"/>
          <p:cNvSpPr>
            <a:spLocks/>
          </p:cNvSpPr>
          <p:nvPr/>
        </p:nvSpPr>
        <p:spPr bwMode="auto">
          <a:xfrm>
            <a:off x="3785408" y="4211425"/>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1" name="Oval 30"/>
          <p:cNvSpPr>
            <a:spLocks/>
          </p:cNvSpPr>
          <p:nvPr/>
        </p:nvSpPr>
        <p:spPr bwMode="auto">
          <a:xfrm>
            <a:off x="4337838" y="3333663"/>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32" name="TextBox 31"/>
          <p:cNvSpPr txBox="1"/>
          <p:nvPr/>
        </p:nvSpPr>
        <p:spPr>
          <a:xfrm>
            <a:off x="4399600" y="3423317"/>
            <a:ext cx="425116" cy="369332"/>
          </a:xfrm>
          <a:prstGeom prst="rect">
            <a:avLst/>
          </a:prstGeom>
          <a:noFill/>
        </p:spPr>
        <p:txBody>
          <a:bodyPr wrap="none" rtlCol="0">
            <a:spAutoFit/>
          </a:bodyPr>
          <a:lstStyle/>
          <a:p>
            <a:r>
              <a:rPr lang="en-US" b="1" dirty="0"/>
              <a:t>P1</a:t>
            </a:r>
          </a:p>
        </p:txBody>
      </p:sp>
      <p:sp>
        <p:nvSpPr>
          <p:cNvPr id="36" name="Oval 35"/>
          <p:cNvSpPr>
            <a:spLocks/>
          </p:cNvSpPr>
          <p:nvPr/>
        </p:nvSpPr>
        <p:spPr bwMode="auto">
          <a:xfrm>
            <a:off x="6847010" y="1321192"/>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37" name="TextBox 36"/>
          <p:cNvSpPr txBox="1"/>
          <p:nvPr/>
        </p:nvSpPr>
        <p:spPr>
          <a:xfrm>
            <a:off x="6968083" y="1410846"/>
            <a:ext cx="306494" cy="369332"/>
          </a:xfrm>
          <a:prstGeom prst="rect">
            <a:avLst/>
          </a:prstGeom>
          <a:noFill/>
        </p:spPr>
        <p:txBody>
          <a:bodyPr wrap="none" rtlCol="0">
            <a:spAutoFit/>
          </a:bodyPr>
          <a:lstStyle/>
          <a:p>
            <a:r>
              <a:rPr lang="en-US" b="1" dirty="0"/>
              <a:t>C</a:t>
            </a:r>
          </a:p>
        </p:txBody>
      </p:sp>
      <p:cxnSp>
        <p:nvCxnSpPr>
          <p:cNvPr id="38" name="Straight Arrow Connector 37"/>
          <p:cNvCxnSpPr>
            <a:stCxn id="36" idx="3"/>
            <a:endCxn id="44" idx="7"/>
          </p:cNvCxnSpPr>
          <p:nvPr/>
        </p:nvCxnSpPr>
        <p:spPr>
          <a:xfrm flipH="1">
            <a:off x="6387295" y="1789486"/>
            <a:ext cx="540061" cy="5388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rot="2641767">
            <a:off x="4405542" y="4288408"/>
            <a:ext cx="686598" cy="369332"/>
          </a:xfrm>
          <a:prstGeom prst="rect">
            <a:avLst/>
          </a:prstGeom>
          <a:noFill/>
        </p:spPr>
        <p:txBody>
          <a:bodyPr wrap="none" rtlCol="0">
            <a:spAutoFit/>
          </a:bodyPr>
          <a:lstStyle/>
          <a:p>
            <a:r>
              <a:rPr lang="en-US" dirty="0"/>
              <a:t>Enter</a:t>
            </a:r>
          </a:p>
        </p:txBody>
      </p:sp>
      <p:sp>
        <p:nvSpPr>
          <p:cNvPr id="41" name="TextBox 40"/>
          <p:cNvSpPr txBox="1"/>
          <p:nvPr/>
        </p:nvSpPr>
        <p:spPr>
          <a:xfrm rot="20343673">
            <a:off x="6111393" y="1548011"/>
            <a:ext cx="675185" cy="307777"/>
          </a:xfrm>
          <a:prstGeom prst="rect">
            <a:avLst/>
          </a:prstGeom>
          <a:noFill/>
        </p:spPr>
        <p:txBody>
          <a:bodyPr wrap="none" rtlCol="0">
            <a:spAutoFit/>
          </a:bodyPr>
          <a:lstStyle/>
          <a:p>
            <a:r>
              <a:rPr lang="en-US" sz="1400" dirty="0"/>
              <a:t>P = 0.5</a:t>
            </a:r>
          </a:p>
        </p:txBody>
      </p:sp>
      <p:sp>
        <p:nvSpPr>
          <p:cNvPr id="42" name="TextBox 41"/>
          <p:cNvSpPr txBox="1"/>
          <p:nvPr/>
        </p:nvSpPr>
        <p:spPr>
          <a:xfrm>
            <a:off x="3786256" y="4301079"/>
            <a:ext cx="546945" cy="369332"/>
          </a:xfrm>
          <a:prstGeom prst="rect">
            <a:avLst/>
          </a:prstGeom>
          <a:noFill/>
        </p:spPr>
        <p:txBody>
          <a:bodyPr wrap="none" rtlCol="0">
            <a:spAutoFit/>
          </a:bodyPr>
          <a:lstStyle/>
          <a:p>
            <a:r>
              <a:rPr lang="en-US" dirty="0"/>
              <a:t>-0.1</a:t>
            </a:r>
          </a:p>
        </p:txBody>
      </p:sp>
      <p:cxnSp>
        <p:nvCxnSpPr>
          <p:cNvPr id="43" name="Straight Arrow Connector 42"/>
          <p:cNvCxnSpPr>
            <a:stCxn id="31" idx="3"/>
            <a:endCxn id="30" idx="7"/>
          </p:cNvCxnSpPr>
          <p:nvPr/>
        </p:nvCxnSpPr>
        <p:spPr>
          <a:xfrm flipH="1">
            <a:off x="4253702" y="3801957"/>
            <a:ext cx="164482" cy="4898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Oval 43"/>
          <p:cNvSpPr>
            <a:spLocks/>
          </p:cNvSpPr>
          <p:nvPr/>
        </p:nvSpPr>
        <p:spPr bwMode="auto">
          <a:xfrm>
            <a:off x="5919001" y="2248030"/>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45" name="TextBox 44"/>
          <p:cNvSpPr txBox="1"/>
          <p:nvPr/>
        </p:nvSpPr>
        <p:spPr>
          <a:xfrm>
            <a:off x="6040074" y="2337684"/>
            <a:ext cx="306494" cy="369332"/>
          </a:xfrm>
          <a:prstGeom prst="rect">
            <a:avLst/>
          </a:prstGeom>
          <a:noFill/>
        </p:spPr>
        <p:txBody>
          <a:bodyPr wrap="none" rtlCol="0">
            <a:spAutoFit/>
          </a:bodyPr>
          <a:lstStyle/>
          <a:p>
            <a:r>
              <a:rPr lang="en-US" b="1" dirty="0"/>
              <a:t>C</a:t>
            </a:r>
          </a:p>
        </p:txBody>
      </p:sp>
      <p:sp>
        <p:nvSpPr>
          <p:cNvPr id="49" name="TextBox 48"/>
          <p:cNvSpPr txBox="1"/>
          <p:nvPr/>
        </p:nvSpPr>
        <p:spPr>
          <a:xfrm rot="18467458">
            <a:off x="5551569" y="3856861"/>
            <a:ext cx="447558" cy="369332"/>
          </a:xfrm>
          <a:prstGeom prst="rect">
            <a:avLst/>
          </a:prstGeom>
          <a:noFill/>
        </p:spPr>
        <p:txBody>
          <a:bodyPr wrap="none" rtlCol="0">
            <a:spAutoFit/>
          </a:bodyPr>
          <a:lstStyle/>
          <a:p>
            <a:r>
              <a:rPr lang="en-US" dirty="0"/>
              <a:t>Alt</a:t>
            </a:r>
          </a:p>
        </p:txBody>
      </p:sp>
      <p:sp>
        <p:nvSpPr>
          <p:cNvPr id="50" name="Oval 49"/>
          <p:cNvSpPr>
            <a:spLocks/>
          </p:cNvSpPr>
          <p:nvPr/>
        </p:nvSpPr>
        <p:spPr bwMode="auto">
          <a:xfrm>
            <a:off x="5341071" y="427865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Oval 50"/>
          <p:cNvSpPr>
            <a:spLocks/>
          </p:cNvSpPr>
          <p:nvPr/>
        </p:nvSpPr>
        <p:spPr bwMode="auto">
          <a:xfrm>
            <a:off x="5921070" y="3400895"/>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52" name="TextBox 51"/>
          <p:cNvSpPr txBox="1"/>
          <p:nvPr/>
        </p:nvSpPr>
        <p:spPr>
          <a:xfrm>
            <a:off x="5982832" y="3490549"/>
            <a:ext cx="425116" cy="369332"/>
          </a:xfrm>
          <a:prstGeom prst="rect">
            <a:avLst/>
          </a:prstGeom>
          <a:noFill/>
        </p:spPr>
        <p:txBody>
          <a:bodyPr wrap="none" rtlCol="0">
            <a:spAutoFit/>
          </a:bodyPr>
          <a:lstStyle/>
          <a:p>
            <a:r>
              <a:rPr lang="en-US" b="1" dirty="0"/>
              <a:t>P1</a:t>
            </a:r>
          </a:p>
        </p:txBody>
      </p:sp>
      <p:sp>
        <p:nvSpPr>
          <p:cNvPr id="53" name="Oval 52"/>
          <p:cNvSpPr>
            <a:spLocks/>
          </p:cNvSpPr>
          <p:nvPr/>
        </p:nvSpPr>
        <p:spPr bwMode="auto">
          <a:xfrm>
            <a:off x="6133628" y="522737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54" name="TextBox 53"/>
          <p:cNvSpPr txBox="1"/>
          <p:nvPr/>
        </p:nvSpPr>
        <p:spPr>
          <a:xfrm>
            <a:off x="6195390" y="5317029"/>
            <a:ext cx="425116" cy="369332"/>
          </a:xfrm>
          <a:prstGeom prst="rect">
            <a:avLst/>
          </a:prstGeom>
          <a:noFill/>
        </p:spPr>
        <p:txBody>
          <a:bodyPr wrap="none" rtlCol="0">
            <a:spAutoFit/>
          </a:bodyPr>
          <a:lstStyle/>
          <a:p>
            <a:r>
              <a:rPr lang="en-US" b="1" dirty="0"/>
              <a:t>P2</a:t>
            </a:r>
          </a:p>
        </p:txBody>
      </p:sp>
      <p:sp>
        <p:nvSpPr>
          <p:cNvPr id="57" name="TextBox 56"/>
          <p:cNvSpPr txBox="1"/>
          <p:nvPr/>
        </p:nvSpPr>
        <p:spPr>
          <a:xfrm>
            <a:off x="5464548" y="4368311"/>
            <a:ext cx="301686" cy="369332"/>
          </a:xfrm>
          <a:prstGeom prst="rect">
            <a:avLst/>
          </a:prstGeom>
          <a:noFill/>
        </p:spPr>
        <p:txBody>
          <a:bodyPr wrap="none" rtlCol="0">
            <a:spAutoFit/>
          </a:bodyPr>
          <a:lstStyle/>
          <a:p>
            <a:r>
              <a:rPr lang="en-US" dirty="0"/>
              <a:t>0</a:t>
            </a:r>
          </a:p>
        </p:txBody>
      </p:sp>
      <p:cxnSp>
        <p:nvCxnSpPr>
          <p:cNvPr id="58" name="Straight Arrow Connector 57"/>
          <p:cNvCxnSpPr>
            <a:stCxn id="51" idx="3"/>
            <a:endCxn id="50" idx="7"/>
          </p:cNvCxnSpPr>
          <p:nvPr/>
        </p:nvCxnSpPr>
        <p:spPr>
          <a:xfrm flipH="1">
            <a:off x="5809365" y="3869189"/>
            <a:ext cx="192051" cy="4898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rot="18467458">
            <a:off x="555806" y="3435828"/>
            <a:ext cx="447558" cy="369332"/>
          </a:xfrm>
          <a:prstGeom prst="rect">
            <a:avLst/>
          </a:prstGeom>
          <a:noFill/>
        </p:spPr>
        <p:txBody>
          <a:bodyPr wrap="none" rtlCol="0">
            <a:spAutoFit/>
          </a:bodyPr>
          <a:lstStyle/>
          <a:p>
            <a:r>
              <a:rPr lang="en-US" dirty="0"/>
              <a:t>Alt</a:t>
            </a:r>
          </a:p>
        </p:txBody>
      </p:sp>
      <p:sp>
        <p:nvSpPr>
          <p:cNvPr id="73" name="Oval 72"/>
          <p:cNvSpPr>
            <a:spLocks/>
          </p:cNvSpPr>
          <p:nvPr/>
        </p:nvSpPr>
        <p:spPr bwMode="auto">
          <a:xfrm>
            <a:off x="345307" y="3857624"/>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4" name="Oval 73"/>
          <p:cNvSpPr>
            <a:spLocks/>
          </p:cNvSpPr>
          <p:nvPr/>
        </p:nvSpPr>
        <p:spPr bwMode="auto">
          <a:xfrm>
            <a:off x="925306" y="2979862"/>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5" name="TextBox 74"/>
          <p:cNvSpPr txBox="1"/>
          <p:nvPr/>
        </p:nvSpPr>
        <p:spPr>
          <a:xfrm>
            <a:off x="987068" y="3069516"/>
            <a:ext cx="425116" cy="369332"/>
          </a:xfrm>
          <a:prstGeom prst="rect">
            <a:avLst/>
          </a:prstGeom>
          <a:noFill/>
        </p:spPr>
        <p:txBody>
          <a:bodyPr wrap="none" rtlCol="0">
            <a:spAutoFit/>
          </a:bodyPr>
          <a:lstStyle/>
          <a:p>
            <a:r>
              <a:rPr lang="en-US" b="1" dirty="0"/>
              <a:t>P1</a:t>
            </a:r>
          </a:p>
        </p:txBody>
      </p:sp>
      <p:sp>
        <p:nvSpPr>
          <p:cNvPr id="76" name="Oval 75"/>
          <p:cNvSpPr>
            <a:spLocks/>
          </p:cNvSpPr>
          <p:nvPr/>
        </p:nvSpPr>
        <p:spPr bwMode="auto">
          <a:xfrm>
            <a:off x="1273817" y="4449895"/>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7" name="TextBox 76"/>
          <p:cNvSpPr txBox="1"/>
          <p:nvPr/>
        </p:nvSpPr>
        <p:spPr>
          <a:xfrm>
            <a:off x="1335579" y="4539549"/>
            <a:ext cx="425116" cy="369332"/>
          </a:xfrm>
          <a:prstGeom prst="rect">
            <a:avLst/>
          </a:prstGeom>
          <a:noFill/>
        </p:spPr>
        <p:txBody>
          <a:bodyPr wrap="none" rtlCol="0">
            <a:spAutoFit/>
          </a:bodyPr>
          <a:lstStyle/>
          <a:p>
            <a:r>
              <a:rPr lang="en-US" b="1" dirty="0"/>
              <a:t>P2</a:t>
            </a:r>
          </a:p>
        </p:txBody>
      </p:sp>
      <p:cxnSp>
        <p:nvCxnSpPr>
          <p:cNvPr id="78" name="Straight Arrow Connector 77"/>
          <p:cNvCxnSpPr>
            <a:stCxn id="74" idx="5"/>
            <a:endCxn id="76" idx="0"/>
          </p:cNvCxnSpPr>
          <p:nvPr/>
        </p:nvCxnSpPr>
        <p:spPr>
          <a:xfrm>
            <a:off x="1393600" y="3448156"/>
            <a:ext cx="154537" cy="10017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Oval 78"/>
          <p:cNvSpPr>
            <a:spLocks/>
          </p:cNvSpPr>
          <p:nvPr/>
        </p:nvSpPr>
        <p:spPr bwMode="auto">
          <a:xfrm>
            <a:off x="1859454" y="2175784"/>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80" name="TextBox 79"/>
          <p:cNvSpPr txBox="1"/>
          <p:nvPr/>
        </p:nvSpPr>
        <p:spPr>
          <a:xfrm>
            <a:off x="1980527" y="2265438"/>
            <a:ext cx="306494" cy="369332"/>
          </a:xfrm>
          <a:prstGeom prst="rect">
            <a:avLst/>
          </a:prstGeom>
          <a:noFill/>
        </p:spPr>
        <p:txBody>
          <a:bodyPr wrap="none" rtlCol="0">
            <a:spAutoFit/>
          </a:bodyPr>
          <a:lstStyle/>
          <a:p>
            <a:r>
              <a:rPr lang="en-US" b="1" dirty="0"/>
              <a:t>C</a:t>
            </a:r>
          </a:p>
        </p:txBody>
      </p:sp>
      <p:cxnSp>
        <p:nvCxnSpPr>
          <p:cNvPr id="81" name="Straight Arrow Connector 80"/>
          <p:cNvCxnSpPr>
            <a:stCxn id="79" idx="3"/>
            <a:endCxn id="74" idx="7"/>
          </p:cNvCxnSpPr>
          <p:nvPr/>
        </p:nvCxnSpPr>
        <p:spPr>
          <a:xfrm flipH="1">
            <a:off x="1393600" y="2644078"/>
            <a:ext cx="546200" cy="4161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rot="20302675">
            <a:off x="1172230" y="2532725"/>
            <a:ext cx="766557" cy="369332"/>
          </a:xfrm>
          <a:prstGeom prst="rect">
            <a:avLst/>
          </a:prstGeom>
          <a:noFill/>
        </p:spPr>
        <p:txBody>
          <a:bodyPr wrap="none" rtlCol="0">
            <a:spAutoFit/>
          </a:bodyPr>
          <a:lstStyle/>
          <a:p>
            <a:r>
              <a:rPr lang="en-US" dirty="0"/>
              <a:t>Heads</a:t>
            </a:r>
          </a:p>
        </p:txBody>
      </p:sp>
      <p:sp>
        <p:nvSpPr>
          <p:cNvPr id="83" name="TextBox 82"/>
          <p:cNvSpPr txBox="1"/>
          <p:nvPr/>
        </p:nvSpPr>
        <p:spPr>
          <a:xfrm rot="4553186">
            <a:off x="1245538" y="3633376"/>
            <a:ext cx="686598" cy="369332"/>
          </a:xfrm>
          <a:prstGeom prst="rect">
            <a:avLst/>
          </a:prstGeom>
          <a:noFill/>
        </p:spPr>
        <p:txBody>
          <a:bodyPr wrap="none" rtlCol="0">
            <a:spAutoFit/>
          </a:bodyPr>
          <a:lstStyle/>
          <a:p>
            <a:r>
              <a:rPr lang="en-US" dirty="0"/>
              <a:t>Enter</a:t>
            </a:r>
          </a:p>
        </p:txBody>
      </p:sp>
      <p:sp>
        <p:nvSpPr>
          <p:cNvPr id="84" name="TextBox 83"/>
          <p:cNvSpPr txBox="1"/>
          <p:nvPr/>
        </p:nvSpPr>
        <p:spPr>
          <a:xfrm rot="20343673">
            <a:off x="1143755" y="2381863"/>
            <a:ext cx="675185" cy="307777"/>
          </a:xfrm>
          <a:prstGeom prst="rect">
            <a:avLst/>
          </a:prstGeom>
          <a:noFill/>
        </p:spPr>
        <p:txBody>
          <a:bodyPr wrap="none" rtlCol="0">
            <a:spAutoFit/>
          </a:bodyPr>
          <a:lstStyle/>
          <a:p>
            <a:r>
              <a:rPr lang="en-US" sz="1400" dirty="0"/>
              <a:t>P = 0.5</a:t>
            </a:r>
          </a:p>
        </p:txBody>
      </p:sp>
      <p:sp>
        <p:nvSpPr>
          <p:cNvPr id="85" name="TextBox 84"/>
          <p:cNvSpPr txBox="1"/>
          <p:nvPr/>
        </p:nvSpPr>
        <p:spPr>
          <a:xfrm>
            <a:off x="468784" y="3947278"/>
            <a:ext cx="301686" cy="369332"/>
          </a:xfrm>
          <a:prstGeom prst="rect">
            <a:avLst/>
          </a:prstGeom>
          <a:noFill/>
        </p:spPr>
        <p:txBody>
          <a:bodyPr wrap="none" rtlCol="0">
            <a:spAutoFit/>
          </a:bodyPr>
          <a:lstStyle/>
          <a:p>
            <a:r>
              <a:rPr lang="en-US" dirty="0"/>
              <a:t>0</a:t>
            </a:r>
          </a:p>
        </p:txBody>
      </p:sp>
      <p:cxnSp>
        <p:nvCxnSpPr>
          <p:cNvPr id="86" name="Straight Arrow Connector 85"/>
          <p:cNvCxnSpPr>
            <a:stCxn id="74" idx="3"/>
            <a:endCxn id="73" idx="7"/>
          </p:cNvCxnSpPr>
          <p:nvPr/>
        </p:nvCxnSpPr>
        <p:spPr>
          <a:xfrm flipH="1">
            <a:off x="813601" y="3448156"/>
            <a:ext cx="192051" cy="4898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rot="18467458">
            <a:off x="7180466" y="3896909"/>
            <a:ext cx="447558" cy="369332"/>
          </a:xfrm>
          <a:prstGeom prst="rect">
            <a:avLst/>
          </a:prstGeom>
          <a:noFill/>
        </p:spPr>
        <p:txBody>
          <a:bodyPr wrap="none" rtlCol="0">
            <a:spAutoFit/>
          </a:bodyPr>
          <a:lstStyle/>
          <a:p>
            <a:r>
              <a:rPr lang="en-US" dirty="0"/>
              <a:t>Alt</a:t>
            </a:r>
          </a:p>
        </p:txBody>
      </p:sp>
      <p:sp>
        <p:nvSpPr>
          <p:cNvPr id="114" name="Oval 113"/>
          <p:cNvSpPr>
            <a:spLocks/>
          </p:cNvSpPr>
          <p:nvPr/>
        </p:nvSpPr>
        <p:spPr bwMode="auto">
          <a:xfrm>
            <a:off x="6978777" y="4318706"/>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15" name="Oval 114"/>
          <p:cNvSpPr>
            <a:spLocks/>
          </p:cNvSpPr>
          <p:nvPr/>
        </p:nvSpPr>
        <p:spPr bwMode="auto">
          <a:xfrm>
            <a:off x="7549966" y="3440944"/>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16" name="TextBox 115"/>
          <p:cNvSpPr txBox="1"/>
          <p:nvPr/>
        </p:nvSpPr>
        <p:spPr>
          <a:xfrm>
            <a:off x="7611728" y="3530598"/>
            <a:ext cx="425116" cy="369332"/>
          </a:xfrm>
          <a:prstGeom prst="rect">
            <a:avLst/>
          </a:prstGeom>
          <a:noFill/>
        </p:spPr>
        <p:txBody>
          <a:bodyPr wrap="none" rtlCol="0">
            <a:spAutoFit/>
          </a:bodyPr>
          <a:lstStyle/>
          <a:p>
            <a:r>
              <a:rPr lang="en-US" b="1" dirty="0"/>
              <a:t>P1</a:t>
            </a:r>
          </a:p>
        </p:txBody>
      </p:sp>
      <p:sp>
        <p:nvSpPr>
          <p:cNvPr id="117" name="TextBox 116"/>
          <p:cNvSpPr txBox="1"/>
          <p:nvPr/>
        </p:nvSpPr>
        <p:spPr>
          <a:xfrm>
            <a:off x="7014891" y="4408360"/>
            <a:ext cx="476412" cy="369332"/>
          </a:xfrm>
          <a:prstGeom prst="rect">
            <a:avLst/>
          </a:prstGeom>
          <a:noFill/>
        </p:spPr>
        <p:txBody>
          <a:bodyPr wrap="none" rtlCol="0">
            <a:spAutoFit/>
          </a:bodyPr>
          <a:lstStyle/>
          <a:p>
            <a:r>
              <a:rPr lang="en-US" dirty="0"/>
              <a:t>0.1</a:t>
            </a:r>
          </a:p>
        </p:txBody>
      </p:sp>
      <p:cxnSp>
        <p:nvCxnSpPr>
          <p:cNvPr id="118" name="Straight Arrow Connector 117"/>
          <p:cNvCxnSpPr>
            <a:stCxn id="115" idx="3"/>
            <a:endCxn id="114" idx="7"/>
          </p:cNvCxnSpPr>
          <p:nvPr/>
        </p:nvCxnSpPr>
        <p:spPr>
          <a:xfrm flipH="1">
            <a:off x="7447071" y="3909238"/>
            <a:ext cx="183241" cy="4898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rot="19573354">
            <a:off x="7935268" y="4079631"/>
            <a:ext cx="686598" cy="369332"/>
          </a:xfrm>
          <a:prstGeom prst="rect">
            <a:avLst/>
          </a:prstGeom>
          <a:noFill/>
        </p:spPr>
        <p:txBody>
          <a:bodyPr wrap="none" rtlCol="0">
            <a:spAutoFit/>
          </a:bodyPr>
          <a:lstStyle/>
          <a:p>
            <a:r>
              <a:rPr lang="en-US" dirty="0"/>
              <a:t>Enter</a:t>
            </a:r>
          </a:p>
        </p:txBody>
      </p:sp>
      <p:sp>
        <p:nvSpPr>
          <p:cNvPr id="123" name="TextBox 122"/>
          <p:cNvSpPr txBox="1"/>
          <p:nvPr/>
        </p:nvSpPr>
        <p:spPr>
          <a:xfrm rot="4377372">
            <a:off x="6254754" y="4026969"/>
            <a:ext cx="686598" cy="369332"/>
          </a:xfrm>
          <a:prstGeom prst="rect">
            <a:avLst/>
          </a:prstGeom>
          <a:noFill/>
        </p:spPr>
        <p:txBody>
          <a:bodyPr wrap="none" rtlCol="0">
            <a:spAutoFit/>
          </a:bodyPr>
          <a:lstStyle/>
          <a:p>
            <a:r>
              <a:rPr lang="en-US" dirty="0"/>
              <a:t>Enter</a:t>
            </a:r>
          </a:p>
        </p:txBody>
      </p:sp>
      <p:cxnSp>
        <p:nvCxnSpPr>
          <p:cNvPr id="127" name="Straight Arrow Connector 126"/>
          <p:cNvCxnSpPr>
            <a:stCxn id="44" idx="4"/>
            <a:endCxn id="51" idx="0"/>
          </p:cNvCxnSpPr>
          <p:nvPr/>
        </p:nvCxnSpPr>
        <p:spPr>
          <a:xfrm>
            <a:off x="6193321" y="2796670"/>
            <a:ext cx="2069" cy="6042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44" idx="4"/>
            <a:endCxn id="31" idx="0"/>
          </p:cNvCxnSpPr>
          <p:nvPr/>
        </p:nvCxnSpPr>
        <p:spPr>
          <a:xfrm flipH="1">
            <a:off x="4612158" y="2796670"/>
            <a:ext cx="1581163" cy="5369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44" idx="4"/>
            <a:endCxn id="115" idx="0"/>
          </p:cNvCxnSpPr>
          <p:nvPr/>
        </p:nvCxnSpPr>
        <p:spPr>
          <a:xfrm>
            <a:off x="6193321" y="2796670"/>
            <a:ext cx="1630965" cy="6442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5264653" y="3406648"/>
            <a:ext cx="397866" cy="461665"/>
          </a:xfrm>
          <a:prstGeom prst="rect">
            <a:avLst/>
          </a:prstGeom>
          <a:noFill/>
        </p:spPr>
        <p:txBody>
          <a:bodyPr wrap="none" rtlCol="0">
            <a:spAutoFit/>
          </a:bodyPr>
          <a:lstStyle/>
          <a:p>
            <a:r>
              <a:rPr lang="en-US" sz="2400" dirty="0"/>
              <a:t>…</a:t>
            </a:r>
          </a:p>
        </p:txBody>
      </p:sp>
      <p:sp>
        <p:nvSpPr>
          <p:cNvPr id="142" name="TextBox 141"/>
          <p:cNvSpPr txBox="1"/>
          <p:nvPr/>
        </p:nvSpPr>
        <p:spPr>
          <a:xfrm>
            <a:off x="6794182" y="3440074"/>
            <a:ext cx="397866" cy="461665"/>
          </a:xfrm>
          <a:prstGeom prst="rect">
            <a:avLst/>
          </a:prstGeom>
          <a:noFill/>
        </p:spPr>
        <p:txBody>
          <a:bodyPr wrap="none" rtlCol="0">
            <a:spAutoFit/>
          </a:bodyPr>
          <a:lstStyle/>
          <a:p>
            <a:r>
              <a:rPr lang="en-US" sz="2400" dirty="0"/>
              <a:t>…</a:t>
            </a:r>
          </a:p>
        </p:txBody>
      </p:sp>
      <p:sp>
        <p:nvSpPr>
          <p:cNvPr id="143" name="Content Placeholder 2"/>
          <p:cNvSpPr>
            <a:spLocks noGrp="1"/>
          </p:cNvSpPr>
          <p:nvPr>
            <p:ph idx="1"/>
          </p:nvPr>
        </p:nvSpPr>
        <p:spPr>
          <a:xfrm>
            <a:off x="58634" y="5562600"/>
            <a:ext cx="8558408" cy="1021785"/>
          </a:xfrm>
        </p:spPr>
        <p:txBody>
          <a:bodyPr>
            <a:normAutofit/>
          </a:bodyPr>
          <a:lstStyle/>
          <a:p>
            <a:r>
              <a:rPr lang="en-US" sz="2200" dirty="0"/>
              <a:t>This imperfect-recall abstraction is solvable by CFR</a:t>
            </a:r>
          </a:p>
          <a:p>
            <a:r>
              <a:rPr lang="en-US" sz="2200" dirty="0"/>
              <a:t>If Hedge is used, there is no need to discretize the distribution</a:t>
            </a:r>
          </a:p>
        </p:txBody>
      </p:sp>
      <p:cxnSp>
        <p:nvCxnSpPr>
          <p:cNvPr id="7" name="Curved Connector 6"/>
          <p:cNvCxnSpPr>
            <a:stCxn id="53" idx="2"/>
          </p:cNvCxnSpPr>
          <p:nvPr/>
        </p:nvCxnSpPr>
        <p:spPr>
          <a:xfrm rot="10800000">
            <a:off x="4806132" y="3791573"/>
            <a:ext cx="1327496" cy="1710122"/>
          </a:xfrm>
          <a:prstGeom prst="curvedConnector2">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89" name="Curved Connector 88"/>
          <p:cNvCxnSpPr>
            <a:stCxn id="115" idx="5"/>
            <a:endCxn id="53" idx="6"/>
          </p:cNvCxnSpPr>
          <p:nvPr/>
        </p:nvCxnSpPr>
        <p:spPr>
          <a:xfrm rot="5400000">
            <a:off x="6554036" y="4037470"/>
            <a:ext cx="1592457" cy="1335992"/>
          </a:xfrm>
          <a:prstGeom prst="curvedConnector2">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1" idx="5"/>
            <a:endCxn id="53" idx="0"/>
          </p:cNvCxnSpPr>
          <p:nvPr/>
        </p:nvCxnSpPr>
        <p:spPr>
          <a:xfrm>
            <a:off x="6389364" y="3869189"/>
            <a:ext cx="18584" cy="13581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67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413" y="287174"/>
            <a:ext cx="8469626" cy="1113571"/>
          </a:xfrm>
        </p:spPr>
        <p:txBody>
          <a:bodyPr>
            <a:normAutofit/>
          </a:bodyPr>
          <a:lstStyle/>
          <a:p>
            <a:r>
              <a:rPr lang="en-US" dirty="0"/>
              <a:t>Perfect-information games</a:t>
            </a:r>
          </a:p>
        </p:txBody>
      </p:sp>
      <p:sp>
        <p:nvSpPr>
          <p:cNvPr id="13" name="TextBox 12"/>
          <p:cNvSpPr txBox="1"/>
          <p:nvPr/>
        </p:nvSpPr>
        <p:spPr>
          <a:xfrm>
            <a:off x="304800" y="4884003"/>
            <a:ext cx="8693983" cy="830997"/>
          </a:xfrm>
          <a:prstGeom prst="rect">
            <a:avLst/>
          </a:prstGeom>
          <a:noFill/>
        </p:spPr>
        <p:txBody>
          <a:bodyPr wrap="none" rtlCol="0">
            <a:spAutoFit/>
          </a:bodyPr>
          <a:lstStyle/>
          <a:p>
            <a:pPr marL="342900" indent="-342900" algn="l">
              <a:buFont typeface="Arial" pitchFamily="34" charset="0"/>
              <a:buChar char="•"/>
            </a:pPr>
            <a:r>
              <a:rPr lang="en-US" sz="2400" dirty="0"/>
              <a:t>Subgames can be solved with information from the subgame only</a:t>
            </a:r>
            <a:endParaRPr lang="en-US" sz="2400" dirty="0">
              <a:solidFill>
                <a:schemeClr val="tx1"/>
              </a:solidFill>
            </a:endParaRPr>
          </a:p>
          <a:p>
            <a:pPr marL="342900" indent="-342900" algn="l">
              <a:buFont typeface="Arial" pitchFamily="34" charset="0"/>
              <a:buChar char="•"/>
            </a:pPr>
            <a:r>
              <a:rPr lang="en-US" sz="2400" dirty="0">
                <a:solidFill>
                  <a:schemeClr val="tx1"/>
                </a:solidFill>
              </a:rPr>
              <a:t>This is </a:t>
            </a:r>
            <a:r>
              <a:rPr lang="en-US" sz="2400" b="1" dirty="0">
                <a:solidFill>
                  <a:srgbClr val="FF0000"/>
                </a:solidFill>
              </a:rPr>
              <a:t>not true</a:t>
            </a:r>
            <a:r>
              <a:rPr lang="en-US" sz="2400" dirty="0">
                <a:solidFill>
                  <a:schemeClr val="tx1"/>
                </a:solidFill>
              </a:rPr>
              <a:t> in imperfect-information games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8334" y="1856633"/>
            <a:ext cx="2463016" cy="2463016"/>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054" y="1856633"/>
            <a:ext cx="2463016" cy="2463016"/>
          </a:xfrm>
          <a:prstGeom prst="rect">
            <a:avLst/>
          </a:prstGeom>
        </p:spPr>
      </p:pic>
      <p:sp>
        <p:nvSpPr>
          <p:cNvPr id="12" name="TextBox 11"/>
          <p:cNvSpPr txBox="1"/>
          <p:nvPr/>
        </p:nvSpPr>
        <p:spPr>
          <a:xfrm>
            <a:off x="1371600" y="1443335"/>
            <a:ext cx="2133148" cy="461665"/>
          </a:xfrm>
          <a:prstGeom prst="rect">
            <a:avLst/>
          </a:prstGeom>
          <a:noFill/>
        </p:spPr>
        <p:txBody>
          <a:bodyPr wrap="none" rtlCol="0">
            <a:spAutoFit/>
          </a:bodyPr>
          <a:lstStyle/>
          <a:p>
            <a:r>
              <a:rPr lang="en-US" sz="2400" dirty="0">
                <a:solidFill>
                  <a:schemeClr val="tx1"/>
                </a:solidFill>
              </a:rPr>
              <a:t>Sicilian Defense</a:t>
            </a:r>
          </a:p>
        </p:txBody>
      </p:sp>
      <p:sp>
        <p:nvSpPr>
          <p:cNvPr id="17" name="TextBox 16"/>
          <p:cNvSpPr txBox="1"/>
          <p:nvPr/>
        </p:nvSpPr>
        <p:spPr>
          <a:xfrm>
            <a:off x="5100605" y="1443335"/>
            <a:ext cx="2192075" cy="461665"/>
          </a:xfrm>
          <a:prstGeom prst="rect">
            <a:avLst/>
          </a:prstGeom>
          <a:noFill/>
        </p:spPr>
        <p:txBody>
          <a:bodyPr wrap="none" rtlCol="0">
            <a:spAutoFit/>
          </a:bodyPr>
          <a:lstStyle/>
          <a:p>
            <a:r>
              <a:rPr lang="en-US" sz="2400" dirty="0">
                <a:solidFill>
                  <a:schemeClr val="tx1"/>
                </a:solidFill>
              </a:rPr>
              <a:t>Queen’s Gambit</a:t>
            </a:r>
          </a:p>
        </p:txBody>
      </p:sp>
    </p:spTree>
    <p:extLst>
      <p:ext uri="{BB962C8B-B14F-4D97-AF65-F5344CB8AC3E}">
        <p14:creationId xmlns:p14="http://schemas.microsoft.com/office/powerpoint/2010/main" val="3997820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payoff distributions</a:t>
            </a:r>
          </a:p>
        </p:txBody>
      </p:sp>
      <p:sp>
        <p:nvSpPr>
          <p:cNvPr id="3" name="Content Placeholder 2"/>
          <p:cNvSpPr>
            <a:spLocks noGrp="1"/>
          </p:cNvSpPr>
          <p:nvPr>
            <p:ph idx="1"/>
          </p:nvPr>
        </p:nvSpPr>
        <p:spPr/>
        <p:txBody>
          <a:bodyPr>
            <a:normAutofit fontScale="85000" lnSpcReduction="10000"/>
          </a:bodyPr>
          <a:lstStyle/>
          <a:p>
            <a:r>
              <a:rPr lang="en-US" dirty="0"/>
              <a:t>Complication: How do we decide on a distribution?</a:t>
            </a:r>
          </a:p>
          <a:p>
            <a:r>
              <a:rPr lang="en-US" dirty="0"/>
              <a:t>Heuristics – constant fraction of the pot</a:t>
            </a:r>
          </a:p>
          <a:p>
            <a:r>
              <a:rPr lang="en-US" dirty="0"/>
              <a:t>Principled – difference between blueprint EV and full-game best response</a:t>
            </a:r>
          </a:p>
          <a:p>
            <a:r>
              <a:rPr lang="en-US" dirty="0"/>
              <a:t>Ultimately depends on how blueprint strategy was generated</a:t>
            </a:r>
          </a:p>
          <a:p>
            <a:r>
              <a:rPr lang="en-US" dirty="0"/>
              <a:t>If distributions are correct, this approach produces an optimal subgame strategy</a:t>
            </a:r>
          </a:p>
          <a:p>
            <a:r>
              <a:rPr lang="en-US" dirty="0"/>
              <a:t>Improves performance of safe subgame solving dramatically in practice</a:t>
            </a:r>
          </a:p>
        </p:txBody>
      </p:sp>
    </p:spTree>
    <p:extLst>
      <p:ext uri="{BB962C8B-B14F-4D97-AF65-F5344CB8AC3E}">
        <p14:creationId xmlns:p14="http://schemas.microsoft.com/office/powerpoint/2010/main" val="4243269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66219"/>
            <a:ext cx="7886700" cy="1325563"/>
          </a:xfrm>
        </p:spPr>
        <p:txBody>
          <a:bodyPr>
            <a:normAutofit/>
          </a:bodyPr>
          <a:lstStyle/>
          <a:p>
            <a:pPr algn="ctr"/>
            <a:r>
              <a:rPr lang="en-US" dirty="0"/>
              <a:t>End of interlude</a:t>
            </a:r>
          </a:p>
        </p:txBody>
      </p:sp>
    </p:spTree>
    <p:extLst>
      <p:ext uri="{BB962C8B-B14F-4D97-AF65-F5344CB8AC3E}">
        <p14:creationId xmlns:p14="http://schemas.microsoft.com/office/powerpoint/2010/main" val="2511005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425801" cy="676870"/>
          </a:xfrm>
        </p:spPr>
        <p:txBody>
          <a:bodyPr>
            <a:normAutofit fontScale="90000"/>
          </a:bodyPr>
          <a:lstStyle/>
          <a:p>
            <a:r>
              <a:rPr lang="en-US" dirty="0" err="1"/>
              <a:t>Maxmargin</a:t>
            </a:r>
            <a:r>
              <a:rPr lang="en-US" dirty="0"/>
              <a:t> refinement </a:t>
            </a:r>
            <a:r>
              <a:rPr lang="en-US" sz="2200" dirty="0">
                <a:solidFill>
                  <a:schemeClr val="tx2">
                    <a:lumMod val="40000"/>
                    <a:lumOff val="60000"/>
                  </a:schemeClr>
                </a:solidFill>
              </a:rPr>
              <a:t>[</a:t>
            </a:r>
            <a:r>
              <a:rPr lang="en-US" sz="2200" dirty="0" err="1">
                <a:solidFill>
                  <a:schemeClr val="tx2">
                    <a:lumMod val="40000"/>
                    <a:lumOff val="60000"/>
                  </a:schemeClr>
                </a:solidFill>
              </a:rPr>
              <a:t>Moravcik</a:t>
            </a:r>
            <a:r>
              <a:rPr lang="en-US" sz="2200" dirty="0">
                <a:solidFill>
                  <a:schemeClr val="tx2">
                    <a:lumMod val="40000"/>
                    <a:lumOff val="60000"/>
                  </a:schemeClr>
                </a:solidFill>
              </a:rPr>
              <a:t> et al. AAAI 2016]</a:t>
            </a:r>
            <a:endParaRPr lang="en-US" sz="4900" dirty="0">
              <a:solidFill>
                <a:schemeClr val="tx2">
                  <a:lumMod val="40000"/>
                  <a:lumOff val="60000"/>
                </a:schemeClr>
              </a:solidFill>
            </a:endParaRPr>
          </a:p>
        </p:txBody>
      </p:sp>
      <p:grpSp>
        <p:nvGrpSpPr>
          <p:cNvPr id="4" name="Group 3"/>
          <p:cNvGrpSpPr/>
          <p:nvPr/>
        </p:nvGrpSpPr>
        <p:grpSpPr>
          <a:xfrm>
            <a:off x="2346406" y="3458223"/>
            <a:ext cx="777240" cy="548640"/>
            <a:chOff x="4532799" y="3705495"/>
            <a:chExt cx="777240" cy="548640"/>
          </a:xfrm>
        </p:grpSpPr>
        <p:sp>
          <p:nvSpPr>
            <p:cNvPr id="5" name="Isosceles Triangle 4"/>
            <p:cNvSpPr/>
            <p:nvPr/>
          </p:nvSpPr>
          <p:spPr>
            <a:xfrm>
              <a:off x="4532799" y="3705495"/>
              <a:ext cx="777240" cy="548640"/>
            </a:xfrm>
            <a:prstGeom prst="triangle">
              <a:avLst/>
            </a:prstGeom>
            <a:gradFill flip="none" rotWithShape="0">
              <a:gsLst>
                <a:gs pos="0">
                  <a:schemeClr val="bg1">
                    <a:lumMod val="50000"/>
                  </a:schemeClr>
                </a:gs>
                <a:gs pos="100000">
                  <a:srgbClr val="FFFFFF"/>
                </a:gs>
              </a:gsLst>
              <a:lin ang="228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647947" y="3844589"/>
              <a:ext cx="546945" cy="369332"/>
            </a:xfrm>
            <a:prstGeom prst="rect">
              <a:avLst/>
            </a:prstGeom>
            <a:noFill/>
          </p:spPr>
          <p:txBody>
            <a:bodyPr wrap="none" rtlCol="0">
              <a:spAutoFit/>
            </a:bodyPr>
            <a:lstStyle/>
            <a:p>
              <a:r>
                <a:rPr lang="en-US" dirty="0"/>
                <a:t>-0.5</a:t>
              </a:r>
            </a:p>
          </p:txBody>
        </p:sp>
      </p:grpSp>
      <p:sp>
        <p:nvSpPr>
          <p:cNvPr id="7" name="TextBox 6"/>
          <p:cNvSpPr txBox="1"/>
          <p:nvPr/>
        </p:nvSpPr>
        <p:spPr>
          <a:xfrm rot="18467458">
            <a:off x="181592" y="3129615"/>
            <a:ext cx="511679" cy="369332"/>
          </a:xfrm>
          <a:prstGeom prst="rect">
            <a:avLst/>
          </a:prstGeom>
          <a:noFill/>
        </p:spPr>
        <p:txBody>
          <a:bodyPr wrap="none" rtlCol="0">
            <a:spAutoFit/>
          </a:bodyPr>
          <a:lstStyle/>
          <a:p>
            <a:r>
              <a:rPr lang="en-US" dirty="0"/>
              <a:t>Sell</a:t>
            </a:r>
          </a:p>
        </p:txBody>
      </p:sp>
      <p:sp>
        <p:nvSpPr>
          <p:cNvPr id="8" name="TextBox 7"/>
          <p:cNvSpPr txBox="1"/>
          <p:nvPr/>
        </p:nvSpPr>
        <p:spPr>
          <a:xfrm rot="18467458">
            <a:off x="2438679" y="3129615"/>
            <a:ext cx="511679" cy="369332"/>
          </a:xfrm>
          <a:prstGeom prst="rect">
            <a:avLst/>
          </a:prstGeom>
          <a:noFill/>
        </p:spPr>
        <p:txBody>
          <a:bodyPr wrap="none" rtlCol="0">
            <a:spAutoFit/>
          </a:bodyPr>
          <a:lstStyle/>
          <a:p>
            <a:r>
              <a:rPr lang="en-US" dirty="0"/>
              <a:t>Sell</a:t>
            </a:r>
          </a:p>
        </p:txBody>
      </p:sp>
      <p:sp>
        <p:nvSpPr>
          <p:cNvPr id="9" name="Oval 8"/>
          <p:cNvSpPr>
            <a:spLocks/>
          </p:cNvSpPr>
          <p:nvPr/>
        </p:nvSpPr>
        <p:spPr bwMode="auto">
          <a:xfrm>
            <a:off x="2883416" y="2760923"/>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0" name="TextBox 9"/>
          <p:cNvSpPr txBox="1"/>
          <p:nvPr/>
        </p:nvSpPr>
        <p:spPr>
          <a:xfrm>
            <a:off x="2945178" y="2850577"/>
            <a:ext cx="425116" cy="369332"/>
          </a:xfrm>
          <a:prstGeom prst="rect">
            <a:avLst/>
          </a:prstGeom>
          <a:noFill/>
        </p:spPr>
        <p:txBody>
          <a:bodyPr wrap="none" rtlCol="0">
            <a:spAutoFit/>
          </a:bodyPr>
          <a:lstStyle/>
          <a:p>
            <a:r>
              <a:rPr lang="en-US" b="1" dirty="0"/>
              <a:t>P1</a:t>
            </a:r>
          </a:p>
        </p:txBody>
      </p:sp>
      <p:cxnSp>
        <p:nvCxnSpPr>
          <p:cNvPr id="11" name="Straight Arrow Connector 10"/>
          <p:cNvCxnSpPr>
            <a:stCxn id="9" idx="5"/>
            <a:endCxn id="30" idx="0"/>
          </p:cNvCxnSpPr>
          <p:nvPr/>
        </p:nvCxnSpPr>
        <p:spPr>
          <a:xfrm>
            <a:off x="3351710" y="3229217"/>
            <a:ext cx="117620" cy="8906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30" idx="2"/>
          </p:cNvCxnSpPr>
          <p:nvPr/>
        </p:nvCxnSpPr>
        <p:spPr>
          <a:xfrm flipV="1">
            <a:off x="1344471" y="4394149"/>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Oval 12"/>
          <p:cNvSpPr>
            <a:spLocks/>
          </p:cNvSpPr>
          <p:nvPr/>
        </p:nvSpPr>
        <p:spPr bwMode="auto">
          <a:xfrm>
            <a:off x="668442" y="2765939"/>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4" name="TextBox 13"/>
          <p:cNvSpPr txBox="1"/>
          <p:nvPr/>
        </p:nvSpPr>
        <p:spPr>
          <a:xfrm>
            <a:off x="730204" y="2855593"/>
            <a:ext cx="425116" cy="369332"/>
          </a:xfrm>
          <a:prstGeom prst="rect">
            <a:avLst/>
          </a:prstGeom>
          <a:noFill/>
        </p:spPr>
        <p:txBody>
          <a:bodyPr wrap="none" rtlCol="0">
            <a:spAutoFit/>
          </a:bodyPr>
          <a:lstStyle/>
          <a:p>
            <a:r>
              <a:rPr lang="en-US" b="1" dirty="0"/>
              <a:t>P1</a:t>
            </a:r>
          </a:p>
        </p:txBody>
      </p:sp>
      <p:cxnSp>
        <p:nvCxnSpPr>
          <p:cNvPr id="15" name="Straight Arrow Connector 14"/>
          <p:cNvCxnSpPr>
            <a:stCxn id="13" idx="5"/>
            <a:endCxn id="52" idx="0"/>
          </p:cNvCxnSpPr>
          <p:nvPr/>
        </p:nvCxnSpPr>
        <p:spPr>
          <a:xfrm>
            <a:off x="1136736" y="3234233"/>
            <a:ext cx="115895" cy="8855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a:spLocks/>
          </p:cNvSpPr>
          <p:nvPr/>
        </p:nvSpPr>
        <p:spPr bwMode="auto">
          <a:xfrm>
            <a:off x="1768047" y="1961861"/>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7" name="TextBox 16"/>
          <p:cNvSpPr txBox="1"/>
          <p:nvPr/>
        </p:nvSpPr>
        <p:spPr>
          <a:xfrm>
            <a:off x="1889120" y="2051515"/>
            <a:ext cx="306494" cy="369332"/>
          </a:xfrm>
          <a:prstGeom prst="rect">
            <a:avLst/>
          </a:prstGeom>
          <a:noFill/>
        </p:spPr>
        <p:txBody>
          <a:bodyPr wrap="none" rtlCol="0">
            <a:spAutoFit/>
          </a:bodyPr>
          <a:lstStyle/>
          <a:p>
            <a:r>
              <a:rPr lang="en-US" b="1" dirty="0"/>
              <a:t>C</a:t>
            </a:r>
          </a:p>
        </p:txBody>
      </p:sp>
      <p:cxnSp>
        <p:nvCxnSpPr>
          <p:cNvPr id="18" name="Straight Arrow Connector 17"/>
          <p:cNvCxnSpPr>
            <a:stCxn id="16" idx="3"/>
            <a:endCxn id="13" idx="7"/>
          </p:cNvCxnSpPr>
          <p:nvPr/>
        </p:nvCxnSpPr>
        <p:spPr>
          <a:xfrm flipH="1">
            <a:off x="1136736" y="2430155"/>
            <a:ext cx="711657" cy="4161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6" idx="5"/>
            <a:endCxn id="9" idx="1"/>
          </p:cNvCxnSpPr>
          <p:nvPr/>
        </p:nvCxnSpPr>
        <p:spPr>
          <a:xfrm>
            <a:off x="2236341" y="2430155"/>
            <a:ext cx="727421" cy="4111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20302675">
            <a:off x="995068" y="2343064"/>
            <a:ext cx="766557" cy="369332"/>
          </a:xfrm>
          <a:prstGeom prst="rect">
            <a:avLst/>
          </a:prstGeom>
          <a:noFill/>
        </p:spPr>
        <p:txBody>
          <a:bodyPr wrap="none" rtlCol="0">
            <a:spAutoFit/>
          </a:bodyPr>
          <a:lstStyle/>
          <a:p>
            <a:r>
              <a:rPr lang="en-US" dirty="0"/>
              <a:t>Heads</a:t>
            </a:r>
          </a:p>
        </p:txBody>
      </p:sp>
      <p:sp>
        <p:nvSpPr>
          <p:cNvPr id="21" name="TextBox 20"/>
          <p:cNvSpPr txBox="1"/>
          <p:nvPr/>
        </p:nvSpPr>
        <p:spPr>
          <a:xfrm rot="1354170">
            <a:off x="2521548" y="2378910"/>
            <a:ext cx="585032" cy="369332"/>
          </a:xfrm>
          <a:prstGeom prst="rect">
            <a:avLst/>
          </a:prstGeom>
          <a:noFill/>
        </p:spPr>
        <p:txBody>
          <a:bodyPr wrap="none" rtlCol="0">
            <a:spAutoFit/>
          </a:bodyPr>
          <a:lstStyle/>
          <a:p>
            <a:r>
              <a:rPr lang="en-US" dirty="0"/>
              <a:t>Tails</a:t>
            </a:r>
          </a:p>
        </p:txBody>
      </p:sp>
      <p:sp>
        <p:nvSpPr>
          <p:cNvPr id="22" name="TextBox 21"/>
          <p:cNvSpPr txBox="1"/>
          <p:nvPr/>
        </p:nvSpPr>
        <p:spPr>
          <a:xfrm rot="3444943">
            <a:off x="1061514" y="3264321"/>
            <a:ext cx="566694" cy="369332"/>
          </a:xfrm>
          <a:prstGeom prst="rect">
            <a:avLst/>
          </a:prstGeom>
          <a:noFill/>
        </p:spPr>
        <p:txBody>
          <a:bodyPr wrap="none" rtlCol="0">
            <a:spAutoFit/>
          </a:bodyPr>
          <a:lstStyle/>
          <a:p>
            <a:r>
              <a:rPr lang="en-US" dirty="0"/>
              <a:t>Play</a:t>
            </a:r>
          </a:p>
        </p:txBody>
      </p:sp>
      <p:sp>
        <p:nvSpPr>
          <p:cNvPr id="23" name="TextBox 22"/>
          <p:cNvSpPr txBox="1"/>
          <p:nvPr/>
        </p:nvSpPr>
        <p:spPr>
          <a:xfrm rot="3010513">
            <a:off x="3317349" y="3262003"/>
            <a:ext cx="566694" cy="369332"/>
          </a:xfrm>
          <a:prstGeom prst="rect">
            <a:avLst/>
          </a:prstGeom>
          <a:noFill/>
        </p:spPr>
        <p:txBody>
          <a:bodyPr wrap="none" rtlCol="0">
            <a:spAutoFit/>
          </a:bodyPr>
          <a:lstStyle/>
          <a:p>
            <a:r>
              <a:rPr lang="en-US" dirty="0"/>
              <a:t>Play</a:t>
            </a:r>
          </a:p>
        </p:txBody>
      </p:sp>
      <p:sp>
        <p:nvSpPr>
          <p:cNvPr id="24" name="TextBox 23"/>
          <p:cNvSpPr txBox="1"/>
          <p:nvPr/>
        </p:nvSpPr>
        <p:spPr>
          <a:xfrm rot="20343673">
            <a:off x="933184" y="2192201"/>
            <a:ext cx="692562" cy="307777"/>
          </a:xfrm>
          <a:prstGeom prst="rect">
            <a:avLst/>
          </a:prstGeom>
          <a:noFill/>
        </p:spPr>
        <p:txBody>
          <a:bodyPr wrap="none" rtlCol="0">
            <a:spAutoFit/>
          </a:bodyPr>
          <a:lstStyle/>
          <a:p>
            <a:r>
              <a:rPr lang="en-US" sz="1400" dirty="0"/>
              <a:t>P = 0.5</a:t>
            </a:r>
          </a:p>
        </p:txBody>
      </p:sp>
      <p:sp>
        <p:nvSpPr>
          <p:cNvPr id="25" name="TextBox 24"/>
          <p:cNvSpPr txBox="1"/>
          <p:nvPr/>
        </p:nvSpPr>
        <p:spPr>
          <a:xfrm rot="1352542">
            <a:off x="2601026" y="2215679"/>
            <a:ext cx="692562" cy="307777"/>
          </a:xfrm>
          <a:prstGeom prst="rect">
            <a:avLst/>
          </a:prstGeom>
          <a:noFill/>
        </p:spPr>
        <p:txBody>
          <a:bodyPr wrap="none" rtlCol="0">
            <a:spAutoFit/>
          </a:bodyPr>
          <a:lstStyle/>
          <a:p>
            <a:r>
              <a:rPr lang="en-US" sz="1400" dirty="0"/>
              <a:t>P = 0.5</a:t>
            </a:r>
          </a:p>
        </p:txBody>
      </p:sp>
      <p:cxnSp>
        <p:nvCxnSpPr>
          <p:cNvPr id="26" name="Straight Arrow Connector 25"/>
          <p:cNvCxnSpPr>
            <a:stCxn id="9" idx="3"/>
            <a:endCxn id="5" idx="0"/>
          </p:cNvCxnSpPr>
          <p:nvPr/>
        </p:nvCxnSpPr>
        <p:spPr>
          <a:xfrm flipH="1">
            <a:off x="2735026" y="3229217"/>
            <a:ext cx="228736" cy="22900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576330" y="4119829"/>
            <a:ext cx="1803356" cy="1894264"/>
            <a:chOff x="4776758" y="4465034"/>
            <a:chExt cx="1803356" cy="1894264"/>
          </a:xfrm>
        </p:grpSpPr>
        <p:sp>
          <p:nvSpPr>
            <p:cNvPr id="28" name="TextBox 27"/>
            <p:cNvSpPr txBox="1"/>
            <p:nvPr/>
          </p:nvSpPr>
          <p:spPr>
            <a:xfrm rot="5400000">
              <a:off x="5203781" y="5301282"/>
              <a:ext cx="772969" cy="307777"/>
            </a:xfrm>
            <a:prstGeom prst="rect">
              <a:avLst/>
            </a:prstGeom>
            <a:noFill/>
          </p:spPr>
          <p:txBody>
            <a:bodyPr wrap="none" rtlCol="0">
              <a:spAutoFit/>
            </a:bodyPr>
            <a:lstStyle/>
            <a:p>
              <a:r>
                <a:rPr lang="en-US" sz="1400" b="1" dirty="0">
                  <a:solidFill>
                    <a:srgbClr val="7030A0"/>
                  </a:solidFill>
                </a:rPr>
                <a:t>P = 0.25</a:t>
              </a:r>
            </a:p>
          </p:txBody>
        </p:sp>
        <p:sp>
          <p:nvSpPr>
            <p:cNvPr id="29" name="TextBox 28"/>
            <p:cNvSpPr txBox="1"/>
            <p:nvPr/>
          </p:nvSpPr>
          <p:spPr>
            <a:xfrm rot="5400000">
              <a:off x="5458001" y="5281759"/>
              <a:ext cx="799321" cy="369332"/>
            </a:xfrm>
            <a:prstGeom prst="rect">
              <a:avLst/>
            </a:prstGeom>
            <a:noFill/>
          </p:spPr>
          <p:txBody>
            <a:bodyPr wrap="none" rtlCol="0">
              <a:spAutoFit/>
            </a:bodyPr>
            <a:lstStyle/>
            <a:p>
              <a:r>
                <a:rPr lang="en-US" dirty="0"/>
                <a:t>Forfeit</a:t>
              </a:r>
            </a:p>
          </p:txBody>
        </p:sp>
        <p:sp>
          <p:nvSpPr>
            <p:cNvPr id="30" name="Oval 29"/>
            <p:cNvSpPr>
              <a:spLocks/>
            </p:cNvSpPr>
            <p:nvPr/>
          </p:nvSpPr>
          <p:spPr bwMode="auto">
            <a:xfrm>
              <a:off x="5395438" y="4465034"/>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31" name="TextBox 30"/>
            <p:cNvSpPr txBox="1"/>
            <p:nvPr/>
          </p:nvSpPr>
          <p:spPr>
            <a:xfrm>
              <a:off x="5457200" y="4554688"/>
              <a:ext cx="425116" cy="369332"/>
            </a:xfrm>
            <a:prstGeom prst="rect">
              <a:avLst/>
            </a:prstGeom>
            <a:noFill/>
          </p:spPr>
          <p:txBody>
            <a:bodyPr wrap="none" rtlCol="0">
              <a:spAutoFit/>
            </a:bodyPr>
            <a:lstStyle/>
            <a:p>
              <a:r>
                <a:rPr lang="en-US" b="1" dirty="0"/>
                <a:t>P2</a:t>
              </a:r>
            </a:p>
          </p:txBody>
        </p:sp>
        <p:cxnSp>
          <p:nvCxnSpPr>
            <p:cNvPr id="32" name="Straight Arrow Connector 31"/>
            <p:cNvCxnSpPr>
              <a:stCxn id="30" idx="3"/>
              <a:endCxn id="37" idx="0"/>
            </p:cNvCxnSpPr>
            <p:nvPr/>
          </p:nvCxnSpPr>
          <p:spPr>
            <a:xfrm flipH="1">
              <a:off x="5051078" y="4933328"/>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0" idx="5"/>
              <a:endCxn id="38" idx="0"/>
            </p:cNvCxnSpPr>
            <p:nvPr/>
          </p:nvCxnSpPr>
          <p:spPr>
            <a:xfrm>
              <a:off x="5863732" y="4933328"/>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18816139">
              <a:off x="4731381" y="5077145"/>
              <a:ext cx="766557" cy="369332"/>
            </a:xfrm>
            <a:prstGeom prst="rect">
              <a:avLst/>
            </a:prstGeom>
            <a:noFill/>
          </p:spPr>
          <p:txBody>
            <a:bodyPr wrap="none" rtlCol="0">
              <a:spAutoFit/>
            </a:bodyPr>
            <a:lstStyle/>
            <a:p>
              <a:r>
                <a:rPr lang="en-US" dirty="0"/>
                <a:t>Heads</a:t>
              </a:r>
            </a:p>
          </p:txBody>
        </p:sp>
        <p:sp>
          <p:nvSpPr>
            <p:cNvPr id="35" name="TextBox 34"/>
            <p:cNvSpPr txBox="1"/>
            <p:nvPr/>
          </p:nvSpPr>
          <p:spPr>
            <a:xfrm rot="2994847">
              <a:off x="5876995" y="5012536"/>
              <a:ext cx="585032" cy="369332"/>
            </a:xfrm>
            <a:prstGeom prst="rect">
              <a:avLst/>
            </a:prstGeom>
            <a:noFill/>
          </p:spPr>
          <p:txBody>
            <a:bodyPr wrap="none" rtlCol="0">
              <a:spAutoFit/>
            </a:bodyPr>
            <a:lstStyle/>
            <a:p>
              <a:r>
                <a:rPr lang="en-US" dirty="0"/>
                <a:t>Tails</a:t>
              </a:r>
            </a:p>
          </p:txBody>
        </p:sp>
        <p:cxnSp>
          <p:nvCxnSpPr>
            <p:cNvPr id="36" name="Straight Arrow Connector 35"/>
            <p:cNvCxnSpPr>
              <a:stCxn id="30" idx="4"/>
              <a:endCxn id="41" idx="0"/>
            </p:cNvCxnSpPr>
            <p:nvPr/>
          </p:nvCxnSpPr>
          <p:spPr>
            <a:xfrm flipH="1">
              <a:off x="5667197" y="5013674"/>
              <a:ext cx="2561" cy="7941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a:spLocks/>
            </p:cNvSpPr>
            <p:nvPr/>
          </p:nvSpPr>
          <p:spPr bwMode="auto">
            <a:xfrm>
              <a:off x="4776758" y="5807820"/>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Oval 37"/>
            <p:cNvSpPr>
              <a:spLocks/>
            </p:cNvSpPr>
            <p:nvPr/>
          </p:nvSpPr>
          <p:spPr bwMode="auto">
            <a:xfrm>
              <a:off x="6031474" y="5810658"/>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9" name="TextBox 38"/>
            <p:cNvSpPr txBox="1"/>
            <p:nvPr/>
          </p:nvSpPr>
          <p:spPr>
            <a:xfrm>
              <a:off x="4900235" y="5897474"/>
              <a:ext cx="372218" cy="369332"/>
            </a:xfrm>
            <a:prstGeom prst="rect">
              <a:avLst/>
            </a:prstGeom>
            <a:noFill/>
          </p:spPr>
          <p:txBody>
            <a:bodyPr wrap="none" rtlCol="0">
              <a:spAutoFit/>
            </a:bodyPr>
            <a:lstStyle/>
            <a:p>
              <a:r>
                <a:rPr lang="en-US" dirty="0"/>
                <a:t>-1</a:t>
              </a:r>
            </a:p>
          </p:txBody>
        </p:sp>
        <p:sp>
          <p:nvSpPr>
            <p:cNvPr id="40" name="TextBox 39"/>
            <p:cNvSpPr txBox="1"/>
            <p:nvPr/>
          </p:nvSpPr>
          <p:spPr>
            <a:xfrm>
              <a:off x="6165942" y="5900312"/>
              <a:ext cx="301686" cy="369332"/>
            </a:xfrm>
            <a:prstGeom prst="rect">
              <a:avLst/>
            </a:prstGeom>
            <a:noFill/>
          </p:spPr>
          <p:txBody>
            <a:bodyPr wrap="none" rtlCol="0">
              <a:spAutoFit/>
            </a:bodyPr>
            <a:lstStyle/>
            <a:p>
              <a:r>
                <a:rPr lang="en-US" dirty="0"/>
                <a:t>1</a:t>
              </a:r>
            </a:p>
          </p:txBody>
        </p:sp>
        <p:sp>
          <p:nvSpPr>
            <p:cNvPr id="41" name="Oval 40"/>
            <p:cNvSpPr>
              <a:spLocks/>
            </p:cNvSpPr>
            <p:nvPr/>
          </p:nvSpPr>
          <p:spPr bwMode="auto">
            <a:xfrm>
              <a:off x="5392877" y="5807820"/>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2" name="TextBox 41"/>
            <p:cNvSpPr txBox="1"/>
            <p:nvPr/>
          </p:nvSpPr>
          <p:spPr>
            <a:xfrm>
              <a:off x="5516354" y="5897474"/>
              <a:ext cx="301686" cy="369332"/>
            </a:xfrm>
            <a:prstGeom prst="rect">
              <a:avLst/>
            </a:prstGeom>
            <a:noFill/>
          </p:spPr>
          <p:txBody>
            <a:bodyPr wrap="none" rtlCol="0">
              <a:spAutoFit/>
            </a:bodyPr>
            <a:lstStyle/>
            <a:p>
              <a:r>
                <a:rPr lang="en-US" dirty="0"/>
                <a:t>1</a:t>
              </a:r>
            </a:p>
          </p:txBody>
        </p:sp>
        <p:sp>
          <p:nvSpPr>
            <p:cNvPr id="43" name="TextBox 42"/>
            <p:cNvSpPr txBox="1"/>
            <p:nvPr/>
          </p:nvSpPr>
          <p:spPr>
            <a:xfrm rot="18805400">
              <a:off x="4608981" y="4976786"/>
              <a:ext cx="700576" cy="307777"/>
            </a:xfrm>
            <a:prstGeom prst="rect">
              <a:avLst/>
            </a:prstGeom>
            <a:noFill/>
          </p:spPr>
          <p:txBody>
            <a:bodyPr wrap="none" rtlCol="0">
              <a:spAutoFit/>
            </a:bodyPr>
            <a:lstStyle/>
            <a:p>
              <a:r>
                <a:rPr lang="en-US" sz="1400" b="1" dirty="0">
                  <a:solidFill>
                    <a:srgbClr val="7030A0"/>
                  </a:solidFill>
                </a:rPr>
                <a:t>P = 0.5</a:t>
              </a:r>
            </a:p>
          </p:txBody>
        </p:sp>
        <p:sp>
          <p:nvSpPr>
            <p:cNvPr id="44" name="TextBox 43"/>
            <p:cNvSpPr txBox="1"/>
            <p:nvPr/>
          </p:nvSpPr>
          <p:spPr>
            <a:xfrm rot="3036645">
              <a:off x="5941204" y="4906117"/>
              <a:ext cx="772969" cy="307777"/>
            </a:xfrm>
            <a:prstGeom prst="rect">
              <a:avLst/>
            </a:prstGeom>
            <a:noFill/>
          </p:spPr>
          <p:txBody>
            <a:bodyPr wrap="none" rtlCol="0">
              <a:spAutoFit/>
            </a:bodyPr>
            <a:lstStyle/>
            <a:p>
              <a:r>
                <a:rPr lang="en-US" sz="1400" b="1" dirty="0">
                  <a:solidFill>
                    <a:srgbClr val="7030A0"/>
                  </a:solidFill>
                </a:rPr>
                <a:t>P = 0.25</a:t>
              </a:r>
            </a:p>
          </p:txBody>
        </p:sp>
      </p:grpSp>
      <p:cxnSp>
        <p:nvCxnSpPr>
          <p:cNvPr id="45" name="Straight Arrow Connector 44"/>
          <p:cNvCxnSpPr>
            <a:stCxn id="13" idx="3"/>
            <a:endCxn id="47" idx="0"/>
          </p:cNvCxnSpPr>
          <p:nvPr/>
        </p:nvCxnSpPr>
        <p:spPr>
          <a:xfrm flipH="1">
            <a:off x="501932" y="3234233"/>
            <a:ext cx="246856" cy="223990"/>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13312" y="3458223"/>
            <a:ext cx="777240" cy="548640"/>
            <a:chOff x="2145690" y="3705495"/>
            <a:chExt cx="777240" cy="548640"/>
          </a:xfrm>
        </p:grpSpPr>
        <p:sp>
          <p:nvSpPr>
            <p:cNvPr id="47" name="Isosceles Triangle 46"/>
            <p:cNvSpPr/>
            <p:nvPr/>
          </p:nvSpPr>
          <p:spPr>
            <a:xfrm>
              <a:off x="2145690" y="3705495"/>
              <a:ext cx="777240" cy="548640"/>
            </a:xfrm>
            <a:prstGeom prst="triangle">
              <a:avLst/>
            </a:prstGeom>
            <a:gradFill flip="none" rotWithShape="0">
              <a:gsLst>
                <a:gs pos="0">
                  <a:schemeClr val="bg1">
                    <a:lumMod val="50000"/>
                  </a:schemeClr>
                </a:gs>
                <a:gs pos="100000">
                  <a:srgbClr val="FFFFFF"/>
                </a:gs>
              </a:gsLst>
              <a:lin ang="228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2296104" y="3844589"/>
              <a:ext cx="476412" cy="369332"/>
            </a:xfrm>
            <a:prstGeom prst="rect">
              <a:avLst/>
            </a:prstGeom>
            <a:noFill/>
          </p:spPr>
          <p:txBody>
            <a:bodyPr wrap="none" rtlCol="0">
              <a:spAutoFit/>
            </a:bodyPr>
            <a:lstStyle/>
            <a:p>
              <a:r>
                <a:rPr lang="en-US" dirty="0"/>
                <a:t>0.5</a:t>
              </a:r>
            </a:p>
          </p:txBody>
        </p:sp>
      </p:grpSp>
      <p:grpSp>
        <p:nvGrpSpPr>
          <p:cNvPr id="49" name="Group 48"/>
          <p:cNvGrpSpPr/>
          <p:nvPr/>
        </p:nvGrpSpPr>
        <p:grpSpPr>
          <a:xfrm>
            <a:off x="359631" y="4119829"/>
            <a:ext cx="1803356" cy="1894264"/>
            <a:chOff x="2398909" y="4496161"/>
            <a:chExt cx="1803356" cy="1894264"/>
          </a:xfrm>
        </p:grpSpPr>
        <p:sp>
          <p:nvSpPr>
            <p:cNvPr id="50" name="TextBox 49"/>
            <p:cNvSpPr txBox="1"/>
            <p:nvPr/>
          </p:nvSpPr>
          <p:spPr>
            <a:xfrm rot="5400000">
              <a:off x="2825932" y="5332409"/>
              <a:ext cx="772969" cy="307777"/>
            </a:xfrm>
            <a:prstGeom prst="rect">
              <a:avLst/>
            </a:prstGeom>
            <a:noFill/>
          </p:spPr>
          <p:txBody>
            <a:bodyPr wrap="none" rtlCol="0">
              <a:spAutoFit/>
            </a:bodyPr>
            <a:lstStyle/>
            <a:p>
              <a:r>
                <a:rPr lang="en-US" sz="1400" b="1" dirty="0">
                  <a:solidFill>
                    <a:srgbClr val="7030A0"/>
                  </a:solidFill>
                </a:rPr>
                <a:t>P = 0.25</a:t>
              </a:r>
            </a:p>
          </p:txBody>
        </p:sp>
        <p:sp>
          <p:nvSpPr>
            <p:cNvPr id="51" name="TextBox 50"/>
            <p:cNvSpPr txBox="1"/>
            <p:nvPr/>
          </p:nvSpPr>
          <p:spPr>
            <a:xfrm rot="5400000">
              <a:off x="3080152" y="5312886"/>
              <a:ext cx="799321" cy="369332"/>
            </a:xfrm>
            <a:prstGeom prst="rect">
              <a:avLst/>
            </a:prstGeom>
            <a:noFill/>
          </p:spPr>
          <p:txBody>
            <a:bodyPr wrap="none" rtlCol="0">
              <a:spAutoFit/>
            </a:bodyPr>
            <a:lstStyle/>
            <a:p>
              <a:r>
                <a:rPr lang="en-US" dirty="0"/>
                <a:t>Forfeit</a:t>
              </a:r>
            </a:p>
          </p:txBody>
        </p:sp>
        <p:sp>
          <p:nvSpPr>
            <p:cNvPr id="52" name="Oval 51"/>
            <p:cNvSpPr>
              <a:spLocks/>
            </p:cNvSpPr>
            <p:nvPr/>
          </p:nvSpPr>
          <p:spPr bwMode="auto">
            <a:xfrm>
              <a:off x="3017589" y="4496161"/>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53" name="TextBox 52"/>
            <p:cNvSpPr txBox="1"/>
            <p:nvPr/>
          </p:nvSpPr>
          <p:spPr>
            <a:xfrm>
              <a:off x="3079351" y="4585815"/>
              <a:ext cx="425116" cy="369332"/>
            </a:xfrm>
            <a:prstGeom prst="rect">
              <a:avLst/>
            </a:prstGeom>
            <a:noFill/>
          </p:spPr>
          <p:txBody>
            <a:bodyPr wrap="none" rtlCol="0">
              <a:spAutoFit/>
            </a:bodyPr>
            <a:lstStyle/>
            <a:p>
              <a:r>
                <a:rPr lang="en-US" b="1" dirty="0"/>
                <a:t>P2</a:t>
              </a:r>
            </a:p>
          </p:txBody>
        </p:sp>
        <p:cxnSp>
          <p:nvCxnSpPr>
            <p:cNvPr id="54" name="Straight Arrow Connector 53"/>
            <p:cNvCxnSpPr>
              <a:stCxn id="52" idx="3"/>
              <a:endCxn id="59" idx="0"/>
            </p:cNvCxnSpPr>
            <p:nvPr/>
          </p:nvCxnSpPr>
          <p:spPr>
            <a:xfrm flipH="1">
              <a:off x="2673229" y="4964455"/>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2" idx="5"/>
              <a:endCxn id="60" idx="0"/>
            </p:cNvCxnSpPr>
            <p:nvPr/>
          </p:nvCxnSpPr>
          <p:spPr>
            <a:xfrm>
              <a:off x="3485883" y="4964455"/>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rot="18816139">
              <a:off x="2353532" y="5108272"/>
              <a:ext cx="766557" cy="369332"/>
            </a:xfrm>
            <a:prstGeom prst="rect">
              <a:avLst/>
            </a:prstGeom>
            <a:noFill/>
          </p:spPr>
          <p:txBody>
            <a:bodyPr wrap="none" rtlCol="0">
              <a:spAutoFit/>
            </a:bodyPr>
            <a:lstStyle/>
            <a:p>
              <a:r>
                <a:rPr lang="en-US" dirty="0"/>
                <a:t>Heads</a:t>
              </a:r>
            </a:p>
          </p:txBody>
        </p:sp>
        <p:sp>
          <p:nvSpPr>
            <p:cNvPr id="57" name="TextBox 56"/>
            <p:cNvSpPr txBox="1"/>
            <p:nvPr/>
          </p:nvSpPr>
          <p:spPr>
            <a:xfrm rot="2994847">
              <a:off x="3499146" y="5043663"/>
              <a:ext cx="585032" cy="369332"/>
            </a:xfrm>
            <a:prstGeom prst="rect">
              <a:avLst/>
            </a:prstGeom>
            <a:noFill/>
          </p:spPr>
          <p:txBody>
            <a:bodyPr wrap="none" rtlCol="0">
              <a:spAutoFit/>
            </a:bodyPr>
            <a:lstStyle/>
            <a:p>
              <a:r>
                <a:rPr lang="en-US" dirty="0"/>
                <a:t>Tails</a:t>
              </a:r>
            </a:p>
          </p:txBody>
        </p:sp>
        <p:cxnSp>
          <p:nvCxnSpPr>
            <p:cNvPr id="58" name="Straight Arrow Connector 57"/>
            <p:cNvCxnSpPr>
              <a:stCxn id="52" idx="4"/>
              <a:endCxn id="63" idx="0"/>
            </p:cNvCxnSpPr>
            <p:nvPr/>
          </p:nvCxnSpPr>
          <p:spPr>
            <a:xfrm flipH="1">
              <a:off x="3289348" y="5044801"/>
              <a:ext cx="2561" cy="7941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Oval 58"/>
            <p:cNvSpPr>
              <a:spLocks/>
            </p:cNvSpPr>
            <p:nvPr/>
          </p:nvSpPr>
          <p:spPr bwMode="auto">
            <a:xfrm>
              <a:off x="2398909" y="583894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0" name="Oval 59"/>
            <p:cNvSpPr>
              <a:spLocks/>
            </p:cNvSpPr>
            <p:nvPr/>
          </p:nvSpPr>
          <p:spPr bwMode="auto">
            <a:xfrm>
              <a:off x="3653625" y="5841785"/>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1" name="TextBox 60"/>
            <p:cNvSpPr txBox="1"/>
            <p:nvPr/>
          </p:nvSpPr>
          <p:spPr>
            <a:xfrm>
              <a:off x="2522386" y="5928601"/>
              <a:ext cx="372218" cy="369332"/>
            </a:xfrm>
            <a:prstGeom prst="rect">
              <a:avLst/>
            </a:prstGeom>
            <a:noFill/>
          </p:spPr>
          <p:txBody>
            <a:bodyPr wrap="none" rtlCol="0">
              <a:spAutoFit/>
            </a:bodyPr>
            <a:lstStyle/>
            <a:p>
              <a:r>
                <a:rPr lang="en-US" dirty="0"/>
                <a:t>-1</a:t>
              </a:r>
            </a:p>
          </p:txBody>
        </p:sp>
        <p:sp>
          <p:nvSpPr>
            <p:cNvPr id="62" name="TextBox 61"/>
            <p:cNvSpPr txBox="1"/>
            <p:nvPr/>
          </p:nvSpPr>
          <p:spPr>
            <a:xfrm>
              <a:off x="3794992" y="5931439"/>
              <a:ext cx="301686" cy="369332"/>
            </a:xfrm>
            <a:prstGeom prst="rect">
              <a:avLst/>
            </a:prstGeom>
            <a:noFill/>
          </p:spPr>
          <p:txBody>
            <a:bodyPr wrap="none" rtlCol="0">
              <a:spAutoFit/>
            </a:bodyPr>
            <a:lstStyle/>
            <a:p>
              <a:r>
                <a:rPr lang="en-US" dirty="0"/>
                <a:t>1</a:t>
              </a:r>
            </a:p>
          </p:txBody>
        </p:sp>
        <p:sp>
          <p:nvSpPr>
            <p:cNvPr id="63" name="Oval 62"/>
            <p:cNvSpPr>
              <a:spLocks/>
            </p:cNvSpPr>
            <p:nvPr/>
          </p:nvSpPr>
          <p:spPr bwMode="auto">
            <a:xfrm>
              <a:off x="3015028" y="583894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4" name="TextBox 63"/>
            <p:cNvSpPr txBox="1"/>
            <p:nvPr/>
          </p:nvSpPr>
          <p:spPr>
            <a:xfrm>
              <a:off x="3138505" y="5928601"/>
              <a:ext cx="301686" cy="369332"/>
            </a:xfrm>
            <a:prstGeom prst="rect">
              <a:avLst/>
            </a:prstGeom>
            <a:noFill/>
          </p:spPr>
          <p:txBody>
            <a:bodyPr wrap="none" rtlCol="0">
              <a:spAutoFit/>
            </a:bodyPr>
            <a:lstStyle/>
            <a:p>
              <a:r>
                <a:rPr lang="en-US" dirty="0"/>
                <a:t>1</a:t>
              </a:r>
            </a:p>
          </p:txBody>
        </p:sp>
        <p:sp>
          <p:nvSpPr>
            <p:cNvPr id="65" name="TextBox 64"/>
            <p:cNvSpPr txBox="1"/>
            <p:nvPr/>
          </p:nvSpPr>
          <p:spPr>
            <a:xfrm rot="3036645">
              <a:off x="3563355" y="4937244"/>
              <a:ext cx="772969" cy="307777"/>
            </a:xfrm>
            <a:prstGeom prst="rect">
              <a:avLst/>
            </a:prstGeom>
            <a:noFill/>
          </p:spPr>
          <p:txBody>
            <a:bodyPr wrap="none" rtlCol="0">
              <a:spAutoFit/>
            </a:bodyPr>
            <a:lstStyle/>
            <a:p>
              <a:r>
                <a:rPr lang="en-US" sz="1400" b="1" dirty="0">
                  <a:solidFill>
                    <a:srgbClr val="7030A0"/>
                  </a:solidFill>
                </a:rPr>
                <a:t>P = 0.25</a:t>
              </a:r>
            </a:p>
          </p:txBody>
        </p:sp>
      </p:grpSp>
      <p:sp>
        <p:nvSpPr>
          <p:cNvPr id="66" name="TextBox 65"/>
          <p:cNvSpPr txBox="1"/>
          <p:nvPr/>
        </p:nvSpPr>
        <p:spPr>
          <a:xfrm rot="18805400">
            <a:off x="208980" y="4625553"/>
            <a:ext cx="700576" cy="307777"/>
          </a:xfrm>
          <a:prstGeom prst="rect">
            <a:avLst/>
          </a:prstGeom>
          <a:noFill/>
        </p:spPr>
        <p:txBody>
          <a:bodyPr wrap="none" rtlCol="0">
            <a:spAutoFit/>
          </a:bodyPr>
          <a:lstStyle/>
          <a:p>
            <a:r>
              <a:rPr lang="en-US" sz="1400" b="1" dirty="0">
                <a:solidFill>
                  <a:srgbClr val="7030A0"/>
                </a:solidFill>
              </a:rPr>
              <a:t>P = 0.5</a:t>
            </a:r>
          </a:p>
        </p:txBody>
      </p:sp>
      <p:sp>
        <p:nvSpPr>
          <p:cNvPr id="67" name="TextBox 66"/>
          <p:cNvSpPr txBox="1"/>
          <p:nvPr/>
        </p:nvSpPr>
        <p:spPr>
          <a:xfrm rot="18467458">
            <a:off x="4797924" y="3129615"/>
            <a:ext cx="447558" cy="369332"/>
          </a:xfrm>
          <a:prstGeom prst="rect">
            <a:avLst/>
          </a:prstGeom>
          <a:noFill/>
        </p:spPr>
        <p:txBody>
          <a:bodyPr wrap="none" rtlCol="0">
            <a:spAutoFit/>
          </a:bodyPr>
          <a:lstStyle/>
          <a:p>
            <a:r>
              <a:rPr lang="en-US" dirty="0">
                <a:solidFill>
                  <a:srgbClr val="FF0000"/>
                </a:solidFill>
              </a:rPr>
              <a:t>Alt</a:t>
            </a:r>
          </a:p>
        </p:txBody>
      </p:sp>
      <p:sp>
        <p:nvSpPr>
          <p:cNvPr id="68" name="TextBox 67"/>
          <p:cNvSpPr txBox="1"/>
          <p:nvPr/>
        </p:nvSpPr>
        <p:spPr>
          <a:xfrm rot="18467458">
            <a:off x="7055011" y="3129615"/>
            <a:ext cx="447558" cy="369332"/>
          </a:xfrm>
          <a:prstGeom prst="rect">
            <a:avLst/>
          </a:prstGeom>
          <a:noFill/>
        </p:spPr>
        <p:txBody>
          <a:bodyPr wrap="none" rtlCol="0">
            <a:spAutoFit/>
          </a:bodyPr>
          <a:lstStyle/>
          <a:p>
            <a:r>
              <a:rPr lang="en-US" dirty="0">
                <a:solidFill>
                  <a:srgbClr val="FF0000"/>
                </a:solidFill>
              </a:rPr>
              <a:t>Alt</a:t>
            </a:r>
          </a:p>
        </p:txBody>
      </p:sp>
      <p:sp>
        <p:nvSpPr>
          <p:cNvPr id="69" name="Oval 68"/>
          <p:cNvSpPr>
            <a:spLocks/>
          </p:cNvSpPr>
          <p:nvPr/>
        </p:nvSpPr>
        <p:spPr bwMode="auto">
          <a:xfrm>
            <a:off x="7467688" y="2760923"/>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0" name="TextBox 69"/>
          <p:cNvSpPr txBox="1"/>
          <p:nvPr/>
        </p:nvSpPr>
        <p:spPr>
          <a:xfrm>
            <a:off x="7529450" y="2850577"/>
            <a:ext cx="425116" cy="369332"/>
          </a:xfrm>
          <a:prstGeom prst="rect">
            <a:avLst/>
          </a:prstGeom>
          <a:noFill/>
        </p:spPr>
        <p:txBody>
          <a:bodyPr wrap="none" rtlCol="0">
            <a:spAutoFit/>
          </a:bodyPr>
          <a:lstStyle/>
          <a:p>
            <a:r>
              <a:rPr lang="en-US" b="1" dirty="0"/>
              <a:t>P1</a:t>
            </a:r>
          </a:p>
        </p:txBody>
      </p:sp>
      <p:cxnSp>
        <p:nvCxnSpPr>
          <p:cNvPr id="71" name="Straight Arrow Connector 70"/>
          <p:cNvCxnSpPr>
            <a:stCxn id="69" idx="5"/>
            <a:endCxn id="89" idx="0"/>
          </p:cNvCxnSpPr>
          <p:nvPr/>
        </p:nvCxnSpPr>
        <p:spPr>
          <a:xfrm>
            <a:off x="7935982" y="3229217"/>
            <a:ext cx="117620" cy="8906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89" idx="2"/>
          </p:cNvCxnSpPr>
          <p:nvPr/>
        </p:nvCxnSpPr>
        <p:spPr>
          <a:xfrm flipV="1">
            <a:off x="5928743" y="4394149"/>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Oval 72"/>
          <p:cNvSpPr>
            <a:spLocks/>
          </p:cNvSpPr>
          <p:nvPr/>
        </p:nvSpPr>
        <p:spPr bwMode="auto">
          <a:xfrm>
            <a:off x="5252714" y="2765939"/>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4" name="TextBox 73"/>
          <p:cNvSpPr txBox="1"/>
          <p:nvPr/>
        </p:nvSpPr>
        <p:spPr>
          <a:xfrm>
            <a:off x="5314476" y="2855593"/>
            <a:ext cx="425116" cy="369332"/>
          </a:xfrm>
          <a:prstGeom prst="rect">
            <a:avLst/>
          </a:prstGeom>
          <a:noFill/>
        </p:spPr>
        <p:txBody>
          <a:bodyPr wrap="none" rtlCol="0">
            <a:spAutoFit/>
          </a:bodyPr>
          <a:lstStyle/>
          <a:p>
            <a:r>
              <a:rPr lang="en-US" b="1" dirty="0"/>
              <a:t>P1</a:t>
            </a:r>
          </a:p>
        </p:txBody>
      </p:sp>
      <p:cxnSp>
        <p:nvCxnSpPr>
          <p:cNvPr id="75" name="Straight Arrow Connector 74"/>
          <p:cNvCxnSpPr>
            <a:stCxn id="73" idx="5"/>
            <a:endCxn id="107" idx="0"/>
          </p:cNvCxnSpPr>
          <p:nvPr/>
        </p:nvCxnSpPr>
        <p:spPr>
          <a:xfrm>
            <a:off x="5721008" y="3234233"/>
            <a:ext cx="115895" cy="8855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Oval 75"/>
          <p:cNvSpPr>
            <a:spLocks/>
          </p:cNvSpPr>
          <p:nvPr/>
        </p:nvSpPr>
        <p:spPr bwMode="auto">
          <a:xfrm>
            <a:off x="6352319" y="1961861"/>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7" name="TextBox 76"/>
          <p:cNvSpPr txBox="1"/>
          <p:nvPr/>
        </p:nvSpPr>
        <p:spPr>
          <a:xfrm>
            <a:off x="6473392" y="2051515"/>
            <a:ext cx="306494" cy="369332"/>
          </a:xfrm>
          <a:prstGeom prst="rect">
            <a:avLst/>
          </a:prstGeom>
          <a:noFill/>
        </p:spPr>
        <p:txBody>
          <a:bodyPr wrap="none" rtlCol="0">
            <a:spAutoFit/>
          </a:bodyPr>
          <a:lstStyle/>
          <a:p>
            <a:r>
              <a:rPr lang="en-US" b="1" dirty="0"/>
              <a:t>C</a:t>
            </a:r>
          </a:p>
        </p:txBody>
      </p:sp>
      <p:cxnSp>
        <p:nvCxnSpPr>
          <p:cNvPr id="78" name="Straight Arrow Connector 77"/>
          <p:cNvCxnSpPr>
            <a:stCxn id="76" idx="3"/>
            <a:endCxn id="73" idx="7"/>
          </p:cNvCxnSpPr>
          <p:nvPr/>
        </p:nvCxnSpPr>
        <p:spPr>
          <a:xfrm flipH="1">
            <a:off x="5721008" y="2430155"/>
            <a:ext cx="711657" cy="4161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6" idx="5"/>
            <a:endCxn id="69" idx="1"/>
          </p:cNvCxnSpPr>
          <p:nvPr/>
        </p:nvCxnSpPr>
        <p:spPr>
          <a:xfrm>
            <a:off x="6820613" y="2430155"/>
            <a:ext cx="727421" cy="4111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rot="20302675">
            <a:off x="5579340" y="2343064"/>
            <a:ext cx="766557" cy="369332"/>
          </a:xfrm>
          <a:prstGeom prst="rect">
            <a:avLst/>
          </a:prstGeom>
          <a:noFill/>
        </p:spPr>
        <p:txBody>
          <a:bodyPr wrap="none" rtlCol="0">
            <a:spAutoFit/>
          </a:bodyPr>
          <a:lstStyle/>
          <a:p>
            <a:r>
              <a:rPr lang="en-US" dirty="0"/>
              <a:t>Heads</a:t>
            </a:r>
          </a:p>
        </p:txBody>
      </p:sp>
      <p:sp>
        <p:nvSpPr>
          <p:cNvPr id="81" name="TextBox 80"/>
          <p:cNvSpPr txBox="1"/>
          <p:nvPr/>
        </p:nvSpPr>
        <p:spPr>
          <a:xfrm rot="1354170">
            <a:off x="7105820" y="2378910"/>
            <a:ext cx="585032" cy="369332"/>
          </a:xfrm>
          <a:prstGeom prst="rect">
            <a:avLst/>
          </a:prstGeom>
          <a:noFill/>
        </p:spPr>
        <p:txBody>
          <a:bodyPr wrap="none" rtlCol="0">
            <a:spAutoFit/>
          </a:bodyPr>
          <a:lstStyle/>
          <a:p>
            <a:r>
              <a:rPr lang="en-US" dirty="0"/>
              <a:t>Tails</a:t>
            </a:r>
          </a:p>
        </p:txBody>
      </p:sp>
      <p:sp>
        <p:nvSpPr>
          <p:cNvPr id="82" name="TextBox 81"/>
          <p:cNvSpPr txBox="1"/>
          <p:nvPr/>
        </p:nvSpPr>
        <p:spPr>
          <a:xfrm rot="3444943">
            <a:off x="5585835" y="3264321"/>
            <a:ext cx="686598" cy="369332"/>
          </a:xfrm>
          <a:prstGeom prst="rect">
            <a:avLst/>
          </a:prstGeom>
          <a:noFill/>
        </p:spPr>
        <p:txBody>
          <a:bodyPr wrap="none" rtlCol="0">
            <a:spAutoFit/>
          </a:bodyPr>
          <a:lstStyle/>
          <a:p>
            <a:r>
              <a:rPr lang="en-US" dirty="0"/>
              <a:t>Enter</a:t>
            </a:r>
          </a:p>
        </p:txBody>
      </p:sp>
      <p:sp>
        <p:nvSpPr>
          <p:cNvPr id="83" name="TextBox 82"/>
          <p:cNvSpPr txBox="1"/>
          <p:nvPr/>
        </p:nvSpPr>
        <p:spPr>
          <a:xfrm rot="3010513">
            <a:off x="7841670" y="3262003"/>
            <a:ext cx="686598" cy="369332"/>
          </a:xfrm>
          <a:prstGeom prst="rect">
            <a:avLst/>
          </a:prstGeom>
          <a:noFill/>
        </p:spPr>
        <p:txBody>
          <a:bodyPr wrap="none" rtlCol="0">
            <a:spAutoFit/>
          </a:bodyPr>
          <a:lstStyle/>
          <a:p>
            <a:r>
              <a:rPr lang="en-US" dirty="0"/>
              <a:t>Enter</a:t>
            </a:r>
          </a:p>
        </p:txBody>
      </p:sp>
      <p:sp>
        <p:nvSpPr>
          <p:cNvPr id="84" name="TextBox 83"/>
          <p:cNvSpPr txBox="1"/>
          <p:nvPr/>
        </p:nvSpPr>
        <p:spPr>
          <a:xfrm rot="20343673">
            <a:off x="5517456" y="2192201"/>
            <a:ext cx="692562" cy="307777"/>
          </a:xfrm>
          <a:prstGeom prst="rect">
            <a:avLst/>
          </a:prstGeom>
          <a:noFill/>
        </p:spPr>
        <p:txBody>
          <a:bodyPr wrap="none" rtlCol="0">
            <a:spAutoFit/>
          </a:bodyPr>
          <a:lstStyle/>
          <a:p>
            <a:r>
              <a:rPr lang="en-US" sz="1400" dirty="0"/>
              <a:t>P = 0.5</a:t>
            </a:r>
          </a:p>
        </p:txBody>
      </p:sp>
      <p:sp>
        <p:nvSpPr>
          <p:cNvPr id="85" name="TextBox 84"/>
          <p:cNvSpPr txBox="1"/>
          <p:nvPr/>
        </p:nvSpPr>
        <p:spPr>
          <a:xfrm rot="1352542">
            <a:off x="7185298" y="2215679"/>
            <a:ext cx="692562" cy="307777"/>
          </a:xfrm>
          <a:prstGeom prst="rect">
            <a:avLst/>
          </a:prstGeom>
          <a:noFill/>
        </p:spPr>
        <p:txBody>
          <a:bodyPr wrap="none" rtlCol="0">
            <a:spAutoFit/>
          </a:bodyPr>
          <a:lstStyle/>
          <a:p>
            <a:r>
              <a:rPr lang="en-US" sz="1400" dirty="0"/>
              <a:t>P = 0.5</a:t>
            </a:r>
          </a:p>
        </p:txBody>
      </p:sp>
      <p:cxnSp>
        <p:nvCxnSpPr>
          <p:cNvPr id="86" name="Straight Arrow Connector 85"/>
          <p:cNvCxnSpPr>
            <a:stCxn id="69" idx="3"/>
            <a:endCxn id="125" idx="0"/>
          </p:cNvCxnSpPr>
          <p:nvPr/>
        </p:nvCxnSpPr>
        <p:spPr>
          <a:xfrm flipH="1">
            <a:off x="7504962" y="3229217"/>
            <a:ext cx="43072" cy="37506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rot="5400000">
            <a:off x="7841845" y="4936554"/>
            <a:ext cx="799321" cy="369332"/>
          </a:xfrm>
          <a:prstGeom prst="rect">
            <a:avLst/>
          </a:prstGeom>
          <a:noFill/>
        </p:spPr>
        <p:txBody>
          <a:bodyPr wrap="none" rtlCol="0">
            <a:spAutoFit/>
          </a:bodyPr>
          <a:lstStyle/>
          <a:p>
            <a:r>
              <a:rPr lang="en-US" dirty="0"/>
              <a:t>Forfeit</a:t>
            </a:r>
          </a:p>
        </p:txBody>
      </p:sp>
      <p:sp>
        <p:nvSpPr>
          <p:cNvPr id="89" name="Oval 88"/>
          <p:cNvSpPr>
            <a:spLocks/>
          </p:cNvSpPr>
          <p:nvPr/>
        </p:nvSpPr>
        <p:spPr bwMode="auto">
          <a:xfrm>
            <a:off x="7779282" y="4119829"/>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90" name="TextBox 89"/>
          <p:cNvSpPr txBox="1"/>
          <p:nvPr/>
        </p:nvSpPr>
        <p:spPr>
          <a:xfrm>
            <a:off x="7841044" y="4209483"/>
            <a:ext cx="425116" cy="369332"/>
          </a:xfrm>
          <a:prstGeom prst="rect">
            <a:avLst/>
          </a:prstGeom>
          <a:noFill/>
        </p:spPr>
        <p:txBody>
          <a:bodyPr wrap="none" rtlCol="0">
            <a:spAutoFit/>
          </a:bodyPr>
          <a:lstStyle/>
          <a:p>
            <a:r>
              <a:rPr lang="en-US" b="1" dirty="0"/>
              <a:t>P2</a:t>
            </a:r>
          </a:p>
        </p:txBody>
      </p:sp>
      <p:cxnSp>
        <p:nvCxnSpPr>
          <p:cNvPr id="91" name="Straight Arrow Connector 90"/>
          <p:cNvCxnSpPr>
            <a:stCxn id="89" idx="3"/>
            <a:endCxn id="96" idx="0"/>
          </p:cNvCxnSpPr>
          <p:nvPr/>
        </p:nvCxnSpPr>
        <p:spPr>
          <a:xfrm flipH="1">
            <a:off x="7434922" y="4588123"/>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9" idx="5"/>
            <a:endCxn id="97" idx="0"/>
          </p:cNvCxnSpPr>
          <p:nvPr/>
        </p:nvCxnSpPr>
        <p:spPr>
          <a:xfrm>
            <a:off x="8247576" y="4588123"/>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rot="18816139">
            <a:off x="7115225" y="4731940"/>
            <a:ext cx="766557" cy="369332"/>
          </a:xfrm>
          <a:prstGeom prst="rect">
            <a:avLst/>
          </a:prstGeom>
          <a:noFill/>
        </p:spPr>
        <p:txBody>
          <a:bodyPr wrap="none" rtlCol="0">
            <a:spAutoFit/>
          </a:bodyPr>
          <a:lstStyle/>
          <a:p>
            <a:r>
              <a:rPr lang="en-US" dirty="0"/>
              <a:t>Heads</a:t>
            </a:r>
          </a:p>
        </p:txBody>
      </p:sp>
      <p:sp>
        <p:nvSpPr>
          <p:cNvPr id="94" name="TextBox 93"/>
          <p:cNvSpPr txBox="1"/>
          <p:nvPr/>
        </p:nvSpPr>
        <p:spPr>
          <a:xfrm rot="2994847">
            <a:off x="8260839" y="4667331"/>
            <a:ext cx="585032" cy="369332"/>
          </a:xfrm>
          <a:prstGeom prst="rect">
            <a:avLst/>
          </a:prstGeom>
          <a:noFill/>
        </p:spPr>
        <p:txBody>
          <a:bodyPr wrap="none" rtlCol="0">
            <a:spAutoFit/>
          </a:bodyPr>
          <a:lstStyle/>
          <a:p>
            <a:r>
              <a:rPr lang="en-US" dirty="0"/>
              <a:t>Tails</a:t>
            </a:r>
          </a:p>
        </p:txBody>
      </p:sp>
      <p:cxnSp>
        <p:nvCxnSpPr>
          <p:cNvPr id="95" name="Straight Arrow Connector 94"/>
          <p:cNvCxnSpPr>
            <a:stCxn id="89" idx="4"/>
            <a:endCxn id="100" idx="0"/>
          </p:cNvCxnSpPr>
          <p:nvPr/>
        </p:nvCxnSpPr>
        <p:spPr>
          <a:xfrm flipH="1">
            <a:off x="8051041" y="4668469"/>
            <a:ext cx="2561" cy="7941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Oval 95"/>
          <p:cNvSpPr>
            <a:spLocks/>
          </p:cNvSpPr>
          <p:nvPr/>
        </p:nvSpPr>
        <p:spPr bwMode="auto">
          <a:xfrm>
            <a:off x="7160602" y="5462615"/>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97" name="Oval 96"/>
          <p:cNvSpPr>
            <a:spLocks/>
          </p:cNvSpPr>
          <p:nvPr/>
        </p:nvSpPr>
        <p:spPr bwMode="auto">
          <a:xfrm>
            <a:off x="8415318" y="5465453"/>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98" name="TextBox 97"/>
          <p:cNvSpPr txBox="1"/>
          <p:nvPr/>
        </p:nvSpPr>
        <p:spPr>
          <a:xfrm>
            <a:off x="7284079" y="5552269"/>
            <a:ext cx="301686" cy="369332"/>
          </a:xfrm>
          <a:prstGeom prst="rect">
            <a:avLst/>
          </a:prstGeom>
          <a:noFill/>
        </p:spPr>
        <p:txBody>
          <a:bodyPr wrap="none" rtlCol="0">
            <a:spAutoFit/>
          </a:bodyPr>
          <a:lstStyle/>
          <a:p>
            <a:r>
              <a:rPr lang="en-US" dirty="0"/>
              <a:t>1</a:t>
            </a:r>
          </a:p>
        </p:txBody>
      </p:sp>
      <p:sp>
        <p:nvSpPr>
          <p:cNvPr id="99" name="TextBox 98"/>
          <p:cNvSpPr txBox="1"/>
          <p:nvPr/>
        </p:nvSpPr>
        <p:spPr>
          <a:xfrm>
            <a:off x="8503529" y="5555107"/>
            <a:ext cx="372218" cy="369332"/>
          </a:xfrm>
          <a:prstGeom prst="rect">
            <a:avLst/>
          </a:prstGeom>
          <a:noFill/>
        </p:spPr>
        <p:txBody>
          <a:bodyPr wrap="none" rtlCol="0">
            <a:spAutoFit/>
          </a:bodyPr>
          <a:lstStyle/>
          <a:p>
            <a:r>
              <a:rPr lang="en-US" dirty="0"/>
              <a:t>-1</a:t>
            </a:r>
          </a:p>
        </p:txBody>
      </p:sp>
      <p:sp>
        <p:nvSpPr>
          <p:cNvPr id="100" name="Oval 99"/>
          <p:cNvSpPr>
            <a:spLocks/>
          </p:cNvSpPr>
          <p:nvPr/>
        </p:nvSpPr>
        <p:spPr bwMode="auto">
          <a:xfrm>
            <a:off x="7776721" y="5462615"/>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01" name="TextBox 100"/>
          <p:cNvSpPr txBox="1"/>
          <p:nvPr/>
        </p:nvSpPr>
        <p:spPr>
          <a:xfrm>
            <a:off x="7900198" y="5552269"/>
            <a:ext cx="301686" cy="369332"/>
          </a:xfrm>
          <a:prstGeom prst="rect">
            <a:avLst/>
          </a:prstGeom>
          <a:noFill/>
        </p:spPr>
        <p:txBody>
          <a:bodyPr wrap="none" rtlCol="0">
            <a:spAutoFit/>
          </a:bodyPr>
          <a:lstStyle/>
          <a:p>
            <a:r>
              <a:rPr lang="en-US" dirty="0"/>
              <a:t>1</a:t>
            </a:r>
          </a:p>
        </p:txBody>
      </p:sp>
      <p:cxnSp>
        <p:nvCxnSpPr>
          <p:cNvPr id="104" name="Straight Arrow Connector 103"/>
          <p:cNvCxnSpPr>
            <a:stCxn id="73" idx="3"/>
            <a:endCxn id="123" idx="0"/>
          </p:cNvCxnSpPr>
          <p:nvPr/>
        </p:nvCxnSpPr>
        <p:spPr>
          <a:xfrm flipH="1">
            <a:off x="5252714" y="3234233"/>
            <a:ext cx="80346" cy="33695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rot="5400000">
            <a:off x="5625146" y="4936554"/>
            <a:ext cx="799321" cy="369332"/>
          </a:xfrm>
          <a:prstGeom prst="rect">
            <a:avLst/>
          </a:prstGeom>
          <a:noFill/>
        </p:spPr>
        <p:txBody>
          <a:bodyPr wrap="none" rtlCol="0">
            <a:spAutoFit/>
          </a:bodyPr>
          <a:lstStyle/>
          <a:p>
            <a:r>
              <a:rPr lang="en-US" dirty="0"/>
              <a:t>Forfeit</a:t>
            </a:r>
          </a:p>
        </p:txBody>
      </p:sp>
      <p:sp>
        <p:nvSpPr>
          <p:cNvPr id="107" name="Oval 106"/>
          <p:cNvSpPr>
            <a:spLocks/>
          </p:cNvSpPr>
          <p:nvPr/>
        </p:nvSpPr>
        <p:spPr bwMode="auto">
          <a:xfrm>
            <a:off x="5562583" y="4119829"/>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08" name="TextBox 107"/>
          <p:cNvSpPr txBox="1"/>
          <p:nvPr/>
        </p:nvSpPr>
        <p:spPr>
          <a:xfrm>
            <a:off x="5624345" y="4209483"/>
            <a:ext cx="425116" cy="369332"/>
          </a:xfrm>
          <a:prstGeom prst="rect">
            <a:avLst/>
          </a:prstGeom>
          <a:noFill/>
        </p:spPr>
        <p:txBody>
          <a:bodyPr wrap="none" rtlCol="0">
            <a:spAutoFit/>
          </a:bodyPr>
          <a:lstStyle/>
          <a:p>
            <a:r>
              <a:rPr lang="en-US" b="1" dirty="0"/>
              <a:t>P2</a:t>
            </a:r>
          </a:p>
        </p:txBody>
      </p:sp>
      <p:cxnSp>
        <p:nvCxnSpPr>
          <p:cNvPr id="109" name="Straight Arrow Connector 108"/>
          <p:cNvCxnSpPr>
            <a:stCxn id="107" idx="3"/>
            <a:endCxn id="114" idx="0"/>
          </p:cNvCxnSpPr>
          <p:nvPr/>
        </p:nvCxnSpPr>
        <p:spPr>
          <a:xfrm flipH="1">
            <a:off x="5218223" y="4588123"/>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107" idx="5"/>
            <a:endCxn id="115" idx="0"/>
          </p:cNvCxnSpPr>
          <p:nvPr/>
        </p:nvCxnSpPr>
        <p:spPr>
          <a:xfrm>
            <a:off x="6030877" y="4588123"/>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rot="18816139">
            <a:off x="4898526" y="4731940"/>
            <a:ext cx="766557" cy="369332"/>
          </a:xfrm>
          <a:prstGeom prst="rect">
            <a:avLst/>
          </a:prstGeom>
          <a:noFill/>
        </p:spPr>
        <p:txBody>
          <a:bodyPr wrap="none" rtlCol="0">
            <a:spAutoFit/>
          </a:bodyPr>
          <a:lstStyle/>
          <a:p>
            <a:r>
              <a:rPr lang="en-US" dirty="0"/>
              <a:t>Heads</a:t>
            </a:r>
          </a:p>
        </p:txBody>
      </p:sp>
      <p:sp>
        <p:nvSpPr>
          <p:cNvPr id="112" name="TextBox 111"/>
          <p:cNvSpPr txBox="1"/>
          <p:nvPr/>
        </p:nvSpPr>
        <p:spPr>
          <a:xfrm rot="2994847">
            <a:off x="6044140" y="4667331"/>
            <a:ext cx="585032" cy="369332"/>
          </a:xfrm>
          <a:prstGeom prst="rect">
            <a:avLst/>
          </a:prstGeom>
          <a:noFill/>
        </p:spPr>
        <p:txBody>
          <a:bodyPr wrap="none" rtlCol="0">
            <a:spAutoFit/>
          </a:bodyPr>
          <a:lstStyle/>
          <a:p>
            <a:r>
              <a:rPr lang="en-US" dirty="0"/>
              <a:t>Tails</a:t>
            </a:r>
          </a:p>
        </p:txBody>
      </p:sp>
      <p:cxnSp>
        <p:nvCxnSpPr>
          <p:cNvPr id="113" name="Straight Arrow Connector 112"/>
          <p:cNvCxnSpPr>
            <a:stCxn id="107" idx="4"/>
            <a:endCxn id="118" idx="0"/>
          </p:cNvCxnSpPr>
          <p:nvPr/>
        </p:nvCxnSpPr>
        <p:spPr>
          <a:xfrm flipH="1">
            <a:off x="5834342" y="4668469"/>
            <a:ext cx="2561" cy="7941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4" name="Oval 113"/>
          <p:cNvSpPr>
            <a:spLocks/>
          </p:cNvSpPr>
          <p:nvPr/>
        </p:nvSpPr>
        <p:spPr bwMode="auto">
          <a:xfrm>
            <a:off x="4943903" y="5462615"/>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15" name="Oval 114"/>
          <p:cNvSpPr>
            <a:spLocks/>
          </p:cNvSpPr>
          <p:nvPr/>
        </p:nvSpPr>
        <p:spPr bwMode="auto">
          <a:xfrm>
            <a:off x="6198619" y="5465453"/>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16" name="TextBox 115"/>
          <p:cNvSpPr txBox="1"/>
          <p:nvPr/>
        </p:nvSpPr>
        <p:spPr>
          <a:xfrm>
            <a:off x="5029200" y="5552269"/>
            <a:ext cx="372218" cy="369332"/>
          </a:xfrm>
          <a:prstGeom prst="rect">
            <a:avLst/>
          </a:prstGeom>
          <a:noFill/>
        </p:spPr>
        <p:txBody>
          <a:bodyPr wrap="none" rtlCol="0">
            <a:spAutoFit/>
          </a:bodyPr>
          <a:lstStyle/>
          <a:p>
            <a:r>
              <a:rPr lang="en-US" dirty="0"/>
              <a:t>-1</a:t>
            </a:r>
          </a:p>
        </p:txBody>
      </p:sp>
      <p:sp>
        <p:nvSpPr>
          <p:cNvPr id="117" name="TextBox 116"/>
          <p:cNvSpPr txBox="1"/>
          <p:nvPr/>
        </p:nvSpPr>
        <p:spPr>
          <a:xfrm>
            <a:off x="6327714" y="5555107"/>
            <a:ext cx="301686" cy="369332"/>
          </a:xfrm>
          <a:prstGeom prst="rect">
            <a:avLst/>
          </a:prstGeom>
          <a:noFill/>
        </p:spPr>
        <p:txBody>
          <a:bodyPr wrap="none" rtlCol="0">
            <a:spAutoFit/>
          </a:bodyPr>
          <a:lstStyle/>
          <a:p>
            <a:r>
              <a:rPr lang="en-US" dirty="0"/>
              <a:t>1</a:t>
            </a:r>
          </a:p>
        </p:txBody>
      </p:sp>
      <p:sp>
        <p:nvSpPr>
          <p:cNvPr id="118" name="Oval 117"/>
          <p:cNvSpPr>
            <a:spLocks/>
          </p:cNvSpPr>
          <p:nvPr/>
        </p:nvSpPr>
        <p:spPr bwMode="auto">
          <a:xfrm>
            <a:off x="5560022" y="5462615"/>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19" name="TextBox 118"/>
          <p:cNvSpPr txBox="1"/>
          <p:nvPr/>
        </p:nvSpPr>
        <p:spPr>
          <a:xfrm>
            <a:off x="5683499" y="5552269"/>
            <a:ext cx="301686" cy="369332"/>
          </a:xfrm>
          <a:prstGeom prst="rect">
            <a:avLst/>
          </a:prstGeom>
          <a:noFill/>
        </p:spPr>
        <p:txBody>
          <a:bodyPr wrap="none" rtlCol="0">
            <a:spAutoFit/>
          </a:bodyPr>
          <a:lstStyle/>
          <a:p>
            <a:r>
              <a:rPr lang="en-US" dirty="0"/>
              <a:t>1</a:t>
            </a:r>
          </a:p>
        </p:txBody>
      </p:sp>
      <p:sp>
        <p:nvSpPr>
          <p:cNvPr id="122" name="Right Arrow 121"/>
          <p:cNvSpPr/>
          <p:nvPr/>
        </p:nvSpPr>
        <p:spPr>
          <a:xfrm>
            <a:off x="3969083" y="3484399"/>
            <a:ext cx="809387" cy="605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a:spLocks/>
          </p:cNvSpPr>
          <p:nvPr/>
        </p:nvSpPr>
        <p:spPr bwMode="auto">
          <a:xfrm>
            <a:off x="4978394" y="3571189"/>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4" name="TextBox 123"/>
          <p:cNvSpPr txBox="1"/>
          <p:nvPr/>
        </p:nvSpPr>
        <p:spPr>
          <a:xfrm>
            <a:off x="5101871" y="3660843"/>
            <a:ext cx="301686" cy="369332"/>
          </a:xfrm>
          <a:prstGeom prst="rect">
            <a:avLst/>
          </a:prstGeom>
          <a:noFill/>
        </p:spPr>
        <p:txBody>
          <a:bodyPr wrap="none" rtlCol="0">
            <a:spAutoFit/>
          </a:bodyPr>
          <a:lstStyle/>
          <a:p>
            <a:r>
              <a:rPr lang="en-US" dirty="0">
                <a:solidFill>
                  <a:srgbClr val="FF0000"/>
                </a:solidFill>
              </a:rPr>
              <a:t>0</a:t>
            </a:r>
          </a:p>
        </p:txBody>
      </p:sp>
      <p:sp>
        <p:nvSpPr>
          <p:cNvPr id="125" name="Oval 124"/>
          <p:cNvSpPr>
            <a:spLocks/>
          </p:cNvSpPr>
          <p:nvPr/>
        </p:nvSpPr>
        <p:spPr bwMode="auto">
          <a:xfrm>
            <a:off x="7230642" y="3604283"/>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6" name="TextBox 125"/>
          <p:cNvSpPr txBox="1"/>
          <p:nvPr/>
        </p:nvSpPr>
        <p:spPr>
          <a:xfrm>
            <a:off x="7266756" y="3693937"/>
            <a:ext cx="476412" cy="369332"/>
          </a:xfrm>
          <a:prstGeom prst="rect">
            <a:avLst/>
          </a:prstGeom>
          <a:noFill/>
        </p:spPr>
        <p:txBody>
          <a:bodyPr wrap="none" rtlCol="0">
            <a:spAutoFit/>
          </a:bodyPr>
          <a:lstStyle/>
          <a:p>
            <a:r>
              <a:rPr lang="en-US" dirty="0">
                <a:solidFill>
                  <a:srgbClr val="FF0000"/>
                </a:solidFill>
              </a:rPr>
              <a:t>0.5</a:t>
            </a:r>
          </a:p>
        </p:txBody>
      </p:sp>
      <p:sp>
        <p:nvSpPr>
          <p:cNvPr id="127" name="TextBox 126"/>
          <p:cNvSpPr txBox="1"/>
          <p:nvPr/>
        </p:nvSpPr>
        <p:spPr>
          <a:xfrm rot="2680105">
            <a:off x="3406156" y="3106026"/>
            <a:ext cx="779381" cy="307777"/>
          </a:xfrm>
          <a:prstGeom prst="rect">
            <a:avLst/>
          </a:prstGeom>
          <a:noFill/>
        </p:spPr>
        <p:txBody>
          <a:bodyPr wrap="none" rtlCol="0">
            <a:spAutoFit/>
          </a:bodyPr>
          <a:lstStyle/>
          <a:p>
            <a:r>
              <a:rPr lang="en-US" sz="1400" b="1" dirty="0">
                <a:solidFill>
                  <a:srgbClr val="FF0000"/>
                </a:solidFill>
              </a:rPr>
              <a:t>EV = 0.5</a:t>
            </a:r>
          </a:p>
        </p:txBody>
      </p:sp>
      <p:sp>
        <p:nvSpPr>
          <p:cNvPr id="128" name="TextBox 127"/>
          <p:cNvSpPr txBox="1"/>
          <p:nvPr/>
        </p:nvSpPr>
        <p:spPr>
          <a:xfrm rot="3329751">
            <a:off x="1180294" y="3103976"/>
            <a:ext cx="639919" cy="307777"/>
          </a:xfrm>
          <a:prstGeom prst="rect">
            <a:avLst/>
          </a:prstGeom>
          <a:noFill/>
        </p:spPr>
        <p:txBody>
          <a:bodyPr wrap="none" rtlCol="0">
            <a:spAutoFit/>
          </a:bodyPr>
          <a:lstStyle/>
          <a:p>
            <a:r>
              <a:rPr lang="en-US" sz="1400" b="1" dirty="0">
                <a:solidFill>
                  <a:srgbClr val="FF0000"/>
                </a:solidFill>
              </a:rPr>
              <a:t>EV = 0</a:t>
            </a:r>
          </a:p>
        </p:txBody>
      </p:sp>
      <p:sp>
        <p:nvSpPr>
          <p:cNvPr id="129" name="TextBox 128"/>
          <p:cNvSpPr txBox="1"/>
          <p:nvPr/>
        </p:nvSpPr>
        <p:spPr>
          <a:xfrm>
            <a:off x="1092200" y="1524000"/>
            <a:ext cx="1913409" cy="369332"/>
          </a:xfrm>
          <a:prstGeom prst="rect">
            <a:avLst/>
          </a:prstGeom>
          <a:noFill/>
        </p:spPr>
        <p:txBody>
          <a:bodyPr wrap="none" rtlCol="0">
            <a:spAutoFit/>
          </a:bodyPr>
          <a:lstStyle/>
          <a:p>
            <a:r>
              <a:rPr lang="en-US" b="1" dirty="0"/>
              <a:t>Blueprint Strategy</a:t>
            </a:r>
          </a:p>
        </p:txBody>
      </p:sp>
      <p:sp>
        <p:nvSpPr>
          <p:cNvPr id="130" name="TextBox 129"/>
          <p:cNvSpPr txBox="1"/>
          <p:nvPr/>
        </p:nvSpPr>
        <p:spPr>
          <a:xfrm>
            <a:off x="5911299" y="1524000"/>
            <a:ext cx="1487010" cy="369332"/>
          </a:xfrm>
          <a:prstGeom prst="rect">
            <a:avLst/>
          </a:prstGeom>
          <a:noFill/>
        </p:spPr>
        <p:txBody>
          <a:bodyPr wrap="none" rtlCol="0">
            <a:spAutoFit/>
          </a:bodyPr>
          <a:lstStyle/>
          <a:p>
            <a:r>
              <a:rPr lang="en-US" b="1" dirty="0"/>
              <a:t>Gadget Game</a:t>
            </a:r>
          </a:p>
        </p:txBody>
      </p:sp>
      <p:sp>
        <p:nvSpPr>
          <p:cNvPr id="131" name="TextBox 130"/>
          <p:cNvSpPr txBox="1"/>
          <p:nvPr/>
        </p:nvSpPr>
        <p:spPr>
          <a:xfrm rot="5400000">
            <a:off x="7633310" y="4952492"/>
            <a:ext cx="681597" cy="307777"/>
          </a:xfrm>
          <a:prstGeom prst="rect">
            <a:avLst/>
          </a:prstGeom>
          <a:noFill/>
        </p:spPr>
        <p:txBody>
          <a:bodyPr wrap="none" rtlCol="0">
            <a:spAutoFit/>
          </a:bodyPr>
          <a:lstStyle/>
          <a:p>
            <a:r>
              <a:rPr lang="en-US" sz="1400" b="1" dirty="0">
                <a:solidFill>
                  <a:srgbClr val="7030A0"/>
                </a:solidFill>
              </a:rPr>
              <a:t>P = 0.0</a:t>
            </a:r>
          </a:p>
        </p:txBody>
      </p:sp>
      <p:sp>
        <p:nvSpPr>
          <p:cNvPr id="132" name="TextBox 131"/>
          <p:cNvSpPr txBox="1"/>
          <p:nvPr/>
        </p:nvSpPr>
        <p:spPr>
          <a:xfrm rot="18805400">
            <a:off x="6987887" y="4627996"/>
            <a:ext cx="710451" cy="307777"/>
          </a:xfrm>
          <a:prstGeom prst="rect">
            <a:avLst/>
          </a:prstGeom>
          <a:noFill/>
        </p:spPr>
        <p:txBody>
          <a:bodyPr wrap="none" rtlCol="0">
            <a:spAutoFit/>
          </a:bodyPr>
          <a:lstStyle/>
          <a:p>
            <a:r>
              <a:rPr lang="en-US" sz="1400" b="1" dirty="0">
                <a:solidFill>
                  <a:srgbClr val="7030A0"/>
                </a:solidFill>
              </a:rPr>
              <a:t>P = 5/8</a:t>
            </a:r>
          </a:p>
        </p:txBody>
      </p:sp>
      <p:sp>
        <p:nvSpPr>
          <p:cNvPr id="133" name="TextBox 132"/>
          <p:cNvSpPr txBox="1"/>
          <p:nvPr/>
        </p:nvSpPr>
        <p:spPr>
          <a:xfrm rot="3036645">
            <a:off x="8356306" y="4557327"/>
            <a:ext cx="710451" cy="307777"/>
          </a:xfrm>
          <a:prstGeom prst="rect">
            <a:avLst/>
          </a:prstGeom>
          <a:noFill/>
        </p:spPr>
        <p:txBody>
          <a:bodyPr wrap="none" rtlCol="0">
            <a:spAutoFit/>
          </a:bodyPr>
          <a:lstStyle/>
          <a:p>
            <a:r>
              <a:rPr lang="en-US" sz="1400" b="1" dirty="0">
                <a:solidFill>
                  <a:srgbClr val="7030A0"/>
                </a:solidFill>
              </a:rPr>
              <a:t>P = 3/8</a:t>
            </a:r>
          </a:p>
        </p:txBody>
      </p:sp>
      <p:sp>
        <p:nvSpPr>
          <p:cNvPr id="134" name="TextBox 133"/>
          <p:cNvSpPr txBox="1"/>
          <p:nvPr/>
        </p:nvSpPr>
        <p:spPr>
          <a:xfrm rot="5400000">
            <a:off x="5416611" y="4952492"/>
            <a:ext cx="681597" cy="307777"/>
          </a:xfrm>
          <a:prstGeom prst="rect">
            <a:avLst/>
          </a:prstGeom>
          <a:noFill/>
        </p:spPr>
        <p:txBody>
          <a:bodyPr wrap="none" rtlCol="0">
            <a:spAutoFit/>
          </a:bodyPr>
          <a:lstStyle/>
          <a:p>
            <a:r>
              <a:rPr lang="en-US" sz="1400" b="1" dirty="0">
                <a:solidFill>
                  <a:srgbClr val="7030A0"/>
                </a:solidFill>
              </a:rPr>
              <a:t>P = 0.0</a:t>
            </a:r>
          </a:p>
        </p:txBody>
      </p:sp>
      <p:sp>
        <p:nvSpPr>
          <p:cNvPr id="135" name="TextBox 134"/>
          <p:cNvSpPr txBox="1"/>
          <p:nvPr/>
        </p:nvSpPr>
        <p:spPr>
          <a:xfrm rot="3036645">
            <a:off x="6139607" y="4557327"/>
            <a:ext cx="710451" cy="307777"/>
          </a:xfrm>
          <a:prstGeom prst="rect">
            <a:avLst/>
          </a:prstGeom>
          <a:noFill/>
        </p:spPr>
        <p:txBody>
          <a:bodyPr wrap="none" rtlCol="0">
            <a:spAutoFit/>
          </a:bodyPr>
          <a:lstStyle/>
          <a:p>
            <a:r>
              <a:rPr lang="en-US" sz="1400" b="1" dirty="0">
                <a:solidFill>
                  <a:srgbClr val="7030A0"/>
                </a:solidFill>
              </a:rPr>
              <a:t>P = 3/8</a:t>
            </a:r>
          </a:p>
        </p:txBody>
      </p:sp>
      <p:sp>
        <p:nvSpPr>
          <p:cNvPr id="136" name="TextBox 135"/>
          <p:cNvSpPr txBox="1"/>
          <p:nvPr/>
        </p:nvSpPr>
        <p:spPr>
          <a:xfrm rot="18805400">
            <a:off x="4788314" y="4621968"/>
            <a:ext cx="710451" cy="307777"/>
          </a:xfrm>
          <a:prstGeom prst="rect">
            <a:avLst/>
          </a:prstGeom>
          <a:noFill/>
        </p:spPr>
        <p:txBody>
          <a:bodyPr wrap="none" rtlCol="0">
            <a:spAutoFit/>
          </a:bodyPr>
          <a:lstStyle/>
          <a:p>
            <a:r>
              <a:rPr lang="en-US" sz="1400" b="1" dirty="0">
                <a:solidFill>
                  <a:srgbClr val="7030A0"/>
                </a:solidFill>
              </a:rPr>
              <a:t>P = 5/8</a:t>
            </a:r>
          </a:p>
        </p:txBody>
      </p:sp>
      <p:sp>
        <p:nvSpPr>
          <p:cNvPr id="137" name="TextBox 136"/>
          <p:cNvSpPr txBox="1"/>
          <p:nvPr/>
        </p:nvSpPr>
        <p:spPr>
          <a:xfrm rot="2680105">
            <a:off x="7937008" y="3189831"/>
            <a:ext cx="870751" cy="307777"/>
          </a:xfrm>
          <a:prstGeom prst="rect">
            <a:avLst/>
          </a:prstGeom>
          <a:noFill/>
        </p:spPr>
        <p:txBody>
          <a:bodyPr wrap="none" rtlCol="0">
            <a:spAutoFit/>
          </a:bodyPr>
          <a:lstStyle/>
          <a:p>
            <a:r>
              <a:rPr lang="en-US" sz="1400" b="1" dirty="0">
                <a:solidFill>
                  <a:srgbClr val="FF0000"/>
                </a:solidFill>
              </a:rPr>
              <a:t>EV = 0.25</a:t>
            </a:r>
          </a:p>
        </p:txBody>
      </p:sp>
      <p:sp>
        <p:nvSpPr>
          <p:cNvPr id="138" name="TextBox 137"/>
          <p:cNvSpPr txBox="1"/>
          <p:nvPr/>
        </p:nvSpPr>
        <p:spPr>
          <a:xfrm rot="3329751">
            <a:off x="5630084" y="3215397"/>
            <a:ext cx="925253" cy="307777"/>
          </a:xfrm>
          <a:prstGeom prst="rect">
            <a:avLst/>
          </a:prstGeom>
          <a:noFill/>
        </p:spPr>
        <p:txBody>
          <a:bodyPr wrap="none" rtlCol="0">
            <a:spAutoFit/>
          </a:bodyPr>
          <a:lstStyle/>
          <a:p>
            <a:r>
              <a:rPr lang="en-US" sz="1400" b="1" dirty="0">
                <a:solidFill>
                  <a:srgbClr val="FF0000"/>
                </a:solidFill>
              </a:rPr>
              <a:t>EV = -0.25</a:t>
            </a:r>
          </a:p>
        </p:txBody>
      </p:sp>
      <p:sp>
        <p:nvSpPr>
          <p:cNvPr id="139" name="Rectangle 138"/>
          <p:cNvSpPr/>
          <p:nvPr/>
        </p:nvSpPr>
        <p:spPr>
          <a:xfrm>
            <a:off x="228600" y="6073914"/>
            <a:ext cx="8806496" cy="707886"/>
          </a:xfrm>
          <a:prstGeom prst="rect">
            <a:avLst/>
          </a:prstGeom>
        </p:spPr>
        <p:txBody>
          <a:bodyPr wrap="square">
            <a:spAutoFit/>
          </a:bodyPr>
          <a:lstStyle/>
          <a:p>
            <a:r>
              <a:rPr lang="en-US" sz="2000" b="1" dirty="0"/>
              <a:t>Problem: </a:t>
            </a:r>
            <a:r>
              <a:rPr lang="en-US" sz="2000" dirty="0"/>
              <a:t>While we focus on reducing P1’s EV for Heads in the subgame to -0.25, </a:t>
            </a:r>
          </a:p>
          <a:p>
            <a:r>
              <a:rPr lang="en-US" sz="2000" dirty="0"/>
              <a:t>P1 can just Sell for 0.5 in Heads</a:t>
            </a:r>
          </a:p>
        </p:txBody>
      </p:sp>
      <mc:AlternateContent xmlns:mc="http://schemas.openxmlformats.org/markup-compatibility/2006" xmlns:a14="http://schemas.microsoft.com/office/drawing/2010/main">
        <mc:Choice Requires="a14">
          <p:sp>
            <p:nvSpPr>
              <p:cNvPr id="3" name="Rectangle 2"/>
              <p:cNvSpPr/>
              <p:nvPr/>
            </p:nvSpPr>
            <p:spPr>
              <a:xfrm>
                <a:off x="182153" y="676870"/>
                <a:ext cx="8809447" cy="923330"/>
              </a:xfrm>
              <a:prstGeom prst="rect">
                <a:avLst/>
              </a:prstGeom>
            </p:spPr>
            <p:txBody>
              <a:bodyPr wrap="square">
                <a:spAutoFit/>
              </a:bodyPr>
              <a:lstStyle/>
              <a:p>
                <a:pPr/>
                <a:r>
                  <a:rPr lang="en-US" dirty="0"/>
                  <a:t>Similar to Re-solve, but punishes P1 as much as possible for choosing Enter rather than Alt</a:t>
                </a:r>
                <a:br>
                  <a:rPr lang="en-US" dirty="0"/>
                </a:br>
                <a14:m>
                  <m:oMathPara xmlns:m="http://schemas.openxmlformats.org/officeDocument/2006/math">
                    <m:oMathParaPr>
                      <m:jc m:val="left"/>
                    </m:oMathParaPr>
                    <m:oMath xmlns:m="http://schemas.openxmlformats.org/officeDocument/2006/math">
                      <m:r>
                        <a:rPr lang="en-US" i="1">
                          <a:latin typeface="Cambria Math"/>
                        </a:rPr>
                        <m:t>𝑀𝑎𝑟𝑔𝑖</m:t>
                      </m:r>
                      <m:sSub>
                        <m:sSubPr>
                          <m:ctrlPr>
                            <a:rPr lang="en-US" i="1">
                              <a:latin typeface="Cambria Math" panose="02040503050406030204" pitchFamily="18" charset="0"/>
                            </a:rPr>
                          </m:ctrlPr>
                        </m:sSubPr>
                        <m:e>
                          <m:r>
                            <a:rPr lang="en-US" i="1">
                              <a:latin typeface="Cambria Math"/>
                            </a:rPr>
                            <m:t>𝑛</m:t>
                          </m:r>
                        </m:e>
                        <m:sub>
                          <m:r>
                            <a:rPr lang="en-US" i="1">
                              <a:latin typeface="Cambria Math"/>
                            </a:rPr>
                            <m:t>𝐻𝑒𝑎𝑑𝑠</m:t>
                          </m:r>
                        </m:sub>
                      </m:sSub>
                      <m:r>
                        <a:rPr lang="en-US" i="1">
                          <a:latin typeface="Cambria Math"/>
                        </a:rPr>
                        <m:t>=</m:t>
                      </m:r>
                      <m:r>
                        <a:rPr lang="en-US" i="1">
                          <a:latin typeface="Cambria Math"/>
                        </a:rPr>
                        <m:t>𝐸𝑉</m:t>
                      </m:r>
                      <m:r>
                        <a:rPr lang="en-US" i="1">
                          <a:latin typeface="Cambria Math"/>
                        </a:rPr>
                        <m:t>[</m:t>
                      </m:r>
                      <m:r>
                        <a:rPr lang="en-US" i="1">
                          <a:latin typeface="Cambria Math"/>
                        </a:rPr>
                        <m:t>𝐴𝑙</m:t>
                      </m:r>
                      <m:sSub>
                        <m:sSubPr>
                          <m:ctrlPr>
                            <a:rPr lang="en-US" i="1">
                              <a:latin typeface="Cambria Math" panose="02040503050406030204" pitchFamily="18" charset="0"/>
                            </a:rPr>
                          </m:ctrlPr>
                        </m:sSubPr>
                        <m:e>
                          <m:r>
                            <a:rPr lang="en-US" i="1">
                              <a:latin typeface="Cambria Math"/>
                            </a:rPr>
                            <m:t>𝑡</m:t>
                          </m:r>
                        </m:e>
                        <m:sub>
                          <m:r>
                            <a:rPr lang="en-US" i="1">
                              <a:latin typeface="Cambria Math"/>
                            </a:rPr>
                            <m:t>𝐻𝑒𝑎𝑑𝑠</m:t>
                          </m:r>
                        </m:sub>
                      </m:sSub>
                      <m:r>
                        <a:rPr lang="en-US" i="1">
                          <a:latin typeface="Cambria Math"/>
                        </a:rPr>
                        <m:t>]−</m:t>
                      </m:r>
                      <m:r>
                        <a:rPr lang="en-US" i="1">
                          <a:latin typeface="Cambria Math"/>
                        </a:rPr>
                        <m:t>𝐸𝑉</m:t>
                      </m:r>
                      <m:r>
                        <a:rPr lang="en-US" i="1">
                          <a:latin typeface="Cambria Math"/>
                        </a:rPr>
                        <m:t>[</m:t>
                      </m:r>
                      <m:r>
                        <a:rPr lang="en-US" i="1">
                          <a:latin typeface="Cambria Math"/>
                        </a:rPr>
                        <m:t>𝐸𝑛𝑡𝑒</m:t>
                      </m:r>
                      <m:sSub>
                        <m:sSubPr>
                          <m:ctrlPr>
                            <a:rPr lang="en-US" i="1">
                              <a:latin typeface="Cambria Math" panose="02040503050406030204" pitchFamily="18" charset="0"/>
                            </a:rPr>
                          </m:ctrlPr>
                        </m:sSubPr>
                        <m:e>
                          <m:r>
                            <a:rPr lang="en-US" i="1">
                              <a:latin typeface="Cambria Math"/>
                            </a:rPr>
                            <m:t>𝑟</m:t>
                          </m:r>
                        </m:e>
                        <m:sub>
                          <m:r>
                            <a:rPr lang="en-US" i="1">
                              <a:latin typeface="Cambria Math"/>
                            </a:rPr>
                            <m:t>𝐻𝑒𝑎𝑑𝑠</m:t>
                          </m:r>
                        </m:sub>
                      </m:sSub>
                      <m:r>
                        <a:rPr lang="en-US" i="1">
                          <a:latin typeface="Cambria Math"/>
                        </a:rPr>
                        <m:t>]</m:t>
                      </m:r>
                    </m:oMath>
                  </m:oMathPara>
                </a14:m>
                <a:endParaRPr lang="en-US" dirty="0"/>
              </a:p>
              <a:p>
                <a:r>
                  <a:rPr lang="en-US" dirty="0"/>
                  <a:t>Maximizes the minimum margin (Re-solve simply attempts to make all margins nonnegative)</a:t>
                </a:r>
              </a:p>
            </p:txBody>
          </p:sp>
        </mc:Choice>
        <mc:Fallback xmlns="">
          <p:sp>
            <p:nvSpPr>
              <p:cNvPr id="3" name="Rectangle 2"/>
              <p:cNvSpPr>
                <a:spLocks noRot="1" noChangeAspect="1" noMove="1" noResize="1" noEditPoints="1" noAdjustHandles="1" noChangeArrowheads="1" noChangeShapeType="1" noTextEdit="1"/>
              </p:cNvSpPr>
              <p:nvPr/>
            </p:nvSpPr>
            <p:spPr>
              <a:xfrm>
                <a:off x="182153" y="676870"/>
                <a:ext cx="8809447" cy="923330"/>
              </a:xfrm>
              <a:prstGeom prst="rect">
                <a:avLst/>
              </a:prstGeom>
              <a:blipFill rotWithShape="1">
                <a:blip r:embed="rId2"/>
                <a:stretch>
                  <a:fillRect l="-623" t="-3289" r="-69" b="-9211"/>
                </a:stretch>
              </a:blipFill>
            </p:spPr>
            <p:txBody>
              <a:bodyPr/>
              <a:lstStyle/>
              <a:p>
                <a:r>
                  <a:rPr lang="en-US">
                    <a:noFill/>
                  </a:rPr>
                  <a:t> </a:t>
                </a:r>
              </a:p>
            </p:txBody>
          </p:sp>
        </mc:Fallback>
      </mc:AlternateContent>
    </p:spTree>
    <p:extLst>
      <p:ext uri="{BB962C8B-B14F-4D97-AF65-F5344CB8AC3E}">
        <p14:creationId xmlns:p14="http://schemas.microsoft.com/office/powerpoint/2010/main" val="423114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9"/>
                                        </p:tgtEl>
                                        <p:attrNameLst>
                                          <p:attrName>style.visibility</p:attrName>
                                        </p:attrNameLst>
                                      </p:cBhvr>
                                      <p:to>
                                        <p:strVal val="visible"/>
                                      </p:to>
                                    </p:set>
                                    <p:anim calcmode="lin" valueType="num">
                                      <p:cBhvr additive="base">
                                        <p:cTn id="25" dur="500" fill="hold"/>
                                        <p:tgtEl>
                                          <p:spTgt spid="139"/>
                                        </p:tgtEl>
                                        <p:attrNameLst>
                                          <p:attrName>ppt_x</p:attrName>
                                        </p:attrNameLst>
                                      </p:cBhvr>
                                      <p:tavLst>
                                        <p:tav tm="0">
                                          <p:val>
                                            <p:strVal val="#ppt_x"/>
                                          </p:val>
                                        </p:tav>
                                        <p:tav tm="100000">
                                          <p:val>
                                            <p:strVal val="#ppt_x"/>
                                          </p:val>
                                        </p:tav>
                                      </p:tavLst>
                                    </p:anim>
                                    <p:anim calcmode="lin" valueType="num">
                                      <p:cBhvr additive="base">
                                        <p:cTn id="26"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2" grpId="0"/>
      <p:bldP spid="133" grpId="0"/>
      <p:bldP spid="134" grpId="0"/>
      <p:bldP spid="135" grpId="0"/>
      <p:bldP spid="136" grpId="0"/>
      <p:bldP spid="137" grpId="0"/>
      <p:bldP spid="138" grpId="0"/>
      <p:bldP spid="13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ounded Rectangle 110"/>
          <p:cNvSpPr/>
          <p:nvPr/>
        </p:nvSpPr>
        <p:spPr>
          <a:xfrm>
            <a:off x="4370236" y="1828801"/>
            <a:ext cx="4468964" cy="830038"/>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76199" y="2644154"/>
            <a:ext cx="1888685" cy="1480743"/>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 y="304800"/>
            <a:ext cx="9067800" cy="1143000"/>
          </a:xfrm>
        </p:spPr>
        <p:txBody>
          <a:bodyPr>
            <a:normAutofit fontScale="90000"/>
          </a:bodyPr>
          <a:lstStyle/>
          <a:p>
            <a:r>
              <a:rPr lang="en-US" dirty="0"/>
              <a:t>Reach-</a:t>
            </a:r>
            <a:r>
              <a:rPr lang="en-US" dirty="0" err="1"/>
              <a:t>maxmargin</a:t>
            </a:r>
            <a:r>
              <a:rPr lang="en-US" dirty="0"/>
              <a:t> refinement:</a:t>
            </a:r>
            <a:br>
              <a:rPr lang="en-US" dirty="0"/>
            </a:br>
            <a:r>
              <a:rPr lang="en-US" sz="3100" dirty="0"/>
              <a:t>(solving a single subgame on this slide)</a:t>
            </a:r>
            <a:br>
              <a:rPr lang="en-US" dirty="0"/>
            </a:br>
            <a:r>
              <a:rPr lang="en-US" sz="1800" dirty="0">
                <a:solidFill>
                  <a:schemeClr val="tx2">
                    <a:lumMod val="40000"/>
                    <a:lumOff val="60000"/>
                  </a:schemeClr>
                </a:solidFill>
              </a:rPr>
              <a:t>[Brown &amp; Sandholm AAAI-17 workshop, NIPS-17, Science-17; related to Jackson AAAI-15 workshop]</a:t>
            </a:r>
            <a:endParaRPr lang="en-US" sz="2000" dirty="0">
              <a:solidFill>
                <a:schemeClr val="tx2">
                  <a:lumMod val="40000"/>
                  <a:lumOff val="60000"/>
                </a:schemeClr>
              </a:solidFill>
            </a:endParaRPr>
          </a:p>
        </p:txBody>
      </p:sp>
      <p:sp>
        <p:nvSpPr>
          <p:cNvPr id="134" name="Content Placeholder 2"/>
          <p:cNvSpPr>
            <a:spLocks noGrp="1"/>
          </p:cNvSpPr>
          <p:nvPr>
            <p:ph idx="1"/>
          </p:nvPr>
        </p:nvSpPr>
        <p:spPr>
          <a:xfrm>
            <a:off x="4421285" y="1825625"/>
            <a:ext cx="4722716" cy="4351338"/>
          </a:xfrm>
        </p:spPr>
        <p:txBody>
          <a:bodyPr>
            <a:normAutofit fontScale="85000" lnSpcReduction="10000"/>
          </a:bodyPr>
          <a:lstStyle/>
          <a:p>
            <a:r>
              <a:rPr lang="en-US" dirty="0"/>
              <a:t>If P1 chooses Play following Heads, P1 is </a:t>
            </a:r>
            <a:r>
              <a:rPr lang="en-US" b="1" dirty="0"/>
              <a:t>gifting</a:t>
            </a:r>
            <a:r>
              <a:rPr lang="en-US" dirty="0"/>
              <a:t> us 0.5</a:t>
            </a:r>
          </a:p>
          <a:p>
            <a:r>
              <a:rPr lang="en-US" dirty="0"/>
              <a:t>So, in Gadget Game we can increase the alternative payoff following Heads by 0.5, because choosing Play would still be a mistake for P1 there</a:t>
            </a:r>
          </a:p>
          <a:p>
            <a:r>
              <a:rPr lang="en-US" dirty="0"/>
              <a:t>Thus the Gadget Game solver focuses on reducing P1’s EV for other types she may have</a:t>
            </a:r>
          </a:p>
        </p:txBody>
      </p:sp>
      <p:grpSp>
        <p:nvGrpSpPr>
          <p:cNvPr id="124" name="Group 123"/>
          <p:cNvGrpSpPr/>
          <p:nvPr/>
        </p:nvGrpSpPr>
        <p:grpSpPr>
          <a:xfrm>
            <a:off x="2346406" y="3458223"/>
            <a:ext cx="777240" cy="548640"/>
            <a:chOff x="4532799" y="3705495"/>
            <a:chExt cx="777240" cy="548640"/>
          </a:xfrm>
        </p:grpSpPr>
        <p:sp>
          <p:nvSpPr>
            <p:cNvPr id="125" name="Isosceles Triangle 124"/>
            <p:cNvSpPr/>
            <p:nvPr/>
          </p:nvSpPr>
          <p:spPr>
            <a:xfrm>
              <a:off x="4532799" y="3705495"/>
              <a:ext cx="777240" cy="548640"/>
            </a:xfrm>
            <a:prstGeom prst="triangle">
              <a:avLst/>
            </a:prstGeom>
            <a:gradFill flip="none" rotWithShape="0">
              <a:gsLst>
                <a:gs pos="0">
                  <a:schemeClr val="bg1">
                    <a:lumMod val="50000"/>
                  </a:schemeClr>
                </a:gs>
                <a:gs pos="100000">
                  <a:srgbClr val="FFFFFF"/>
                </a:gs>
              </a:gsLst>
              <a:lin ang="228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p:cNvSpPr txBox="1"/>
            <p:nvPr/>
          </p:nvSpPr>
          <p:spPr>
            <a:xfrm>
              <a:off x="4647947" y="3844589"/>
              <a:ext cx="546945" cy="369332"/>
            </a:xfrm>
            <a:prstGeom prst="rect">
              <a:avLst/>
            </a:prstGeom>
            <a:noFill/>
          </p:spPr>
          <p:txBody>
            <a:bodyPr wrap="none" rtlCol="0">
              <a:spAutoFit/>
            </a:bodyPr>
            <a:lstStyle/>
            <a:p>
              <a:r>
                <a:rPr lang="en-US" dirty="0"/>
                <a:t>-0.5</a:t>
              </a:r>
            </a:p>
          </p:txBody>
        </p:sp>
      </p:grpSp>
      <p:sp>
        <p:nvSpPr>
          <p:cNvPr id="133" name="TextBox 132"/>
          <p:cNvSpPr txBox="1"/>
          <p:nvPr/>
        </p:nvSpPr>
        <p:spPr>
          <a:xfrm rot="18467458">
            <a:off x="181592" y="3129615"/>
            <a:ext cx="511679" cy="369332"/>
          </a:xfrm>
          <a:prstGeom prst="rect">
            <a:avLst/>
          </a:prstGeom>
          <a:noFill/>
        </p:spPr>
        <p:txBody>
          <a:bodyPr wrap="none" rtlCol="0">
            <a:spAutoFit/>
          </a:bodyPr>
          <a:lstStyle/>
          <a:p>
            <a:r>
              <a:rPr lang="en-US" dirty="0"/>
              <a:t>Sell</a:t>
            </a:r>
          </a:p>
        </p:txBody>
      </p:sp>
      <p:sp>
        <p:nvSpPr>
          <p:cNvPr id="135" name="TextBox 134"/>
          <p:cNvSpPr txBox="1"/>
          <p:nvPr/>
        </p:nvSpPr>
        <p:spPr>
          <a:xfrm rot="18467458">
            <a:off x="2438679" y="3129615"/>
            <a:ext cx="511679" cy="369332"/>
          </a:xfrm>
          <a:prstGeom prst="rect">
            <a:avLst/>
          </a:prstGeom>
          <a:noFill/>
        </p:spPr>
        <p:txBody>
          <a:bodyPr wrap="none" rtlCol="0">
            <a:spAutoFit/>
          </a:bodyPr>
          <a:lstStyle/>
          <a:p>
            <a:r>
              <a:rPr lang="en-US" dirty="0"/>
              <a:t>Sell</a:t>
            </a:r>
          </a:p>
        </p:txBody>
      </p:sp>
      <p:sp>
        <p:nvSpPr>
          <p:cNvPr id="136" name="Oval 135"/>
          <p:cNvSpPr>
            <a:spLocks/>
          </p:cNvSpPr>
          <p:nvPr/>
        </p:nvSpPr>
        <p:spPr bwMode="auto">
          <a:xfrm>
            <a:off x="2883416" y="2760923"/>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8" name="TextBox 137"/>
          <p:cNvSpPr txBox="1"/>
          <p:nvPr/>
        </p:nvSpPr>
        <p:spPr>
          <a:xfrm>
            <a:off x="2945178" y="2850577"/>
            <a:ext cx="425116" cy="369332"/>
          </a:xfrm>
          <a:prstGeom prst="rect">
            <a:avLst/>
          </a:prstGeom>
          <a:noFill/>
        </p:spPr>
        <p:txBody>
          <a:bodyPr wrap="none" rtlCol="0">
            <a:spAutoFit/>
          </a:bodyPr>
          <a:lstStyle/>
          <a:p>
            <a:r>
              <a:rPr lang="en-US" b="1" dirty="0"/>
              <a:t>P1</a:t>
            </a:r>
          </a:p>
        </p:txBody>
      </p:sp>
      <p:cxnSp>
        <p:nvCxnSpPr>
          <p:cNvPr id="139" name="Straight Arrow Connector 138"/>
          <p:cNvCxnSpPr>
            <a:stCxn id="136" idx="5"/>
            <a:endCxn id="161" idx="0"/>
          </p:cNvCxnSpPr>
          <p:nvPr/>
        </p:nvCxnSpPr>
        <p:spPr>
          <a:xfrm>
            <a:off x="3351710" y="3229217"/>
            <a:ext cx="117620" cy="8906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endCxn id="161" idx="2"/>
          </p:cNvCxnSpPr>
          <p:nvPr/>
        </p:nvCxnSpPr>
        <p:spPr>
          <a:xfrm flipV="1">
            <a:off x="1344471" y="4394149"/>
            <a:ext cx="1850539" cy="283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4" name="Oval 143"/>
          <p:cNvSpPr>
            <a:spLocks/>
          </p:cNvSpPr>
          <p:nvPr/>
        </p:nvSpPr>
        <p:spPr bwMode="auto">
          <a:xfrm>
            <a:off x="668442" y="2765939"/>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45" name="TextBox 144"/>
          <p:cNvSpPr txBox="1"/>
          <p:nvPr/>
        </p:nvSpPr>
        <p:spPr>
          <a:xfrm>
            <a:off x="730204" y="2855593"/>
            <a:ext cx="425116" cy="369332"/>
          </a:xfrm>
          <a:prstGeom prst="rect">
            <a:avLst/>
          </a:prstGeom>
          <a:noFill/>
        </p:spPr>
        <p:txBody>
          <a:bodyPr wrap="none" rtlCol="0">
            <a:spAutoFit/>
          </a:bodyPr>
          <a:lstStyle/>
          <a:p>
            <a:r>
              <a:rPr lang="en-US" b="1" dirty="0"/>
              <a:t>P1</a:t>
            </a:r>
          </a:p>
        </p:txBody>
      </p:sp>
      <p:cxnSp>
        <p:nvCxnSpPr>
          <p:cNvPr id="146" name="Straight Arrow Connector 145"/>
          <p:cNvCxnSpPr>
            <a:stCxn id="144" idx="5"/>
            <a:endCxn id="183" idx="0"/>
          </p:cNvCxnSpPr>
          <p:nvPr/>
        </p:nvCxnSpPr>
        <p:spPr>
          <a:xfrm>
            <a:off x="1136736" y="3234233"/>
            <a:ext cx="115895" cy="8855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7" name="Oval 146"/>
          <p:cNvSpPr>
            <a:spLocks/>
          </p:cNvSpPr>
          <p:nvPr/>
        </p:nvSpPr>
        <p:spPr bwMode="auto">
          <a:xfrm>
            <a:off x="1768047" y="1961861"/>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48" name="TextBox 147"/>
          <p:cNvSpPr txBox="1"/>
          <p:nvPr/>
        </p:nvSpPr>
        <p:spPr>
          <a:xfrm>
            <a:off x="1889120" y="2051515"/>
            <a:ext cx="306494" cy="369332"/>
          </a:xfrm>
          <a:prstGeom prst="rect">
            <a:avLst/>
          </a:prstGeom>
          <a:noFill/>
        </p:spPr>
        <p:txBody>
          <a:bodyPr wrap="none" rtlCol="0">
            <a:spAutoFit/>
          </a:bodyPr>
          <a:lstStyle/>
          <a:p>
            <a:r>
              <a:rPr lang="en-US" b="1" dirty="0"/>
              <a:t>C</a:t>
            </a:r>
          </a:p>
        </p:txBody>
      </p:sp>
      <p:cxnSp>
        <p:nvCxnSpPr>
          <p:cNvPr id="149" name="Straight Arrow Connector 148"/>
          <p:cNvCxnSpPr>
            <a:stCxn id="147" idx="3"/>
            <a:endCxn id="144" idx="7"/>
          </p:cNvCxnSpPr>
          <p:nvPr/>
        </p:nvCxnSpPr>
        <p:spPr>
          <a:xfrm flipH="1">
            <a:off x="1136736" y="2430155"/>
            <a:ext cx="711657" cy="4161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stCxn id="147" idx="5"/>
            <a:endCxn id="136" idx="1"/>
          </p:cNvCxnSpPr>
          <p:nvPr/>
        </p:nvCxnSpPr>
        <p:spPr>
          <a:xfrm>
            <a:off x="2236341" y="2430155"/>
            <a:ext cx="727421" cy="4111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rot="20302675">
            <a:off x="995068" y="2343064"/>
            <a:ext cx="766557" cy="369332"/>
          </a:xfrm>
          <a:prstGeom prst="rect">
            <a:avLst/>
          </a:prstGeom>
          <a:noFill/>
        </p:spPr>
        <p:txBody>
          <a:bodyPr wrap="none" rtlCol="0">
            <a:spAutoFit/>
          </a:bodyPr>
          <a:lstStyle/>
          <a:p>
            <a:r>
              <a:rPr lang="en-US" dirty="0"/>
              <a:t>Heads</a:t>
            </a:r>
          </a:p>
        </p:txBody>
      </p:sp>
      <p:sp>
        <p:nvSpPr>
          <p:cNvPr id="152" name="TextBox 151"/>
          <p:cNvSpPr txBox="1"/>
          <p:nvPr/>
        </p:nvSpPr>
        <p:spPr>
          <a:xfrm rot="1354170">
            <a:off x="2521548" y="2378910"/>
            <a:ext cx="585032" cy="369332"/>
          </a:xfrm>
          <a:prstGeom prst="rect">
            <a:avLst/>
          </a:prstGeom>
          <a:noFill/>
        </p:spPr>
        <p:txBody>
          <a:bodyPr wrap="none" rtlCol="0">
            <a:spAutoFit/>
          </a:bodyPr>
          <a:lstStyle/>
          <a:p>
            <a:r>
              <a:rPr lang="en-US" dirty="0"/>
              <a:t>Tails</a:t>
            </a:r>
          </a:p>
        </p:txBody>
      </p:sp>
      <p:sp>
        <p:nvSpPr>
          <p:cNvPr id="153" name="TextBox 152"/>
          <p:cNvSpPr txBox="1"/>
          <p:nvPr/>
        </p:nvSpPr>
        <p:spPr>
          <a:xfrm rot="3444943">
            <a:off x="1061514" y="3264321"/>
            <a:ext cx="566694" cy="369332"/>
          </a:xfrm>
          <a:prstGeom prst="rect">
            <a:avLst/>
          </a:prstGeom>
          <a:noFill/>
        </p:spPr>
        <p:txBody>
          <a:bodyPr wrap="none" rtlCol="0">
            <a:spAutoFit/>
          </a:bodyPr>
          <a:lstStyle/>
          <a:p>
            <a:r>
              <a:rPr lang="en-US" dirty="0"/>
              <a:t>Play</a:t>
            </a:r>
          </a:p>
        </p:txBody>
      </p:sp>
      <p:sp>
        <p:nvSpPr>
          <p:cNvPr id="154" name="TextBox 153"/>
          <p:cNvSpPr txBox="1"/>
          <p:nvPr/>
        </p:nvSpPr>
        <p:spPr>
          <a:xfrm rot="3010513">
            <a:off x="3317349" y="3262003"/>
            <a:ext cx="566694" cy="369332"/>
          </a:xfrm>
          <a:prstGeom prst="rect">
            <a:avLst/>
          </a:prstGeom>
          <a:noFill/>
        </p:spPr>
        <p:txBody>
          <a:bodyPr wrap="none" rtlCol="0">
            <a:spAutoFit/>
          </a:bodyPr>
          <a:lstStyle/>
          <a:p>
            <a:r>
              <a:rPr lang="en-US" dirty="0"/>
              <a:t>Play</a:t>
            </a:r>
          </a:p>
        </p:txBody>
      </p:sp>
      <p:sp>
        <p:nvSpPr>
          <p:cNvPr id="155" name="TextBox 154"/>
          <p:cNvSpPr txBox="1"/>
          <p:nvPr/>
        </p:nvSpPr>
        <p:spPr>
          <a:xfrm rot="20343673">
            <a:off x="933184" y="2192201"/>
            <a:ext cx="692562" cy="307777"/>
          </a:xfrm>
          <a:prstGeom prst="rect">
            <a:avLst/>
          </a:prstGeom>
          <a:noFill/>
        </p:spPr>
        <p:txBody>
          <a:bodyPr wrap="none" rtlCol="0">
            <a:spAutoFit/>
          </a:bodyPr>
          <a:lstStyle/>
          <a:p>
            <a:r>
              <a:rPr lang="en-US" sz="1400" dirty="0"/>
              <a:t>P = 0.5</a:t>
            </a:r>
          </a:p>
        </p:txBody>
      </p:sp>
      <p:sp>
        <p:nvSpPr>
          <p:cNvPr id="156" name="TextBox 155"/>
          <p:cNvSpPr txBox="1"/>
          <p:nvPr/>
        </p:nvSpPr>
        <p:spPr>
          <a:xfrm rot="1352542">
            <a:off x="2601026" y="2215679"/>
            <a:ext cx="692562" cy="307777"/>
          </a:xfrm>
          <a:prstGeom prst="rect">
            <a:avLst/>
          </a:prstGeom>
          <a:noFill/>
        </p:spPr>
        <p:txBody>
          <a:bodyPr wrap="none" rtlCol="0">
            <a:spAutoFit/>
          </a:bodyPr>
          <a:lstStyle/>
          <a:p>
            <a:r>
              <a:rPr lang="en-US" sz="1400" dirty="0"/>
              <a:t>P = 0.5</a:t>
            </a:r>
          </a:p>
        </p:txBody>
      </p:sp>
      <p:cxnSp>
        <p:nvCxnSpPr>
          <p:cNvPr id="157" name="Straight Arrow Connector 156"/>
          <p:cNvCxnSpPr>
            <a:stCxn id="136" idx="3"/>
            <a:endCxn id="125" idx="0"/>
          </p:cNvCxnSpPr>
          <p:nvPr/>
        </p:nvCxnSpPr>
        <p:spPr>
          <a:xfrm flipH="1">
            <a:off x="2735026" y="3229217"/>
            <a:ext cx="228736" cy="22900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158" name="Group 157"/>
          <p:cNvGrpSpPr/>
          <p:nvPr/>
        </p:nvGrpSpPr>
        <p:grpSpPr>
          <a:xfrm>
            <a:off x="2576330" y="4119829"/>
            <a:ext cx="1803356" cy="1894264"/>
            <a:chOff x="4776758" y="4465034"/>
            <a:chExt cx="1803356" cy="1894264"/>
          </a:xfrm>
        </p:grpSpPr>
        <p:sp>
          <p:nvSpPr>
            <p:cNvPr id="159" name="TextBox 158"/>
            <p:cNvSpPr txBox="1"/>
            <p:nvPr/>
          </p:nvSpPr>
          <p:spPr>
            <a:xfrm rot="5400000">
              <a:off x="5203781" y="5301282"/>
              <a:ext cx="772969" cy="307777"/>
            </a:xfrm>
            <a:prstGeom prst="rect">
              <a:avLst/>
            </a:prstGeom>
            <a:noFill/>
          </p:spPr>
          <p:txBody>
            <a:bodyPr wrap="none" rtlCol="0">
              <a:spAutoFit/>
            </a:bodyPr>
            <a:lstStyle/>
            <a:p>
              <a:r>
                <a:rPr lang="en-US" sz="1400" b="1" dirty="0">
                  <a:solidFill>
                    <a:srgbClr val="7030A0"/>
                  </a:solidFill>
                </a:rPr>
                <a:t>P = 0.25</a:t>
              </a:r>
            </a:p>
          </p:txBody>
        </p:sp>
        <p:sp>
          <p:nvSpPr>
            <p:cNvPr id="160" name="TextBox 159"/>
            <p:cNvSpPr txBox="1"/>
            <p:nvPr/>
          </p:nvSpPr>
          <p:spPr>
            <a:xfrm rot="5400000">
              <a:off x="5458001" y="5281759"/>
              <a:ext cx="799321" cy="369332"/>
            </a:xfrm>
            <a:prstGeom prst="rect">
              <a:avLst/>
            </a:prstGeom>
            <a:noFill/>
          </p:spPr>
          <p:txBody>
            <a:bodyPr wrap="none" rtlCol="0">
              <a:spAutoFit/>
            </a:bodyPr>
            <a:lstStyle/>
            <a:p>
              <a:r>
                <a:rPr lang="en-US" dirty="0"/>
                <a:t>Forfeit</a:t>
              </a:r>
            </a:p>
          </p:txBody>
        </p:sp>
        <p:sp>
          <p:nvSpPr>
            <p:cNvPr id="161" name="Oval 160"/>
            <p:cNvSpPr>
              <a:spLocks/>
            </p:cNvSpPr>
            <p:nvPr/>
          </p:nvSpPr>
          <p:spPr bwMode="auto">
            <a:xfrm>
              <a:off x="5395438" y="4465034"/>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62" name="TextBox 161"/>
            <p:cNvSpPr txBox="1"/>
            <p:nvPr/>
          </p:nvSpPr>
          <p:spPr>
            <a:xfrm>
              <a:off x="5457200" y="4554688"/>
              <a:ext cx="425116" cy="369332"/>
            </a:xfrm>
            <a:prstGeom prst="rect">
              <a:avLst/>
            </a:prstGeom>
            <a:noFill/>
          </p:spPr>
          <p:txBody>
            <a:bodyPr wrap="none" rtlCol="0">
              <a:spAutoFit/>
            </a:bodyPr>
            <a:lstStyle/>
            <a:p>
              <a:r>
                <a:rPr lang="en-US" b="1" dirty="0"/>
                <a:t>P2</a:t>
              </a:r>
            </a:p>
          </p:txBody>
        </p:sp>
        <p:cxnSp>
          <p:nvCxnSpPr>
            <p:cNvPr id="163" name="Straight Arrow Connector 162"/>
            <p:cNvCxnSpPr>
              <a:stCxn id="161" idx="3"/>
              <a:endCxn id="168" idx="0"/>
            </p:cNvCxnSpPr>
            <p:nvPr/>
          </p:nvCxnSpPr>
          <p:spPr>
            <a:xfrm flipH="1">
              <a:off x="5051078" y="4933328"/>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stCxn id="161" idx="5"/>
              <a:endCxn id="169" idx="0"/>
            </p:cNvCxnSpPr>
            <p:nvPr/>
          </p:nvCxnSpPr>
          <p:spPr>
            <a:xfrm>
              <a:off x="5863732" y="4933328"/>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rot="18816139">
              <a:off x="4731381" y="5077145"/>
              <a:ext cx="766557" cy="369332"/>
            </a:xfrm>
            <a:prstGeom prst="rect">
              <a:avLst/>
            </a:prstGeom>
            <a:noFill/>
          </p:spPr>
          <p:txBody>
            <a:bodyPr wrap="none" rtlCol="0">
              <a:spAutoFit/>
            </a:bodyPr>
            <a:lstStyle/>
            <a:p>
              <a:r>
                <a:rPr lang="en-US" dirty="0"/>
                <a:t>Heads</a:t>
              </a:r>
            </a:p>
          </p:txBody>
        </p:sp>
        <p:sp>
          <p:nvSpPr>
            <p:cNvPr id="166" name="TextBox 165"/>
            <p:cNvSpPr txBox="1"/>
            <p:nvPr/>
          </p:nvSpPr>
          <p:spPr>
            <a:xfrm rot="2994847">
              <a:off x="5876995" y="5012536"/>
              <a:ext cx="585032" cy="369332"/>
            </a:xfrm>
            <a:prstGeom prst="rect">
              <a:avLst/>
            </a:prstGeom>
            <a:noFill/>
          </p:spPr>
          <p:txBody>
            <a:bodyPr wrap="none" rtlCol="0">
              <a:spAutoFit/>
            </a:bodyPr>
            <a:lstStyle/>
            <a:p>
              <a:r>
                <a:rPr lang="en-US" dirty="0"/>
                <a:t>Tails</a:t>
              </a:r>
            </a:p>
          </p:txBody>
        </p:sp>
        <p:cxnSp>
          <p:nvCxnSpPr>
            <p:cNvPr id="167" name="Straight Arrow Connector 166"/>
            <p:cNvCxnSpPr>
              <a:stCxn id="161" idx="4"/>
              <a:endCxn id="172" idx="0"/>
            </p:cNvCxnSpPr>
            <p:nvPr/>
          </p:nvCxnSpPr>
          <p:spPr>
            <a:xfrm flipH="1">
              <a:off x="5667197" y="5013674"/>
              <a:ext cx="2561" cy="7941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8" name="Oval 167"/>
            <p:cNvSpPr>
              <a:spLocks/>
            </p:cNvSpPr>
            <p:nvPr/>
          </p:nvSpPr>
          <p:spPr bwMode="auto">
            <a:xfrm>
              <a:off x="4776758" y="5807820"/>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69" name="Oval 168"/>
            <p:cNvSpPr>
              <a:spLocks/>
            </p:cNvSpPr>
            <p:nvPr/>
          </p:nvSpPr>
          <p:spPr bwMode="auto">
            <a:xfrm>
              <a:off x="6031474" y="5810658"/>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70" name="TextBox 169"/>
            <p:cNvSpPr txBox="1"/>
            <p:nvPr/>
          </p:nvSpPr>
          <p:spPr>
            <a:xfrm>
              <a:off x="4900235" y="5897474"/>
              <a:ext cx="372218" cy="369332"/>
            </a:xfrm>
            <a:prstGeom prst="rect">
              <a:avLst/>
            </a:prstGeom>
            <a:noFill/>
          </p:spPr>
          <p:txBody>
            <a:bodyPr wrap="none" rtlCol="0">
              <a:spAutoFit/>
            </a:bodyPr>
            <a:lstStyle/>
            <a:p>
              <a:r>
                <a:rPr lang="en-US" dirty="0"/>
                <a:t>-1</a:t>
              </a:r>
            </a:p>
          </p:txBody>
        </p:sp>
        <p:sp>
          <p:nvSpPr>
            <p:cNvPr id="171" name="TextBox 170"/>
            <p:cNvSpPr txBox="1"/>
            <p:nvPr/>
          </p:nvSpPr>
          <p:spPr>
            <a:xfrm>
              <a:off x="6165942" y="5900312"/>
              <a:ext cx="301686" cy="369332"/>
            </a:xfrm>
            <a:prstGeom prst="rect">
              <a:avLst/>
            </a:prstGeom>
            <a:noFill/>
          </p:spPr>
          <p:txBody>
            <a:bodyPr wrap="none" rtlCol="0">
              <a:spAutoFit/>
            </a:bodyPr>
            <a:lstStyle/>
            <a:p>
              <a:r>
                <a:rPr lang="en-US" dirty="0"/>
                <a:t>1</a:t>
              </a:r>
            </a:p>
          </p:txBody>
        </p:sp>
        <p:sp>
          <p:nvSpPr>
            <p:cNvPr id="172" name="Oval 171"/>
            <p:cNvSpPr>
              <a:spLocks/>
            </p:cNvSpPr>
            <p:nvPr/>
          </p:nvSpPr>
          <p:spPr bwMode="auto">
            <a:xfrm>
              <a:off x="5392877" y="5807820"/>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73" name="TextBox 172"/>
            <p:cNvSpPr txBox="1"/>
            <p:nvPr/>
          </p:nvSpPr>
          <p:spPr>
            <a:xfrm>
              <a:off x="5516354" y="5897474"/>
              <a:ext cx="301686" cy="369332"/>
            </a:xfrm>
            <a:prstGeom prst="rect">
              <a:avLst/>
            </a:prstGeom>
            <a:noFill/>
          </p:spPr>
          <p:txBody>
            <a:bodyPr wrap="none" rtlCol="0">
              <a:spAutoFit/>
            </a:bodyPr>
            <a:lstStyle/>
            <a:p>
              <a:r>
                <a:rPr lang="en-US" dirty="0"/>
                <a:t>1</a:t>
              </a:r>
            </a:p>
          </p:txBody>
        </p:sp>
        <p:sp>
          <p:nvSpPr>
            <p:cNvPr id="174" name="TextBox 173"/>
            <p:cNvSpPr txBox="1"/>
            <p:nvPr/>
          </p:nvSpPr>
          <p:spPr>
            <a:xfrm rot="18805400">
              <a:off x="4608981" y="4976786"/>
              <a:ext cx="700576" cy="307777"/>
            </a:xfrm>
            <a:prstGeom prst="rect">
              <a:avLst/>
            </a:prstGeom>
            <a:noFill/>
          </p:spPr>
          <p:txBody>
            <a:bodyPr wrap="none" rtlCol="0">
              <a:spAutoFit/>
            </a:bodyPr>
            <a:lstStyle/>
            <a:p>
              <a:r>
                <a:rPr lang="en-US" sz="1400" b="1" dirty="0">
                  <a:solidFill>
                    <a:srgbClr val="7030A0"/>
                  </a:solidFill>
                </a:rPr>
                <a:t>P = 0.5</a:t>
              </a:r>
            </a:p>
          </p:txBody>
        </p:sp>
        <p:sp>
          <p:nvSpPr>
            <p:cNvPr id="175" name="TextBox 174"/>
            <p:cNvSpPr txBox="1"/>
            <p:nvPr/>
          </p:nvSpPr>
          <p:spPr>
            <a:xfrm rot="3036645">
              <a:off x="5941204" y="4906117"/>
              <a:ext cx="772969" cy="307777"/>
            </a:xfrm>
            <a:prstGeom prst="rect">
              <a:avLst/>
            </a:prstGeom>
            <a:noFill/>
          </p:spPr>
          <p:txBody>
            <a:bodyPr wrap="none" rtlCol="0">
              <a:spAutoFit/>
            </a:bodyPr>
            <a:lstStyle/>
            <a:p>
              <a:r>
                <a:rPr lang="en-US" sz="1400" b="1" dirty="0">
                  <a:solidFill>
                    <a:srgbClr val="7030A0"/>
                  </a:solidFill>
                </a:rPr>
                <a:t>P = 0.25</a:t>
              </a:r>
            </a:p>
          </p:txBody>
        </p:sp>
      </p:grpSp>
      <p:cxnSp>
        <p:nvCxnSpPr>
          <p:cNvPr id="176" name="Straight Arrow Connector 175"/>
          <p:cNvCxnSpPr>
            <a:stCxn id="144" idx="3"/>
            <a:endCxn id="178" idx="0"/>
          </p:cNvCxnSpPr>
          <p:nvPr/>
        </p:nvCxnSpPr>
        <p:spPr>
          <a:xfrm flipH="1">
            <a:off x="501932" y="3234233"/>
            <a:ext cx="246856" cy="223990"/>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177" name="Group 176"/>
          <p:cNvGrpSpPr/>
          <p:nvPr/>
        </p:nvGrpSpPr>
        <p:grpSpPr>
          <a:xfrm>
            <a:off x="113312" y="3458223"/>
            <a:ext cx="777240" cy="548640"/>
            <a:chOff x="2145690" y="3705495"/>
            <a:chExt cx="777240" cy="548640"/>
          </a:xfrm>
        </p:grpSpPr>
        <p:sp>
          <p:nvSpPr>
            <p:cNvPr id="178" name="Isosceles Triangle 177"/>
            <p:cNvSpPr/>
            <p:nvPr/>
          </p:nvSpPr>
          <p:spPr>
            <a:xfrm>
              <a:off x="2145690" y="3705495"/>
              <a:ext cx="777240" cy="548640"/>
            </a:xfrm>
            <a:prstGeom prst="triangle">
              <a:avLst/>
            </a:prstGeom>
            <a:gradFill flip="none" rotWithShape="0">
              <a:gsLst>
                <a:gs pos="0">
                  <a:schemeClr val="bg1">
                    <a:lumMod val="50000"/>
                  </a:schemeClr>
                </a:gs>
                <a:gs pos="100000">
                  <a:srgbClr val="FFFFFF"/>
                </a:gs>
              </a:gsLst>
              <a:lin ang="228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p:cNvSpPr txBox="1"/>
            <p:nvPr/>
          </p:nvSpPr>
          <p:spPr>
            <a:xfrm>
              <a:off x="2296104" y="3844589"/>
              <a:ext cx="476412" cy="369332"/>
            </a:xfrm>
            <a:prstGeom prst="rect">
              <a:avLst/>
            </a:prstGeom>
            <a:noFill/>
          </p:spPr>
          <p:txBody>
            <a:bodyPr wrap="none" rtlCol="0">
              <a:spAutoFit/>
            </a:bodyPr>
            <a:lstStyle/>
            <a:p>
              <a:r>
                <a:rPr lang="en-US" dirty="0"/>
                <a:t>0.5</a:t>
              </a:r>
            </a:p>
          </p:txBody>
        </p:sp>
      </p:grpSp>
      <p:grpSp>
        <p:nvGrpSpPr>
          <p:cNvPr id="180" name="Group 179"/>
          <p:cNvGrpSpPr/>
          <p:nvPr/>
        </p:nvGrpSpPr>
        <p:grpSpPr>
          <a:xfrm>
            <a:off x="359631" y="4119829"/>
            <a:ext cx="1803356" cy="1894264"/>
            <a:chOff x="2398909" y="4496161"/>
            <a:chExt cx="1803356" cy="1894264"/>
          </a:xfrm>
        </p:grpSpPr>
        <p:sp>
          <p:nvSpPr>
            <p:cNvPr id="181" name="TextBox 180"/>
            <p:cNvSpPr txBox="1"/>
            <p:nvPr/>
          </p:nvSpPr>
          <p:spPr>
            <a:xfrm rot="5400000">
              <a:off x="2825932" y="5332409"/>
              <a:ext cx="772969" cy="307777"/>
            </a:xfrm>
            <a:prstGeom prst="rect">
              <a:avLst/>
            </a:prstGeom>
            <a:noFill/>
          </p:spPr>
          <p:txBody>
            <a:bodyPr wrap="none" rtlCol="0">
              <a:spAutoFit/>
            </a:bodyPr>
            <a:lstStyle/>
            <a:p>
              <a:r>
                <a:rPr lang="en-US" sz="1400" b="1" dirty="0">
                  <a:solidFill>
                    <a:srgbClr val="7030A0"/>
                  </a:solidFill>
                </a:rPr>
                <a:t>P = 0.25</a:t>
              </a:r>
            </a:p>
          </p:txBody>
        </p:sp>
        <p:sp>
          <p:nvSpPr>
            <p:cNvPr id="182" name="TextBox 181"/>
            <p:cNvSpPr txBox="1"/>
            <p:nvPr/>
          </p:nvSpPr>
          <p:spPr>
            <a:xfrm rot="5400000">
              <a:off x="3080152" y="5312886"/>
              <a:ext cx="799321" cy="369332"/>
            </a:xfrm>
            <a:prstGeom prst="rect">
              <a:avLst/>
            </a:prstGeom>
            <a:noFill/>
          </p:spPr>
          <p:txBody>
            <a:bodyPr wrap="none" rtlCol="0">
              <a:spAutoFit/>
            </a:bodyPr>
            <a:lstStyle/>
            <a:p>
              <a:r>
                <a:rPr lang="en-US" dirty="0"/>
                <a:t>Forfeit</a:t>
              </a:r>
            </a:p>
          </p:txBody>
        </p:sp>
        <p:sp>
          <p:nvSpPr>
            <p:cNvPr id="183" name="Oval 182"/>
            <p:cNvSpPr>
              <a:spLocks/>
            </p:cNvSpPr>
            <p:nvPr/>
          </p:nvSpPr>
          <p:spPr bwMode="auto">
            <a:xfrm>
              <a:off x="3017589" y="4496161"/>
              <a:ext cx="548640" cy="54864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84" name="TextBox 183"/>
            <p:cNvSpPr txBox="1"/>
            <p:nvPr/>
          </p:nvSpPr>
          <p:spPr>
            <a:xfrm>
              <a:off x="3079351" y="4585815"/>
              <a:ext cx="425116" cy="369332"/>
            </a:xfrm>
            <a:prstGeom prst="rect">
              <a:avLst/>
            </a:prstGeom>
            <a:noFill/>
          </p:spPr>
          <p:txBody>
            <a:bodyPr wrap="none" rtlCol="0">
              <a:spAutoFit/>
            </a:bodyPr>
            <a:lstStyle/>
            <a:p>
              <a:r>
                <a:rPr lang="en-US" b="1" dirty="0"/>
                <a:t>P2</a:t>
              </a:r>
            </a:p>
          </p:txBody>
        </p:sp>
        <p:cxnSp>
          <p:nvCxnSpPr>
            <p:cNvPr id="185" name="Straight Arrow Connector 184"/>
            <p:cNvCxnSpPr>
              <a:stCxn id="183" idx="3"/>
              <a:endCxn id="190" idx="0"/>
            </p:cNvCxnSpPr>
            <p:nvPr/>
          </p:nvCxnSpPr>
          <p:spPr>
            <a:xfrm flipH="1">
              <a:off x="2673229" y="4964455"/>
              <a:ext cx="424706" cy="8744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stCxn id="183" idx="5"/>
              <a:endCxn id="191" idx="0"/>
            </p:cNvCxnSpPr>
            <p:nvPr/>
          </p:nvCxnSpPr>
          <p:spPr>
            <a:xfrm>
              <a:off x="3485883" y="4964455"/>
              <a:ext cx="442062" cy="8773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rot="18816139">
              <a:off x="2353532" y="5108272"/>
              <a:ext cx="766557" cy="369332"/>
            </a:xfrm>
            <a:prstGeom prst="rect">
              <a:avLst/>
            </a:prstGeom>
            <a:noFill/>
          </p:spPr>
          <p:txBody>
            <a:bodyPr wrap="none" rtlCol="0">
              <a:spAutoFit/>
            </a:bodyPr>
            <a:lstStyle/>
            <a:p>
              <a:r>
                <a:rPr lang="en-US" dirty="0"/>
                <a:t>Heads</a:t>
              </a:r>
            </a:p>
          </p:txBody>
        </p:sp>
        <p:sp>
          <p:nvSpPr>
            <p:cNvPr id="188" name="TextBox 187"/>
            <p:cNvSpPr txBox="1"/>
            <p:nvPr/>
          </p:nvSpPr>
          <p:spPr>
            <a:xfrm rot="2994847">
              <a:off x="3499146" y="5043663"/>
              <a:ext cx="585032" cy="369332"/>
            </a:xfrm>
            <a:prstGeom prst="rect">
              <a:avLst/>
            </a:prstGeom>
            <a:noFill/>
          </p:spPr>
          <p:txBody>
            <a:bodyPr wrap="none" rtlCol="0">
              <a:spAutoFit/>
            </a:bodyPr>
            <a:lstStyle/>
            <a:p>
              <a:r>
                <a:rPr lang="en-US" dirty="0"/>
                <a:t>Tails</a:t>
              </a:r>
            </a:p>
          </p:txBody>
        </p:sp>
        <p:cxnSp>
          <p:nvCxnSpPr>
            <p:cNvPr id="189" name="Straight Arrow Connector 188"/>
            <p:cNvCxnSpPr>
              <a:stCxn id="183" idx="4"/>
              <a:endCxn id="194" idx="0"/>
            </p:cNvCxnSpPr>
            <p:nvPr/>
          </p:nvCxnSpPr>
          <p:spPr>
            <a:xfrm flipH="1">
              <a:off x="3289348" y="5044801"/>
              <a:ext cx="2561" cy="7941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0" name="Oval 189"/>
            <p:cNvSpPr>
              <a:spLocks/>
            </p:cNvSpPr>
            <p:nvPr/>
          </p:nvSpPr>
          <p:spPr bwMode="auto">
            <a:xfrm>
              <a:off x="2398909" y="583894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91" name="Oval 190"/>
            <p:cNvSpPr>
              <a:spLocks/>
            </p:cNvSpPr>
            <p:nvPr/>
          </p:nvSpPr>
          <p:spPr bwMode="auto">
            <a:xfrm>
              <a:off x="3653625" y="5841785"/>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92" name="TextBox 191"/>
            <p:cNvSpPr txBox="1"/>
            <p:nvPr/>
          </p:nvSpPr>
          <p:spPr>
            <a:xfrm>
              <a:off x="2522386" y="5928601"/>
              <a:ext cx="372218" cy="369332"/>
            </a:xfrm>
            <a:prstGeom prst="rect">
              <a:avLst/>
            </a:prstGeom>
            <a:noFill/>
          </p:spPr>
          <p:txBody>
            <a:bodyPr wrap="none" rtlCol="0">
              <a:spAutoFit/>
            </a:bodyPr>
            <a:lstStyle/>
            <a:p>
              <a:r>
                <a:rPr lang="en-US" dirty="0"/>
                <a:t>-1</a:t>
              </a:r>
            </a:p>
          </p:txBody>
        </p:sp>
        <p:sp>
          <p:nvSpPr>
            <p:cNvPr id="193" name="TextBox 192"/>
            <p:cNvSpPr txBox="1"/>
            <p:nvPr/>
          </p:nvSpPr>
          <p:spPr>
            <a:xfrm>
              <a:off x="3794992" y="5931439"/>
              <a:ext cx="301686" cy="369332"/>
            </a:xfrm>
            <a:prstGeom prst="rect">
              <a:avLst/>
            </a:prstGeom>
            <a:noFill/>
          </p:spPr>
          <p:txBody>
            <a:bodyPr wrap="none" rtlCol="0">
              <a:spAutoFit/>
            </a:bodyPr>
            <a:lstStyle/>
            <a:p>
              <a:r>
                <a:rPr lang="en-US" dirty="0"/>
                <a:t>1</a:t>
              </a:r>
            </a:p>
          </p:txBody>
        </p:sp>
        <p:sp>
          <p:nvSpPr>
            <p:cNvPr id="194" name="Oval 193"/>
            <p:cNvSpPr>
              <a:spLocks/>
            </p:cNvSpPr>
            <p:nvPr/>
          </p:nvSpPr>
          <p:spPr bwMode="auto">
            <a:xfrm>
              <a:off x="3015028" y="5838947"/>
              <a:ext cx="548640" cy="54864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95" name="TextBox 194"/>
            <p:cNvSpPr txBox="1"/>
            <p:nvPr/>
          </p:nvSpPr>
          <p:spPr>
            <a:xfrm>
              <a:off x="3138505" y="5928601"/>
              <a:ext cx="301686" cy="369332"/>
            </a:xfrm>
            <a:prstGeom prst="rect">
              <a:avLst/>
            </a:prstGeom>
            <a:noFill/>
          </p:spPr>
          <p:txBody>
            <a:bodyPr wrap="none" rtlCol="0">
              <a:spAutoFit/>
            </a:bodyPr>
            <a:lstStyle/>
            <a:p>
              <a:r>
                <a:rPr lang="en-US" dirty="0"/>
                <a:t>1</a:t>
              </a:r>
            </a:p>
          </p:txBody>
        </p:sp>
        <p:sp>
          <p:nvSpPr>
            <p:cNvPr id="196" name="TextBox 195"/>
            <p:cNvSpPr txBox="1"/>
            <p:nvPr/>
          </p:nvSpPr>
          <p:spPr>
            <a:xfrm rot="3036645">
              <a:off x="3563355" y="4937244"/>
              <a:ext cx="772969" cy="307777"/>
            </a:xfrm>
            <a:prstGeom prst="rect">
              <a:avLst/>
            </a:prstGeom>
            <a:noFill/>
          </p:spPr>
          <p:txBody>
            <a:bodyPr wrap="none" rtlCol="0">
              <a:spAutoFit/>
            </a:bodyPr>
            <a:lstStyle/>
            <a:p>
              <a:r>
                <a:rPr lang="en-US" sz="1400" b="1" dirty="0">
                  <a:solidFill>
                    <a:srgbClr val="7030A0"/>
                  </a:solidFill>
                </a:rPr>
                <a:t>P = 0.25</a:t>
              </a:r>
            </a:p>
          </p:txBody>
        </p:sp>
      </p:grpSp>
      <p:sp>
        <p:nvSpPr>
          <p:cNvPr id="197" name="TextBox 196"/>
          <p:cNvSpPr txBox="1"/>
          <p:nvPr/>
        </p:nvSpPr>
        <p:spPr>
          <a:xfrm rot="18805400">
            <a:off x="208980" y="4625553"/>
            <a:ext cx="700576" cy="307777"/>
          </a:xfrm>
          <a:prstGeom prst="rect">
            <a:avLst/>
          </a:prstGeom>
          <a:noFill/>
        </p:spPr>
        <p:txBody>
          <a:bodyPr wrap="none" rtlCol="0">
            <a:spAutoFit/>
          </a:bodyPr>
          <a:lstStyle/>
          <a:p>
            <a:r>
              <a:rPr lang="en-US" sz="1400" b="1" dirty="0">
                <a:solidFill>
                  <a:srgbClr val="7030A0"/>
                </a:solidFill>
              </a:rPr>
              <a:t>P = 0.5</a:t>
            </a:r>
          </a:p>
        </p:txBody>
      </p:sp>
      <p:sp>
        <p:nvSpPr>
          <p:cNvPr id="198" name="TextBox 197"/>
          <p:cNvSpPr txBox="1"/>
          <p:nvPr/>
        </p:nvSpPr>
        <p:spPr>
          <a:xfrm rot="2680105">
            <a:off x="3406156" y="3106026"/>
            <a:ext cx="779381" cy="307777"/>
          </a:xfrm>
          <a:prstGeom prst="rect">
            <a:avLst/>
          </a:prstGeom>
          <a:noFill/>
        </p:spPr>
        <p:txBody>
          <a:bodyPr wrap="none" rtlCol="0">
            <a:spAutoFit/>
          </a:bodyPr>
          <a:lstStyle/>
          <a:p>
            <a:r>
              <a:rPr lang="en-US" sz="1400" b="1" dirty="0">
                <a:solidFill>
                  <a:srgbClr val="FF0000"/>
                </a:solidFill>
              </a:rPr>
              <a:t>EV = 0.5</a:t>
            </a:r>
          </a:p>
        </p:txBody>
      </p:sp>
      <p:sp>
        <p:nvSpPr>
          <p:cNvPr id="203" name="TextBox 202"/>
          <p:cNvSpPr txBox="1"/>
          <p:nvPr/>
        </p:nvSpPr>
        <p:spPr>
          <a:xfrm rot="3329751">
            <a:off x="1180294" y="3103976"/>
            <a:ext cx="639919" cy="307777"/>
          </a:xfrm>
          <a:prstGeom prst="rect">
            <a:avLst/>
          </a:prstGeom>
          <a:noFill/>
        </p:spPr>
        <p:txBody>
          <a:bodyPr wrap="none" rtlCol="0">
            <a:spAutoFit/>
          </a:bodyPr>
          <a:lstStyle/>
          <a:p>
            <a:r>
              <a:rPr lang="en-US" sz="1400" b="1" dirty="0">
                <a:solidFill>
                  <a:srgbClr val="FF0000"/>
                </a:solidFill>
              </a:rPr>
              <a:t>EV = 0</a:t>
            </a:r>
          </a:p>
        </p:txBody>
      </p:sp>
      <p:sp>
        <p:nvSpPr>
          <p:cNvPr id="204" name="TextBox 203"/>
          <p:cNvSpPr txBox="1"/>
          <p:nvPr/>
        </p:nvSpPr>
        <p:spPr>
          <a:xfrm>
            <a:off x="1092200" y="1524000"/>
            <a:ext cx="1913409" cy="369332"/>
          </a:xfrm>
          <a:prstGeom prst="rect">
            <a:avLst/>
          </a:prstGeom>
          <a:noFill/>
        </p:spPr>
        <p:txBody>
          <a:bodyPr wrap="none" rtlCol="0">
            <a:spAutoFit/>
          </a:bodyPr>
          <a:lstStyle/>
          <a:p>
            <a:r>
              <a:rPr lang="en-US" b="1" dirty="0"/>
              <a:t>Blueprint Strategy</a:t>
            </a:r>
          </a:p>
        </p:txBody>
      </p:sp>
    </p:spTree>
    <p:extLst>
      <p:ext uri="{BB962C8B-B14F-4D97-AF65-F5344CB8AC3E}">
        <p14:creationId xmlns:p14="http://schemas.microsoft.com/office/powerpoint/2010/main" val="5507348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Box 191"/>
          <p:cNvSpPr txBox="1"/>
          <p:nvPr/>
        </p:nvSpPr>
        <p:spPr>
          <a:xfrm rot="18467458">
            <a:off x="225623" y="2687371"/>
            <a:ext cx="511679" cy="369332"/>
          </a:xfrm>
          <a:prstGeom prst="rect">
            <a:avLst/>
          </a:prstGeom>
          <a:noFill/>
        </p:spPr>
        <p:txBody>
          <a:bodyPr wrap="none" rtlCol="0">
            <a:spAutoFit/>
          </a:bodyPr>
          <a:lstStyle/>
          <a:p>
            <a:r>
              <a:rPr lang="en-US" dirty="0"/>
              <a:t>Sell</a:t>
            </a:r>
          </a:p>
        </p:txBody>
      </p:sp>
      <p:sp>
        <p:nvSpPr>
          <p:cNvPr id="2" name="Title 1"/>
          <p:cNvSpPr>
            <a:spLocks noGrp="1"/>
          </p:cNvSpPr>
          <p:nvPr>
            <p:ph type="title"/>
          </p:nvPr>
        </p:nvSpPr>
        <p:spPr/>
        <p:txBody>
          <a:bodyPr>
            <a:normAutofit fontScale="90000"/>
          </a:bodyPr>
          <a:lstStyle/>
          <a:p>
            <a:r>
              <a:rPr lang="en-US" dirty="0"/>
              <a:t>Reach-</a:t>
            </a:r>
            <a:r>
              <a:rPr lang="en-US" dirty="0" err="1"/>
              <a:t>maxmargin</a:t>
            </a:r>
            <a:r>
              <a:rPr lang="en-US" dirty="0"/>
              <a:t> refinement:</a:t>
            </a:r>
            <a:br>
              <a:rPr lang="en-US" dirty="0"/>
            </a:br>
            <a:r>
              <a:rPr lang="en-US" dirty="0"/>
              <a:t>multiple subgames</a:t>
            </a:r>
            <a:br>
              <a:rPr lang="en-US" dirty="0"/>
            </a:br>
            <a:r>
              <a:rPr lang="en-US" sz="2000" dirty="0">
                <a:solidFill>
                  <a:schemeClr val="tx2">
                    <a:lumMod val="40000"/>
                    <a:lumOff val="60000"/>
                  </a:schemeClr>
                </a:solidFill>
              </a:rPr>
              <a:t>[Brown &amp; Sandholm AAAI-17 workshop, NIPS-17, Science-17]</a:t>
            </a:r>
          </a:p>
        </p:txBody>
      </p:sp>
      <p:sp>
        <p:nvSpPr>
          <p:cNvPr id="133" name="Oval 132"/>
          <p:cNvSpPr>
            <a:spLocks/>
          </p:cNvSpPr>
          <p:nvPr/>
        </p:nvSpPr>
        <p:spPr bwMode="auto">
          <a:xfrm>
            <a:off x="703822" y="2494766"/>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5" name="TextBox 134"/>
          <p:cNvSpPr txBox="1"/>
          <p:nvPr/>
        </p:nvSpPr>
        <p:spPr>
          <a:xfrm>
            <a:off x="765584" y="2584420"/>
            <a:ext cx="425116" cy="369332"/>
          </a:xfrm>
          <a:prstGeom prst="rect">
            <a:avLst/>
          </a:prstGeom>
          <a:noFill/>
        </p:spPr>
        <p:txBody>
          <a:bodyPr wrap="none" rtlCol="0">
            <a:spAutoFit/>
          </a:bodyPr>
          <a:lstStyle/>
          <a:p>
            <a:r>
              <a:rPr lang="en-US" b="1" dirty="0"/>
              <a:t>P1</a:t>
            </a:r>
          </a:p>
        </p:txBody>
      </p:sp>
      <p:cxnSp>
        <p:nvCxnSpPr>
          <p:cNvPr id="139" name="Straight Arrow Connector 138"/>
          <p:cNvCxnSpPr>
            <a:stCxn id="133" idx="5"/>
            <a:endCxn id="70" idx="1"/>
          </p:cNvCxnSpPr>
          <p:nvPr/>
        </p:nvCxnSpPr>
        <p:spPr>
          <a:xfrm>
            <a:off x="1172116" y="2963060"/>
            <a:ext cx="495849" cy="8293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33" idx="3"/>
            <a:endCxn id="195" idx="0"/>
          </p:cNvCxnSpPr>
          <p:nvPr/>
        </p:nvCxnSpPr>
        <p:spPr>
          <a:xfrm flipH="1">
            <a:off x="635770" y="2963060"/>
            <a:ext cx="148398" cy="183473"/>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6" name="Oval 145"/>
          <p:cNvSpPr>
            <a:spLocks/>
          </p:cNvSpPr>
          <p:nvPr/>
        </p:nvSpPr>
        <p:spPr bwMode="auto">
          <a:xfrm>
            <a:off x="1637970" y="1690688"/>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47" name="TextBox 146"/>
          <p:cNvSpPr txBox="1"/>
          <p:nvPr/>
        </p:nvSpPr>
        <p:spPr>
          <a:xfrm>
            <a:off x="1759043" y="1780342"/>
            <a:ext cx="306494" cy="369332"/>
          </a:xfrm>
          <a:prstGeom prst="rect">
            <a:avLst/>
          </a:prstGeom>
          <a:noFill/>
        </p:spPr>
        <p:txBody>
          <a:bodyPr wrap="none" rtlCol="0">
            <a:spAutoFit/>
          </a:bodyPr>
          <a:lstStyle/>
          <a:p>
            <a:r>
              <a:rPr lang="en-US" b="1" dirty="0"/>
              <a:t>C</a:t>
            </a:r>
          </a:p>
        </p:txBody>
      </p:sp>
      <p:cxnSp>
        <p:nvCxnSpPr>
          <p:cNvPr id="148" name="Straight Arrow Connector 147"/>
          <p:cNvCxnSpPr>
            <a:stCxn id="146" idx="3"/>
            <a:endCxn id="133" idx="7"/>
          </p:cNvCxnSpPr>
          <p:nvPr/>
        </p:nvCxnSpPr>
        <p:spPr>
          <a:xfrm flipH="1">
            <a:off x="1172116" y="2158982"/>
            <a:ext cx="546200" cy="4161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146" idx="5"/>
          </p:cNvCxnSpPr>
          <p:nvPr/>
        </p:nvCxnSpPr>
        <p:spPr>
          <a:xfrm>
            <a:off x="2106264" y="2158982"/>
            <a:ext cx="553701" cy="4380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rot="19428698">
            <a:off x="955984" y="2111535"/>
            <a:ext cx="766557" cy="369332"/>
          </a:xfrm>
          <a:prstGeom prst="rect">
            <a:avLst/>
          </a:prstGeom>
          <a:noFill/>
        </p:spPr>
        <p:txBody>
          <a:bodyPr wrap="none" rtlCol="0">
            <a:spAutoFit/>
          </a:bodyPr>
          <a:lstStyle/>
          <a:p>
            <a:r>
              <a:rPr lang="en-US" dirty="0"/>
              <a:t>Heads</a:t>
            </a:r>
          </a:p>
        </p:txBody>
      </p:sp>
      <p:sp>
        <p:nvSpPr>
          <p:cNvPr id="151" name="TextBox 150"/>
          <p:cNvSpPr txBox="1"/>
          <p:nvPr/>
        </p:nvSpPr>
        <p:spPr>
          <a:xfrm rot="2243358">
            <a:off x="2190648" y="2088813"/>
            <a:ext cx="585032" cy="369332"/>
          </a:xfrm>
          <a:prstGeom prst="rect">
            <a:avLst/>
          </a:prstGeom>
          <a:noFill/>
        </p:spPr>
        <p:txBody>
          <a:bodyPr wrap="none" rtlCol="0">
            <a:spAutoFit/>
          </a:bodyPr>
          <a:lstStyle/>
          <a:p>
            <a:r>
              <a:rPr lang="en-US" dirty="0"/>
              <a:t>Tails</a:t>
            </a:r>
          </a:p>
        </p:txBody>
      </p:sp>
      <p:sp>
        <p:nvSpPr>
          <p:cNvPr id="152" name="TextBox 151"/>
          <p:cNvSpPr txBox="1"/>
          <p:nvPr/>
        </p:nvSpPr>
        <p:spPr>
          <a:xfrm rot="2662494">
            <a:off x="866717" y="5488496"/>
            <a:ext cx="1796389" cy="369332"/>
          </a:xfrm>
          <a:prstGeom prst="rect">
            <a:avLst/>
          </a:prstGeom>
          <a:noFill/>
        </p:spPr>
        <p:txBody>
          <a:bodyPr wrap="none" rtlCol="0">
            <a:spAutoFit/>
          </a:bodyPr>
          <a:lstStyle/>
          <a:p>
            <a:r>
              <a:rPr lang="en-US" dirty="0"/>
              <a:t>Enter Subgame A</a:t>
            </a:r>
          </a:p>
        </p:txBody>
      </p:sp>
      <p:sp>
        <p:nvSpPr>
          <p:cNvPr id="156" name="TextBox 155"/>
          <p:cNvSpPr txBox="1"/>
          <p:nvPr/>
        </p:nvSpPr>
        <p:spPr>
          <a:xfrm rot="19469696">
            <a:off x="927509" y="1960673"/>
            <a:ext cx="675185" cy="307777"/>
          </a:xfrm>
          <a:prstGeom prst="rect">
            <a:avLst/>
          </a:prstGeom>
          <a:noFill/>
        </p:spPr>
        <p:txBody>
          <a:bodyPr wrap="none" rtlCol="0">
            <a:spAutoFit/>
          </a:bodyPr>
          <a:lstStyle/>
          <a:p>
            <a:r>
              <a:rPr lang="en-US" sz="1400" dirty="0"/>
              <a:t>P = 0.5</a:t>
            </a:r>
          </a:p>
        </p:txBody>
      </p:sp>
      <p:sp>
        <p:nvSpPr>
          <p:cNvPr id="157" name="TextBox 156"/>
          <p:cNvSpPr txBox="1"/>
          <p:nvPr/>
        </p:nvSpPr>
        <p:spPr>
          <a:xfrm rot="2241730">
            <a:off x="2245504" y="1925583"/>
            <a:ext cx="675185" cy="307777"/>
          </a:xfrm>
          <a:prstGeom prst="rect">
            <a:avLst/>
          </a:prstGeom>
          <a:noFill/>
        </p:spPr>
        <p:txBody>
          <a:bodyPr wrap="none" rtlCol="0">
            <a:spAutoFit/>
          </a:bodyPr>
          <a:lstStyle/>
          <a:p>
            <a:r>
              <a:rPr lang="en-US" sz="1400" dirty="0"/>
              <a:t>P = 0.5</a:t>
            </a:r>
          </a:p>
        </p:txBody>
      </p:sp>
      <p:sp>
        <p:nvSpPr>
          <p:cNvPr id="181" name="TextBox 180"/>
          <p:cNvSpPr txBox="1"/>
          <p:nvPr/>
        </p:nvSpPr>
        <p:spPr>
          <a:xfrm rot="2776302">
            <a:off x="1423553" y="5143196"/>
            <a:ext cx="639919" cy="307777"/>
          </a:xfrm>
          <a:prstGeom prst="rect">
            <a:avLst/>
          </a:prstGeom>
          <a:noFill/>
        </p:spPr>
        <p:txBody>
          <a:bodyPr wrap="none" rtlCol="0">
            <a:spAutoFit/>
          </a:bodyPr>
          <a:lstStyle/>
          <a:p>
            <a:r>
              <a:rPr lang="en-US" sz="1400" b="1" dirty="0">
                <a:solidFill>
                  <a:srgbClr val="FF0000"/>
                </a:solidFill>
              </a:rPr>
              <a:t>EV = 0</a:t>
            </a:r>
          </a:p>
        </p:txBody>
      </p:sp>
      <p:sp>
        <p:nvSpPr>
          <p:cNvPr id="189" name="TextBox 188"/>
          <p:cNvSpPr txBox="1"/>
          <p:nvPr/>
        </p:nvSpPr>
        <p:spPr>
          <a:xfrm rot="18687841">
            <a:off x="-100706" y="2598724"/>
            <a:ext cx="779381" cy="307777"/>
          </a:xfrm>
          <a:prstGeom prst="rect">
            <a:avLst/>
          </a:prstGeom>
          <a:noFill/>
        </p:spPr>
        <p:txBody>
          <a:bodyPr wrap="none" rtlCol="0">
            <a:spAutoFit/>
          </a:bodyPr>
          <a:lstStyle/>
          <a:p>
            <a:r>
              <a:rPr lang="en-US" sz="1400" b="1" dirty="0">
                <a:solidFill>
                  <a:srgbClr val="FF0000"/>
                </a:solidFill>
              </a:rPr>
              <a:t>EV = 0.5</a:t>
            </a:r>
          </a:p>
        </p:txBody>
      </p:sp>
      <p:sp>
        <p:nvSpPr>
          <p:cNvPr id="195" name="Isosceles Triangle 194"/>
          <p:cNvSpPr/>
          <p:nvPr/>
        </p:nvSpPr>
        <p:spPr>
          <a:xfrm>
            <a:off x="247150" y="3146533"/>
            <a:ext cx="777240" cy="548640"/>
          </a:xfrm>
          <a:prstGeom prst="triangle">
            <a:avLst/>
          </a:prstGeom>
          <a:gradFill flip="none" rotWithShape="0">
            <a:gsLst>
              <a:gs pos="0">
                <a:schemeClr val="bg1">
                  <a:lumMod val="50000"/>
                </a:schemeClr>
              </a:gs>
              <a:gs pos="100000">
                <a:srgbClr val="FFFFFF"/>
              </a:gs>
            </a:gsLst>
            <a:lin ang="228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p:cNvSpPr txBox="1"/>
          <p:nvPr/>
        </p:nvSpPr>
        <p:spPr>
          <a:xfrm>
            <a:off x="376560" y="3347121"/>
            <a:ext cx="476412" cy="369332"/>
          </a:xfrm>
          <a:prstGeom prst="rect">
            <a:avLst/>
          </a:prstGeom>
          <a:noFill/>
        </p:spPr>
        <p:txBody>
          <a:bodyPr wrap="none" rtlCol="0">
            <a:spAutoFit/>
          </a:bodyPr>
          <a:lstStyle/>
          <a:p>
            <a:r>
              <a:rPr lang="en-US" dirty="0"/>
              <a:t>0.5</a:t>
            </a:r>
          </a:p>
        </p:txBody>
      </p:sp>
      <p:sp>
        <p:nvSpPr>
          <p:cNvPr id="134" name="Content Placeholder 2"/>
          <p:cNvSpPr>
            <a:spLocks noGrp="1"/>
          </p:cNvSpPr>
          <p:nvPr>
            <p:ph idx="1"/>
          </p:nvPr>
        </p:nvSpPr>
        <p:spPr>
          <a:xfrm>
            <a:off x="4343400" y="1825625"/>
            <a:ext cx="4528159" cy="4351338"/>
          </a:xfrm>
        </p:spPr>
        <p:txBody>
          <a:bodyPr>
            <a:normAutofit/>
          </a:bodyPr>
          <a:lstStyle/>
          <a:p>
            <a:r>
              <a:rPr lang="en-US" dirty="0"/>
              <a:t>If multiple subgames are refined, off-path EVs might not remain constant</a:t>
            </a:r>
          </a:p>
          <a:p>
            <a:r>
              <a:rPr lang="en-US" dirty="0"/>
              <a:t>Solution: split gifts among subgames by probability subgame is reached</a:t>
            </a:r>
          </a:p>
        </p:txBody>
      </p:sp>
      <p:sp>
        <p:nvSpPr>
          <p:cNvPr id="70" name="Oval 69"/>
          <p:cNvSpPr>
            <a:spLocks/>
          </p:cNvSpPr>
          <p:nvPr/>
        </p:nvSpPr>
        <p:spPr bwMode="auto">
          <a:xfrm>
            <a:off x="1587619" y="3712029"/>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1" name="TextBox 70"/>
          <p:cNvSpPr txBox="1"/>
          <p:nvPr/>
        </p:nvSpPr>
        <p:spPr>
          <a:xfrm>
            <a:off x="1708692" y="3801683"/>
            <a:ext cx="306494" cy="369332"/>
          </a:xfrm>
          <a:prstGeom prst="rect">
            <a:avLst/>
          </a:prstGeom>
          <a:noFill/>
        </p:spPr>
        <p:txBody>
          <a:bodyPr wrap="none" rtlCol="0">
            <a:spAutoFit/>
          </a:bodyPr>
          <a:lstStyle/>
          <a:p>
            <a:r>
              <a:rPr lang="en-US" b="1" dirty="0"/>
              <a:t>C</a:t>
            </a:r>
          </a:p>
        </p:txBody>
      </p:sp>
      <p:sp>
        <p:nvSpPr>
          <p:cNvPr id="74" name="Oval 73"/>
          <p:cNvSpPr>
            <a:spLocks/>
          </p:cNvSpPr>
          <p:nvPr/>
        </p:nvSpPr>
        <p:spPr bwMode="auto">
          <a:xfrm>
            <a:off x="716461" y="4576175"/>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5" name="TextBox 74"/>
          <p:cNvSpPr txBox="1"/>
          <p:nvPr/>
        </p:nvSpPr>
        <p:spPr>
          <a:xfrm>
            <a:off x="778223" y="4665829"/>
            <a:ext cx="425116" cy="369332"/>
          </a:xfrm>
          <a:prstGeom prst="rect">
            <a:avLst/>
          </a:prstGeom>
          <a:noFill/>
        </p:spPr>
        <p:txBody>
          <a:bodyPr wrap="none" rtlCol="0">
            <a:spAutoFit/>
          </a:bodyPr>
          <a:lstStyle/>
          <a:p>
            <a:r>
              <a:rPr lang="en-US" b="1" dirty="0"/>
              <a:t>P1</a:t>
            </a:r>
          </a:p>
        </p:txBody>
      </p:sp>
      <p:sp>
        <p:nvSpPr>
          <p:cNvPr id="76" name="Oval 75"/>
          <p:cNvSpPr>
            <a:spLocks/>
          </p:cNvSpPr>
          <p:nvPr/>
        </p:nvSpPr>
        <p:spPr bwMode="auto">
          <a:xfrm>
            <a:off x="2432394" y="4561518"/>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7" name="TextBox 76"/>
          <p:cNvSpPr txBox="1"/>
          <p:nvPr/>
        </p:nvSpPr>
        <p:spPr>
          <a:xfrm>
            <a:off x="2494156" y="4651172"/>
            <a:ext cx="425116" cy="369332"/>
          </a:xfrm>
          <a:prstGeom prst="rect">
            <a:avLst/>
          </a:prstGeom>
          <a:noFill/>
        </p:spPr>
        <p:txBody>
          <a:bodyPr wrap="none" rtlCol="0">
            <a:spAutoFit/>
          </a:bodyPr>
          <a:lstStyle/>
          <a:p>
            <a:r>
              <a:rPr lang="en-US" b="1" dirty="0"/>
              <a:t>P1</a:t>
            </a:r>
          </a:p>
        </p:txBody>
      </p:sp>
      <p:cxnSp>
        <p:nvCxnSpPr>
          <p:cNvPr id="81" name="Straight Arrow Connector 80"/>
          <p:cNvCxnSpPr>
            <a:stCxn id="70" idx="5"/>
            <a:endCxn id="76" idx="1"/>
          </p:cNvCxnSpPr>
          <p:nvPr/>
        </p:nvCxnSpPr>
        <p:spPr>
          <a:xfrm>
            <a:off x="2055913" y="4180323"/>
            <a:ext cx="456827" cy="4615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0" idx="3"/>
            <a:endCxn id="74" idx="7"/>
          </p:cNvCxnSpPr>
          <p:nvPr/>
        </p:nvCxnSpPr>
        <p:spPr>
          <a:xfrm flipH="1">
            <a:off x="1184755" y="4180323"/>
            <a:ext cx="483210" cy="4761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rot="2579975">
            <a:off x="2033447" y="4154499"/>
            <a:ext cx="675185" cy="307777"/>
          </a:xfrm>
          <a:prstGeom prst="rect">
            <a:avLst/>
          </a:prstGeom>
          <a:noFill/>
        </p:spPr>
        <p:txBody>
          <a:bodyPr wrap="none" rtlCol="0">
            <a:spAutoFit/>
          </a:bodyPr>
          <a:lstStyle/>
          <a:p>
            <a:r>
              <a:rPr lang="en-US" sz="1400" dirty="0"/>
              <a:t>P = 0.5</a:t>
            </a:r>
          </a:p>
        </p:txBody>
      </p:sp>
      <p:sp>
        <p:nvSpPr>
          <p:cNvPr id="91" name="TextBox 90"/>
          <p:cNvSpPr txBox="1"/>
          <p:nvPr/>
        </p:nvSpPr>
        <p:spPr>
          <a:xfrm rot="18950152">
            <a:off x="978899" y="4166343"/>
            <a:ext cx="675185" cy="307777"/>
          </a:xfrm>
          <a:prstGeom prst="rect">
            <a:avLst/>
          </a:prstGeom>
          <a:noFill/>
        </p:spPr>
        <p:txBody>
          <a:bodyPr wrap="none" rtlCol="0">
            <a:spAutoFit/>
          </a:bodyPr>
          <a:lstStyle/>
          <a:p>
            <a:r>
              <a:rPr lang="en-US" sz="1400" dirty="0"/>
              <a:t>P = 0.5</a:t>
            </a:r>
          </a:p>
        </p:txBody>
      </p:sp>
      <p:cxnSp>
        <p:nvCxnSpPr>
          <p:cNvPr id="92" name="Straight Arrow Connector 91"/>
          <p:cNvCxnSpPr>
            <a:stCxn id="74" idx="4"/>
          </p:cNvCxnSpPr>
          <p:nvPr/>
        </p:nvCxnSpPr>
        <p:spPr>
          <a:xfrm>
            <a:off x="990781" y="5124815"/>
            <a:ext cx="1115483" cy="11569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76" idx="4"/>
          </p:cNvCxnSpPr>
          <p:nvPr/>
        </p:nvCxnSpPr>
        <p:spPr>
          <a:xfrm>
            <a:off x="2706714" y="5110158"/>
            <a:ext cx="1007253" cy="11152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rot="2776302">
            <a:off x="3137225" y="5182174"/>
            <a:ext cx="639919" cy="307777"/>
          </a:xfrm>
          <a:prstGeom prst="rect">
            <a:avLst/>
          </a:prstGeom>
          <a:noFill/>
        </p:spPr>
        <p:txBody>
          <a:bodyPr wrap="none" rtlCol="0">
            <a:spAutoFit/>
          </a:bodyPr>
          <a:lstStyle/>
          <a:p>
            <a:r>
              <a:rPr lang="en-US" sz="1400" b="1" dirty="0">
                <a:solidFill>
                  <a:srgbClr val="FF0000"/>
                </a:solidFill>
              </a:rPr>
              <a:t>EV = 0</a:t>
            </a:r>
          </a:p>
        </p:txBody>
      </p:sp>
      <p:sp>
        <p:nvSpPr>
          <p:cNvPr id="108" name="TextBox 107"/>
          <p:cNvSpPr txBox="1"/>
          <p:nvPr/>
        </p:nvSpPr>
        <p:spPr>
          <a:xfrm rot="2792636">
            <a:off x="2562997" y="5504453"/>
            <a:ext cx="1788375" cy="369332"/>
          </a:xfrm>
          <a:prstGeom prst="rect">
            <a:avLst/>
          </a:prstGeom>
          <a:noFill/>
        </p:spPr>
        <p:txBody>
          <a:bodyPr wrap="none" rtlCol="0">
            <a:spAutoFit/>
          </a:bodyPr>
          <a:lstStyle/>
          <a:p>
            <a:r>
              <a:rPr lang="en-US" dirty="0"/>
              <a:t>Enter Subgame B</a:t>
            </a:r>
          </a:p>
        </p:txBody>
      </p:sp>
      <p:sp>
        <p:nvSpPr>
          <p:cNvPr id="43" name="TextBox 42"/>
          <p:cNvSpPr txBox="1"/>
          <p:nvPr/>
        </p:nvSpPr>
        <p:spPr>
          <a:xfrm rot="3444943">
            <a:off x="1334051" y="3025569"/>
            <a:ext cx="566694" cy="369332"/>
          </a:xfrm>
          <a:prstGeom prst="rect">
            <a:avLst/>
          </a:prstGeom>
          <a:noFill/>
        </p:spPr>
        <p:txBody>
          <a:bodyPr wrap="none" rtlCol="0">
            <a:spAutoFit/>
          </a:bodyPr>
          <a:lstStyle/>
          <a:p>
            <a:r>
              <a:rPr lang="en-US" dirty="0"/>
              <a:t>Play</a:t>
            </a:r>
          </a:p>
        </p:txBody>
      </p:sp>
      <p:sp>
        <p:nvSpPr>
          <p:cNvPr id="37" name="TextBox 36"/>
          <p:cNvSpPr txBox="1"/>
          <p:nvPr/>
        </p:nvSpPr>
        <p:spPr>
          <a:xfrm rot="3319017">
            <a:off x="1469656" y="2936308"/>
            <a:ext cx="639919" cy="307777"/>
          </a:xfrm>
          <a:prstGeom prst="rect">
            <a:avLst/>
          </a:prstGeom>
          <a:noFill/>
        </p:spPr>
        <p:txBody>
          <a:bodyPr wrap="none" rtlCol="0">
            <a:spAutoFit/>
          </a:bodyPr>
          <a:lstStyle/>
          <a:p>
            <a:r>
              <a:rPr lang="en-US" sz="1400" b="1" dirty="0">
                <a:solidFill>
                  <a:srgbClr val="FF0000"/>
                </a:solidFill>
              </a:rPr>
              <a:t>EV = 0</a:t>
            </a:r>
          </a:p>
        </p:txBody>
      </p:sp>
    </p:spTree>
    <p:extLst>
      <p:ext uri="{BB962C8B-B14F-4D97-AF65-F5344CB8AC3E}">
        <p14:creationId xmlns:p14="http://schemas.microsoft.com/office/powerpoint/2010/main" val="3754904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Box 191"/>
          <p:cNvSpPr txBox="1"/>
          <p:nvPr/>
        </p:nvSpPr>
        <p:spPr>
          <a:xfrm rot="18467458">
            <a:off x="225623" y="2687371"/>
            <a:ext cx="511679" cy="369332"/>
          </a:xfrm>
          <a:prstGeom prst="rect">
            <a:avLst/>
          </a:prstGeom>
          <a:noFill/>
        </p:spPr>
        <p:txBody>
          <a:bodyPr wrap="none" rtlCol="0">
            <a:spAutoFit/>
          </a:bodyPr>
          <a:lstStyle/>
          <a:p>
            <a:r>
              <a:rPr lang="en-US" dirty="0"/>
              <a:t>Sell</a:t>
            </a:r>
          </a:p>
        </p:txBody>
      </p:sp>
      <p:sp>
        <p:nvSpPr>
          <p:cNvPr id="2" name="Title 1"/>
          <p:cNvSpPr>
            <a:spLocks noGrp="1"/>
          </p:cNvSpPr>
          <p:nvPr>
            <p:ph type="title"/>
          </p:nvPr>
        </p:nvSpPr>
        <p:spPr/>
        <p:txBody>
          <a:bodyPr>
            <a:normAutofit fontScale="90000"/>
          </a:bodyPr>
          <a:lstStyle/>
          <a:p>
            <a:r>
              <a:rPr lang="en-US" dirty="0"/>
              <a:t>Reach-</a:t>
            </a:r>
            <a:r>
              <a:rPr lang="en-US" dirty="0" err="1"/>
              <a:t>maxmargin</a:t>
            </a:r>
            <a:r>
              <a:rPr lang="en-US" dirty="0"/>
              <a:t> refinement:</a:t>
            </a:r>
            <a:br>
              <a:rPr lang="en-US" dirty="0"/>
            </a:br>
            <a:r>
              <a:rPr lang="en-US" dirty="0"/>
              <a:t>multiple subgames</a:t>
            </a:r>
            <a:br>
              <a:rPr lang="en-US" dirty="0"/>
            </a:br>
            <a:r>
              <a:rPr lang="en-US" sz="2000" dirty="0">
                <a:solidFill>
                  <a:schemeClr val="tx2">
                    <a:lumMod val="40000"/>
                    <a:lumOff val="60000"/>
                  </a:schemeClr>
                </a:solidFill>
              </a:rPr>
              <a:t>[Brown &amp; Sandholm AAAI-17 workshop, NIPS-17, Science-18]</a:t>
            </a:r>
          </a:p>
        </p:txBody>
      </p:sp>
      <p:sp>
        <p:nvSpPr>
          <p:cNvPr id="133" name="Oval 132"/>
          <p:cNvSpPr>
            <a:spLocks/>
          </p:cNvSpPr>
          <p:nvPr/>
        </p:nvSpPr>
        <p:spPr bwMode="auto">
          <a:xfrm>
            <a:off x="703822" y="2494766"/>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5" name="TextBox 134"/>
          <p:cNvSpPr txBox="1"/>
          <p:nvPr/>
        </p:nvSpPr>
        <p:spPr>
          <a:xfrm>
            <a:off x="765584" y="2584420"/>
            <a:ext cx="425116" cy="369332"/>
          </a:xfrm>
          <a:prstGeom prst="rect">
            <a:avLst/>
          </a:prstGeom>
          <a:noFill/>
        </p:spPr>
        <p:txBody>
          <a:bodyPr wrap="none" rtlCol="0">
            <a:spAutoFit/>
          </a:bodyPr>
          <a:lstStyle/>
          <a:p>
            <a:r>
              <a:rPr lang="en-US" b="1" dirty="0"/>
              <a:t>P1</a:t>
            </a:r>
          </a:p>
        </p:txBody>
      </p:sp>
      <p:cxnSp>
        <p:nvCxnSpPr>
          <p:cNvPr id="139" name="Straight Arrow Connector 138"/>
          <p:cNvCxnSpPr>
            <a:stCxn id="133" idx="5"/>
            <a:endCxn id="70" idx="1"/>
          </p:cNvCxnSpPr>
          <p:nvPr/>
        </p:nvCxnSpPr>
        <p:spPr>
          <a:xfrm>
            <a:off x="1172116" y="2963060"/>
            <a:ext cx="495849" cy="8293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33" idx="3"/>
            <a:endCxn id="195" idx="0"/>
          </p:cNvCxnSpPr>
          <p:nvPr/>
        </p:nvCxnSpPr>
        <p:spPr>
          <a:xfrm flipH="1">
            <a:off x="635770" y="2963060"/>
            <a:ext cx="148398" cy="183473"/>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6" name="Oval 145"/>
          <p:cNvSpPr>
            <a:spLocks/>
          </p:cNvSpPr>
          <p:nvPr/>
        </p:nvSpPr>
        <p:spPr bwMode="auto">
          <a:xfrm>
            <a:off x="1637970" y="1690688"/>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47" name="TextBox 146"/>
          <p:cNvSpPr txBox="1"/>
          <p:nvPr/>
        </p:nvSpPr>
        <p:spPr>
          <a:xfrm>
            <a:off x="1759043" y="1780342"/>
            <a:ext cx="306494" cy="369332"/>
          </a:xfrm>
          <a:prstGeom prst="rect">
            <a:avLst/>
          </a:prstGeom>
          <a:noFill/>
        </p:spPr>
        <p:txBody>
          <a:bodyPr wrap="none" rtlCol="0">
            <a:spAutoFit/>
          </a:bodyPr>
          <a:lstStyle/>
          <a:p>
            <a:r>
              <a:rPr lang="en-US" b="1" dirty="0"/>
              <a:t>C</a:t>
            </a:r>
          </a:p>
        </p:txBody>
      </p:sp>
      <p:cxnSp>
        <p:nvCxnSpPr>
          <p:cNvPr id="148" name="Straight Arrow Connector 147"/>
          <p:cNvCxnSpPr>
            <a:stCxn id="146" idx="3"/>
            <a:endCxn id="133" idx="7"/>
          </p:cNvCxnSpPr>
          <p:nvPr/>
        </p:nvCxnSpPr>
        <p:spPr>
          <a:xfrm flipH="1">
            <a:off x="1172116" y="2158982"/>
            <a:ext cx="546200" cy="4161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146" idx="5"/>
          </p:cNvCxnSpPr>
          <p:nvPr/>
        </p:nvCxnSpPr>
        <p:spPr>
          <a:xfrm>
            <a:off x="2106264" y="2158982"/>
            <a:ext cx="553701" cy="4380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rot="19428698">
            <a:off x="955984" y="2111535"/>
            <a:ext cx="766557" cy="369332"/>
          </a:xfrm>
          <a:prstGeom prst="rect">
            <a:avLst/>
          </a:prstGeom>
          <a:noFill/>
        </p:spPr>
        <p:txBody>
          <a:bodyPr wrap="none" rtlCol="0">
            <a:spAutoFit/>
          </a:bodyPr>
          <a:lstStyle/>
          <a:p>
            <a:r>
              <a:rPr lang="en-US" dirty="0"/>
              <a:t>Heads</a:t>
            </a:r>
          </a:p>
        </p:txBody>
      </p:sp>
      <p:sp>
        <p:nvSpPr>
          <p:cNvPr id="151" name="TextBox 150"/>
          <p:cNvSpPr txBox="1"/>
          <p:nvPr/>
        </p:nvSpPr>
        <p:spPr>
          <a:xfrm rot="2243358">
            <a:off x="2190648" y="2088813"/>
            <a:ext cx="585032" cy="369332"/>
          </a:xfrm>
          <a:prstGeom prst="rect">
            <a:avLst/>
          </a:prstGeom>
          <a:noFill/>
        </p:spPr>
        <p:txBody>
          <a:bodyPr wrap="none" rtlCol="0">
            <a:spAutoFit/>
          </a:bodyPr>
          <a:lstStyle/>
          <a:p>
            <a:r>
              <a:rPr lang="en-US" dirty="0"/>
              <a:t>Tails</a:t>
            </a:r>
          </a:p>
        </p:txBody>
      </p:sp>
      <p:sp>
        <p:nvSpPr>
          <p:cNvPr id="152" name="TextBox 151"/>
          <p:cNvSpPr txBox="1"/>
          <p:nvPr/>
        </p:nvSpPr>
        <p:spPr>
          <a:xfrm rot="2662494">
            <a:off x="866717" y="5488496"/>
            <a:ext cx="1796389" cy="369332"/>
          </a:xfrm>
          <a:prstGeom prst="rect">
            <a:avLst/>
          </a:prstGeom>
          <a:noFill/>
        </p:spPr>
        <p:txBody>
          <a:bodyPr wrap="none" rtlCol="0">
            <a:spAutoFit/>
          </a:bodyPr>
          <a:lstStyle/>
          <a:p>
            <a:r>
              <a:rPr lang="en-US" dirty="0"/>
              <a:t>Enter Subgame A</a:t>
            </a:r>
          </a:p>
        </p:txBody>
      </p:sp>
      <p:sp>
        <p:nvSpPr>
          <p:cNvPr id="156" name="TextBox 155"/>
          <p:cNvSpPr txBox="1"/>
          <p:nvPr/>
        </p:nvSpPr>
        <p:spPr>
          <a:xfrm rot="19469696">
            <a:off x="927509" y="1960673"/>
            <a:ext cx="675185" cy="307777"/>
          </a:xfrm>
          <a:prstGeom prst="rect">
            <a:avLst/>
          </a:prstGeom>
          <a:noFill/>
        </p:spPr>
        <p:txBody>
          <a:bodyPr wrap="none" rtlCol="0">
            <a:spAutoFit/>
          </a:bodyPr>
          <a:lstStyle/>
          <a:p>
            <a:r>
              <a:rPr lang="en-US" sz="1400" dirty="0"/>
              <a:t>P = 0.5</a:t>
            </a:r>
          </a:p>
        </p:txBody>
      </p:sp>
      <p:sp>
        <p:nvSpPr>
          <p:cNvPr id="157" name="TextBox 156"/>
          <p:cNvSpPr txBox="1"/>
          <p:nvPr/>
        </p:nvSpPr>
        <p:spPr>
          <a:xfrm rot="2241730">
            <a:off x="2245504" y="1925583"/>
            <a:ext cx="675185" cy="307777"/>
          </a:xfrm>
          <a:prstGeom prst="rect">
            <a:avLst/>
          </a:prstGeom>
          <a:noFill/>
        </p:spPr>
        <p:txBody>
          <a:bodyPr wrap="none" rtlCol="0">
            <a:spAutoFit/>
          </a:bodyPr>
          <a:lstStyle/>
          <a:p>
            <a:r>
              <a:rPr lang="en-US" sz="1400" dirty="0"/>
              <a:t>P = 0.5</a:t>
            </a:r>
          </a:p>
        </p:txBody>
      </p:sp>
      <p:sp>
        <p:nvSpPr>
          <p:cNvPr id="181" name="TextBox 180"/>
          <p:cNvSpPr txBox="1"/>
          <p:nvPr/>
        </p:nvSpPr>
        <p:spPr>
          <a:xfrm rot="2776302">
            <a:off x="1353823" y="5143196"/>
            <a:ext cx="779381" cy="307777"/>
          </a:xfrm>
          <a:prstGeom prst="rect">
            <a:avLst/>
          </a:prstGeom>
          <a:noFill/>
        </p:spPr>
        <p:txBody>
          <a:bodyPr wrap="none" rtlCol="0">
            <a:spAutoFit/>
          </a:bodyPr>
          <a:lstStyle/>
          <a:p>
            <a:r>
              <a:rPr lang="en-US" sz="1400" b="1" dirty="0">
                <a:solidFill>
                  <a:srgbClr val="FF0000"/>
                </a:solidFill>
              </a:rPr>
              <a:t>EV = 1.0</a:t>
            </a:r>
          </a:p>
        </p:txBody>
      </p:sp>
      <p:sp>
        <p:nvSpPr>
          <p:cNvPr id="189" name="TextBox 188"/>
          <p:cNvSpPr txBox="1"/>
          <p:nvPr/>
        </p:nvSpPr>
        <p:spPr>
          <a:xfrm rot="18687841">
            <a:off x="-100706" y="2598724"/>
            <a:ext cx="779381" cy="307777"/>
          </a:xfrm>
          <a:prstGeom prst="rect">
            <a:avLst/>
          </a:prstGeom>
          <a:noFill/>
        </p:spPr>
        <p:txBody>
          <a:bodyPr wrap="none" rtlCol="0">
            <a:spAutoFit/>
          </a:bodyPr>
          <a:lstStyle/>
          <a:p>
            <a:r>
              <a:rPr lang="en-US" sz="1400" b="1" dirty="0">
                <a:solidFill>
                  <a:srgbClr val="FF0000"/>
                </a:solidFill>
              </a:rPr>
              <a:t>EV = 0.5</a:t>
            </a:r>
          </a:p>
        </p:txBody>
      </p:sp>
      <p:sp>
        <p:nvSpPr>
          <p:cNvPr id="195" name="Isosceles Triangle 194"/>
          <p:cNvSpPr/>
          <p:nvPr/>
        </p:nvSpPr>
        <p:spPr>
          <a:xfrm>
            <a:off x="247150" y="3146533"/>
            <a:ext cx="777240" cy="548640"/>
          </a:xfrm>
          <a:prstGeom prst="triangle">
            <a:avLst/>
          </a:prstGeom>
          <a:gradFill flip="none" rotWithShape="0">
            <a:gsLst>
              <a:gs pos="0">
                <a:schemeClr val="bg1">
                  <a:lumMod val="50000"/>
                </a:schemeClr>
              </a:gs>
              <a:gs pos="100000">
                <a:srgbClr val="FFFFFF"/>
              </a:gs>
            </a:gsLst>
            <a:lin ang="228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p:cNvSpPr txBox="1"/>
          <p:nvPr/>
        </p:nvSpPr>
        <p:spPr>
          <a:xfrm>
            <a:off x="376560" y="3347121"/>
            <a:ext cx="476412" cy="369332"/>
          </a:xfrm>
          <a:prstGeom prst="rect">
            <a:avLst/>
          </a:prstGeom>
          <a:noFill/>
        </p:spPr>
        <p:txBody>
          <a:bodyPr wrap="none" rtlCol="0">
            <a:spAutoFit/>
          </a:bodyPr>
          <a:lstStyle/>
          <a:p>
            <a:r>
              <a:rPr lang="en-US" dirty="0"/>
              <a:t>0.5</a:t>
            </a:r>
          </a:p>
        </p:txBody>
      </p:sp>
      <p:sp>
        <p:nvSpPr>
          <p:cNvPr id="134" name="Content Placeholder 2"/>
          <p:cNvSpPr>
            <a:spLocks noGrp="1"/>
          </p:cNvSpPr>
          <p:nvPr>
            <p:ph idx="1"/>
          </p:nvPr>
        </p:nvSpPr>
        <p:spPr>
          <a:xfrm>
            <a:off x="4343400" y="1825625"/>
            <a:ext cx="4528159" cy="4351338"/>
          </a:xfrm>
        </p:spPr>
        <p:txBody>
          <a:bodyPr>
            <a:normAutofit/>
          </a:bodyPr>
          <a:lstStyle/>
          <a:p>
            <a:r>
              <a:rPr lang="en-US" dirty="0"/>
              <a:t>If multiple subgames are refined, off-path EVs might not remain constant</a:t>
            </a:r>
          </a:p>
          <a:p>
            <a:r>
              <a:rPr lang="en-US" dirty="0"/>
              <a:t>Solution: split gifts among subgames by probability subgame is reached</a:t>
            </a:r>
          </a:p>
        </p:txBody>
      </p:sp>
      <p:sp>
        <p:nvSpPr>
          <p:cNvPr id="70" name="Oval 69"/>
          <p:cNvSpPr>
            <a:spLocks/>
          </p:cNvSpPr>
          <p:nvPr/>
        </p:nvSpPr>
        <p:spPr bwMode="auto">
          <a:xfrm>
            <a:off x="1587619" y="3712029"/>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1" name="TextBox 70"/>
          <p:cNvSpPr txBox="1"/>
          <p:nvPr/>
        </p:nvSpPr>
        <p:spPr>
          <a:xfrm>
            <a:off x="1708692" y="3801683"/>
            <a:ext cx="306494" cy="369332"/>
          </a:xfrm>
          <a:prstGeom prst="rect">
            <a:avLst/>
          </a:prstGeom>
          <a:noFill/>
        </p:spPr>
        <p:txBody>
          <a:bodyPr wrap="none" rtlCol="0">
            <a:spAutoFit/>
          </a:bodyPr>
          <a:lstStyle/>
          <a:p>
            <a:r>
              <a:rPr lang="en-US" b="1" dirty="0"/>
              <a:t>C</a:t>
            </a:r>
          </a:p>
        </p:txBody>
      </p:sp>
      <p:sp>
        <p:nvSpPr>
          <p:cNvPr id="74" name="Oval 73"/>
          <p:cNvSpPr>
            <a:spLocks/>
          </p:cNvSpPr>
          <p:nvPr/>
        </p:nvSpPr>
        <p:spPr bwMode="auto">
          <a:xfrm>
            <a:off x="716461" y="4576175"/>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5" name="TextBox 74"/>
          <p:cNvSpPr txBox="1"/>
          <p:nvPr/>
        </p:nvSpPr>
        <p:spPr>
          <a:xfrm>
            <a:off x="778223" y="4665829"/>
            <a:ext cx="425116" cy="369332"/>
          </a:xfrm>
          <a:prstGeom prst="rect">
            <a:avLst/>
          </a:prstGeom>
          <a:noFill/>
        </p:spPr>
        <p:txBody>
          <a:bodyPr wrap="none" rtlCol="0">
            <a:spAutoFit/>
          </a:bodyPr>
          <a:lstStyle/>
          <a:p>
            <a:r>
              <a:rPr lang="en-US" b="1" dirty="0"/>
              <a:t>P1</a:t>
            </a:r>
          </a:p>
        </p:txBody>
      </p:sp>
      <p:sp>
        <p:nvSpPr>
          <p:cNvPr id="76" name="Oval 75"/>
          <p:cNvSpPr>
            <a:spLocks/>
          </p:cNvSpPr>
          <p:nvPr/>
        </p:nvSpPr>
        <p:spPr bwMode="auto">
          <a:xfrm>
            <a:off x="2432394" y="4561518"/>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7" name="TextBox 76"/>
          <p:cNvSpPr txBox="1"/>
          <p:nvPr/>
        </p:nvSpPr>
        <p:spPr>
          <a:xfrm>
            <a:off x="2494156" y="4651172"/>
            <a:ext cx="425116" cy="369332"/>
          </a:xfrm>
          <a:prstGeom prst="rect">
            <a:avLst/>
          </a:prstGeom>
          <a:noFill/>
        </p:spPr>
        <p:txBody>
          <a:bodyPr wrap="none" rtlCol="0">
            <a:spAutoFit/>
          </a:bodyPr>
          <a:lstStyle/>
          <a:p>
            <a:r>
              <a:rPr lang="en-US" b="1" dirty="0"/>
              <a:t>P1</a:t>
            </a:r>
          </a:p>
        </p:txBody>
      </p:sp>
      <p:cxnSp>
        <p:nvCxnSpPr>
          <p:cNvPr id="81" name="Straight Arrow Connector 80"/>
          <p:cNvCxnSpPr>
            <a:stCxn id="70" idx="5"/>
            <a:endCxn id="76" idx="1"/>
          </p:cNvCxnSpPr>
          <p:nvPr/>
        </p:nvCxnSpPr>
        <p:spPr>
          <a:xfrm>
            <a:off x="2055913" y="4180323"/>
            <a:ext cx="456827" cy="4615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0" idx="3"/>
            <a:endCxn id="74" idx="7"/>
          </p:cNvCxnSpPr>
          <p:nvPr/>
        </p:nvCxnSpPr>
        <p:spPr>
          <a:xfrm flipH="1">
            <a:off x="1184755" y="4180323"/>
            <a:ext cx="483210" cy="4761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rot="2579975">
            <a:off x="2033447" y="4154499"/>
            <a:ext cx="675185" cy="307777"/>
          </a:xfrm>
          <a:prstGeom prst="rect">
            <a:avLst/>
          </a:prstGeom>
          <a:noFill/>
        </p:spPr>
        <p:txBody>
          <a:bodyPr wrap="none" rtlCol="0">
            <a:spAutoFit/>
          </a:bodyPr>
          <a:lstStyle/>
          <a:p>
            <a:r>
              <a:rPr lang="en-US" sz="1400" dirty="0"/>
              <a:t>P = 0.5</a:t>
            </a:r>
          </a:p>
        </p:txBody>
      </p:sp>
      <p:sp>
        <p:nvSpPr>
          <p:cNvPr id="91" name="TextBox 90"/>
          <p:cNvSpPr txBox="1"/>
          <p:nvPr/>
        </p:nvSpPr>
        <p:spPr>
          <a:xfrm rot="18950152">
            <a:off x="978899" y="4166343"/>
            <a:ext cx="675185" cy="307777"/>
          </a:xfrm>
          <a:prstGeom prst="rect">
            <a:avLst/>
          </a:prstGeom>
          <a:noFill/>
        </p:spPr>
        <p:txBody>
          <a:bodyPr wrap="none" rtlCol="0">
            <a:spAutoFit/>
          </a:bodyPr>
          <a:lstStyle/>
          <a:p>
            <a:r>
              <a:rPr lang="en-US" sz="1400" dirty="0"/>
              <a:t>P = 0.5</a:t>
            </a:r>
          </a:p>
        </p:txBody>
      </p:sp>
      <p:cxnSp>
        <p:nvCxnSpPr>
          <p:cNvPr id="92" name="Straight Arrow Connector 91"/>
          <p:cNvCxnSpPr>
            <a:stCxn id="74" idx="4"/>
          </p:cNvCxnSpPr>
          <p:nvPr/>
        </p:nvCxnSpPr>
        <p:spPr>
          <a:xfrm>
            <a:off x="990781" y="5124815"/>
            <a:ext cx="1115483" cy="11569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76" idx="4"/>
          </p:cNvCxnSpPr>
          <p:nvPr/>
        </p:nvCxnSpPr>
        <p:spPr>
          <a:xfrm>
            <a:off x="2706714" y="5110158"/>
            <a:ext cx="1007253" cy="11152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rot="2776302">
            <a:off x="3137225" y="5182174"/>
            <a:ext cx="639919" cy="307777"/>
          </a:xfrm>
          <a:prstGeom prst="rect">
            <a:avLst/>
          </a:prstGeom>
          <a:noFill/>
        </p:spPr>
        <p:txBody>
          <a:bodyPr wrap="none" rtlCol="0">
            <a:spAutoFit/>
          </a:bodyPr>
          <a:lstStyle/>
          <a:p>
            <a:r>
              <a:rPr lang="en-US" sz="1400" b="1" dirty="0">
                <a:solidFill>
                  <a:srgbClr val="FF0000"/>
                </a:solidFill>
              </a:rPr>
              <a:t>EV = 0</a:t>
            </a:r>
          </a:p>
        </p:txBody>
      </p:sp>
      <p:sp>
        <p:nvSpPr>
          <p:cNvPr id="108" name="TextBox 107"/>
          <p:cNvSpPr txBox="1"/>
          <p:nvPr/>
        </p:nvSpPr>
        <p:spPr>
          <a:xfrm rot="2792636">
            <a:off x="2562997" y="5504453"/>
            <a:ext cx="1788375" cy="369332"/>
          </a:xfrm>
          <a:prstGeom prst="rect">
            <a:avLst/>
          </a:prstGeom>
          <a:noFill/>
        </p:spPr>
        <p:txBody>
          <a:bodyPr wrap="none" rtlCol="0">
            <a:spAutoFit/>
          </a:bodyPr>
          <a:lstStyle/>
          <a:p>
            <a:r>
              <a:rPr lang="en-US" dirty="0"/>
              <a:t>Enter Subgame B</a:t>
            </a:r>
          </a:p>
        </p:txBody>
      </p:sp>
      <p:sp>
        <p:nvSpPr>
          <p:cNvPr id="43" name="TextBox 42"/>
          <p:cNvSpPr txBox="1"/>
          <p:nvPr/>
        </p:nvSpPr>
        <p:spPr>
          <a:xfrm rot="3444943">
            <a:off x="1334051" y="3025569"/>
            <a:ext cx="566694" cy="369332"/>
          </a:xfrm>
          <a:prstGeom prst="rect">
            <a:avLst/>
          </a:prstGeom>
          <a:noFill/>
        </p:spPr>
        <p:txBody>
          <a:bodyPr wrap="none" rtlCol="0">
            <a:spAutoFit/>
          </a:bodyPr>
          <a:lstStyle/>
          <a:p>
            <a:r>
              <a:rPr lang="en-US" dirty="0"/>
              <a:t>Play</a:t>
            </a:r>
          </a:p>
        </p:txBody>
      </p:sp>
      <p:sp>
        <p:nvSpPr>
          <p:cNvPr id="37" name="TextBox 36"/>
          <p:cNvSpPr txBox="1"/>
          <p:nvPr/>
        </p:nvSpPr>
        <p:spPr>
          <a:xfrm rot="3319017">
            <a:off x="1399925" y="2936308"/>
            <a:ext cx="779381" cy="307777"/>
          </a:xfrm>
          <a:prstGeom prst="rect">
            <a:avLst/>
          </a:prstGeom>
          <a:noFill/>
        </p:spPr>
        <p:txBody>
          <a:bodyPr wrap="none" rtlCol="0">
            <a:spAutoFit/>
          </a:bodyPr>
          <a:lstStyle/>
          <a:p>
            <a:r>
              <a:rPr lang="en-US" sz="1400" b="1" dirty="0">
                <a:solidFill>
                  <a:srgbClr val="FF0000"/>
                </a:solidFill>
              </a:rPr>
              <a:t>EV = 0.5</a:t>
            </a:r>
          </a:p>
        </p:txBody>
      </p:sp>
    </p:spTree>
    <p:extLst>
      <p:ext uri="{BB962C8B-B14F-4D97-AF65-F5344CB8AC3E}">
        <p14:creationId xmlns:p14="http://schemas.microsoft.com/office/powerpoint/2010/main" val="2244511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Box 191"/>
          <p:cNvSpPr txBox="1"/>
          <p:nvPr/>
        </p:nvSpPr>
        <p:spPr>
          <a:xfrm rot="18467458">
            <a:off x="225623" y="2687371"/>
            <a:ext cx="511679" cy="369332"/>
          </a:xfrm>
          <a:prstGeom prst="rect">
            <a:avLst/>
          </a:prstGeom>
          <a:noFill/>
        </p:spPr>
        <p:txBody>
          <a:bodyPr wrap="none" rtlCol="0">
            <a:spAutoFit/>
          </a:bodyPr>
          <a:lstStyle/>
          <a:p>
            <a:r>
              <a:rPr lang="en-US" dirty="0"/>
              <a:t>Sell</a:t>
            </a:r>
          </a:p>
        </p:txBody>
      </p:sp>
      <p:sp>
        <p:nvSpPr>
          <p:cNvPr id="2" name="Title 1"/>
          <p:cNvSpPr>
            <a:spLocks noGrp="1"/>
          </p:cNvSpPr>
          <p:nvPr>
            <p:ph type="title"/>
          </p:nvPr>
        </p:nvSpPr>
        <p:spPr/>
        <p:txBody>
          <a:bodyPr>
            <a:normAutofit fontScale="90000"/>
          </a:bodyPr>
          <a:lstStyle/>
          <a:p>
            <a:r>
              <a:rPr lang="en-US" dirty="0"/>
              <a:t>Reach-</a:t>
            </a:r>
            <a:r>
              <a:rPr lang="en-US" dirty="0" err="1"/>
              <a:t>maxmargin</a:t>
            </a:r>
            <a:r>
              <a:rPr lang="en-US" dirty="0"/>
              <a:t> refinement:</a:t>
            </a:r>
            <a:br>
              <a:rPr lang="en-US" dirty="0"/>
            </a:br>
            <a:r>
              <a:rPr lang="en-US" dirty="0"/>
              <a:t>multiple subgames</a:t>
            </a:r>
            <a:br>
              <a:rPr lang="en-US" dirty="0"/>
            </a:br>
            <a:r>
              <a:rPr lang="en-US" sz="2000" dirty="0">
                <a:solidFill>
                  <a:schemeClr val="tx2">
                    <a:lumMod val="40000"/>
                    <a:lumOff val="60000"/>
                  </a:schemeClr>
                </a:solidFill>
              </a:rPr>
              <a:t>[Brown &amp; Sandholm AAAI-17 workshop , NIPS-17, Science-18]</a:t>
            </a:r>
          </a:p>
        </p:txBody>
      </p:sp>
      <p:sp>
        <p:nvSpPr>
          <p:cNvPr id="133" name="Oval 132"/>
          <p:cNvSpPr>
            <a:spLocks/>
          </p:cNvSpPr>
          <p:nvPr/>
        </p:nvSpPr>
        <p:spPr bwMode="auto">
          <a:xfrm>
            <a:off x="703822" y="2494766"/>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5" name="TextBox 134"/>
          <p:cNvSpPr txBox="1"/>
          <p:nvPr/>
        </p:nvSpPr>
        <p:spPr>
          <a:xfrm>
            <a:off x="765584" y="2584420"/>
            <a:ext cx="425116" cy="369332"/>
          </a:xfrm>
          <a:prstGeom prst="rect">
            <a:avLst/>
          </a:prstGeom>
          <a:noFill/>
        </p:spPr>
        <p:txBody>
          <a:bodyPr wrap="none" rtlCol="0">
            <a:spAutoFit/>
          </a:bodyPr>
          <a:lstStyle/>
          <a:p>
            <a:r>
              <a:rPr lang="en-US" b="1" dirty="0"/>
              <a:t>P1</a:t>
            </a:r>
          </a:p>
        </p:txBody>
      </p:sp>
      <p:cxnSp>
        <p:nvCxnSpPr>
          <p:cNvPr id="139" name="Straight Arrow Connector 138"/>
          <p:cNvCxnSpPr>
            <a:stCxn id="133" idx="5"/>
            <a:endCxn id="70" idx="1"/>
          </p:cNvCxnSpPr>
          <p:nvPr/>
        </p:nvCxnSpPr>
        <p:spPr>
          <a:xfrm>
            <a:off x="1172116" y="2963060"/>
            <a:ext cx="495849" cy="8293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33" idx="3"/>
            <a:endCxn id="195" idx="0"/>
          </p:cNvCxnSpPr>
          <p:nvPr/>
        </p:nvCxnSpPr>
        <p:spPr>
          <a:xfrm flipH="1">
            <a:off x="635770" y="2963060"/>
            <a:ext cx="148398" cy="183473"/>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6" name="Oval 145"/>
          <p:cNvSpPr>
            <a:spLocks/>
          </p:cNvSpPr>
          <p:nvPr/>
        </p:nvSpPr>
        <p:spPr bwMode="auto">
          <a:xfrm>
            <a:off x="1637970" y="1690688"/>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47" name="TextBox 146"/>
          <p:cNvSpPr txBox="1"/>
          <p:nvPr/>
        </p:nvSpPr>
        <p:spPr>
          <a:xfrm>
            <a:off x="1759043" y="1780342"/>
            <a:ext cx="306494" cy="369332"/>
          </a:xfrm>
          <a:prstGeom prst="rect">
            <a:avLst/>
          </a:prstGeom>
          <a:noFill/>
        </p:spPr>
        <p:txBody>
          <a:bodyPr wrap="none" rtlCol="0">
            <a:spAutoFit/>
          </a:bodyPr>
          <a:lstStyle/>
          <a:p>
            <a:r>
              <a:rPr lang="en-US" b="1" dirty="0"/>
              <a:t>C</a:t>
            </a:r>
          </a:p>
        </p:txBody>
      </p:sp>
      <p:cxnSp>
        <p:nvCxnSpPr>
          <p:cNvPr id="148" name="Straight Arrow Connector 147"/>
          <p:cNvCxnSpPr>
            <a:stCxn id="146" idx="3"/>
            <a:endCxn id="133" idx="7"/>
          </p:cNvCxnSpPr>
          <p:nvPr/>
        </p:nvCxnSpPr>
        <p:spPr>
          <a:xfrm flipH="1">
            <a:off x="1172116" y="2158982"/>
            <a:ext cx="546200" cy="4161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146" idx="5"/>
          </p:cNvCxnSpPr>
          <p:nvPr/>
        </p:nvCxnSpPr>
        <p:spPr>
          <a:xfrm>
            <a:off x="2106264" y="2158982"/>
            <a:ext cx="553701" cy="4380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rot="19428698">
            <a:off x="955984" y="2111535"/>
            <a:ext cx="766557" cy="369332"/>
          </a:xfrm>
          <a:prstGeom prst="rect">
            <a:avLst/>
          </a:prstGeom>
          <a:noFill/>
        </p:spPr>
        <p:txBody>
          <a:bodyPr wrap="none" rtlCol="0">
            <a:spAutoFit/>
          </a:bodyPr>
          <a:lstStyle/>
          <a:p>
            <a:r>
              <a:rPr lang="en-US" dirty="0"/>
              <a:t>Heads</a:t>
            </a:r>
          </a:p>
        </p:txBody>
      </p:sp>
      <p:sp>
        <p:nvSpPr>
          <p:cNvPr id="151" name="TextBox 150"/>
          <p:cNvSpPr txBox="1"/>
          <p:nvPr/>
        </p:nvSpPr>
        <p:spPr>
          <a:xfrm rot="2243358">
            <a:off x="2190648" y="2088813"/>
            <a:ext cx="585032" cy="369332"/>
          </a:xfrm>
          <a:prstGeom prst="rect">
            <a:avLst/>
          </a:prstGeom>
          <a:noFill/>
        </p:spPr>
        <p:txBody>
          <a:bodyPr wrap="none" rtlCol="0">
            <a:spAutoFit/>
          </a:bodyPr>
          <a:lstStyle/>
          <a:p>
            <a:r>
              <a:rPr lang="en-US" dirty="0"/>
              <a:t>Tails</a:t>
            </a:r>
          </a:p>
        </p:txBody>
      </p:sp>
      <p:sp>
        <p:nvSpPr>
          <p:cNvPr id="152" name="TextBox 151"/>
          <p:cNvSpPr txBox="1"/>
          <p:nvPr/>
        </p:nvSpPr>
        <p:spPr>
          <a:xfrm rot="2662494">
            <a:off x="866717" y="5488496"/>
            <a:ext cx="1796389" cy="369332"/>
          </a:xfrm>
          <a:prstGeom prst="rect">
            <a:avLst/>
          </a:prstGeom>
          <a:noFill/>
        </p:spPr>
        <p:txBody>
          <a:bodyPr wrap="none" rtlCol="0">
            <a:spAutoFit/>
          </a:bodyPr>
          <a:lstStyle/>
          <a:p>
            <a:r>
              <a:rPr lang="en-US" dirty="0"/>
              <a:t>Enter Subgame A</a:t>
            </a:r>
          </a:p>
        </p:txBody>
      </p:sp>
      <p:sp>
        <p:nvSpPr>
          <p:cNvPr id="156" name="TextBox 155"/>
          <p:cNvSpPr txBox="1"/>
          <p:nvPr/>
        </p:nvSpPr>
        <p:spPr>
          <a:xfrm rot="19469696">
            <a:off x="927509" y="1960673"/>
            <a:ext cx="675185" cy="307777"/>
          </a:xfrm>
          <a:prstGeom prst="rect">
            <a:avLst/>
          </a:prstGeom>
          <a:noFill/>
        </p:spPr>
        <p:txBody>
          <a:bodyPr wrap="none" rtlCol="0">
            <a:spAutoFit/>
          </a:bodyPr>
          <a:lstStyle/>
          <a:p>
            <a:r>
              <a:rPr lang="en-US" sz="1400" dirty="0"/>
              <a:t>P = 0.5</a:t>
            </a:r>
          </a:p>
        </p:txBody>
      </p:sp>
      <p:sp>
        <p:nvSpPr>
          <p:cNvPr id="157" name="TextBox 156"/>
          <p:cNvSpPr txBox="1"/>
          <p:nvPr/>
        </p:nvSpPr>
        <p:spPr>
          <a:xfrm rot="2241730">
            <a:off x="2245504" y="1925583"/>
            <a:ext cx="675185" cy="307777"/>
          </a:xfrm>
          <a:prstGeom prst="rect">
            <a:avLst/>
          </a:prstGeom>
          <a:noFill/>
        </p:spPr>
        <p:txBody>
          <a:bodyPr wrap="none" rtlCol="0">
            <a:spAutoFit/>
          </a:bodyPr>
          <a:lstStyle/>
          <a:p>
            <a:r>
              <a:rPr lang="en-US" sz="1400" dirty="0"/>
              <a:t>P = 0.5</a:t>
            </a:r>
          </a:p>
        </p:txBody>
      </p:sp>
      <p:sp>
        <p:nvSpPr>
          <p:cNvPr id="181" name="TextBox 180"/>
          <p:cNvSpPr txBox="1"/>
          <p:nvPr/>
        </p:nvSpPr>
        <p:spPr>
          <a:xfrm rot="2776302">
            <a:off x="1423553" y="5143196"/>
            <a:ext cx="639919" cy="307777"/>
          </a:xfrm>
          <a:prstGeom prst="rect">
            <a:avLst/>
          </a:prstGeom>
          <a:noFill/>
        </p:spPr>
        <p:txBody>
          <a:bodyPr wrap="none" rtlCol="0">
            <a:spAutoFit/>
          </a:bodyPr>
          <a:lstStyle/>
          <a:p>
            <a:r>
              <a:rPr lang="en-US" sz="1400" b="1" dirty="0">
                <a:solidFill>
                  <a:srgbClr val="FF0000"/>
                </a:solidFill>
              </a:rPr>
              <a:t>EV = 0</a:t>
            </a:r>
          </a:p>
        </p:txBody>
      </p:sp>
      <p:sp>
        <p:nvSpPr>
          <p:cNvPr id="189" name="TextBox 188"/>
          <p:cNvSpPr txBox="1"/>
          <p:nvPr/>
        </p:nvSpPr>
        <p:spPr>
          <a:xfrm rot="18687841">
            <a:off x="-100706" y="2598724"/>
            <a:ext cx="779381" cy="307777"/>
          </a:xfrm>
          <a:prstGeom prst="rect">
            <a:avLst/>
          </a:prstGeom>
          <a:noFill/>
        </p:spPr>
        <p:txBody>
          <a:bodyPr wrap="none" rtlCol="0">
            <a:spAutoFit/>
          </a:bodyPr>
          <a:lstStyle/>
          <a:p>
            <a:r>
              <a:rPr lang="en-US" sz="1400" b="1" dirty="0">
                <a:solidFill>
                  <a:srgbClr val="FF0000"/>
                </a:solidFill>
              </a:rPr>
              <a:t>EV = 0.5</a:t>
            </a:r>
          </a:p>
        </p:txBody>
      </p:sp>
      <p:sp>
        <p:nvSpPr>
          <p:cNvPr id="195" name="Isosceles Triangle 194"/>
          <p:cNvSpPr/>
          <p:nvPr/>
        </p:nvSpPr>
        <p:spPr>
          <a:xfrm>
            <a:off x="247150" y="3146533"/>
            <a:ext cx="777240" cy="548640"/>
          </a:xfrm>
          <a:prstGeom prst="triangle">
            <a:avLst/>
          </a:prstGeom>
          <a:gradFill flip="none" rotWithShape="0">
            <a:gsLst>
              <a:gs pos="0">
                <a:schemeClr val="bg1">
                  <a:lumMod val="50000"/>
                </a:schemeClr>
              </a:gs>
              <a:gs pos="100000">
                <a:srgbClr val="FFFFFF"/>
              </a:gs>
            </a:gsLst>
            <a:lin ang="228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p:cNvSpPr txBox="1"/>
          <p:nvPr/>
        </p:nvSpPr>
        <p:spPr>
          <a:xfrm>
            <a:off x="376560" y="3347121"/>
            <a:ext cx="476412" cy="369332"/>
          </a:xfrm>
          <a:prstGeom prst="rect">
            <a:avLst/>
          </a:prstGeom>
          <a:noFill/>
        </p:spPr>
        <p:txBody>
          <a:bodyPr wrap="none" rtlCol="0">
            <a:spAutoFit/>
          </a:bodyPr>
          <a:lstStyle/>
          <a:p>
            <a:r>
              <a:rPr lang="en-US" dirty="0"/>
              <a:t>0.5</a:t>
            </a:r>
          </a:p>
        </p:txBody>
      </p:sp>
      <p:sp>
        <p:nvSpPr>
          <p:cNvPr id="134" name="Content Placeholder 2"/>
          <p:cNvSpPr>
            <a:spLocks noGrp="1"/>
          </p:cNvSpPr>
          <p:nvPr>
            <p:ph idx="1"/>
          </p:nvPr>
        </p:nvSpPr>
        <p:spPr>
          <a:xfrm>
            <a:off x="4343400" y="1825625"/>
            <a:ext cx="4528159" cy="4351338"/>
          </a:xfrm>
        </p:spPr>
        <p:txBody>
          <a:bodyPr>
            <a:normAutofit/>
          </a:bodyPr>
          <a:lstStyle/>
          <a:p>
            <a:r>
              <a:rPr lang="en-US" dirty="0"/>
              <a:t>If multiple subgames are refined, off-path EVs might not remain constant</a:t>
            </a:r>
          </a:p>
          <a:p>
            <a:r>
              <a:rPr lang="en-US" dirty="0"/>
              <a:t>Solution: split gifts among subgames by probability subgame is reached</a:t>
            </a:r>
          </a:p>
        </p:txBody>
      </p:sp>
      <p:sp>
        <p:nvSpPr>
          <p:cNvPr id="70" name="Oval 69"/>
          <p:cNvSpPr>
            <a:spLocks/>
          </p:cNvSpPr>
          <p:nvPr/>
        </p:nvSpPr>
        <p:spPr bwMode="auto">
          <a:xfrm>
            <a:off x="1587619" y="3712029"/>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1" name="TextBox 70"/>
          <p:cNvSpPr txBox="1"/>
          <p:nvPr/>
        </p:nvSpPr>
        <p:spPr>
          <a:xfrm>
            <a:off x="1708692" y="3801683"/>
            <a:ext cx="306494" cy="369332"/>
          </a:xfrm>
          <a:prstGeom prst="rect">
            <a:avLst/>
          </a:prstGeom>
          <a:noFill/>
        </p:spPr>
        <p:txBody>
          <a:bodyPr wrap="none" rtlCol="0">
            <a:spAutoFit/>
          </a:bodyPr>
          <a:lstStyle/>
          <a:p>
            <a:r>
              <a:rPr lang="en-US" b="1" dirty="0"/>
              <a:t>C</a:t>
            </a:r>
          </a:p>
        </p:txBody>
      </p:sp>
      <p:sp>
        <p:nvSpPr>
          <p:cNvPr id="74" name="Oval 73"/>
          <p:cNvSpPr>
            <a:spLocks/>
          </p:cNvSpPr>
          <p:nvPr/>
        </p:nvSpPr>
        <p:spPr bwMode="auto">
          <a:xfrm>
            <a:off x="716461" y="4576175"/>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5" name="TextBox 74"/>
          <p:cNvSpPr txBox="1"/>
          <p:nvPr/>
        </p:nvSpPr>
        <p:spPr>
          <a:xfrm>
            <a:off x="778223" y="4665829"/>
            <a:ext cx="425116" cy="369332"/>
          </a:xfrm>
          <a:prstGeom prst="rect">
            <a:avLst/>
          </a:prstGeom>
          <a:noFill/>
        </p:spPr>
        <p:txBody>
          <a:bodyPr wrap="none" rtlCol="0">
            <a:spAutoFit/>
          </a:bodyPr>
          <a:lstStyle/>
          <a:p>
            <a:r>
              <a:rPr lang="en-US" b="1" dirty="0"/>
              <a:t>P1</a:t>
            </a:r>
          </a:p>
        </p:txBody>
      </p:sp>
      <p:sp>
        <p:nvSpPr>
          <p:cNvPr id="76" name="Oval 75"/>
          <p:cNvSpPr>
            <a:spLocks/>
          </p:cNvSpPr>
          <p:nvPr/>
        </p:nvSpPr>
        <p:spPr bwMode="auto">
          <a:xfrm>
            <a:off x="2432394" y="4561518"/>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7" name="TextBox 76"/>
          <p:cNvSpPr txBox="1"/>
          <p:nvPr/>
        </p:nvSpPr>
        <p:spPr>
          <a:xfrm>
            <a:off x="2494156" y="4651172"/>
            <a:ext cx="425116" cy="369332"/>
          </a:xfrm>
          <a:prstGeom prst="rect">
            <a:avLst/>
          </a:prstGeom>
          <a:noFill/>
        </p:spPr>
        <p:txBody>
          <a:bodyPr wrap="none" rtlCol="0">
            <a:spAutoFit/>
          </a:bodyPr>
          <a:lstStyle/>
          <a:p>
            <a:r>
              <a:rPr lang="en-US" b="1" dirty="0"/>
              <a:t>P1</a:t>
            </a:r>
          </a:p>
        </p:txBody>
      </p:sp>
      <p:cxnSp>
        <p:nvCxnSpPr>
          <p:cNvPr id="81" name="Straight Arrow Connector 80"/>
          <p:cNvCxnSpPr>
            <a:stCxn id="70" idx="5"/>
            <a:endCxn id="76" idx="1"/>
          </p:cNvCxnSpPr>
          <p:nvPr/>
        </p:nvCxnSpPr>
        <p:spPr>
          <a:xfrm>
            <a:off x="2055913" y="4180323"/>
            <a:ext cx="456827" cy="4615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0" idx="3"/>
            <a:endCxn id="74" idx="7"/>
          </p:cNvCxnSpPr>
          <p:nvPr/>
        </p:nvCxnSpPr>
        <p:spPr>
          <a:xfrm flipH="1">
            <a:off x="1184755" y="4180323"/>
            <a:ext cx="483210" cy="4761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rot="2579975">
            <a:off x="2033447" y="4154499"/>
            <a:ext cx="675185" cy="307777"/>
          </a:xfrm>
          <a:prstGeom prst="rect">
            <a:avLst/>
          </a:prstGeom>
          <a:noFill/>
        </p:spPr>
        <p:txBody>
          <a:bodyPr wrap="none" rtlCol="0">
            <a:spAutoFit/>
          </a:bodyPr>
          <a:lstStyle/>
          <a:p>
            <a:r>
              <a:rPr lang="en-US" sz="1400" dirty="0"/>
              <a:t>P = 0.5</a:t>
            </a:r>
          </a:p>
        </p:txBody>
      </p:sp>
      <p:sp>
        <p:nvSpPr>
          <p:cNvPr id="91" name="TextBox 90"/>
          <p:cNvSpPr txBox="1"/>
          <p:nvPr/>
        </p:nvSpPr>
        <p:spPr>
          <a:xfrm rot="18950152">
            <a:off x="978899" y="4166343"/>
            <a:ext cx="675185" cy="307777"/>
          </a:xfrm>
          <a:prstGeom prst="rect">
            <a:avLst/>
          </a:prstGeom>
          <a:noFill/>
        </p:spPr>
        <p:txBody>
          <a:bodyPr wrap="none" rtlCol="0">
            <a:spAutoFit/>
          </a:bodyPr>
          <a:lstStyle/>
          <a:p>
            <a:r>
              <a:rPr lang="en-US" sz="1400" dirty="0"/>
              <a:t>P = 0.5</a:t>
            </a:r>
          </a:p>
        </p:txBody>
      </p:sp>
      <p:cxnSp>
        <p:nvCxnSpPr>
          <p:cNvPr id="92" name="Straight Arrow Connector 91"/>
          <p:cNvCxnSpPr>
            <a:stCxn id="74" idx="4"/>
          </p:cNvCxnSpPr>
          <p:nvPr/>
        </p:nvCxnSpPr>
        <p:spPr>
          <a:xfrm>
            <a:off x="990781" y="5124815"/>
            <a:ext cx="1115483" cy="11569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76" idx="4"/>
          </p:cNvCxnSpPr>
          <p:nvPr/>
        </p:nvCxnSpPr>
        <p:spPr>
          <a:xfrm>
            <a:off x="2706714" y="5110158"/>
            <a:ext cx="1007253" cy="11152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rot="2776302">
            <a:off x="3067495" y="5182174"/>
            <a:ext cx="779381" cy="307777"/>
          </a:xfrm>
          <a:prstGeom prst="rect">
            <a:avLst/>
          </a:prstGeom>
          <a:noFill/>
        </p:spPr>
        <p:txBody>
          <a:bodyPr wrap="none" rtlCol="0">
            <a:spAutoFit/>
          </a:bodyPr>
          <a:lstStyle/>
          <a:p>
            <a:r>
              <a:rPr lang="en-US" sz="1400" b="1" dirty="0">
                <a:solidFill>
                  <a:srgbClr val="FF0000"/>
                </a:solidFill>
              </a:rPr>
              <a:t>EV = 1.0</a:t>
            </a:r>
          </a:p>
        </p:txBody>
      </p:sp>
      <p:sp>
        <p:nvSpPr>
          <p:cNvPr id="108" name="TextBox 107"/>
          <p:cNvSpPr txBox="1"/>
          <p:nvPr/>
        </p:nvSpPr>
        <p:spPr>
          <a:xfrm rot="2792636">
            <a:off x="2562997" y="5504453"/>
            <a:ext cx="1788375" cy="369332"/>
          </a:xfrm>
          <a:prstGeom prst="rect">
            <a:avLst/>
          </a:prstGeom>
          <a:noFill/>
        </p:spPr>
        <p:txBody>
          <a:bodyPr wrap="none" rtlCol="0">
            <a:spAutoFit/>
          </a:bodyPr>
          <a:lstStyle/>
          <a:p>
            <a:r>
              <a:rPr lang="en-US" dirty="0"/>
              <a:t>Enter Subgame B</a:t>
            </a:r>
          </a:p>
        </p:txBody>
      </p:sp>
      <p:sp>
        <p:nvSpPr>
          <p:cNvPr id="43" name="TextBox 42"/>
          <p:cNvSpPr txBox="1"/>
          <p:nvPr/>
        </p:nvSpPr>
        <p:spPr>
          <a:xfrm rot="3444943">
            <a:off x="1334051" y="3025569"/>
            <a:ext cx="566694" cy="369332"/>
          </a:xfrm>
          <a:prstGeom prst="rect">
            <a:avLst/>
          </a:prstGeom>
          <a:noFill/>
        </p:spPr>
        <p:txBody>
          <a:bodyPr wrap="none" rtlCol="0">
            <a:spAutoFit/>
          </a:bodyPr>
          <a:lstStyle/>
          <a:p>
            <a:r>
              <a:rPr lang="en-US" dirty="0"/>
              <a:t>Play</a:t>
            </a:r>
          </a:p>
        </p:txBody>
      </p:sp>
      <p:sp>
        <p:nvSpPr>
          <p:cNvPr id="37" name="TextBox 36"/>
          <p:cNvSpPr txBox="1"/>
          <p:nvPr/>
        </p:nvSpPr>
        <p:spPr>
          <a:xfrm rot="3319017">
            <a:off x="1399925" y="2936308"/>
            <a:ext cx="779381" cy="307777"/>
          </a:xfrm>
          <a:prstGeom prst="rect">
            <a:avLst/>
          </a:prstGeom>
          <a:noFill/>
        </p:spPr>
        <p:txBody>
          <a:bodyPr wrap="none" rtlCol="0">
            <a:spAutoFit/>
          </a:bodyPr>
          <a:lstStyle/>
          <a:p>
            <a:r>
              <a:rPr lang="en-US" sz="1400" b="1" dirty="0">
                <a:solidFill>
                  <a:srgbClr val="FF0000"/>
                </a:solidFill>
              </a:rPr>
              <a:t>EV = 0.5</a:t>
            </a:r>
          </a:p>
        </p:txBody>
      </p:sp>
    </p:spTree>
    <p:extLst>
      <p:ext uri="{BB962C8B-B14F-4D97-AF65-F5344CB8AC3E}">
        <p14:creationId xmlns:p14="http://schemas.microsoft.com/office/powerpoint/2010/main" val="666515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Box 191"/>
          <p:cNvSpPr txBox="1"/>
          <p:nvPr/>
        </p:nvSpPr>
        <p:spPr>
          <a:xfrm rot="18467458">
            <a:off x="225623" y="2687371"/>
            <a:ext cx="511679" cy="369332"/>
          </a:xfrm>
          <a:prstGeom prst="rect">
            <a:avLst/>
          </a:prstGeom>
          <a:noFill/>
        </p:spPr>
        <p:txBody>
          <a:bodyPr wrap="none" rtlCol="0">
            <a:spAutoFit/>
          </a:bodyPr>
          <a:lstStyle/>
          <a:p>
            <a:r>
              <a:rPr lang="en-US" dirty="0"/>
              <a:t>Sell</a:t>
            </a:r>
          </a:p>
        </p:txBody>
      </p:sp>
      <p:sp>
        <p:nvSpPr>
          <p:cNvPr id="2" name="Title 1"/>
          <p:cNvSpPr>
            <a:spLocks noGrp="1"/>
          </p:cNvSpPr>
          <p:nvPr>
            <p:ph type="title"/>
          </p:nvPr>
        </p:nvSpPr>
        <p:spPr/>
        <p:txBody>
          <a:bodyPr>
            <a:normAutofit fontScale="90000"/>
          </a:bodyPr>
          <a:lstStyle/>
          <a:p>
            <a:r>
              <a:rPr lang="en-US" dirty="0"/>
              <a:t>Reach-</a:t>
            </a:r>
            <a:r>
              <a:rPr lang="en-US" dirty="0" err="1"/>
              <a:t>maxmargin</a:t>
            </a:r>
            <a:r>
              <a:rPr lang="en-US" dirty="0"/>
              <a:t> refinement:</a:t>
            </a:r>
            <a:br>
              <a:rPr lang="en-US" dirty="0"/>
            </a:br>
            <a:r>
              <a:rPr lang="en-US" dirty="0"/>
              <a:t>multiple subgames</a:t>
            </a:r>
            <a:br>
              <a:rPr lang="en-US" dirty="0"/>
            </a:br>
            <a:r>
              <a:rPr lang="en-US" sz="2000" dirty="0">
                <a:solidFill>
                  <a:schemeClr val="tx2">
                    <a:lumMod val="40000"/>
                    <a:lumOff val="60000"/>
                  </a:schemeClr>
                </a:solidFill>
              </a:rPr>
              <a:t>[Brown &amp; Sandholm AAAI-17 workshop , NIPS-17, Science-18]</a:t>
            </a:r>
          </a:p>
        </p:txBody>
      </p:sp>
      <p:sp>
        <p:nvSpPr>
          <p:cNvPr id="133" name="Oval 132"/>
          <p:cNvSpPr>
            <a:spLocks/>
          </p:cNvSpPr>
          <p:nvPr/>
        </p:nvSpPr>
        <p:spPr bwMode="auto">
          <a:xfrm>
            <a:off x="703822" y="2494766"/>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5" name="TextBox 134"/>
          <p:cNvSpPr txBox="1"/>
          <p:nvPr/>
        </p:nvSpPr>
        <p:spPr>
          <a:xfrm>
            <a:off x="765584" y="2584420"/>
            <a:ext cx="425116" cy="369332"/>
          </a:xfrm>
          <a:prstGeom prst="rect">
            <a:avLst/>
          </a:prstGeom>
          <a:noFill/>
        </p:spPr>
        <p:txBody>
          <a:bodyPr wrap="none" rtlCol="0">
            <a:spAutoFit/>
          </a:bodyPr>
          <a:lstStyle/>
          <a:p>
            <a:r>
              <a:rPr lang="en-US" b="1" dirty="0"/>
              <a:t>P1</a:t>
            </a:r>
          </a:p>
        </p:txBody>
      </p:sp>
      <p:cxnSp>
        <p:nvCxnSpPr>
          <p:cNvPr id="139" name="Straight Arrow Connector 138"/>
          <p:cNvCxnSpPr>
            <a:stCxn id="133" idx="5"/>
            <a:endCxn id="70" idx="1"/>
          </p:cNvCxnSpPr>
          <p:nvPr/>
        </p:nvCxnSpPr>
        <p:spPr>
          <a:xfrm>
            <a:off x="1172116" y="2963060"/>
            <a:ext cx="495849" cy="8293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33" idx="3"/>
            <a:endCxn id="195" idx="0"/>
          </p:cNvCxnSpPr>
          <p:nvPr/>
        </p:nvCxnSpPr>
        <p:spPr>
          <a:xfrm flipH="1">
            <a:off x="635770" y="2963060"/>
            <a:ext cx="148398" cy="183473"/>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6" name="Oval 145"/>
          <p:cNvSpPr>
            <a:spLocks/>
          </p:cNvSpPr>
          <p:nvPr/>
        </p:nvSpPr>
        <p:spPr bwMode="auto">
          <a:xfrm>
            <a:off x="1637970" y="1690688"/>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47" name="TextBox 146"/>
          <p:cNvSpPr txBox="1"/>
          <p:nvPr/>
        </p:nvSpPr>
        <p:spPr>
          <a:xfrm>
            <a:off x="1759043" y="1780342"/>
            <a:ext cx="306494" cy="369332"/>
          </a:xfrm>
          <a:prstGeom prst="rect">
            <a:avLst/>
          </a:prstGeom>
          <a:noFill/>
        </p:spPr>
        <p:txBody>
          <a:bodyPr wrap="none" rtlCol="0">
            <a:spAutoFit/>
          </a:bodyPr>
          <a:lstStyle/>
          <a:p>
            <a:r>
              <a:rPr lang="en-US" b="1" dirty="0"/>
              <a:t>C</a:t>
            </a:r>
          </a:p>
        </p:txBody>
      </p:sp>
      <p:cxnSp>
        <p:nvCxnSpPr>
          <p:cNvPr id="148" name="Straight Arrow Connector 147"/>
          <p:cNvCxnSpPr>
            <a:stCxn id="146" idx="3"/>
            <a:endCxn id="133" idx="7"/>
          </p:cNvCxnSpPr>
          <p:nvPr/>
        </p:nvCxnSpPr>
        <p:spPr>
          <a:xfrm flipH="1">
            <a:off x="1172116" y="2158982"/>
            <a:ext cx="546200" cy="4161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146" idx="5"/>
          </p:cNvCxnSpPr>
          <p:nvPr/>
        </p:nvCxnSpPr>
        <p:spPr>
          <a:xfrm>
            <a:off x="2106264" y="2158982"/>
            <a:ext cx="553701" cy="4380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rot="19428698">
            <a:off x="955984" y="2111535"/>
            <a:ext cx="766557" cy="369332"/>
          </a:xfrm>
          <a:prstGeom prst="rect">
            <a:avLst/>
          </a:prstGeom>
          <a:noFill/>
        </p:spPr>
        <p:txBody>
          <a:bodyPr wrap="none" rtlCol="0">
            <a:spAutoFit/>
          </a:bodyPr>
          <a:lstStyle/>
          <a:p>
            <a:r>
              <a:rPr lang="en-US" dirty="0"/>
              <a:t>Heads</a:t>
            </a:r>
          </a:p>
        </p:txBody>
      </p:sp>
      <p:sp>
        <p:nvSpPr>
          <p:cNvPr id="151" name="TextBox 150"/>
          <p:cNvSpPr txBox="1"/>
          <p:nvPr/>
        </p:nvSpPr>
        <p:spPr>
          <a:xfrm rot="2243358">
            <a:off x="2190648" y="2088813"/>
            <a:ext cx="585032" cy="369332"/>
          </a:xfrm>
          <a:prstGeom prst="rect">
            <a:avLst/>
          </a:prstGeom>
          <a:noFill/>
        </p:spPr>
        <p:txBody>
          <a:bodyPr wrap="none" rtlCol="0">
            <a:spAutoFit/>
          </a:bodyPr>
          <a:lstStyle/>
          <a:p>
            <a:r>
              <a:rPr lang="en-US" dirty="0"/>
              <a:t>Tails</a:t>
            </a:r>
          </a:p>
        </p:txBody>
      </p:sp>
      <p:sp>
        <p:nvSpPr>
          <p:cNvPr id="152" name="TextBox 151"/>
          <p:cNvSpPr txBox="1"/>
          <p:nvPr/>
        </p:nvSpPr>
        <p:spPr>
          <a:xfrm rot="2662494">
            <a:off x="866717" y="5488496"/>
            <a:ext cx="1796389" cy="369332"/>
          </a:xfrm>
          <a:prstGeom prst="rect">
            <a:avLst/>
          </a:prstGeom>
          <a:noFill/>
        </p:spPr>
        <p:txBody>
          <a:bodyPr wrap="none" rtlCol="0">
            <a:spAutoFit/>
          </a:bodyPr>
          <a:lstStyle/>
          <a:p>
            <a:r>
              <a:rPr lang="en-US" dirty="0"/>
              <a:t>Enter Subgame A</a:t>
            </a:r>
          </a:p>
        </p:txBody>
      </p:sp>
      <p:sp>
        <p:nvSpPr>
          <p:cNvPr id="156" name="TextBox 155"/>
          <p:cNvSpPr txBox="1"/>
          <p:nvPr/>
        </p:nvSpPr>
        <p:spPr>
          <a:xfrm rot="19469696">
            <a:off x="927509" y="1960673"/>
            <a:ext cx="675185" cy="307777"/>
          </a:xfrm>
          <a:prstGeom prst="rect">
            <a:avLst/>
          </a:prstGeom>
          <a:noFill/>
        </p:spPr>
        <p:txBody>
          <a:bodyPr wrap="none" rtlCol="0">
            <a:spAutoFit/>
          </a:bodyPr>
          <a:lstStyle/>
          <a:p>
            <a:r>
              <a:rPr lang="en-US" sz="1400" dirty="0"/>
              <a:t>P = 0.5</a:t>
            </a:r>
          </a:p>
        </p:txBody>
      </p:sp>
      <p:sp>
        <p:nvSpPr>
          <p:cNvPr id="157" name="TextBox 156"/>
          <p:cNvSpPr txBox="1"/>
          <p:nvPr/>
        </p:nvSpPr>
        <p:spPr>
          <a:xfrm rot="2241730">
            <a:off x="2245504" y="1925583"/>
            <a:ext cx="675185" cy="307777"/>
          </a:xfrm>
          <a:prstGeom prst="rect">
            <a:avLst/>
          </a:prstGeom>
          <a:noFill/>
        </p:spPr>
        <p:txBody>
          <a:bodyPr wrap="none" rtlCol="0">
            <a:spAutoFit/>
          </a:bodyPr>
          <a:lstStyle/>
          <a:p>
            <a:r>
              <a:rPr lang="en-US" sz="1400" dirty="0"/>
              <a:t>P = 0.5</a:t>
            </a:r>
          </a:p>
        </p:txBody>
      </p:sp>
      <p:sp>
        <p:nvSpPr>
          <p:cNvPr id="181" name="TextBox 180"/>
          <p:cNvSpPr txBox="1"/>
          <p:nvPr/>
        </p:nvSpPr>
        <p:spPr>
          <a:xfrm rot="2776302">
            <a:off x="1353823" y="5143196"/>
            <a:ext cx="779381" cy="307777"/>
          </a:xfrm>
          <a:prstGeom prst="rect">
            <a:avLst/>
          </a:prstGeom>
          <a:noFill/>
        </p:spPr>
        <p:txBody>
          <a:bodyPr wrap="none" rtlCol="0">
            <a:spAutoFit/>
          </a:bodyPr>
          <a:lstStyle/>
          <a:p>
            <a:r>
              <a:rPr lang="en-US" sz="1400" b="1" dirty="0">
                <a:solidFill>
                  <a:srgbClr val="FF0000"/>
                </a:solidFill>
              </a:rPr>
              <a:t>EV = 1.0</a:t>
            </a:r>
          </a:p>
        </p:txBody>
      </p:sp>
      <p:sp>
        <p:nvSpPr>
          <p:cNvPr id="189" name="TextBox 188"/>
          <p:cNvSpPr txBox="1"/>
          <p:nvPr/>
        </p:nvSpPr>
        <p:spPr>
          <a:xfrm rot="18687841">
            <a:off x="-100706" y="2598724"/>
            <a:ext cx="779381" cy="307777"/>
          </a:xfrm>
          <a:prstGeom prst="rect">
            <a:avLst/>
          </a:prstGeom>
          <a:noFill/>
        </p:spPr>
        <p:txBody>
          <a:bodyPr wrap="none" rtlCol="0">
            <a:spAutoFit/>
          </a:bodyPr>
          <a:lstStyle/>
          <a:p>
            <a:r>
              <a:rPr lang="en-US" sz="1400" b="1" dirty="0">
                <a:solidFill>
                  <a:srgbClr val="FF0000"/>
                </a:solidFill>
              </a:rPr>
              <a:t>EV = 0.5</a:t>
            </a:r>
          </a:p>
        </p:txBody>
      </p:sp>
      <p:sp>
        <p:nvSpPr>
          <p:cNvPr id="195" name="Isosceles Triangle 194"/>
          <p:cNvSpPr/>
          <p:nvPr/>
        </p:nvSpPr>
        <p:spPr>
          <a:xfrm>
            <a:off x="247150" y="3146533"/>
            <a:ext cx="777240" cy="548640"/>
          </a:xfrm>
          <a:prstGeom prst="triangle">
            <a:avLst/>
          </a:prstGeom>
          <a:gradFill flip="none" rotWithShape="0">
            <a:gsLst>
              <a:gs pos="0">
                <a:schemeClr val="bg1">
                  <a:lumMod val="50000"/>
                </a:schemeClr>
              </a:gs>
              <a:gs pos="100000">
                <a:srgbClr val="FFFFFF"/>
              </a:gs>
            </a:gsLst>
            <a:lin ang="228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p:cNvSpPr txBox="1"/>
          <p:nvPr/>
        </p:nvSpPr>
        <p:spPr>
          <a:xfrm>
            <a:off x="376560" y="3347121"/>
            <a:ext cx="476412" cy="369332"/>
          </a:xfrm>
          <a:prstGeom prst="rect">
            <a:avLst/>
          </a:prstGeom>
          <a:noFill/>
        </p:spPr>
        <p:txBody>
          <a:bodyPr wrap="none" rtlCol="0">
            <a:spAutoFit/>
          </a:bodyPr>
          <a:lstStyle/>
          <a:p>
            <a:r>
              <a:rPr lang="en-US" dirty="0"/>
              <a:t>0.5</a:t>
            </a:r>
          </a:p>
        </p:txBody>
      </p:sp>
      <p:sp>
        <p:nvSpPr>
          <p:cNvPr id="134" name="Content Placeholder 2"/>
          <p:cNvSpPr>
            <a:spLocks noGrp="1"/>
          </p:cNvSpPr>
          <p:nvPr>
            <p:ph idx="1"/>
          </p:nvPr>
        </p:nvSpPr>
        <p:spPr>
          <a:xfrm>
            <a:off x="4343400" y="1825625"/>
            <a:ext cx="4528159" cy="4351338"/>
          </a:xfrm>
        </p:spPr>
        <p:txBody>
          <a:bodyPr>
            <a:normAutofit/>
          </a:bodyPr>
          <a:lstStyle/>
          <a:p>
            <a:r>
              <a:rPr lang="en-US" dirty="0"/>
              <a:t>If multiple subgames are refined, off-path EVs might not remain constant</a:t>
            </a:r>
          </a:p>
          <a:p>
            <a:r>
              <a:rPr lang="en-US" dirty="0"/>
              <a:t>Solution: split gifts among subgames by probability subgame is reached</a:t>
            </a:r>
          </a:p>
        </p:txBody>
      </p:sp>
      <p:sp>
        <p:nvSpPr>
          <p:cNvPr id="70" name="Oval 69"/>
          <p:cNvSpPr>
            <a:spLocks/>
          </p:cNvSpPr>
          <p:nvPr/>
        </p:nvSpPr>
        <p:spPr bwMode="auto">
          <a:xfrm>
            <a:off x="1587619" y="3712029"/>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1" name="TextBox 70"/>
          <p:cNvSpPr txBox="1"/>
          <p:nvPr/>
        </p:nvSpPr>
        <p:spPr>
          <a:xfrm>
            <a:off x="1708692" y="3801683"/>
            <a:ext cx="306494" cy="369332"/>
          </a:xfrm>
          <a:prstGeom prst="rect">
            <a:avLst/>
          </a:prstGeom>
          <a:noFill/>
        </p:spPr>
        <p:txBody>
          <a:bodyPr wrap="none" rtlCol="0">
            <a:spAutoFit/>
          </a:bodyPr>
          <a:lstStyle/>
          <a:p>
            <a:r>
              <a:rPr lang="en-US" b="1" dirty="0"/>
              <a:t>C</a:t>
            </a:r>
          </a:p>
        </p:txBody>
      </p:sp>
      <p:sp>
        <p:nvSpPr>
          <p:cNvPr id="74" name="Oval 73"/>
          <p:cNvSpPr>
            <a:spLocks/>
          </p:cNvSpPr>
          <p:nvPr/>
        </p:nvSpPr>
        <p:spPr bwMode="auto">
          <a:xfrm>
            <a:off x="716461" y="4576175"/>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5" name="TextBox 74"/>
          <p:cNvSpPr txBox="1"/>
          <p:nvPr/>
        </p:nvSpPr>
        <p:spPr>
          <a:xfrm>
            <a:off x="778223" y="4665829"/>
            <a:ext cx="425116" cy="369332"/>
          </a:xfrm>
          <a:prstGeom prst="rect">
            <a:avLst/>
          </a:prstGeom>
          <a:noFill/>
        </p:spPr>
        <p:txBody>
          <a:bodyPr wrap="none" rtlCol="0">
            <a:spAutoFit/>
          </a:bodyPr>
          <a:lstStyle/>
          <a:p>
            <a:r>
              <a:rPr lang="en-US" b="1" dirty="0"/>
              <a:t>P1</a:t>
            </a:r>
          </a:p>
        </p:txBody>
      </p:sp>
      <p:sp>
        <p:nvSpPr>
          <p:cNvPr id="76" name="Oval 75"/>
          <p:cNvSpPr>
            <a:spLocks/>
          </p:cNvSpPr>
          <p:nvPr/>
        </p:nvSpPr>
        <p:spPr bwMode="auto">
          <a:xfrm>
            <a:off x="2432394" y="4561518"/>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7" name="TextBox 76"/>
          <p:cNvSpPr txBox="1"/>
          <p:nvPr/>
        </p:nvSpPr>
        <p:spPr>
          <a:xfrm>
            <a:off x="2494156" y="4651172"/>
            <a:ext cx="425116" cy="369332"/>
          </a:xfrm>
          <a:prstGeom prst="rect">
            <a:avLst/>
          </a:prstGeom>
          <a:noFill/>
        </p:spPr>
        <p:txBody>
          <a:bodyPr wrap="none" rtlCol="0">
            <a:spAutoFit/>
          </a:bodyPr>
          <a:lstStyle/>
          <a:p>
            <a:r>
              <a:rPr lang="en-US" b="1" dirty="0"/>
              <a:t>P1</a:t>
            </a:r>
          </a:p>
        </p:txBody>
      </p:sp>
      <p:cxnSp>
        <p:nvCxnSpPr>
          <p:cNvPr id="81" name="Straight Arrow Connector 80"/>
          <p:cNvCxnSpPr>
            <a:stCxn id="70" idx="5"/>
            <a:endCxn id="76" idx="1"/>
          </p:cNvCxnSpPr>
          <p:nvPr/>
        </p:nvCxnSpPr>
        <p:spPr>
          <a:xfrm>
            <a:off x="2055913" y="4180323"/>
            <a:ext cx="456827" cy="4615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0" idx="3"/>
            <a:endCxn id="74" idx="7"/>
          </p:cNvCxnSpPr>
          <p:nvPr/>
        </p:nvCxnSpPr>
        <p:spPr>
          <a:xfrm flipH="1">
            <a:off x="1184755" y="4180323"/>
            <a:ext cx="483210" cy="4761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rot="2579975">
            <a:off x="2033447" y="4154499"/>
            <a:ext cx="675185" cy="307777"/>
          </a:xfrm>
          <a:prstGeom prst="rect">
            <a:avLst/>
          </a:prstGeom>
          <a:noFill/>
        </p:spPr>
        <p:txBody>
          <a:bodyPr wrap="none" rtlCol="0">
            <a:spAutoFit/>
          </a:bodyPr>
          <a:lstStyle/>
          <a:p>
            <a:r>
              <a:rPr lang="en-US" sz="1400" dirty="0"/>
              <a:t>P = 0.5</a:t>
            </a:r>
          </a:p>
        </p:txBody>
      </p:sp>
      <p:sp>
        <p:nvSpPr>
          <p:cNvPr id="91" name="TextBox 90"/>
          <p:cNvSpPr txBox="1"/>
          <p:nvPr/>
        </p:nvSpPr>
        <p:spPr>
          <a:xfrm rot="18950152">
            <a:off x="978899" y="4166343"/>
            <a:ext cx="675185" cy="307777"/>
          </a:xfrm>
          <a:prstGeom prst="rect">
            <a:avLst/>
          </a:prstGeom>
          <a:noFill/>
        </p:spPr>
        <p:txBody>
          <a:bodyPr wrap="none" rtlCol="0">
            <a:spAutoFit/>
          </a:bodyPr>
          <a:lstStyle/>
          <a:p>
            <a:r>
              <a:rPr lang="en-US" sz="1400" dirty="0"/>
              <a:t>P = 0.5</a:t>
            </a:r>
          </a:p>
        </p:txBody>
      </p:sp>
      <p:cxnSp>
        <p:nvCxnSpPr>
          <p:cNvPr id="92" name="Straight Arrow Connector 91"/>
          <p:cNvCxnSpPr>
            <a:stCxn id="74" idx="4"/>
          </p:cNvCxnSpPr>
          <p:nvPr/>
        </p:nvCxnSpPr>
        <p:spPr>
          <a:xfrm>
            <a:off x="990781" y="5124815"/>
            <a:ext cx="1115483" cy="11569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76" idx="4"/>
          </p:cNvCxnSpPr>
          <p:nvPr/>
        </p:nvCxnSpPr>
        <p:spPr>
          <a:xfrm>
            <a:off x="2706714" y="5110158"/>
            <a:ext cx="1007253" cy="11152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rot="2776302">
            <a:off x="3067495" y="5182174"/>
            <a:ext cx="779381" cy="307777"/>
          </a:xfrm>
          <a:prstGeom prst="rect">
            <a:avLst/>
          </a:prstGeom>
          <a:noFill/>
        </p:spPr>
        <p:txBody>
          <a:bodyPr wrap="none" rtlCol="0">
            <a:spAutoFit/>
          </a:bodyPr>
          <a:lstStyle/>
          <a:p>
            <a:r>
              <a:rPr lang="en-US" sz="1400" b="1" dirty="0">
                <a:solidFill>
                  <a:srgbClr val="FF0000"/>
                </a:solidFill>
              </a:rPr>
              <a:t>EV = 1.0</a:t>
            </a:r>
          </a:p>
        </p:txBody>
      </p:sp>
      <p:sp>
        <p:nvSpPr>
          <p:cNvPr id="108" name="TextBox 107"/>
          <p:cNvSpPr txBox="1"/>
          <p:nvPr/>
        </p:nvSpPr>
        <p:spPr>
          <a:xfrm rot="2792636">
            <a:off x="2562997" y="5504453"/>
            <a:ext cx="1788375" cy="369332"/>
          </a:xfrm>
          <a:prstGeom prst="rect">
            <a:avLst/>
          </a:prstGeom>
          <a:noFill/>
        </p:spPr>
        <p:txBody>
          <a:bodyPr wrap="none" rtlCol="0">
            <a:spAutoFit/>
          </a:bodyPr>
          <a:lstStyle/>
          <a:p>
            <a:r>
              <a:rPr lang="en-US" dirty="0"/>
              <a:t>Enter Subgame B</a:t>
            </a:r>
          </a:p>
        </p:txBody>
      </p:sp>
      <p:sp>
        <p:nvSpPr>
          <p:cNvPr id="43" name="TextBox 42"/>
          <p:cNvSpPr txBox="1"/>
          <p:nvPr/>
        </p:nvSpPr>
        <p:spPr>
          <a:xfrm rot="3444943">
            <a:off x="1334051" y="3025569"/>
            <a:ext cx="566694" cy="369332"/>
          </a:xfrm>
          <a:prstGeom prst="rect">
            <a:avLst/>
          </a:prstGeom>
          <a:noFill/>
        </p:spPr>
        <p:txBody>
          <a:bodyPr wrap="none" rtlCol="0">
            <a:spAutoFit/>
          </a:bodyPr>
          <a:lstStyle/>
          <a:p>
            <a:r>
              <a:rPr lang="en-US" dirty="0"/>
              <a:t>Play</a:t>
            </a:r>
          </a:p>
        </p:txBody>
      </p:sp>
      <p:sp>
        <p:nvSpPr>
          <p:cNvPr id="37" name="TextBox 36"/>
          <p:cNvSpPr txBox="1"/>
          <p:nvPr/>
        </p:nvSpPr>
        <p:spPr>
          <a:xfrm rot="3319017">
            <a:off x="1399926" y="2936308"/>
            <a:ext cx="779381" cy="307777"/>
          </a:xfrm>
          <a:prstGeom prst="rect">
            <a:avLst/>
          </a:prstGeom>
          <a:noFill/>
        </p:spPr>
        <p:txBody>
          <a:bodyPr wrap="none" rtlCol="0">
            <a:spAutoFit/>
          </a:bodyPr>
          <a:lstStyle/>
          <a:p>
            <a:r>
              <a:rPr lang="en-US" sz="1400" b="1" dirty="0">
                <a:solidFill>
                  <a:srgbClr val="FF0000"/>
                </a:solidFill>
              </a:rPr>
              <a:t>EV = 1.0</a:t>
            </a:r>
          </a:p>
        </p:txBody>
      </p:sp>
    </p:spTree>
    <p:extLst>
      <p:ext uri="{BB962C8B-B14F-4D97-AF65-F5344CB8AC3E}">
        <p14:creationId xmlns:p14="http://schemas.microsoft.com/office/powerpoint/2010/main" val="35468224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Box 191"/>
          <p:cNvSpPr txBox="1"/>
          <p:nvPr/>
        </p:nvSpPr>
        <p:spPr>
          <a:xfrm rot="18467458">
            <a:off x="225623" y="2687371"/>
            <a:ext cx="511679" cy="369332"/>
          </a:xfrm>
          <a:prstGeom prst="rect">
            <a:avLst/>
          </a:prstGeom>
          <a:noFill/>
        </p:spPr>
        <p:txBody>
          <a:bodyPr wrap="none" rtlCol="0">
            <a:spAutoFit/>
          </a:bodyPr>
          <a:lstStyle/>
          <a:p>
            <a:r>
              <a:rPr lang="en-US" dirty="0"/>
              <a:t>Sell</a:t>
            </a:r>
          </a:p>
        </p:txBody>
      </p:sp>
      <p:sp>
        <p:nvSpPr>
          <p:cNvPr id="2" name="Title 1"/>
          <p:cNvSpPr>
            <a:spLocks noGrp="1"/>
          </p:cNvSpPr>
          <p:nvPr>
            <p:ph type="title"/>
          </p:nvPr>
        </p:nvSpPr>
        <p:spPr/>
        <p:txBody>
          <a:bodyPr>
            <a:normAutofit fontScale="90000"/>
          </a:bodyPr>
          <a:lstStyle/>
          <a:p>
            <a:r>
              <a:rPr lang="en-US" dirty="0"/>
              <a:t>Reach-</a:t>
            </a:r>
            <a:r>
              <a:rPr lang="en-US" dirty="0" err="1"/>
              <a:t>maxmargin</a:t>
            </a:r>
            <a:r>
              <a:rPr lang="en-US" dirty="0"/>
              <a:t> refinement:</a:t>
            </a:r>
            <a:br>
              <a:rPr lang="en-US" dirty="0"/>
            </a:br>
            <a:r>
              <a:rPr lang="en-US" dirty="0"/>
              <a:t>multiple subgames</a:t>
            </a:r>
            <a:br>
              <a:rPr lang="en-US" dirty="0"/>
            </a:br>
            <a:r>
              <a:rPr lang="en-US" sz="2000" dirty="0">
                <a:solidFill>
                  <a:schemeClr val="tx2">
                    <a:lumMod val="40000"/>
                    <a:lumOff val="60000"/>
                  </a:schemeClr>
                </a:solidFill>
              </a:rPr>
              <a:t>[Brown &amp; Sandholm AAAI-17 workshop, NIPS-17, Science-18]</a:t>
            </a:r>
          </a:p>
        </p:txBody>
      </p:sp>
      <p:sp>
        <p:nvSpPr>
          <p:cNvPr id="133" name="Oval 132"/>
          <p:cNvSpPr>
            <a:spLocks/>
          </p:cNvSpPr>
          <p:nvPr/>
        </p:nvSpPr>
        <p:spPr bwMode="auto">
          <a:xfrm>
            <a:off x="703822" y="2494766"/>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5" name="TextBox 134"/>
          <p:cNvSpPr txBox="1"/>
          <p:nvPr/>
        </p:nvSpPr>
        <p:spPr>
          <a:xfrm>
            <a:off x="765584" y="2584420"/>
            <a:ext cx="425116" cy="369332"/>
          </a:xfrm>
          <a:prstGeom prst="rect">
            <a:avLst/>
          </a:prstGeom>
          <a:noFill/>
        </p:spPr>
        <p:txBody>
          <a:bodyPr wrap="none" rtlCol="0">
            <a:spAutoFit/>
          </a:bodyPr>
          <a:lstStyle/>
          <a:p>
            <a:r>
              <a:rPr lang="en-US" b="1" dirty="0"/>
              <a:t>P1</a:t>
            </a:r>
          </a:p>
        </p:txBody>
      </p:sp>
      <p:cxnSp>
        <p:nvCxnSpPr>
          <p:cNvPr id="139" name="Straight Arrow Connector 138"/>
          <p:cNvCxnSpPr>
            <a:stCxn id="133" idx="5"/>
            <a:endCxn id="70" idx="1"/>
          </p:cNvCxnSpPr>
          <p:nvPr/>
        </p:nvCxnSpPr>
        <p:spPr>
          <a:xfrm>
            <a:off x="1172116" y="2963060"/>
            <a:ext cx="495849" cy="8293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33" idx="3"/>
            <a:endCxn id="195" idx="0"/>
          </p:cNvCxnSpPr>
          <p:nvPr/>
        </p:nvCxnSpPr>
        <p:spPr>
          <a:xfrm flipH="1">
            <a:off x="635770" y="2963060"/>
            <a:ext cx="148398" cy="183473"/>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6" name="Oval 145"/>
          <p:cNvSpPr>
            <a:spLocks/>
          </p:cNvSpPr>
          <p:nvPr/>
        </p:nvSpPr>
        <p:spPr bwMode="auto">
          <a:xfrm>
            <a:off x="1637970" y="1690688"/>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47" name="TextBox 146"/>
          <p:cNvSpPr txBox="1"/>
          <p:nvPr/>
        </p:nvSpPr>
        <p:spPr>
          <a:xfrm>
            <a:off x="1759043" y="1780342"/>
            <a:ext cx="306494" cy="369332"/>
          </a:xfrm>
          <a:prstGeom prst="rect">
            <a:avLst/>
          </a:prstGeom>
          <a:noFill/>
        </p:spPr>
        <p:txBody>
          <a:bodyPr wrap="none" rtlCol="0">
            <a:spAutoFit/>
          </a:bodyPr>
          <a:lstStyle/>
          <a:p>
            <a:r>
              <a:rPr lang="en-US" b="1" dirty="0"/>
              <a:t>C</a:t>
            </a:r>
          </a:p>
        </p:txBody>
      </p:sp>
      <p:cxnSp>
        <p:nvCxnSpPr>
          <p:cNvPr id="148" name="Straight Arrow Connector 147"/>
          <p:cNvCxnSpPr>
            <a:stCxn id="146" idx="3"/>
            <a:endCxn id="133" idx="7"/>
          </p:cNvCxnSpPr>
          <p:nvPr/>
        </p:nvCxnSpPr>
        <p:spPr>
          <a:xfrm flipH="1">
            <a:off x="1172116" y="2158982"/>
            <a:ext cx="546200" cy="4161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146" idx="5"/>
          </p:cNvCxnSpPr>
          <p:nvPr/>
        </p:nvCxnSpPr>
        <p:spPr>
          <a:xfrm>
            <a:off x="2106264" y="2158982"/>
            <a:ext cx="553701" cy="4380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rot="19428698">
            <a:off x="955984" y="2111535"/>
            <a:ext cx="766557" cy="369332"/>
          </a:xfrm>
          <a:prstGeom prst="rect">
            <a:avLst/>
          </a:prstGeom>
          <a:noFill/>
        </p:spPr>
        <p:txBody>
          <a:bodyPr wrap="none" rtlCol="0">
            <a:spAutoFit/>
          </a:bodyPr>
          <a:lstStyle/>
          <a:p>
            <a:r>
              <a:rPr lang="en-US" dirty="0"/>
              <a:t>Heads</a:t>
            </a:r>
          </a:p>
        </p:txBody>
      </p:sp>
      <p:sp>
        <p:nvSpPr>
          <p:cNvPr id="151" name="TextBox 150"/>
          <p:cNvSpPr txBox="1"/>
          <p:nvPr/>
        </p:nvSpPr>
        <p:spPr>
          <a:xfrm rot="2243358">
            <a:off x="2190648" y="2088813"/>
            <a:ext cx="585032" cy="369332"/>
          </a:xfrm>
          <a:prstGeom prst="rect">
            <a:avLst/>
          </a:prstGeom>
          <a:noFill/>
        </p:spPr>
        <p:txBody>
          <a:bodyPr wrap="none" rtlCol="0">
            <a:spAutoFit/>
          </a:bodyPr>
          <a:lstStyle/>
          <a:p>
            <a:r>
              <a:rPr lang="en-US" dirty="0"/>
              <a:t>Tails</a:t>
            </a:r>
          </a:p>
        </p:txBody>
      </p:sp>
      <p:sp>
        <p:nvSpPr>
          <p:cNvPr id="152" name="TextBox 151"/>
          <p:cNvSpPr txBox="1"/>
          <p:nvPr/>
        </p:nvSpPr>
        <p:spPr>
          <a:xfrm rot="2662494">
            <a:off x="866717" y="5488496"/>
            <a:ext cx="1796389" cy="369332"/>
          </a:xfrm>
          <a:prstGeom prst="rect">
            <a:avLst/>
          </a:prstGeom>
          <a:noFill/>
        </p:spPr>
        <p:txBody>
          <a:bodyPr wrap="none" rtlCol="0">
            <a:spAutoFit/>
          </a:bodyPr>
          <a:lstStyle/>
          <a:p>
            <a:r>
              <a:rPr lang="en-US" dirty="0"/>
              <a:t>Enter Subgame A</a:t>
            </a:r>
          </a:p>
        </p:txBody>
      </p:sp>
      <p:sp>
        <p:nvSpPr>
          <p:cNvPr id="156" name="TextBox 155"/>
          <p:cNvSpPr txBox="1"/>
          <p:nvPr/>
        </p:nvSpPr>
        <p:spPr>
          <a:xfrm rot="19469696">
            <a:off x="927509" y="1960673"/>
            <a:ext cx="675185" cy="307777"/>
          </a:xfrm>
          <a:prstGeom prst="rect">
            <a:avLst/>
          </a:prstGeom>
          <a:noFill/>
        </p:spPr>
        <p:txBody>
          <a:bodyPr wrap="none" rtlCol="0">
            <a:spAutoFit/>
          </a:bodyPr>
          <a:lstStyle/>
          <a:p>
            <a:r>
              <a:rPr lang="en-US" sz="1400" dirty="0"/>
              <a:t>P = 0.5</a:t>
            </a:r>
          </a:p>
        </p:txBody>
      </p:sp>
      <p:sp>
        <p:nvSpPr>
          <p:cNvPr id="157" name="TextBox 156"/>
          <p:cNvSpPr txBox="1"/>
          <p:nvPr/>
        </p:nvSpPr>
        <p:spPr>
          <a:xfrm rot="2241730">
            <a:off x="2245504" y="1925583"/>
            <a:ext cx="675185" cy="307777"/>
          </a:xfrm>
          <a:prstGeom prst="rect">
            <a:avLst/>
          </a:prstGeom>
          <a:noFill/>
        </p:spPr>
        <p:txBody>
          <a:bodyPr wrap="none" rtlCol="0">
            <a:spAutoFit/>
          </a:bodyPr>
          <a:lstStyle/>
          <a:p>
            <a:r>
              <a:rPr lang="en-US" sz="1400" dirty="0"/>
              <a:t>P = 0.5</a:t>
            </a:r>
          </a:p>
        </p:txBody>
      </p:sp>
      <p:sp>
        <p:nvSpPr>
          <p:cNvPr id="181" name="TextBox 180"/>
          <p:cNvSpPr txBox="1"/>
          <p:nvPr/>
        </p:nvSpPr>
        <p:spPr>
          <a:xfrm rot="2776302">
            <a:off x="1353823" y="5143196"/>
            <a:ext cx="779381" cy="307777"/>
          </a:xfrm>
          <a:prstGeom prst="rect">
            <a:avLst/>
          </a:prstGeom>
          <a:noFill/>
        </p:spPr>
        <p:txBody>
          <a:bodyPr wrap="none" rtlCol="0">
            <a:spAutoFit/>
          </a:bodyPr>
          <a:lstStyle/>
          <a:p>
            <a:r>
              <a:rPr lang="en-US" sz="1400" b="1" dirty="0">
                <a:solidFill>
                  <a:srgbClr val="FF0000"/>
                </a:solidFill>
              </a:rPr>
              <a:t>EV = 0.5</a:t>
            </a:r>
          </a:p>
        </p:txBody>
      </p:sp>
      <p:sp>
        <p:nvSpPr>
          <p:cNvPr id="189" name="TextBox 188"/>
          <p:cNvSpPr txBox="1"/>
          <p:nvPr/>
        </p:nvSpPr>
        <p:spPr>
          <a:xfrm rot="18687841">
            <a:off x="-100706" y="2598724"/>
            <a:ext cx="779381" cy="307777"/>
          </a:xfrm>
          <a:prstGeom prst="rect">
            <a:avLst/>
          </a:prstGeom>
          <a:noFill/>
        </p:spPr>
        <p:txBody>
          <a:bodyPr wrap="none" rtlCol="0">
            <a:spAutoFit/>
          </a:bodyPr>
          <a:lstStyle/>
          <a:p>
            <a:r>
              <a:rPr lang="en-US" sz="1400" b="1" dirty="0">
                <a:solidFill>
                  <a:srgbClr val="FF0000"/>
                </a:solidFill>
              </a:rPr>
              <a:t>EV = 0.5</a:t>
            </a:r>
          </a:p>
        </p:txBody>
      </p:sp>
      <p:sp>
        <p:nvSpPr>
          <p:cNvPr id="195" name="Isosceles Triangle 194"/>
          <p:cNvSpPr/>
          <p:nvPr/>
        </p:nvSpPr>
        <p:spPr>
          <a:xfrm>
            <a:off x="247150" y="3146533"/>
            <a:ext cx="777240" cy="548640"/>
          </a:xfrm>
          <a:prstGeom prst="triangle">
            <a:avLst/>
          </a:prstGeom>
          <a:gradFill flip="none" rotWithShape="0">
            <a:gsLst>
              <a:gs pos="0">
                <a:schemeClr val="bg1">
                  <a:lumMod val="50000"/>
                </a:schemeClr>
              </a:gs>
              <a:gs pos="100000">
                <a:srgbClr val="FFFFFF"/>
              </a:gs>
            </a:gsLst>
            <a:lin ang="228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p:cNvSpPr txBox="1"/>
          <p:nvPr/>
        </p:nvSpPr>
        <p:spPr>
          <a:xfrm>
            <a:off x="376560" y="3347121"/>
            <a:ext cx="476412" cy="369332"/>
          </a:xfrm>
          <a:prstGeom prst="rect">
            <a:avLst/>
          </a:prstGeom>
          <a:noFill/>
        </p:spPr>
        <p:txBody>
          <a:bodyPr wrap="none" rtlCol="0">
            <a:spAutoFit/>
          </a:bodyPr>
          <a:lstStyle/>
          <a:p>
            <a:r>
              <a:rPr lang="en-US" dirty="0"/>
              <a:t>0.5</a:t>
            </a:r>
          </a:p>
        </p:txBody>
      </p:sp>
      <p:sp>
        <p:nvSpPr>
          <p:cNvPr id="134" name="Content Placeholder 2"/>
          <p:cNvSpPr>
            <a:spLocks noGrp="1"/>
          </p:cNvSpPr>
          <p:nvPr>
            <p:ph idx="1"/>
          </p:nvPr>
        </p:nvSpPr>
        <p:spPr>
          <a:xfrm>
            <a:off x="4343400" y="1825625"/>
            <a:ext cx="4528159" cy="4351338"/>
          </a:xfrm>
        </p:spPr>
        <p:txBody>
          <a:bodyPr>
            <a:normAutofit/>
          </a:bodyPr>
          <a:lstStyle/>
          <a:p>
            <a:r>
              <a:rPr lang="en-US" dirty="0"/>
              <a:t>If multiple subgames are refined, off-path EVs might not remain constant</a:t>
            </a:r>
          </a:p>
          <a:p>
            <a:r>
              <a:rPr lang="en-US" dirty="0"/>
              <a:t>Solution: split gifts among subgames by probability subgame is reached</a:t>
            </a:r>
          </a:p>
        </p:txBody>
      </p:sp>
      <p:sp>
        <p:nvSpPr>
          <p:cNvPr id="70" name="Oval 69"/>
          <p:cNvSpPr>
            <a:spLocks/>
          </p:cNvSpPr>
          <p:nvPr/>
        </p:nvSpPr>
        <p:spPr bwMode="auto">
          <a:xfrm>
            <a:off x="1587619" y="3712029"/>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1" name="TextBox 70"/>
          <p:cNvSpPr txBox="1"/>
          <p:nvPr/>
        </p:nvSpPr>
        <p:spPr>
          <a:xfrm>
            <a:off x="1708692" y="3801683"/>
            <a:ext cx="306494" cy="369332"/>
          </a:xfrm>
          <a:prstGeom prst="rect">
            <a:avLst/>
          </a:prstGeom>
          <a:noFill/>
        </p:spPr>
        <p:txBody>
          <a:bodyPr wrap="none" rtlCol="0">
            <a:spAutoFit/>
          </a:bodyPr>
          <a:lstStyle/>
          <a:p>
            <a:r>
              <a:rPr lang="en-US" b="1" dirty="0"/>
              <a:t>C</a:t>
            </a:r>
          </a:p>
        </p:txBody>
      </p:sp>
      <p:sp>
        <p:nvSpPr>
          <p:cNvPr id="74" name="Oval 73"/>
          <p:cNvSpPr>
            <a:spLocks/>
          </p:cNvSpPr>
          <p:nvPr/>
        </p:nvSpPr>
        <p:spPr bwMode="auto">
          <a:xfrm>
            <a:off x="716461" y="4576175"/>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5" name="TextBox 74"/>
          <p:cNvSpPr txBox="1"/>
          <p:nvPr/>
        </p:nvSpPr>
        <p:spPr>
          <a:xfrm>
            <a:off x="778223" y="4665829"/>
            <a:ext cx="425116" cy="369332"/>
          </a:xfrm>
          <a:prstGeom prst="rect">
            <a:avLst/>
          </a:prstGeom>
          <a:noFill/>
        </p:spPr>
        <p:txBody>
          <a:bodyPr wrap="none" rtlCol="0">
            <a:spAutoFit/>
          </a:bodyPr>
          <a:lstStyle/>
          <a:p>
            <a:r>
              <a:rPr lang="en-US" b="1" dirty="0"/>
              <a:t>P1</a:t>
            </a:r>
          </a:p>
        </p:txBody>
      </p:sp>
      <p:sp>
        <p:nvSpPr>
          <p:cNvPr id="76" name="Oval 75"/>
          <p:cNvSpPr>
            <a:spLocks/>
          </p:cNvSpPr>
          <p:nvPr/>
        </p:nvSpPr>
        <p:spPr bwMode="auto">
          <a:xfrm>
            <a:off x="2432394" y="4561518"/>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7" name="TextBox 76"/>
          <p:cNvSpPr txBox="1"/>
          <p:nvPr/>
        </p:nvSpPr>
        <p:spPr>
          <a:xfrm>
            <a:off x="2494156" y="4651172"/>
            <a:ext cx="425116" cy="369332"/>
          </a:xfrm>
          <a:prstGeom prst="rect">
            <a:avLst/>
          </a:prstGeom>
          <a:noFill/>
        </p:spPr>
        <p:txBody>
          <a:bodyPr wrap="none" rtlCol="0">
            <a:spAutoFit/>
          </a:bodyPr>
          <a:lstStyle/>
          <a:p>
            <a:r>
              <a:rPr lang="en-US" b="1" dirty="0"/>
              <a:t>P1</a:t>
            </a:r>
          </a:p>
        </p:txBody>
      </p:sp>
      <p:cxnSp>
        <p:nvCxnSpPr>
          <p:cNvPr id="81" name="Straight Arrow Connector 80"/>
          <p:cNvCxnSpPr>
            <a:stCxn id="70" idx="5"/>
            <a:endCxn id="76" idx="1"/>
          </p:cNvCxnSpPr>
          <p:nvPr/>
        </p:nvCxnSpPr>
        <p:spPr>
          <a:xfrm>
            <a:off x="2055913" y="4180323"/>
            <a:ext cx="456827" cy="4615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0" idx="3"/>
            <a:endCxn id="74" idx="7"/>
          </p:cNvCxnSpPr>
          <p:nvPr/>
        </p:nvCxnSpPr>
        <p:spPr>
          <a:xfrm flipH="1">
            <a:off x="1184755" y="4180323"/>
            <a:ext cx="483210" cy="4761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rot="2579975">
            <a:off x="2033447" y="4154499"/>
            <a:ext cx="675185" cy="307777"/>
          </a:xfrm>
          <a:prstGeom prst="rect">
            <a:avLst/>
          </a:prstGeom>
          <a:noFill/>
        </p:spPr>
        <p:txBody>
          <a:bodyPr wrap="none" rtlCol="0">
            <a:spAutoFit/>
          </a:bodyPr>
          <a:lstStyle/>
          <a:p>
            <a:r>
              <a:rPr lang="en-US" sz="1400" b="1" dirty="0"/>
              <a:t>P = 0.5</a:t>
            </a:r>
          </a:p>
        </p:txBody>
      </p:sp>
      <p:sp>
        <p:nvSpPr>
          <p:cNvPr id="91" name="TextBox 90"/>
          <p:cNvSpPr txBox="1"/>
          <p:nvPr/>
        </p:nvSpPr>
        <p:spPr>
          <a:xfrm rot="18950152">
            <a:off x="978899" y="4166343"/>
            <a:ext cx="675185" cy="307777"/>
          </a:xfrm>
          <a:prstGeom prst="rect">
            <a:avLst/>
          </a:prstGeom>
          <a:noFill/>
        </p:spPr>
        <p:txBody>
          <a:bodyPr wrap="none" rtlCol="0">
            <a:spAutoFit/>
          </a:bodyPr>
          <a:lstStyle/>
          <a:p>
            <a:r>
              <a:rPr lang="en-US" sz="1400" b="1" dirty="0"/>
              <a:t>P = 0.5</a:t>
            </a:r>
          </a:p>
        </p:txBody>
      </p:sp>
      <p:cxnSp>
        <p:nvCxnSpPr>
          <p:cNvPr id="92" name="Straight Arrow Connector 91"/>
          <p:cNvCxnSpPr>
            <a:stCxn id="74" idx="4"/>
          </p:cNvCxnSpPr>
          <p:nvPr/>
        </p:nvCxnSpPr>
        <p:spPr>
          <a:xfrm>
            <a:off x="990781" y="5124815"/>
            <a:ext cx="1115483" cy="11569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76" idx="4"/>
          </p:cNvCxnSpPr>
          <p:nvPr/>
        </p:nvCxnSpPr>
        <p:spPr>
          <a:xfrm>
            <a:off x="2706714" y="5110158"/>
            <a:ext cx="1007253" cy="11152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rot="2776302">
            <a:off x="3067495" y="5182174"/>
            <a:ext cx="779381" cy="307777"/>
          </a:xfrm>
          <a:prstGeom prst="rect">
            <a:avLst/>
          </a:prstGeom>
          <a:noFill/>
        </p:spPr>
        <p:txBody>
          <a:bodyPr wrap="none" rtlCol="0">
            <a:spAutoFit/>
          </a:bodyPr>
          <a:lstStyle/>
          <a:p>
            <a:r>
              <a:rPr lang="en-US" sz="1400" b="1" dirty="0">
                <a:solidFill>
                  <a:srgbClr val="FF0000"/>
                </a:solidFill>
              </a:rPr>
              <a:t>EV = 0.5</a:t>
            </a:r>
          </a:p>
        </p:txBody>
      </p:sp>
      <p:sp>
        <p:nvSpPr>
          <p:cNvPr id="108" name="TextBox 107"/>
          <p:cNvSpPr txBox="1"/>
          <p:nvPr/>
        </p:nvSpPr>
        <p:spPr>
          <a:xfrm rot="2792636">
            <a:off x="2562997" y="5504453"/>
            <a:ext cx="1788375" cy="369332"/>
          </a:xfrm>
          <a:prstGeom prst="rect">
            <a:avLst/>
          </a:prstGeom>
          <a:noFill/>
        </p:spPr>
        <p:txBody>
          <a:bodyPr wrap="none" rtlCol="0">
            <a:spAutoFit/>
          </a:bodyPr>
          <a:lstStyle/>
          <a:p>
            <a:r>
              <a:rPr lang="en-US" dirty="0"/>
              <a:t>Enter Subgame B</a:t>
            </a:r>
          </a:p>
        </p:txBody>
      </p:sp>
      <p:sp>
        <p:nvSpPr>
          <p:cNvPr id="43" name="TextBox 42"/>
          <p:cNvSpPr txBox="1"/>
          <p:nvPr/>
        </p:nvSpPr>
        <p:spPr>
          <a:xfrm rot="3444943">
            <a:off x="1334051" y="3025569"/>
            <a:ext cx="566694" cy="369332"/>
          </a:xfrm>
          <a:prstGeom prst="rect">
            <a:avLst/>
          </a:prstGeom>
          <a:noFill/>
        </p:spPr>
        <p:txBody>
          <a:bodyPr wrap="none" rtlCol="0">
            <a:spAutoFit/>
          </a:bodyPr>
          <a:lstStyle/>
          <a:p>
            <a:r>
              <a:rPr lang="en-US" dirty="0"/>
              <a:t>Play</a:t>
            </a:r>
          </a:p>
        </p:txBody>
      </p:sp>
      <p:sp>
        <p:nvSpPr>
          <p:cNvPr id="37" name="TextBox 36"/>
          <p:cNvSpPr txBox="1"/>
          <p:nvPr/>
        </p:nvSpPr>
        <p:spPr>
          <a:xfrm rot="3319017">
            <a:off x="1399926" y="2936308"/>
            <a:ext cx="779381" cy="307777"/>
          </a:xfrm>
          <a:prstGeom prst="rect">
            <a:avLst/>
          </a:prstGeom>
          <a:noFill/>
        </p:spPr>
        <p:txBody>
          <a:bodyPr wrap="none" rtlCol="0">
            <a:spAutoFit/>
          </a:bodyPr>
          <a:lstStyle/>
          <a:p>
            <a:r>
              <a:rPr lang="en-US" sz="1400" b="1" dirty="0">
                <a:solidFill>
                  <a:srgbClr val="FF0000"/>
                </a:solidFill>
              </a:rPr>
              <a:t>EV = 0.5</a:t>
            </a:r>
          </a:p>
        </p:txBody>
      </p:sp>
    </p:spTree>
    <p:extLst>
      <p:ext uri="{BB962C8B-B14F-4D97-AF65-F5344CB8AC3E}">
        <p14:creationId xmlns:p14="http://schemas.microsoft.com/office/powerpoint/2010/main" val="630850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Box 191"/>
          <p:cNvSpPr txBox="1"/>
          <p:nvPr/>
        </p:nvSpPr>
        <p:spPr>
          <a:xfrm rot="18467458">
            <a:off x="225623" y="2687371"/>
            <a:ext cx="511679" cy="369332"/>
          </a:xfrm>
          <a:prstGeom prst="rect">
            <a:avLst/>
          </a:prstGeom>
          <a:noFill/>
        </p:spPr>
        <p:txBody>
          <a:bodyPr wrap="none" rtlCol="0">
            <a:spAutoFit/>
          </a:bodyPr>
          <a:lstStyle/>
          <a:p>
            <a:r>
              <a:rPr lang="en-US" dirty="0"/>
              <a:t>Sell</a:t>
            </a:r>
          </a:p>
        </p:txBody>
      </p:sp>
      <p:sp>
        <p:nvSpPr>
          <p:cNvPr id="2" name="Title 1"/>
          <p:cNvSpPr>
            <a:spLocks noGrp="1"/>
          </p:cNvSpPr>
          <p:nvPr>
            <p:ph type="title"/>
          </p:nvPr>
        </p:nvSpPr>
        <p:spPr/>
        <p:txBody>
          <a:bodyPr>
            <a:normAutofit fontScale="90000"/>
          </a:bodyPr>
          <a:lstStyle/>
          <a:p>
            <a:r>
              <a:rPr lang="en-US" dirty="0"/>
              <a:t>Reach-</a:t>
            </a:r>
            <a:r>
              <a:rPr lang="en-US" dirty="0" err="1"/>
              <a:t>maxmargin</a:t>
            </a:r>
            <a:r>
              <a:rPr lang="en-US" dirty="0"/>
              <a:t> refinement:</a:t>
            </a:r>
            <a:br>
              <a:rPr lang="en-US" dirty="0"/>
            </a:br>
            <a:r>
              <a:rPr lang="en-US" dirty="0"/>
              <a:t>multiple subgames</a:t>
            </a:r>
            <a:br>
              <a:rPr lang="en-US" dirty="0"/>
            </a:br>
            <a:r>
              <a:rPr lang="en-US" sz="2000" dirty="0">
                <a:solidFill>
                  <a:schemeClr val="tx2">
                    <a:lumMod val="40000"/>
                    <a:lumOff val="60000"/>
                  </a:schemeClr>
                </a:solidFill>
              </a:rPr>
              <a:t>[Brown &amp; Sandholm AAAI-17 workshop, NIPS-17, Science-18]</a:t>
            </a:r>
          </a:p>
        </p:txBody>
      </p:sp>
      <p:sp>
        <p:nvSpPr>
          <p:cNvPr id="133" name="Oval 132"/>
          <p:cNvSpPr>
            <a:spLocks/>
          </p:cNvSpPr>
          <p:nvPr/>
        </p:nvSpPr>
        <p:spPr bwMode="auto">
          <a:xfrm>
            <a:off x="703822" y="2494766"/>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5" name="TextBox 134"/>
          <p:cNvSpPr txBox="1"/>
          <p:nvPr/>
        </p:nvSpPr>
        <p:spPr>
          <a:xfrm>
            <a:off x="765584" y="2584420"/>
            <a:ext cx="425116" cy="369332"/>
          </a:xfrm>
          <a:prstGeom prst="rect">
            <a:avLst/>
          </a:prstGeom>
          <a:noFill/>
        </p:spPr>
        <p:txBody>
          <a:bodyPr wrap="none" rtlCol="0">
            <a:spAutoFit/>
          </a:bodyPr>
          <a:lstStyle/>
          <a:p>
            <a:r>
              <a:rPr lang="en-US" b="1" dirty="0"/>
              <a:t>P1</a:t>
            </a:r>
          </a:p>
        </p:txBody>
      </p:sp>
      <p:cxnSp>
        <p:nvCxnSpPr>
          <p:cNvPr id="139" name="Straight Arrow Connector 138"/>
          <p:cNvCxnSpPr>
            <a:stCxn id="133" idx="5"/>
            <a:endCxn id="70" idx="1"/>
          </p:cNvCxnSpPr>
          <p:nvPr/>
        </p:nvCxnSpPr>
        <p:spPr>
          <a:xfrm>
            <a:off x="1172116" y="2963060"/>
            <a:ext cx="495849" cy="8293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33" idx="3"/>
            <a:endCxn id="195" idx="0"/>
          </p:cNvCxnSpPr>
          <p:nvPr/>
        </p:nvCxnSpPr>
        <p:spPr>
          <a:xfrm flipH="1">
            <a:off x="635770" y="2963060"/>
            <a:ext cx="148398" cy="183473"/>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6" name="Oval 145"/>
          <p:cNvSpPr>
            <a:spLocks/>
          </p:cNvSpPr>
          <p:nvPr/>
        </p:nvSpPr>
        <p:spPr bwMode="auto">
          <a:xfrm>
            <a:off x="1637970" y="1690688"/>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47" name="TextBox 146"/>
          <p:cNvSpPr txBox="1"/>
          <p:nvPr/>
        </p:nvSpPr>
        <p:spPr>
          <a:xfrm>
            <a:off x="1759043" y="1780342"/>
            <a:ext cx="306494" cy="369332"/>
          </a:xfrm>
          <a:prstGeom prst="rect">
            <a:avLst/>
          </a:prstGeom>
          <a:noFill/>
        </p:spPr>
        <p:txBody>
          <a:bodyPr wrap="none" rtlCol="0">
            <a:spAutoFit/>
          </a:bodyPr>
          <a:lstStyle/>
          <a:p>
            <a:r>
              <a:rPr lang="en-US" b="1" dirty="0"/>
              <a:t>C</a:t>
            </a:r>
          </a:p>
        </p:txBody>
      </p:sp>
      <p:cxnSp>
        <p:nvCxnSpPr>
          <p:cNvPr id="148" name="Straight Arrow Connector 147"/>
          <p:cNvCxnSpPr>
            <a:stCxn id="146" idx="3"/>
            <a:endCxn id="133" idx="7"/>
          </p:cNvCxnSpPr>
          <p:nvPr/>
        </p:nvCxnSpPr>
        <p:spPr>
          <a:xfrm flipH="1">
            <a:off x="1172116" y="2158982"/>
            <a:ext cx="546200" cy="4161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146" idx="5"/>
          </p:cNvCxnSpPr>
          <p:nvPr/>
        </p:nvCxnSpPr>
        <p:spPr>
          <a:xfrm>
            <a:off x="2106264" y="2158982"/>
            <a:ext cx="553701" cy="4380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rot="19428698">
            <a:off x="955984" y="2111535"/>
            <a:ext cx="766557" cy="369332"/>
          </a:xfrm>
          <a:prstGeom prst="rect">
            <a:avLst/>
          </a:prstGeom>
          <a:noFill/>
        </p:spPr>
        <p:txBody>
          <a:bodyPr wrap="none" rtlCol="0">
            <a:spAutoFit/>
          </a:bodyPr>
          <a:lstStyle/>
          <a:p>
            <a:r>
              <a:rPr lang="en-US" dirty="0"/>
              <a:t>Heads</a:t>
            </a:r>
          </a:p>
        </p:txBody>
      </p:sp>
      <p:sp>
        <p:nvSpPr>
          <p:cNvPr id="151" name="TextBox 150"/>
          <p:cNvSpPr txBox="1"/>
          <p:nvPr/>
        </p:nvSpPr>
        <p:spPr>
          <a:xfrm rot="2243358">
            <a:off x="2190648" y="2088813"/>
            <a:ext cx="585032" cy="369332"/>
          </a:xfrm>
          <a:prstGeom prst="rect">
            <a:avLst/>
          </a:prstGeom>
          <a:noFill/>
        </p:spPr>
        <p:txBody>
          <a:bodyPr wrap="none" rtlCol="0">
            <a:spAutoFit/>
          </a:bodyPr>
          <a:lstStyle/>
          <a:p>
            <a:r>
              <a:rPr lang="en-US" dirty="0"/>
              <a:t>Tails</a:t>
            </a:r>
          </a:p>
        </p:txBody>
      </p:sp>
      <p:sp>
        <p:nvSpPr>
          <p:cNvPr id="152" name="TextBox 151"/>
          <p:cNvSpPr txBox="1"/>
          <p:nvPr/>
        </p:nvSpPr>
        <p:spPr>
          <a:xfrm rot="2662494">
            <a:off x="866717" y="5488496"/>
            <a:ext cx="1796389" cy="369332"/>
          </a:xfrm>
          <a:prstGeom prst="rect">
            <a:avLst/>
          </a:prstGeom>
          <a:noFill/>
        </p:spPr>
        <p:txBody>
          <a:bodyPr wrap="none" rtlCol="0">
            <a:spAutoFit/>
          </a:bodyPr>
          <a:lstStyle/>
          <a:p>
            <a:r>
              <a:rPr lang="en-US" dirty="0"/>
              <a:t>Enter Subgame A</a:t>
            </a:r>
          </a:p>
        </p:txBody>
      </p:sp>
      <p:sp>
        <p:nvSpPr>
          <p:cNvPr id="156" name="TextBox 155"/>
          <p:cNvSpPr txBox="1"/>
          <p:nvPr/>
        </p:nvSpPr>
        <p:spPr>
          <a:xfrm rot="19469696">
            <a:off x="927509" y="1960673"/>
            <a:ext cx="675185" cy="307777"/>
          </a:xfrm>
          <a:prstGeom prst="rect">
            <a:avLst/>
          </a:prstGeom>
          <a:noFill/>
        </p:spPr>
        <p:txBody>
          <a:bodyPr wrap="none" rtlCol="0">
            <a:spAutoFit/>
          </a:bodyPr>
          <a:lstStyle/>
          <a:p>
            <a:r>
              <a:rPr lang="en-US" sz="1400" dirty="0"/>
              <a:t>P = 0.5</a:t>
            </a:r>
          </a:p>
        </p:txBody>
      </p:sp>
      <p:sp>
        <p:nvSpPr>
          <p:cNvPr id="157" name="TextBox 156"/>
          <p:cNvSpPr txBox="1"/>
          <p:nvPr/>
        </p:nvSpPr>
        <p:spPr>
          <a:xfrm rot="2241730">
            <a:off x="2245504" y="1925583"/>
            <a:ext cx="675185" cy="307777"/>
          </a:xfrm>
          <a:prstGeom prst="rect">
            <a:avLst/>
          </a:prstGeom>
          <a:noFill/>
        </p:spPr>
        <p:txBody>
          <a:bodyPr wrap="none" rtlCol="0">
            <a:spAutoFit/>
          </a:bodyPr>
          <a:lstStyle/>
          <a:p>
            <a:r>
              <a:rPr lang="en-US" sz="1400" dirty="0"/>
              <a:t>P = 0.5</a:t>
            </a:r>
          </a:p>
        </p:txBody>
      </p:sp>
      <p:sp>
        <p:nvSpPr>
          <p:cNvPr id="181" name="TextBox 180"/>
          <p:cNvSpPr txBox="1"/>
          <p:nvPr/>
        </p:nvSpPr>
        <p:spPr>
          <a:xfrm rot="2776302">
            <a:off x="1353823" y="5143196"/>
            <a:ext cx="779381" cy="307777"/>
          </a:xfrm>
          <a:prstGeom prst="rect">
            <a:avLst/>
          </a:prstGeom>
          <a:noFill/>
        </p:spPr>
        <p:txBody>
          <a:bodyPr wrap="none" rtlCol="0">
            <a:spAutoFit/>
          </a:bodyPr>
          <a:lstStyle/>
          <a:p>
            <a:r>
              <a:rPr lang="en-US" sz="1400" b="1" dirty="0">
                <a:solidFill>
                  <a:srgbClr val="FF0000"/>
                </a:solidFill>
              </a:rPr>
              <a:t>EV = 0.5</a:t>
            </a:r>
          </a:p>
        </p:txBody>
      </p:sp>
      <p:sp>
        <p:nvSpPr>
          <p:cNvPr id="189" name="TextBox 188"/>
          <p:cNvSpPr txBox="1"/>
          <p:nvPr/>
        </p:nvSpPr>
        <p:spPr>
          <a:xfrm rot="18687841">
            <a:off x="-100706" y="2598724"/>
            <a:ext cx="779381" cy="307777"/>
          </a:xfrm>
          <a:prstGeom prst="rect">
            <a:avLst/>
          </a:prstGeom>
          <a:noFill/>
        </p:spPr>
        <p:txBody>
          <a:bodyPr wrap="none" rtlCol="0">
            <a:spAutoFit/>
          </a:bodyPr>
          <a:lstStyle/>
          <a:p>
            <a:r>
              <a:rPr lang="en-US" sz="1400" b="1" dirty="0">
                <a:solidFill>
                  <a:srgbClr val="FF0000"/>
                </a:solidFill>
              </a:rPr>
              <a:t>EV = 0.5</a:t>
            </a:r>
          </a:p>
        </p:txBody>
      </p:sp>
      <p:sp>
        <p:nvSpPr>
          <p:cNvPr id="195" name="Isosceles Triangle 194"/>
          <p:cNvSpPr/>
          <p:nvPr/>
        </p:nvSpPr>
        <p:spPr>
          <a:xfrm>
            <a:off x="247150" y="3146533"/>
            <a:ext cx="777240" cy="548640"/>
          </a:xfrm>
          <a:prstGeom prst="triangle">
            <a:avLst/>
          </a:prstGeom>
          <a:gradFill flip="none" rotWithShape="0">
            <a:gsLst>
              <a:gs pos="0">
                <a:schemeClr val="bg1">
                  <a:lumMod val="50000"/>
                </a:schemeClr>
              </a:gs>
              <a:gs pos="100000">
                <a:srgbClr val="FFFFFF"/>
              </a:gs>
            </a:gsLst>
            <a:lin ang="228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p:cNvSpPr txBox="1"/>
          <p:nvPr/>
        </p:nvSpPr>
        <p:spPr>
          <a:xfrm>
            <a:off x="376560" y="3347121"/>
            <a:ext cx="476412" cy="369332"/>
          </a:xfrm>
          <a:prstGeom prst="rect">
            <a:avLst/>
          </a:prstGeom>
          <a:noFill/>
        </p:spPr>
        <p:txBody>
          <a:bodyPr wrap="none" rtlCol="0">
            <a:spAutoFit/>
          </a:bodyPr>
          <a:lstStyle/>
          <a:p>
            <a:r>
              <a:rPr lang="en-US" b="1" dirty="0"/>
              <a:t>0.5</a:t>
            </a:r>
          </a:p>
        </p:txBody>
      </p:sp>
      <p:sp>
        <p:nvSpPr>
          <p:cNvPr id="134" name="Content Placeholder 2"/>
          <p:cNvSpPr>
            <a:spLocks noGrp="1"/>
          </p:cNvSpPr>
          <p:nvPr>
            <p:ph idx="1"/>
          </p:nvPr>
        </p:nvSpPr>
        <p:spPr>
          <a:xfrm>
            <a:off x="4528159" y="1825625"/>
            <a:ext cx="4528159" cy="4351338"/>
          </a:xfrm>
        </p:spPr>
        <p:txBody>
          <a:bodyPr>
            <a:normAutofit lnSpcReduction="10000"/>
          </a:bodyPr>
          <a:lstStyle/>
          <a:p>
            <a:r>
              <a:rPr lang="en-US" dirty="0"/>
              <a:t>Gifts might not be as large as we thought, because the subgames they come from will be improved</a:t>
            </a:r>
          </a:p>
          <a:p>
            <a:r>
              <a:rPr lang="en-US" dirty="0"/>
              <a:t>Solution: substitute a lower bound on the gift </a:t>
            </a:r>
          </a:p>
          <a:p>
            <a:pPr lvl="1"/>
            <a:r>
              <a:rPr lang="en-US" dirty="0"/>
              <a:t>In practice, this can be an estimate</a:t>
            </a:r>
          </a:p>
        </p:txBody>
      </p:sp>
      <p:sp>
        <p:nvSpPr>
          <p:cNvPr id="70" name="Oval 69"/>
          <p:cNvSpPr>
            <a:spLocks/>
          </p:cNvSpPr>
          <p:nvPr/>
        </p:nvSpPr>
        <p:spPr bwMode="auto">
          <a:xfrm>
            <a:off x="1587619" y="3712029"/>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1" name="TextBox 70"/>
          <p:cNvSpPr txBox="1"/>
          <p:nvPr/>
        </p:nvSpPr>
        <p:spPr>
          <a:xfrm>
            <a:off x="1708692" y="3801683"/>
            <a:ext cx="306494" cy="369332"/>
          </a:xfrm>
          <a:prstGeom prst="rect">
            <a:avLst/>
          </a:prstGeom>
          <a:noFill/>
        </p:spPr>
        <p:txBody>
          <a:bodyPr wrap="none" rtlCol="0">
            <a:spAutoFit/>
          </a:bodyPr>
          <a:lstStyle/>
          <a:p>
            <a:r>
              <a:rPr lang="en-US" b="1" dirty="0"/>
              <a:t>C</a:t>
            </a:r>
          </a:p>
        </p:txBody>
      </p:sp>
      <p:sp>
        <p:nvSpPr>
          <p:cNvPr id="74" name="Oval 73"/>
          <p:cNvSpPr>
            <a:spLocks/>
          </p:cNvSpPr>
          <p:nvPr/>
        </p:nvSpPr>
        <p:spPr bwMode="auto">
          <a:xfrm>
            <a:off x="716461" y="4576175"/>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5" name="TextBox 74"/>
          <p:cNvSpPr txBox="1"/>
          <p:nvPr/>
        </p:nvSpPr>
        <p:spPr>
          <a:xfrm>
            <a:off x="778223" y="4665829"/>
            <a:ext cx="425116" cy="369332"/>
          </a:xfrm>
          <a:prstGeom prst="rect">
            <a:avLst/>
          </a:prstGeom>
          <a:noFill/>
        </p:spPr>
        <p:txBody>
          <a:bodyPr wrap="none" rtlCol="0">
            <a:spAutoFit/>
          </a:bodyPr>
          <a:lstStyle/>
          <a:p>
            <a:r>
              <a:rPr lang="en-US" b="1" dirty="0"/>
              <a:t>P1</a:t>
            </a:r>
          </a:p>
        </p:txBody>
      </p:sp>
      <p:sp>
        <p:nvSpPr>
          <p:cNvPr id="76" name="Oval 75"/>
          <p:cNvSpPr>
            <a:spLocks/>
          </p:cNvSpPr>
          <p:nvPr/>
        </p:nvSpPr>
        <p:spPr bwMode="auto">
          <a:xfrm>
            <a:off x="2432394" y="4561518"/>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7" name="TextBox 76"/>
          <p:cNvSpPr txBox="1"/>
          <p:nvPr/>
        </p:nvSpPr>
        <p:spPr>
          <a:xfrm>
            <a:off x="2494156" y="4651172"/>
            <a:ext cx="425116" cy="369332"/>
          </a:xfrm>
          <a:prstGeom prst="rect">
            <a:avLst/>
          </a:prstGeom>
          <a:noFill/>
        </p:spPr>
        <p:txBody>
          <a:bodyPr wrap="none" rtlCol="0">
            <a:spAutoFit/>
          </a:bodyPr>
          <a:lstStyle/>
          <a:p>
            <a:r>
              <a:rPr lang="en-US" b="1" dirty="0"/>
              <a:t>P1</a:t>
            </a:r>
          </a:p>
        </p:txBody>
      </p:sp>
      <p:cxnSp>
        <p:nvCxnSpPr>
          <p:cNvPr id="81" name="Straight Arrow Connector 80"/>
          <p:cNvCxnSpPr>
            <a:stCxn id="70" idx="5"/>
            <a:endCxn id="76" idx="1"/>
          </p:cNvCxnSpPr>
          <p:nvPr/>
        </p:nvCxnSpPr>
        <p:spPr>
          <a:xfrm>
            <a:off x="2055913" y="4180323"/>
            <a:ext cx="456827" cy="4615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0" idx="3"/>
            <a:endCxn id="74" idx="7"/>
          </p:cNvCxnSpPr>
          <p:nvPr/>
        </p:nvCxnSpPr>
        <p:spPr>
          <a:xfrm flipH="1">
            <a:off x="1184755" y="4180323"/>
            <a:ext cx="483210" cy="4761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rot="2579975">
            <a:off x="2033447" y="4154499"/>
            <a:ext cx="675185" cy="307777"/>
          </a:xfrm>
          <a:prstGeom prst="rect">
            <a:avLst/>
          </a:prstGeom>
          <a:noFill/>
        </p:spPr>
        <p:txBody>
          <a:bodyPr wrap="none" rtlCol="0">
            <a:spAutoFit/>
          </a:bodyPr>
          <a:lstStyle/>
          <a:p>
            <a:r>
              <a:rPr lang="en-US" sz="1400" dirty="0"/>
              <a:t>P = 0.5</a:t>
            </a:r>
          </a:p>
        </p:txBody>
      </p:sp>
      <p:sp>
        <p:nvSpPr>
          <p:cNvPr id="91" name="TextBox 90"/>
          <p:cNvSpPr txBox="1"/>
          <p:nvPr/>
        </p:nvSpPr>
        <p:spPr>
          <a:xfrm rot="18950152">
            <a:off x="978899" y="4166343"/>
            <a:ext cx="675185" cy="307777"/>
          </a:xfrm>
          <a:prstGeom prst="rect">
            <a:avLst/>
          </a:prstGeom>
          <a:noFill/>
        </p:spPr>
        <p:txBody>
          <a:bodyPr wrap="none" rtlCol="0">
            <a:spAutoFit/>
          </a:bodyPr>
          <a:lstStyle/>
          <a:p>
            <a:r>
              <a:rPr lang="en-US" sz="1400" dirty="0"/>
              <a:t>P = 0.5</a:t>
            </a:r>
          </a:p>
        </p:txBody>
      </p:sp>
      <p:cxnSp>
        <p:nvCxnSpPr>
          <p:cNvPr id="92" name="Straight Arrow Connector 91"/>
          <p:cNvCxnSpPr>
            <a:stCxn id="74" idx="4"/>
          </p:cNvCxnSpPr>
          <p:nvPr/>
        </p:nvCxnSpPr>
        <p:spPr>
          <a:xfrm>
            <a:off x="990781" y="5124815"/>
            <a:ext cx="1115483" cy="11569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76" idx="4"/>
          </p:cNvCxnSpPr>
          <p:nvPr/>
        </p:nvCxnSpPr>
        <p:spPr>
          <a:xfrm>
            <a:off x="2706714" y="5110158"/>
            <a:ext cx="1007253" cy="11152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rot="2776302">
            <a:off x="3067495" y="5182174"/>
            <a:ext cx="779381" cy="307777"/>
          </a:xfrm>
          <a:prstGeom prst="rect">
            <a:avLst/>
          </a:prstGeom>
          <a:noFill/>
        </p:spPr>
        <p:txBody>
          <a:bodyPr wrap="none" rtlCol="0">
            <a:spAutoFit/>
          </a:bodyPr>
          <a:lstStyle/>
          <a:p>
            <a:r>
              <a:rPr lang="en-US" sz="1400" b="1" dirty="0">
                <a:solidFill>
                  <a:srgbClr val="FF0000"/>
                </a:solidFill>
              </a:rPr>
              <a:t>EV = 0.5</a:t>
            </a:r>
          </a:p>
        </p:txBody>
      </p:sp>
      <p:sp>
        <p:nvSpPr>
          <p:cNvPr id="108" name="TextBox 107"/>
          <p:cNvSpPr txBox="1"/>
          <p:nvPr/>
        </p:nvSpPr>
        <p:spPr>
          <a:xfrm rot="2792636">
            <a:off x="2562997" y="5504453"/>
            <a:ext cx="1788375" cy="369332"/>
          </a:xfrm>
          <a:prstGeom prst="rect">
            <a:avLst/>
          </a:prstGeom>
          <a:noFill/>
        </p:spPr>
        <p:txBody>
          <a:bodyPr wrap="none" rtlCol="0">
            <a:spAutoFit/>
          </a:bodyPr>
          <a:lstStyle/>
          <a:p>
            <a:r>
              <a:rPr lang="en-US" dirty="0"/>
              <a:t>Enter Subgame B</a:t>
            </a:r>
          </a:p>
        </p:txBody>
      </p:sp>
      <p:sp>
        <p:nvSpPr>
          <p:cNvPr id="43" name="TextBox 42"/>
          <p:cNvSpPr txBox="1"/>
          <p:nvPr/>
        </p:nvSpPr>
        <p:spPr>
          <a:xfrm rot="3444943">
            <a:off x="1334051" y="3025569"/>
            <a:ext cx="566694" cy="369332"/>
          </a:xfrm>
          <a:prstGeom prst="rect">
            <a:avLst/>
          </a:prstGeom>
          <a:noFill/>
        </p:spPr>
        <p:txBody>
          <a:bodyPr wrap="none" rtlCol="0">
            <a:spAutoFit/>
          </a:bodyPr>
          <a:lstStyle/>
          <a:p>
            <a:r>
              <a:rPr lang="en-US" dirty="0"/>
              <a:t>Play</a:t>
            </a:r>
          </a:p>
        </p:txBody>
      </p:sp>
      <p:sp>
        <p:nvSpPr>
          <p:cNvPr id="37" name="TextBox 36"/>
          <p:cNvSpPr txBox="1"/>
          <p:nvPr/>
        </p:nvSpPr>
        <p:spPr>
          <a:xfrm rot="3319017">
            <a:off x="1399926" y="2936308"/>
            <a:ext cx="779381" cy="307777"/>
          </a:xfrm>
          <a:prstGeom prst="rect">
            <a:avLst/>
          </a:prstGeom>
          <a:noFill/>
        </p:spPr>
        <p:txBody>
          <a:bodyPr wrap="none" rtlCol="0">
            <a:spAutoFit/>
          </a:bodyPr>
          <a:lstStyle/>
          <a:p>
            <a:r>
              <a:rPr lang="en-US" sz="1400" b="1" dirty="0">
                <a:solidFill>
                  <a:srgbClr val="FF0000"/>
                </a:solidFill>
              </a:rPr>
              <a:t>EV = 0.5</a:t>
            </a:r>
          </a:p>
        </p:txBody>
      </p:sp>
    </p:spTree>
    <p:extLst>
      <p:ext uri="{BB962C8B-B14F-4D97-AF65-F5344CB8AC3E}">
        <p14:creationId xmlns:p14="http://schemas.microsoft.com/office/powerpoint/2010/main" val="971277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Imperfect-information games</a:t>
            </a:r>
            <a:br>
              <a:rPr lang="en-US" dirty="0"/>
            </a:br>
            <a:r>
              <a:rPr lang="en-US" i="1" dirty="0"/>
              <a:t>Example game: “Coin toss”</a:t>
            </a:r>
          </a:p>
        </p:txBody>
      </p:sp>
      <p:grpSp>
        <p:nvGrpSpPr>
          <p:cNvPr id="6" name="Group 5"/>
          <p:cNvGrpSpPr/>
          <p:nvPr/>
        </p:nvGrpSpPr>
        <p:grpSpPr>
          <a:xfrm>
            <a:off x="250653" y="1704764"/>
            <a:ext cx="8859337" cy="4703589"/>
            <a:chOff x="1789515" y="1844442"/>
            <a:chExt cx="8859337" cy="4703589"/>
          </a:xfrm>
        </p:grpSpPr>
        <p:sp>
          <p:nvSpPr>
            <p:cNvPr id="65" name="TextBox 64"/>
            <p:cNvSpPr txBox="1"/>
            <p:nvPr/>
          </p:nvSpPr>
          <p:spPr>
            <a:xfrm rot="18467458">
              <a:off x="6307770" y="3496134"/>
              <a:ext cx="511679" cy="369332"/>
            </a:xfrm>
            <a:prstGeom prst="rect">
              <a:avLst/>
            </a:prstGeom>
            <a:noFill/>
          </p:spPr>
          <p:txBody>
            <a:bodyPr wrap="none" rtlCol="0">
              <a:spAutoFit/>
            </a:bodyPr>
            <a:lstStyle/>
            <a:p>
              <a:r>
                <a:rPr lang="en-US" dirty="0"/>
                <a:t>Sell</a:t>
              </a:r>
            </a:p>
          </p:txBody>
        </p:sp>
        <p:sp>
          <p:nvSpPr>
            <p:cNvPr id="69" name="TextBox 68"/>
            <p:cNvSpPr txBox="1"/>
            <p:nvPr/>
          </p:nvSpPr>
          <p:spPr>
            <a:xfrm rot="18467458">
              <a:off x="3809744" y="3495627"/>
              <a:ext cx="511679" cy="369332"/>
            </a:xfrm>
            <a:prstGeom prst="rect">
              <a:avLst/>
            </a:prstGeom>
            <a:noFill/>
          </p:spPr>
          <p:txBody>
            <a:bodyPr wrap="none" rtlCol="0">
              <a:spAutoFit/>
            </a:bodyPr>
            <a:lstStyle/>
            <a:p>
              <a:r>
                <a:rPr lang="en-US" dirty="0"/>
                <a:t>Sell</a:t>
              </a:r>
            </a:p>
          </p:txBody>
        </p:sp>
        <p:sp>
          <p:nvSpPr>
            <p:cNvPr id="70" name="Oval 69"/>
            <p:cNvSpPr>
              <a:spLocks/>
            </p:cNvSpPr>
            <p:nvPr/>
          </p:nvSpPr>
          <p:spPr bwMode="auto">
            <a:xfrm>
              <a:off x="3724725" y="583644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1" name="Oval 70"/>
            <p:cNvSpPr>
              <a:spLocks/>
            </p:cNvSpPr>
            <p:nvPr/>
          </p:nvSpPr>
          <p:spPr bwMode="auto">
            <a:xfrm>
              <a:off x="5576459" y="584953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2" name="Oval 71"/>
            <p:cNvSpPr>
              <a:spLocks/>
            </p:cNvSpPr>
            <p:nvPr/>
          </p:nvSpPr>
          <p:spPr bwMode="auto">
            <a:xfrm>
              <a:off x="6718199" y="3020101"/>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3" name="TextBox 72"/>
            <p:cNvSpPr txBox="1"/>
            <p:nvPr/>
          </p:nvSpPr>
          <p:spPr>
            <a:xfrm>
              <a:off x="6834853" y="3174005"/>
              <a:ext cx="425116" cy="369332"/>
            </a:xfrm>
            <a:prstGeom prst="rect">
              <a:avLst/>
            </a:prstGeom>
            <a:noFill/>
          </p:spPr>
          <p:txBody>
            <a:bodyPr wrap="none" rtlCol="0">
              <a:spAutoFit/>
            </a:bodyPr>
            <a:lstStyle/>
            <a:p>
              <a:r>
                <a:rPr lang="en-US" b="1" dirty="0"/>
                <a:t>P1</a:t>
              </a:r>
            </a:p>
          </p:txBody>
        </p:sp>
        <p:cxnSp>
          <p:nvCxnSpPr>
            <p:cNvPr id="74" name="Straight Arrow Connector 73"/>
            <p:cNvCxnSpPr>
              <a:stCxn id="72" idx="5"/>
              <a:endCxn id="132" idx="0"/>
            </p:cNvCxnSpPr>
            <p:nvPr/>
          </p:nvCxnSpPr>
          <p:spPr>
            <a:xfrm>
              <a:off x="7314406" y="3616308"/>
              <a:ext cx="602964" cy="8727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9" idx="6"/>
              <a:endCxn id="132" idx="2"/>
            </p:cNvCxnSpPr>
            <p:nvPr/>
          </p:nvCxnSpPr>
          <p:spPr>
            <a:xfrm flipV="1">
              <a:off x="5375484" y="4838338"/>
              <a:ext cx="2192636" cy="1046"/>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6" name="Oval 75"/>
            <p:cNvSpPr>
              <a:spLocks/>
            </p:cNvSpPr>
            <p:nvPr/>
          </p:nvSpPr>
          <p:spPr bwMode="auto">
            <a:xfrm>
              <a:off x="4212303" y="3020101"/>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8" name="TextBox 77"/>
            <p:cNvSpPr txBox="1"/>
            <p:nvPr/>
          </p:nvSpPr>
          <p:spPr>
            <a:xfrm>
              <a:off x="4328957" y="3174005"/>
              <a:ext cx="425116" cy="369332"/>
            </a:xfrm>
            <a:prstGeom prst="rect">
              <a:avLst/>
            </a:prstGeom>
            <a:noFill/>
          </p:spPr>
          <p:txBody>
            <a:bodyPr wrap="none" rtlCol="0">
              <a:spAutoFit/>
            </a:bodyPr>
            <a:lstStyle/>
            <a:p>
              <a:r>
                <a:rPr lang="en-US" b="1" dirty="0"/>
                <a:t>P1</a:t>
              </a:r>
            </a:p>
          </p:txBody>
        </p:sp>
        <p:sp>
          <p:nvSpPr>
            <p:cNvPr id="79" name="Oval 78"/>
            <p:cNvSpPr>
              <a:spLocks/>
            </p:cNvSpPr>
            <p:nvPr/>
          </p:nvSpPr>
          <p:spPr bwMode="auto">
            <a:xfrm>
              <a:off x="4676984" y="4490134"/>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80" name="TextBox 79"/>
            <p:cNvSpPr txBox="1"/>
            <p:nvPr/>
          </p:nvSpPr>
          <p:spPr>
            <a:xfrm>
              <a:off x="4783808" y="4644038"/>
              <a:ext cx="425116" cy="369332"/>
            </a:xfrm>
            <a:prstGeom prst="rect">
              <a:avLst/>
            </a:prstGeom>
            <a:noFill/>
          </p:spPr>
          <p:txBody>
            <a:bodyPr wrap="none" rtlCol="0">
              <a:spAutoFit/>
            </a:bodyPr>
            <a:lstStyle/>
            <a:p>
              <a:r>
                <a:rPr lang="en-US" b="1" dirty="0"/>
                <a:t>P2</a:t>
              </a:r>
            </a:p>
          </p:txBody>
        </p:sp>
        <p:cxnSp>
          <p:nvCxnSpPr>
            <p:cNvPr id="95" name="Straight Arrow Connector 94"/>
            <p:cNvCxnSpPr>
              <a:stCxn id="76" idx="5"/>
              <a:endCxn id="79" idx="0"/>
            </p:cNvCxnSpPr>
            <p:nvPr/>
          </p:nvCxnSpPr>
          <p:spPr>
            <a:xfrm>
              <a:off x="4808510" y="3616308"/>
              <a:ext cx="217724" cy="8738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3869659" y="5999264"/>
              <a:ext cx="372218" cy="369332"/>
            </a:xfrm>
            <a:prstGeom prst="rect">
              <a:avLst/>
            </a:prstGeom>
            <a:noFill/>
          </p:spPr>
          <p:txBody>
            <a:bodyPr wrap="none" rtlCol="0">
              <a:spAutoFit/>
            </a:bodyPr>
            <a:lstStyle/>
            <a:p>
              <a:r>
                <a:rPr lang="en-US" dirty="0"/>
                <a:t>-1</a:t>
              </a:r>
            </a:p>
          </p:txBody>
        </p:sp>
        <p:sp>
          <p:nvSpPr>
            <p:cNvPr id="97" name="TextBox 96"/>
            <p:cNvSpPr txBox="1"/>
            <p:nvPr/>
          </p:nvSpPr>
          <p:spPr>
            <a:xfrm>
              <a:off x="5774866" y="6003613"/>
              <a:ext cx="301686" cy="369332"/>
            </a:xfrm>
            <a:prstGeom prst="rect">
              <a:avLst/>
            </a:prstGeom>
            <a:noFill/>
          </p:spPr>
          <p:txBody>
            <a:bodyPr wrap="none" rtlCol="0">
              <a:spAutoFit/>
            </a:bodyPr>
            <a:lstStyle/>
            <a:p>
              <a:r>
                <a:rPr lang="en-US" dirty="0"/>
                <a:t>1</a:t>
              </a:r>
            </a:p>
          </p:txBody>
        </p:sp>
        <p:cxnSp>
          <p:nvCxnSpPr>
            <p:cNvPr id="98" name="Straight Arrow Connector 97"/>
            <p:cNvCxnSpPr>
              <a:stCxn id="79" idx="3"/>
              <a:endCxn id="70" idx="0"/>
            </p:cNvCxnSpPr>
            <p:nvPr/>
          </p:nvCxnSpPr>
          <p:spPr>
            <a:xfrm flipH="1">
              <a:off x="4073975" y="5086341"/>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79" idx="5"/>
              <a:endCxn id="71" idx="0"/>
            </p:cNvCxnSpPr>
            <p:nvPr/>
          </p:nvCxnSpPr>
          <p:spPr>
            <a:xfrm>
              <a:off x="5273191" y="5086341"/>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76" idx="3"/>
            </p:cNvCxnSpPr>
            <p:nvPr/>
          </p:nvCxnSpPr>
          <p:spPr>
            <a:xfrm flipH="1">
              <a:off x="4181142" y="3616308"/>
              <a:ext cx="133455"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endCxn id="144" idx="5"/>
            </p:cNvCxnSpPr>
            <p:nvPr/>
          </p:nvCxnSpPr>
          <p:spPr>
            <a:xfrm flipH="1">
              <a:off x="4019481" y="3814540"/>
              <a:ext cx="131476" cy="168857"/>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4" name="Oval 103"/>
            <p:cNvSpPr>
              <a:spLocks/>
            </p:cNvSpPr>
            <p:nvPr/>
          </p:nvSpPr>
          <p:spPr bwMode="auto">
            <a:xfrm>
              <a:off x="5457833" y="2216023"/>
              <a:ext cx="698500" cy="69850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05" name="TextBox 104"/>
            <p:cNvSpPr txBox="1"/>
            <p:nvPr/>
          </p:nvSpPr>
          <p:spPr>
            <a:xfrm>
              <a:off x="5621776" y="2361662"/>
              <a:ext cx="306494" cy="369332"/>
            </a:xfrm>
            <a:prstGeom prst="rect">
              <a:avLst/>
            </a:prstGeom>
            <a:noFill/>
          </p:spPr>
          <p:txBody>
            <a:bodyPr wrap="none" rtlCol="0">
              <a:spAutoFit/>
            </a:bodyPr>
            <a:lstStyle/>
            <a:p>
              <a:r>
                <a:rPr lang="en-US" b="1" dirty="0"/>
                <a:t>C</a:t>
              </a:r>
            </a:p>
          </p:txBody>
        </p:sp>
        <p:cxnSp>
          <p:nvCxnSpPr>
            <p:cNvPr id="106" name="Straight Arrow Connector 105"/>
            <p:cNvCxnSpPr>
              <a:stCxn id="104" idx="3"/>
              <a:endCxn id="76" idx="7"/>
            </p:cNvCxnSpPr>
            <p:nvPr/>
          </p:nvCxnSpPr>
          <p:spPr>
            <a:xfrm flipH="1">
              <a:off x="4808510" y="2812230"/>
              <a:ext cx="751616"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104" idx="5"/>
              <a:endCxn id="72" idx="1"/>
            </p:cNvCxnSpPr>
            <p:nvPr/>
          </p:nvCxnSpPr>
          <p:spPr>
            <a:xfrm>
              <a:off x="6054040" y="2812230"/>
              <a:ext cx="766452"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rot="20302675">
              <a:off x="4727892" y="2676436"/>
              <a:ext cx="766557" cy="369332"/>
            </a:xfrm>
            <a:prstGeom prst="rect">
              <a:avLst/>
            </a:prstGeom>
            <a:noFill/>
          </p:spPr>
          <p:txBody>
            <a:bodyPr wrap="none" rtlCol="0">
              <a:spAutoFit/>
            </a:bodyPr>
            <a:lstStyle/>
            <a:p>
              <a:r>
                <a:rPr lang="en-US" dirty="0"/>
                <a:t>Heads</a:t>
              </a:r>
            </a:p>
          </p:txBody>
        </p:sp>
        <p:sp>
          <p:nvSpPr>
            <p:cNvPr id="109" name="TextBox 108"/>
            <p:cNvSpPr txBox="1"/>
            <p:nvPr/>
          </p:nvSpPr>
          <p:spPr>
            <a:xfrm rot="1354170">
              <a:off x="6232809" y="2674440"/>
              <a:ext cx="585032" cy="369332"/>
            </a:xfrm>
            <a:prstGeom prst="rect">
              <a:avLst/>
            </a:prstGeom>
            <a:noFill/>
          </p:spPr>
          <p:txBody>
            <a:bodyPr wrap="none" rtlCol="0">
              <a:spAutoFit/>
            </a:bodyPr>
            <a:lstStyle/>
            <a:p>
              <a:r>
                <a:rPr lang="en-US" dirty="0"/>
                <a:t>Tails</a:t>
              </a:r>
            </a:p>
          </p:txBody>
        </p:sp>
        <p:sp>
          <p:nvSpPr>
            <p:cNvPr id="110" name="TextBox 109"/>
            <p:cNvSpPr txBox="1"/>
            <p:nvPr/>
          </p:nvSpPr>
          <p:spPr>
            <a:xfrm rot="4553186">
              <a:off x="4813660" y="3673614"/>
              <a:ext cx="566694" cy="369332"/>
            </a:xfrm>
            <a:prstGeom prst="rect">
              <a:avLst/>
            </a:prstGeom>
            <a:noFill/>
          </p:spPr>
          <p:txBody>
            <a:bodyPr wrap="none" rtlCol="0">
              <a:spAutoFit/>
            </a:bodyPr>
            <a:lstStyle/>
            <a:p>
              <a:r>
                <a:rPr lang="en-US" dirty="0"/>
                <a:t>Play</a:t>
              </a:r>
            </a:p>
          </p:txBody>
        </p:sp>
        <p:sp>
          <p:nvSpPr>
            <p:cNvPr id="111" name="TextBox 110"/>
            <p:cNvSpPr txBox="1"/>
            <p:nvPr/>
          </p:nvSpPr>
          <p:spPr>
            <a:xfrm rot="3010513">
              <a:off x="7410050" y="3640683"/>
              <a:ext cx="566694" cy="369332"/>
            </a:xfrm>
            <a:prstGeom prst="rect">
              <a:avLst/>
            </a:prstGeom>
            <a:noFill/>
          </p:spPr>
          <p:txBody>
            <a:bodyPr wrap="none" rtlCol="0">
              <a:spAutoFit/>
            </a:bodyPr>
            <a:lstStyle/>
            <a:p>
              <a:r>
                <a:rPr lang="en-US" dirty="0"/>
                <a:t>Play</a:t>
              </a:r>
            </a:p>
          </p:txBody>
        </p:sp>
        <p:sp>
          <p:nvSpPr>
            <p:cNvPr id="112" name="TextBox 111"/>
            <p:cNvSpPr txBox="1"/>
            <p:nvPr/>
          </p:nvSpPr>
          <p:spPr>
            <a:xfrm rot="18816139">
              <a:off x="3913961" y="5162330"/>
              <a:ext cx="766557" cy="369332"/>
            </a:xfrm>
            <a:prstGeom prst="rect">
              <a:avLst/>
            </a:prstGeom>
            <a:noFill/>
          </p:spPr>
          <p:txBody>
            <a:bodyPr wrap="none" rtlCol="0">
              <a:spAutoFit/>
            </a:bodyPr>
            <a:lstStyle/>
            <a:p>
              <a:r>
                <a:rPr lang="en-US" dirty="0"/>
                <a:t>Heads</a:t>
              </a:r>
            </a:p>
          </p:txBody>
        </p:sp>
        <p:sp>
          <p:nvSpPr>
            <p:cNvPr id="113" name="TextBox 112"/>
            <p:cNvSpPr txBox="1"/>
            <p:nvPr/>
          </p:nvSpPr>
          <p:spPr>
            <a:xfrm rot="2994847">
              <a:off x="5444605" y="5197852"/>
              <a:ext cx="585032" cy="369332"/>
            </a:xfrm>
            <a:prstGeom prst="rect">
              <a:avLst/>
            </a:prstGeom>
            <a:noFill/>
          </p:spPr>
          <p:txBody>
            <a:bodyPr wrap="none" rtlCol="0">
              <a:spAutoFit/>
            </a:bodyPr>
            <a:lstStyle/>
            <a:p>
              <a:r>
                <a:rPr lang="en-US" dirty="0"/>
                <a:t>Tails</a:t>
              </a:r>
            </a:p>
          </p:txBody>
        </p:sp>
        <p:sp>
          <p:nvSpPr>
            <p:cNvPr id="114" name="TextBox 113"/>
            <p:cNvSpPr txBox="1"/>
            <p:nvPr/>
          </p:nvSpPr>
          <p:spPr>
            <a:xfrm rot="20343673">
              <a:off x="4666008" y="2525573"/>
              <a:ext cx="692562" cy="307777"/>
            </a:xfrm>
            <a:prstGeom prst="rect">
              <a:avLst/>
            </a:prstGeom>
            <a:noFill/>
          </p:spPr>
          <p:txBody>
            <a:bodyPr wrap="none" rtlCol="0">
              <a:spAutoFit/>
            </a:bodyPr>
            <a:lstStyle/>
            <a:p>
              <a:r>
                <a:rPr lang="en-US" sz="1400" dirty="0"/>
                <a:t>P = 0.5</a:t>
              </a:r>
            </a:p>
          </p:txBody>
        </p:sp>
        <p:sp>
          <p:nvSpPr>
            <p:cNvPr id="115" name="TextBox 114"/>
            <p:cNvSpPr txBox="1"/>
            <p:nvPr/>
          </p:nvSpPr>
          <p:spPr>
            <a:xfrm rot="1352542">
              <a:off x="6312287" y="2511209"/>
              <a:ext cx="692562" cy="307777"/>
            </a:xfrm>
            <a:prstGeom prst="rect">
              <a:avLst/>
            </a:prstGeom>
            <a:noFill/>
          </p:spPr>
          <p:txBody>
            <a:bodyPr wrap="none" rtlCol="0">
              <a:spAutoFit/>
            </a:bodyPr>
            <a:lstStyle/>
            <a:p>
              <a:r>
                <a:rPr lang="en-US" sz="1400" dirty="0"/>
                <a:t>P = 0.5</a:t>
              </a:r>
            </a:p>
          </p:txBody>
        </p:sp>
        <p:cxnSp>
          <p:nvCxnSpPr>
            <p:cNvPr id="116" name="Straight Arrow Connector 115"/>
            <p:cNvCxnSpPr>
              <a:stCxn id="72" idx="3"/>
            </p:cNvCxnSpPr>
            <p:nvPr/>
          </p:nvCxnSpPr>
          <p:spPr>
            <a:xfrm flipH="1">
              <a:off x="6688754" y="3616308"/>
              <a:ext cx="131738"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endCxn id="145" idx="5"/>
            </p:cNvCxnSpPr>
            <p:nvPr/>
          </p:nvCxnSpPr>
          <p:spPr>
            <a:xfrm flipH="1">
              <a:off x="6539457" y="3814540"/>
              <a:ext cx="119113" cy="162548"/>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H="1">
              <a:off x="8444487" y="3721078"/>
              <a:ext cx="790575" cy="694588"/>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8092062" y="3344116"/>
              <a:ext cx="2556790" cy="369332"/>
            </a:xfrm>
            <a:prstGeom prst="rect">
              <a:avLst/>
            </a:prstGeom>
            <a:noFill/>
          </p:spPr>
          <p:txBody>
            <a:bodyPr wrap="none" rtlCol="0">
              <a:spAutoFit/>
            </a:bodyPr>
            <a:lstStyle/>
            <a:p>
              <a:r>
                <a:rPr lang="en-US" dirty="0"/>
                <a:t>Player 2’s information set</a:t>
              </a:r>
            </a:p>
          </p:txBody>
        </p:sp>
        <p:sp>
          <p:nvSpPr>
            <p:cNvPr id="120" name="Oval 119"/>
            <p:cNvSpPr/>
            <p:nvPr/>
          </p:nvSpPr>
          <p:spPr>
            <a:xfrm>
              <a:off x="4002205" y="2859107"/>
              <a:ext cx="1094802" cy="988285"/>
            </a:xfrm>
            <a:prstGeom prst="ellipse">
              <a:avLst/>
            </a:prstGeom>
            <a:noFill/>
            <a:ln>
              <a:solidFill>
                <a:srgbClr val="7030A0">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6518656" y="2879918"/>
              <a:ext cx="1094802" cy="988285"/>
            </a:xfrm>
            <a:prstGeom prst="ellipse">
              <a:avLst/>
            </a:prstGeom>
            <a:noFill/>
            <a:ln>
              <a:solidFill>
                <a:srgbClr val="7030A0">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2" name="Straight Arrow Connector 121"/>
            <p:cNvCxnSpPr/>
            <p:nvPr/>
          </p:nvCxnSpPr>
          <p:spPr>
            <a:xfrm flipH="1">
              <a:off x="7454030" y="2279430"/>
              <a:ext cx="790575" cy="694588"/>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7670620" y="1844442"/>
              <a:ext cx="2556790" cy="369332"/>
            </a:xfrm>
            <a:prstGeom prst="rect">
              <a:avLst/>
            </a:prstGeom>
            <a:noFill/>
          </p:spPr>
          <p:txBody>
            <a:bodyPr wrap="none" rtlCol="0">
              <a:spAutoFit/>
            </a:bodyPr>
            <a:lstStyle/>
            <a:p>
              <a:r>
                <a:rPr lang="en-US" dirty="0"/>
                <a:t>Player 1’s information set</a:t>
              </a:r>
            </a:p>
          </p:txBody>
        </p:sp>
        <p:cxnSp>
          <p:nvCxnSpPr>
            <p:cNvPr id="124" name="Straight Arrow Connector 123"/>
            <p:cNvCxnSpPr/>
            <p:nvPr/>
          </p:nvCxnSpPr>
          <p:spPr>
            <a:xfrm>
              <a:off x="3316511" y="2544236"/>
              <a:ext cx="685695" cy="578158"/>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1789515" y="2122855"/>
              <a:ext cx="2556790" cy="369332"/>
            </a:xfrm>
            <a:prstGeom prst="rect">
              <a:avLst/>
            </a:prstGeom>
            <a:noFill/>
          </p:spPr>
          <p:txBody>
            <a:bodyPr wrap="none" rtlCol="0">
              <a:spAutoFit/>
            </a:bodyPr>
            <a:lstStyle/>
            <a:p>
              <a:r>
                <a:rPr lang="en-US" dirty="0"/>
                <a:t>Player 1’s information set</a:t>
              </a:r>
            </a:p>
          </p:txBody>
        </p:sp>
        <p:sp>
          <p:nvSpPr>
            <p:cNvPr id="126" name="Oval 125"/>
            <p:cNvSpPr>
              <a:spLocks/>
            </p:cNvSpPr>
            <p:nvPr/>
          </p:nvSpPr>
          <p:spPr bwMode="auto">
            <a:xfrm>
              <a:off x="4674423" y="5832920"/>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7" name="TextBox 126"/>
            <p:cNvSpPr txBox="1"/>
            <p:nvPr/>
          </p:nvSpPr>
          <p:spPr>
            <a:xfrm>
              <a:off x="4861446" y="5989327"/>
              <a:ext cx="301686" cy="369332"/>
            </a:xfrm>
            <a:prstGeom prst="rect">
              <a:avLst/>
            </a:prstGeom>
            <a:noFill/>
          </p:spPr>
          <p:txBody>
            <a:bodyPr wrap="none" rtlCol="0">
              <a:spAutoFit/>
            </a:bodyPr>
            <a:lstStyle/>
            <a:p>
              <a:r>
                <a:rPr lang="en-US" dirty="0"/>
                <a:t>1</a:t>
              </a:r>
            </a:p>
          </p:txBody>
        </p:sp>
        <p:cxnSp>
          <p:nvCxnSpPr>
            <p:cNvPr id="128" name="Straight Arrow Connector 127"/>
            <p:cNvCxnSpPr>
              <a:stCxn id="79" idx="4"/>
              <a:endCxn id="126" idx="0"/>
            </p:cNvCxnSpPr>
            <p:nvPr/>
          </p:nvCxnSpPr>
          <p:spPr>
            <a:xfrm flipH="1">
              <a:off x="5023673" y="5188634"/>
              <a:ext cx="2561" cy="6442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rot="5400000">
              <a:off x="4798117" y="5331300"/>
              <a:ext cx="799321" cy="369332"/>
            </a:xfrm>
            <a:prstGeom prst="rect">
              <a:avLst/>
            </a:prstGeom>
            <a:noFill/>
          </p:spPr>
          <p:txBody>
            <a:bodyPr wrap="none" rtlCol="0">
              <a:spAutoFit/>
            </a:bodyPr>
            <a:lstStyle/>
            <a:p>
              <a:r>
                <a:rPr lang="en-US" dirty="0"/>
                <a:t>Forfeit</a:t>
              </a:r>
            </a:p>
          </p:txBody>
        </p:sp>
        <p:sp>
          <p:nvSpPr>
            <p:cNvPr id="130" name="Oval 129"/>
            <p:cNvSpPr>
              <a:spLocks/>
            </p:cNvSpPr>
            <p:nvPr/>
          </p:nvSpPr>
          <p:spPr bwMode="auto">
            <a:xfrm>
              <a:off x="6615861" y="5835395"/>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1" name="Oval 130"/>
            <p:cNvSpPr>
              <a:spLocks/>
            </p:cNvSpPr>
            <p:nvPr/>
          </p:nvSpPr>
          <p:spPr bwMode="auto">
            <a:xfrm>
              <a:off x="8467595" y="5848485"/>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2" name="Oval 131"/>
            <p:cNvSpPr>
              <a:spLocks/>
            </p:cNvSpPr>
            <p:nvPr/>
          </p:nvSpPr>
          <p:spPr bwMode="auto">
            <a:xfrm>
              <a:off x="7568120" y="4489088"/>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3" name="TextBox 132"/>
            <p:cNvSpPr txBox="1"/>
            <p:nvPr/>
          </p:nvSpPr>
          <p:spPr>
            <a:xfrm>
              <a:off x="7674944" y="4642992"/>
              <a:ext cx="425116" cy="369332"/>
            </a:xfrm>
            <a:prstGeom prst="rect">
              <a:avLst/>
            </a:prstGeom>
            <a:noFill/>
          </p:spPr>
          <p:txBody>
            <a:bodyPr wrap="none" rtlCol="0">
              <a:spAutoFit/>
            </a:bodyPr>
            <a:lstStyle/>
            <a:p>
              <a:r>
                <a:rPr lang="en-US" b="1" dirty="0"/>
                <a:t>P2</a:t>
              </a:r>
            </a:p>
          </p:txBody>
        </p:sp>
        <p:sp>
          <p:nvSpPr>
            <p:cNvPr id="134" name="TextBox 133"/>
            <p:cNvSpPr txBox="1"/>
            <p:nvPr/>
          </p:nvSpPr>
          <p:spPr>
            <a:xfrm>
              <a:off x="6802546" y="6004128"/>
              <a:ext cx="301686" cy="369332"/>
            </a:xfrm>
            <a:prstGeom prst="rect">
              <a:avLst/>
            </a:prstGeom>
            <a:noFill/>
          </p:spPr>
          <p:txBody>
            <a:bodyPr wrap="none" rtlCol="0">
              <a:spAutoFit/>
            </a:bodyPr>
            <a:lstStyle/>
            <a:p>
              <a:r>
                <a:rPr lang="en-US" dirty="0"/>
                <a:t>1</a:t>
              </a:r>
            </a:p>
          </p:txBody>
        </p:sp>
        <p:sp>
          <p:nvSpPr>
            <p:cNvPr id="135" name="TextBox 134"/>
            <p:cNvSpPr txBox="1"/>
            <p:nvPr/>
          </p:nvSpPr>
          <p:spPr>
            <a:xfrm>
              <a:off x="8615047" y="6003613"/>
              <a:ext cx="372218" cy="369332"/>
            </a:xfrm>
            <a:prstGeom prst="rect">
              <a:avLst/>
            </a:prstGeom>
            <a:noFill/>
          </p:spPr>
          <p:txBody>
            <a:bodyPr wrap="none" rtlCol="0">
              <a:spAutoFit/>
            </a:bodyPr>
            <a:lstStyle/>
            <a:p>
              <a:r>
                <a:rPr lang="en-US" dirty="0"/>
                <a:t>-1</a:t>
              </a:r>
            </a:p>
          </p:txBody>
        </p:sp>
        <p:cxnSp>
          <p:nvCxnSpPr>
            <p:cNvPr id="136" name="Straight Arrow Connector 135"/>
            <p:cNvCxnSpPr>
              <a:stCxn id="132" idx="3"/>
              <a:endCxn id="130" idx="0"/>
            </p:cNvCxnSpPr>
            <p:nvPr/>
          </p:nvCxnSpPr>
          <p:spPr>
            <a:xfrm flipH="1">
              <a:off x="6965111" y="5085295"/>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32" idx="5"/>
              <a:endCxn id="131" idx="0"/>
            </p:cNvCxnSpPr>
            <p:nvPr/>
          </p:nvCxnSpPr>
          <p:spPr>
            <a:xfrm>
              <a:off x="8164327" y="5085295"/>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rot="18816139">
              <a:off x="6805097" y="5161284"/>
              <a:ext cx="766557" cy="369332"/>
            </a:xfrm>
            <a:prstGeom prst="rect">
              <a:avLst/>
            </a:prstGeom>
            <a:noFill/>
          </p:spPr>
          <p:txBody>
            <a:bodyPr wrap="none" rtlCol="0">
              <a:spAutoFit/>
            </a:bodyPr>
            <a:lstStyle/>
            <a:p>
              <a:r>
                <a:rPr lang="en-US" dirty="0"/>
                <a:t>Heads</a:t>
              </a:r>
            </a:p>
          </p:txBody>
        </p:sp>
        <p:sp>
          <p:nvSpPr>
            <p:cNvPr id="139" name="TextBox 138"/>
            <p:cNvSpPr txBox="1"/>
            <p:nvPr/>
          </p:nvSpPr>
          <p:spPr>
            <a:xfrm rot="2994847">
              <a:off x="8335741" y="5196806"/>
              <a:ext cx="585032" cy="369332"/>
            </a:xfrm>
            <a:prstGeom prst="rect">
              <a:avLst/>
            </a:prstGeom>
            <a:noFill/>
          </p:spPr>
          <p:txBody>
            <a:bodyPr wrap="none" rtlCol="0">
              <a:spAutoFit/>
            </a:bodyPr>
            <a:lstStyle/>
            <a:p>
              <a:r>
                <a:rPr lang="en-US" dirty="0"/>
                <a:t>Tails</a:t>
              </a:r>
            </a:p>
          </p:txBody>
        </p:sp>
        <p:sp>
          <p:nvSpPr>
            <p:cNvPr id="140" name="Oval 139"/>
            <p:cNvSpPr>
              <a:spLocks/>
            </p:cNvSpPr>
            <p:nvPr/>
          </p:nvSpPr>
          <p:spPr bwMode="auto">
            <a:xfrm>
              <a:off x="7565559" y="5831874"/>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1" name="TextBox 140"/>
            <p:cNvSpPr txBox="1"/>
            <p:nvPr/>
          </p:nvSpPr>
          <p:spPr>
            <a:xfrm>
              <a:off x="7763966" y="5979516"/>
              <a:ext cx="301686" cy="369332"/>
            </a:xfrm>
            <a:prstGeom prst="rect">
              <a:avLst/>
            </a:prstGeom>
            <a:noFill/>
          </p:spPr>
          <p:txBody>
            <a:bodyPr wrap="none" rtlCol="0">
              <a:spAutoFit/>
            </a:bodyPr>
            <a:lstStyle/>
            <a:p>
              <a:r>
                <a:rPr lang="en-US" dirty="0"/>
                <a:t>1</a:t>
              </a:r>
            </a:p>
          </p:txBody>
        </p:sp>
        <p:cxnSp>
          <p:nvCxnSpPr>
            <p:cNvPr id="142" name="Straight Arrow Connector 141"/>
            <p:cNvCxnSpPr>
              <a:stCxn id="132" idx="4"/>
              <a:endCxn id="140" idx="0"/>
            </p:cNvCxnSpPr>
            <p:nvPr/>
          </p:nvCxnSpPr>
          <p:spPr>
            <a:xfrm flipH="1">
              <a:off x="7914809" y="5187588"/>
              <a:ext cx="2561" cy="6442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rot="5400000">
              <a:off x="7689253" y="5330254"/>
              <a:ext cx="799321" cy="369332"/>
            </a:xfrm>
            <a:prstGeom prst="rect">
              <a:avLst/>
            </a:prstGeom>
            <a:noFill/>
          </p:spPr>
          <p:txBody>
            <a:bodyPr wrap="none" rtlCol="0">
              <a:spAutoFit/>
            </a:bodyPr>
            <a:lstStyle/>
            <a:p>
              <a:r>
                <a:rPr lang="en-US" dirty="0"/>
                <a:t>Forfeit</a:t>
              </a:r>
            </a:p>
          </p:txBody>
        </p:sp>
        <p:sp>
          <p:nvSpPr>
            <p:cNvPr id="144" name="Isosceles Triangle 143"/>
            <p:cNvSpPr/>
            <p:nvPr/>
          </p:nvSpPr>
          <p:spPr>
            <a:xfrm>
              <a:off x="3413626" y="3667444"/>
              <a:ext cx="807806" cy="631906"/>
            </a:xfrm>
            <a:prstGeom prst="triangle">
              <a:avLst/>
            </a:prstGeom>
            <a:gradFill flip="none" rotWithShape="0">
              <a:gsLst>
                <a:gs pos="0">
                  <a:schemeClr val="bg1">
                    <a:lumMod val="50000"/>
                  </a:schemeClr>
                </a:gs>
                <a:gs pos="100000">
                  <a:srgbClr val="FFFFFF"/>
                </a:gs>
              </a:gsLst>
              <a:lin ang="228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Isosceles Triangle 144"/>
            <p:cNvSpPr/>
            <p:nvPr/>
          </p:nvSpPr>
          <p:spPr>
            <a:xfrm>
              <a:off x="5933602" y="3661135"/>
              <a:ext cx="807806" cy="631906"/>
            </a:xfrm>
            <a:prstGeom prst="triangle">
              <a:avLst/>
            </a:prstGeom>
            <a:gradFill flip="none" rotWithShape="0">
              <a:gsLst>
                <a:gs pos="0">
                  <a:schemeClr val="bg1">
                    <a:lumMod val="50000"/>
                  </a:schemeClr>
                </a:gs>
                <a:gs pos="100000">
                  <a:srgbClr val="FFFFFF"/>
                </a:gs>
              </a:gsLst>
              <a:lin ang="228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4026747" y="4270065"/>
              <a:ext cx="5054730" cy="1044835"/>
            </a:xfrm>
            <a:prstGeom prst="ellipse">
              <a:avLst/>
            </a:prstGeom>
            <a:noFill/>
            <a:ln>
              <a:solidFill>
                <a:srgbClr val="7030A0">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284978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Box 191"/>
          <p:cNvSpPr txBox="1"/>
          <p:nvPr/>
        </p:nvSpPr>
        <p:spPr>
          <a:xfrm rot="18467458">
            <a:off x="225623" y="2687371"/>
            <a:ext cx="511679" cy="369332"/>
          </a:xfrm>
          <a:prstGeom prst="rect">
            <a:avLst/>
          </a:prstGeom>
          <a:noFill/>
        </p:spPr>
        <p:txBody>
          <a:bodyPr wrap="none" rtlCol="0">
            <a:spAutoFit/>
          </a:bodyPr>
          <a:lstStyle/>
          <a:p>
            <a:r>
              <a:rPr lang="en-US" dirty="0"/>
              <a:t>Sell</a:t>
            </a:r>
          </a:p>
        </p:txBody>
      </p:sp>
      <p:sp>
        <p:nvSpPr>
          <p:cNvPr id="2" name="Title 1"/>
          <p:cNvSpPr>
            <a:spLocks noGrp="1"/>
          </p:cNvSpPr>
          <p:nvPr>
            <p:ph type="title"/>
          </p:nvPr>
        </p:nvSpPr>
        <p:spPr/>
        <p:txBody>
          <a:bodyPr>
            <a:normAutofit fontScale="90000"/>
          </a:bodyPr>
          <a:lstStyle/>
          <a:p>
            <a:r>
              <a:rPr lang="en-US" dirty="0"/>
              <a:t>Reach-</a:t>
            </a:r>
            <a:r>
              <a:rPr lang="en-US" dirty="0" err="1"/>
              <a:t>maxmargin</a:t>
            </a:r>
            <a:r>
              <a:rPr lang="en-US" dirty="0"/>
              <a:t> refinement:</a:t>
            </a:r>
            <a:br>
              <a:rPr lang="en-US" dirty="0"/>
            </a:br>
            <a:r>
              <a:rPr lang="en-US" dirty="0"/>
              <a:t>multiple subgames</a:t>
            </a:r>
            <a:br>
              <a:rPr lang="en-US" dirty="0"/>
            </a:br>
            <a:r>
              <a:rPr lang="en-US" sz="2000" dirty="0">
                <a:solidFill>
                  <a:schemeClr val="tx2">
                    <a:lumMod val="40000"/>
                    <a:lumOff val="60000"/>
                  </a:schemeClr>
                </a:solidFill>
              </a:rPr>
              <a:t>[Brown &amp; Sandholm AAAI-17 workshop, NIPS-17, Science-18]</a:t>
            </a:r>
          </a:p>
        </p:txBody>
      </p:sp>
      <p:sp>
        <p:nvSpPr>
          <p:cNvPr id="133" name="Oval 132"/>
          <p:cNvSpPr>
            <a:spLocks/>
          </p:cNvSpPr>
          <p:nvPr/>
        </p:nvSpPr>
        <p:spPr bwMode="auto">
          <a:xfrm>
            <a:off x="703822" y="2494766"/>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5" name="TextBox 134"/>
          <p:cNvSpPr txBox="1"/>
          <p:nvPr/>
        </p:nvSpPr>
        <p:spPr>
          <a:xfrm>
            <a:off x="765584" y="2584420"/>
            <a:ext cx="425116" cy="369332"/>
          </a:xfrm>
          <a:prstGeom prst="rect">
            <a:avLst/>
          </a:prstGeom>
          <a:noFill/>
        </p:spPr>
        <p:txBody>
          <a:bodyPr wrap="none" rtlCol="0">
            <a:spAutoFit/>
          </a:bodyPr>
          <a:lstStyle/>
          <a:p>
            <a:r>
              <a:rPr lang="en-US" b="1" dirty="0"/>
              <a:t>P1</a:t>
            </a:r>
          </a:p>
        </p:txBody>
      </p:sp>
      <p:cxnSp>
        <p:nvCxnSpPr>
          <p:cNvPr id="139" name="Straight Arrow Connector 138"/>
          <p:cNvCxnSpPr>
            <a:stCxn id="133" idx="5"/>
            <a:endCxn id="70" idx="1"/>
          </p:cNvCxnSpPr>
          <p:nvPr/>
        </p:nvCxnSpPr>
        <p:spPr>
          <a:xfrm>
            <a:off x="1172116" y="2963060"/>
            <a:ext cx="495849" cy="8293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33" idx="3"/>
            <a:endCxn id="195" idx="0"/>
          </p:cNvCxnSpPr>
          <p:nvPr/>
        </p:nvCxnSpPr>
        <p:spPr>
          <a:xfrm flipH="1">
            <a:off x="635770" y="2963060"/>
            <a:ext cx="148398" cy="183473"/>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6" name="Oval 145"/>
          <p:cNvSpPr>
            <a:spLocks/>
          </p:cNvSpPr>
          <p:nvPr/>
        </p:nvSpPr>
        <p:spPr bwMode="auto">
          <a:xfrm>
            <a:off x="1637970" y="1690688"/>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47" name="TextBox 146"/>
          <p:cNvSpPr txBox="1"/>
          <p:nvPr/>
        </p:nvSpPr>
        <p:spPr>
          <a:xfrm>
            <a:off x="1759043" y="1780342"/>
            <a:ext cx="306494" cy="369332"/>
          </a:xfrm>
          <a:prstGeom prst="rect">
            <a:avLst/>
          </a:prstGeom>
          <a:noFill/>
        </p:spPr>
        <p:txBody>
          <a:bodyPr wrap="none" rtlCol="0">
            <a:spAutoFit/>
          </a:bodyPr>
          <a:lstStyle/>
          <a:p>
            <a:r>
              <a:rPr lang="en-US" b="1" dirty="0"/>
              <a:t>C</a:t>
            </a:r>
          </a:p>
        </p:txBody>
      </p:sp>
      <p:cxnSp>
        <p:nvCxnSpPr>
          <p:cNvPr id="148" name="Straight Arrow Connector 147"/>
          <p:cNvCxnSpPr>
            <a:stCxn id="146" idx="3"/>
            <a:endCxn id="133" idx="7"/>
          </p:cNvCxnSpPr>
          <p:nvPr/>
        </p:nvCxnSpPr>
        <p:spPr>
          <a:xfrm flipH="1">
            <a:off x="1172116" y="2158982"/>
            <a:ext cx="546200" cy="4161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146" idx="5"/>
          </p:cNvCxnSpPr>
          <p:nvPr/>
        </p:nvCxnSpPr>
        <p:spPr>
          <a:xfrm>
            <a:off x="2106264" y="2158982"/>
            <a:ext cx="553701" cy="4380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rot="19428698">
            <a:off x="955984" y="2111535"/>
            <a:ext cx="766557" cy="369332"/>
          </a:xfrm>
          <a:prstGeom prst="rect">
            <a:avLst/>
          </a:prstGeom>
          <a:noFill/>
        </p:spPr>
        <p:txBody>
          <a:bodyPr wrap="none" rtlCol="0">
            <a:spAutoFit/>
          </a:bodyPr>
          <a:lstStyle/>
          <a:p>
            <a:r>
              <a:rPr lang="en-US" dirty="0"/>
              <a:t>Heads</a:t>
            </a:r>
          </a:p>
        </p:txBody>
      </p:sp>
      <p:sp>
        <p:nvSpPr>
          <p:cNvPr id="151" name="TextBox 150"/>
          <p:cNvSpPr txBox="1"/>
          <p:nvPr/>
        </p:nvSpPr>
        <p:spPr>
          <a:xfrm rot="2243358">
            <a:off x="2190648" y="2088813"/>
            <a:ext cx="585032" cy="369332"/>
          </a:xfrm>
          <a:prstGeom prst="rect">
            <a:avLst/>
          </a:prstGeom>
          <a:noFill/>
        </p:spPr>
        <p:txBody>
          <a:bodyPr wrap="none" rtlCol="0">
            <a:spAutoFit/>
          </a:bodyPr>
          <a:lstStyle/>
          <a:p>
            <a:r>
              <a:rPr lang="en-US" dirty="0"/>
              <a:t>Tails</a:t>
            </a:r>
          </a:p>
        </p:txBody>
      </p:sp>
      <p:sp>
        <p:nvSpPr>
          <p:cNvPr id="152" name="TextBox 151"/>
          <p:cNvSpPr txBox="1"/>
          <p:nvPr/>
        </p:nvSpPr>
        <p:spPr>
          <a:xfrm rot="2662494">
            <a:off x="866717" y="5488496"/>
            <a:ext cx="1796389" cy="369332"/>
          </a:xfrm>
          <a:prstGeom prst="rect">
            <a:avLst/>
          </a:prstGeom>
          <a:noFill/>
        </p:spPr>
        <p:txBody>
          <a:bodyPr wrap="none" rtlCol="0">
            <a:spAutoFit/>
          </a:bodyPr>
          <a:lstStyle/>
          <a:p>
            <a:r>
              <a:rPr lang="en-US" dirty="0"/>
              <a:t>Enter Subgame A</a:t>
            </a:r>
          </a:p>
        </p:txBody>
      </p:sp>
      <p:sp>
        <p:nvSpPr>
          <p:cNvPr id="156" name="TextBox 155"/>
          <p:cNvSpPr txBox="1"/>
          <p:nvPr/>
        </p:nvSpPr>
        <p:spPr>
          <a:xfrm rot="19469696">
            <a:off x="927509" y="1960673"/>
            <a:ext cx="675185" cy="307777"/>
          </a:xfrm>
          <a:prstGeom prst="rect">
            <a:avLst/>
          </a:prstGeom>
          <a:noFill/>
        </p:spPr>
        <p:txBody>
          <a:bodyPr wrap="none" rtlCol="0">
            <a:spAutoFit/>
          </a:bodyPr>
          <a:lstStyle/>
          <a:p>
            <a:r>
              <a:rPr lang="en-US" sz="1400" dirty="0"/>
              <a:t>P = 0.5</a:t>
            </a:r>
          </a:p>
        </p:txBody>
      </p:sp>
      <p:sp>
        <p:nvSpPr>
          <p:cNvPr id="157" name="TextBox 156"/>
          <p:cNvSpPr txBox="1"/>
          <p:nvPr/>
        </p:nvSpPr>
        <p:spPr>
          <a:xfrm rot="2241730">
            <a:off x="2245504" y="1925583"/>
            <a:ext cx="675185" cy="307777"/>
          </a:xfrm>
          <a:prstGeom prst="rect">
            <a:avLst/>
          </a:prstGeom>
          <a:noFill/>
        </p:spPr>
        <p:txBody>
          <a:bodyPr wrap="none" rtlCol="0">
            <a:spAutoFit/>
          </a:bodyPr>
          <a:lstStyle/>
          <a:p>
            <a:r>
              <a:rPr lang="en-US" sz="1400" dirty="0"/>
              <a:t>P = 0.5</a:t>
            </a:r>
          </a:p>
        </p:txBody>
      </p:sp>
      <p:sp>
        <p:nvSpPr>
          <p:cNvPr id="181" name="TextBox 180"/>
          <p:cNvSpPr txBox="1"/>
          <p:nvPr/>
        </p:nvSpPr>
        <p:spPr>
          <a:xfrm rot="2776302">
            <a:off x="1353823" y="5143196"/>
            <a:ext cx="779381" cy="307777"/>
          </a:xfrm>
          <a:prstGeom prst="rect">
            <a:avLst/>
          </a:prstGeom>
          <a:noFill/>
        </p:spPr>
        <p:txBody>
          <a:bodyPr wrap="none" rtlCol="0">
            <a:spAutoFit/>
          </a:bodyPr>
          <a:lstStyle/>
          <a:p>
            <a:r>
              <a:rPr lang="en-US" sz="1400" b="1" dirty="0">
                <a:solidFill>
                  <a:srgbClr val="FF0000"/>
                </a:solidFill>
              </a:rPr>
              <a:t>EV = 0.5</a:t>
            </a:r>
          </a:p>
        </p:txBody>
      </p:sp>
      <p:sp>
        <p:nvSpPr>
          <p:cNvPr id="189" name="TextBox 188"/>
          <p:cNvSpPr txBox="1"/>
          <p:nvPr/>
        </p:nvSpPr>
        <p:spPr>
          <a:xfrm rot="18687841">
            <a:off x="-146391" y="2598724"/>
            <a:ext cx="870751" cy="307777"/>
          </a:xfrm>
          <a:prstGeom prst="rect">
            <a:avLst/>
          </a:prstGeom>
          <a:noFill/>
        </p:spPr>
        <p:txBody>
          <a:bodyPr wrap="none" rtlCol="0">
            <a:spAutoFit/>
          </a:bodyPr>
          <a:lstStyle/>
          <a:p>
            <a:r>
              <a:rPr lang="en-US" sz="1400" b="1" dirty="0">
                <a:solidFill>
                  <a:srgbClr val="FF0000"/>
                </a:solidFill>
              </a:rPr>
              <a:t>EV = 0.25</a:t>
            </a:r>
          </a:p>
        </p:txBody>
      </p:sp>
      <p:sp>
        <p:nvSpPr>
          <p:cNvPr id="195" name="Isosceles Triangle 194"/>
          <p:cNvSpPr/>
          <p:nvPr/>
        </p:nvSpPr>
        <p:spPr>
          <a:xfrm>
            <a:off x="247150" y="3146533"/>
            <a:ext cx="777240" cy="548640"/>
          </a:xfrm>
          <a:prstGeom prst="triangle">
            <a:avLst/>
          </a:prstGeom>
          <a:gradFill flip="none" rotWithShape="0">
            <a:gsLst>
              <a:gs pos="0">
                <a:schemeClr val="bg1">
                  <a:lumMod val="50000"/>
                </a:schemeClr>
              </a:gs>
              <a:gs pos="100000">
                <a:srgbClr val="FFFFFF"/>
              </a:gs>
            </a:gsLst>
            <a:lin ang="228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p:cNvSpPr txBox="1"/>
          <p:nvPr/>
        </p:nvSpPr>
        <p:spPr>
          <a:xfrm>
            <a:off x="337563" y="3342697"/>
            <a:ext cx="596638" cy="369332"/>
          </a:xfrm>
          <a:prstGeom prst="rect">
            <a:avLst/>
          </a:prstGeom>
          <a:noFill/>
        </p:spPr>
        <p:txBody>
          <a:bodyPr wrap="none" rtlCol="0">
            <a:spAutoFit/>
          </a:bodyPr>
          <a:lstStyle/>
          <a:p>
            <a:r>
              <a:rPr lang="en-US" b="1" dirty="0"/>
              <a:t>0.25</a:t>
            </a:r>
          </a:p>
        </p:txBody>
      </p:sp>
      <p:sp>
        <p:nvSpPr>
          <p:cNvPr id="134" name="Content Placeholder 2"/>
          <p:cNvSpPr>
            <a:spLocks noGrp="1"/>
          </p:cNvSpPr>
          <p:nvPr>
            <p:ph idx="1"/>
          </p:nvPr>
        </p:nvSpPr>
        <p:spPr>
          <a:xfrm>
            <a:off x="4528159" y="1825625"/>
            <a:ext cx="4528159" cy="4351338"/>
          </a:xfrm>
        </p:spPr>
        <p:txBody>
          <a:bodyPr>
            <a:normAutofit lnSpcReduction="10000"/>
          </a:bodyPr>
          <a:lstStyle/>
          <a:p>
            <a:r>
              <a:rPr lang="en-US" dirty="0"/>
              <a:t>Gifts might not be as large as we thought, because the subgames they come from will be improved</a:t>
            </a:r>
          </a:p>
          <a:p>
            <a:r>
              <a:rPr lang="en-US" dirty="0"/>
              <a:t>Solution: substitute a lower bound on the gift </a:t>
            </a:r>
          </a:p>
          <a:p>
            <a:pPr lvl="1"/>
            <a:r>
              <a:rPr lang="en-US" dirty="0"/>
              <a:t>In practice, this can be an estimate</a:t>
            </a:r>
          </a:p>
        </p:txBody>
      </p:sp>
      <p:sp>
        <p:nvSpPr>
          <p:cNvPr id="70" name="Oval 69"/>
          <p:cNvSpPr>
            <a:spLocks/>
          </p:cNvSpPr>
          <p:nvPr/>
        </p:nvSpPr>
        <p:spPr bwMode="auto">
          <a:xfrm>
            <a:off x="1587619" y="3712029"/>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1" name="TextBox 70"/>
          <p:cNvSpPr txBox="1"/>
          <p:nvPr/>
        </p:nvSpPr>
        <p:spPr>
          <a:xfrm>
            <a:off x="1708692" y="3801683"/>
            <a:ext cx="306494" cy="369332"/>
          </a:xfrm>
          <a:prstGeom prst="rect">
            <a:avLst/>
          </a:prstGeom>
          <a:noFill/>
        </p:spPr>
        <p:txBody>
          <a:bodyPr wrap="none" rtlCol="0">
            <a:spAutoFit/>
          </a:bodyPr>
          <a:lstStyle/>
          <a:p>
            <a:r>
              <a:rPr lang="en-US" b="1" dirty="0"/>
              <a:t>C</a:t>
            </a:r>
          </a:p>
        </p:txBody>
      </p:sp>
      <p:sp>
        <p:nvSpPr>
          <p:cNvPr id="74" name="Oval 73"/>
          <p:cNvSpPr>
            <a:spLocks/>
          </p:cNvSpPr>
          <p:nvPr/>
        </p:nvSpPr>
        <p:spPr bwMode="auto">
          <a:xfrm>
            <a:off x="716461" y="4576175"/>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5" name="TextBox 74"/>
          <p:cNvSpPr txBox="1"/>
          <p:nvPr/>
        </p:nvSpPr>
        <p:spPr>
          <a:xfrm>
            <a:off x="778223" y="4665829"/>
            <a:ext cx="425116" cy="369332"/>
          </a:xfrm>
          <a:prstGeom prst="rect">
            <a:avLst/>
          </a:prstGeom>
          <a:noFill/>
        </p:spPr>
        <p:txBody>
          <a:bodyPr wrap="none" rtlCol="0">
            <a:spAutoFit/>
          </a:bodyPr>
          <a:lstStyle/>
          <a:p>
            <a:r>
              <a:rPr lang="en-US" b="1" dirty="0"/>
              <a:t>P1</a:t>
            </a:r>
          </a:p>
        </p:txBody>
      </p:sp>
      <p:sp>
        <p:nvSpPr>
          <p:cNvPr id="76" name="Oval 75"/>
          <p:cNvSpPr>
            <a:spLocks/>
          </p:cNvSpPr>
          <p:nvPr/>
        </p:nvSpPr>
        <p:spPr bwMode="auto">
          <a:xfrm>
            <a:off x="2432394" y="4561518"/>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7" name="TextBox 76"/>
          <p:cNvSpPr txBox="1"/>
          <p:nvPr/>
        </p:nvSpPr>
        <p:spPr>
          <a:xfrm>
            <a:off x="2494156" y="4651172"/>
            <a:ext cx="425116" cy="369332"/>
          </a:xfrm>
          <a:prstGeom prst="rect">
            <a:avLst/>
          </a:prstGeom>
          <a:noFill/>
        </p:spPr>
        <p:txBody>
          <a:bodyPr wrap="none" rtlCol="0">
            <a:spAutoFit/>
          </a:bodyPr>
          <a:lstStyle/>
          <a:p>
            <a:r>
              <a:rPr lang="en-US" b="1" dirty="0"/>
              <a:t>P1</a:t>
            </a:r>
          </a:p>
        </p:txBody>
      </p:sp>
      <p:cxnSp>
        <p:nvCxnSpPr>
          <p:cNvPr id="81" name="Straight Arrow Connector 80"/>
          <p:cNvCxnSpPr>
            <a:stCxn id="70" idx="5"/>
            <a:endCxn id="76" idx="1"/>
          </p:cNvCxnSpPr>
          <p:nvPr/>
        </p:nvCxnSpPr>
        <p:spPr>
          <a:xfrm>
            <a:off x="2055913" y="4180323"/>
            <a:ext cx="456827" cy="4615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0" idx="3"/>
            <a:endCxn id="74" idx="7"/>
          </p:cNvCxnSpPr>
          <p:nvPr/>
        </p:nvCxnSpPr>
        <p:spPr>
          <a:xfrm flipH="1">
            <a:off x="1184755" y="4180323"/>
            <a:ext cx="483210" cy="4761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rot="2579975">
            <a:off x="2033447" y="4154499"/>
            <a:ext cx="675185" cy="307777"/>
          </a:xfrm>
          <a:prstGeom prst="rect">
            <a:avLst/>
          </a:prstGeom>
          <a:noFill/>
        </p:spPr>
        <p:txBody>
          <a:bodyPr wrap="none" rtlCol="0">
            <a:spAutoFit/>
          </a:bodyPr>
          <a:lstStyle/>
          <a:p>
            <a:r>
              <a:rPr lang="en-US" sz="1400" dirty="0"/>
              <a:t>P = 0.5</a:t>
            </a:r>
          </a:p>
        </p:txBody>
      </p:sp>
      <p:sp>
        <p:nvSpPr>
          <p:cNvPr id="91" name="TextBox 90"/>
          <p:cNvSpPr txBox="1"/>
          <p:nvPr/>
        </p:nvSpPr>
        <p:spPr>
          <a:xfrm rot="18950152">
            <a:off x="978899" y="4166343"/>
            <a:ext cx="675185" cy="307777"/>
          </a:xfrm>
          <a:prstGeom prst="rect">
            <a:avLst/>
          </a:prstGeom>
          <a:noFill/>
        </p:spPr>
        <p:txBody>
          <a:bodyPr wrap="none" rtlCol="0">
            <a:spAutoFit/>
          </a:bodyPr>
          <a:lstStyle/>
          <a:p>
            <a:r>
              <a:rPr lang="en-US" sz="1400" dirty="0"/>
              <a:t>P = 0.5</a:t>
            </a:r>
          </a:p>
        </p:txBody>
      </p:sp>
      <p:cxnSp>
        <p:nvCxnSpPr>
          <p:cNvPr id="92" name="Straight Arrow Connector 91"/>
          <p:cNvCxnSpPr>
            <a:stCxn id="74" idx="4"/>
          </p:cNvCxnSpPr>
          <p:nvPr/>
        </p:nvCxnSpPr>
        <p:spPr>
          <a:xfrm>
            <a:off x="990781" y="5124815"/>
            <a:ext cx="1115483" cy="11569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76" idx="4"/>
          </p:cNvCxnSpPr>
          <p:nvPr/>
        </p:nvCxnSpPr>
        <p:spPr>
          <a:xfrm>
            <a:off x="2706714" y="5110158"/>
            <a:ext cx="1007253" cy="11152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rot="2776302">
            <a:off x="3067495" y="5182174"/>
            <a:ext cx="779381" cy="307777"/>
          </a:xfrm>
          <a:prstGeom prst="rect">
            <a:avLst/>
          </a:prstGeom>
          <a:noFill/>
        </p:spPr>
        <p:txBody>
          <a:bodyPr wrap="none" rtlCol="0">
            <a:spAutoFit/>
          </a:bodyPr>
          <a:lstStyle/>
          <a:p>
            <a:r>
              <a:rPr lang="en-US" sz="1400" b="1" dirty="0">
                <a:solidFill>
                  <a:srgbClr val="FF0000"/>
                </a:solidFill>
              </a:rPr>
              <a:t>EV = 0.5</a:t>
            </a:r>
          </a:p>
        </p:txBody>
      </p:sp>
      <p:sp>
        <p:nvSpPr>
          <p:cNvPr id="108" name="TextBox 107"/>
          <p:cNvSpPr txBox="1"/>
          <p:nvPr/>
        </p:nvSpPr>
        <p:spPr>
          <a:xfrm rot="2792636">
            <a:off x="2562997" y="5504453"/>
            <a:ext cx="1788375" cy="369332"/>
          </a:xfrm>
          <a:prstGeom prst="rect">
            <a:avLst/>
          </a:prstGeom>
          <a:noFill/>
        </p:spPr>
        <p:txBody>
          <a:bodyPr wrap="none" rtlCol="0">
            <a:spAutoFit/>
          </a:bodyPr>
          <a:lstStyle/>
          <a:p>
            <a:r>
              <a:rPr lang="en-US" dirty="0"/>
              <a:t>Enter Subgame B</a:t>
            </a:r>
          </a:p>
        </p:txBody>
      </p:sp>
      <p:sp>
        <p:nvSpPr>
          <p:cNvPr id="43" name="TextBox 42"/>
          <p:cNvSpPr txBox="1"/>
          <p:nvPr/>
        </p:nvSpPr>
        <p:spPr>
          <a:xfrm rot="3444943">
            <a:off x="1334051" y="3025569"/>
            <a:ext cx="566694" cy="369332"/>
          </a:xfrm>
          <a:prstGeom prst="rect">
            <a:avLst/>
          </a:prstGeom>
          <a:noFill/>
        </p:spPr>
        <p:txBody>
          <a:bodyPr wrap="none" rtlCol="0">
            <a:spAutoFit/>
          </a:bodyPr>
          <a:lstStyle/>
          <a:p>
            <a:r>
              <a:rPr lang="en-US" dirty="0"/>
              <a:t>Play</a:t>
            </a:r>
          </a:p>
        </p:txBody>
      </p:sp>
      <p:sp>
        <p:nvSpPr>
          <p:cNvPr id="37" name="TextBox 36"/>
          <p:cNvSpPr txBox="1"/>
          <p:nvPr/>
        </p:nvSpPr>
        <p:spPr>
          <a:xfrm rot="3319017">
            <a:off x="1399926" y="2936308"/>
            <a:ext cx="779381" cy="307777"/>
          </a:xfrm>
          <a:prstGeom prst="rect">
            <a:avLst/>
          </a:prstGeom>
          <a:noFill/>
        </p:spPr>
        <p:txBody>
          <a:bodyPr wrap="none" rtlCol="0">
            <a:spAutoFit/>
          </a:bodyPr>
          <a:lstStyle/>
          <a:p>
            <a:r>
              <a:rPr lang="en-US" sz="1400" b="1" dirty="0">
                <a:solidFill>
                  <a:srgbClr val="FF0000"/>
                </a:solidFill>
              </a:rPr>
              <a:t>EV = 0.5</a:t>
            </a:r>
          </a:p>
        </p:txBody>
      </p:sp>
    </p:spTree>
    <p:extLst>
      <p:ext uri="{BB962C8B-B14F-4D97-AF65-F5344CB8AC3E}">
        <p14:creationId xmlns:p14="http://schemas.microsoft.com/office/powerpoint/2010/main" val="35263918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Box 191"/>
          <p:cNvSpPr txBox="1"/>
          <p:nvPr/>
        </p:nvSpPr>
        <p:spPr>
          <a:xfrm rot="18467458">
            <a:off x="225623" y="2687371"/>
            <a:ext cx="511679" cy="369332"/>
          </a:xfrm>
          <a:prstGeom prst="rect">
            <a:avLst/>
          </a:prstGeom>
          <a:noFill/>
        </p:spPr>
        <p:txBody>
          <a:bodyPr wrap="none" rtlCol="0">
            <a:spAutoFit/>
          </a:bodyPr>
          <a:lstStyle/>
          <a:p>
            <a:r>
              <a:rPr lang="en-US" dirty="0"/>
              <a:t>Sell</a:t>
            </a:r>
          </a:p>
        </p:txBody>
      </p:sp>
      <p:sp>
        <p:nvSpPr>
          <p:cNvPr id="2" name="Title 1"/>
          <p:cNvSpPr>
            <a:spLocks noGrp="1"/>
          </p:cNvSpPr>
          <p:nvPr>
            <p:ph type="title"/>
          </p:nvPr>
        </p:nvSpPr>
        <p:spPr/>
        <p:txBody>
          <a:bodyPr>
            <a:normAutofit fontScale="90000"/>
          </a:bodyPr>
          <a:lstStyle/>
          <a:p>
            <a:r>
              <a:rPr lang="en-US" dirty="0"/>
              <a:t>Reach-</a:t>
            </a:r>
            <a:r>
              <a:rPr lang="en-US" dirty="0" err="1"/>
              <a:t>maxmargin</a:t>
            </a:r>
            <a:r>
              <a:rPr lang="en-US" dirty="0"/>
              <a:t> refinement:</a:t>
            </a:r>
            <a:br>
              <a:rPr lang="en-US" dirty="0"/>
            </a:br>
            <a:r>
              <a:rPr lang="en-US" dirty="0"/>
              <a:t>multiple subgames</a:t>
            </a:r>
            <a:br>
              <a:rPr lang="en-US" dirty="0"/>
            </a:br>
            <a:r>
              <a:rPr lang="en-US" sz="2000" dirty="0">
                <a:solidFill>
                  <a:schemeClr val="tx2">
                    <a:lumMod val="40000"/>
                    <a:lumOff val="60000"/>
                  </a:schemeClr>
                </a:solidFill>
              </a:rPr>
              <a:t>[Brown &amp; Sandholm AAAI-17 workshop, NIPS-17, Science-18]</a:t>
            </a:r>
          </a:p>
        </p:txBody>
      </p:sp>
      <p:sp>
        <p:nvSpPr>
          <p:cNvPr id="133" name="Oval 132"/>
          <p:cNvSpPr>
            <a:spLocks/>
          </p:cNvSpPr>
          <p:nvPr/>
        </p:nvSpPr>
        <p:spPr bwMode="auto">
          <a:xfrm>
            <a:off x="703822" y="2494766"/>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35" name="TextBox 134"/>
          <p:cNvSpPr txBox="1"/>
          <p:nvPr/>
        </p:nvSpPr>
        <p:spPr>
          <a:xfrm>
            <a:off x="765584" y="2584420"/>
            <a:ext cx="425116" cy="369332"/>
          </a:xfrm>
          <a:prstGeom prst="rect">
            <a:avLst/>
          </a:prstGeom>
          <a:noFill/>
        </p:spPr>
        <p:txBody>
          <a:bodyPr wrap="none" rtlCol="0">
            <a:spAutoFit/>
          </a:bodyPr>
          <a:lstStyle/>
          <a:p>
            <a:r>
              <a:rPr lang="en-US" b="1" dirty="0"/>
              <a:t>P1</a:t>
            </a:r>
          </a:p>
        </p:txBody>
      </p:sp>
      <p:cxnSp>
        <p:nvCxnSpPr>
          <p:cNvPr id="139" name="Straight Arrow Connector 138"/>
          <p:cNvCxnSpPr>
            <a:stCxn id="133" idx="5"/>
            <a:endCxn id="70" idx="1"/>
          </p:cNvCxnSpPr>
          <p:nvPr/>
        </p:nvCxnSpPr>
        <p:spPr>
          <a:xfrm>
            <a:off x="1172116" y="2963060"/>
            <a:ext cx="495849" cy="8293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33" idx="3"/>
            <a:endCxn id="195" idx="0"/>
          </p:cNvCxnSpPr>
          <p:nvPr/>
        </p:nvCxnSpPr>
        <p:spPr>
          <a:xfrm flipH="1">
            <a:off x="635770" y="2963060"/>
            <a:ext cx="148398" cy="183473"/>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6" name="Oval 145"/>
          <p:cNvSpPr>
            <a:spLocks/>
          </p:cNvSpPr>
          <p:nvPr/>
        </p:nvSpPr>
        <p:spPr bwMode="auto">
          <a:xfrm>
            <a:off x="1637970" y="1690688"/>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47" name="TextBox 146"/>
          <p:cNvSpPr txBox="1"/>
          <p:nvPr/>
        </p:nvSpPr>
        <p:spPr>
          <a:xfrm>
            <a:off x="1759043" y="1780342"/>
            <a:ext cx="306494" cy="369332"/>
          </a:xfrm>
          <a:prstGeom prst="rect">
            <a:avLst/>
          </a:prstGeom>
          <a:noFill/>
        </p:spPr>
        <p:txBody>
          <a:bodyPr wrap="none" rtlCol="0">
            <a:spAutoFit/>
          </a:bodyPr>
          <a:lstStyle/>
          <a:p>
            <a:r>
              <a:rPr lang="en-US" b="1" dirty="0"/>
              <a:t>C</a:t>
            </a:r>
          </a:p>
        </p:txBody>
      </p:sp>
      <p:cxnSp>
        <p:nvCxnSpPr>
          <p:cNvPr id="148" name="Straight Arrow Connector 147"/>
          <p:cNvCxnSpPr>
            <a:stCxn id="146" idx="3"/>
            <a:endCxn id="133" idx="7"/>
          </p:cNvCxnSpPr>
          <p:nvPr/>
        </p:nvCxnSpPr>
        <p:spPr>
          <a:xfrm flipH="1">
            <a:off x="1172116" y="2158982"/>
            <a:ext cx="546200" cy="4161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146" idx="5"/>
          </p:cNvCxnSpPr>
          <p:nvPr/>
        </p:nvCxnSpPr>
        <p:spPr>
          <a:xfrm>
            <a:off x="2106264" y="2158982"/>
            <a:ext cx="553701" cy="4380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rot="19428698">
            <a:off x="955984" y="2111535"/>
            <a:ext cx="766557" cy="369332"/>
          </a:xfrm>
          <a:prstGeom prst="rect">
            <a:avLst/>
          </a:prstGeom>
          <a:noFill/>
        </p:spPr>
        <p:txBody>
          <a:bodyPr wrap="none" rtlCol="0">
            <a:spAutoFit/>
          </a:bodyPr>
          <a:lstStyle/>
          <a:p>
            <a:r>
              <a:rPr lang="en-US" dirty="0"/>
              <a:t>Heads</a:t>
            </a:r>
          </a:p>
        </p:txBody>
      </p:sp>
      <p:sp>
        <p:nvSpPr>
          <p:cNvPr id="151" name="TextBox 150"/>
          <p:cNvSpPr txBox="1"/>
          <p:nvPr/>
        </p:nvSpPr>
        <p:spPr>
          <a:xfrm rot="2243358">
            <a:off x="2190648" y="2088813"/>
            <a:ext cx="585032" cy="369332"/>
          </a:xfrm>
          <a:prstGeom prst="rect">
            <a:avLst/>
          </a:prstGeom>
          <a:noFill/>
        </p:spPr>
        <p:txBody>
          <a:bodyPr wrap="none" rtlCol="0">
            <a:spAutoFit/>
          </a:bodyPr>
          <a:lstStyle/>
          <a:p>
            <a:r>
              <a:rPr lang="en-US" dirty="0"/>
              <a:t>Tails</a:t>
            </a:r>
          </a:p>
        </p:txBody>
      </p:sp>
      <p:sp>
        <p:nvSpPr>
          <p:cNvPr id="152" name="TextBox 151"/>
          <p:cNvSpPr txBox="1"/>
          <p:nvPr/>
        </p:nvSpPr>
        <p:spPr>
          <a:xfrm rot="2662494">
            <a:off x="866717" y="5488496"/>
            <a:ext cx="1796389" cy="369332"/>
          </a:xfrm>
          <a:prstGeom prst="rect">
            <a:avLst/>
          </a:prstGeom>
          <a:noFill/>
        </p:spPr>
        <p:txBody>
          <a:bodyPr wrap="none" rtlCol="0">
            <a:spAutoFit/>
          </a:bodyPr>
          <a:lstStyle/>
          <a:p>
            <a:r>
              <a:rPr lang="en-US" dirty="0"/>
              <a:t>Enter Subgame A</a:t>
            </a:r>
          </a:p>
        </p:txBody>
      </p:sp>
      <p:sp>
        <p:nvSpPr>
          <p:cNvPr id="156" name="TextBox 155"/>
          <p:cNvSpPr txBox="1"/>
          <p:nvPr/>
        </p:nvSpPr>
        <p:spPr>
          <a:xfrm rot="19469696">
            <a:off x="927509" y="1960673"/>
            <a:ext cx="675185" cy="307777"/>
          </a:xfrm>
          <a:prstGeom prst="rect">
            <a:avLst/>
          </a:prstGeom>
          <a:noFill/>
        </p:spPr>
        <p:txBody>
          <a:bodyPr wrap="none" rtlCol="0">
            <a:spAutoFit/>
          </a:bodyPr>
          <a:lstStyle/>
          <a:p>
            <a:r>
              <a:rPr lang="en-US" sz="1400" dirty="0"/>
              <a:t>P = 0.5</a:t>
            </a:r>
          </a:p>
        </p:txBody>
      </p:sp>
      <p:sp>
        <p:nvSpPr>
          <p:cNvPr id="157" name="TextBox 156"/>
          <p:cNvSpPr txBox="1"/>
          <p:nvPr/>
        </p:nvSpPr>
        <p:spPr>
          <a:xfrm rot="2241730">
            <a:off x="2245504" y="1925583"/>
            <a:ext cx="675185" cy="307777"/>
          </a:xfrm>
          <a:prstGeom prst="rect">
            <a:avLst/>
          </a:prstGeom>
          <a:noFill/>
        </p:spPr>
        <p:txBody>
          <a:bodyPr wrap="none" rtlCol="0">
            <a:spAutoFit/>
          </a:bodyPr>
          <a:lstStyle/>
          <a:p>
            <a:r>
              <a:rPr lang="en-US" sz="1400" dirty="0"/>
              <a:t>P = 0.5</a:t>
            </a:r>
          </a:p>
        </p:txBody>
      </p:sp>
      <p:sp>
        <p:nvSpPr>
          <p:cNvPr id="181" name="TextBox 180"/>
          <p:cNvSpPr txBox="1"/>
          <p:nvPr/>
        </p:nvSpPr>
        <p:spPr>
          <a:xfrm rot="2776302">
            <a:off x="1308138" y="5143196"/>
            <a:ext cx="870751" cy="307777"/>
          </a:xfrm>
          <a:prstGeom prst="rect">
            <a:avLst/>
          </a:prstGeom>
          <a:noFill/>
        </p:spPr>
        <p:txBody>
          <a:bodyPr wrap="none" rtlCol="0">
            <a:spAutoFit/>
          </a:bodyPr>
          <a:lstStyle/>
          <a:p>
            <a:r>
              <a:rPr lang="en-US" sz="1400" b="1" dirty="0">
                <a:solidFill>
                  <a:srgbClr val="FF0000"/>
                </a:solidFill>
              </a:rPr>
              <a:t>EV = 0.25</a:t>
            </a:r>
          </a:p>
        </p:txBody>
      </p:sp>
      <p:sp>
        <p:nvSpPr>
          <p:cNvPr id="189" name="TextBox 188"/>
          <p:cNvSpPr txBox="1"/>
          <p:nvPr/>
        </p:nvSpPr>
        <p:spPr>
          <a:xfrm rot="18687841">
            <a:off x="-146391" y="2598724"/>
            <a:ext cx="870751" cy="307777"/>
          </a:xfrm>
          <a:prstGeom prst="rect">
            <a:avLst/>
          </a:prstGeom>
          <a:noFill/>
        </p:spPr>
        <p:txBody>
          <a:bodyPr wrap="none" rtlCol="0">
            <a:spAutoFit/>
          </a:bodyPr>
          <a:lstStyle/>
          <a:p>
            <a:r>
              <a:rPr lang="en-US" sz="1400" b="1" dirty="0">
                <a:solidFill>
                  <a:srgbClr val="FF0000"/>
                </a:solidFill>
              </a:rPr>
              <a:t>EV = 0.25</a:t>
            </a:r>
          </a:p>
        </p:txBody>
      </p:sp>
      <p:sp>
        <p:nvSpPr>
          <p:cNvPr id="195" name="Isosceles Triangle 194"/>
          <p:cNvSpPr/>
          <p:nvPr/>
        </p:nvSpPr>
        <p:spPr>
          <a:xfrm>
            <a:off x="247150" y="3146533"/>
            <a:ext cx="777240" cy="548640"/>
          </a:xfrm>
          <a:prstGeom prst="triangle">
            <a:avLst/>
          </a:prstGeom>
          <a:gradFill flip="none" rotWithShape="0">
            <a:gsLst>
              <a:gs pos="0">
                <a:schemeClr val="bg1">
                  <a:lumMod val="50000"/>
                </a:schemeClr>
              </a:gs>
              <a:gs pos="100000">
                <a:srgbClr val="FFFFFF"/>
              </a:gs>
            </a:gsLst>
            <a:lin ang="228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p:cNvSpPr txBox="1"/>
          <p:nvPr/>
        </p:nvSpPr>
        <p:spPr>
          <a:xfrm>
            <a:off x="337563" y="3342697"/>
            <a:ext cx="596638" cy="369332"/>
          </a:xfrm>
          <a:prstGeom prst="rect">
            <a:avLst/>
          </a:prstGeom>
          <a:noFill/>
        </p:spPr>
        <p:txBody>
          <a:bodyPr wrap="none" rtlCol="0">
            <a:spAutoFit/>
          </a:bodyPr>
          <a:lstStyle/>
          <a:p>
            <a:r>
              <a:rPr lang="en-US" b="1" dirty="0"/>
              <a:t>0.25</a:t>
            </a:r>
          </a:p>
        </p:txBody>
      </p:sp>
      <p:sp>
        <p:nvSpPr>
          <p:cNvPr id="134" name="Content Placeholder 2"/>
          <p:cNvSpPr>
            <a:spLocks noGrp="1"/>
          </p:cNvSpPr>
          <p:nvPr>
            <p:ph idx="1"/>
          </p:nvPr>
        </p:nvSpPr>
        <p:spPr>
          <a:xfrm>
            <a:off x="4528159" y="1825625"/>
            <a:ext cx="4528159" cy="4351338"/>
          </a:xfrm>
        </p:spPr>
        <p:txBody>
          <a:bodyPr>
            <a:normAutofit lnSpcReduction="10000"/>
          </a:bodyPr>
          <a:lstStyle/>
          <a:p>
            <a:r>
              <a:rPr lang="en-US" dirty="0"/>
              <a:t>Gifts might not be as large as we thought, because the subgames they come from will be improved</a:t>
            </a:r>
          </a:p>
          <a:p>
            <a:r>
              <a:rPr lang="en-US" dirty="0"/>
              <a:t>Solution: substitute a lower bound on the gift </a:t>
            </a:r>
          </a:p>
          <a:p>
            <a:pPr lvl="1"/>
            <a:r>
              <a:rPr lang="en-US" dirty="0"/>
              <a:t>In practice, this can be an estimate</a:t>
            </a:r>
          </a:p>
        </p:txBody>
      </p:sp>
      <p:sp>
        <p:nvSpPr>
          <p:cNvPr id="70" name="Oval 69"/>
          <p:cNvSpPr>
            <a:spLocks/>
          </p:cNvSpPr>
          <p:nvPr/>
        </p:nvSpPr>
        <p:spPr bwMode="auto">
          <a:xfrm>
            <a:off x="1587619" y="3712029"/>
            <a:ext cx="548640" cy="54864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1" name="TextBox 70"/>
          <p:cNvSpPr txBox="1"/>
          <p:nvPr/>
        </p:nvSpPr>
        <p:spPr>
          <a:xfrm>
            <a:off x="1708692" y="3801683"/>
            <a:ext cx="306494" cy="369332"/>
          </a:xfrm>
          <a:prstGeom prst="rect">
            <a:avLst/>
          </a:prstGeom>
          <a:noFill/>
        </p:spPr>
        <p:txBody>
          <a:bodyPr wrap="none" rtlCol="0">
            <a:spAutoFit/>
          </a:bodyPr>
          <a:lstStyle/>
          <a:p>
            <a:r>
              <a:rPr lang="en-US" b="1" dirty="0"/>
              <a:t>C</a:t>
            </a:r>
          </a:p>
        </p:txBody>
      </p:sp>
      <p:sp>
        <p:nvSpPr>
          <p:cNvPr id="74" name="Oval 73"/>
          <p:cNvSpPr>
            <a:spLocks/>
          </p:cNvSpPr>
          <p:nvPr/>
        </p:nvSpPr>
        <p:spPr bwMode="auto">
          <a:xfrm>
            <a:off x="716461" y="4576175"/>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5" name="TextBox 74"/>
          <p:cNvSpPr txBox="1"/>
          <p:nvPr/>
        </p:nvSpPr>
        <p:spPr>
          <a:xfrm>
            <a:off x="778223" y="4665829"/>
            <a:ext cx="425116" cy="369332"/>
          </a:xfrm>
          <a:prstGeom prst="rect">
            <a:avLst/>
          </a:prstGeom>
          <a:noFill/>
        </p:spPr>
        <p:txBody>
          <a:bodyPr wrap="none" rtlCol="0">
            <a:spAutoFit/>
          </a:bodyPr>
          <a:lstStyle/>
          <a:p>
            <a:r>
              <a:rPr lang="en-US" b="1" dirty="0"/>
              <a:t>P1</a:t>
            </a:r>
          </a:p>
        </p:txBody>
      </p:sp>
      <p:sp>
        <p:nvSpPr>
          <p:cNvPr id="76" name="Oval 75"/>
          <p:cNvSpPr>
            <a:spLocks/>
          </p:cNvSpPr>
          <p:nvPr/>
        </p:nvSpPr>
        <p:spPr bwMode="auto">
          <a:xfrm>
            <a:off x="2432394" y="4561518"/>
            <a:ext cx="548640" cy="54864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7" name="TextBox 76"/>
          <p:cNvSpPr txBox="1"/>
          <p:nvPr/>
        </p:nvSpPr>
        <p:spPr>
          <a:xfrm>
            <a:off x="2494156" y="4651172"/>
            <a:ext cx="425116" cy="369332"/>
          </a:xfrm>
          <a:prstGeom prst="rect">
            <a:avLst/>
          </a:prstGeom>
          <a:noFill/>
        </p:spPr>
        <p:txBody>
          <a:bodyPr wrap="none" rtlCol="0">
            <a:spAutoFit/>
          </a:bodyPr>
          <a:lstStyle/>
          <a:p>
            <a:r>
              <a:rPr lang="en-US" b="1" dirty="0"/>
              <a:t>P1</a:t>
            </a:r>
          </a:p>
        </p:txBody>
      </p:sp>
      <p:cxnSp>
        <p:nvCxnSpPr>
          <p:cNvPr id="81" name="Straight Arrow Connector 80"/>
          <p:cNvCxnSpPr>
            <a:stCxn id="70" idx="5"/>
            <a:endCxn id="76" idx="1"/>
          </p:cNvCxnSpPr>
          <p:nvPr/>
        </p:nvCxnSpPr>
        <p:spPr>
          <a:xfrm>
            <a:off x="2055913" y="4180323"/>
            <a:ext cx="456827" cy="4615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0" idx="3"/>
            <a:endCxn id="74" idx="7"/>
          </p:cNvCxnSpPr>
          <p:nvPr/>
        </p:nvCxnSpPr>
        <p:spPr>
          <a:xfrm flipH="1">
            <a:off x="1184755" y="4180323"/>
            <a:ext cx="483210" cy="4761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rot="2579975">
            <a:off x="2033447" y="4154499"/>
            <a:ext cx="675185" cy="307777"/>
          </a:xfrm>
          <a:prstGeom prst="rect">
            <a:avLst/>
          </a:prstGeom>
          <a:noFill/>
        </p:spPr>
        <p:txBody>
          <a:bodyPr wrap="none" rtlCol="0">
            <a:spAutoFit/>
          </a:bodyPr>
          <a:lstStyle/>
          <a:p>
            <a:r>
              <a:rPr lang="en-US" sz="1400" dirty="0"/>
              <a:t>P = 0.5</a:t>
            </a:r>
          </a:p>
        </p:txBody>
      </p:sp>
      <p:sp>
        <p:nvSpPr>
          <p:cNvPr id="91" name="TextBox 90"/>
          <p:cNvSpPr txBox="1"/>
          <p:nvPr/>
        </p:nvSpPr>
        <p:spPr>
          <a:xfrm rot="18950152">
            <a:off x="978899" y="4166343"/>
            <a:ext cx="675185" cy="307777"/>
          </a:xfrm>
          <a:prstGeom prst="rect">
            <a:avLst/>
          </a:prstGeom>
          <a:noFill/>
        </p:spPr>
        <p:txBody>
          <a:bodyPr wrap="none" rtlCol="0">
            <a:spAutoFit/>
          </a:bodyPr>
          <a:lstStyle/>
          <a:p>
            <a:r>
              <a:rPr lang="en-US" sz="1400" dirty="0"/>
              <a:t>P = 0.5</a:t>
            </a:r>
          </a:p>
        </p:txBody>
      </p:sp>
      <p:cxnSp>
        <p:nvCxnSpPr>
          <p:cNvPr id="92" name="Straight Arrow Connector 91"/>
          <p:cNvCxnSpPr>
            <a:stCxn id="74" idx="4"/>
          </p:cNvCxnSpPr>
          <p:nvPr/>
        </p:nvCxnSpPr>
        <p:spPr>
          <a:xfrm>
            <a:off x="990781" y="5124815"/>
            <a:ext cx="1115483" cy="11569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76" idx="4"/>
          </p:cNvCxnSpPr>
          <p:nvPr/>
        </p:nvCxnSpPr>
        <p:spPr>
          <a:xfrm>
            <a:off x="2706714" y="5110158"/>
            <a:ext cx="1007253" cy="11152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rot="2776302">
            <a:off x="3021810" y="5182174"/>
            <a:ext cx="870751" cy="307777"/>
          </a:xfrm>
          <a:prstGeom prst="rect">
            <a:avLst/>
          </a:prstGeom>
          <a:noFill/>
        </p:spPr>
        <p:txBody>
          <a:bodyPr wrap="none" rtlCol="0">
            <a:spAutoFit/>
          </a:bodyPr>
          <a:lstStyle/>
          <a:p>
            <a:r>
              <a:rPr lang="en-US" sz="1400" b="1" dirty="0">
                <a:solidFill>
                  <a:srgbClr val="FF0000"/>
                </a:solidFill>
              </a:rPr>
              <a:t>EV = 0.25</a:t>
            </a:r>
          </a:p>
        </p:txBody>
      </p:sp>
      <p:sp>
        <p:nvSpPr>
          <p:cNvPr id="108" name="TextBox 107"/>
          <p:cNvSpPr txBox="1"/>
          <p:nvPr/>
        </p:nvSpPr>
        <p:spPr>
          <a:xfrm rot="2792636">
            <a:off x="2562997" y="5504453"/>
            <a:ext cx="1788375" cy="369332"/>
          </a:xfrm>
          <a:prstGeom prst="rect">
            <a:avLst/>
          </a:prstGeom>
          <a:noFill/>
        </p:spPr>
        <p:txBody>
          <a:bodyPr wrap="none" rtlCol="0">
            <a:spAutoFit/>
          </a:bodyPr>
          <a:lstStyle/>
          <a:p>
            <a:r>
              <a:rPr lang="en-US" dirty="0"/>
              <a:t>Enter Subgame B</a:t>
            </a:r>
          </a:p>
        </p:txBody>
      </p:sp>
      <p:sp>
        <p:nvSpPr>
          <p:cNvPr id="43" name="TextBox 42"/>
          <p:cNvSpPr txBox="1"/>
          <p:nvPr/>
        </p:nvSpPr>
        <p:spPr>
          <a:xfrm rot="3444943">
            <a:off x="1334051" y="3025569"/>
            <a:ext cx="566694" cy="369332"/>
          </a:xfrm>
          <a:prstGeom prst="rect">
            <a:avLst/>
          </a:prstGeom>
          <a:noFill/>
        </p:spPr>
        <p:txBody>
          <a:bodyPr wrap="none" rtlCol="0">
            <a:spAutoFit/>
          </a:bodyPr>
          <a:lstStyle/>
          <a:p>
            <a:r>
              <a:rPr lang="en-US" dirty="0"/>
              <a:t>Play</a:t>
            </a:r>
          </a:p>
        </p:txBody>
      </p:sp>
      <p:sp>
        <p:nvSpPr>
          <p:cNvPr id="37" name="TextBox 36"/>
          <p:cNvSpPr txBox="1"/>
          <p:nvPr/>
        </p:nvSpPr>
        <p:spPr>
          <a:xfrm rot="3319017">
            <a:off x="1354241" y="2936308"/>
            <a:ext cx="870751" cy="307777"/>
          </a:xfrm>
          <a:prstGeom prst="rect">
            <a:avLst/>
          </a:prstGeom>
          <a:noFill/>
        </p:spPr>
        <p:txBody>
          <a:bodyPr wrap="none" rtlCol="0">
            <a:spAutoFit/>
          </a:bodyPr>
          <a:lstStyle/>
          <a:p>
            <a:r>
              <a:rPr lang="en-US" sz="1400" b="1" dirty="0">
                <a:solidFill>
                  <a:srgbClr val="FF0000"/>
                </a:solidFill>
              </a:rPr>
              <a:t>EV = 0.25</a:t>
            </a:r>
          </a:p>
        </p:txBody>
      </p:sp>
    </p:spTree>
    <p:extLst>
      <p:ext uri="{BB962C8B-B14F-4D97-AF65-F5344CB8AC3E}">
        <p14:creationId xmlns:p14="http://schemas.microsoft.com/office/powerpoint/2010/main" val="10704495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a:t>Medium-scale experiments on subgame solving</a:t>
            </a:r>
            <a:br>
              <a:rPr lang="en-US" dirty="0"/>
            </a:br>
            <a:r>
              <a:rPr lang="en-US" dirty="0"/>
              <a:t>within action abstraction</a:t>
            </a:r>
          </a:p>
        </p:txBody>
      </p:sp>
      <p:graphicFrame>
        <p:nvGraphicFramePr>
          <p:cNvPr id="4" name="Content Placeholder 3"/>
          <p:cNvGraphicFramePr>
            <a:graphicFrameLocks noGrp="1"/>
          </p:cNvGraphicFramePr>
          <p:nvPr>
            <p:ph idx="1"/>
          </p:nvPr>
        </p:nvGraphicFramePr>
        <p:xfrm>
          <a:off x="581678" y="2590800"/>
          <a:ext cx="7886700" cy="24942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370840">
                <a:tc>
                  <a:txBody>
                    <a:bodyPr/>
                    <a:lstStyle/>
                    <a:p>
                      <a:endParaRPr lang="en-US" dirty="0"/>
                    </a:p>
                  </a:txBody>
                  <a:tcPr marL="68580" marR="68580"/>
                </a:tc>
                <a:tc>
                  <a:txBody>
                    <a:bodyPr/>
                    <a:lstStyle/>
                    <a:p>
                      <a:r>
                        <a:rPr lang="en-US" dirty="0"/>
                        <a:t>Small Game Exploitability</a:t>
                      </a:r>
                    </a:p>
                  </a:txBody>
                  <a:tcPr marL="68580" marR="68580"/>
                </a:tc>
                <a:tc>
                  <a:txBody>
                    <a:bodyPr/>
                    <a:lstStyle/>
                    <a:p>
                      <a:r>
                        <a:rPr lang="en-US" dirty="0"/>
                        <a:t>Large Game Exploitability</a:t>
                      </a:r>
                    </a:p>
                  </a:txBody>
                  <a:tcPr marL="68580" marR="68580"/>
                </a:tc>
                <a:extLst>
                  <a:ext uri="{0D108BD9-81ED-4DB2-BD59-A6C34878D82A}">
                    <a16:rowId xmlns:a16="http://schemas.microsoft.com/office/drawing/2014/main" val="10000"/>
                  </a:ext>
                </a:extLst>
              </a:tr>
              <a:tr h="370840">
                <a:tc>
                  <a:txBody>
                    <a:bodyPr/>
                    <a:lstStyle/>
                    <a:p>
                      <a:r>
                        <a:rPr lang="en-US" dirty="0"/>
                        <a:t>Blueprint Strategy</a:t>
                      </a:r>
                    </a:p>
                  </a:txBody>
                  <a:tcPr marL="68580" marR="68580"/>
                </a:tc>
                <a:tc>
                  <a:txBody>
                    <a:bodyPr/>
                    <a:lstStyle/>
                    <a:p>
                      <a:r>
                        <a:rPr lang="en-US" dirty="0"/>
                        <a:t>91.3 </a:t>
                      </a:r>
                      <a:r>
                        <a:rPr lang="en-US" dirty="0" err="1"/>
                        <a:t>mbb</a:t>
                      </a:r>
                      <a:r>
                        <a:rPr lang="en-US" dirty="0"/>
                        <a:t> / hand</a:t>
                      </a:r>
                    </a:p>
                  </a:txBody>
                  <a:tcPr marL="68580" marR="68580"/>
                </a:tc>
                <a:tc>
                  <a:txBody>
                    <a:bodyPr/>
                    <a:lstStyle/>
                    <a:p>
                      <a:r>
                        <a:rPr lang="en-US" dirty="0"/>
                        <a:t>41.4 </a:t>
                      </a:r>
                      <a:r>
                        <a:rPr lang="en-US" dirty="0" err="1"/>
                        <a:t>mbb</a:t>
                      </a:r>
                      <a:r>
                        <a:rPr lang="en-US" dirty="0"/>
                        <a:t> / hand</a:t>
                      </a:r>
                    </a:p>
                  </a:txBody>
                  <a:tcPr marL="68580" marR="68580"/>
                </a:tc>
                <a:extLst>
                  <a:ext uri="{0D108BD9-81ED-4DB2-BD59-A6C34878D82A}">
                    <a16:rowId xmlns:a16="http://schemas.microsoft.com/office/drawing/2014/main" val="10001"/>
                  </a:ext>
                </a:extLst>
              </a:tr>
              <a:tr h="370840">
                <a:tc>
                  <a:txBody>
                    <a:bodyPr/>
                    <a:lstStyle/>
                    <a:p>
                      <a:r>
                        <a:rPr lang="en-US" dirty="0"/>
                        <a:t>Unsafe Subgame</a:t>
                      </a:r>
                      <a:r>
                        <a:rPr lang="en-US" baseline="0" dirty="0"/>
                        <a:t> Solving</a:t>
                      </a:r>
                      <a:endParaRPr lang="en-US" dirty="0"/>
                    </a:p>
                  </a:txBody>
                  <a:tcPr marL="68580" marR="68580"/>
                </a:tc>
                <a:tc>
                  <a:txBody>
                    <a:bodyPr/>
                    <a:lstStyle/>
                    <a:p>
                      <a:r>
                        <a:rPr lang="en-US" dirty="0"/>
                        <a:t>5.51 </a:t>
                      </a:r>
                      <a:r>
                        <a:rPr lang="en-US" dirty="0" err="1"/>
                        <a:t>mbb</a:t>
                      </a:r>
                      <a:r>
                        <a:rPr lang="en-US" dirty="0"/>
                        <a:t> / hand</a:t>
                      </a:r>
                    </a:p>
                  </a:txBody>
                  <a:tcPr marL="68580" marR="68580"/>
                </a:tc>
                <a:tc>
                  <a:txBody>
                    <a:bodyPr/>
                    <a:lstStyle/>
                    <a:p>
                      <a:r>
                        <a:rPr lang="en-US" dirty="0"/>
                        <a:t>397 </a:t>
                      </a:r>
                      <a:r>
                        <a:rPr lang="en-US" dirty="0" err="1"/>
                        <a:t>mbb</a:t>
                      </a:r>
                      <a:r>
                        <a:rPr lang="en-US" dirty="0"/>
                        <a:t> / hand</a:t>
                      </a:r>
                    </a:p>
                  </a:txBody>
                  <a:tcPr marL="68580" marR="68580"/>
                </a:tc>
                <a:extLst>
                  <a:ext uri="{0D108BD9-81ED-4DB2-BD59-A6C34878D82A}">
                    <a16:rowId xmlns:a16="http://schemas.microsoft.com/office/drawing/2014/main" val="10002"/>
                  </a:ext>
                </a:extLst>
              </a:tr>
              <a:tr h="370840">
                <a:tc>
                  <a:txBody>
                    <a:bodyPr/>
                    <a:lstStyle/>
                    <a:p>
                      <a:r>
                        <a:rPr lang="en-US" dirty="0"/>
                        <a:t>Re-solve Refinement</a:t>
                      </a:r>
                    </a:p>
                  </a:txBody>
                  <a:tcPr marL="68580" marR="68580"/>
                </a:tc>
                <a:tc>
                  <a:txBody>
                    <a:bodyPr/>
                    <a:lstStyle/>
                    <a:p>
                      <a:r>
                        <a:rPr lang="en-US" dirty="0"/>
                        <a:t>81.2 </a:t>
                      </a:r>
                      <a:r>
                        <a:rPr lang="en-US" dirty="0" err="1"/>
                        <a:t>mbb</a:t>
                      </a:r>
                      <a:r>
                        <a:rPr lang="en-US" dirty="0"/>
                        <a:t> / hand</a:t>
                      </a:r>
                    </a:p>
                  </a:txBody>
                  <a:tcPr marL="68580" marR="68580"/>
                </a:tc>
                <a:tc>
                  <a:txBody>
                    <a:bodyPr/>
                    <a:lstStyle/>
                    <a:p>
                      <a:r>
                        <a:rPr lang="en-US" dirty="0"/>
                        <a:t>36.3 </a:t>
                      </a:r>
                      <a:r>
                        <a:rPr lang="en-US" dirty="0" err="1"/>
                        <a:t>mbb</a:t>
                      </a:r>
                      <a:r>
                        <a:rPr lang="en-US" dirty="0"/>
                        <a:t> / hand</a:t>
                      </a:r>
                    </a:p>
                  </a:txBody>
                  <a:tcPr marL="68580" marR="68580"/>
                </a:tc>
                <a:extLst>
                  <a:ext uri="{0D108BD9-81ED-4DB2-BD59-A6C34878D82A}">
                    <a16:rowId xmlns:a16="http://schemas.microsoft.com/office/drawing/2014/main" val="10003"/>
                  </a:ext>
                </a:extLst>
              </a:tr>
              <a:tr h="370840">
                <a:tc>
                  <a:txBody>
                    <a:bodyPr/>
                    <a:lstStyle/>
                    <a:p>
                      <a:r>
                        <a:rPr lang="en-US" dirty="0" err="1"/>
                        <a:t>Maxmargin</a:t>
                      </a:r>
                      <a:r>
                        <a:rPr lang="en-US" dirty="0"/>
                        <a:t> Refinement</a:t>
                      </a:r>
                    </a:p>
                  </a:txBody>
                  <a:tcPr marL="68580" marR="68580"/>
                </a:tc>
                <a:tc>
                  <a:txBody>
                    <a:bodyPr/>
                    <a:lstStyle/>
                    <a:p>
                      <a:r>
                        <a:rPr lang="en-US" dirty="0"/>
                        <a:t>9.36 </a:t>
                      </a:r>
                      <a:r>
                        <a:rPr lang="en-US" dirty="0" err="1"/>
                        <a:t>mbb</a:t>
                      </a:r>
                      <a:r>
                        <a:rPr lang="en-US" dirty="0"/>
                        <a:t> / hand</a:t>
                      </a:r>
                    </a:p>
                  </a:txBody>
                  <a:tcPr marL="68580" marR="68580"/>
                </a:tc>
                <a:tc>
                  <a:txBody>
                    <a:bodyPr/>
                    <a:lstStyle/>
                    <a:p>
                      <a:r>
                        <a:rPr lang="en-US" dirty="0"/>
                        <a:t>6.12 </a:t>
                      </a:r>
                      <a:r>
                        <a:rPr lang="en-US" dirty="0" err="1"/>
                        <a:t>mbb</a:t>
                      </a:r>
                      <a:r>
                        <a:rPr lang="en-US" dirty="0"/>
                        <a:t> / hand</a:t>
                      </a:r>
                    </a:p>
                  </a:txBody>
                  <a:tcPr marL="68580" marR="68580"/>
                </a:tc>
                <a:extLst>
                  <a:ext uri="{0D108BD9-81ED-4DB2-BD59-A6C34878D82A}">
                    <a16:rowId xmlns:a16="http://schemas.microsoft.com/office/drawing/2014/main" val="10004"/>
                  </a:ext>
                </a:extLst>
              </a:tr>
              <a:tr h="370840">
                <a:tc>
                  <a:txBody>
                    <a:bodyPr/>
                    <a:lstStyle/>
                    <a:p>
                      <a:r>
                        <a:rPr lang="en-US" b="1" dirty="0"/>
                        <a:t>Reach-</a:t>
                      </a:r>
                      <a:r>
                        <a:rPr lang="en-US" b="1" dirty="0" err="1"/>
                        <a:t>Maxmargin</a:t>
                      </a:r>
                      <a:r>
                        <a:rPr lang="en-US" b="1" dirty="0"/>
                        <a:t> Refinement</a:t>
                      </a:r>
                    </a:p>
                  </a:txBody>
                  <a:tcPr marL="68580" marR="68580"/>
                </a:tc>
                <a:tc>
                  <a:txBody>
                    <a:bodyPr/>
                    <a:lstStyle/>
                    <a:p>
                      <a:r>
                        <a:rPr lang="en-US" b="1" dirty="0"/>
                        <a:t>8.26 </a:t>
                      </a:r>
                      <a:r>
                        <a:rPr lang="en-US" b="1" dirty="0" err="1"/>
                        <a:t>mbb</a:t>
                      </a:r>
                      <a:r>
                        <a:rPr lang="en-US" b="1" dirty="0"/>
                        <a:t> / hand</a:t>
                      </a:r>
                    </a:p>
                  </a:txBody>
                  <a:tcPr marL="68580" marR="68580"/>
                </a:tc>
                <a:tc>
                  <a:txBody>
                    <a:bodyPr/>
                    <a:lstStyle/>
                    <a:p>
                      <a:r>
                        <a:rPr lang="en-US" b="1" dirty="0"/>
                        <a:t>5.50 </a:t>
                      </a:r>
                      <a:r>
                        <a:rPr lang="en-US" b="1" dirty="0" err="1"/>
                        <a:t>mbb</a:t>
                      </a:r>
                      <a:r>
                        <a:rPr lang="en-US" b="1" dirty="0"/>
                        <a:t> / hand</a:t>
                      </a:r>
                    </a:p>
                  </a:txBody>
                  <a:tcPr marL="68580" marR="68580"/>
                </a:tc>
                <a:extLst>
                  <a:ext uri="{0D108BD9-81ED-4DB2-BD59-A6C34878D82A}">
                    <a16:rowId xmlns:a16="http://schemas.microsoft.com/office/drawing/2014/main" val="10005"/>
                  </a:ext>
                </a:extLst>
              </a:tr>
            </a:tbl>
          </a:graphicData>
        </a:graphic>
      </p:graphicFrame>
      <p:sp>
        <p:nvSpPr>
          <p:cNvPr id="5" name="Content Placeholder 2"/>
          <p:cNvSpPr txBox="1">
            <a:spLocks/>
          </p:cNvSpPr>
          <p:nvPr/>
        </p:nvSpPr>
        <p:spPr>
          <a:xfrm>
            <a:off x="628650" y="1825626"/>
            <a:ext cx="7995520" cy="1982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190867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ideas in subgame solver</a:t>
            </a:r>
          </a:p>
        </p:txBody>
      </p:sp>
      <p:sp>
        <p:nvSpPr>
          <p:cNvPr id="3" name="Content Placeholder 2"/>
          <p:cNvSpPr>
            <a:spLocks noGrp="1"/>
          </p:cNvSpPr>
          <p:nvPr>
            <p:ph idx="1"/>
          </p:nvPr>
        </p:nvSpPr>
        <p:spPr>
          <a:xfrm>
            <a:off x="304800" y="1600200"/>
            <a:ext cx="8534400" cy="4525963"/>
          </a:xfrm>
        </p:spPr>
        <p:txBody>
          <a:bodyPr/>
          <a:lstStyle/>
          <a:p>
            <a:r>
              <a:rPr lang="en-US" dirty="0"/>
              <a:t>Provably </a:t>
            </a:r>
            <a:r>
              <a:rPr lang="en-US" i="1" dirty="0"/>
              <a:t>safe</a:t>
            </a:r>
            <a:r>
              <a:rPr lang="en-US" dirty="0"/>
              <a:t> subgame solving taking into account opponent’s mistakes in the hand so far</a:t>
            </a:r>
          </a:p>
          <a:p>
            <a:r>
              <a:rPr lang="en-US" dirty="0">
                <a:solidFill>
                  <a:srgbClr val="FF0000"/>
                </a:solidFill>
              </a:rPr>
              <a:t>Nested subgame solving</a:t>
            </a:r>
          </a:p>
          <a:p>
            <a:r>
              <a:rPr lang="en-US" dirty="0"/>
              <a:t>Subgame solving starts much earlier </a:t>
            </a:r>
          </a:p>
          <a:p>
            <a:r>
              <a:rPr lang="en-US" dirty="0"/>
              <a:t>No card abstraction in the subgame</a:t>
            </a:r>
          </a:p>
          <a:p>
            <a:r>
              <a:rPr lang="en-US" dirty="0"/>
              <a:t>Changed our action abstraction between hands</a:t>
            </a:r>
          </a:p>
        </p:txBody>
      </p:sp>
    </p:spTree>
    <p:extLst>
      <p:ext uri="{BB962C8B-B14F-4D97-AF65-F5344CB8AC3E}">
        <p14:creationId xmlns:p14="http://schemas.microsoft.com/office/powerpoint/2010/main" val="4304970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Action abstraction</a:t>
            </a:r>
          </a:p>
        </p:txBody>
      </p:sp>
      <p:sp>
        <p:nvSpPr>
          <p:cNvPr id="35" name="Oval 34"/>
          <p:cNvSpPr>
            <a:spLocks/>
          </p:cNvSpPr>
          <p:nvPr/>
        </p:nvSpPr>
        <p:spPr bwMode="auto">
          <a:xfrm>
            <a:off x="4240193" y="1219200"/>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6" name="Line 16"/>
          <p:cNvSpPr>
            <a:spLocks noChangeShapeType="1"/>
          </p:cNvSpPr>
          <p:nvPr/>
        </p:nvSpPr>
        <p:spPr bwMode="auto">
          <a:xfrm rot="10800000" flipH="1">
            <a:off x="1834460" y="1934134"/>
            <a:ext cx="2754982" cy="2417553"/>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Line 16"/>
          <p:cNvSpPr>
            <a:spLocks noChangeShapeType="1"/>
          </p:cNvSpPr>
          <p:nvPr/>
        </p:nvSpPr>
        <p:spPr bwMode="auto">
          <a:xfrm rot="10800000" flipH="1">
            <a:off x="1090091" y="1934136"/>
            <a:ext cx="3512158" cy="2417551"/>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Line 16"/>
          <p:cNvSpPr>
            <a:spLocks noChangeShapeType="1"/>
          </p:cNvSpPr>
          <p:nvPr/>
        </p:nvSpPr>
        <p:spPr bwMode="auto">
          <a:xfrm rot="10800000" flipH="1">
            <a:off x="2374786" y="1934134"/>
            <a:ext cx="2214655" cy="2417553"/>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9" name="Line 16"/>
          <p:cNvSpPr>
            <a:spLocks noChangeShapeType="1"/>
          </p:cNvSpPr>
          <p:nvPr/>
        </p:nvSpPr>
        <p:spPr bwMode="auto">
          <a:xfrm rot="10800000" flipH="1">
            <a:off x="2846169" y="1934135"/>
            <a:ext cx="1743273" cy="2417552"/>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0" name="Line 16"/>
          <p:cNvSpPr>
            <a:spLocks noChangeShapeType="1"/>
          </p:cNvSpPr>
          <p:nvPr/>
        </p:nvSpPr>
        <p:spPr bwMode="auto">
          <a:xfrm rot="10800000">
            <a:off x="4589442" y="1934136"/>
            <a:ext cx="12807" cy="2417552"/>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1" name="Line 16"/>
          <p:cNvSpPr>
            <a:spLocks noChangeShapeType="1"/>
          </p:cNvSpPr>
          <p:nvPr/>
        </p:nvSpPr>
        <p:spPr bwMode="auto">
          <a:xfrm rot="10800000">
            <a:off x="4589441" y="1934135"/>
            <a:ext cx="458893" cy="2417552"/>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2" name="Line 16"/>
          <p:cNvSpPr>
            <a:spLocks noChangeShapeType="1"/>
          </p:cNvSpPr>
          <p:nvPr/>
        </p:nvSpPr>
        <p:spPr bwMode="auto">
          <a:xfrm rot="10800000">
            <a:off x="4589441" y="1934132"/>
            <a:ext cx="889604" cy="2417556"/>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3" name="Line 16"/>
          <p:cNvSpPr>
            <a:spLocks noChangeShapeType="1"/>
          </p:cNvSpPr>
          <p:nvPr/>
        </p:nvSpPr>
        <p:spPr bwMode="auto">
          <a:xfrm rot="10800000">
            <a:off x="4589442" y="1934135"/>
            <a:ext cx="1403352" cy="2417553"/>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4" name="Line 16"/>
          <p:cNvSpPr>
            <a:spLocks noChangeShapeType="1"/>
          </p:cNvSpPr>
          <p:nvPr/>
        </p:nvSpPr>
        <p:spPr bwMode="auto">
          <a:xfrm rot="10800000" flipH="1">
            <a:off x="3482112" y="1934134"/>
            <a:ext cx="1107329" cy="2417554"/>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5" name="Line 16"/>
          <p:cNvSpPr>
            <a:spLocks noChangeShapeType="1"/>
          </p:cNvSpPr>
          <p:nvPr/>
        </p:nvSpPr>
        <p:spPr bwMode="auto">
          <a:xfrm rot="10800000" flipH="1">
            <a:off x="4035776" y="1934135"/>
            <a:ext cx="553666" cy="2417553"/>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6" name="Line 16"/>
          <p:cNvSpPr>
            <a:spLocks noChangeShapeType="1"/>
          </p:cNvSpPr>
          <p:nvPr/>
        </p:nvSpPr>
        <p:spPr bwMode="auto">
          <a:xfrm rot="10800000">
            <a:off x="4589442" y="1934135"/>
            <a:ext cx="1962491" cy="2417551"/>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7" name="Line 16"/>
          <p:cNvSpPr>
            <a:spLocks noChangeShapeType="1"/>
          </p:cNvSpPr>
          <p:nvPr/>
        </p:nvSpPr>
        <p:spPr bwMode="auto">
          <a:xfrm rot="10800000">
            <a:off x="4589442" y="1934135"/>
            <a:ext cx="2606244" cy="2417553"/>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8" name="Line 16"/>
          <p:cNvSpPr>
            <a:spLocks noChangeShapeType="1"/>
          </p:cNvSpPr>
          <p:nvPr/>
        </p:nvSpPr>
        <p:spPr bwMode="auto">
          <a:xfrm rot="10800000">
            <a:off x="4589442" y="1934135"/>
            <a:ext cx="3488474" cy="2417553"/>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9" name="Line 11"/>
          <p:cNvSpPr>
            <a:spLocks noChangeShapeType="1"/>
          </p:cNvSpPr>
          <p:nvPr/>
        </p:nvSpPr>
        <p:spPr bwMode="auto">
          <a:xfrm rot="10800000" flipH="1">
            <a:off x="3965662" y="4956933"/>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0" name="Oval 49"/>
          <p:cNvSpPr>
            <a:spLocks/>
          </p:cNvSpPr>
          <p:nvPr/>
        </p:nvSpPr>
        <p:spPr bwMode="auto">
          <a:xfrm>
            <a:off x="4252999" y="4360033"/>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Line 3"/>
          <p:cNvSpPr>
            <a:spLocks noChangeShapeType="1"/>
          </p:cNvSpPr>
          <p:nvPr/>
        </p:nvSpPr>
        <p:spPr bwMode="auto">
          <a:xfrm rot="10800000">
            <a:off x="4849898" y="4945393"/>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Line 11"/>
          <p:cNvSpPr>
            <a:spLocks noChangeShapeType="1"/>
          </p:cNvSpPr>
          <p:nvPr/>
        </p:nvSpPr>
        <p:spPr bwMode="auto">
          <a:xfrm rot="10800000" flipH="1">
            <a:off x="423004" y="4956933"/>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3" name="Oval 52"/>
          <p:cNvSpPr>
            <a:spLocks/>
          </p:cNvSpPr>
          <p:nvPr/>
        </p:nvSpPr>
        <p:spPr bwMode="auto">
          <a:xfrm>
            <a:off x="710341" y="4360033"/>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4" name="Line 3"/>
          <p:cNvSpPr>
            <a:spLocks noChangeShapeType="1"/>
          </p:cNvSpPr>
          <p:nvPr/>
        </p:nvSpPr>
        <p:spPr bwMode="auto">
          <a:xfrm rot="10800000">
            <a:off x="1307240" y="4945393"/>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5" name="Line 11"/>
          <p:cNvSpPr>
            <a:spLocks noChangeShapeType="1"/>
          </p:cNvSpPr>
          <p:nvPr/>
        </p:nvSpPr>
        <p:spPr bwMode="auto">
          <a:xfrm rot="10800000" flipH="1">
            <a:off x="7439886" y="4956933"/>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6" name="Oval 55"/>
          <p:cNvSpPr>
            <a:spLocks/>
          </p:cNvSpPr>
          <p:nvPr/>
        </p:nvSpPr>
        <p:spPr bwMode="auto">
          <a:xfrm>
            <a:off x="7727223" y="4360033"/>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7" name="Line 3"/>
          <p:cNvSpPr>
            <a:spLocks noChangeShapeType="1"/>
          </p:cNvSpPr>
          <p:nvPr/>
        </p:nvSpPr>
        <p:spPr bwMode="auto">
          <a:xfrm rot="10800000">
            <a:off x="8324122" y="4945393"/>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8" name="TextBox 57"/>
          <p:cNvSpPr txBox="1"/>
          <p:nvPr/>
        </p:nvSpPr>
        <p:spPr>
          <a:xfrm>
            <a:off x="2069047" y="4556823"/>
            <a:ext cx="505268" cy="400110"/>
          </a:xfrm>
          <a:prstGeom prst="rect">
            <a:avLst/>
          </a:prstGeom>
          <a:noFill/>
        </p:spPr>
        <p:txBody>
          <a:bodyPr wrap="none" rtlCol="0">
            <a:spAutoFit/>
          </a:bodyPr>
          <a:lstStyle/>
          <a:p>
            <a:r>
              <a:rPr lang="en-US" dirty="0">
                <a:solidFill>
                  <a:schemeClr val="tx1"/>
                </a:solidFill>
              </a:rPr>
              <a:t>. . .</a:t>
            </a:r>
          </a:p>
        </p:txBody>
      </p:sp>
      <p:sp>
        <p:nvSpPr>
          <p:cNvPr id="59" name="TextBox 58"/>
          <p:cNvSpPr txBox="1"/>
          <p:nvPr/>
        </p:nvSpPr>
        <p:spPr>
          <a:xfrm>
            <a:off x="6532571" y="4556823"/>
            <a:ext cx="505268" cy="400110"/>
          </a:xfrm>
          <a:prstGeom prst="rect">
            <a:avLst/>
          </a:prstGeom>
          <a:noFill/>
        </p:spPr>
        <p:txBody>
          <a:bodyPr wrap="none" rtlCol="0">
            <a:spAutoFit/>
          </a:bodyPr>
          <a:lstStyle/>
          <a:p>
            <a:r>
              <a:rPr lang="en-US" dirty="0">
                <a:solidFill>
                  <a:schemeClr val="tx1"/>
                </a:solidFill>
              </a:rPr>
              <a:t>. . .</a:t>
            </a:r>
          </a:p>
        </p:txBody>
      </p:sp>
      <p:sp>
        <p:nvSpPr>
          <p:cNvPr id="60" name="TextBox 59"/>
          <p:cNvSpPr txBox="1"/>
          <p:nvPr/>
        </p:nvSpPr>
        <p:spPr>
          <a:xfrm>
            <a:off x="3097650" y="4556823"/>
            <a:ext cx="505268" cy="400110"/>
          </a:xfrm>
          <a:prstGeom prst="rect">
            <a:avLst/>
          </a:prstGeom>
          <a:noFill/>
        </p:spPr>
        <p:txBody>
          <a:bodyPr wrap="none" rtlCol="0">
            <a:spAutoFit/>
          </a:bodyPr>
          <a:lstStyle/>
          <a:p>
            <a:r>
              <a:rPr lang="en-US" dirty="0">
                <a:solidFill>
                  <a:schemeClr val="tx1"/>
                </a:solidFill>
              </a:rPr>
              <a:t>. . .</a:t>
            </a:r>
          </a:p>
        </p:txBody>
      </p:sp>
      <p:sp>
        <p:nvSpPr>
          <p:cNvPr id="61" name="TextBox 60"/>
          <p:cNvSpPr txBox="1"/>
          <p:nvPr/>
        </p:nvSpPr>
        <p:spPr>
          <a:xfrm>
            <a:off x="5545405" y="4556823"/>
            <a:ext cx="505268" cy="400110"/>
          </a:xfrm>
          <a:prstGeom prst="rect">
            <a:avLst/>
          </a:prstGeom>
          <a:noFill/>
        </p:spPr>
        <p:txBody>
          <a:bodyPr wrap="none" rtlCol="0">
            <a:spAutoFit/>
          </a:bodyPr>
          <a:lstStyle/>
          <a:p>
            <a:r>
              <a:rPr lang="en-US" dirty="0">
                <a:solidFill>
                  <a:schemeClr val="tx1"/>
                </a:solidFill>
              </a:rPr>
              <a:t>. . .</a:t>
            </a:r>
          </a:p>
        </p:txBody>
      </p:sp>
      <p:sp>
        <p:nvSpPr>
          <p:cNvPr id="62" name="TextBox 61"/>
          <p:cNvSpPr txBox="1"/>
          <p:nvPr/>
        </p:nvSpPr>
        <p:spPr>
          <a:xfrm>
            <a:off x="4383156" y="1428690"/>
            <a:ext cx="455574" cy="400110"/>
          </a:xfrm>
          <a:prstGeom prst="rect">
            <a:avLst/>
          </a:prstGeom>
          <a:noFill/>
        </p:spPr>
        <p:txBody>
          <a:bodyPr wrap="none" rtlCol="0">
            <a:spAutoFit/>
          </a:bodyPr>
          <a:lstStyle/>
          <a:p>
            <a:r>
              <a:rPr lang="en-US" dirty="0">
                <a:solidFill>
                  <a:srgbClr val="000000"/>
                </a:solidFill>
              </a:rPr>
              <a:t>P1</a:t>
            </a:r>
          </a:p>
        </p:txBody>
      </p:sp>
      <p:sp>
        <p:nvSpPr>
          <p:cNvPr id="63" name="TextBox 62"/>
          <p:cNvSpPr txBox="1"/>
          <p:nvPr/>
        </p:nvSpPr>
        <p:spPr>
          <a:xfrm>
            <a:off x="4361653" y="4432335"/>
            <a:ext cx="455574" cy="400110"/>
          </a:xfrm>
          <a:prstGeom prst="rect">
            <a:avLst/>
          </a:prstGeom>
          <a:noFill/>
        </p:spPr>
        <p:txBody>
          <a:bodyPr wrap="none" rtlCol="0">
            <a:spAutoFit/>
          </a:bodyPr>
          <a:lstStyle/>
          <a:p>
            <a:r>
              <a:rPr lang="en-US" dirty="0">
                <a:solidFill>
                  <a:srgbClr val="000000"/>
                </a:solidFill>
              </a:rPr>
              <a:t>P2</a:t>
            </a:r>
          </a:p>
        </p:txBody>
      </p:sp>
      <p:sp>
        <p:nvSpPr>
          <p:cNvPr id="64" name="TextBox 63"/>
          <p:cNvSpPr txBox="1"/>
          <p:nvPr/>
        </p:nvSpPr>
        <p:spPr>
          <a:xfrm>
            <a:off x="7846286" y="4432335"/>
            <a:ext cx="455574" cy="400110"/>
          </a:xfrm>
          <a:prstGeom prst="rect">
            <a:avLst/>
          </a:prstGeom>
          <a:noFill/>
        </p:spPr>
        <p:txBody>
          <a:bodyPr wrap="none" rtlCol="0">
            <a:spAutoFit/>
          </a:bodyPr>
          <a:lstStyle/>
          <a:p>
            <a:r>
              <a:rPr lang="en-US" dirty="0">
                <a:solidFill>
                  <a:srgbClr val="000000"/>
                </a:solidFill>
              </a:rPr>
              <a:t>P2</a:t>
            </a:r>
          </a:p>
        </p:txBody>
      </p:sp>
      <p:sp>
        <p:nvSpPr>
          <p:cNvPr id="65" name="TextBox 64"/>
          <p:cNvSpPr txBox="1"/>
          <p:nvPr/>
        </p:nvSpPr>
        <p:spPr>
          <a:xfrm>
            <a:off x="824748" y="4432335"/>
            <a:ext cx="455574" cy="400110"/>
          </a:xfrm>
          <a:prstGeom prst="rect">
            <a:avLst/>
          </a:prstGeom>
          <a:noFill/>
        </p:spPr>
        <p:txBody>
          <a:bodyPr wrap="none" rtlCol="0">
            <a:spAutoFit/>
          </a:bodyPr>
          <a:lstStyle/>
          <a:p>
            <a:r>
              <a:rPr lang="en-US" dirty="0">
                <a:solidFill>
                  <a:srgbClr val="000000"/>
                </a:solidFill>
              </a:rPr>
              <a:t>P2</a:t>
            </a:r>
          </a:p>
        </p:txBody>
      </p:sp>
    </p:spTree>
    <p:extLst>
      <p:ext uri="{BB962C8B-B14F-4D97-AF65-F5344CB8AC3E}">
        <p14:creationId xmlns:p14="http://schemas.microsoft.com/office/powerpoint/2010/main" val="5266409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Action abstraction</a:t>
            </a:r>
          </a:p>
        </p:txBody>
      </p:sp>
      <p:sp>
        <p:nvSpPr>
          <p:cNvPr id="35" name="TextBox 34"/>
          <p:cNvSpPr txBox="1"/>
          <p:nvPr/>
        </p:nvSpPr>
        <p:spPr>
          <a:xfrm>
            <a:off x="492332" y="6104896"/>
            <a:ext cx="8484374" cy="369332"/>
          </a:xfrm>
          <a:prstGeom prst="rect">
            <a:avLst/>
          </a:prstGeom>
          <a:noFill/>
        </p:spPr>
        <p:txBody>
          <a:bodyPr wrap="none" rtlCol="0">
            <a:spAutoFit/>
          </a:bodyPr>
          <a:lstStyle/>
          <a:p>
            <a:r>
              <a:rPr lang="en-US" dirty="0">
                <a:solidFill>
                  <a:schemeClr val="tx2">
                    <a:lumMod val="40000"/>
                    <a:lumOff val="60000"/>
                  </a:schemeClr>
                </a:solidFill>
              </a:rPr>
              <a:t>[Gilpin et al. AAMAS-08], [Hawkin et al. AAAI-11, AAAI-12], [Brown &amp; Sandholm AAAI-14]</a:t>
            </a:r>
          </a:p>
        </p:txBody>
      </p:sp>
      <p:sp>
        <p:nvSpPr>
          <p:cNvPr id="64" name="Oval 63"/>
          <p:cNvSpPr>
            <a:spLocks/>
          </p:cNvSpPr>
          <p:nvPr/>
        </p:nvSpPr>
        <p:spPr bwMode="auto">
          <a:xfrm>
            <a:off x="4240193" y="1219200"/>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5" name="Line 16"/>
          <p:cNvSpPr>
            <a:spLocks noChangeShapeType="1"/>
          </p:cNvSpPr>
          <p:nvPr/>
        </p:nvSpPr>
        <p:spPr bwMode="auto">
          <a:xfrm rot="10800000" flipH="1">
            <a:off x="1834460" y="1934134"/>
            <a:ext cx="2754982" cy="2417553"/>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6" name="Line 16"/>
          <p:cNvSpPr>
            <a:spLocks noChangeShapeType="1"/>
          </p:cNvSpPr>
          <p:nvPr/>
        </p:nvSpPr>
        <p:spPr bwMode="auto">
          <a:xfrm rot="10800000" flipH="1">
            <a:off x="1090091" y="1934136"/>
            <a:ext cx="3512158" cy="2417551"/>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7" name="Line 16"/>
          <p:cNvSpPr>
            <a:spLocks noChangeShapeType="1"/>
          </p:cNvSpPr>
          <p:nvPr/>
        </p:nvSpPr>
        <p:spPr bwMode="auto">
          <a:xfrm rot="10800000" flipH="1">
            <a:off x="2374786" y="1934134"/>
            <a:ext cx="2214655" cy="2417553"/>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8" name="Line 16"/>
          <p:cNvSpPr>
            <a:spLocks noChangeShapeType="1"/>
          </p:cNvSpPr>
          <p:nvPr/>
        </p:nvSpPr>
        <p:spPr bwMode="auto">
          <a:xfrm rot="10800000" flipH="1">
            <a:off x="2846169" y="1934135"/>
            <a:ext cx="1743273" cy="2417552"/>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9" name="Line 16"/>
          <p:cNvSpPr>
            <a:spLocks noChangeShapeType="1"/>
          </p:cNvSpPr>
          <p:nvPr/>
        </p:nvSpPr>
        <p:spPr bwMode="auto">
          <a:xfrm rot="10800000">
            <a:off x="4589442" y="1934136"/>
            <a:ext cx="12807" cy="2417552"/>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0" name="Line 16"/>
          <p:cNvSpPr>
            <a:spLocks noChangeShapeType="1"/>
          </p:cNvSpPr>
          <p:nvPr/>
        </p:nvSpPr>
        <p:spPr bwMode="auto">
          <a:xfrm rot="10800000">
            <a:off x="4589441" y="1934135"/>
            <a:ext cx="458893" cy="2417552"/>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1" name="Line 16"/>
          <p:cNvSpPr>
            <a:spLocks noChangeShapeType="1"/>
          </p:cNvSpPr>
          <p:nvPr/>
        </p:nvSpPr>
        <p:spPr bwMode="auto">
          <a:xfrm rot="10800000">
            <a:off x="4589441" y="1934132"/>
            <a:ext cx="889604" cy="2417556"/>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2" name="Line 16"/>
          <p:cNvSpPr>
            <a:spLocks noChangeShapeType="1"/>
          </p:cNvSpPr>
          <p:nvPr/>
        </p:nvSpPr>
        <p:spPr bwMode="auto">
          <a:xfrm rot="10800000">
            <a:off x="4589442" y="1934135"/>
            <a:ext cx="1403352" cy="2417553"/>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3" name="Line 16"/>
          <p:cNvSpPr>
            <a:spLocks noChangeShapeType="1"/>
          </p:cNvSpPr>
          <p:nvPr/>
        </p:nvSpPr>
        <p:spPr bwMode="auto">
          <a:xfrm rot="10800000" flipH="1">
            <a:off x="3482112" y="1934134"/>
            <a:ext cx="1107329" cy="2417554"/>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4" name="Line 16"/>
          <p:cNvSpPr>
            <a:spLocks noChangeShapeType="1"/>
          </p:cNvSpPr>
          <p:nvPr/>
        </p:nvSpPr>
        <p:spPr bwMode="auto">
          <a:xfrm rot="10800000" flipH="1">
            <a:off x="4035776" y="1934135"/>
            <a:ext cx="553666" cy="2417553"/>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5" name="Line 16"/>
          <p:cNvSpPr>
            <a:spLocks noChangeShapeType="1"/>
          </p:cNvSpPr>
          <p:nvPr/>
        </p:nvSpPr>
        <p:spPr bwMode="auto">
          <a:xfrm rot="10800000">
            <a:off x="4589442" y="1934135"/>
            <a:ext cx="1962491" cy="2417551"/>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6" name="Line 16"/>
          <p:cNvSpPr>
            <a:spLocks noChangeShapeType="1"/>
          </p:cNvSpPr>
          <p:nvPr/>
        </p:nvSpPr>
        <p:spPr bwMode="auto">
          <a:xfrm rot="10800000">
            <a:off x="4589442" y="1934135"/>
            <a:ext cx="2606244" cy="2417553"/>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7" name="Line 16"/>
          <p:cNvSpPr>
            <a:spLocks noChangeShapeType="1"/>
          </p:cNvSpPr>
          <p:nvPr/>
        </p:nvSpPr>
        <p:spPr bwMode="auto">
          <a:xfrm rot="10800000">
            <a:off x="4589442" y="1934135"/>
            <a:ext cx="3488474" cy="2417553"/>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8" name="Line 11"/>
          <p:cNvSpPr>
            <a:spLocks noChangeShapeType="1"/>
          </p:cNvSpPr>
          <p:nvPr/>
        </p:nvSpPr>
        <p:spPr bwMode="auto">
          <a:xfrm rot="10800000" flipH="1">
            <a:off x="3965662" y="4956933"/>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9" name="Oval 78"/>
          <p:cNvSpPr>
            <a:spLocks/>
          </p:cNvSpPr>
          <p:nvPr/>
        </p:nvSpPr>
        <p:spPr bwMode="auto">
          <a:xfrm>
            <a:off x="4252999" y="4360033"/>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0" name="Line 3"/>
          <p:cNvSpPr>
            <a:spLocks noChangeShapeType="1"/>
          </p:cNvSpPr>
          <p:nvPr/>
        </p:nvSpPr>
        <p:spPr bwMode="auto">
          <a:xfrm rot="10800000">
            <a:off x="4849898" y="4945393"/>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1" name="Line 11"/>
          <p:cNvSpPr>
            <a:spLocks noChangeShapeType="1"/>
          </p:cNvSpPr>
          <p:nvPr/>
        </p:nvSpPr>
        <p:spPr bwMode="auto">
          <a:xfrm rot="10800000" flipH="1">
            <a:off x="423004" y="4956933"/>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2" name="Oval 81"/>
          <p:cNvSpPr>
            <a:spLocks/>
          </p:cNvSpPr>
          <p:nvPr/>
        </p:nvSpPr>
        <p:spPr bwMode="auto">
          <a:xfrm>
            <a:off x="710341" y="4360033"/>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3" name="Line 3"/>
          <p:cNvSpPr>
            <a:spLocks noChangeShapeType="1"/>
          </p:cNvSpPr>
          <p:nvPr/>
        </p:nvSpPr>
        <p:spPr bwMode="auto">
          <a:xfrm rot="10800000">
            <a:off x="1307240" y="4945393"/>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4" name="Line 11"/>
          <p:cNvSpPr>
            <a:spLocks noChangeShapeType="1"/>
          </p:cNvSpPr>
          <p:nvPr/>
        </p:nvSpPr>
        <p:spPr bwMode="auto">
          <a:xfrm rot="10800000" flipH="1">
            <a:off x="7439886" y="4956933"/>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5" name="Oval 84"/>
          <p:cNvSpPr>
            <a:spLocks/>
          </p:cNvSpPr>
          <p:nvPr/>
        </p:nvSpPr>
        <p:spPr bwMode="auto">
          <a:xfrm>
            <a:off x="7727223" y="4360033"/>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6" name="Line 3"/>
          <p:cNvSpPr>
            <a:spLocks noChangeShapeType="1"/>
          </p:cNvSpPr>
          <p:nvPr/>
        </p:nvSpPr>
        <p:spPr bwMode="auto">
          <a:xfrm rot="10800000">
            <a:off x="8324122" y="4945393"/>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91" name="TextBox 90"/>
          <p:cNvSpPr txBox="1"/>
          <p:nvPr/>
        </p:nvSpPr>
        <p:spPr>
          <a:xfrm>
            <a:off x="4401409" y="1428690"/>
            <a:ext cx="455574" cy="400110"/>
          </a:xfrm>
          <a:prstGeom prst="rect">
            <a:avLst/>
          </a:prstGeom>
          <a:noFill/>
        </p:spPr>
        <p:txBody>
          <a:bodyPr wrap="none" rtlCol="0">
            <a:spAutoFit/>
          </a:bodyPr>
          <a:lstStyle/>
          <a:p>
            <a:r>
              <a:rPr lang="en-US" dirty="0">
                <a:solidFill>
                  <a:srgbClr val="000000"/>
                </a:solidFill>
              </a:rPr>
              <a:t>P1</a:t>
            </a:r>
          </a:p>
        </p:txBody>
      </p:sp>
      <p:sp>
        <p:nvSpPr>
          <p:cNvPr id="92" name="TextBox 91"/>
          <p:cNvSpPr txBox="1"/>
          <p:nvPr/>
        </p:nvSpPr>
        <p:spPr>
          <a:xfrm>
            <a:off x="4361653" y="4432335"/>
            <a:ext cx="455574" cy="400110"/>
          </a:xfrm>
          <a:prstGeom prst="rect">
            <a:avLst/>
          </a:prstGeom>
          <a:noFill/>
        </p:spPr>
        <p:txBody>
          <a:bodyPr wrap="none" rtlCol="0">
            <a:spAutoFit/>
          </a:bodyPr>
          <a:lstStyle/>
          <a:p>
            <a:r>
              <a:rPr lang="en-US" dirty="0">
                <a:solidFill>
                  <a:srgbClr val="000000"/>
                </a:solidFill>
              </a:rPr>
              <a:t>P2</a:t>
            </a:r>
          </a:p>
        </p:txBody>
      </p:sp>
      <p:sp>
        <p:nvSpPr>
          <p:cNvPr id="93" name="TextBox 92"/>
          <p:cNvSpPr txBox="1"/>
          <p:nvPr/>
        </p:nvSpPr>
        <p:spPr>
          <a:xfrm>
            <a:off x="7846286" y="4432335"/>
            <a:ext cx="455574" cy="400110"/>
          </a:xfrm>
          <a:prstGeom prst="rect">
            <a:avLst/>
          </a:prstGeom>
          <a:noFill/>
        </p:spPr>
        <p:txBody>
          <a:bodyPr wrap="none" rtlCol="0">
            <a:spAutoFit/>
          </a:bodyPr>
          <a:lstStyle/>
          <a:p>
            <a:r>
              <a:rPr lang="en-US" dirty="0">
                <a:solidFill>
                  <a:srgbClr val="000000"/>
                </a:solidFill>
              </a:rPr>
              <a:t>P2</a:t>
            </a:r>
          </a:p>
        </p:txBody>
      </p:sp>
      <p:sp>
        <p:nvSpPr>
          <p:cNvPr id="94" name="TextBox 93"/>
          <p:cNvSpPr txBox="1"/>
          <p:nvPr/>
        </p:nvSpPr>
        <p:spPr>
          <a:xfrm>
            <a:off x="824748" y="4432335"/>
            <a:ext cx="455574" cy="400110"/>
          </a:xfrm>
          <a:prstGeom prst="rect">
            <a:avLst/>
          </a:prstGeom>
          <a:noFill/>
        </p:spPr>
        <p:txBody>
          <a:bodyPr wrap="none" rtlCol="0">
            <a:spAutoFit/>
          </a:bodyPr>
          <a:lstStyle/>
          <a:p>
            <a:r>
              <a:rPr lang="en-US" dirty="0">
                <a:solidFill>
                  <a:srgbClr val="000000"/>
                </a:solidFill>
              </a:rPr>
              <a:t>P2</a:t>
            </a:r>
          </a:p>
        </p:txBody>
      </p:sp>
    </p:spTree>
    <p:extLst>
      <p:ext uri="{BB962C8B-B14F-4D97-AF65-F5344CB8AC3E}">
        <p14:creationId xmlns:p14="http://schemas.microsoft.com/office/powerpoint/2010/main" val="6043132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Action translation</a:t>
            </a:r>
          </a:p>
        </p:txBody>
      </p:sp>
      <p:sp>
        <p:nvSpPr>
          <p:cNvPr id="36" name="Oval 35"/>
          <p:cNvSpPr>
            <a:spLocks/>
          </p:cNvSpPr>
          <p:nvPr/>
        </p:nvSpPr>
        <p:spPr bwMode="auto">
          <a:xfrm>
            <a:off x="4240193" y="1219200"/>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Line 16"/>
          <p:cNvSpPr>
            <a:spLocks noChangeShapeType="1"/>
          </p:cNvSpPr>
          <p:nvPr/>
        </p:nvSpPr>
        <p:spPr bwMode="auto">
          <a:xfrm rot="10800000" flipH="1">
            <a:off x="1834460" y="1934134"/>
            <a:ext cx="2754982" cy="2417553"/>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Line 16"/>
          <p:cNvSpPr>
            <a:spLocks noChangeShapeType="1"/>
          </p:cNvSpPr>
          <p:nvPr/>
        </p:nvSpPr>
        <p:spPr bwMode="auto">
          <a:xfrm rot="10800000" flipH="1">
            <a:off x="1090091" y="1934136"/>
            <a:ext cx="3512158" cy="2417551"/>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9" name="Line 16"/>
          <p:cNvSpPr>
            <a:spLocks noChangeShapeType="1"/>
          </p:cNvSpPr>
          <p:nvPr/>
        </p:nvSpPr>
        <p:spPr bwMode="auto">
          <a:xfrm rot="10800000" flipH="1">
            <a:off x="2374786" y="1934134"/>
            <a:ext cx="2214655" cy="2417553"/>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0" name="Line 16"/>
          <p:cNvSpPr>
            <a:spLocks noChangeShapeType="1"/>
          </p:cNvSpPr>
          <p:nvPr/>
        </p:nvSpPr>
        <p:spPr bwMode="auto">
          <a:xfrm rot="10800000" flipH="1">
            <a:off x="2846169" y="1934135"/>
            <a:ext cx="1743273" cy="2417552"/>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1" name="Line 16"/>
          <p:cNvSpPr>
            <a:spLocks noChangeShapeType="1"/>
          </p:cNvSpPr>
          <p:nvPr/>
        </p:nvSpPr>
        <p:spPr bwMode="auto">
          <a:xfrm rot="10800000">
            <a:off x="4589442" y="1934136"/>
            <a:ext cx="12807" cy="2417552"/>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2" name="Line 16"/>
          <p:cNvSpPr>
            <a:spLocks noChangeShapeType="1"/>
          </p:cNvSpPr>
          <p:nvPr/>
        </p:nvSpPr>
        <p:spPr bwMode="auto">
          <a:xfrm rot="10800000">
            <a:off x="4589441" y="1934135"/>
            <a:ext cx="458893" cy="2417552"/>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3" name="Line 16"/>
          <p:cNvSpPr>
            <a:spLocks noChangeShapeType="1"/>
          </p:cNvSpPr>
          <p:nvPr/>
        </p:nvSpPr>
        <p:spPr bwMode="auto">
          <a:xfrm rot="10800000">
            <a:off x="4589441" y="1934132"/>
            <a:ext cx="889604" cy="2417556"/>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4" name="Line 16"/>
          <p:cNvSpPr>
            <a:spLocks noChangeShapeType="1"/>
          </p:cNvSpPr>
          <p:nvPr/>
        </p:nvSpPr>
        <p:spPr bwMode="auto">
          <a:xfrm rot="10800000">
            <a:off x="4589442" y="1934135"/>
            <a:ext cx="1403352" cy="2417553"/>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5" name="Line 16"/>
          <p:cNvSpPr>
            <a:spLocks noChangeShapeType="1"/>
          </p:cNvSpPr>
          <p:nvPr/>
        </p:nvSpPr>
        <p:spPr bwMode="auto">
          <a:xfrm rot="10800000" flipH="1">
            <a:off x="3482112" y="1934134"/>
            <a:ext cx="1107329" cy="2417554"/>
          </a:xfrm>
          <a:prstGeom prst="line">
            <a:avLst/>
          </a:prstGeom>
          <a:noFill/>
          <a:ln w="25400">
            <a:solidFill>
              <a:srgbClr val="00B05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6" name="Line 16"/>
          <p:cNvSpPr>
            <a:spLocks noChangeShapeType="1"/>
          </p:cNvSpPr>
          <p:nvPr/>
        </p:nvSpPr>
        <p:spPr bwMode="auto">
          <a:xfrm rot="10800000" flipH="1">
            <a:off x="4035776" y="1934135"/>
            <a:ext cx="553666" cy="2417553"/>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7" name="Line 16"/>
          <p:cNvSpPr>
            <a:spLocks noChangeShapeType="1"/>
          </p:cNvSpPr>
          <p:nvPr/>
        </p:nvSpPr>
        <p:spPr bwMode="auto">
          <a:xfrm rot="10800000">
            <a:off x="4589442" y="1934135"/>
            <a:ext cx="1962491" cy="2417551"/>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8" name="Line 16"/>
          <p:cNvSpPr>
            <a:spLocks noChangeShapeType="1"/>
          </p:cNvSpPr>
          <p:nvPr/>
        </p:nvSpPr>
        <p:spPr bwMode="auto">
          <a:xfrm rot="10800000">
            <a:off x="4589442" y="1934135"/>
            <a:ext cx="2606244" cy="2417553"/>
          </a:xfrm>
          <a:prstGeom prst="line">
            <a:avLst/>
          </a:prstGeom>
          <a:noFill/>
          <a:ln w="25400">
            <a:solidFill>
              <a:schemeClr val="tx1">
                <a:alpha val="25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9" name="Line 16"/>
          <p:cNvSpPr>
            <a:spLocks noChangeShapeType="1"/>
          </p:cNvSpPr>
          <p:nvPr/>
        </p:nvSpPr>
        <p:spPr bwMode="auto">
          <a:xfrm rot="10800000">
            <a:off x="4589442" y="1934135"/>
            <a:ext cx="3488474" cy="2417553"/>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0" name="Line 11"/>
          <p:cNvSpPr>
            <a:spLocks noChangeShapeType="1"/>
          </p:cNvSpPr>
          <p:nvPr/>
        </p:nvSpPr>
        <p:spPr bwMode="auto">
          <a:xfrm rot="10800000" flipH="1">
            <a:off x="3965662" y="4956933"/>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Oval 50"/>
          <p:cNvSpPr>
            <a:spLocks/>
          </p:cNvSpPr>
          <p:nvPr/>
        </p:nvSpPr>
        <p:spPr bwMode="auto">
          <a:xfrm>
            <a:off x="4252999" y="4360033"/>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Line 3"/>
          <p:cNvSpPr>
            <a:spLocks noChangeShapeType="1"/>
          </p:cNvSpPr>
          <p:nvPr/>
        </p:nvSpPr>
        <p:spPr bwMode="auto">
          <a:xfrm rot="10800000">
            <a:off x="4849898" y="4945393"/>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3" name="Line 11"/>
          <p:cNvSpPr>
            <a:spLocks noChangeShapeType="1"/>
          </p:cNvSpPr>
          <p:nvPr/>
        </p:nvSpPr>
        <p:spPr bwMode="auto">
          <a:xfrm rot="10800000" flipH="1">
            <a:off x="423004" y="4956933"/>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4" name="Oval 53"/>
          <p:cNvSpPr>
            <a:spLocks/>
          </p:cNvSpPr>
          <p:nvPr/>
        </p:nvSpPr>
        <p:spPr bwMode="auto">
          <a:xfrm>
            <a:off x="710341" y="4360033"/>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5" name="Line 3"/>
          <p:cNvSpPr>
            <a:spLocks noChangeShapeType="1"/>
          </p:cNvSpPr>
          <p:nvPr/>
        </p:nvSpPr>
        <p:spPr bwMode="auto">
          <a:xfrm rot="10800000">
            <a:off x="1307240" y="4945393"/>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6" name="Line 11"/>
          <p:cNvSpPr>
            <a:spLocks noChangeShapeType="1"/>
          </p:cNvSpPr>
          <p:nvPr/>
        </p:nvSpPr>
        <p:spPr bwMode="auto">
          <a:xfrm rot="10800000" flipH="1">
            <a:off x="7439886" y="4956933"/>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7" name="Oval 56"/>
          <p:cNvSpPr>
            <a:spLocks/>
          </p:cNvSpPr>
          <p:nvPr/>
        </p:nvSpPr>
        <p:spPr bwMode="auto">
          <a:xfrm>
            <a:off x="7727223" y="4360033"/>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8" name="Line 3"/>
          <p:cNvSpPr>
            <a:spLocks noChangeShapeType="1"/>
          </p:cNvSpPr>
          <p:nvPr/>
        </p:nvSpPr>
        <p:spPr bwMode="auto">
          <a:xfrm rot="10800000">
            <a:off x="8324122" y="4945393"/>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9" name="TextBox 58"/>
          <p:cNvSpPr txBox="1"/>
          <p:nvPr/>
        </p:nvSpPr>
        <p:spPr>
          <a:xfrm>
            <a:off x="4401409" y="1428690"/>
            <a:ext cx="455574" cy="400110"/>
          </a:xfrm>
          <a:prstGeom prst="rect">
            <a:avLst/>
          </a:prstGeom>
          <a:noFill/>
        </p:spPr>
        <p:txBody>
          <a:bodyPr wrap="none" rtlCol="0">
            <a:spAutoFit/>
          </a:bodyPr>
          <a:lstStyle/>
          <a:p>
            <a:r>
              <a:rPr lang="en-US" dirty="0">
                <a:solidFill>
                  <a:srgbClr val="000000"/>
                </a:solidFill>
              </a:rPr>
              <a:t>P1</a:t>
            </a:r>
          </a:p>
        </p:txBody>
      </p:sp>
      <p:sp>
        <p:nvSpPr>
          <p:cNvPr id="60" name="TextBox 59"/>
          <p:cNvSpPr txBox="1"/>
          <p:nvPr/>
        </p:nvSpPr>
        <p:spPr>
          <a:xfrm>
            <a:off x="4361653" y="4432335"/>
            <a:ext cx="455574" cy="400110"/>
          </a:xfrm>
          <a:prstGeom prst="rect">
            <a:avLst/>
          </a:prstGeom>
          <a:noFill/>
        </p:spPr>
        <p:txBody>
          <a:bodyPr wrap="none" rtlCol="0">
            <a:spAutoFit/>
          </a:bodyPr>
          <a:lstStyle/>
          <a:p>
            <a:r>
              <a:rPr lang="en-US" dirty="0">
                <a:solidFill>
                  <a:srgbClr val="000000"/>
                </a:solidFill>
              </a:rPr>
              <a:t>P2</a:t>
            </a:r>
          </a:p>
        </p:txBody>
      </p:sp>
      <p:sp>
        <p:nvSpPr>
          <p:cNvPr id="61" name="TextBox 60"/>
          <p:cNvSpPr txBox="1"/>
          <p:nvPr/>
        </p:nvSpPr>
        <p:spPr>
          <a:xfrm>
            <a:off x="7846286" y="4432335"/>
            <a:ext cx="455574" cy="400110"/>
          </a:xfrm>
          <a:prstGeom prst="rect">
            <a:avLst/>
          </a:prstGeom>
          <a:noFill/>
        </p:spPr>
        <p:txBody>
          <a:bodyPr wrap="none" rtlCol="0">
            <a:spAutoFit/>
          </a:bodyPr>
          <a:lstStyle/>
          <a:p>
            <a:r>
              <a:rPr lang="en-US" dirty="0">
                <a:solidFill>
                  <a:srgbClr val="000000"/>
                </a:solidFill>
              </a:rPr>
              <a:t>P2</a:t>
            </a:r>
          </a:p>
        </p:txBody>
      </p:sp>
      <p:sp>
        <p:nvSpPr>
          <p:cNvPr id="62" name="TextBox 61"/>
          <p:cNvSpPr txBox="1"/>
          <p:nvPr/>
        </p:nvSpPr>
        <p:spPr>
          <a:xfrm>
            <a:off x="824748" y="4432335"/>
            <a:ext cx="455574" cy="400110"/>
          </a:xfrm>
          <a:prstGeom prst="rect">
            <a:avLst/>
          </a:prstGeom>
          <a:noFill/>
        </p:spPr>
        <p:txBody>
          <a:bodyPr wrap="none" rtlCol="0">
            <a:spAutoFit/>
          </a:bodyPr>
          <a:lstStyle/>
          <a:p>
            <a:r>
              <a:rPr lang="en-US" dirty="0">
                <a:solidFill>
                  <a:srgbClr val="000000"/>
                </a:solidFill>
              </a:rPr>
              <a:t>P2</a:t>
            </a:r>
          </a:p>
        </p:txBody>
      </p:sp>
      <p:sp>
        <p:nvSpPr>
          <p:cNvPr id="63" name="Line 16"/>
          <p:cNvSpPr>
            <a:spLocks noChangeShapeType="1"/>
          </p:cNvSpPr>
          <p:nvPr/>
        </p:nvSpPr>
        <p:spPr bwMode="auto">
          <a:xfrm rot="10800000">
            <a:off x="3482113" y="4363278"/>
            <a:ext cx="758080" cy="304839"/>
          </a:xfrm>
          <a:prstGeom prst="line">
            <a:avLst/>
          </a:prstGeom>
          <a:noFill/>
          <a:ln w="25400">
            <a:solidFill>
              <a:srgbClr val="00B050"/>
            </a:solidFill>
            <a:prstDash val="sysDot"/>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2" name="TextBox 31"/>
          <p:cNvSpPr txBox="1"/>
          <p:nvPr/>
        </p:nvSpPr>
        <p:spPr>
          <a:xfrm>
            <a:off x="492332" y="6172200"/>
            <a:ext cx="8194468" cy="369332"/>
          </a:xfrm>
          <a:prstGeom prst="rect">
            <a:avLst/>
          </a:prstGeom>
          <a:noFill/>
        </p:spPr>
        <p:txBody>
          <a:bodyPr wrap="square" rtlCol="0">
            <a:spAutoFit/>
          </a:bodyPr>
          <a:lstStyle/>
          <a:p>
            <a:r>
              <a:rPr lang="en-US" dirty="0">
                <a:solidFill>
                  <a:schemeClr val="tx2">
                    <a:lumMod val="40000"/>
                    <a:lumOff val="60000"/>
                  </a:schemeClr>
                </a:solidFill>
              </a:rPr>
              <a:t>[Gilpin et al. AAMAS-08], [Schnizlein et al. IJCAI-09], [Ganzfried &amp; Sandholm IJCAI-13]</a:t>
            </a:r>
          </a:p>
        </p:txBody>
      </p:sp>
    </p:spTree>
    <p:extLst>
      <p:ext uri="{BB962C8B-B14F-4D97-AF65-F5344CB8AC3E}">
        <p14:creationId xmlns:p14="http://schemas.microsoft.com/office/powerpoint/2010/main" val="241378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171" y="69415"/>
            <a:ext cx="8229600" cy="857685"/>
          </a:xfrm>
        </p:spPr>
        <p:txBody>
          <a:bodyPr>
            <a:normAutofit fontScale="90000"/>
          </a:bodyPr>
          <a:lstStyle/>
          <a:p>
            <a:r>
              <a:rPr lang="en-US" dirty="0"/>
              <a:t>Nested subgame solving </a:t>
            </a:r>
            <a:br>
              <a:rPr lang="en-US" dirty="0"/>
            </a:br>
            <a:r>
              <a:rPr lang="en-US" sz="2800" dirty="0">
                <a:solidFill>
                  <a:schemeClr val="tx2">
                    <a:lumMod val="40000"/>
                    <a:lumOff val="60000"/>
                  </a:schemeClr>
                </a:solidFill>
              </a:rPr>
              <a:t>[Brown &amp; Sandholm AAAI-17 workshop, </a:t>
            </a:r>
            <a:r>
              <a:rPr lang="en-US" sz="2800" dirty="0" err="1">
                <a:solidFill>
                  <a:schemeClr val="tx2">
                    <a:lumMod val="40000"/>
                    <a:lumOff val="60000"/>
                  </a:schemeClr>
                </a:solidFill>
              </a:rPr>
              <a:t>arXiv</a:t>
            </a:r>
            <a:r>
              <a:rPr lang="en-US" sz="2800" dirty="0">
                <a:solidFill>
                  <a:schemeClr val="tx2">
                    <a:lumMod val="40000"/>
                    <a:lumOff val="60000"/>
                  </a:schemeClr>
                </a:solidFill>
              </a:rPr>
              <a:t>, NIPS-17]</a:t>
            </a:r>
            <a:endParaRPr lang="en-US" dirty="0">
              <a:solidFill>
                <a:schemeClr val="tx2">
                  <a:lumMod val="40000"/>
                  <a:lumOff val="60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4971" y="1295400"/>
                <a:ext cx="8455081" cy="5257800"/>
              </a:xfrm>
            </p:spPr>
            <p:txBody>
              <a:bodyPr>
                <a:normAutofit fontScale="92500"/>
              </a:bodyPr>
              <a:lstStyle/>
              <a:p>
                <a:r>
                  <a:rPr lang="en-US" sz="2400" dirty="0"/>
                  <a:t>Idea: Solve a subgame in real time for the off-tree action taken</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b="1" dirty="0"/>
                  <a:t>Theorem. </a:t>
                </a:r>
                <a:r>
                  <a:rPr lang="en-US" sz="2400" dirty="0"/>
                  <a:t>If the blueprint is a Nash equilibrium of the abstraction and EV[Enter] </a:t>
                </a:r>
                <a14:m>
                  <m:oMath xmlns:m="http://schemas.openxmlformats.org/officeDocument/2006/math">
                    <m:r>
                      <a:rPr lang="en-US" sz="2400" b="0" i="1" smtClean="0">
                        <a:latin typeface="Cambria Math"/>
                      </a:rPr>
                      <m:t>≤</m:t>
                    </m:r>
                  </m:oMath>
                </a14:m>
                <a:r>
                  <a:rPr lang="en-US" sz="2400" dirty="0"/>
                  <a:t> EV[Alt], then the strategies form a Nash equilibrium to the new abstraction that includes the new action</a:t>
                </a:r>
              </a:p>
              <a:p>
                <a:r>
                  <a:rPr lang="en-US" sz="2400" dirty="0"/>
                  <a:t>Can be repeated for every subsequent off-tree action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4971" y="1295400"/>
                <a:ext cx="8455081" cy="5257800"/>
              </a:xfrm>
              <a:blipFill>
                <a:blip r:embed="rId3"/>
                <a:stretch>
                  <a:fillRect l="-793" t="-812" r="-1009"/>
                </a:stretch>
              </a:blipFill>
            </p:spPr>
            <p:txBody>
              <a:bodyPr/>
              <a:lstStyle/>
              <a:p>
                <a:r>
                  <a:rPr lang="en-US">
                    <a:noFill/>
                  </a:rPr>
                  <a:t> </a:t>
                </a:r>
              </a:p>
            </p:txBody>
          </p:sp>
        </mc:Fallback>
      </mc:AlternateContent>
      <p:sp>
        <p:nvSpPr>
          <p:cNvPr id="38" name="Oval 37"/>
          <p:cNvSpPr>
            <a:spLocks/>
          </p:cNvSpPr>
          <p:nvPr/>
        </p:nvSpPr>
        <p:spPr bwMode="auto">
          <a:xfrm>
            <a:off x="2756168" y="1872422"/>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9" name="Line 16"/>
          <p:cNvSpPr>
            <a:spLocks noChangeShapeType="1"/>
          </p:cNvSpPr>
          <p:nvPr/>
        </p:nvSpPr>
        <p:spPr bwMode="auto">
          <a:xfrm rot="10800000" flipH="1">
            <a:off x="1362144" y="2567682"/>
            <a:ext cx="1756080" cy="105023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2" name="Line 16"/>
          <p:cNvSpPr>
            <a:spLocks noChangeShapeType="1"/>
          </p:cNvSpPr>
          <p:nvPr/>
        </p:nvSpPr>
        <p:spPr bwMode="auto">
          <a:xfrm rot="10800000">
            <a:off x="3105416" y="2567682"/>
            <a:ext cx="14609" cy="965087"/>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3" name="Line 16"/>
          <p:cNvSpPr>
            <a:spLocks noChangeShapeType="1"/>
          </p:cNvSpPr>
          <p:nvPr/>
        </p:nvSpPr>
        <p:spPr bwMode="auto">
          <a:xfrm rot="10800000" flipH="1">
            <a:off x="2431993" y="2567680"/>
            <a:ext cx="673423" cy="978705"/>
          </a:xfrm>
          <a:prstGeom prst="line">
            <a:avLst/>
          </a:prstGeom>
          <a:noFill/>
          <a:ln w="25400">
            <a:solidFill>
              <a:srgbClr val="00B05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4" name="Line 16"/>
          <p:cNvSpPr>
            <a:spLocks noChangeShapeType="1"/>
          </p:cNvSpPr>
          <p:nvPr/>
        </p:nvSpPr>
        <p:spPr bwMode="auto">
          <a:xfrm rot="10800000">
            <a:off x="3105413" y="2580520"/>
            <a:ext cx="1562871" cy="965089"/>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5" name="Line 11"/>
          <p:cNvSpPr>
            <a:spLocks noChangeShapeType="1"/>
          </p:cNvSpPr>
          <p:nvPr/>
        </p:nvSpPr>
        <p:spPr bwMode="auto">
          <a:xfrm rot="10800000" flipH="1">
            <a:off x="2483439" y="4142510"/>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6" name="Oval 45"/>
          <p:cNvSpPr>
            <a:spLocks/>
          </p:cNvSpPr>
          <p:nvPr/>
        </p:nvSpPr>
        <p:spPr bwMode="auto">
          <a:xfrm>
            <a:off x="2770776" y="3545610"/>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7" name="Line 3"/>
          <p:cNvSpPr>
            <a:spLocks noChangeShapeType="1"/>
          </p:cNvSpPr>
          <p:nvPr/>
        </p:nvSpPr>
        <p:spPr bwMode="auto">
          <a:xfrm rot="10800000">
            <a:off x="3367675" y="4130970"/>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8" name="Line 11"/>
          <p:cNvSpPr>
            <a:spLocks noChangeShapeType="1"/>
          </p:cNvSpPr>
          <p:nvPr/>
        </p:nvSpPr>
        <p:spPr bwMode="auto">
          <a:xfrm rot="10800000" flipH="1">
            <a:off x="718777" y="4214812"/>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9" name="Oval 48"/>
          <p:cNvSpPr>
            <a:spLocks/>
          </p:cNvSpPr>
          <p:nvPr/>
        </p:nvSpPr>
        <p:spPr bwMode="auto">
          <a:xfrm>
            <a:off x="1006114" y="3617912"/>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0" name="Line 3"/>
          <p:cNvSpPr>
            <a:spLocks noChangeShapeType="1"/>
          </p:cNvSpPr>
          <p:nvPr/>
        </p:nvSpPr>
        <p:spPr bwMode="auto">
          <a:xfrm rot="10800000">
            <a:off x="1603013" y="4203272"/>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Line 11"/>
          <p:cNvSpPr>
            <a:spLocks noChangeShapeType="1"/>
          </p:cNvSpPr>
          <p:nvPr/>
        </p:nvSpPr>
        <p:spPr bwMode="auto">
          <a:xfrm rot="10800000" flipH="1">
            <a:off x="4034098" y="4142510"/>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3" name="Oval 52"/>
          <p:cNvSpPr>
            <a:spLocks/>
          </p:cNvSpPr>
          <p:nvPr/>
        </p:nvSpPr>
        <p:spPr bwMode="auto">
          <a:xfrm>
            <a:off x="4321435" y="3545610"/>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4" name="Line 3"/>
          <p:cNvSpPr>
            <a:spLocks noChangeShapeType="1"/>
          </p:cNvSpPr>
          <p:nvPr/>
        </p:nvSpPr>
        <p:spPr bwMode="auto">
          <a:xfrm rot="10800000">
            <a:off x="4918334" y="4130970"/>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5" name="TextBox 54"/>
          <p:cNvSpPr txBox="1"/>
          <p:nvPr/>
        </p:nvSpPr>
        <p:spPr>
          <a:xfrm>
            <a:off x="2877628" y="2024822"/>
            <a:ext cx="455574" cy="400110"/>
          </a:xfrm>
          <a:prstGeom prst="rect">
            <a:avLst/>
          </a:prstGeom>
          <a:noFill/>
        </p:spPr>
        <p:txBody>
          <a:bodyPr wrap="none" rtlCol="0">
            <a:spAutoFit/>
          </a:bodyPr>
          <a:lstStyle/>
          <a:p>
            <a:r>
              <a:rPr lang="en-US" dirty="0">
                <a:solidFill>
                  <a:srgbClr val="000000"/>
                </a:solidFill>
              </a:rPr>
              <a:t>P1</a:t>
            </a:r>
          </a:p>
        </p:txBody>
      </p:sp>
      <p:sp>
        <p:nvSpPr>
          <p:cNvPr id="57" name="TextBox 56"/>
          <p:cNvSpPr txBox="1"/>
          <p:nvPr/>
        </p:nvSpPr>
        <p:spPr>
          <a:xfrm>
            <a:off x="2879430" y="3617912"/>
            <a:ext cx="455574" cy="400110"/>
          </a:xfrm>
          <a:prstGeom prst="rect">
            <a:avLst/>
          </a:prstGeom>
          <a:noFill/>
        </p:spPr>
        <p:txBody>
          <a:bodyPr wrap="none" rtlCol="0">
            <a:spAutoFit/>
          </a:bodyPr>
          <a:lstStyle/>
          <a:p>
            <a:r>
              <a:rPr lang="en-US" dirty="0">
                <a:solidFill>
                  <a:srgbClr val="000000"/>
                </a:solidFill>
              </a:rPr>
              <a:t>P2</a:t>
            </a:r>
          </a:p>
        </p:txBody>
      </p:sp>
      <p:sp>
        <p:nvSpPr>
          <p:cNvPr id="58" name="TextBox 57"/>
          <p:cNvSpPr txBox="1"/>
          <p:nvPr/>
        </p:nvSpPr>
        <p:spPr>
          <a:xfrm>
            <a:off x="4440498" y="3617912"/>
            <a:ext cx="455574" cy="400110"/>
          </a:xfrm>
          <a:prstGeom prst="rect">
            <a:avLst/>
          </a:prstGeom>
          <a:noFill/>
        </p:spPr>
        <p:txBody>
          <a:bodyPr wrap="none" rtlCol="0">
            <a:spAutoFit/>
          </a:bodyPr>
          <a:lstStyle/>
          <a:p>
            <a:r>
              <a:rPr lang="en-US" dirty="0">
                <a:solidFill>
                  <a:srgbClr val="000000"/>
                </a:solidFill>
              </a:rPr>
              <a:t>P2</a:t>
            </a:r>
          </a:p>
        </p:txBody>
      </p:sp>
      <p:sp>
        <p:nvSpPr>
          <p:cNvPr id="60" name="TextBox 59"/>
          <p:cNvSpPr txBox="1"/>
          <p:nvPr/>
        </p:nvSpPr>
        <p:spPr>
          <a:xfrm>
            <a:off x="1120521" y="3690214"/>
            <a:ext cx="455574" cy="400110"/>
          </a:xfrm>
          <a:prstGeom prst="rect">
            <a:avLst/>
          </a:prstGeom>
          <a:noFill/>
        </p:spPr>
        <p:txBody>
          <a:bodyPr wrap="none" rtlCol="0">
            <a:spAutoFit/>
          </a:bodyPr>
          <a:lstStyle/>
          <a:p>
            <a:r>
              <a:rPr lang="en-US" dirty="0">
                <a:solidFill>
                  <a:srgbClr val="000000"/>
                </a:solidFill>
              </a:rPr>
              <a:t>P2</a:t>
            </a:r>
          </a:p>
        </p:txBody>
      </p:sp>
      <p:sp>
        <p:nvSpPr>
          <p:cNvPr id="61" name="Right Arrow 60"/>
          <p:cNvSpPr/>
          <p:nvPr/>
        </p:nvSpPr>
        <p:spPr>
          <a:xfrm>
            <a:off x="4918333" y="2676727"/>
            <a:ext cx="949067" cy="631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rot="19706551">
            <a:off x="1533356" y="2858934"/>
            <a:ext cx="748923" cy="369332"/>
          </a:xfrm>
          <a:prstGeom prst="rect">
            <a:avLst/>
          </a:prstGeom>
          <a:noFill/>
        </p:spPr>
        <p:txBody>
          <a:bodyPr wrap="none" rtlCol="0">
            <a:spAutoFit/>
          </a:bodyPr>
          <a:lstStyle/>
          <a:p>
            <a:r>
              <a:rPr lang="en-US" dirty="0">
                <a:solidFill>
                  <a:srgbClr val="FF0000"/>
                </a:solidFill>
              </a:rPr>
              <a:t>EV = x</a:t>
            </a:r>
          </a:p>
        </p:txBody>
      </p:sp>
      <p:sp>
        <p:nvSpPr>
          <p:cNvPr id="69" name="TextBox 68"/>
          <p:cNvSpPr txBox="1"/>
          <p:nvPr/>
        </p:nvSpPr>
        <p:spPr>
          <a:xfrm rot="1933397">
            <a:off x="3866843" y="2839192"/>
            <a:ext cx="740908" cy="369332"/>
          </a:xfrm>
          <a:prstGeom prst="rect">
            <a:avLst/>
          </a:prstGeom>
          <a:noFill/>
        </p:spPr>
        <p:txBody>
          <a:bodyPr wrap="none" rtlCol="0">
            <a:spAutoFit/>
          </a:bodyPr>
          <a:lstStyle/>
          <a:p>
            <a:r>
              <a:rPr lang="en-US" dirty="0">
                <a:solidFill>
                  <a:srgbClr val="FF0000"/>
                </a:solidFill>
              </a:rPr>
              <a:t>EV = z</a:t>
            </a:r>
          </a:p>
        </p:txBody>
      </p:sp>
      <p:sp>
        <p:nvSpPr>
          <p:cNvPr id="70" name="TextBox 69"/>
          <p:cNvSpPr txBox="1"/>
          <p:nvPr/>
        </p:nvSpPr>
        <p:spPr>
          <a:xfrm>
            <a:off x="3099524" y="3148434"/>
            <a:ext cx="753732" cy="369332"/>
          </a:xfrm>
          <a:prstGeom prst="rect">
            <a:avLst/>
          </a:prstGeom>
          <a:noFill/>
        </p:spPr>
        <p:txBody>
          <a:bodyPr wrap="none" rtlCol="0">
            <a:spAutoFit/>
          </a:bodyPr>
          <a:lstStyle/>
          <a:p>
            <a:r>
              <a:rPr lang="en-US" dirty="0">
                <a:solidFill>
                  <a:srgbClr val="FF0000"/>
                </a:solidFill>
              </a:rPr>
              <a:t>EV = y</a:t>
            </a:r>
          </a:p>
        </p:txBody>
      </p:sp>
      <p:sp>
        <p:nvSpPr>
          <p:cNvPr id="71" name="Oval 70"/>
          <p:cNvSpPr>
            <a:spLocks/>
          </p:cNvSpPr>
          <p:nvPr/>
        </p:nvSpPr>
        <p:spPr bwMode="auto">
          <a:xfrm>
            <a:off x="6661470" y="1854369"/>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2" name="Line 16"/>
          <p:cNvSpPr>
            <a:spLocks noChangeShapeType="1"/>
          </p:cNvSpPr>
          <p:nvPr/>
        </p:nvSpPr>
        <p:spPr bwMode="auto">
          <a:xfrm rot="10800000">
            <a:off x="7010719" y="2549625"/>
            <a:ext cx="974860" cy="983145"/>
          </a:xfrm>
          <a:prstGeom prst="line">
            <a:avLst/>
          </a:prstGeom>
          <a:noFill/>
          <a:ln w="25400">
            <a:solidFill>
              <a:srgbClr val="00B05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3" name="Line 16"/>
          <p:cNvSpPr>
            <a:spLocks noChangeShapeType="1"/>
          </p:cNvSpPr>
          <p:nvPr/>
        </p:nvSpPr>
        <p:spPr bwMode="auto">
          <a:xfrm rot="10800000" flipH="1">
            <a:off x="6373065" y="2567679"/>
            <a:ext cx="637654" cy="968573"/>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4" name="TextBox 73"/>
          <p:cNvSpPr txBox="1"/>
          <p:nvPr/>
        </p:nvSpPr>
        <p:spPr>
          <a:xfrm>
            <a:off x="6782930" y="2006769"/>
            <a:ext cx="455574" cy="400110"/>
          </a:xfrm>
          <a:prstGeom prst="rect">
            <a:avLst/>
          </a:prstGeom>
          <a:noFill/>
        </p:spPr>
        <p:txBody>
          <a:bodyPr wrap="none" rtlCol="0">
            <a:spAutoFit/>
          </a:bodyPr>
          <a:lstStyle/>
          <a:p>
            <a:r>
              <a:rPr lang="en-US" dirty="0">
                <a:solidFill>
                  <a:srgbClr val="000000"/>
                </a:solidFill>
              </a:rPr>
              <a:t>P1</a:t>
            </a:r>
          </a:p>
        </p:txBody>
      </p:sp>
      <p:sp>
        <p:nvSpPr>
          <p:cNvPr id="75" name="TextBox 74"/>
          <p:cNvSpPr txBox="1"/>
          <p:nvPr/>
        </p:nvSpPr>
        <p:spPr>
          <a:xfrm rot="18261489">
            <a:off x="6340060" y="2702353"/>
            <a:ext cx="447558" cy="369332"/>
          </a:xfrm>
          <a:prstGeom prst="rect">
            <a:avLst/>
          </a:prstGeom>
          <a:noFill/>
        </p:spPr>
        <p:txBody>
          <a:bodyPr wrap="none" rtlCol="0">
            <a:spAutoFit/>
          </a:bodyPr>
          <a:lstStyle/>
          <a:p>
            <a:r>
              <a:rPr lang="en-US" dirty="0"/>
              <a:t>Alt</a:t>
            </a:r>
          </a:p>
        </p:txBody>
      </p:sp>
      <p:sp>
        <p:nvSpPr>
          <p:cNvPr id="76" name="Line 11"/>
          <p:cNvSpPr>
            <a:spLocks noChangeShapeType="1"/>
          </p:cNvSpPr>
          <p:nvPr/>
        </p:nvSpPr>
        <p:spPr bwMode="auto">
          <a:xfrm rot="10800000" flipH="1">
            <a:off x="7390268" y="4133154"/>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7" name="Oval 76"/>
          <p:cNvSpPr>
            <a:spLocks/>
          </p:cNvSpPr>
          <p:nvPr/>
        </p:nvSpPr>
        <p:spPr bwMode="auto">
          <a:xfrm>
            <a:off x="7677605" y="3536254"/>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8" name="Line 3"/>
          <p:cNvSpPr>
            <a:spLocks noChangeShapeType="1"/>
          </p:cNvSpPr>
          <p:nvPr/>
        </p:nvSpPr>
        <p:spPr bwMode="auto">
          <a:xfrm rot="10800000">
            <a:off x="8274504" y="4121614"/>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9" name="TextBox 78"/>
          <p:cNvSpPr txBox="1"/>
          <p:nvPr/>
        </p:nvSpPr>
        <p:spPr>
          <a:xfrm>
            <a:off x="7786259" y="3608556"/>
            <a:ext cx="455574" cy="400110"/>
          </a:xfrm>
          <a:prstGeom prst="rect">
            <a:avLst/>
          </a:prstGeom>
          <a:noFill/>
        </p:spPr>
        <p:txBody>
          <a:bodyPr wrap="none" rtlCol="0">
            <a:spAutoFit/>
          </a:bodyPr>
          <a:lstStyle/>
          <a:p>
            <a:r>
              <a:rPr lang="en-US" dirty="0">
                <a:solidFill>
                  <a:srgbClr val="000000"/>
                </a:solidFill>
              </a:rPr>
              <a:t>P2</a:t>
            </a:r>
          </a:p>
        </p:txBody>
      </p:sp>
      <p:sp>
        <p:nvSpPr>
          <p:cNvPr id="80" name="TextBox 79"/>
          <p:cNvSpPr txBox="1"/>
          <p:nvPr/>
        </p:nvSpPr>
        <p:spPr>
          <a:xfrm rot="2631559">
            <a:off x="7342993" y="2777155"/>
            <a:ext cx="686598" cy="369332"/>
          </a:xfrm>
          <a:prstGeom prst="rect">
            <a:avLst/>
          </a:prstGeom>
          <a:noFill/>
        </p:spPr>
        <p:txBody>
          <a:bodyPr wrap="none" rtlCol="0">
            <a:spAutoFit/>
          </a:bodyPr>
          <a:lstStyle/>
          <a:p>
            <a:r>
              <a:rPr lang="en-US" dirty="0"/>
              <a:t>Enter</a:t>
            </a:r>
          </a:p>
        </p:txBody>
      </p:sp>
      <p:sp>
        <p:nvSpPr>
          <p:cNvPr id="81" name="Oval 80"/>
          <p:cNvSpPr>
            <a:spLocks/>
          </p:cNvSpPr>
          <p:nvPr/>
        </p:nvSpPr>
        <p:spPr bwMode="auto">
          <a:xfrm>
            <a:off x="5837708" y="3545610"/>
            <a:ext cx="1045250" cy="1085592"/>
          </a:xfrm>
          <a:prstGeom prst="ellipse">
            <a:avLst/>
          </a:prstGeom>
          <a:no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2" name="TextBox 81"/>
          <p:cNvSpPr txBox="1"/>
          <p:nvPr/>
        </p:nvSpPr>
        <p:spPr>
          <a:xfrm>
            <a:off x="5791200" y="3886200"/>
            <a:ext cx="1111843" cy="369332"/>
          </a:xfrm>
          <a:prstGeom prst="rect">
            <a:avLst/>
          </a:prstGeom>
          <a:noFill/>
        </p:spPr>
        <p:txBody>
          <a:bodyPr wrap="none" rtlCol="0">
            <a:spAutoFit/>
          </a:bodyPr>
          <a:lstStyle/>
          <a:p>
            <a:r>
              <a:rPr lang="en-US" dirty="0"/>
              <a:t>max(</a:t>
            </a:r>
            <a:r>
              <a:rPr lang="en-US" dirty="0" err="1">
                <a:solidFill>
                  <a:srgbClr val="FF0000"/>
                </a:solidFill>
              </a:rPr>
              <a:t>x</a:t>
            </a:r>
            <a:r>
              <a:rPr lang="en-US" dirty="0" err="1"/>
              <a:t>,</a:t>
            </a:r>
            <a:r>
              <a:rPr lang="en-US" dirty="0" err="1">
                <a:solidFill>
                  <a:srgbClr val="FF0000"/>
                </a:solidFill>
              </a:rPr>
              <a:t>y</a:t>
            </a:r>
            <a:r>
              <a:rPr lang="en-US" dirty="0" err="1"/>
              <a:t>,</a:t>
            </a:r>
            <a:r>
              <a:rPr lang="en-US" dirty="0" err="1">
                <a:solidFill>
                  <a:srgbClr val="FF0000"/>
                </a:solidFill>
              </a:rPr>
              <a:t>z</a:t>
            </a:r>
            <a:r>
              <a:rPr lang="en-US" dirty="0"/>
              <a:t>)</a:t>
            </a:r>
          </a:p>
        </p:txBody>
      </p:sp>
    </p:spTree>
    <p:extLst>
      <p:ext uri="{BB962C8B-B14F-4D97-AF65-F5344CB8AC3E}">
        <p14:creationId xmlns:p14="http://schemas.microsoft.com/office/powerpoint/2010/main" val="6994979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00217" cy="1325563"/>
          </a:xfrm>
        </p:spPr>
        <p:txBody>
          <a:bodyPr>
            <a:normAutofit fontScale="90000"/>
          </a:bodyPr>
          <a:lstStyle/>
          <a:p>
            <a:r>
              <a:rPr lang="en-US" dirty="0"/>
              <a:t>Medium-scale experiments on</a:t>
            </a:r>
            <a:br>
              <a:rPr lang="en-US" dirty="0"/>
            </a:br>
            <a:r>
              <a:rPr lang="en-US" i="1" dirty="0">
                <a:solidFill>
                  <a:srgbClr val="FF0000"/>
                </a:solidFill>
              </a:rPr>
              <a:t>nested</a:t>
            </a:r>
            <a:r>
              <a:rPr lang="en-US" dirty="0"/>
              <a:t> subgame solving</a:t>
            </a:r>
          </a:p>
        </p:txBody>
      </p:sp>
      <p:graphicFrame>
        <p:nvGraphicFramePr>
          <p:cNvPr id="6" name="Content Placeholder 5"/>
          <p:cNvGraphicFramePr>
            <a:graphicFrameLocks noGrp="1"/>
          </p:cNvGraphicFramePr>
          <p:nvPr>
            <p:ph idx="1"/>
          </p:nvPr>
        </p:nvGraphicFramePr>
        <p:xfrm>
          <a:off x="598170" y="2057400"/>
          <a:ext cx="7856220" cy="4160520"/>
        </p:xfrm>
        <a:graphic>
          <a:graphicData uri="http://schemas.openxmlformats.org/drawingml/2006/table">
            <a:tbl>
              <a:tblPr firstRow="1" bandRow="1">
                <a:tableStyleId>{5C22544A-7EE6-4342-B048-85BDC9FD1C3A}</a:tableStyleId>
              </a:tblPr>
              <a:tblGrid>
                <a:gridCol w="4812030">
                  <a:extLst>
                    <a:ext uri="{9D8B030D-6E8A-4147-A177-3AD203B41FA5}">
                      <a16:colId xmlns:a16="http://schemas.microsoft.com/office/drawing/2014/main" val="20000"/>
                    </a:ext>
                  </a:extLst>
                </a:gridCol>
                <a:gridCol w="3044190">
                  <a:extLst>
                    <a:ext uri="{9D8B030D-6E8A-4147-A177-3AD203B41FA5}">
                      <a16:colId xmlns:a16="http://schemas.microsoft.com/office/drawing/2014/main" val="20001"/>
                    </a:ext>
                  </a:extLst>
                </a:gridCol>
              </a:tblGrid>
              <a:tr h="558305">
                <a:tc>
                  <a:txBody>
                    <a:bodyPr/>
                    <a:lstStyle/>
                    <a:p>
                      <a:endParaRPr lang="en-US" sz="2000" dirty="0"/>
                    </a:p>
                  </a:txBody>
                  <a:tcPr marL="68580" marR="68580"/>
                </a:tc>
                <a:tc>
                  <a:txBody>
                    <a:bodyPr/>
                    <a:lstStyle/>
                    <a:p>
                      <a:r>
                        <a:rPr lang="en-US" sz="2000" dirty="0"/>
                        <a:t>Exploitability</a:t>
                      </a:r>
                    </a:p>
                  </a:txBody>
                  <a:tcPr marL="68580" marR="68580"/>
                </a:tc>
                <a:extLst>
                  <a:ext uri="{0D108BD9-81ED-4DB2-BD59-A6C34878D82A}">
                    <a16:rowId xmlns:a16="http://schemas.microsoft.com/office/drawing/2014/main" val="10000"/>
                  </a:ext>
                </a:extLst>
              </a:tr>
              <a:tr h="963650">
                <a:tc>
                  <a:txBody>
                    <a:bodyPr/>
                    <a:lstStyle/>
                    <a:p>
                      <a:r>
                        <a:rPr lang="en-US" sz="2000" dirty="0"/>
                        <a:t>Randomized Pseudo-Harmonic</a:t>
                      </a:r>
                      <a:r>
                        <a:rPr lang="en-US" sz="2000" baseline="0" dirty="0"/>
                        <a:t> Mapping</a:t>
                      </a:r>
                    </a:p>
                    <a:p>
                      <a:r>
                        <a:rPr lang="en-US" sz="2000" baseline="0" dirty="0"/>
                        <a:t>[Ganzfried &amp; Sandholm IJCAI-13]</a:t>
                      </a:r>
                      <a:endParaRPr lang="en-US" sz="2000" dirty="0"/>
                    </a:p>
                  </a:txBody>
                  <a:tcPr marL="68580" marR="68580"/>
                </a:tc>
                <a:tc>
                  <a:txBody>
                    <a:bodyPr/>
                    <a:lstStyle/>
                    <a:p>
                      <a:r>
                        <a:rPr lang="en-US" sz="2000" dirty="0"/>
                        <a:t>1465 </a:t>
                      </a:r>
                      <a:r>
                        <a:rPr lang="en-US" sz="2000" dirty="0" err="1"/>
                        <a:t>mbb</a:t>
                      </a:r>
                      <a:r>
                        <a:rPr lang="en-US" sz="2000" dirty="0"/>
                        <a:t> / hand</a:t>
                      </a:r>
                    </a:p>
                  </a:txBody>
                  <a:tcPr marL="68580" marR="68580"/>
                </a:tc>
                <a:extLst>
                  <a:ext uri="{0D108BD9-81ED-4DB2-BD59-A6C34878D82A}">
                    <a16:rowId xmlns:a16="http://schemas.microsoft.com/office/drawing/2014/main" val="10001"/>
                  </a:ext>
                </a:extLst>
              </a:tr>
              <a:tr h="558305">
                <a:tc>
                  <a:txBody>
                    <a:bodyPr/>
                    <a:lstStyle/>
                    <a:p>
                      <a:r>
                        <a:rPr lang="en-US" sz="2000" b="1" dirty="0"/>
                        <a:t>Nested Re-solve Refinement</a:t>
                      </a:r>
                    </a:p>
                  </a:txBody>
                  <a:tcPr marL="68580" marR="68580"/>
                </a:tc>
                <a:tc>
                  <a:txBody>
                    <a:bodyPr/>
                    <a:lstStyle/>
                    <a:p>
                      <a:r>
                        <a:rPr lang="en-US" sz="2000" b="1" dirty="0"/>
                        <a:t>150.2 </a:t>
                      </a:r>
                      <a:r>
                        <a:rPr lang="en-US" sz="2000" b="1" dirty="0" err="1"/>
                        <a:t>mbb</a:t>
                      </a:r>
                      <a:r>
                        <a:rPr lang="en-US" sz="2000" b="1" dirty="0"/>
                        <a:t> / hand</a:t>
                      </a:r>
                    </a:p>
                  </a:txBody>
                  <a:tcPr marL="68580" marR="68580"/>
                </a:tc>
                <a:extLst>
                  <a:ext uri="{0D108BD9-81ED-4DB2-BD59-A6C34878D82A}">
                    <a16:rowId xmlns:a16="http://schemas.microsoft.com/office/drawing/2014/main" val="10002"/>
                  </a:ext>
                </a:extLst>
              </a:tr>
              <a:tr h="558305">
                <a:tc>
                  <a:txBody>
                    <a:bodyPr/>
                    <a:lstStyle/>
                    <a:p>
                      <a:r>
                        <a:rPr lang="en-US" sz="2000" b="1" dirty="0"/>
                        <a:t>Nested</a:t>
                      </a:r>
                      <a:r>
                        <a:rPr lang="en-US" sz="2000" b="1" baseline="0" dirty="0"/>
                        <a:t> Unsafe Refinement</a:t>
                      </a:r>
                      <a:endParaRPr lang="en-US" sz="2000" b="1" dirty="0"/>
                    </a:p>
                  </a:txBody>
                  <a:tcPr marL="68580" marR="68580"/>
                </a:tc>
                <a:tc>
                  <a:txBody>
                    <a:bodyPr/>
                    <a:lstStyle/>
                    <a:p>
                      <a:r>
                        <a:rPr lang="en-US" sz="2000" b="1" dirty="0"/>
                        <a:t>148.3 </a:t>
                      </a:r>
                      <a:r>
                        <a:rPr lang="en-US" sz="2000" b="1" dirty="0" err="1"/>
                        <a:t>mbb</a:t>
                      </a:r>
                      <a:r>
                        <a:rPr lang="en-US" sz="2000" b="1" dirty="0"/>
                        <a:t> / hand</a:t>
                      </a:r>
                    </a:p>
                  </a:txBody>
                  <a:tcPr marL="68580" marR="68580"/>
                </a:tc>
                <a:extLst>
                  <a:ext uri="{0D108BD9-81ED-4DB2-BD59-A6C34878D82A}">
                    <a16:rowId xmlns:a16="http://schemas.microsoft.com/office/drawing/2014/main" val="10003"/>
                  </a:ext>
                </a:extLst>
              </a:tr>
              <a:tr h="558305">
                <a:tc>
                  <a:txBody>
                    <a:bodyPr/>
                    <a:lstStyle/>
                    <a:p>
                      <a:r>
                        <a:rPr lang="en-US" sz="2000" b="1" dirty="0"/>
                        <a:t>Nested </a:t>
                      </a:r>
                      <a:r>
                        <a:rPr lang="en-US" sz="2000" b="1" dirty="0" err="1"/>
                        <a:t>Maxmargin</a:t>
                      </a:r>
                      <a:r>
                        <a:rPr lang="en-US" sz="2000" b="1" dirty="0"/>
                        <a:t> Refinement</a:t>
                      </a:r>
                    </a:p>
                  </a:txBody>
                  <a:tcPr marL="68580" marR="68580"/>
                </a:tc>
                <a:tc>
                  <a:txBody>
                    <a:bodyPr/>
                    <a:lstStyle/>
                    <a:p>
                      <a:r>
                        <a:rPr lang="en-US" sz="2000" b="1" dirty="0"/>
                        <a:t>122.0 </a:t>
                      </a:r>
                      <a:r>
                        <a:rPr lang="en-US" sz="2000" b="1" dirty="0" err="1"/>
                        <a:t>mbb</a:t>
                      </a:r>
                      <a:r>
                        <a:rPr lang="en-US" sz="2000" b="1" dirty="0"/>
                        <a:t> / hand</a:t>
                      </a:r>
                    </a:p>
                  </a:txBody>
                  <a:tcPr marL="68580" marR="68580"/>
                </a:tc>
                <a:extLst>
                  <a:ext uri="{0D108BD9-81ED-4DB2-BD59-A6C34878D82A}">
                    <a16:rowId xmlns:a16="http://schemas.microsoft.com/office/drawing/2014/main" val="10004"/>
                  </a:ext>
                </a:extLst>
              </a:tr>
              <a:tr h="963650">
                <a:tc>
                  <a:txBody>
                    <a:bodyPr/>
                    <a:lstStyle/>
                    <a:p>
                      <a:r>
                        <a:rPr lang="en-US" sz="2000" b="1" dirty="0"/>
                        <a:t>Nested Reach-</a:t>
                      </a:r>
                      <a:r>
                        <a:rPr lang="en-US" sz="2000" b="1" dirty="0" err="1"/>
                        <a:t>Maxmargin</a:t>
                      </a:r>
                      <a:r>
                        <a:rPr lang="en-US" sz="2000" b="1" baseline="0" dirty="0"/>
                        <a:t> Refinement</a:t>
                      </a:r>
                      <a:endParaRPr lang="en-US" sz="2000" b="1" dirty="0"/>
                    </a:p>
                  </a:txBody>
                  <a:tcPr marL="68580" marR="68580"/>
                </a:tc>
                <a:tc>
                  <a:txBody>
                    <a:bodyPr/>
                    <a:lstStyle/>
                    <a:p>
                      <a:r>
                        <a:rPr lang="en-US" sz="2000" b="1" dirty="0"/>
                        <a:t>119.1 </a:t>
                      </a:r>
                      <a:r>
                        <a:rPr lang="en-US" sz="2000" b="1" dirty="0" err="1"/>
                        <a:t>mbb</a:t>
                      </a:r>
                      <a:r>
                        <a:rPr lang="en-US" sz="2000" b="1" dirty="0"/>
                        <a:t> / hand</a:t>
                      </a:r>
                    </a:p>
                  </a:txBody>
                  <a:tcPr marL="68580" marR="68580"/>
                </a:tc>
                <a:extLst>
                  <a:ext uri="{0D108BD9-81ED-4DB2-BD59-A6C34878D82A}">
                    <a16:rowId xmlns:a16="http://schemas.microsoft.com/office/drawing/2014/main" val="10005"/>
                  </a:ext>
                </a:extLst>
              </a:tr>
            </a:tbl>
          </a:graphicData>
        </a:graphic>
      </p:graphicFrame>
      <p:sp>
        <p:nvSpPr>
          <p:cNvPr id="7" name="Content Placeholder 2"/>
          <p:cNvSpPr txBox="1">
            <a:spLocks/>
          </p:cNvSpPr>
          <p:nvPr/>
        </p:nvSpPr>
        <p:spPr>
          <a:xfrm>
            <a:off x="628650" y="1825626"/>
            <a:ext cx="7886700" cy="1982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0647961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ideas in subgame solver</a:t>
            </a:r>
          </a:p>
        </p:txBody>
      </p:sp>
      <p:sp>
        <p:nvSpPr>
          <p:cNvPr id="3" name="Content Placeholder 2"/>
          <p:cNvSpPr>
            <a:spLocks noGrp="1"/>
          </p:cNvSpPr>
          <p:nvPr>
            <p:ph idx="1"/>
          </p:nvPr>
        </p:nvSpPr>
        <p:spPr>
          <a:xfrm>
            <a:off x="304800" y="1600200"/>
            <a:ext cx="8534400" cy="4525963"/>
          </a:xfrm>
        </p:spPr>
        <p:txBody>
          <a:bodyPr/>
          <a:lstStyle/>
          <a:p>
            <a:r>
              <a:rPr lang="en-US" dirty="0"/>
              <a:t>Provably </a:t>
            </a:r>
            <a:r>
              <a:rPr lang="en-US" i="1" dirty="0"/>
              <a:t>safe</a:t>
            </a:r>
            <a:r>
              <a:rPr lang="en-US" dirty="0"/>
              <a:t> subgame solving taking into account opponent’s mistakes in the hand so far</a:t>
            </a:r>
          </a:p>
          <a:p>
            <a:r>
              <a:rPr lang="en-US" dirty="0"/>
              <a:t>Nested subgame solving</a:t>
            </a:r>
          </a:p>
          <a:p>
            <a:r>
              <a:rPr lang="en-US" dirty="0">
                <a:solidFill>
                  <a:srgbClr val="FF0000"/>
                </a:solidFill>
              </a:rPr>
              <a:t>Subgame solving starts much earlier </a:t>
            </a:r>
          </a:p>
          <a:p>
            <a:r>
              <a:rPr lang="en-US" dirty="0">
                <a:solidFill>
                  <a:srgbClr val="FF0000"/>
                </a:solidFill>
              </a:rPr>
              <a:t>No card abstraction in the subgame</a:t>
            </a:r>
          </a:p>
          <a:p>
            <a:r>
              <a:rPr lang="en-US" dirty="0">
                <a:solidFill>
                  <a:srgbClr val="FF0000"/>
                </a:solidFill>
              </a:rPr>
              <a:t>Changed our action abstraction between hands</a:t>
            </a:r>
          </a:p>
        </p:txBody>
      </p:sp>
    </p:spTree>
    <p:extLst>
      <p:ext uri="{BB962C8B-B14F-4D97-AF65-F5344CB8AC3E}">
        <p14:creationId xmlns:p14="http://schemas.microsoft.com/office/powerpoint/2010/main" val="1495086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8094" y="141288"/>
            <a:ext cx="6172200" cy="1143000"/>
          </a:xfrm>
        </p:spPr>
        <p:txBody>
          <a:bodyPr>
            <a:normAutofit/>
          </a:bodyPr>
          <a:lstStyle/>
          <a:p>
            <a:r>
              <a:rPr lang="en-US" dirty="0"/>
              <a:t>What is rational play?</a:t>
            </a:r>
          </a:p>
        </p:txBody>
      </p:sp>
      <mc:AlternateContent xmlns:mc="http://schemas.openxmlformats.org/markup-compatibility/2006" xmlns:a14="http://schemas.microsoft.com/office/drawing/2010/main">
        <mc:Choice Requires="a14">
          <p:sp>
            <p:nvSpPr>
              <p:cNvPr id="3" name="Rectangle 2"/>
              <p:cNvSpPr/>
              <p:nvPr/>
            </p:nvSpPr>
            <p:spPr>
              <a:xfrm>
                <a:off x="533400" y="1066800"/>
                <a:ext cx="8030226" cy="923330"/>
              </a:xfrm>
              <a:prstGeom prst="rect">
                <a:avLst/>
              </a:prstGeom>
            </p:spPr>
            <p:txBody>
              <a:bodyPr wrap="square">
                <a:spAutoFit/>
              </a:bodyPr>
              <a:lstStyle/>
              <a:p>
                <a:pPr algn="l"/>
                <a:r>
                  <a:rPr lang="en-US" b="1" dirty="0"/>
                  <a:t>Nash Equilibrium:</a:t>
                </a:r>
                <a:r>
                  <a:rPr lang="en-US" dirty="0"/>
                  <a:t> a profile of strategies in which no player can improve by deviating (beliefs derived from strategies using Bayes rule). </a:t>
                </a:r>
                <a:r>
                  <a:rPr lang="en-US" b="1" dirty="0">
                    <a:solidFill>
                      <a:srgbClr val="7030A0"/>
                    </a:solidFill>
                  </a:rPr>
                  <a:t>Robust</a:t>
                </a:r>
              </a:p>
              <a:p>
                <a:pPr algn="l"/>
                <a14:m>
                  <m:oMath xmlns:m="http://schemas.openxmlformats.org/officeDocument/2006/math">
                    <m:r>
                      <a:rPr lang="en-US" b="1" i="1">
                        <a:latin typeface="Cambria Math"/>
                      </a:rPr>
                      <m:t>𝝐</m:t>
                    </m:r>
                  </m:oMath>
                </a14:m>
                <a:r>
                  <a:rPr lang="en-US" b="1" dirty="0"/>
                  <a:t>-Nash Equilibrium:</a:t>
                </a:r>
                <a:r>
                  <a:rPr lang="en-US" dirty="0"/>
                  <a:t> No player can improve by more than </a:t>
                </a:r>
                <a14:m>
                  <m:oMath xmlns:m="http://schemas.openxmlformats.org/officeDocument/2006/math">
                    <m:r>
                      <a:rPr lang="en-US" i="1">
                        <a:latin typeface="Cambria Math"/>
                      </a:rPr>
                      <m:t>𝜖</m:t>
                    </m:r>
                  </m:oMath>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533400" y="1066800"/>
                <a:ext cx="8030226" cy="923330"/>
              </a:xfrm>
              <a:prstGeom prst="rect">
                <a:avLst/>
              </a:prstGeom>
              <a:blipFill>
                <a:blip r:embed="rId2"/>
                <a:stretch>
                  <a:fillRect l="-683" t="-3311" r="-911" b="-9934"/>
                </a:stretch>
              </a:blipFill>
            </p:spPr>
            <p:txBody>
              <a:bodyPr/>
              <a:lstStyle/>
              <a:p>
                <a:r>
                  <a:rPr lang="en-US">
                    <a:noFill/>
                  </a:rPr>
                  <a:t> </a:t>
                </a:r>
              </a:p>
            </p:txBody>
          </p:sp>
        </mc:Fallback>
      </mc:AlternateContent>
      <p:grpSp>
        <p:nvGrpSpPr>
          <p:cNvPr id="4" name="Group 3"/>
          <p:cNvGrpSpPr/>
          <p:nvPr/>
        </p:nvGrpSpPr>
        <p:grpSpPr>
          <a:xfrm>
            <a:off x="2175563" y="2074345"/>
            <a:ext cx="5450325" cy="4332008"/>
            <a:chOff x="3715770" y="2216023"/>
            <a:chExt cx="5450325" cy="4332008"/>
          </a:xfrm>
        </p:grpSpPr>
        <p:sp>
          <p:nvSpPr>
            <p:cNvPr id="65" name="TextBox 64"/>
            <p:cNvSpPr txBox="1"/>
            <p:nvPr/>
          </p:nvSpPr>
          <p:spPr>
            <a:xfrm rot="18467458">
              <a:off x="6307770" y="3496134"/>
              <a:ext cx="511679" cy="369332"/>
            </a:xfrm>
            <a:prstGeom prst="rect">
              <a:avLst/>
            </a:prstGeom>
            <a:noFill/>
          </p:spPr>
          <p:txBody>
            <a:bodyPr wrap="none" rtlCol="0">
              <a:spAutoFit/>
            </a:bodyPr>
            <a:lstStyle/>
            <a:p>
              <a:r>
                <a:rPr lang="en-US" dirty="0"/>
                <a:t>Sell</a:t>
              </a:r>
            </a:p>
          </p:txBody>
        </p:sp>
        <p:sp>
          <p:nvSpPr>
            <p:cNvPr id="66" name="TextBox 65"/>
            <p:cNvSpPr txBox="1"/>
            <p:nvPr/>
          </p:nvSpPr>
          <p:spPr>
            <a:xfrm rot="18467458">
              <a:off x="3809744" y="3495627"/>
              <a:ext cx="511679" cy="369332"/>
            </a:xfrm>
            <a:prstGeom prst="rect">
              <a:avLst/>
            </a:prstGeom>
            <a:noFill/>
          </p:spPr>
          <p:txBody>
            <a:bodyPr wrap="none" rtlCol="0">
              <a:spAutoFit/>
            </a:bodyPr>
            <a:lstStyle/>
            <a:p>
              <a:r>
                <a:rPr lang="en-US" dirty="0"/>
                <a:t>Sell</a:t>
              </a:r>
            </a:p>
          </p:txBody>
        </p:sp>
        <p:sp>
          <p:nvSpPr>
            <p:cNvPr id="67" name="Oval 66"/>
            <p:cNvSpPr>
              <a:spLocks/>
            </p:cNvSpPr>
            <p:nvPr/>
          </p:nvSpPr>
          <p:spPr bwMode="auto">
            <a:xfrm>
              <a:off x="6718199" y="3020101"/>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8" name="TextBox 67"/>
            <p:cNvSpPr txBox="1"/>
            <p:nvPr/>
          </p:nvSpPr>
          <p:spPr>
            <a:xfrm>
              <a:off x="6834853" y="3174005"/>
              <a:ext cx="425116" cy="369332"/>
            </a:xfrm>
            <a:prstGeom prst="rect">
              <a:avLst/>
            </a:prstGeom>
            <a:noFill/>
          </p:spPr>
          <p:txBody>
            <a:bodyPr wrap="none" rtlCol="0">
              <a:spAutoFit/>
            </a:bodyPr>
            <a:lstStyle/>
            <a:p>
              <a:r>
                <a:rPr lang="en-US" b="1" dirty="0"/>
                <a:t>P1</a:t>
              </a:r>
            </a:p>
          </p:txBody>
        </p:sp>
        <p:cxnSp>
          <p:nvCxnSpPr>
            <p:cNvPr id="69" name="Straight Arrow Connector 68"/>
            <p:cNvCxnSpPr>
              <a:stCxn id="67" idx="5"/>
              <a:endCxn id="155" idx="0"/>
            </p:cNvCxnSpPr>
            <p:nvPr/>
          </p:nvCxnSpPr>
          <p:spPr>
            <a:xfrm>
              <a:off x="7314406" y="3616308"/>
              <a:ext cx="602964" cy="8727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82" idx="6"/>
              <a:endCxn id="155" idx="2"/>
            </p:cNvCxnSpPr>
            <p:nvPr/>
          </p:nvCxnSpPr>
          <p:spPr>
            <a:xfrm flipV="1">
              <a:off x="5375484" y="4838338"/>
              <a:ext cx="2192636" cy="1046"/>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1" name="Oval 70"/>
            <p:cNvSpPr>
              <a:spLocks/>
            </p:cNvSpPr>
            <p:nvPr/>
          </p:nvSpPr>
          <p:spPr bwMode="auto">
            <a:xfrm>
              <a:off x="4212303" y="3020101"/>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2" name="TextBox 71"/>
            <p:cNvSpPr txBox="1"/>
            <p:nvPr/>
          </p:nvSpPr>
          <p:spPr>
            <a:xfrm>
              <a:off x="4328957" y="3174005"/>
              <a:ext cx="425116" cy="369332"/>
            </a:xfrm>
            <a:prstGeom prst="rect">
              <a:avLst/>
            </a:prstGeom>
            <a:noFill/>
          </p:spPr>
          <p:txBody>
            <a:bodyPr wrap="none" rtlCol="0">
              <a:spAutoFit/>
            </a:bodyPr>
            <a:lstStyle/>
            <a:p>
              <a:r>
                <a:rPr lang="en-US" b="1" dirty="0"/>
                <a:t>P1</a:t>
              </a:r>
            </a:p>
          </p:txBody>
        </p:sp>
        <p:sp>
          <p:nvSpPr>
            <p:cNvPr id="82" name="Oval 81"/>
            <p:cNvSpPr>
              <a:spLocks/>
            </p:cNvSpPr>
            <p:nvPr/>
          </p:nvSpPr>
          <p:spPr bwMode="auto">
            <a:xfrm>
              <a:off x="4676984" y="4490134"/>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83" name="TextBox 82"/>
            <p:cNvSpPr txBox="1"/>
            <p:nvPr/>
          </p:nvSpPr>
          <p:spPr>
            <a:xfrm>
              <a:off x="4783808" y="4644038"/>
              <a:ext cx="425116" cy="369332"/>
            </a:xfrm>
            <a:prstGeom prst="rect">
              <a:avLst/>
            </a:prstGeom>
            <a:noFill/>
          </p:spPr>
          <p:txBody>
            <a:bodyPr wrap="none" rtlCol="0">
              <a:spAutoFit/>
            </a:bodyPr>
            <a:lstStyle/>
            <a:p>
              <a:r>
                <a:rPr lang="en-US" b="1" dirty="0"/>
                <a:t>P2</a:t>
              </a:r>
            </a:p>
          </p:txBody>
        </p:sp>
        <p:cxnSp>
          <p:nvCxnSpPr>
            <p:cNvPr id="87" name="Straight Arrow Connector 86"/>
            <p:cNvCxnSpPr>
              <a:stCxn id="71" idx="5"/>
              <a:endCxn id="82" idx="0"/>
            </p:cNvCxnSpPr>
            <p:nvPr/>
          </p:nvCxnSpPr>
          <p:spPr>
            <a:xfrm>
              <a:off x="4808510" y="3616308"/>
              <a:ext cx="217724" cy="8738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82" idx="3"/>
            </p:cNvCxnSpPr>
            <p:nvPr/>
          </p:nvCxnSpPr>
          <p:spPr>
            <a:xfrm flipH="1">
              <a:off x="4073975" y="5086341"/>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82" idx="5"/>
            </p:cNvCxnSpPr>
            <p:nvPr/>
          </p:nvCxnSpPr>
          <p:spPr>
            <a:xfrm>
              <a:off x="5273191" y="5086341"/>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71" idx="3"/>
            </p:cNvCxnSpPr>
            <p:nvPr/>
          </p:nvCxnSpPr>
          <p:spPr>
            <a:xfrm flipH="1">
              <a:off x="4181142" y="3616308"/>
              <a:ext cx="133455"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4" name="Oval 103"/>
            <p:cNvSpPr>
              <a:spLocks/>
            </p:cNvSpPr>
            <p:nvPr/>
          </p:nvSpPr>
          <p:spPr bwMode="auto">
            <a:xfrm>
              <a:off x="5457833" y="2216023"/>
              <a:ext cx="698500" cy="69850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05" name="TextBox 104"/>
            <p:cNvSpPr txBox="1"/>
            <p:nvPr/>
          </p:nvSpPr>
          <p:spPr>
            <a:xfrm>
              <a:off x="5621776" y="2361662"/>
              <a:ext cx="306494" cy="369332"/>
            </a:xfrm>
            <a:prstGeom prst="rect">
              <a:avLst/>
            </a:prstGeom>
            <a:noFill/>
          </p:spPr>
          <p:txBody>
            <a:bodyPr wrap="none" rtlCol="0">
              <a:spAutoFit/>
            </a:bodyPr>
            <a:lstStyle/>
            <a:p>
              <a:r>
                <a:rPr lang="en-US" b="1" dirty="0"/>
                <a:t>C</a:t>
              </a:r>
            </a:p>
          </p:txBody>
        </p:sp>
        <p:cxnSp>
          <p:nvCxnSpPr>
            <p:cNvPr id="108" name="Straight Arrow Connector 107"/>
            <p:cNvCxnSpPr>
              <a:stCxn id="104" idx="3"/>
              <a:endCxn id="71" idx="7"/>
            </p:cNvCxnSpPr>
            <p:nvPr/>
          </p:nvCxnSpPr>
          <p:spPr>
            <a:xfrm flipH="1">
              <a:off x="4808510" y="2812230"/>
              <a:ext cx="751616"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04" idx="5"/>
              <a:endCxn id="67" idx="1"/>
            </p:cNvCxnSpPr>
            <p:nvPr/>
          </p:nvCxnSpPr>
          <p:spPr>
            <a:xfrm>
              <a:off x="6054040" y="2812230"/>
              <a:ext cx="766452"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rot="20302675">
              <a:off x="4727892" y="2676436"/>
              <a:ext cx="766557" cy="369332"/>
            </a:xfrm>
            <a:prstGeom prst="rect">
              <a:avLst/>
            </a:prstGeom>
            <a:noFill/>
          </p:spPr>
          <p:txBody>
            <a:bodyPr wrap="none" rtlCol="0">
              <a:spAutoFit/>
            </a:bodyPr>
            <a:lstStyle/>
            <a:p>
              <a:r>
                <a:rPr lang="en-US" dirty="0"/>
                <a:t>Heads</a:t>
              </a:r>
            </a:p>
          </p:txBody>
        </p:sp>
        <p:sp>
          <p:nvSpPr>
            <p:cNvPr id="113" name="TextBox 112"/>
            <p:cNvSpPr txBox="1"/>
            <p:nvPr/>
          </p:nvSpPr>
          <p:spPr>
            <a:xfrm rot="1354170">
              <a:off x="6232809" y="2674440"/>
              <a:ext cx="585032" cy="369332"/>
            </a:xfrm>
            <a:prstGeom prst="rect">
              <a:avLst/>
            </a:prstGeom>
            <a:noFill/>
          </p:spPr>
          <p:txBody>
            <a:bodyPr wrap="none" rtlCol="0">
              <a:spAutoFit/>
            </a:bodyPr>
            <a:lstStyle/>
            <a:p>
              <a:r>
                <a:rPr lang="en-US" dirty="0"/>
                <a:t>Tails</a:t>
              </a:r>
            </a:p>
          </p:txBody>
        </p:sp>
        <p:sp>
          <p:nvSpPr>
            <p:cNvPr id="118" name="TextBox 117"/>
            <p:cNvSpPr txBox="1"/>
            <p:nvPr/>
          </p:nvSpPr>
          <p:spPr>
            <a:xfrm rot="4553186">
              <a:off x="4813660" y="3673614"/>
              <a:ext cx="566694" cy="369332"/>
            </a:xfrm>
            <a:prstGeom prst="rect">
              <a:avLst/>
            </a:prstGeom>
            <a:noFill/>
          </p:spPr>
          <p:txBody>
            <a:bodyPr wrap="none" rtlCol="0">
              <a:spAutoFit/>
            </a:bodyPr>
            <a:lstStyle/>
            <a:p>
              <a:r>
                <a:rPr lang="en-US" dirty="0"/>
                <a:t>Play</a:t>
              </a:r>
            </a:p>
          </p:txBody>
        </p:sp>
        <p:sp>
          <p:nvSpPr>
            <p:cNvPr id="119" name="TextBox 118"/>
            <p:cNvSpPr txBox="1"/>
            <p:nvPr/>
          </p:nvSpPr>
          <p:spPr>
            <a:xfrm rot="3010513">
              <a:off x="7410050" y="3640683"/>
              <a:ext cx="566694" cy="369332"/>
            </a:xfrm>
            <a:prstGeom prst="rect">
              <a:avLst/>
            </a:prstGeom>
            <a:noFill/>
          </p:spPr>
          <p:txBody>
            <a:bodyPr wrap="none" rtlCol="0">
              <a:spAutoFit/>
            </a:bodyPr>
            <a:lstStyle/>
            <a:p>
              <a:r>
                <a:rPr lang="en-US" dirty="0"/>
                <a:t>Play</a:t>
              </a:r>
            </a:p>
          </p:txBody>
        </p:sp>
        <p:sp>
          <p:nvSpPr>
            <p:cNvPr id="122" name="TextBox 121"/>
            <p:cNvSpPr txBox="1"/>
            <p:nvPr/>
          </p:nvSpPr>
          <p:spPr>
            <a:xfrm rot="18816139">
              <a:off x="3913961" y="5162330"/>
              <a:ext cx="766557" cy="369332"/>
            </a:xfrm>
            <a:prstGeom prst="rect">
              <a:avLst/>
            </a:prstGeom>
            <a:noFill/>
          </p:spPr>
          <p:txBody>
            <a:bodyPr wrap="none" rtlCol="0">
              <a:spAutoFit/>
            </a:bodyPr>
            <a:lstStyle/>
            <a:p>
              <a:r>
                <a:rPr lang="en-US" dirty="0"/>
                <a:t>Heads</a:t>
              </a:r>
            </a:p>
          </p:txBody>
        </p:sp>
        <p:sp>
          <p:nvSpPr>
            <p:cNvPr id="124" name="TextBox 123"/>
            <p:cNvSpPr txBox="1"/>
            <p:nvPr/>
          </p:nvSpPr>
          <p:spPr>
            <a:xfrm rot="2994847">
              <a:off x="5444605" y="5197852"/>
              <a:ext cx="585032" cy="369332"/>
            </a:xfrm>
            <a:prstGeom prst="rect">
              <a:avLst/>
            </a:prstGeom>
            <a:noFill/>
          </p:spPr>
          <p:txBody>
            <a:bodyPr wrap="none" rtlCol="0">
              <a:spAutoFit/>
            </a:bodyPr>
            <a:lstStyle/>
            <a:p>
              <a:r>
                <a:rPr lang="en-US" dirty="0"/>
                <a:t>Tails</a:t>
              </a:r>
            </a:p>
          </p:txBody>
        </p:sp>
        <p:sp>
          <p:nvSpPr>
            <p:cNvPr id="150" name="TextBox 149"/>
            <p:cNvSpPr txBox="1"/>
            <p:nvPr/>
          </p:nvSpPr>
          <p:spPr>
            <a:xfrm rot="20343673">
              <a:off x="4666008" y="2525573"/>
              <a:ext cx="692562" cy="307777"/>
            </a:xfrm>
            <a:prstGeom prst="rect">
              <a:avLst/>
            </a:prstGeom>
            <a:noFill/>
          </p:spPr>
          <p:txBody>
            <a:bodyPr wrap="none" rtlCol="0">
              <a:spAutoFit/>
            </a:bodyPr>
            <a:lstStyle/>
            <a:p>
              <a:r>
                <a:rPr lang="en-US" sz="1400" dirty="0"/>
                <a:t>P = 0.5</a:t>
              </a:r>
            </a:p>
          </p:txBody>
        </p:sp>
        <p:sp>
          <p:nvSpPr>
            <p:cNvPr id="151" name="TextBox 150"/>
            <p:cNvSpPr txBox="1"/>
            <p:nvPr/>
          </p:nvSpPr>
          <p:spPr>
            <a:xfrm rot="1352542">
              <a:off x="6312287" y="2511209"/>
              <a:ext cx="692562" cy="307777"/>
            </a:xfrm>
            <a:prstGeom prst="rect">
              <a:avLst/>
            </a:prstGeom>
            <a:noFill/>
          </p:spPr>
          <p:txBody>
            <a:bodyPr wrap="none" rtlCol="0">
              <a:spAutoFit/>
            </a:bodyPr>
            <a:lstStyle/>
            <a:p>
              <a:r>
                <a:rPr lang="en-US" sz="1400" dirty="0"/>
                <a:t>P = 0.5</a:t>
              </a:r>
            </a:p>
          </p:txBody>
        </p:sp>
        <p:cxnSp>
          <p:nvCxnSpPr>
            <p:cNvPr id="152" name="Straight Arrow Connector 151"/>
            <p:cNvCxnSpPr>
              <a:stCxn id="67" idx="3"/>
            </p:cNvCxnSpPr>
            <p:nvPr/>
          </p:nvCxnSpPr>
          <p:spPr>
            <a:xfrm flipH="1">
              <a:off x="6688754" y="3616308"/>
              <a:ext cx="131738"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stCxn id="82" idx="4"/>
            </p:cNvCxnSpPr>
            <p:nvPr/>
          </p:nvCxnSpPr>
          <p:spPr>
            <a:xfrm flipH="1">
              <a:off x="5023673" y="5188634"/>
              <a:ext cx="2561" cy="6442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rot="5400000">
              <a:off x="4798117" y="5331300"/>
              <a:ext cx="799321" cy="369332"/>
            </a:xfrm>
            <a:prstGeom prst="rect">
              <a:avLst/>
            </a:prstGeom>
            <a:noFill/>
          </p:spPr>
          <p:txBody>
            <a:bodyPr wrap="none" rtlCol="0">
              <a:spAutoFit/>
            </a:bodyPr>
            <a:lstStyle/>
            <a:p>
              <a:r>
                <a:rPr lang="en-US" dirty="0"/>
                <a:t>Forfeit</a:t>
              </a:r>
            </a:p>
          </p:txBody>
        </p:sp>
        <p:sp>
          <p:nvSpPr>
            <p:cNvPr id="155" name="Oval 154"/>
            <p:cNvSpPr>
              <a:spLocks/>
            </p:cNvSpPr>
            <p:nvPr/>
          </p:nvSpPr>
          <p:spPr bwMode="auto">
            <a:xfrm>
              <a:off x="7568120" y="4489088"/>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56" name="TextBox 155"/>
            <p:cNvSpPr txBox="1"/>
            <p:nvPr/>
          </p:nvSpPr>
          <p:spPr>
            <a:xfrm>
              <a:off x="7674944" y="4642992"/>
              <a:ext cx="425116" cy="369332"/>
            </a:xfrm>
            <a:prstGeom prst="rect">
              <a:avLst/>
            </a:prstGeom>
            <a:noFill/>
          </p:spPr>
          <p:txBody>
            <a:bodyPr wrap="none" rtlCol="0">
              <a:spAutoFit/>
            </a:bodyPr>
            <a:lstStyle/>
            <a:p>
              <a:r>
                <a:rPr lang="en-US" b="1" dirty="0"/>
                <a:t>P2</a:t>
              </a:r>
            </a:p>
          </p:txBody>
        </p:sp>
        <p:cxnSp>
          <p:nvCxnSpPr>
            <p:cNvPr id="157" name="Straight Arrow Connector 156"/>
            <p:cNvCxnSpPr>
              <a:stCxn id="155" idx="3"/>
            </p:cNvCxnSpPr>
            <p:nvPr/>
          </p:nvCxnSpPr>
          <p:spPr>
            <a:xfrm flipH="1">
              <a:off x="6965111" y="5085295"/>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55" idx="5"/>
            </p:cNvCxnSpPr>
            <p:nvPr/>
          </p:nvCxnSpPr>
          <p:spPr>
            <a:xfrm>
              <a:off x="8164327" y="5085295"/>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rot="18816139">
              <a:off x="6805097" y="5161284"/>
              <a:ext cx="766557" cy="369332"/>
            </a:xfrm>
            <a:prstGeom prst="rect">
              <a:avLst/>
            </a:prstGeom>
            <a:noFill/>
          </p:spPr>
          <p:txBody>
            <a:bodyPr wrap="none" rtlCol="0">
              <a:spAutoFit/>
            </a:bodyPr>
            <a:lstStyle/>
            <a:p>
              <a:r>
                <a:rPr lang="en-US" dirty="0"/>
                <a:t>Heads</a:t>
              </a:r>
            </a:p>
          </p:txBody>
        </p:sp>
        <p:sp>
          <p:nvSpPr>
            <p:cNvPr id="160" name="TextBox 159"/>
            <p:cNvSpPr txBox="1"/>
            <p:nvPr/>
          </p:nvSpPr>
          <p:spPr>
            <a:xfrm rot="2994847">
              <a:off x="8335741" y="5196806"/>
              <a:ext cx="585032" cy="369332"/>
            </a:xfrm>
            <a:prstGeom prst="rect">
              <a:avLst/>
            </a:prstGeom>
            <a:noFill/>
          </p:spPr>
          <p:txBody>
            <a:bodyPr wrap="none" rtlCol="0">
              <a:spAutoFit/>
            </a:bodyPr>
            <a:lstStyle/>
            <a:p>
              <a:r>
                <a:rPr lang="en-US" dirty="0"/>
                <a:t>Tails</a:t>
              </a:r>
            </a:p>
          </p:txBody>
        </p:sp>
        <p:cxnSp>
          <p:nvCxnSpPr>
            <p:cNvPr id="161" name="Straight Arrow Connector 160"/>
            <p:cNvCxnSpPr>
              <a:stCxn id="155" idx="4"/>
            </p:cNvCxnSpPr>
            <p:nvPr/>
          </p:nvCxnSpPr>
          <p:spPr>
            <a:xfrm flipH="1">
              <a:off x="7914809" y="5187588"/>
              <a:ext cx="2561" cy="6442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rot="5400000">
              <a:off x="7689253" y="5330254"/>
              <a:ext cx="799321" cy="369332"/>
            </a:xfrm>
            <a:prstGeom prst="rect">
              <a:avLst/>
            </a:prstGeom>
            <a:noFill/>
          </p:spPr>
          <p:txBody>
            <a:bodyPr wrap="none" rtlCol="0">
              <a:spAutoFit/>
            </a:bodyPr>
            <a:lstStyle/>
            <a:p>
              <a:r>
                <a:rPr lang="en-US" dirty="0"/>
                <a:t>Forfeit</a:t>
              </a:r>
            </a:p>
          </p:txBody>
        </p:sp>
        <p:sp>
          <p:nvSpPr>
            <p:cNvPr id="163" name="TextBox 162"/>
            <p:cNvSpPr txBox="1"/>
            <p:nvPr/>
          </p:nvSpPr>
          <p:spPr>
            <a:xfrm>
              <a:off x="3788169" y="3879964"/>
              <a:ext cx="301686" cy="369332"/>
            </a:xfrm>
            <a:prstGeom prst="rect">
              <a:avLst/>
            </a:prstGeom>
            <a:noFill/>
          </p:spPr>
          <p:txBody>
            <a:bodyPr wrap="none" rtlCol="0">
              <a:spAutoFit/>
            </a:bodyPr>
            <a:lstStyle/>
            <a:p>
              <a:r>
                <a:rPr lang="en-US" dirty="0"/>
                <a:t>0</a:t>
              </a:r>
            </a:p>
          </p:txBody>
        </p:sp>
        <p:sp>
          <p:nvSpPr>
            <p:cNvPr id="164" name="TextBox 163"/>
            <p:cNvSpPr txBox="1"/>
            <p:nvPr/>
          </p:nvSpPr>
          <p:spPr>
            <a:xfrm>
              <a:off x="6309914" y="3890715"/>
              <a:ext cx="301686" cy="369332"/>
            </a:xfrm>
            <a:prstGeom prst="rect">
              <a:avLst/>
            </a:prstGeom>
            <a:noFill/>
          </p:spPr>
          <p:txBody>
            <a:bodyPr wrap="none" rtlCol="0">
              <a:spAutoFit/>
            </a:bodyPr>
            <a:lstStyle/>
            <a:p>
              <a:r>
                <a:rPr lang="en-US" dirty="0"/>
                <a:t>0</a:t>
              </a:r>
            </a:p>
          </p:txBody>
        </p:sp>
        <p:sp>
          <p:nvSpPr>
            <p:cNvPr id="165" name="TextBox 164"/>
            <p:cNvSpPr txBox="1"/>
            <p:nvPr/>
          </p:nvSpPr>
          <p:spPr>
            <a:xfrm rot="18773746">
              <a:off x="3519371" y="3422242"/>
              <a:ext cx="700576" cy="307777"/>
            </a:xfrm>
            <a:prstGeom prst="rect">
              <a:avLst/>
            </a:prstGeom>
            <a:noFill/>
          </p:spPr>
          <p:txBody>
            <a:bodyPr wrap="none" rtlCol="0">
              <a:spAutoFit/>
            </a:bodyPr>
            <a:lstStyle/>
            <a:p>
              <a:r>
                <a:rPr lang="en-US" sz="1400" b="1" dirty="0">
                  <a:solidFill>
                    <a:srgbClr val="7030A0"/>
                  </a:solidFill>
                </a:rPr>
                <a:t>P = 0.5</a:t>
              </a:r>
            </a:p>
          </p:txBody>
        </p:sp>
        <p:sp>
          <p:nvSpPr>
            <p:cNvPr id="166" name="TextBox 165"/>
            <p:cNvSpPr txBox="1"/>
            <p:nvPr/>
          </p:nvSpPr>
          <p:spPr>
            <a:xfrm rot="18573692">
              <a:off x="6040729" y="3417687"/>
              <a:ext cx="700576" cy="307777"/>
            </a:xfrm>
            <a:prstGeom prst="rect">
              <a:avLst/>
            </a:prstGeom>
            <a:noFill/>
          </p:spPr>
          <p:txBody>
            <a:bodyPr wrap="none" rtlCol="0">
              <a:spAutoFit/>
            </a:bodyPr>
            <a:lstStyle/>
            <a:p>
              <a:r>
                <a:rPr lang="en-US" sz="1400" b="1" dirty="0">
                  <a:solidFill>
                    <a:srgbClr val="7030A0"/>
                  </a:solidFill>
                </a:rPr>
                <a:t>P = 0.5</a:t>
              </a:r>
            </a:p>
          </p:txBody>
        </p:sp>
        <p:sp>
          <p:nvSpPr>
            <p:cNvPr id="167" name="TextBox 166"/>
            <p:cNvSpPr txBox="1"/>
            <p:nvPr/>
          </p:nvSpPr>
          <p:spPr>
            <a:xfrm rot="4734764">
              <a:off x="4929820" y="3674976"/>
              <a:ext cx="700576" cy="307777"/>
            </a:xfrm>
            <a:prstGeom prst="rect">
              <a:avLst/>
            </a:prstGeom>
            <a:noFill/>
          </p:spPr>
          <p:txBody>
            <a:bodyPr wrap="none" rtlCol="0">
              <a:spAutoFit/>
            </a:bodyPr>
            <a:lstStyle/>
            <a:p>
              <a:r>
                <a:rPr lang="en-US" sz="1400" b="1" dirty="0">
                  <a:solidFill>
                    <a:srgbClr val="7030A0"/>
                  </a:solidFill>
                </a:rPr>
                <a:t>P = 0.5</a:t>
              </a:r>
            </a:p>
          </p:txBody>
        </p:sp>
        <p:sp>
          <p:nvSpPr>
            <p:cNvPr id="168" name="TextBox 167"/>
            <p:cNvSpPr txBox="1"/>
            <p:nvPr/>
          </p:nvSpPr>
          <p:spPr>
            <a:xfrm rot="3105914">
              <a:off x="7514421" y="3589103"/>
              <a:ext cx="700576" cy="307777"/>
            </a:xfrm>
            <a:prstGeom prst="rect">
              <a:avLst/>
            </a:prstGeom>
            <a:noFill/>
          </p:spPr>
          <p:txBody>
            <a:bodyPr wrap="none" rtlCol="0">
              <a:spAutoFit/>
            </a:bodyPr>
            <a:lstStyle/>
            <a:p>
              <a:r>
                <a:rPr lang="en-US" sz="1400" b="1" dirty="0">
                  <a:solidFill>
                    <a:srgbClr val="7030A0"/>
                  </a:solidFill>
                </a:rPr>
                <a:t>P = 0.5</a:t>
              </a:r>
            </a:p>
          </p:txBody>
        </p:sp>
        <p:sp>
          <p:nvSpPr>
            <p:cNvPr id="169" name="TextBox 168"/>
            <p:cNvSpPr txBox="1"/>
            <p:nvPr/>
          </p:nvSpPr>
          <p:spPr>
            <a:xfrm rot="18773746">
              <a:off x="3826585" y="5080570"/>
              <a:ext cx="700576" cy="307777"/>
            </a:xfrm>
            <a:prstGeom prst="rect">
              <a:avLst/>
            </a:prstGeom>
            <a:noFill/>
          </p:spPr>
          <p:txBody>
            <a:bodyPr wrap="none" rtlCol="0">
              <a:spAutoFit/>
            </a:bodyPr>
            <a:lstStyle/>
            <a:p>
              <a:r>
                <a:rPr lang="en-US" sz="1400" b="1" dirty="0">
                  <a:solidFill>
                    <a:srgbClr val="7030A0"/>
                  </a:solidFill>
                </a:rPr>
                <a:t>P = 0.5</a:t>
              </a:r>
            </a:p>
          </p:txBody>
        </p:sp>
        <p:sp>
          <p:nvSpPr>
            <p:cNvPr id="170" name="TextBox 169"/>
            <p:cNvSpPr txBox="1"/>
            <p:nvPr/>
          </p:nvSpPr>
          <p:spPr>
            <a:xfrm rot="18773746">
              <a:off x="6719802" y="5090298"/>
              <a:ext cx="700576" cy="307777"/>
            </a:xfrm>
            <a:prstGeom prst="rect">
              <a:avLst/>
            </a:prstGeom>
            <a:noFill/>
          </p:spPr>
          <p:txBody>
            <a:bodyPr wrap="none" rtlCol="0">
              <a:spAutoFit/>
            </a:bodyPr>
            <a:lstStyle/>
            <a:p>
              <a:r>
                <a:rPr lang="en-US" sz="1400" b="1" dirty="0">
                  <a:solidFill>
                    <a:srgbClr val="7030A0"/>
                  </a:solidFill>
                </a:rPr>
                <a:t>P = 0.5</a:t>
              </a:r>
            </a:p>
          </p:txBody>
        </p:sp>
        <p:sp>
          <p:nvSpPr>
            <p:cNvPr id="171" name="TextBox 170"/>
            <p:cNvSpPr txBox="1"/>
            <p:nvPr/>
          </p:nvSpPr>
          <p:spPr>
            <a:xfrm rot="3068784">
              <a:off x="5533263" y="5118396"/>
              <a:ext cx="700576" cy="307777"/>
            </a:xfrm>
            <a:prstGeom prst="rect">
              <a:avLst/>
            </a:prstGeom>
            <a:noFill/>
          </p:spPr>
          <p:txBody>
            <a:bodyPr wrap="none" rtlCol="0">
              <a:spAutoFit/>
            </a:bodyPr>
            <a:lstStyle/>
            <a:p>
              <a:r>
                <a:rPr lang="en-US" sz="1400" b="1" dirty="0">
                  <a:solidFill>
                    <a:srgbClr val="7030A0"/>
                  </a:solidFill>
                </a:rPr>
                <a:t>P = 0.5</a:t>
              </a:r>
            </a:p>
          </p:txBody>
        </p:sp>
        <p:sp>
          <p:nvSpPr>
            <p:cNvPr id="172" name="TextBox 171"/>
            <p:cNvSpPr txBox="1"/>
            <p:nvPr/>
          </p:nvSpPr>
          <p:spPr>
            <a:xfrm rot="3000970">
              <a:off x="8463249" y="5084379"/>
              <a:ext cx="700576" cy="307777"/>
            </a:xfrm>
            <a:prstGeom prst="rect">
              <a:avLst/>
            </a:prstGeom>
            <a:noFill/>
          </p:spPr>
          <p:txBody>
            <a:bodyPr wrap="none" rtlCol="0">
              <a:spAutoFit/>
            </a:bodyPr>
            <a:lstStyle/>
            <a:p>
              <a:r>
                <a:rPr lang="en-US" sz="1400" b="1" dirty="0">
                  <a:solidFill>
                    <a:srgbClr val="7030A0"/>
                  </a:solidFill>
                </a:rPr>
                <a:t>P = 0.5</a:t>
              </a:r>
            </a:p>
          </p:txBody>
        </p:sp>
        <p:sp>
          <p:nvSpPr>
            <p:cNvPr id="173" name="Oval 172"/>
            <p:cNvSpPr>
              <a:spLocks/>
            </p:cNvSpPr>
            <p:nvPr/>
          </p:nvSpPr>
          <p:spPr bwMode="auto">
            <a:xfrm>
              <a:off x="3724725" y="583644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74" name="Oval 173"/>
            <p:cNvSpPr>
              <a:spLocks/>
            </p:cNvSpPr>
            <p:nvPr/>
          </p:nvSpPr>
          <p:spPr bwMode="auto">
            <a:xfrm>
              <a:off x="5576459" y="584953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75" name="TextBox 174"/>
            <p:cNvSpPr txBox="1"/>
            <p:nvPr/>
          </p:nvSpPr>
          <p:spPr>
            <a:xfrm>
              <a:off x="3869659" y="5999264"/>
              <a:ext cx="372218" cy="369332"/>
            </a:xfrm>
            <a:prstGeom prst="rect">
              <a:avLst/>
            </a:prstGeom>
            <a:noFill/>
          </p:spPr>
          <p:txBody>
            <a:bodyPr wrap="none" rtlCol="0">
              <a:spAutoFit/>
            </a:bodyPr>
            <a:lstStyle/>
            <a:p>
              <a:r>
                <a:rPr lang="en-US" dirty="0"/>
                <a:t>-1</a:t>
              </a:r>
            </a:p>
          </p:txBody>
        </p:sp>
        <p:sp>
          <p:nvSpPr>
            <p:cNvPr id="176" name="TextBox 175"/>
            <p:cNvSpPr txBox="1"/>
            <p:nvPr/>
          </p:nvSpPr>
          <p:spPr>
            <a:xfrm>
              <a:off x="5774866" y="6003613"/>
              <a:ext cx="301686" cy="369332"/>
            </a:xfrm>
            <a:prstGeom prst="rect">
              <a:avLst/>
            </a:prstGeom>
            <a:noFill/>
          </p:spPr>
          <p:txBody>
            <a:bodyPr wrap="none" rtlCol="0">
              <a:spAutoFit/>
            </a:bodyPr>
            <a:lstStyle/>
            <a:p>
              <a:r>
                <a:rPr lang="en-US" dirty="0"/>
                <a:t>1</a:t>
              </a:r>
            </a:p>
          </p:txBody>
        </p:sp>
        <p:sp>
          <p:nvSpPr>
            <p:cNvPr id="177" name="Oval 176"/>
            <p:cNvSpPr>
              <a:spLocks/>
            </p:cNvSpPr>
            <p:nvPr/>
          </p:nvSpPr>
          <p:spPr bwMode="auto">
            <a:xfrm>
              <a:off x="4674423" y="5832920"/>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78" name="TextBox 177"/>
            <p:cNvSpPr txBox="1"/>
            <p:nvPr/>
          </p:nvSpPr>
          <p:spPr>
            <a:xfrm>
              <a:off x="4861446" y="5989327"/>
              <a:ext cx="301686" cy="369332"/>
            </a:xfrm>
            <a:prstGeom prst="rect">
              <a:avLst/>
            </a:prstGeom>
            <a:noFill/>
          </p:spPr>
          <p:txBody>
            <a:bodyPr wrap="none" rtlCol="0">
              <a:spAutoFit/>
            </a:bodyPr>
            <a:lstStyle/>
            <a:p>
              <a:r>
                <a:rPr lang="en-US" dirty="0"/>
                <a:t>1</a:t>
              </a:r>
            </a:p>
          </p:txBody>
        </p:sp>
        <p:sp>
          <p:nvSpPr>
            <p:cNvPr id="179" name="Oval 178"/>
            <p:cNvSpPr>
              <a:spLocks/>
            </p:cNvSpPr>
            <p:nvPr/>
          </p:nvSpPr>
          <p:spPr bwMode="auto">
            <a:xfrm>
              <a:off x="6615861" y="5835395"/>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80" name="Oval 179"/>
            <p:cNvSpPr>
              <a:spLocks/>
            </p:cNvSpPr>
            <p:nvPr/>
          </p:nvSpPr>
          <p:spPr bwMode="auto">
            <a:xfrm>
              <a:off x="8467595" y="5848485"/>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81" name="TextBox 180"/>
            <p:cNvSpPr txBox="1"/>
            <p:nvPr/>
          </p:nvSpPr>
          <p:spPr>
            <a:xfrm>
              <a:off x="6802546" y="6004128"/>
              <a:ext cx="301686" cy="369332"/>
            </a:xfrm>
            <a:prstGeom prst="rect">
              <a:avLst/>
            </a:prstGeom>
            <a:noFill/>
          </p:spPr>
          <p:txBody>
            <a:bodyPr wrap="none" rtlCol="0">
              <a:spAutoFit/>
            </a:bodyPr>
            <a:lstStyle/>
            <a:p>
              <a:r>
                <a:rPr lang="en-US" dirty="0"/>
                <a:t>1</a:t>
              </a:r>
            </a:p>
          </p:txBody>
        </p:sp>
        <p:sp>
          <p:nvSpPr>
            <p:cNvPr id="182" name="TextBox 181"/>
            <p:cNvSpPr txBox="1"/>
            <p:nvPr/>
          </p:nvSpPr>
          <p:spPr>
            <a:xfrm>
              <a:off x="8615047" y="6003613"/>
              <a:ext cx="372218" cy="369332"/>
            </a:xfrm>
            <a:prstGeom prst="rect">
              <a:avLst/>
            </a:prstGeom>
            <a:noFill/>
          </p:spPr>
          <p:txBody>
            <a:bodyPr wrap="none" rtlCol="0">
              <a:spAutoFit/>
            </a:bodyPr>
            <a:lstStyle/>
            <a:p>
              <a:r>
                <a:rPr lang="en-US" dirty="0"/>
                <a:t>-1</a:t>
              </a:r>
            </a:p>
          </p:txBody>
        </p:sp>
        <p:sp>
          <p:nvSpPr>
            <p:cNvPr id="183" name="Oval 182"/>
            <p:cNvSpPr>
              <a:spLocks/>
            </p:cNvSpPr>
            <p:nvPr/>
          </p:nvSpPr>
          <p:spPr bwMode="auto">
            <a:xfrm>
              <a:off x="7565559" y="5831874"/>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84" name="TextBox 183"/>
            <p:cNvSpPr txBox="1"/>
            <p:nvPr/>
          </p:nvSpPr>
          <p:spPr>
            <a:xfrm>
              <a:off x="7763966" y="5979516"/>
              <a:ext cx="301686" cy="369332"/>
            </a:xfrm>
            <a:prstGeom prst="rect">
              <a:avLst/>
            </a:prstGeom>
            <a:noFill/>
          </p:spPr>
          <p:txBody>
            <a:bodyPr wrap="none" rtlCol="0">
              <a:spAutoFit/>
            </a:bodyPr>
            <a:lstStyle/>
            <a:p>
              <a:r>
                <a:rPr lang="en-US" dirty="0"/>
                <a:t>1</a:t>
              </a:r>
            </a:p>
          </p:txBody>
        </p:sp>
        <p:cxnSp>
          <p:nvCxnSpPr>
            <p:cNvPr id="185" name="Straight Arrow Connector 184"/>
            <p:cNvCxnSpPr/>
            <p:nvPr/>
          </p:nvCxnSpPr>
          <p:spPr>
            <a:xfrm flipH="1">
              <a:off x="4019481" y="3814540"/>
              <a:ext cx="131476" cy="168857"/>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flipH="1">
              <a:off x="6539457" y="3814540"/>
              <a:ext cx="119113" cy="162548"/>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06839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914400"/>
          </a:xfrm>
        </p:spPr>
        <p:txBody>
          <a:bodyPr>
            <a:normAutofit fontScale="90000"/>
          </a:bodyPr>
          <a:lstStyle/>
          <a:p>
            <a:pPr algn="l"/>
            <a:r>
              <a:rPr lang="en-US" dirty="0"/>
              <a:t>Libratus’s “balance” and use of “blockers”</a:t>
            </a:r>
          </a:p>
        </p:txBody>
      </p:sp>
      <p:pic>
        <p:nvPicPr>
          <p:cNvPr id="5" name="1 Dan - blockers.clipped.2017-02-03 15-37-23_0001">
            <a:hlinkClick r:id="" action="ppaction://media"/>
          </p:cNvPr>
          <p:cNvPicPr>
            <a:picLocks noChangeAspect="1"/>
          </p:cNvPicPr>
          <p:nvPr>
            <a:videoFile r:link="rId1"/>
            <p:extLst>
              <p:ext uri="{DAA4B4D4-6D71-4841-9C94-3DE7FCFB9230}">
                <p14:media xmlns:p14="http://schemas.microsoft.com/office/powerpoint/2010/main" r:link="rId2">
                  <p14:trim st="363"/>
                </p14:media>
              </p:ext>
            </p:extLst>
          </p:nvPr>
        </p:nvPicPr>
        <p:blipFill>
          <a:blip r:embed="rId4"/>
          <a:stretch>
            <a:fillRect/>
          </a:stretch>
        </p:blipFill>
        <p:spPr>
          <a:xfrm>
            <a:off x="0" y="1143000"/>
            <a:ext cx="9144000" cy="5715000"/>
          </a:xfrm>
          <a:prstGeom prst="rect">
            <a:avLst/>
          </a:prstGeom>
        </p:spPr>
      </p:pic>
    </p:spTree>
    <p:extLst>
      <p:ext uri="{BB962C8B-B14F-4D97-AF65-F5344CB8AC3E}">
        <p14:creationId xmlns:p14="http://schemas.microsoft.com/office/powerpoint/2010/main" val="5012895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100000">
                <p:cTn id="7" fill="hold" display="0">
                  <p:stCondLst>
                    <p:cond delay="indefinite"/>
                  </p:stCondLst>
                </p:cTn>
                <p:tgtEl>
                  <p:spTgt spid="5"/>
                </p:tgtEl>
              </p:cMediaNode>
            </p:vide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65100" y="264219"/>
            <a:ext cx="8763000" cy="632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457200" y="274638"/>
            <a:ext cx="8229600" cy="1020762"/>
          </a:xfrm>
        </p:spPr>
        <p:txBody>
          <a:bodyPr>
            <a:normAutofit/>
          </a:bodyPr>
          <a:lstStyle/>
          <a:p>
            <a:r>
              <a:rPr lang="en-US" sz="5400" b="1" dirty="0">
                <a:solidFill>
                  <a:schemeClr val="bg1"/>
                </a:solidFill>
              </a:rPr>
              <a:t>Libratus</a:t>
            </a:r>
          </a:p>
        </p:txBody>
      </p:sp>
      <p:sp>
        <p:nvSpPr>
          <p:cNvPr id="10" name="Rounded Rectangle 9"/>
          <p:cNvSpPr/>
          <p:nvPr/>
        </p:nvSpPr>
        <p:spPr>
          <a:xfrm>
            <a:off x="457200" y="1688068"/>
            <a:ext cx="2590800" cy="2667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Abstraction</a:t>
            </a:r>
          </a:p>
          <a:p>
            <a:pPr algn="ctr"/>
            <a:endParaRPr lang="en-US" sz="2400" b="1" dirty="0">
              <a:solidFill>
                <a:schemeClr val="tx1"/>
              </a:solidFill>
            </a:endParaRPr>
          </a:p>
          <a:p>
            <a:pPr algn="ctr"/>
            <a:endParaRPr lang="en-US" sz="2400" b="1" dirty="0">
              <a:solidFill>
                <a:schemeClr val="tx1"/>
              </a:solidFill>
            </a:endParaRPr>
          </a:p>
          <a:p>
            <a:pPr algn="ctr"/>
            <a:r>
              <a:rPr lang="en-US" sz="2400" b="1" dirty="0">
                <a:solidFill>
                  <a:schemeClr val="tx1"/>
                </a:solidFill>
              </a:rPr>
              <a:t>Equilibrium finding</a:t>
            </a:r>
          </a:p>
          <a:p>
            <a:pPr algn="ctr"/>
            <a:endParaRPr lang="en-US" sz="2000" b="1" dirty="0">
              <a:solidFill>
                <a:schemeClr val="tx1"/>
              </a:solidFill>
            </a:endParaRPr>
          </a:p>
        </p:txBody>
      </p:sp>
      <p:sp>
        <p:nvSpPr>
          <p:cNvPr id="15" name="Rounded Rectangle 14"/>
          <p:cNvSpPr/>
          <p:nvPr/>
        </p:nvSpPr>
        <p:spPr>
          <a:xfrm>
            <a:off x="3276600" y="1611868"/>
            <a:ext cx="2590800" cy="2743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Subgame solver</a:t>
            </a:r>
          </a:p>
          <a:p>
            <a:pPr algn="ctr"/>
            <a:endParaRPr lang="en-US" dirty="0">
              <a:solidFill>
                <a:schemeClr val="tx1"/>
              </a:solidFill>
            </a:endParaRPr>
          </a:p>
        </p:txBody>
      </p:sp>
      <p:sp>
        <p:nvSpPr>
          <p:cNvPr id="16" name="Rounded Rectangle 15"/>
          <p:cNvSpPr/>
          <p:nvPr/>
        </p:nvSpPr>
        <p:spPr>
          <a:xfrm>
            <a:off x="6096000" y="1611868"/>
            <a:ext cx="2590800" cy="2743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Self-improver</a:t>
            </a:r>
          </a:p>
          <a:p>
            <a:pPr algn="ctr"/>
            <a:endParaRPr lang="en-US" dirty="0">
              <a:solidFill>
                <a:schemeClr val="tx1"/>
              </a:solidFill>
            </a:endParaRPr>
          </a:p>
        </p:txBody>
      </p:sp>
      <p:sp>
        <p:nvSpPr>
          <p:cNvPr id="22" name="Curved Up Arrow 21"/>
          <p:cNvSpPr/>
          <p:nvPr/>
        </p:nvSpPr>
        <p:spPr>
          <a:xfrm flipH="1">
            <a:off x="609600" y="4355068"/>
            <a:ext cx="6858000" cy="1676400"/>
          </a:xfrm>
          <a:prstGeom prst="curved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2514600" y="6031468"/>
            <a:ext cx="3929730" cy="369332"/>
          </a:xfrm>
          <a:prstGeom prst="rect">
            <a:avLst/>
          </a:prstGeom>
          <a:noFill/>
        </p:spPr>
        <p:txBody>
          <a:bodyPr wrap="none" rtlCol="0">
            <a:spAutoFit/>
          </a:bodyPr>
          <a:lstStyle/>
          <a:p>
            <a:r>
              <a:rPr lang="en-US" dirty="0">
                <a:solidFill>
                  <a:schemeClr val="bg1"/>
                </a:solidFill>
              </a:rPr>
              <a:t>New action abstraction for part of game</a:t>
            </a:r>
          </a:p>
        </p:txBody>
      </p:sp>
      <p:sp>
        <p:nvSpPr>
          <p:cNvPr id="26" name="TextBox 25"/>
          <p:cNvSpPr txBox="1"/>
          <p:nvPr/>
        </p:nvSpPr>
        <p:spPr>
          <a:xfrm>
            <a:off x="797065" y="914400"/>
            <a:ext cx="1869935" cy="369332"/>
          </a:xfrm>
          <a:prstGeom prst="rect">
            <a:avLst/>
          </a:prstGeom>
          <a:noFill/>
        </p:spPr>
        <p:txBody>
          <a:bodyPr wrap="none" rtlCol="0">
            <a:spAutoFit/>
          </a:bodyPr>
          <a:lstStyle/>
          <a:p>
            <a:r>
              <a:rPr lang="en-US" dirty="0">
                <a:solidFill>
                  <a:schemeClr val="bg1"/>
                </a:solidFill>
              </a:rPr>
              <a:t>Rules of the game</a:t>
            </a:r>
          </a:p>
        </p:txBody>
      </p:sp>
      <p:sp>
        <p:nvSpPr>
          <p:cNvPr id="27" name="Down Arrow 26"/>
          <p:cNvSpPr/>
          <p:nvPr/>
        </p:nvSpPr>
        <p:spPr>
          <a:xfrm>
            <a:off x="1600200" y="1283732"/>
            <a:ext cx="244819" cy="316468"/>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457200" y="2590800"/>
            <a:ext cx="25908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 name="Down Arrow 16"/>
          <p:cNvSpPr/>
          <p:nvPr/>
        </p:nvSpPr>
        <p:spPr>
          <a:xfrm>
            <a:off x="1600200" y="2438400"/>
            <a:ext cx="244819" cy="316468"/>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rved Up Arrow 18"/>
          <p:cNvSpPr/>
          <p:nvPr/>
        </p:nvSpPr>
        <p:spPr>
          <a:xfrm>
            <a:off x="2286000" y="4365578"/>
            <a:ext cx="2133600" cy="382158"/>
          </a:xfrm>
          <a:prstGeom prst="curved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2514600" y="4747736"/>
            <a:ext cx="1855380" cy="369332"/>
          </a:xfrm>
          <a:prstGeom prst="rect">
            <a:avLst/>
          </a:prstGeom>
          <a:noFill/>
        </p:spPr>
        <p:txBody>
          <a:bodyPr wrap="none" rtlCol="0">
            <a:spAutoFit/>
          </a:bodyPr>
          <a:lstStyle/>
          <a:p>
            <a:r>
              <a:rPr lang="en-US" dirty="0">
                <a:solidFill>
                  <a:schemeClr val="bg1"/>
                </a:solidFill>
              </a:rPr>
              <a:t>Blueprint strategy</a:t>
            </a:r>
          </a:p>
        </p:txBody>
      </p:sp>
    </p:spTree>
    <p:extLst>
      <p:ext uri="{BB962C8B-B14F-4D97-AF65-F5344CB8AC3E}">
        <p14:creationId xmlns:p14="http://schemas.microsoft.com/office/powerpoint/2010/main" val="11055381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65100" y="264219"/>
            <a:ext cx="8763000" cy="632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457200" y="274638"/>
            <a:ext cx="8229600" cy="1020762"/>
          </a:xfrm>
        </p:spPr>
        <p:txBody>
          <a:bodyPr>
            <a:normAutofit/>
          </a:bodyPr>
          <a:lstStyle/>
          <a:p>
            <a:r>
              <a:rPr lang="en-US" sz="5400" b="1" dirty="0">
                <a:solidFill>
                  <a:schemeClr val="bg1"/>
                </a:solidFill>
              </a:rPr>
              <a:t>Libratus</a:t>
            </a:r>
          </a:p>
        </p:txBody>
      </p:sp>
      <p:sp>
        <p:nvSpPr>
          <p:cNvPr id="10" name="Rounded Rectangle 9"/>
          <p:cNvSpPr/>
          <p:nvPr/>
        </p:nvSpPr>
        <p:spPr>
          <a:xfrm>
            <a:off x="457200" y="1688068"/>
            <a:ext cx="2590800" cy="2667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Abstraction</a:t>
            </a:r>
          </a:p>
          <a:p>
            <a:pPr algn="ctr"/>
            <a:endParaRPr lang="en-US" sz="2400" b="1" dirty="0">
              <a:solidFill>
                <a:schemeClr val="tx1"/>
              </a:solidFill>
            </a:endParaRPr>
          </a:p>
          <a:p>
            <a:pPr algn="ctr"/>
            <a:endParaRPr lang="en-US" sz="2400" b="1" dirty="0">
              <a:solidFill>
                <a:schemeClr val="tx1"/>
              </a:solidFill>
            </a:endParaRPr>
          </a:p>
          <a:p>
            <a:pPr algn="ctr"/>
            <a:r>
              <a:rPr lang="en-US" sz="2400" b="1" dirty="0">
                <a:solidFill>
                  <a:schemeClr val="tx1"/>
                </a:solidFill>
              </a:rPr>
              <a:t>Equilibrium finding</a:t>
            </a:r>
          </a:p>
          <a:p>
            <a:pPr algn="ctr"/>
            <a:endParaRPr lang="en-US" sz="2000" b="1" dirty="0">
              <a:solidFill>
                <a:schemeClr val="tx1"/>
              </a:solidFill>
            </a:endParaRPr>
          </a:p>
        </p:txBody>
      </p:sp>
      <p:sp>
        <p:nvSpPr>
          <p:cNvPr id="15" name="Rounded Rectangle 14"/>
          <p:cNvSpPr/>
          <p:nvPr/>
        </p:nvSpPr>
        <p:spPr>
          <a:xfrm>
            <a:off x="3276600" y="1611868"/>
            <a:ext cx="2590800" cy="2743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Subgame solver</a:t>
            </a:r>
          </a:p>
          <a:p>
            <a:pPr algn="ctr"/>
            <a:endParaRPr lang="en-US" dirty="0">
              <a:solidFill>
                <a:schemeClr val="tx1"/>
              </a:solidFill>
            </a:endParaRPr>
          </a:p>
        </p:txBody>
      </p:sp>
      <p:sp>
        <p:nvSpPr>
          <p:cNvPr id="16" name="Rounded Rectangle 15"/>
          <p:cNvSpPr/>
          <p:nvPr/>
        </p:nvSpPr>
        <p:spPr>
          <a:xfrm>
            <a:off x="6096000" y="1611868"/>
            <a:ext cx="2590800" cy="2743200"/>
          </a:xfrm>
          <a:prstGeom prst="roundRect">
            <a:avLst/>
          </a:prstGeom>
          <a:solidFill>
            <a:schemeClr val="accent1">
              <a:lumMod val="20000"/>
              <a:lumOff val="80000"/>
            </a:schemeClr>
          </a:solidFill>
          <a:effectLst>
            <a:glow rad="10287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Self-improver</a:t>
            </a:r>
          </a:p>
          <a:p>
            <a:pPr algn="ctr"/>
            <a:endParaRPr lang="en-US" dirty="0">
              <a:solidFill>
                <a:schemeClr val="tx1"/>
              </a:solidFill>
            </a:endParaRPr>
          </a:p>
        </p:txBody>
      </p:sp>
      <p:sp>
        <p:nvSpPr>
          <p:cNvPr id="22" name="Curved Up Arrow 21"/>
          <p:cNvSpPr/>
          <p:nvPr/>
        </p:nvSpPr>
        <p:spPr>
          <a:xfrm flipH="1">
            <a:off x="609600" y="4355068"/>
            <a:ext cx="6858000" cy="1676400"/>
          </a:xfrm>
          <a:prstGeom prst="curved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2514600" y="6031468"/>
            <a:ext cx="3929730" cy="369332"/>
          </a:xfrm>
          <a:prstGeom prst="rect">
            <a:avLst/>
          </a:prstGeom>
          <a:noFill/>
        </p:spPr>
        <p:txBody>
          <a:bodyPr wrap="none" rtlCol="0">
            <a:spAutoFit/>
          </a:bodyPr>
          <a:lstStyle/>
          <a:p>
            <a:r>
              <a:rPr lang="en-US" dirty="0">
                <a:solidFill>
                  <a:schemeClr val="bg1"/>
                </a:solidFill>
              </a:rPr>
              <a:t>New action abstraction for part of game</a:t>
            </a:r>
          </a:p>
        </p:txBody>
      </p:sp>
      <p:sp>
        <p:nvSpPr>
          <p:cNvPr id="26" name="TextBox 25"/>
          <p:cNvSpPr txBox="1"/>
          <p:nvPr/>
        </p:nvSpPr>
        <p:spPr>
          <a:xfrm>
            <a:off x="797065" y="914400"/>
            <a:ext cx="1869935" cy="369332"/>
          </a:xfrm>
          <a:prstGeom prst="rect">
            <a:avLst/>
          </a:prstGeom>
          <a:noFill/>
        </p:spPr>
        <p:txBody>
          <a:bodyPr wrap="none" rtlCol="0">
            <a:spAutoFit/>
          </a:bodyPr>
          <a:lstStyle/>
          <a:p>
            <a:r>
              <a:rPr lang="en-US" dirty="0">
                <a:solidFill>
                  <a:schemeClr val="bg1"/>
                </a:solidFill>
              </a:rPr>
              <a:t>Rules of the game</a:t>
            </a:r>
          </a:p>
        </p:txBody>
      </p:sp>
      <p:sp>
        <p:nvSpPr>
          <p:cNvPr id="27" name="Down Arrow 26"/>
          <p:cNvSpPr/>
          <p:nvPr/>
        </p:nvSpPr>
        <p:spPr>
          <a:xfrm>
            <a:off x="1600200" y="1283732"/>
            <a:ext cx="244819" cy="316468"/>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457200" y="2590800"/>
            <a:ext cx="25908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 name="Down Arrow 16"/>
          <p:cNvSpPr/>
          <p:nvPr/>
        </p:nvSpPr>
        <p:spPr>
          <a:xfrm>
            <a:off x="1600200" y="2438400"/>
            <a:ext cx="244819" cy="316468"/>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rved Up Arrow 18"/>
          <p:cNvSpPr/>
          <p:nvPr/>
        </p:nvSpPr>
        <p:spPr>
          <a:xfrm>
            <a:off x="2286000" y="4365578"/>
            <a:ext cx="2133600" cy="382158"/>
          </a:xfrm>
          <a:prstGeom prst="curved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2514600" y="4747736"/>
            <a:ext cx="1855380" cy="369332"/>
          </a:xfrm>
          <a:prstGeom prst="rect">
            <a:avLst/>
          </a:prstGeom>
          <a:noFill/>
        </p:spPr>
        <p:txBody>
          <a:bodyPr wrap="none" rtlCol="0">
            <a:spAutoFit/>
          </a:bodyPr>
          <a:lstStyle/>
          <a:p>
            <a:r>
              <a:rPr lang="en-US" dirty="0">
                <a:solidFill>
                  <a:schemeClr val="bg1"/>
                </a:solidFill>
              </a:rPr>
              <a:t>Blueprint strategy</a:t>
            </a:r>
          </a:p>
        </p:txBody>
      </p:sp>
    </p:spTree>
    <p:extLst>
      <p:ext uri="{BB962C8B-B14F-4D97-AF65-F5344CB8AC3E}">
        <p14:creationId xmlns:p14="http://schemas.microsoft.com/office/powerpoint/2010/main" val="39554918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3505023" y="990600"/>
            <a:ext cx="5334000" cy="5334000"/>
          </a:xfrm>
          <a:prstGeom prst="round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rgbClr val="C00000"/>
                </a:solidFill>
              </a:rPr>
              <a:t>Compute an </a:t>
            </a:r>
            <a:r>
              <a:rPr lang="el-GR" sz="2000" b="1" dirty="0">
                <a:solidFill>
                  <a:srgbClr val="C00000"/>
                </a:solidFill>
              </a:rPr>
              <a:t>ε</a:t>
            </a:r>
            <a:r>
              <a:rPr lang="en-US" sz="2000" b="1" dirty="0">
                <a:solidFill>
                  <a:srgbClr val="C00000"/>
                </a:solidFill>
              </a:rPr>
              <a:t>–equilibrium for this part</a:t>
            </a:r>
          </a:p>
        </p:txBody>
      </p:sp>
      <p:sp>
        <p:nvSpPr>
          <p:cNvPr id="47" name="Rounded Rectangle 46"/>
          <p:cNvSpPr/>
          <p:nvPr/>
        </p:nvSpPr>
        <p:spPr>
          <a:xfrm>
            <a:off x="228600" y="990600"/>
            <a:ext cx="3048000" cy="5334000"/>
          </a:xfrm>
          <a:prstGeom prst="round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rgbClr val="C00000"/>
                </a:solidFill>
              </a:rPr>
              <a:t>Freeze this part of strategy</a:t>
            </a:r>
          </a:p>
        </p:txBody>
      </p:sp>
      <p:sp>
        <p:nvSpPr>
          <p:cNvPr id="2" name="Title 1"/>
          <p:cNvSpPr>
            <a:spLocks noGrp="1"/>
          </p:cNvSpPr>
          <p:nvPr>
            <p:ph type="title"/>
          </p:nvPr>
        </p:nvSpPr>
        <p:spPr>
          <a:xfrm>
            <a:off x="457200" y="0"/>
            <a:ext cx="8229600" cy="1143000"/>
          </a:xfrm>
        </p:spPr>
        <p:txBody>
          <a:bodyPr/>
          <a:lstStyle/>
          <a:p>
            <a:r>
              <a:rPr lang="en-US" dirty="0"/>
              <a:t>Filling holes in the action tree</a:t>
            </a:r>
          </a:p>
        </p:txBody>
      </p:sp>
      <p:cxnSp>
        <p:nvCxnSpPr>
          <p:cNvPr id="4" name="Straight Connector 3"/>
          <p:cNvCxnSpPr>
            <a:stCxn id="18" idx="6"/>
          </p:cNvCxnSpPr>
          <p:nvPr/>
        </p:nvCxnSpPr>
        <p:spPr>
          <a:xfrm flipV="1">
            <a:off x="2108200" y="3632200"/>
            <a:ext cx="850896" cy="704850"/>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108200" y="4343400"/>
            <a:ext cx="762000" cy="0"/>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8" idx="6"/>
          </p:cNvCxnSpPr>
          <p:nvPr/>
        </p:nvCxnSpPr>
        <p:spPr>
          <a:xfrm>
            <a:off x="2108200" y="4337050"/>
            <a:ext cx="762000" cy="857250"/>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8" idx="6"/>
          </p:cNvCxnSpPr>
          <p:nvPr/>
        </p:nvCxnSpPr>
        <p:spPr>
          <a:xfrm flipV="1">
            <a:off x="2108200" y="2514600"/>
            <a:ext cx="762000" cy="1822450"/>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93700" y="3479800"/>
            <a:ext cx="1714500" cy="1714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Libratus</a:t>
            </a:r>
          </a:p>
        </p:txBody>
      </p:sp>
      <p:sp>
        <p:nvSpPr>
          <p:cNvPr id="19" name="Oval 18"/>
          <p:cNvSpPr/>
          <p:nvPr/>
        </p:nvSpPr>
        <p:spPr>
          <a:xfrm>
            <a:off x="2959096" y="2794000"/>
            <a:ext cx="1714500" cy="1714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Opponent</a:t>
            </a:r>
          </a:p>
        </p:txBody>
      </p:sp>
      <p:cxnSp>
        <p:nvCxnSpPr>
          <p:cNvPr id="25" name="Straight Connector 24"/>
          <p:cNvCxnSpPr>
            <a:stCxn id="18" idx="6"/>
          </p:cNvCxnSpPr>
          <p:nvPr/>
        </p:nvCxnSpPr>
        <p:spPr>
          <a:xfrm>
            <a:off x="2108200" y="4337050"/>
            <a:ext cx="762000" cy="1835150"/>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686296" y="2749550"/>
            <a:ext cx="787400" cy="908050"/>
          </a:xfrm>
          <a:prstGeom prst="line">
            <a:avLst/>
          </a:prstGeom>
          <a:ln w="38100">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686296" y="3657600"/>
            <a:ext cx="762000" cy="0"/>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686296" y="3651250"/>
            <a:ext cx="762000" cy="857250"/>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686296" y="1828800"/>
            <a:ext cx="762000" cy="1822450"/>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686296" y="3651250"/>
            <a:ext cx="762000" cy="1835150"/>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43" idx="0"/>
          </p:cNvCxnSpPr>
          <p:nvPr/>
        </p:nvCxnSpPr>
        <p:spPr>
          <a:xfrm flipV="1">
            <a:off x="4724400" y="2777529"/>
            <a:ext cx="762000" cy="880072"/>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686296" y="3701677"/>
            <a:ext cx="762000" cy="863600"/>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3" name="Isosceles Triangle 42"/>
          <p:cNvSpPr/>
          <p:nvPr/>
        </p:nvSpPr>
        <p:spPr>
          <a:xfrm rot="16200000">
            <a:off x="6245731" y="1132969"/>
            <a:ext cx="1770459" cy="3289121"/>
          </a:xfrm>
          <a:prstGeom prst="triangle">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337296" y="2552184"/>
            <a:ext cx="2465868" cy="369332"/>
          </a:xfrm>
          <a:prstGeom prst="rect">
            <a:avLst/>
          </a:prstGeom>
          <a:noFill/>
        </p:spPr>
        <p:txBody>
          <a:bodyPr wrap="none" rtlCol="0">
            <a:spAutoFit/>
          </a:bodyPr>
          <a:lstStyle/>
          <a:p>
            <a:r>
              <a:rPr lang="en-US" dirty="0"/>
              <a:t>Coarser card abstraction</a:t>
            </a:r>
          </a:p>
        </p:txBody>
      </p:sp>
      <p:sp>
        <p:nvSpPr>
          <p:cNvPr id="45" name="Isosceles Triangle 44"/>
          <p:cNvSpPr/>
          <p:nvPr/>
        </p:nvSpPr>
        <p:spPr>
          <a:xfrm rot="16200000">
            <a:off x="6679563" y="2871812"/>
            <a:ext cx="839113" cy="3352802"/>
          </a:xfrm>
          <a:prstGeom prst="triangle">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6813828" y="4284402"/>
            <a:ext cx="1961691" cy="523220"/>
          </a:xfrm>
          <a:prstGeom prst="rect">
            <a:avLst/>
          </a:prstGeom>
          <a:noFill/>
        </p:spPr>
        <p:txBody>
          <a:bodyPr wrap="none" rtlCol="0">
            <a:spAutoFit/>
          </a:bodyPr>
          <a:lstStyle/>
          <a:p>
            <a:r>
              <a:rPr lang="en-US" sz="1400" dirty="0"/>
              <a:t>Coarser card abstraction</a:t>
            </a:r>
          </a:p>
          <a:p>
            <a:r>
              <a:rPr lang="en-US" sz="1400" dirty="0"/>
              <a:t>and action abstraction</a:t>
            </a:r>
          </a:p>
        </p:txBody>
      </p:sp>
      <p:cxnSp>
        <p:nvCxnSpPr>
          <p:cNvPr id="23" name="Straight Connector 22"/>
          <p:cNvCxnSpPr/>
          <p:nvPr/>
        </p:nvCxnSpPr>
        <p:spPr>
          <a:xfrm flipV="1">
            <a:off x="4686296" y="3492897"/>
            <a:ext cx="762000" cy="158353"/>
          </a:xfrm>
          <a:prstGeom prst="line">
            <a:avLst/>
          </a:prstGeom>
          <a:ln w="38100">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9" idx="6"/>
          </p:cNvCxnSpPr>
          <p:nvPr/>
        </p:nvCxnSpPr>
        <p:spPr>
          <a:xfrm>
            <a:off x="4673596" y="3651250"/>
            <a:ext cx="812799" cy="462636"/>
          </a:xfrm>
          <a:prstGeom prst="line">
            <a:avLst/>
          </a:prstGeom>
          <a:ln w="38100">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200400" y="6324600"/>
            <a:ext cx="2724272" cy="369332"/>
          </a:xfrm>
          <a:prstGeom prst="rect">
            <a:avLst/>
          </a:prstGeom>
          <a:noFill/>
        </p:spPr>
        <p:txBody>
          <a:bodyPr wrap="none" rtlCol="0">
            <a:spAutoFit/>
          </a:bodyPr>
          <a:lstStyle/>
          <a:p>
            <a:r>
              <a:rPr lang="en-US" dirty="0"/>
              <a:t>We do this for top </a:t>
            </a:r>
            <a:r>
              <a:rPr lang="en-US" i="1" dirty="0"/>
              <a:t>k</a:t>
            </a:r>
            <a:r>
              <a:rPr lang="en-US" dirty="0"/>
              <a:t> holes </a:t>
            </a:r>
          </a:p>
        </p:txBody>
      </p:sp>
    </p:spTree>
    <p:extLst>
      <p:ext uri="{BB962C8B-B14F-4D97-AF65-F5344CB8AC3E}">
        <p14:creationId xmlns:p14="http://schemas.microsoft.com/office/powerpoint/2010/main" val="26563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22" presetClass="entr" presetSubtype="4"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down)">
                                      <p:cBhvr>
                                        <p:cTn id="23" dur="500"/>
                                        <p:tgtEl>
                                          <p:spTgt spid="4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down)">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down)">
                                      <p:cBhvr>
                                        <p:cTn id="31" dur="500"/>
                                        <p:tgtEl>
                                          <p:spTgt spid="3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down)">
                                      <p:cBhvr>
                                        <p:cTn id="34" dur="500"/>
                                        <p:tgtEl>
                                          <p:spTgt spid="4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down)">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down)">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39"/>
                                        </p:tgtEl>
                                      </p:cBhvr>
                                    </p:animEffect>
                                    <p:set>
                                      <p:cBhvr>
                                        <p:cTn id="52" dur="1" fill="hold">
                                          <p:stCondLst>
                                            <p:cond delay="499"/>
                                          </p:stCondLst>
                                        </p:cTn>
                                        <p:tgtEl>
                                          <p:spTgt spid="39"/>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46"/>
                                        </p:tgtEl>
                                      </p:cBhvr>
                                    </p:animEffect>
                                    <p:set>
                                      <p:cBhvr>
                                        <p:cTn id="55" dur="1" fill="hold">
                                          <p:stCondLst>
                                            <p:cond delay="499"/>
                                          </p:stCondLst>
                                        </p:cTn>
                                        <p:tgtEl>
                                          <p:spTgt spid="46"/>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45"/>
                                        </p:tgtEl>
                                      </p:cBhvr>
                                    </p:animEffect>
                                    <p:set>
                                      <p:cBhvr>
                                        <p:cTn id="58" dur="1" fill="hold">
                                          <p:stCondLst>
                                            <p:cond delay="499"/>
                                          </p:stCondLst>
                                        </p:cTn>
                                        <p:tgtEl>
                                          <p:spTgt spid="4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7" grpId="0" animBg="1"/>
      <p:bldP spid="43" grpId="0" animBg="1"/>
      <p:bldP spid="44" grpId="0"/>
      <p:bldP spid="45" grpId="0" animBg="1"/>
      <p:bldP spid="45" grpId="1" animBg="1"/>
      <p:bldP spid="46" grpId="0"/>
      <p:bldP spid="46" grpId="1"/>
      <p:bldP spid="2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6"/>
            <a:ext cx="8229600" cy="1143000"/>
          </a:xfrm>
        </p:spPr>
        <p:txBody>
          <a:bodyPr>
            <a:normAutofit/>
          </a:bodyPr>
          <a:lstStyle/>
          <a:p>
            <a:r>
              <a:rPr lang="en-US" dirty="0"/>
              <a:t>Libratus fixing its own weaknesses</a:t>
            </a:r>
          </a:p>
        </p:txBody>
      </p:sp>
      <p:pic>
        <p:nvPicPr>
          <p:cNvPr id="3" name="2 wheels came off the wagon.2017-02-03 15-31-43_0001.clipped">
            <a:hlinkClick r:id="" action="ppaction://media"/>
          </p:cNvPr>
          <p:cNvPicPr>
            <a:picLocks noChangeAspect="1"/>
          </p:cNvPicPr>
          <p:nvPr>
            <a:videoFile r:link="rId1"/>
            <p:extLst>
              <p:ext uri="{DAA4B4D4-6D71-4841-9C94-3DE7FCFB9230}">
                <p14:media xmlns:p14="http://schemas.microsoft.com/office/powerpoint/2010/main" r:link="rId2">
                  <p14:trim st="165" end="88.0444"/>
                </p14:media>
              </p:ext>
            </p:extLst>
          </p:nvPr>
        </p:nvPicPr>
        <p:blipFill>
          <a:blip r:embed="rId4"/>
          <a:stretch>
            <a:fillRect/>
          </a:stretch>
        </p:blipFill>
        <p:spPr>
          <a:xfrm>
            <a:off x="0" y="1143000"/>
            <a:ext cx="9144000" cy="5715000"/>
          </a:xfrm>
          <a:prstGeom prst="rect">
            <a:avLst/>
          </a:prstGeom>
        </p:spPr>
      </p:pic>
    </p:spTree>
    <p:extLst>
      <p:ext uri="{BB962C8B-B14F-4D97-AF65-F5344CB8AC3E}">
        <p14:creationId xmlns:p14="http://schemas.microsoft.com/office/powerpoint/2010/main" val="26482670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100000">
                <p:cTn id="7" fill="hold" display="0">
                  <p:stCondLst>
                    <p:cond delay="indefinite"/>
                  </p:stCondLst>
                </p:cTn>
                <p:tgtEl>
                  <p:spTgt spid="3"/>
                </p:tgtEl>
              </p:cMediaNode>
            </p:video>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3 Jimmy - leaks went away.clipped.2017-02-03 15-35-24_0001">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0" y="1143000"/>
            <a:ext cx="9144000" cy="5715000"/>
          </a:xfrm>
          <a:prstGeom prst="rect">
            <a:avLst/>
          </a:prstGeom>
        </p:spPr>
      </p:pic>
      <p:sp>
        <p:nvSpPr>
          <p:cNvPr id="4" name="Title 1"/>
          <p:cNvSpPr txBox="1">
            <a:spLocks/>
          </p:cNvSpPr>
          <p:nvPr/>
        </p:nvSpPr>
        <p:spPr>
          <a:xfrm>
            <a:off x="2667000" y="115351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p>
        </p:txBody>
      </p:sp>
      <p:sp>
        <p:nvSpPr>
          <p:cNvPr id="5" name="Title 4"/>
          <p:cNvSpPr>
            <a:spLocks noGrp="1"/>
          </p:cNvSpPr>
          <p:nvPr>
            <p:ph type="title"/>
          </p:nvPr>
        </p:nvSpPr>
        <p:spPr>
          <a:xfrm>
            <a:off x="304800" y="381000"/>
            <a:ext cx="8534400" cy="1066800"/>
          </a:xfrm>
        </p:spPr>
        <p:txBody>
          <a:bodyPr>
            <a:noAutofit/>
          </a:bodyPr>
          <a:lstStyle/>
          <a:p>
            <a:r>
              <a:rPr lang="en-US" dirty="0"/>
              <a:t>Libratus fixing its own weaknesses…</a:t>
            </a:r>
            <a:br>
              <a:rPr lang="en-US" dirty="0"/>
            </a:br>
            <a:endParaRPr lang="en-US" dirty="0"/>
          </a:p>
        </p:txBody>
      </p:sp>
    </p:spTree>
    <p:extLst>
      <p:ext uri="{BB962C8B-B14F-4D97-AF65-F5344CB8AC3E}">
        <p14:creationId xmlns:p14="http://schemas.microsoft.com/office/powerpoint/2010/main" val="34381926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100000">
                <p:cTn id="7" fill="hold" display="0">
                  <p:stCondLst>
                    <p:cond delay="indefinite"/>
                  </p:stCondLst>
                </p:cTn>
                <p:tgtEl>
                  <p:spTgt spid="3"/>
                </p:tgtEl>
              </p:cMediaNode>
            </p:vide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038"/>
            <a:ext cx="9144000" cy="944562"/>
          </a:xfrm>
        </p:spPr>
        <p:txBody>
          <a:bodyPr>
            <a:normAutofit/>
          </a:bodyPr>
          <a:lstStyle/>
          <a:p>
            <a:r>
              <a:rPr lang="en-US" dirty="0"/>
              <a:t>Head-to-head strength of top AIs</a:t>
            </a:r>
          </a:p>
        </p:txBody>
      </p:sp>
      <p:sp>
        <p:nvSpPr>
          <p:cNvPr id="3" name="Text Placeholder 2"/>
          <p:cNvSpPr>
            <a:spLocks noGrp="1"/>
          </p:cNvSpPr>
          <p:nvPr>
            <p:ph type="body" idx="1"/>
          </p:nvPr>
        </p:nvSpPr>
        <p:spPr>
          <a:xfrm>
            <a:off x="1217612" y="762000"/>
            <a:ext cx="4040188" cy="639762"/>
          </a:xfrm>
        </p:spPr>
        <p:txBody>
          <a:bodyPr/>
          <a:lstStyle/>
          <a:p>
            <a:pPr algn="ctr"/>
            <a:r>
              <a:rPr lang="en-US" dirty="0"/>
              <a:t>Ours</a:t>
            </a:r>
          </a:p>
        </p:txBody>
      </p:sp>
      <p:sp>
        <p:nvSpPr>
          <p:cNvPr id="4" name="Content Placeholder 3"/>
          <p:cNvSpPr>
            <a:spLocks noGrp="1"/>
          </p:cNvSpPr>
          <p:nvPr>
            <p:ph sz="half" idx="2"/>
          </p:nvPr>
        </p:nvSpPr>
        <p:spPr>
          <a:xfrm>
            <a:off x="1143000" y="1312714"/>
            <a:ext cx="4040188" cy="4876800"/>
          </a:xfrm>
        </p:spPr>
        <p:txBody>
          <a:bodyPr>
            <a:noAutofit/>
          </a:bodyPr>
          <a:lstStyle/>
          <a:p>
            <a:pPr marL="0" indent="0">
              <a:buNone/>
            </a:pPr>
            <a:r>
              <a:rPr lang="en-US" dirty="0"/>
              <a:t>Libratus (1/2017)</a:t>
            </a:r>
          </a:p>
          <a:p>
            <a:pPr marL="0" indent="0">
              <a:buNone/>
            </a:pPr>
            <a:endParaRPr lang="en-US" dirty="0"/>
          </a:p>
          <a:p>
            <a:pPr marL="0" indent="0">
              <a:buNone/>
            </a:pPr>
            <a:endParaRPr lang="en-US" sz="1400" dirty="0"/>
          </a:p>
          <a:p>
            <a:pPr marL="0" indent="0">
              <a:buNone/>
            </a:pPr>
            <a:endParaRPr lang="en-US" sz="4000" dirty="0"/>
          </a:p>
          <a:p>
            <a:pPr marL="0" indent="0">
              <a:buNone/>
            </a:pPr>
            <a:r>
              <a:rPr lang="en-US" dirty="0"/>
              <a:t>Tartanian8 (12/2015)</a:t>
            </a:r>
          </a:p>
          <a:p>
            <a:pPr marL="0" indent="0">
              <a:buNone/>
            </a:pPr>
            <a:endParaRPr lang="en-US" sz="1000" dirty="0"/>
          </a:p>
          <a:p>
            <a:pPr marL="0" indent="0">
              <a:buNone/>
            </a:pPr>
            <a:r>
              <a:rPr lang="en-US" dirty="0"/>
              <a:t>Baby Tartanian8 (12/2015)</a:t>
            </a:r>
          </a:p>
          <a:p>
            <a:pPr marL="457200" lvl="1" indent="0">
              <a:buNone/>
            </a:pPr>
            <a:r>
              <a:rPr lang="en-US" dirty="0"/>
              <a:t>ACPC 2016 winner</a:t>
            </a:r>
          </a:p>
          <a:p>
            <a:pPr marL="0" indent="0">
              <a:buNone/>
            </a:pPr>
            <a:endParaRPr lang="en-US" dirty="0"/>
          </a:p>
          <a:p>
            <a:pPr marL="0" indent="0">
              <a:buNone/>
            </a:pPr>
            <a:r>
              <a:rPr lang="en-US" dirty="0" err="1"/>
              <a:t>Claudico</a:t>
            </a:r>
            <a:r>
              <a:rPr lang="en-US" dirty="0"/>
              <a:t> (4/2015)</a:t>
            </a:r>
          </a:p>
          <a:p>
            <a:pPr marL="0" indent="0">
              <a:buNone/>
            </a:pPr>
            <a:endParaRPr lang="en-US" dirty="0"/>
          </a:p>
          <a:p>
            <a:pPr marL="0" indent="0">
              <a:buNone/>
            </a:pPr>
            <a:r>
              <a:rPr lang="en-US" dirty="0"/>
              <a:t>Tartanian7 (5/2014)</a:t>
            </a:r>
          </a:p>
          <a:p>
            <a:pPr marL="457200" lvl="1" indent="0">
              <a:buNone/>
            </a:pPr>
            <a:r>
              <a:rPr lang="en-US" dirty="0"/>
              <a:t>ACPC 2014 winner</a:t>
            </a:r>
          </a:p>
        </p:txBody>
      </p:sp>
      <p:sp>
        <p:nvSpPr>
          <p:cNvPr id="5" name="Text Placeholder 4"/>
          <p:cNvSpPr>
            <a:spLocks noGrp="1"/>
          </p:cNvSpPr>
          <p:nvPr>
            <p:ph type="body" sz="quarter" idx="3"/>
          </p:nvPr>
        </p:nvSpPr>
        <p:spPr>
          <a:xfrm>
            <a:off x="5410200" y="851049"/>
            <a:ext cx="3355975" cy="639762"/>
          </a:xfrm>
        </p:spPr>
        <p:txBody>
          <a:bodyPr/>
          <a:lstStyle/>
          <a:p>
            <a:pPr algn="ctr"/>
            <a:r>
              <a:rPr lang="en-US" dirty="0"/>
              <a:t>Others’</a:t>
            </a:r>
          </a:p>
        </p:txBody>
      </p:sp>
      <p:sp>
        <p:nvSpPr>
          <p:cNvPr id="6" name="Content Placeholder 5"/>
          <p:cNvSpPr>
            <a:spLocks noGrp="1"/>
          </p:cNvSpPr>
          <p:nvPr>
            <p:ph sz="quarter" idx="4"/>
          </p:nvPr>
        </p:nvSpPr>
        <p:spPr>
          <a:xfrm>
            <a:off x="6172200" y="1689249"/>
            <a:ext cx="2819400" cy="4876800"/>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sz="1600" dirty="0"/>
          </a:p>
          <a:p>
            <a:pPr marL="0" indent="0">
              <a:buNone/>
            </a:pPr>
            <a:endParaRPr lang="en-US" sz="2000" dirty="0"/>
          </a:p>
          <a:p>
            <a:pPr marL="0" indent="0">
              <a:buNone/>
            </a:pPr>
            <a:endParaRPr lang="en-US" dirty="0"/>
          </a:p>
          <a:p>
            <a:pPr marL="0" indent="0">
              <a:buNone/>
            </a:pPr>
            <a:r>
              <a:rPr lang="en-US" dirty="0" err="1"/>
              <a:t>DeepStack</a:t>
            </a:r>
            <a:r>
              <a:rPr lang="en-US" dirty="0"/>
              <a:t> (12/2016)</a:t>
            </a:r>
          </a:p>
          <a:p>
            <a:pPr marL="0" indent="0">
              <a:buNone/>
            </a:pPr>
            <a:endParaRPr lang="en-US" dirty="0"/>
          </a:p>
          <a:p>
            <a:pPr marL="0" indent="0">
              <a:buNone/>
            </a:pPr>
            <a:r>
              <a:rPr lang="en-US" dirty="0" err="1"/>
              <a:t>Slumbot</a:t>
            </a:r>
            <a:r>
              <a:rPr lang="en-US" dirty="0"/>
              <a:t> (12/2015)</a:t>
            </a:r>
          </a:p>
        </p:txBody>
      </p:sp>
      <p:cxnSp>
        <p:nvCxnSpPr>
          <p:cNvPr id="9" name="Straight Arrow Connector 8"/>
          <p:cNvCxnSpPr/>
          <p:nvPr/>
        </p:nvCxnSpPr>
        <p:spPr>
          <a:xfrm flipV="1">
            <a:off x="533400" y="1373832"/>
            <a:ext cx="0" cy="487456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909935"/>
            <a:ext cx="1280415" cy="461665"/>
          </a:xfrm>
          <a:prstGeom prst="rect">
            <a:avLst/>
          </a:prstGeom>
          <a:noFill/>
        </p:spPr>
        <p:txBody>
          <a:bodyPr wrap="none" rtlCol="0">
            <a:spAutoFit/>
          </a:bodyPr>
          <a:lstStyle/>
          <a:p>
            <a:r>
              <a:rPr lang="en-US" sz="2400" b="1" dirty="0">
                <a:solidFill>
                  <a:srgbClr val="C00000"/>
                </a:solidFill>
              </a:rPr>
              <a:t>Stronger</a:t>
            </a:r>
          </a:p>
        </p:txBody>
      </p:sp>
      <p:cxnSp>
        <p:nvCxnSpPr>
          <p:cNvPr id="13" name="Straight Connector 12"/>
          <p:cNvCxnSpPr/>
          <p:nvPr/>
        </p:nvCxnSpPr>
        <p:spPr>
          <a:xfrm>
            <a:off x="4503101" y="4038600"/>
            <a:ext cx="1516699" cy="1308249"/>
          </a:xfrm>
          <a:prstGeom prst="line">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28800" y="5486400"/>
            <a:ext cx="0" cy="457200"/>
          </a:xfrm>
          <a:prstGeom prst="line">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828800" y="3568551"/>
            <a:ext cx="0" cy="317649"/>
          </a:xfrm>
          <a:prstGeom prst="line">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828800" y="1765449"/>
            <a:ext cx="0" cy="1511300"/>
          </a:xfrm>
          <a:prstGeom prst="line">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810000" y="5346849"/>
            <a:ext cx="2209800" cy="749152"/>
          </a:xfrm>
          <a:prstGeom prst="line">
            <a:avLst/>
          </a:prstGeom>
          <a:ln w="38100">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Arc 32"/>
          <p:cNvSpPr/>
          <p:nvPr/>
        </p:nvSpPr>
        <p:spPr>
          <a:xfrm>
            <a:off x="2619736" y="1536848"/>
            <a:ext cx="1447800" cy="4559153"/>
          </a:xfrm>
          <a:prstGeom prst="arc">
            <a:avLst/>
          </a:prstGeom>
          <a:ln w="50800">
            <a:solidFill>
              <a:srgbClr val="7030A0"/>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3906450" y="1765449"/>
            <a:ext cx="1595309" cy="369332"/>
          </a:xfrm>
          <a:prstGeom prst="rect">
            <a:avLst/>
          </a:prstGeom>
          <a:noFill/>
        </p:spPr>
        <p:txBody>
          <a:bodyPr wrap="none" rtlCol="0">
            <a:spAutoFit/>
          </a:bodyPr>
          <a:lstStyle/>
          <a:p>
            <a:r>
              <a:rPr lang="en-US" b="1" dirty="0">
                <a:solidFill>
                  <a:srgbClr val="7030A0"/>
                </a:solidFill>
              </a:rPr>
              <a:t>63 </a:t>
            </a:r>
            <a:r>
              <a:rPr lang="en-US" b="1" dirty="0" err="1">
                <a:solidFill>
                  <a:srgbClr val="7030A0"/>
                </a:solidFill>
              </a:rPr>
              <a:t>mbb</a:t>
            </a:r>
            <a:r>
              <a:rPr lang="en-US" b="1" dirty="0">
                <a:solidFill>
                  <a:srgbClr val="7030A0"/>
                </a:solidFill>
              </a:rPr>
              <a:t> / hand</a:t>
            </a:r>
          </a:p>
        </p:txBody>
      </p:sp>
      <p:cxnSp>
        <p:nvCxnSpPr>
          <p:cNvPr id="21" name="Straight Connector 20"/>
          <p:cNvCxnSpPr/>
          <p:nvPr/>
        </p:nvCxnSpPr>
        <p:spPr>
          <a:xfrm>
            <a:off x="4572000" y="3975249"/>
            <a:ext cx="1524000" cy="368151"/>
          </a:xfrm>
          <a:prstGeom prst="line">
            <a:avLst/>
          </a:prstGeom>
          <a:ln w="38100">
            <a:solidFill>
              <a:schemeClr val="accent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2485103">
            <a:off x="4798983" y="4627786"/>
            <a:ext cx="1595309" cy="369332"/>
          </a:xfrm>
          <a:prstGeom prst="rect">
            <a:avLst/>
          </a:prstGeom>
          <a:noFill/>
        </p:spPr>
        <p:txBody>
          <a:bodyPr wrap="none" rtlCol="0">
            <a:spAutoFit/>
          </a:bodyPr>
          <a:lstStyle/>
          <a:p>
            <a:r>
              <a:rPr lang="en-US" b="1" dirty="0">
                <a:solidFill>
                  <a:schemeClr val="accent1"/>
                </a:solidFill>
              </a:rPr>
              <a:t>12 </a:t>
            </a:r>
            <a:r>
              <a:rPr lang="en-US" b="1" dirty="0" err="1">
                <a:solidFill>
                  <a:schemeClr val="accent1"/>
                </a:solidFill>
              </a:rPr>
              <a:t>mbb</a:t>
            </a:r>
            <a:r>
              <a:rPr lang="en-US" b="1" dirty="0">
                <a:solidFill>
                  <a:schemeClr val="accent1"/>
                </a:solidFill>
              </a:rPr>
              <a:t> / hand</a:t>
            </a:r>
          </a:p>
        </p:txBody>
      </p:sp>
      <p:sp>
        <p:nvSpPr>
          <p:cNvPr id="24" name="Arc 23"/>
          <p:cNvSpPr/>
          <p:nvPr/>
        </p:nvSpPr>
        <p:spPr>
          <a:xfrm>
            <a:off x="2209800" y="4568414"/>
            <a:ext cx="1447800" cy="2971800"/>
          </a:xfrm>
          <a:prstGeom prst="arc">
            <a:avLst/>
          </a:prstGeom>
          <a:ln w="50800">
            <a:solidFill>
              <a:schemeClr val="accent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endParaRPr>
          </a:p>
        </p:txBody>
      </p:sp>
      <p:sp>
        <p:nvSpPr>
          <p:cNvPr id="25" name="TextBox 24"/>
          <p:cNvSpPr txBox="1"/>
          <p:nvPr/>
        </p:nvSpPr>
        <p:spPr>
          <a:xfrm>
            <a:off x="3429000" y="4724400"/>
            <a:ext cx="1595309" cy="369332"/>
          </a:xfrm>
          <a:prstGeom prst="rect">
            <a:avLst/>
          </a:prstGeom>
          <a:noFill/>
        </p:spPr>
        <p:txBody>
          <a:bodyPr wrap="none" rtlCol="0">
            <a:spAutoFit/>
          </a:bodyPr>
          <a:lstStyle/>
          <a:p>
            <a:r>
              <a:rPr lang="en-US" b="1" dirty="0">
                <a:solidFill>
                  <a:schemeClr val="accent1"/>
                </a:solidFill>
              </a:rPr>
              <a:t>25 </a:t>
            </a:r>
            <a:r>
              <a:rPr lang="en-US" b="1" dirty="0" err="1">
                <a:solidFill>
                  <a:schemeClr val="accent1"/>
                </a:solidFill>
              </a:rPr>
              <a:t>mbb</a:t>
            </a:r>
            <a:r>
              <a:rPr lang="en-US" b="1" dirty="0">
                <a:solidFill>
                  <a:schemeClr val="accent1"/>
                </a:solidFill>
              </a:rPr>
              <a:t> / hand</a:t>
            </a:r>
          </a:p>
        </p:txBody>
      </p:sp>
      <p:sp>
        <p:nvSpPr>
          <p:cNvPr id="7" name="TextBox 6">
            <a:extLst>
              <a:ext uri="{FF2B5EF4-FFF2-40B4-BE49-F238E27FC236}">
                <a16:creationId xmlns:a16="http://schemas.microsoft.com/office/drawing/2014/main" id="{3B4B1A9F-68FD-4BAB-A5A9-A9903F920A77}"/>
              </a:ext>
            </a:extLst>
          </p:cNvPr>
          <p:cNvSpPr txBox="1"/>
          <p:nvPr/>
        </p:nvSpPr>
        <p:spPr>
          <a:xfrm>
            <a:off x="1800989" y="2466807"/>
            <a:ext cx="2089033" cy="338554"/>
          </a:xfrm>
          <a:prstGeom prst="rect">
            <a:avLst/>
          </a:prstGeom>
          <a:noFill/>
        </p:spPr>
        <p:txBody>
          <a:bodyPr wrap="none" rtlCol="0">
            <a:spAutoFit/>
          </a:bodyPr>
          <a:lstStyle/>
          <a:p>
            <a:r>
              <a:rPr lang="en-US" sz="1600" dirty="0"/>
              <a:t>Modicum [NeurIPS-18]</a:t>
            </a:r>
          </a:p>
        </p:txBody>
      </p:sp>
      <p:sp>
        <p:nvSpPr>
          <p:cNvPr id="26" name="TextBox 25">
            <a:extLst>
              <a:ext uri="{FF2B5EF4-FFF2-40B4-BE49-F238E27FC236}">
                <a16:creationId xmlns:a16="http://schemas.microsoft.com/office/drawing/2014/main" id="{0BAA93C5-7E9F-4EDD-B958-633BFD10B736}"/>
              </a:ext>
            </a:extLst>
          </p:cNvPr>
          <p:cNvSpPr txBox="1"/>
          <p:nvPr/>
        </p:nvSpPr>
        <p:spPr>
          <a:xfrm>
            <a:off x="6172200" y="2182545"/>
            <a:ext cx="2314223" cy="461665"/>
          </a:xfrm>
          <a:prstGeom prst="rect">
            <a:avLst/>
          </a:prstGeom>
          <a:noFill/>
        </p:spPr>
        <p:txBody>
          <a:bodyPr wrap="none" rtlCol="0">
            <a:spAutoFit/>
          </a:bodyPr>
          <a:lstStyle/>
          <a:p>
            <a:r>
              <a:rPr lang="en-US" sz="2400" dirty="0" err="1"/>
              <a:t>Supremus</a:t>
            </a:r>
            <a:r>
              <a:rPr lang="en-US" sz="2400" dirty="0"/>
              <a:t> [2020]</a:t>
            </a:r>
          </a:p>
        </p:txBody>
      </p:sp>
    </p:spTree>
    <p:extLst>
      <p:ext uri="{BB962C8B-B14F-4D97-AF65-F5344CB8AC3E}">
        <p14:creationId xmlns:p14="http://schemas.microsoft.com/office/powerpoint/2010/main" val="26006040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a:t>Observations about </a:t>
            </a:r>
            <a:r>
              <a:rPr lang="en-US" dirty="0" err="1"/>
              <a:t>Libratus’s</a:t>
            </a:r>
            <a:r>
              <a:rPr lang="en-US" dirty="0"/>
              <a:t> play</a:t>
            </a:r>
          </a:p>
        </p:txBody>
      </p:sp>
      <p:sp>
        <p:nvSpPr>
          <p:cNvPr id="3" name="Content Placeholder 2"/>
          <p:cNvSpPr>
            <a:spLocks noGrp="1"/>
          </p:cNvSpPr>
          <p:nvPr>
            <p:ph idx="1"/>
          </p:nvPr>
        </p:nvSpPr>
        <p:spPr>
          <a:xfrm>
            <a:off x="304800" y="1282700"/>
            <a:ext cx="8708231" cy="5118100"/>
          </a:xfrm>
        </p:spPr>
        <p:txBody>
          <a:bodyPr>
            <a:normAutofit fontScale="92500" lnSpcReduction="20000"/>
          </a:bodyPr>
          <a:lstStyle/>
          <a:p>
            <a:r>
              <a:rPr lang="en-US" dirty="0"/>
              <a:t>Strengths:</a:t>
            </a:r>
          </a:p>
          <a:p>
            <a:pPr lvl="1"/>
            <a:r>
              <a:rPr lang="en-US" dirty="0"/>
              <a:t>Small bets &amp; huge bets &amp; huge all-ins</a:t>
            </a:r>
          </a:p>
          <a:p>
            <a:pPr lvl="1"/>
            <a:r>
              <a:rPr lang="en-US" dirty="0"/>
              <a:t>Multiple bet sizes in any one situation</a:t>
            </a:r>
          </a:p>
          <a:p>
            <a:pPr lvl="1"/>
            <a:r>
              <a:rPr lang="en-US" dirty="0"/>
              <a:t>“Limping”, “donk betting”</a:t>
            </a:r>
          </a:p>
          <a:p>
            <a:pPr lvl="1"/>
            <a:r>
              <a:rPr lang="en-US" dirty="0"/>
              <a:t>“Perfect balance”</a:t>
            </a:r>
          </a:p>
          <a:p>
            <a:pPr lvl="1"/>
            <a:r>
              <a:rPr lang="en-US" dirty="0"/>
              <a:t>Mixed strategy</a:t>
            </a:r>
          </a:p>
          <a:p>
            <a:pPr lvl="1"/>
            <a:r>
              <a:rPr lang="en-US" dirty="0"/>
              <a:t>Probability distributions over players’ hands; not just “range-based”</a:t>
            </a:r>
          </a:p>
          <a:p>
            <a:pPr lvl="1"/>
            <a:r>
              <a:rPr lang="en-US" dirty="0"/>
              <a:t>Near-perfect subgame play; great use of “blockers”</a:t>
            </a:r>
          </a:p>
          <a:p>
            <a:pPr lvl="1"/>
            <a:r>
              <a:rPr lang="en-US" dirty="0"/>
              <a:t>Different bet </a:t>
            </a:r>
            <a:r>
              <a:rPr lang="en-US" dirty="0" err="1"/>
              <a:t>sizings</a:t>
            </a:r>
            <a:r>
              <a:rPr lang="en-US" dirty="0"/>
              <a:t> used in subgames</a:t>
            </a:r>
          </a:p>
          <a:p>
            <a:r>
              <a:rPr lang="en-US" dirty="0"/>
              <a:t>Weaknesses?</a:t>
            </a:r>
          </a:p>
          <a:p>
            <a:pPr lvl="1"/>
            <a:r>
              <a:rPr lang="en-US" dirty="0"/>
              <a:t>No opponent exploitation</a:t>
            </a:r>
          </a:p>
        </p:txBody>
      </p:sp>
    </p:spTree>
    <p:extLst>
      <p:ext uri="{BB962C8B-B14F-4D97-AF65-F5344CB8AC3E}">
        <p14:creationId xmlns:p14="http://schemas.microsoft.com/office/powerpoint/2010/main" val="23812517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fontScale="90000"/>
          </a:bodyPr>
          <a:lstStyle/>
          <a:p>
            <a:r>
              <a:rPr lang="en-US" dirty="0"/>
              <a:t>Is safe (equilibrium) play timid/boring?</a:t>
            </a:r>
          </a:p>
        </p:txBody>
      </p:sp>
      <p:pic>
        <p:nvPicPr>
          <p:cNvPr id="3" name="4 bluffs.clipped.2017-02-03 15-41-59_0001">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0" y="1143000"/>
            <a:ext cx="9144000" cy="5715000"/>
          </a:xfrm>
          <a:prstGeom prst="rect">
            <a:avLst/>
          </a:prstGeom>
        </p:spPr>
      </p:pic>
    </p:spTree>
    <p:extLst>
      <p:ext uri="{BB962C8B-B14F-4D97-AF65-F5344CB8AC3E}">
        <p14:creationId xmlns:p14="http://schemas.microsoft.com/office/powerpoint/2010/main" val="25586585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100000">
                <p:cTn id="7"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27920" y="2063359"/>
            <a:ext cx="6708603" cy="4520838"/>
            <a:chOff x="1812691" y="1861913"/>
            <a:chExt cx="6708603" cy="4520838"/>
          </a:xfrm>
        </p:grpSpPr>
        <p:sp>
          <p:nvSpPr>
            <p:cNvPr id="59" name="Oval 58"/>
            <p:cNvSpPr>
              <a:spLocks/>
            </p:cNvSpPr>
            <p:nvPr/>
          </p:nvSpPr>
          <p:spPr bwMode="auto">
            <a:xfrm>
              <a:off x="5146828" y="2665991"/>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0" name="TextBox 59"/>
            <p:cNvSpPr txBox="1"/>
            <p:nvPr/>
          </p:nvSpPr>
          <p:spPr>
            <a:xfrm>
              <a:off x="5263482" y="2819895"/>
              <a:ext cx="425116" cy="369332"/>
            </a:xfrm>
            <a:prstGeom prst="rect">
              <a:avLst/>
            </a:prstGeom>
            <a:noFill/>
          </p:spPr>
          <p:txBody>
            <a:bodyPr wrap="none" rtlCol="0">
              <a:spAutoFit/>
            </a:bodyPr>
            <a:lstStyle/>
            <a:p>
              <a:r>
                <a:rPr lang="en-US" b="1" dirty="0"/>
                <a:t>P1</a:t>
              </a:r>
            </a:p>
          </p:txBody>
        </p:sp>
        <p:cxnSp>
          <p:nvCxnSpPr>
            <p:cNvPr id="61" name="Straight Arrow Connector 60"/>
            <p:cNvCxnSpPr>
              <a:stCxn id="59" idx="5"/>
              <a:endCxn id="116" idx="0"/>
            </p:cNvCxnSpPr>
            <p:nvPr/>
          </p:nvCxnSpPr>
          <p:spPr>
            <a:xfrm>
              <a:off x="5743035" y="3262198"/>
              <a:ext cx="602964" cy="8727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67" idx="6"/>
              <a:endCxn id="116" idx="2"/>
            </p:cNvCxnSpPr>
            <p:nvPr/>
          </p:nvCxnSpPr>
          <p:spPr>
            <a:xfrm flipV="1">
              <a:off x="3804113" y="4484228"/>
              <a:ext cx="2192636" cy="1046"/>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Oval 62"/>
            <p:cNvSpPr>
              <a:spLocks/>
            </p:cNvSpPr>
            <p:nvPr/>
          </p:nvSpPr>
          <p:spPr bwMode="auto">
            <a:xfrm>
              <a:off x="2640932" y="2665991"/>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6" name="TextBox 65"/>
            <p:cNvSpPr txBox="1"/>
            <p:nvPr/>
          </p:nvSpPr>
          <p:spPr>
            <a:xfrm>
              <a:off x="2757586" y="2819895"/>
              <a:ext cx="425116" cy="369332"/>
            </a:xfrm>
            <a:prstGeom prst="rect">
              <a:avLst/>
            </a:prstGeom>
            <a:noFill/>
          </p:spPr>
          <p:txBody>
            <a:bodyPr wrap="none" rtlCol="0">
              <a:spAutoFit/>
            </a:bodyPr>
            <a:lstStyle/>
            <a:p>
              <a:r>
                <a:rPr lang="en-US" b="1" dirty="0"/>
                <a:t>P1</a:t>
              </a:r>
            </a:p>
          </p:txBody>
        </p:sp>
        <p:sp>
          <p:nvSpPr>
            <p:cNvPr id="67" name="Oval 66"/>
            <p:cNvSpPr>
              <a:spLocks/>
            </p:cNvSpPr>
            <p:nvPr/>
          </p:nvSpPr>
          <p:spPr bwMode="auto">
            <a:xfrm>
              <a:off x="3105613" y="4136024"/>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81" name="TextBox 80"/>
            <p:cNvSpPr txBox="1"/>
            <p:nvPr/>
          </p:nvSpPr>
          <p:spPr>
            <a:xfrm>
              <a:off x="3212437" y="4289928"/>
              <a:ext cx="425116" cy="369332"/>
            </a:xfrm>
            <a:prstGeom prst="rect">
              <a:avLst/>
            </a:prstGeom>
            <a:noFill/>
          </p:spPr>
          <p:txBody>
            <a:bodyPr wrap="none" rtlCol="0">
              <a:spAutoFit/>
            </a:bodyPr>
            <a:lstStyle/>
            <a:p>
              <a:r>
                <a:rPr lang="en-US" b="1" dirty="0"/>
                <a:t>P2</a:t>
              </a:r>
            </a:p>
          </p:txBody>
        </p:sp>
        <p:cxnSp>
          <p:nvCxnSpPr>
            <p:cNvPr id="82" name="Straight Arrow Connector 81"/>
            <p:cNvCxnSpPr>
              <a:stCxn id="63" idx="5"/>
              <a:endCxn id="67" idx="0"/>
            </p:cNvCxnSpPr>
            <p:nvPr/>
          </p:nvCxnSpPr>
          <p:spPr>
            <a:xfrm>
              <a:off x="3237139" y="3262198"/>
              <a:ext cx="217724" cy="8738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67" idx="3"/>
            </p:cNvCxnSpPr>
            <p:nvPr/>
          </p:nvCxnSpPr>
          <p:spPr>
            <a:xfrm flipH="1">
              <a:off x="2502604" y="4732231"/>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67" idx="5"/>
            </p:cNvCxnSpPr>
            <p:nvPr/>
          </p:nvCxnSpPr>
          <p:spPr>
            <a:xfrm>
              <a:off x="3701820" y="4732231"/>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63" idx="3"/>
            </p:cNvCxnSpPr>
            <p:nvPr/>
          </p:nvCxnSpPr>
          <p:spPr>
            <a:xfrm flipH="1">
              <a:off x="2609771" y="3262198"/>
              <a:ext cx="133455"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2" name="Oval 91"/>
            <p:cNvSpPr>
              <a:spLocks/>
            </p:cNvSpPr>
            <p:nvPr/>
          </p:nvSpPr>
          <p:spPr bwMode="auto">
            <a:xfrm>
              <a:off x="3886462" y="1861913"/>
              <a:ext cx="698500" cy="69850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02" name="TextBox 101"/>
            <p:cNvSpPr txBox="1"/>
            <p:nvPr/>
          </p:nvSpPr>
          <p:spPr>
            <a:xfrm>
              <a:off x="4050405" y="2007552"/>
              <a:ext cx="306494" cy="369332"/>
            </a:xfrm>
            <a:prstGeom prst="rect">
              <a:avLst/>
            </a:prstGeom>
            <a:noFill/>
          </p:spPr>
          <p:txBody>
            <a:bodyPr wrap="none" rtlCol="0">
              <a:spAutoFit/>
            </a:bodyPr>
            <a:lstStyle/>
            <a:p>
              <a:r>
                <a:rPr lang="en-US" b="1" dirty="0"/>
                <a:t>C</a:t>
              </a:r>
            </a:p>
          </p:txBody>
        </p:sp>
        <p:cxnSp>
          <p:nvCxnSpPr>
            <p:cNvPr id="103" name="Straight Arrow Connector 102"/>
            <p:cNvCxnSpPr>
              <a:stCxn id="92" idx="3"/>
              <a:endCxn id="63" idx="7"/>
            </p:cNvCxnSpPr>
            <p:nvPr/>
          </p:nvCxnSpPr>
          <p:spPr>
            <a:xfrm flipH="1">
              <a:off x="3237139" y="2458120"/>
              <a:ext cx="751616"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2" idx="5"/>
              <a:endCxn id="59" idx="1"/>
            </p:cNvCxnSpPr>
            <p:nvPr/>
          </p:nvCxnSpPr>
          <p:spPr>
            <a:xfrm>
              <a:off x="4482669" y="2458120"/>
              <a:ext cx="766452"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rot="20302675">
              <a:off x="3156521" y="2322326"/>
              <a:ext cx="766557" cy="369332"/>
            </a:xfrm>
            <a:prstGeom prst="rect">
              <a:avLst/>
            </a:prstGeom>
            <a:noFill/>
          </p:spPr>
          <p:txBody>
            <a:bodyPr wrap="none" rtlCol="0">
              <a:spAutoFit/>
            </a:bodyPr>
            <a:lstStyle/>
            <a:p>
              <a:r>
                <a:rPr lang="en-US" dirty="0"/>
                <a:t>Heads</a:t>
              </a:r>
            </a:p>
          </p:txBody>
        </p:sp>
        <p:sp>
          <p:nvSpPr>
            <p:cNvPr id="106" name="TextBox 105"/>
            <p:cNvSpPr txBox="1"/>
            <p:nvPr/>
          </p:nvSpPr>
          <p:spPr>
            <a:xfrm rot="1354170">
              <a:off x="4661438" y="2320330"/>
              <a:ext cx="585032" cy="369332"/>
            </a:xfrm>
            <a:prstGeom prst="rect">
              <a:avLst/>
            </a:prstGeom>
            <a:noFill/>
          </p:spPr>
          <p:txBody>
            <a:bodyPr wrap="none" rtlCol="0">
              <a:spAutoFit/>
            </a:bodyPr>
            <a:lstStyle/>
            <a:p>
              <a:r>
                <a:rPr lang="en-US" dirty="0"/>
                <a:t>Tails</a:t>
              </a:r>
            </a:p>
          </p:txBody>
        </p:sp>
        <p:sp>
          <p:nvSpPr>
            <p:cNvPr id="107" name="TextBox 106"/>
            <p:cNvSpPr txBox="1"/>
            <p:nvPr/>
          </p:nvSpPr>
          <p:spPr>
            <a:xfrm rot="4553186">
              <a:off x="3242289" y="3319504"/>
              <a:ext cx="566694" cy="369332"/>
            </a:xfrm>
            <a:prstGeom prst="rect">
              <a:avLst/>
            </a:prstGeom>
            <a:noFill/>
          </p:spPr>
          <p:txBody>
            <a:bodyPr wrap="none" rtlCol="0">
              <a:spAutoFit/>
            </a:bodyPr>
            <a:lstStyle/>
            <a:p>
              <a:r>
                <a:rPr lang="en-US" dirty="0"/>
                <a:t>Play</a:t>
              </a:r>
            </a:p>
          </p:txBody>
        </p:sp>
        <p:sp>
          <p:nvSpPr>
            <p:cNvPr id="108" name="TextBox 107"/>
            <p:cNvSpPr txBox="1"/>
            <p:nvPr/>
          </p:nvSpPr>
          <p:spPr>
            <a:xfrm rot="3010513">
              <a:off x="5838679" y="3286573"/>
              <a:ext cx="566694" cy="369332"/>
            </a:xfrm>
            <a:prstGeom prst="rect">
              <a:avLst/>
            </a:prstGeom>
            <a:noFill/>
          </p:spPr>
          <p:txBody>
            <a:bodyPr wrap="none" rtlCol="0">
              <a:spAutoFit/>
            </a:bodyPr>
            <a:lstStyle/>
            <a:p>
              <a:r>
                <a:rPr lang="en-US" dirty="0"/>
                <a:t>Play</a:t>
              </a:r>
            </a:p>
          </p:txBody>
        </p:sp>
        <p:sp>
          <p:nvSpPr>
            <p:cNvPr id="109" name="TextBox 108"/>
            <p:cNvSpPr txBox="1"/>
            <p:nvPr/>
          </p:nvSpPr>
          <p:spPr>
            <a:xfrm rot="18816139">
              <a:off x="2342590" y="4808220"/>
              <a:ext cx="766557" cy="369332"/>
            </a:xfrm>
            <a:prstGeom prst="rect">
              <a:avLst/>
            </a:prstGeom>
            <a:noFill/>
          </p:spPr>
          <p:txBody>
            <a:bodyPr wrap="none" rtlCol="0">
              <a:spAutoFit/>
            </a:bodyPr>
            <a:lstStyle/>
            <a:p>
              <a:r>
                <a:rPr lang="en-US" dirty="0"/>
                <a:t>Heads</a:t>
              </a:r>
            </a:p>
          </p:txBody>
        </p:sp>
        <p:sp>
          <p:nvSpPr>
            <p:cNvPr id="110" name="TextBox 109"/>
            <p:cNvSpPr txBox="1"/>
            <p:nvPr/>
          </p:nvSpPr>
          <p:spPr>
            <a:xfrm rot="2994847">
              <a:off x="3873234" y="4843742"/>
              <a:ext cx="585032" cy="369332"/>
            </a:xfrm>
            <a:prstGeom prst="rect">
              <a:avLst/>
            </a:prstGeom>
            <a:noFill/>
          </p:spPr>
          <p:txBody>
            <a:bodyPr wrap="none" rtlCol="0">
              <a:spAutoFit/>
            </a:bodyPr>
            <a:lstStyle/>
            <a:p>
              <a:r>
                <a:rPr lang="en-US" dirty="0"/>
                <a:t>Tails</a:t>
              </a:r>
            </a:p>
          </p:txBody>
        </p:sp>
        <p:sp>
          <p:nvSpPr>
            <p:cNvPr id="111" name="TextBox 110"/>
            <p:cNvSpPr txBox="1"/>
            <p:nvPr/>
          </p:nvSpPr>
          <p:spPr>
            <a:xfrm rot="20343673">
              <a:off x="3094637" y="2171463"/>
              <a:ext cx="692562" cy="307777"/>
            </a:xfrm>
            <a:prstGeom prst="rect">
              <a:avLst/>
            </a:prstGeom>
            <a:noFill/>
          </p:spPr>
          <p:txBody>
            <a:bodyPr wrap="none" rtlCol="0">
              <a:spAutoFit/>
            </a:bodyPr>
            <a:lstStyle/>
            <a:p>
              <a:r>
                <a:rPr lang="en-US" sz="1400" dirty="0"/>
                <a:t>P = 0.5</a:t>
              </a:r>
            </a:p>
          </p:txBody>
        </p:sp>
        <p:sp>
          <p:nvSpPr>
            <p:cNvPr id="112" name="TextBox 111"/>
            <p:cNvSpPr txBox="1"/>
            <p:nvPr/>
          </p:nvSpPr>
          <p:spPr>
            <a:xfrm rot="1352542">
              <a:off x="4740916" y="2157099"/>
              <a:ext cx="692562" cy="307777"/>
            </a:xfrm>
            <a:prstGeom prst="rect">
              <a:avLst/>
            </a:prstGeom>
            <a:noFill/>
          </p:spPr>
          <p:txBody>
            <a:bodyPr wrap="none" rtlCol="0">
              <a:spAutoFit/>
            </a:bodyPr>
            <a:lstStyle/>
            <a:p>
              <a:r>
                <a:rPr lang="en-US" sz="1400" dirty="0"/>
                <a:t>P = 0.5</a:t>
              </a:r>
            </a:p>
          </p:txBody>
        </p:sp>
        <p:cxnSp>
          <p:nvCxnSpPr>
            <p:cNvPr id="113" name="Straight Arrow Connector 112"/>
            <p:cNvCxnSpPr>
              <a:stCxn id="59" idx="3"/>
            </p:cNvCxnSpPr>
            <p:nvPr/>
          </p:nvCxnSpPr>
          <p:spPr>
            <a:xfrm flipH="1">
              <a:off x="5117383" y="3262198"/>
              <a:ext cx="131738"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67" idx="4"/>
            </p:cNvCxnSpPr>
            <p:nvPr/>
          </p:nvCxnSpPr>
          <p:spPr>
            <a:xfrm flipH="1">
              <a:off x="3452302" y="4834524"/>
              <a:ext cx="2561" cy="6442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rot="5400000">
              <a:off x="3226746" y="4977190"/>
              <a:ext cx="799321" cy="369332"/>
            </a:xfrm>
            <a:prstGeom prst="rect">
              <a:avLst/>
            </a:prstGeom>
            <a:noFill/>
          </p:spPr>
          <p:txBody>
            <a:bodyPr wrap="none" rtlCol="0">
              <a:spAutoFit/>
            </a:bodyPr>
            <a:lstStyle/>
            <a:p>
              <a:r>
                <a:rPr lang="en-US" dirty="0"/>
                <a:t>Forfeit</a:t>
              </a:r>
            </a:p>
          </p:txBody>
        </p:sp>
        <p:sp>
          <p:nvSpPr>
            <p:cNvPr id="116" name="Oval 115"/>
            <p:cNvSpPr>
              <a:spLocks/>
            </p:cNvSpPr>
            <p:nvPr/>
          </p:nvSpPr>
          <p:spPr bwMode="auto">
            <a:xfrm>
              <a:off x="5996749" y="4134978"/>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17" name="TextBox 116"/>
            <p:cNvSpPr txBox="1"/>
            <p:nvPr/>
          </p:nvSpPr>
          <p:spPr>
            <a:xfrm>
              <a:off x="6103573" y="4288882"/>
              <a:ext cx="425116" cy="369332"/>
            </a:xfrm>
            <a:prstGeom prst="rect">
              <a:avLst/>
            </a:prstGeom>
            <a:noFill/>
          </p:spPr>
          <p:txBody>
            <a:bodyPr wrap="none" rtlCol="0">
              <a:spAutoFit/>
            </a:bodyPr>
            <a:lstStyle/>
            <a:p>
              <a:r>
                <a:rPr lang="en-US" b="1" dirty="0"/>
                <a:t>P2</a:t>
              </a:r>
            </a:p>
          </p:txBody>
        </p:sp>
        <p:cxnSp>
          <p:nvCxnSpPr>
            <p:cNvPr id="118" name="Straight Arrow Connector 117"/>
            <p:cNvCxnSpPr>
              <a:stCxn id="116" idx="3"/>
            </p:cNvCxnSpPr>
            <p:nvPr/>
          </p:nvCxnSpPr>
          <p:spPr>
            <a:xfrm flipH="1">
              <a:off x="5393740" y="4731185"/>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116" idx="5"/>
            </p:cNvCxnSpPr>
            <p:nvPr/>
          </p:nvCxnSpPr>
          <p:spPr>
            <a:xfrm>
              <a:off x="6592956" y="4731185"/>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rot="18816139">
              <a:off x="5233726" y="4807174"/>
              <a:ext cx="766557" cy="369332"/>
            </a:xfrm>
            <a:prstGeom prst="rect">
              <a:avLst/>
            </a:prstGeom>
            <a:noFill/>
          </p:spPr>
          <p:txBody>
            <a:bodyPr wrap="none" rtlCol="0">
              <a:spAutoFit/>
            </a:bodyPr>
            <a:lstStyle/>
            <a:p>
              <a:r>
                <a:rPr lang="en-US" dirty="0"/>
                <a:t>Heads</a:t>
              </a:r>
            </a:p>
          </p:txBody>
        </p:sp>
        <p:sp>
          <p:nvSpPr>
            <p:cNvPr id="121" name="TextBox 120"/>
            <p:cNvSpPr txBox="1"/>
            <p:nvPr/>
          </p:nvSpPr>
          <p:spPr>
            <a:xfrm rot="2994847">
              <a:off x="6764370" y="4842696"/>
              <a:ext cx="585032" cy="369332"/>
            </a:xfrm>
            <a:prstGeom prst="rect">
              <a:avLst/>
            </a:prstGeom>
            <a:noFill/>
          </p:spPr>
          <p:txBody>
            <a:bodyPr wrap="none" rtlCol="0">
              <a:spAutoFit/>
            </a:bodyPr>
            <a:lstStyle/>
            <a:p>
              <a:r>
                <a:rPr lang="en-US" dirty="0"/>
                <a:t>Tails</a:t>
              </a:r>
            </a:p>
          </p:txBody>
        </p:sp>
        <p:cxnSp>
          <p:nvCxnSpPr>
            <p:cNvPr id="122" name="Straight Arrow Connector 121"/>
            <p:cNvCxnSpPr>
              <a:stCxn id="116" idx="4"/>
            </p:cNvCxnSpPr>
            <p:nvPr/>
          </p:nvCxnSpPr>
          <p:spPr>
            <a:xfrm flipH="1">
              <a:off x="6343438" y="4833478"/>
              <a:ext cx="2561" cy="6442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rot="5400000">
              <a:off x="6117882" y="4976144"/>
              <a:ext cx="799321" cy="369332"/>
            </a:xfrm>
            <a:prstGeom prst="rect">
              <a:avLst/>
            </a:prstGeom>
            <a:noFill/>
          </p:spPr>
          <p:txBody>
            <a:bodyPr wrap="none" rtlCol="0">
              <a:spAutoFit/>
            </a:bodyPr>
            <a:lstStyle/>
            <a:p>
              <a:r>
                <a:rPr lang="en-US" dirty="0"/>
                <a:t>Forfeit</a:t>
              </a:r>
            </a:p>
          </p:txBody>
        </p:sp>
        <p:sp>
          <p:nvSpPr>
            <p:cNvPr id="124" name="Rectangle 123"/>
            <p:cNvSpPr/>
            <p:nvPr/>
          </p:nvSpPr>
          <p:spPr>
            <a:xfrm>
              <a:off x="1812691" y="4005970"/>
              <a:ext cx="6213230" cy="2376781"/>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Arrow Connector 124"/>
            <p:cNvCxnSpPr/>
            <p:nvPr/>
          </p:nvCxnSpPr>
          <p:spPr>
            <a:xfrm flipH="1">
              <a:off x="6874102" y="3203272"/>
              <a:ext cx="790575" cy="694588"/>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6995171" y="2617954"/>
              <a:ext cx="1526123" cy="523220"/>
            </a:xfrm>
            <a:prstGeom prst="rect">
              <a:avLst/>
            </a:prstGeom>
            <a:noFill/>
          </p:spPr>
          <p:txBody>
            <a:bodyPr wrap="none" rtlCol="0">
              <a:spAutoFit/>
            </a:bodyPr>
            <a:lstStyle/>
            <a:p>
              <a:r>
                <a:rPr lang="en-US" sz="2800" dirty="0">
                  <a:solidFill>
                    <a:srgbClr val="7030A0"/>
                  </a:solidFill>
                </a:rPr>
                <a:t>Subgame</a:t>
              </a:r>
            </a:p>
          </p:txBody>
        </p:sp>
        <p:sp>
          <p:nvSpPr>
            <p:cNvPr id="127" name="Oval 126"/>
            <p:cNvSpPr>
              <a:spLocks/>
            </p:cNvSpPr>
            <p:nvPr/>
          </p:nvSpPr>
          <p:spPr bwMode="auto">
            <a:xfrm>
              <a:off x="2153354" y="548233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8" name="Oval 127"/>
            <p:cNvSpPr>
              <a:spLocks/>
            </p:cNvSpPr>
            <p:nvPr/>
          </p:nvSpPr>
          <p:spPr bwMode="auto">
            <a:xfrm>
              <a:off x="4005088" y="549542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9" name="TextBox 128"/>
            <p:cNvSpPr txBox="1"/>
            <p:nvPr/>
          </p:nvSpPr>
          <p:spPr>
            <a:xfrm>
              <a:off x="2298288" y="5645154"/>
              <a:ext cx="372218" cy="369332"/>
            </a:xfrm>
            <a:prstGeom prst="rect">
              <a:avLst/>
            </a:prstGeom>
            <a:noFill/>
          </p:spPr>
          <p:txBody>
            <a:bodyPr wrap="none" rtlCol="0">
              <a:spAutoFit/>
            </a:bodyPr>
            <a:lstStyle/>
            <a:p>
              <a:r>
                <a:rPr lang="en-US" dirty="0"/>
                <a:t>-1</a:t>
              </a:r>
            </a:p>
          </p:txBody>
        </p:sp>
        <p:sp>
          <p:nvSpPr>
            <p:cNvPr id="130" name="TextBox 129"/>
            <p:cNvSpPr txBox="1"/>
            <p:nvPr/>
          </p:nvSpPr>
          <p:spPr>
            <a:xfrm>
              <a:off x="4203495" y="5649503"/>
              <a:ext cx="301686" cy="369332"/>
            </a:xfrm>
            <a:prstGeom prst="rect">
              <a:avLst/>
            </a:prstGeom>
            <a:noFill/>
          </p:spPr>
          <p:txBody>
            <a:bodyPr wrap="none" rtlCol="0">
              <a:spAutoFit/>
            </a:bodyPr>
            <a:lstStyle/>
            <a:p>
              <a:r>
                <a:rPr lang="en-US" dirty="0"/>
                <a:t>1</a:t>
              </a:r>
            </a:p>
          </p:txBody>
        </p:sp>
        <p:sp>
          <p:nvSpPr>
            <p:cNvPr id="131" name="Oval 130"/>
            <p:cNvSpPr>
              <a:spLocks/>
            </p:cNvSpPr>
            <p:nvPr/>
          </p:nvSpPr>
          <p:spPr bwMode="auto">
            <a:xfrm>
              <a:off x="3103052" y="5478810"/>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2" name="TextBox 131"/>
            <p:cNvSpPr txBox="1"/>
            <p:nvPr/>
          </p:nvSpPr>
          <p:spPr>
            <a:xfrm>
              <a:off x="3290075" y="5635217"/>
              <a:ext cx="301686" cy="369332"/>
            </a:xfrm>
            <a:prstGeom prst="rect">
              <a:avLst/>
            </a:prstGeom>
            <a:noFill/>
          </p:spPr>
          <p:txBody>
            <a:bodyPr wrap="none" rtlCol="0">
              <a:spAutoFit/>
            </a:bodyPr>
            <a:lstStyle/>
            <a:p>
              <a:r>
                <a:rPr lang="en-US" dirty="0"/>
                <a:t>1</a:t>
              </a:r>
            </a:p>
          </p:txBody>
        </p:sp>
        <p:sp>
          <p:nvSpPr>
            <p:cNvPr id="133" name="Oval 132"/>
            <p:cNvSpPr>
              <a:spLocks/>
            </p:cNvSpPr>
            <p:nvPr/>
          </p:nvSpPr>
          <p:spPr bwMode="auto">
            <a:xfrm>
              <a:off x="5044490" y="5481285"/>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4" name="Oval 133"/>
            <p:cNvSpPr>
              <a:spLocks/>
            </p:cNvSpPr>
            <p:nvPr/>
          </p:nvSpPr>
          <p:spPr bwMode="auto">
            <a:xfrm>
              <a:off x="6896224" y="5494375"/>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5" name="TextBox 134"/>
            <p:cNvSpPr txBox="1"/>
            <p:nvPr/>
          </p:nvSpPr>
          <p:spPr>
            <a:xfrm>
              <a:off x="5231175" y="5650018"/>
              <a:ext cx="301686" cy="369332"/>
            </a:xfrm>
            <a:prstGeom prst="rect">
              <a:avLst/>
            </a:prstGeom>
            <a:noFill/>
          </p:spPr>
          <p:txBody>
            <a:bodyPr wrap="none" rtlCol="0">
              <a:spAutoFit/>
            </a:bodyPr>
            <a:lstStyle/>
            <a:p>
              <a:r>
                <a:rPr lang="en-US" dirty="0"/>
                <a:t>1</a:t>
              </a:r>
            </a:p>
          </p:txBody>
        </p:sp>
        <p:sp>
          <p:nvSpPr>
            <p:cNvPr id="136" name="TextBox 135"/>
            <p:cNvSpPr txBox="1"/>
            <p:nvPr/>
          </p:nvSpPr>
          <p:spPr>
            <a:xfrm>
              <a:off x="7043676" y="5649503"/>
              <a:ext cx="372218" cy="369332"/>
            </a:xfrm>
            <a:prstGeom prst="rect">
              <a:avLst/>
            </a:prstGeom>
            <a:noFill/>
          </p:spPr>
          <p:txBody>
            <a:bodyPr wrap="none" rtlCol="0">
              <a:spAutoFit/>
            </a:bodyPr>
            <a:lstStyle/>
            <a:p>
              <a:r>
                <a:rPr lang="en-US" dirty="0"/>
                <a:t>-1</a:t>
              </a:r>
            </a:p>
          </p:txBody>
        </p:sp>
        <p:sp>
          <p:nvSpPr>
            <p:cNvPr id="137" name="Oval 136"/>
            <p:cNvSpPr>
              <a:spLocks/>
            </p:cNvSpPr>
            <p:nvPr/>
          </p:nvSpPr>
          <p:spPr bwMode="auto">
            <a:xfrm>
              <a:off x="5994188" y="5477764"/>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8" name="TextBox 137"/>
            <p:cNvSpPr txBox="1"/>
            <p:nvPr/>
          </p:nvSpPr>
          <p:spPr>
            <a:xfrm>
              <a:off x="6192595" y="5625406"/>
              <a:ext cx="301686" cy="369332"/>
            </a:xfrm>
            <a:prstGeom prst="rect">
              <a:avLst/>
            </a:prstGeom>
            <a:noFill/>
          </p:spPr>
          <p:txBody>
            <a:bodyPr wrap="none" rtlCol="0">
              <a:spAutoFit/>
            </a:bodyPr>
            <a:lstStyle/>
            <a:p>
              <a:r>
                <a:rPr lang="en-US" dirty="0"/>
                <a:t>1</a:t>
              </a:r>
            </a:p>
          </p:txBody>
        </p:sp>
        <p:sp>
          <p:nvSpPr>
            <p:cNvPr id="139" name="TextBox 138"/>
            <p:cNvSpPr txBox="1"/>
            <p:nvPr/>
          </p:nvSpPr>
          <p:spPr>
            <a:xfrm rot="18467458">
              <a:off x="4736399" y="3142024"/>
              <a:ext cx="511679" cy="369332"/>
            </a:xfrm>
            <a:prstGeom prst="rect">
              <a:avLst/>
            </a:prstGeom>
            <a:noFill/>
          </p:spPr>
          <p:txBody>
            <a:bodyPr wrap="none" rtlCol="0">
              <a:spAutoFit/>
            </a:bodyPr>
            <a:lstStyle/>
            <a:p>
              <a:r>
                <a:rPr lang="en-US" dirty="0"/>
                <a:t>Sell</a:t>
              </a:r>
            </a:p>
          </p:txBody>
        </p:sp>
        <p:sp>
          <p:nvSpPr>
            <p:cNvPr id="140" name="TextBox 139"/>
            <p:cNvSpPr txBox="1"/>
            <p:nvPr/>
          </p:nvSpPr>
          <p:spPr>
            <a:xfrm rot="18467458">
              <a:off x="2238373" y="3141517"/>
              <a:ext cx="511679" cy="369332"/>
            </a:xfrm>
            <a:prstGeom prst="rect">
              <a:avLst/>
            </a:prstGeom>
            <a:noFill/>
          </p:spPr>
          <p:txBody>
            <a:bodyPr wrap="none" rtlCol="0">
              <a:spAutoFit/>
            </a:bodyPr>
            <a:lstStyle/>
            <a:p>
              <a:r>
                <a:rPr lang="en-US" dirty="0"/>
                <a:t>Sell</a:t>
              </a:r>
            </a:p>
          </p:txBody>
        </p:sp>
        <p:cxnSp>
          <p:nvCxnSpPr>
            <p:cNvPr id="141" name="Straight Arrow Connector 140"/>
            <p:cNvCxnSpPr>
              <a:endCxn id="143" idx="5"/>
            </p:cNvCxnSpPr>
            <p:nvPr/>
          </p:nvCxnSpPr>
          <p:spPr>
            <a:xfrm flipH="1">
              <a:off x="2448110" y="3460430"/>
              <a:ext cx="131476" cy="168857"/>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endCxn id="144" idx="5"/>
            </p:cNvCxnSpPr>
            <p:nvPr/>
          </p:nvCxnSpPr>
          <p:spPr>
            <a:xfrm flipH="1">
              <a:off x="4968086" y="3460430"/>
              <a:ext cx="119113" cy="162548"/>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3" name="Isosceles Triangle 142"/>
            <p:cNvSpPr/>
            <p:nvPr/>
          </p:nvSpPr>
          <p:spPr>
            <a:xfrm>
              <a:off x="1842255" y="3313334"/>
              <a:ext cx="807806" cy="631906"/>
            </a:xfrm>
            <a:prstGeom prst="triangle">
              <a:avLst/>
            </a:prstGeom>
            <a:gradFill flip="none" rotWithShape="0">
              <a:gsLst>
                <a:gs pos="0">
                  <a:schemeClr val="bg1">
                    <a:lumMod val="50000"/>
                  </a:schemeClr>
                </a:gs>
                <a:gs pos="100000">
                  <a:srgbClr val="FFFFFF"/>
                </a:gs>
              </a:gsLst>
              <a:lin ang="228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Isosceles Triangle 143"/>
            <p:cNvSpPr/>
            <p:nvPr/>
          </p:nvSpPr>
          <p:spPr>
            <a:xfrm>
              <a:off x="4362231" y="3307025"/>
              <a:ext cx="807806" cy="631906"/>
            </a:xfrm>
            <a:prstGeom prst="triangle">
              <a:avLst/>
            </a:prstGeom>
            <a:gradFill flip="none" rotWithShape="0">
              <a:gsLst>
                <a:gs pos="0">
                  <a:schemeClr val="bg1">
                    <a:lumMod val="50000"/>
                  </a:schemeClr>
                </a:gs>
                <a:gs pos="100000">
                  <a:srgbClr val="FFFFFF"/>
                </a:gs>
              </a:gsLst>
              <a:lin ang="228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716094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57484" y="2058879"/>
            <a:ext cx="5752469" cy="4332008"/>
            <a:chOff x="1857484" y="2058879"/>
            <a:chExt cx="5752469" cy="4332008"/>
          </a:xfrm>
        </p:grpSpPr>
        <p:sp>
          <p:nvSpPr>
            <p:cNvPr id="59" name="Oval 58"/>
            <p:cNvSpPr>
              <a:spLocks/>
            </p:cNvSpPr>
            <p:nvPr/>
          </p:nvSpPr>
          <p:spPr bwMode="auto">
            <a:xfrm>
              <a:off x="5162057"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0" name="TextBox 59"/>
            <p:cNvSpPr txBox="1"/>
            <p:nvPr/>
          </p:nvSpPr>
          <p:spPr>
            <a:xfrm>
              <a:off x="5278711" y="3016861"/>
              <a:ext cx="425116" cy="369332"/>
            </a:xfrm>
            <a:prstGeom prst="rect">
              <a:avLst/>
            </a:prstGeom>
            <a:noFill/>
          </p:spPr>
          <p:txBody>
            <a:bodyPr wrap="none" rtlCol="0">
              <a:spAutoFit/>
            </a:bodyPr>
            <a:lstStyle/>
            <a:p>
              <a:r>
                <a:rPr lang="en-US" b="1" dirty="0"/>
                <a:t>P1</a:t>
              </a:r>
            </a:p>
          </p:txBody>
        </p:sp>
        <p:cxnSp>
          <p:nvCxnSpPr>
            <p:cNvPr id="61" name="Straight Arrow Connector 60"/>
            <p:cNvCxnSpPr>
              <a:stCxn id="59" idx="5"/>
              <a:endCxn id="115" idx="0"/>
            </p:cNvCxnSpPr>
            <p:nvPr/>
          </p:nvCxnSpPr>
          <p:spPr>
            <a:xfrm>
              <a:off x="5758264" y="3459164"/>
              <a:ext cx="602964" cy="8727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65" idx="6"/>
              <a:endCxn id="115" idx="2"/>
            </p:cNvCxnSpPr>
            <p:nvPr/>
          </p:nvCxnSpPr>
          <p:spPr>
            <a:xfrm flipV="1">
              <a:off x="3819342" y="4681194"/>
              <a:ext cx="2192636" cy="1046"/>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Oval 62"/>
            <p:cNvSpPr>
              <a:spLocks/>
            </p:cNvSpPr>
            <p:nvPr/>
          </p:nvSpPr>
          <p:spPr bwMode="auto">
            <a:xfrm>
              <a:off x="2656161" y="2862957"/>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64" name="TextBox 63"/>
            <p:cNvSpPr txBox="1"/>
            <p:nvPr/>
          </p:nvSpPr>
          <p:spPr>
            <a:xfrm>
              <a:off x="2772815" y="3016861"/>
              <a:ext cx="425116" cy="369332"/>
            </a:xfrm>
            <a:prstGeom prst="rect">
              <a:avLst/>
            </a:prstGeom>
            <a:noFill/>
          </p:spPr>
          <p:txBody>
            <a:bodyPr wrap="none" rtlCol="0">
              <a:spAutoFit/>
            </a:bodyPr>
            <a:lstStyle/>
            <a:p>
              <a:r>
                <a:rPr lang="en-US" b="1" dirty="0"/>
                <a:t>P1</a:t>
              </a:r>
            </a:p>
          </p:txBody>
        </p:sp>
        <p:sp>
          <p:nvSpPr>
            <p:cNvPr id="65" name="Oval 64"/>
            <p:cNvSpPr>
              <a:spLocks/>
            </p:cNvSpPr>
            <p:nvPr/>
          </p:nvSpPr>
          <p:spPr bwMode="auto">
            <a:xfrm>
              <a:off x="3120842" y="4332990"/>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5" name="TextBox 74"/>
            <p:cNvSpPr txBox="1"/>
            <p:nvPr/>
          </p:nvSpPr>
          <p:spPr>
            <a:xfrm>
              <a:off x="3227666" y="4486894"/>
              <a:ext cx="425116" cy="369332"/>
            </a:xfrm>
            <a:prstGeom prst="rect">
              <a:avLst/>
            </a:prstGeom>
            <a:noFill/>
          </p:spPr>
          <p:txBody>
            <a:bodyPr wrap="none" rtlCol="0">
              <a:spAutoFit/>
            </a:bodyPr>
            <a:lstStyle/>
            <a:p>
              <a:r>
                <a:rPr lang="en-US" b="1" dirty="0"/>
                <a:t>P2</a:t>
              </a:r>
            </a:p>
          </p:txBody>
        </p:sp>
        <p:cxnSp>
          <p:nvCxnSpPr>
            <p:cNvPr id="76" name="Straight Arrow Connector 75"/>
            <p:cNvCxnSpPr>
              <a:stCxn id="63" idx="5"/>
              <a:endCxn id="65" idx="0"/>
            </p:cNvCxnSpPr>
            <p:nvPr/>
          </p:nvCxnSpPr>
          <p:spPr>
            <a:xfrm>
              <a:off x="3252368" y="3459164"/>
              <a:ext cx="217724" cy="8738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5" idx="3"/>
            </p:cNvCxnSpPr>
            <p:nvPr/>
          </p:nvCxnSpPr>
          <p:spPr>
            <a:xfrm flipH="1">
              <a:off x="2517833" y="4929197"/>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65" idx="5"/>
            </p:cNvCxnSpPr>
            <p:nvPr/>
          </p:nvCxnSpPr>
          <p:spPr>
            <a:xfrm>
              <a:off x="3717049" y="4929197"/>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63" idx="3"/>
            </p:cNvCxnSpPr>
            <p:nvPr/>
          </p:nvCxnSpPr>
          <p:spPr>
            <a:xfrm flipH="1">
              <a:off x="2625000" y="3459164"/>
              <a:ext cx="133455"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6" name="Oval 95"/>
            <p:cNvSpPr>
              <a:spLocks/>
            </p:cNvSpPr>
            <p:nvPr/>
          </p:nvSpPr>
          <p:spPr bwMode="auto">
            <a:xfrm>
              <a:off x="3901691" y="2058879"/>
              <a:ext cx="698500" cy="69850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97" name="TextBox 96"/>
            <p:cNvSpPr txBox="1"/>
            <p:nvPr/>
          </p:nvSpPr>
          <p:spPr>
            <a:xfrm>
              <a:off x="4065634" y="2204518"/>
              <a:ext cx="306494" cy="369332"/>
            </a:xfrm>
            <a:prstGeom prst="rect">
              <a:avLst/>
            </a:prstGeom>
            <a:noFill/>
          </p:spPr>
          <p:txBody>
            <a:bodyPr wrap="none" rtlCol="0">
              <a:spAutoFit/>
            </a:bodyPr>
            <a:lstStyle/>
            <a:p>
              <a:r>
                <a:rPr lang="en-US" b="1" dirty="0"/>
                <a:t>C</a:t>
              </a:r>
            </a:p>
          </p:txBody>
        </p:sp>
        <p:cxnSp>
          <p:nvCxnSpPr>
            <p:cNvPr id="98" name="Straight Arrow Connector 97"/>
            <p:cNvCxnSpPr>
              <a:stCxn id="96" idx="3"/>
              <a:endCxn id="63" idx="7"/>
            </p:cNvCxnSpPr>
            <p:nvPr/>
          </p:nvCxnSpPr>
          <p:spPr>
            <a:xfrm flipH="1">
              <a:off x="3252368" y="2655086"/>
              <a:ext cx="751616"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96" idx="5"/>
              <a:endCxn id="59" idx="1"/>
            </p:cNvCxnSpPr>
            <p:nvPr/>
          </p:nvCxnSpPr>
          <p:spPr>
            <a:xfrm>
              <a:off x="4497898" y="2655086"/>
              <a:ext cx="766452"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rot="20302675">
              <a:off x="3171750" y="2519292"/>
              <a:ext cx="766557" cy="369332"/>
            </a:xfrm>
            <a:prstGeom prst="rect">
              <a:avLst/>
            </a:prstGeom>
            <a:noFill/>
          </p:spPr>
          <p:txBody>
            <a:bodyPr wrap="none" rtlCol="0">
              <a:spAutoFit/>
            </a:bodyPr>
            <a:lstStyle/>
            <a:p>
              <a:r>
                <a:rPr lang="en-US" dirty="0"/>
                <a:t>Heads</a:t>
              </a:r>
            </a:p>
          </p:txBody>
        </p:sp>
        <p:sp>
          <p:nvSpPr>
            <p:cNvPr id="101" name="TextBox 100"/>
            <p:cNvSpPr txBox="1"/>
            <p:nvPr/>
          </p:nvSpPr>
          <p:spPr>
            <a:xfrm rot="1354170">
              <a:off x="4676667" y="2517296"/>
              <a:ext cx="585032" cy="369332"/>
            </a:xfrm>
            <a:prstGeom prst="rect">
              <a:avLst/>
            </a:prstGeom>
            <a:noFill/>
          </p:spPr>
          <p:txBody>
            <a:bodyPr wrap="none" rtlCol="0">
              <a:spAutoFit/>
            </a:bodyPr>
            <a:lstStyle/>
            <a:p>
              <a:r>
                <a:rPr lang="en-US" dirty="0"/>
                <a:t>Tails</a:t>
              </a:r>
            </a:p>
          </p:txBody>
        </p:sp>
        <p:sp>
          <p:nvSpPr>
            <p:cNvPr id="102" name="TextBox 101"/>
            <p:cNvSpPr txBox="1"/>
            <p:nvPr/>
          </p:nvSpPr>
          <p:spPr>
            <a:xfrm rot="4553186">
              <a:off x="3257518" y="3516470"/>
              <a:ext cx="566694" cy="369332"/>
            </a:xfrm>
            <a:prstGeom prst="rect">
              <a:avLst/>
            </a:prstGeom>
            <a:noFill/>
          </p:spPr>
          <p:txBody>
            <a:bodyPr wrap="none" rtlCol="0">
              <a:spAutoFit/>
            </a:bodyPr>
            <a:lstStyle/>
            <a:p>
              <a:r>
                <a:rPr lang="en-US" dirty="0"/>
                <a:t>Play</a:t>
              </a:r>
            </a:p>
          </p:txBody>
        </p:sp>
        <p:sp>
          <p:nvSpPr>
            <p:cNvPr id="103" name="TextBox 102"/>
            <p:cNvSpPr txBox="1"/>
            <p:nvPr/>
          </p:nvSpPr>
          <p:spPr>
            <a:xfrm rot="3010513">
              <a:off x="5853908" y="3483539"/>
              <a:ext cx="566694" cy="369332"/>
            </a:xfrm>
            <a:prstGeom prst="rect">
              <a:avLst/>
            </a:prstGeom>
            <a:noFill/>
          </p:spPr>
          <p:txBody>
            <a:bodyPr wrap="none" rtlCol="0">
              <a:spAutoFit/>
            </a:bodyPr>
            <a:lstStyle/>
            <a:p>
              <a:r>
                <a:rPr lang="en-US" dirty="0"/>
                <a:t>Play</a:t>
              </a:r>
            </a:p>
          </p:txBody>
        </p:sp>
        <p:sp>
          <p:nvSpPr>
            <p:cNvPr id="104" name="TextBox 103"/>
            <p:cNvSpPr txBox="1"/>
            <p:nvPr/>
          </p:nvSpPr>
          <p:spPr>
            <a:xfrm rot="18816139">
              <a:off x="2357819" y="5005186"/>
              <a:ext cx="766557" cy="369332"/>
            </a:xfrm>
            <a:prstGeom prst="rect">
              <a:avLst/>
            </a:prstGeom>
            <a:noFill/>
          </p:spPr>
          <p:txBody>
            <a:bodyPr wrap="none" rtlCol="0">
              <a:spAutoFit/>
            </a:bodyPr>
            <a:lstStyle/>
            <a:p>
              <a:r>
                <a:rPr lang="en-US" dirty="0"/>
                <a:t>Heads</a:t>
              </a:r>
            </a:p>
          </p:txBody>
        </p:sp>
        <p:sp>
          <p:nvSpPr>
            <p:cNvPr id="105" name="TextBox 104"/>
            <p:cNvSpPr txBox="1"/>
            <p:nvPr/>
          </p:nvSpPr>
          <p:spPr>
            <a:xfrm rot="2994847">
              <a:off x="3888463" y="5040708"/>
              <a:ext cx="585032" cy="369332"/>
            </a:xfrm>
            <a:prstGeom prst="rect">
              <a:avLst/>
            </a:prstGeom>
            <a:noFill/>
          </p:spPr>
          <p:txBody>
            <a:bodyPr wrap="none" rtlCol="0">
              <a:spAutoFit/>
            </a:bodyPr>
            <a:lstStyle/>
            <a:p>
              <a:r>
                <a:rPr lang="en-US" dirty="0"/>
                <a:t>Tails</a:t>
              </a:r>
            </a:p>
          </p:txBody>
        </p:sp>
        <p:sp>
          <p:nvSpPr>
            <p:cNvPr id="106" name="TextBox 105"/>
            <p:cNvSpPr txBox="1"/>
            <p:nvPr/>
          </p:nvSpPr>
          <p:spPr>
            <a:xfrm rot="20343673">
              <a:off x="3109866" y="2368429"/>
              <a:ext cx="692562" cy="307777"/>
            </a:xfrm>
            <a:prstGeom prst="rect">
              <a:avLst/>
            </a:prstGeom>
            <a:noFill/>
          </p:spPr>
          <p:txBody>
            <a:bodyPr wrap="none" rtlCol="0">
              <a:spAutoFit/>
            </a:bodyPr>
            <a:lstStyle/>
            <a:p>
              <a:r>
                <a:rPr lang="en-US" sz="1400" dirty="0"/>
                <a:t>P = 0.5</a:t>
              </a:r>
            </a:p>
          </p:txBody>
        </p:sp>
        <p:sp>
          <p:nvSpPr>
            <p:cNvPr id="107" name="TextBox 106"/>
            <p:cNvSpPr txBox="1"/>
            <p:nvPr/>
          </p:nvSpPr>
          <p:spPr>
            <a:xfrm rot="1352542">
              <a:off x="4756145" y="2354065"/>
              <a:ext cx="692562" cy="307777"/>
            </a:xfrm>
            <a:prstGeom prst="rect">
              <a:avLst/>
            </a:prstGeom>
            <a:noFill/>
          </p:spPr>
          <p:txBody>
            <a:bodyPr wrap="none" rtlCol="0">
              <a:spAutoFit/>
            </a:bodyPr>
            <a:lstStyle/>
            <a:p>
              <a:r>
                <a:rPr lang="en-US" sz="1400" dirty="0"/>
                <a:t>P = 0.5</a:t>
              </a:r>
            </a:p>
          </p:txBody>
        </p:sp>
        <p:cxnSp>
          <p:nvCxnSpPr>
            <p:cNvPr id="110" name="Straight Arrow Connector 109"/>
            <p:cNvCxnSpPr>
              <a:stCxn id="59" idx="3"/>
            </p:cNvCxnSpPr>
            <p:nvPr/>
          </p:nvCxnSpPr>
          <p:spPr>
            <a:xfrm flipH="1">
              <a:off x="5132612" y="3459164"/>
              <a:ext cx="131738"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65" idx="4"/>
            </p:cNvCxnSpPr>
            <p:nvPr/>
          </p:nvCxnSpPr>
          <p:spPr>
            <a:xfrm flipH="1">
              <a:off x="3467531" y="5031490"/>
              <a:ext cx="2561" cy="6442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rot="5400000">
              <a:off x="3241975" y="5174156"/>
              <a:ext cx="799321" cy="369332"/>
            </a:xfrm>
            <a:prstGeom prst="rect">
              <a:avLst/>
            </a:prstGeom>
            <a:noFill/>
          </p:spPr>
          <p:txBody>
            <a:bodyPr wrap="none" rtlCol="0">
              <a:spAutoFit/>
            </a:bodyPr>
            <a:lstStyle/>
            <a:p>
              <a:r>
                <a:rPr lang="en-US" dirty="0"/>
                <a:t>Forfeit</a:t>
              </a:r>
            </a:p>
          </p:txBody>
        </p:sp>
        <p:sp>
          <p:nvSpPr>
            <p:cNvPr id="115" name="Oval 114"/>
            <p:cNvSpPr>
              <a:spLocks/>
            </p:cNvSpPr>
            <p:nvPr/>
          </p:nvSpPr>
          <p:spPr bwMode="auto">
            <a:xfrm>
              <a:off x="6011978" y="4331944"/>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20" name="TextBox 119"/>
            <p:cNvSpPr txBox="1"/>
            <p:nvPr/>
          </p:nvSpPr>
          <p:spPr>
            <a:xfrm>
              <a:off x="6118802" y="4485848"/>
              <a:ext cx="425116" cy="369332"/>
            </a:xfrm>
            <a:prstGeom prst="rect">
              <a:avLst/>
            </a:prstGeom>
            <a:noFill/>
          </p:spPr>
          <p:txBody>
            <a:bodyPr wrap="none" rtlCol="0">
              <a:spAutoFit/>
            </a:bodyPr>
            <a:lstStyle/>
            <a:p>
              <a:r>
                <a:rPr lang="en-US" b="1" dirty="0"/>
                <a:t>P2</a:t>
              </a:r>
            </a:p>
          </p:txBody>
        </p:sp>
        <p:cxnSp>
          <p:nvCxnSpPr>
            <p:cNvPr id="121" name="Straight Arrow Connector 120"/>
            <p:cNvCxnSpPr>
              <a:stCxn id="115" idx="3"/>
            </p:cNvCxnSpPr>
            <p:nvPr/>
          </p:nvCxnSpPr>
          <p:spPr>
            <a:xfrm flipH="1">
              <a:off x="5408969" y="4928151"/>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5" idx="5"/>
            </p:cNvCxnSpPr>
            <p:nvPr/>
          </p:nvCxnSpPr>
          <p:spPr>
            <a:xfrm>
              <a:off x="6608185" y="4928151"/>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rot="18816139">
              <a:off x="5248955" y="5004140"/>
              <a:ext cx="766557" cy="369332"/>
            </a:xfrm>
            <a:prstGeom prst="rect">
              <a:avLst/>
            </a:prstGeom>
            <a:noFill/>
          </p:spPr>
          <p:txBody>
            <a:bodyPr wrap="none" rtlCol="0">
              <a:spAutoFit/>
            </a:bodyPr>
            <a:lstStyle/>
            <a:p>
              <a:r>
                <a:rPr lang="en-US" dirty="0"/>
                <a:t>Heads</a:t>
              </a:r>
            </a:p>
          </p:txBody>
        </p:sp>
        <p:sp>
          <p:nvSpPr>
            <p:cNvPr id="126" name="TextBox 125"/>
            <p:cNvSpPr txBox="1"/>
            <p:nvPr/>
          </p:nvSpPr>
          <p:spPr>
            <a:xfrm rot="2994847">
              <a:off x="6779599" y="5039662"/>
              <a:ext cx="585032" cy="369332"/>
            </a:xfrm>
            <a:prstGeom prst="rect">
              <a:avLst/>
            </a:prstGeom>
            <a:noFill/>
          </p:spPr>
          <p:txBody>
            <a:bodyPr wrap="none" rtlCol="0">
              <a:spAutoFit/>
            </a:bodyPr>
            <a:lstStyle/>
            <a:p>
              <a:r>
                <a:rPr lang="en-US" dirty="0"/>
                <a:t>Tails</a:t>
              </a:r>
            </a:p>
          </p:txBody>
        </p:sp>
        <p:cxnSp>
          <p:nvCxnSpPr>
            <p:cNvPr id="127" name="Straight Arrow Connector 126"/>
            <p:cNvCxnSpPr>
              <a:stCxn id="115" idx="4"/>
            </p:cNvCxnSpPr>
            <p:nvPr/>
          </p:nvCxnSpPr>
          <p:spPr>
            <a:xfrm flipH="1">
              <a:off x="6358667" y="5030444"/>
              <a:ext cx="2561" cy="6442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rot="5400000">
              <a:off x="6133111" y="5173110"/>
              <a:ext cx="799321" cy="369332"/>
            </a:xfrm>
            <a:prstGeom prst="rect">
              <a:avLst/>
            </a:prstGeom>
            <a:noFill/>
          </p:spPr>
          <p:txBody>
            <a:bodyPr wrap="none" rtlCol="0">
              <a:spAutoFit/>
            </a:bodyPr>
            <a:lstStyle/>
            <a:p>
              <a:r>
                <a:rPr lang="en-US" dirty="0"/>
                <a:t>Forfeit</a:t>
              </a:r>
            </a:p>
          </p:txBody>
        </p:sp>
        <p:sp>
          <p:nvSpPr>
            <p:cNvPr id="132" name="Oval 131"/>
            <p:cNvSpPr>
              <a:spLocks/>
            </p:cNvSpPr>
            <p:nvPr/>
          </p:nvSpPr>
          <p:spPr bwMode="auto">
            <a:xfrm>
              <a:off x="2168583" y="567929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3" name="Oval 132"/>
            <p:cNvSpPr>
              <a:spLocks/>
            </p:cNvSpPr>
            <p:nvPr/>
          </p:nvSpPr>
          <p:spPr bwMode="auto">
            <a:xfrm>
              <a:off x="4020317" y="5692387"/>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4" name="TextBox 133"/>
            <p:cNvSpPr txBox="1"/>
            <p:nvPr/>
          </p:nvSpPr>
          <p:spPr>
            <a:xfrm>
              <a:off x="2313517" y="5842120"/>
              <a:ext cx="372218" cy="369332"/>
            </a:xfrm>
            <a:prstGeom prst="rect">
              <a:avLst/>
            </a:prstGeom>
            <a:noFill/>
          </p:spPr>
          <p:txBody>
            <a:bodyPr wrap="none" rtlCol="0">
              <a:spAutoFit/>
            </a:bodyPr>
            <a:lstStyle/>
            <a:p>
              <a:r>
                <a:rPr lang="en-US" dirty="0"/>
                <a:t>-1</a:t>
              </a:r>
            </a:p>
          </p:txBody>
        </p:sp>
        <p:sp>
          <p:nvSpPr>
            <p:cNvPr id="135" name="TextBox 134"/>
            <p:cNvSpPr txBox="1"/>
            <p:nvPr/>
          </p:nvSpPr>
          <p:spPr>
            <a:xfrm>
              <a:off x="4218724" y="5846469"/>
              <a:ext cx="301686" cy="369332"/>
            </a:xfrm>
            <a:prstGeom prst="rect">
              <a:avLst/>
            </a:prstGeom>
            <a:noFill/>
          </p:spPr>
          <p:txBody>
            <a:bodyPr wrap="none" rtlCol="0">
              <a:spAutoFit/>
            </a:bodyPr>
            <a:lstStyle/>
            <a:p>
              <a:r>
                <a:rPr lang="en-US" dirty="0"/>
                <a:t>1</a:t>
              </a:r>
            </a:p>
          </p:txBody>
        </p:sp>
        <p:sp>
          <p:nvSpPr>
            <p:cNvPr id="136" name="Oval 135"/>
            <p:cNvSpPr>
              <a:spLocks/>
            </p:cNvSpPr>
            <p:nvPr/>
          </p:nvSpPr>
          <p:spPr bwMode="auto">
            <a:xfrm>
              <a:off x="3118281" y="5675776"/>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7" name="TextBox 136"/>
            <p:cNvSpPr txBox="1"/>
            <p:nvPr/>
          </p:nvSpPr>
          <p:spPr>
            <a:xfrm>
              <a:off x="3305304" y="5832183"/>
              <a:ext cx="301686" cy="369332"/>
            </a:xfrm>
            <a:prstGeom prst="rect">
              <a:avLst/>
            </a:prstGeom>
            <a:noFill/>
          </p:spPr>
          <p:txBody>
            <a:bodyPr wrap="none" rtlCol="0">
              <a:spAutoFit/>
            </a:bodyPr>
            <a:lstStyle/>
            <a:p>
              <a:r>
                <a:rPr lang="en-US" dirty="0"/>
                <a:t>1</a:t>
              </a:r>
            </a:p>
          </p:txBody>
        </p:sp>
        <p:sp>
          <p:nvSpPr>
            <p:cNvPr id="138" name="Oval 137"/>
            <p:cNvSpPr>
              <a:spLocks/>
            </p:cNvSpPr>
            <p:nvPr/>
          </p:nvSpPr>
          <p:spPr bwMode="auto">
            <a:xfrm>
              <a:off x="5059719" y="567825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9" name="Oval 138"/>
            <p:cNvSpPr>
              <a:spLocks/>
            </p:cNvSpPr>
            <p:nvPr/>
          </p:nvSpPr>
          <p:spPr bwMode="auto">
            <a:xfrm>
              <a:off x="6911453" y="569134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0" name="TextBox 139"/>
            <p:cNvSpPr txBox="1"/>
            <p:nvPr/>
          </p:nvSpPr>
          <p:spPr>
            <a:xfrm>
              <a:off x="5246404" y="5846984"/>
              <a:ext cx="301686" cy="369332"/>
            </a:xfrm>
            <a:prstGeom prst="rect">
              <a:avLst/>
            </a:prstGeom>
            <a:noFill/>
          </p:spPr>
          <p:txBody>
            <a:bodyPr wrap="none" rtlCol="0">
              <a:spAutoFit/>
            </a:bodyPr>
            <a:lstStyle/>
            <a:p>
              <a:r>
                <a:rPr lang="en-US" dirty="0"/>
                <a:t>1</a:t>
              </a:r>
            </a:p>
          </p:txBody>
        </p:sp>
        <p:sp>
          <p:nvSpPr>
            <p:cNvPr id="141" name="TextBox 140"/>
            <p:cNvSpPr txBox="1"/>
            <p:nvPr/>
          </p:nvSpPr>
          <p:spPr>
            <a:xfrm>
              <a:off x="7058905" y="5846469"/>
              <a:ext cx="372218" cy="369332"/>
            </a:xfrm>
            <a:prstGeom prst="rect">
              <a:avLst/>
            </a:prstGeom>
            <a:noFill/>
          </p:spPr>
          <p:txBody>
            <a:bodyPr wrap="none" rtlCol="0">
              <a:spAutoFit/>
            </a:bodyPr>
            <a:lstStyle/>
            <a:p>
              <a:r>
                <a:rPr lang="en-US" dirty="0"/>
                <a:t>-1</a:t>
              </a:r>
            </a:p>
          </p:txBody>
        </p:sp>
        <p:sp>
          <p:nvSpPr>
            <p:cNvPr id="142" name="Oval 141"/>
            <p:cNvSpPr>
              <a:spLocks/>
            </p:cNvSpPr>
            <p:nvPr/>
          </p:nvSpPr>
          <p:spPr bwMode="auto">
            <a:xfrm>
              <a:off x="6009417" y="5674730"/>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3" name="TextBox 142"/>
            <p:cNvSpPr txBox="1"/>
            <p:nvPr/>
          </p:nvSpPr>
          <p:spPr>
            <a:xfrm>
              <a:off x="6207824" y="5822372"/>
              <a:ext cx="301686" cy="369332"/>
            </a:xfrm>
            <a:prstGeom prst="rect">
              <a:avLst/>
            </a:prstGeom>
            <a:noFill/>
          </p:spPr>
          <p:txBody>
            <a:bodyPr wrap="none" rtlCol="0">
              <a:spAutoFit/>
            </a:bodyPr>
            <a:lstStyle/>
            <a:p>
              <a:r>
                <a:rPr lang="en-US" dirty="0"/>
                <a:t>1</a:t>
              </a:r>
            </a:p>
          </p:txBody>
        </p:sp>
        <p:sp>
          <p:nvSpPr>
            <p:cNvPr id="144" name="TextBox 143"/>
            <p:cNvSpPr txBox="1"/>
            <p:nvPr/>
          </p:nvSpPr>
          <p:spPr>
            <a:xfrm rot="18467458">
              <a:off x="4751628" y="3338990"/>
              <a:ext cx="511679" cy="369332"/>
            </a:xfrm>
            <a:prstGeom prst="rect">
              <a:avLst/>
            </a:prstGeom>
            <a:noFill/>
          </p:spPr>
          <p:txBody>
            <a:bodyPr wrap="none" rtlCol="0">
              <a:spAutoFit/>
            </a:bodyPr>
            <a:lstStyle/>
            <a:p>
              <a:r>
                <a:rPr lang="en-US" dirty="0"/>
                <a:t>Sell</a:t>
              </a:r>
            </a:p>
          </p:txBody>
        </p:sp>
        <p:sp>
          <p:nvSpPr>
            <p:cNvPr id="145" name="TextBox 144"/>
            <p:cNvSpPr txBox="1"/>
            <p:nvPr/>
          </p:nvSpPr>
          <p:spPr>
            <a:xfrm rot="18467458">
              <a:off x="2253602" y="3338483"/>
              <a:ext cx="511679" cy="369332"/>
            </a:xfrm>
            <a:prstGeom prst="rect">
              <a:avLst/>
            </a:prstGeom>
            <a:noFill/>
          </p:spPr>
          <p:txBody>
            <a:bodyPr wrap="none" rtlCol="0">
              <a:spAutoFit/>
            </a:bodyPr>
            <a:lstStyle/>
            <a:p>
              <a:r>
                <a:rPr lang="en-US" dirty="0"/>
                <a:t>Sell</a:t>
              </a:r>
            </a:p>
          </p:txBody>
        </p:sp>
        <p:cxnSp>
          <p:nvCxnSpPr>
            <p:cNvPr id="146" name="Straight Arrow Connector 145"/>
            <p:cNvCxnSpPr>
              <a:endCxn id="148" idx="5"/>
            </p:cNvCxnSpPr>
            <p:nvPr/>
          </p:nvCxnSpPr>
          <p:spPr>
            <a:xfrm flipH="1">
              <a:off x="2463339" y="3657396"/>
              <a:ext cx="131476" cy="168857"/>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endCxn id="149" idx="5"/>
            </p:cNvCxnSpPr>
            <p:nvPr/>
          </p:nvCxnSpPr>
          <p:spPr>
            <a:xfrm flipH="1">
              <a:off x="4983315" y="3657396"/>
              <a:ext cx="119113" cy="162548"/>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8" name="Isosceles Triangle 147"/>
            <p:cNvSpPr/>
            <p:nvPr/>
          </p:nvSpPr>
          <p:spPr>
            <a:xfrm>
              <a:off x="1857484" y="3510300"/>
              <a:ext cx="807806" cy="631906"/>
            </a:xfrm>
            <a:prstGeom prst="triangle">
              <a:avLst/>
            </a:prstGeom>
            <a:gradFill flip="none" rotWithShape="0">
              <a:gsLst>
                <a:gs pos="0">
                  <a:schemeClr val="bg1">
                    <a:lumMod val="50000"/>
                  </a:schemeClr>
                </a:gs>
                <a:gs pos="100000">
                  <a:srgbClr val="FFFFFF"/>
                </a:gs>
              </a:gsLst>
              <a:lin ang="228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Isosceles Triangle 148"/>
            <p:cNvSpPr/>
            <p:nvPr/>
          </p:nvSpPr>
          <p:spPr>
            <a:xfrm>
              <a:off x="4377460" y="3503991"/>
              <a:ext cx="807806" cy="631906"/>
            </a:xfrm>
            <a:prstGeom prst="triangle">
              <a:avLst/>
            </a:prstGeom>
            <a:gradFill flip="none" rotWithShape="0">
              <a:gsLst>
                <a:gs pos="0">
                  <a:schemeClr val="bg1">
                    <a:lumMod val="50000"/>
                  </a:schemeClr>
                </a:gs>
                <a:gs pos="100000">
                  <a:srgbClr val="FFFFFF"/>
                </a:gs>
              </a:gsLst>
              <a:lin ang="228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p:cNvSpPr txBox="1"/>
            <p:nvPr/>
          </p:nvSpPr>
          <p:spPr>
            <a:xfrm>
              <a:off x="2091532" y="3711411"/>
              <a:ext cx="340158" cy="461665"/>
            </a:xfrm>
            <a:prstGeom prst="rect">
              <a:avLst/>
            </a:prstGeom>
            <a:noFill/>
          </p:spPr>
          <p:txBody>
            <a:bodyPr wrap="none" rtlCol="0">
              <a:spAutoFit/>
            </a:bodyPr>
            <a:lstStyle/>
            <a:p>
              <a:r>
                <a:rPr lang="en-US" sz="2400" b="1" dirty="0"/>
                <a:t>2</a:t>
              </a:r>
            </a:p>
          </p:txBody>
        </p:sp>
        <p:sp>
          <p:nvSpPr>
            <p:cNvPr id="151" name="TextBox 150"/>
            <p:cNvSpPr txBox="1"/>
            <p:nvPr/>
          </p:nvSpPr>
          <p:spPr>
            <a:xfrm>
              <a:off x="4540148" y="3714285"/>
              <a:ext cx="434734" cy="461665"/>
            </a:xfrm>
            <a:prstGeom prst="rect">
              <a:avLst/>
            </a:prstGeom>
            <a:noFill/>
          </p:spPr>
          <p:txBody>
            <a:bodyPr wrap="none" rtlCol="0">
              <a:spAutoFit/>
            </a:bodyPr>
            <a:lstStyle/>
            <a:p>
              <a:r>
                <a:rPr lang="en-US" sz="2400" b="1" dirty="0"/>
                <a:t>-2</a:t>
              </a:r>
            </a:p>
          </p:txBody>
        </p:sp>
      </p:grpSp>
      <p:sp>
        <p:nvSpPr>
          <p:cNvPr id="4" name="Title 3"/>
          <p:cNvSpPr>
            <a:spLocks noGrp="1"/>
          </p:cNvSpPr>
          <p:nvPr>
            <p:ph type="title"/>
          </p:nvPr>
        </p:nvSpPr>
        <p:spPr/>
        <p:txBody>
          <a:bodyPr/>
          <a:lstStyle/>
          <a:p>
            <a:endParaRPr lang="en-US"/>
          </a:p>
        </p:txBody>
      </p:sp>
      <p:sp>
        <p:nvSpPr>
          <p:cNvPr id="66" name="Rectangle 65"/>
          <p:cNvSpPr/>
          <p:nvPr/>
        </p:nvSpPr>
        <p:spPr>
          <a:xfrm>
            <a:off x="1827920" y="4207416"/>
            <a:ext cx="6213230" cy="2376781"/>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889331" y="3404718"/>
            <a:ext cx="790575" cy="694588"/>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010400" y="2819400"/>
            <a:ext cx="1526123" cy="523220"/>
          </a:xfrm>
          <a:prstGeom prst="rect">
            <a:avLst/>
          </a:prstGeom>
          <a:noFill/>
        </p:spPr>
        <p:txBody>
          <a:bodyPr wrap="none" rtlCol="0">
            <a:spAutoFit/>
          </a:bodyPr>
          <a:lstStyle/>
          <a:p>
            <a:r>
              <a:rPr lang="en-US" sz="2800" dirty="0">
                <a:solidFill>
                  <a:srgbClr val="7030A0"/>
                </a:solidFill>
              </a:rPr>
              <a:t>Subgame</a:t>
            </a:r>
          </a:p>
        </p:txBody>
      </p:sp>
    </p:spTree>
    <p:extLst>
      <p:ext uri="{BB962C8B-B14F-4D97-AF65-F5344CB8AC3E}">
        <p14:creationId xmlns:p14="http://schemas.microsoft.com/office/powerpoint/2010/main" val="3551680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57484" y="2057400"/>
            <a:ext cx="5752469" cy="4332008"/>
            <a:chOff x="1857484" y="2209133"/>
            <a:chExt cx="5752469" cy="4332008"/>
          </a:xfrm>
        </p:grpSpPr>
        <p:sp>
          <p:nvSpPr>
            <p:cNvPr id="58" name="Oval 57"/>
            <p:cNvSpPr>
              <a:spLocks/>
            </p:cNvSpPr>
            <p:nvPr/>
          </p:nvSpPr>
          <p:spPr bwMode="auto">
            <a:xfrm>
              <a:off x="5162057" y="3013211"/>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59" name="TextBox 58"/>
            <p:cNvSpPr txBox="1"/>
            <p:nvPr/>
          </p:nvSpPr>
          <p:spPr>
            <a:xfrm>
              <a:off x="5278711" y="3167115"/>
              <a:ext cx="425116" cy="369332"/>
            </a:xfrm>
            <a:prstGeom prst="rect">
              <a:avLst/>
            </a:prstGeom>
            <a:noFill/>
          </p:spPr>
          <p:txBody>
            <a:bodyPr wrap="none" rtlCol="0">
              <a:spAutoFit/>
            </a:bodyPr>
            <a:lstStyle/>
            <a:p>
              <a:r>
                <a:rPr lang="en-US" b="1" dirty="0"/>
                <a:t>P1</a:t>
              </a:r>
            </a:p>
          </p:txBody>
        </p:sp>
        <p:cxnSp>
          <p:nvCxnSpPr>
            <p:cNvPr id="60" name="Straight Arrow Connector 59"/>
            <p:cNvCxnSpPr>
              <a:stCxn id="58" idx="5"/>
              <a:endCxn id="140" idx="0"/>
            </p:cNvCxnSpPr>
            <p:nvPr/>
          </p:nvCxnSpPr>
          <p:spPr>
            <a:xfrm>
              <a:off x="5758264" y="3609418"/>
              <a:ext cx="602964" cy="8727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76" idx="6"/>
              <a:endCxn id="140" idx="2"/>
            </p:cNvCxnSpPr>
            <p:nvPr/>
          </p:nvCxnSpPr>
          <p:spPr>
            <a:xfrm flipV="1">
              <a:off x="3819342" y="4831448"/>
              <a:ext cx="2192636" cy="1046"/>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1" name="Oval 70"/>
            <p:cNvSpPr>
              <a:spLocks/>
            </p:cNvSpPr>
            <p:nvPr/>
          </p:nvSpPr>
          <p:spPr bwMode="auto">
            <a:xfrm>
              <a:off x="2656161" y="3013211"/>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72" name="TextBox 71"/>
            <p:cNvSpPr txBox="1"/>
            <p:nvPr/>
          </p:nvSpPr>
          <p:spPr>
            <a:xfrm>
              <a:off x="2772815" y="3167115"/>
              <a:ext cx="425116" cy="369332"/>
            </a:xfrm>
            <a:prstGeom prst="rect">
              <a:avLst/>
            </a:prstGeom>
            <a:noFill/>
          </p:spPr>
          <p:txBody>
            <a:bodyPr wrap="none" rtlCol="0">
              <a:spAutoFit/>
            </a:bodyPr>
            <a:lstStyle/>
            <a:p>
              <a:r>
                <a:rPr lang="en-US" b="1" dirty="0"/>
                <a:t>P1</a:t>
              </a:r>
            </a:p>
          </p:txBody>
        </p:sp>
        <p:sp>
          <p:nvSpPr>
            <p:cNvPr id="76" name="Oval 75"/>
            <p:cNvSpPr>
              <a:spLocks/>
            </p:cNvSpPr>
            <p:nvPr/>
          </p:nvSpPr>
          <p:spPr bwMode="auto">
            <a:xfrm>
              <a:off x="3120842" y="4483244"/>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83" name="TextBox 82"/>
            <p:cNvSpPr txBox="1"/>
            <p:nvPr/>
          </p:nvSpPr>
          <p:spPr>
            <a:xfrm>
              <a:off x="3227666" y="4637148"/>
              <a:ext cx="425116" cy="369332"/>
            </a:xfrm>
            <a:prstGeom prst="rect">
              <a:avLst/>
            </a:prstGeom>
            <a:noFill/>
          </p:spPr>
          <p:txBody>
            <a:bodyPr wrap="none" rtlCol="0">
              <a:spAutoFit/>
            </a:bodyPr>
            <a:lstStyle/>
            <a:p>
              <a:r>
                <a:rPr lang="en-US" b="1" dirty="0"/>
                <a:t>P2</a:t>
              </a:r>
            </a:p>
          </p:txBody>
        </p:sp>
        <p:cxnSp>
          <p:nvCxnSpPr>
            <p:cNvPr id="91" name="Straight Arrow Connector 90"/>
            <p:cNvCxnSpPr>
              <a:stCxn id="71" idx="5"/>
              <a:endCxn id="76" idx="0"/>
            </p:cNvCxnSpPr>
            <p:nvPr/>
          </p:nvCxnSpPr>
          <p:spPr>
            <a:xfrm>
              <a:off x="3252368" y="3609418"/>
              <a:ext cx="217724" cy="8738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76" idx="3"/>
            </p:cNvCxnSpPr>
            <p:nvPr/>
          </p:nvCxnSpPr>
          <p:spPr>
            <a:xfrm flipH="1">
              <a:off x="2517833" y="5079451"/>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76" idx="5"/>
            </p:cNvCxnSpPr>
            <p:nvPr/>
          </p:nvCxnSpPr>
          <p:spPr>
            <a:xfrm>
              <a:off x="3717049" y="5079451"/>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71" idx="3"/>
            </p:cNvCxnSpPr>
            <p:nvPr/>
          </p:nvCxnSpPr>
          <p:spPr>
            <a:xfrm flipH="1">
              <a:off x="2625000" y="3609418"/>
              <a:ext cx="133455"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7" name="Oval 96"/>
            <p:cNvSpPr>
              <a:spLocks/>
            </p:cNvSpPr>
            <p:nvPr/>
          </p:nvSpPr>
          <p:spPr bwMode="auto">
            <a:xfrm>
              <a:off x="3901691" y="2209133"/>
              <a:ext cx="698500" cy="698500"/>
            </a:xfrm>
            <a:prstGeom prst="ellipse">
              <a:avLst/>
            </a:prstGeom>
            <a:gradFill>
              <a:gsLst>
                <a:gs pos="0">
                  <a:srgbClr val="00B05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98" name="TextBox 97"/>
            <p:cNvSpPr txBox="1"/>
            <p:nvPr/>
          </p:nvSpPr>
          <p:spPr>
            <a:xfrm>
              <a:off x="4065634" y="2354772"/>
              <a:ext cx="306494" cy="369332"/>
            </a:xfrm>
            <a:prstGeom prst="rect">
              <a:avLst/>
            </a:prstGeom>
            <a:noFill/>
          </p:spPr>
          <p:txBody>
            <a:bodyPr wrap="none" rtlCol="0">
              <a:spAutoFit/>
            </a:bodyPr>
            <a:lstStyle/>
            <a:p>
              <a:r>
                <a:rPr lang="en-US" b="1" dirty="0"/>
                <a:t>C</a:t>
              </a:r>
            </a:p>
          </p:txBody>
        </p:sp>
        <p:cxnSp>
          <p:nvCxnSpPr>
            <p:cNvPr id="101" name="Straight Arrow Connector 100"/>
            <p:cNvCxnSpPr>
              <a:stCxn id="97" idx="3"/>
              <a:endCxn id="71" idx="7"/>
            </p:cNvCxnSpPr>
            <p:nvPr/>
          </p:nvCxnSpPr>
          <p:spPr>
            <a:xfrm flipH="1">
              <a:off x="3252368" y="2805340"/>
              <a:ext cx="751616"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7" idx="5"/>
              <a:endCxn id="58" idx="1"/>
            </p:cNvCxnSpPr>
            <p:nvPr/>
          </p:nvCxnSpPr>
          <p:spPr>
            <a:xfrm>
              <a:off x="4497898" y="2805340"/>
              <a:ext cx="766452" cy="310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rot="20302675">
              <a:off x="3171750" y="2669546"/>
              <a:ext cx="766557" cy="369332"/>
            </a:xfrm>
            <a:prstGeom prst="rect">
              <a:avLst/>
            </a:prstGeom>
            <a:noFill/>
          </p:spPr>
          <p:txBody>
            <a:bodyPr wrap="none" rtlCol="0">
              <a:spAutoFit/>
            </a:bodyPr>
            <a:lstStyle/>
            <a:p>
              <a:r>
                <a:rPr lang="en-US" dirty="0"/>
                <a:t>Heads</a:t>
              </a:r>
            </a:p>
          </p:txBody>
        </p:sp>
        <p:sp>
          <p:nvSpPr>
            <p:cNvPr id="108" name="TextBox 107"/>
            <p:cNvSpPr txBox="1"/>
            <p:nvPr/>
          </p:nvSpPr>
          <p:spPr>
            <a:xfrm rot="1354170">
              <a:off x="4676667" y="2667550"/>
              <a:ext cx="585032" cy="369332"/>
            </a:xfrm>
            <a:prstGeom prst="rect">
              <a:avLst/>
            </a:prstGeom>
            <a:noFill/>
          </p:spPr>
          <p:txBody>
            <a:bodyPr wrap="none" rtlCol="0">
              <a:spAutoFit/>
            </a:bodyPr>
            <a:lstStyle/>
            <a:p>
              <a:r>
                <a:rPr lang="en-US" dirty="0"/>
                <a:t>Tails</a:t>
              </a:r>
            </a:p>
          </p:txBody>
        </p:sp>
        <p:sp>
          <p:nvSpPr>
            <p:cNvPr id="111" name="TextBox 110"/>
            <p:cNvSpPr txBox="1"/>
            <p:nvPr/>
          </p:nvSpPr>
          <p:spPr>
            <a:xfrm rot="4553186">
              <a:off x="3257518" y="3666724"/>
              <a:ext cx="566694" cy="369332"/>
            </a:xfrm>
            <a:prstGeom prst="rect">
              <a:avLst/>
            </a:prstGeom>
            <a:noFill/>
          </p:spPr>
          <p:txBody>
            <a:bodyPr wrap="none" rtlCol="0">
              <a:spAutoFit/>
            </a:bodyPr>
            <a:lstStyle/>
            <a:p>
              <a:r>
                <a:rPr lang="en-US" dirty="0"/>
                <a:t>Play</a:t>
              </a:r>
            </a:p>
          </p:txBody>
        </p:sp>
        <p:sp>
          <p:nvSpPr>
            <p:cNvPr id="112" name="TextBox 111"/>
            <p:cNvSpPr txBox="1"/>
            <p:nvPr/>
          </p:nvSpPr>
          <p:spPr>
            <a:xfrm rot="3010513">
              <a:off x="5853908" y="3633793"/>
              <a:ext cx="566694" cy="369332"/>
            </a:xfrm>
            <a:prstGeom prst="rect">
              <a:avLst/>
            </a:prstGeom>
            <a:noFill/>
          </p:spPr>
          <p:txBody>
            <a:bodyPr wrap="none" rtlCol="0">
              <a:spAutoFit/>
            </a:bodyPr>
            <a:lstStyle/>
            <a:p>
              <a:r>
                <a:rPr lang="en-US" dirty="0"/>
                <a:t>Play</a:t>
              </a:r>
            </a:p>
          </p:txBody>
        </p:sp>
        <p:sp>
          <p:nvSpPr>
            <p:cNvPr id="113" name="TextBox 112"/>
            <p:cNvSpPr txBox="1"/>
            <p:nvPr/>
          </p:nvSpPr>
          <p:spPr>
            <a:xfrm rot="18816139">
              <a:off x="2357819" y="5155440"/>
              <a:ext cx="766557" cy="369332"/>
            </a:xfrm>
            <a:prstGeom prst="rect">
              <a:avLst/>
            </a:prstGeom>
            <a:noFill/>
          </p:spPr>
          <p:txBody>
            <a:bodyPr wrap="none" rtlCol="0">
              <a:spAutoFit/>
            </a:bodyPr>
            <a:lstStyle/>
            <a:p>
              <a:r>
                <a:rPr lang="en-US" dirty="0"/>
                <a:t>Heads</a:t>
              </a:r>
            </a:p>
          </p:txBody>
        </p:sp>
        <p:sp>
          <p:nvSpPr>
            <p:cNvPr id="114" name="TextBox 113"/>
            <p:cNvSpPr txBox="1"/>
            <p:nvPr/>
          </p:nvSpPr>
          <p:spPr>
            <a:xfrm rot="2994847">
              <a:off x="3888463" y="5190962"/>
              <a:ext cx="585032" cy="369332"/>
            </a:xfrm>
            <a:prstGeom prst="rect">
              <a:avLst/>
            </a:prstGeom>
            <a:noFill/>
          </p:spPr>
          <p:txBody>
            <a:bodyPr wrap="none" rtlCol="0">
              <a:spAutoFit/>
            </a:bodyPr>
            <a:lstStyle/>
            <a:p>
              <a:r>
                <a:rPr lang="en-US" dirty="0"/>
                <a:t>Tails</a:t>
              </a:r>
            </a:p>
          </p:txBody>
        </p:sp>
        <p:sp>
          <p:nvSpPr>
            <p:cNvPr id="135" name="TextBox 134"/>
            <p:cNvSpPr txBox="1"/>
            <p:nvPr/>
          </p:nvSpPr>
          <p:spPr>
            <a:xfrm rot="20343673">
              <a:off x="3109866" y="2518683"/>
              <a:ext cx="692562" cy="307777"/>
            </a:xfrm>
            <a:prstGeom prst="rect">
              <a:avLst/>
            </a:prstGeom>
            <a:noFill/>
          </p:spPr>
          <p:txBody>
            <a:bodyPr wrap="none" rtlCol="0">
              <a:spAutoFit/>
            </a:bodyPr>
            <a:lstStyle/>
            <a:p>
              <a:r>
                <a:rPr lang="en-US" sz="1400" dirty="0"/>
                <a:t>P = 0.5</a:t>
              </a:r>
            </a:p>
          </p:txBody>
        </p:sp>
        <p:sp>
          <p:nvSpPr>
            <p:cNvPr id="136" name="TextBox 135"/>
            <p:cNvSpPr txBox="1"/>
            <p:nvPr/>
          </p:nvSpPr>
          <p:spPr>
            <a:xfrm rot="1352542">
              <a:off x="4756145" y="2504319"/>
              <a:ext cx="692562" cy="307777"/>
            </a:xfrm>
            <a:prstGeom prst="rect">
              <a:avLst/>
            </a:prstGeom>
            <a:noFill/>
          </p:spPr>
          <p:txBody>
            <a:bodyPr wrap="none" rtlCol="0">
              <a:spAutoFit/>
            </a:bodyPr>
            <a:lstStyle/>
            <a:p>
              <a:r>
                <a:rPr lang="en-US" sz="1400" dirty="0"/>
                <a:t>P = 0.5</a:t>
              </a:r>
            </a:p>
          </p:txBody>
        </p:sp>
        <p:cxnSp>
          <p:nvCxnSpPr>
            <p:cNvPr id="137" name="Straight Arrow Connector 136"/>
            <p:cNvCxnSpPr>
              <a:stCxn id="58" idx="3"/>
            </p:cNvCxnSpPr>
            <p:nvPr/>
          </p:nvCxnSpPr>
          <p:spPr>
            <a:xfrm flipH="1">
              <a:off x="5132612" y="3609418"/>
              <a:ext cx="131738" cy="162796"/>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stCxn id="76" idx="4"/>
            </p:cNvCxnSpPr>
            <p:nvPr/>
          </p:nvCxnSpPr>
          <p:spPr>
            <a:xfrm flipH="1">
              <a:off x="3467531" y="5181744"/>
              <a:ext cx="2561" cy="6442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rot="5400000">
              <a:off x="3241975" y="5324410"/>
              <a:ext cx="799321" cy="369332"/>
            </a:xfrm>
            <a:prstGeom prst="rect">
              <a:avLst/>
            </a:prstGeom>
            <a:noFill/>
          </p:spPr>
          <p:txBody>
            <a:bodyPr wrap="none" rtlCol="0">
              <a:spAutoFit/>
            </a:bodyPr>
            <a:lstStyle/>
            <a:p>
              <a:r>
                <a:rPr lang="en-US" dirty="0"/>
                <a:t>Forfeit</a:t>
              </a:r>
            </a:p>
          </p:txBody>
        </p:sp>
        <p:sp>
          <p:nvSpPr>
            <p:cNvPr id="140" name="Oval 139"/>
            <p:cNvSpPr>
              <a:spLocks/>
            </p:cNvSpPr>
            <p:nvPr/>
          </p:nvSpPr>
          <p:spPr bwMode="auto">
            <a:xfrm>
              <a:off x="6011978" y="4482198"/>
              <a:ext cx="698500" cy="698500"/>
            </a:xfrm>
            <a:prstGeom prst="ellipse">
              <a:avLst/>
            </a:prstGeom>
            <a:gradFill>
              <a:gsLst>
                <a:gs pos="0">
                  <a:srgbClr val="00B0F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solidFill>
                  <a:schemeClr val="tx1"/>
                </a:solidFill>
              </a:endParaRPr>
            </a:p>
          </p:txBody>
        </p:sp>
        <p:sp>
          <p:nvSpPr>
            <p:cNvPr id="141" name="TextBox 140"/>
            <p:cNvSpPr txBox="1"/>
            <p:nvPr/>
          </p:nvSpPr>
          <p:spPr>
            <a:xfrm>
              <a:off x="6118802" y="4636102"/>
              <a:ext cx="425116" cy="369332"/>
            </a:xfrm>
            <a:prstGeom prst="rect">
              <a:avLst/>
            </a:prstGeom>
            <a:noFill/>
          </p:spPr>
          <p:txBody>
            <a:bodyPr wrap="none" rtlCol="0">
              <a:spAutoFit/>
            </a:bodyPr>
            <a:lstStyle/>
            <a:p>
              <a:r>
                <a:rPr lang="en-US" b="1" dirty="0"/>
                <a:t>P2</a:t>
              </a:r>
            </a:p>
          </p:txBody>
        </p:sp>
        <p:cxnSp>
          <p:nvCxnSpPr>
            <p:cNvPr id="142" name="Straight Arrow Connector 141"/>
            <p:cNvCxnSpPr>
              <a:stCxn id="140" idx="3"/>
            </p:cNvCxnSpPr>
            <p:nvPr/>
          </p:nvCxnSpPr>
          <p:spPr>
            <a:xfrm flipH="1">
              <a:off x="5408969" y="5078405"/>
              <a:ext cx="705302" cy="750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140" idx="5"/>
            </p:cNvCxnSpPr>
            <p:nvPr/>
          </p:nvCxnSpPr>
          <p:spPr>
            <a:xfrm>
              <a:off x="6608185" y="5078405"/>
              <a:ext cx="652518" cy="7631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rot="18816139">
              <a:off x="5248955" y="5154394"/>
              <a:ext cx="766557" cy="369332"/>
            </a:xfrm>
            <a:prstGeom prst="rect">
              <a:avLst/>
            </a:prstGeom>
            <a:noFill/>
          </p:spPr>
          <p:txBody>
            <a:bodyPr wrap="none" rtlCol="0">
              <a:spAutoFit/>
            </a:bodyPr>
            <a:lstStyle/>
            <a:p>
              <a:r>
                <a:rPr lang="en-US" dirty="0"/>
                <a:t>Heads</a:t>
              </a:r>
            </a:p>
          </p:txBody>
        </p:sp>
        <p:sp>
          <p:nvSpPr>
            <p:cNvPr id="145" name="TextBox 144"/>
            <p:cNvSpPr txBox="1"/>
            <p:nvPr/>
          </p:nvSpPr>
          <p:spPr>
            <a:xfrm rot="2994847">
              <a:off x="6779599" y="5189916"/>
              <a:ext cx="585032" cy="369332"/>
            </a:xfrm>
            <a:prstGeom prst="rect">
              <a:avLst/>
            </a:prstGeom>
            <a:noFill/>
          </p:spPr>
          <p:txBody>
            <a:bodyPr wrap="none" rtlCol="0">
              <a:spAutoFit/>
            </a:bodyPr>
            <a:lstStyle/>
            <a:p>
              <a:r>
                <a:rPr lang="en-US" dirty="0"/>
                <a:t>Tails</a:t>
              </a:r>
            </a:p>
          </p:txBody>
        </p:sp>
        <p:cxnSp>
          <p:nvCxnSpPr>
            <p:cNvPr id="146" name="Straight Arrow Connector 145"/>
            <p:cNvCxnSpPr>
              <a:stCxn id="140" idx="4"/>
            </p:cNvCxnSpPr>
            <p:nvPr/>
          </p:nvCxnSpPr>
          <p:spPr>
            <a:xfrm flipH="1">
              <a:off x="6358667" y="5180698"/>
              <a:ext cx="2561" cy="6442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rot="5400000">
              <a:off x="6133111" y="5323364"/>
              <a:ext cx="799321" cy="369332"/>
            </a:xfrm>
            <a:prstGeom prst="rect">
              <a:avLst/>
            </a:prstGeom>
            <a:noFill/>
          </p:spPr>
          <p:txBody>
            <a:bodyPr wrap="none" rtlCol="0">
              <a:spAutoFit/>
            </a:bodyPr>
            <a:lstStyle/>
            <a:p>
              <a:r>
                <a:rPr lang="en-US" dirty="0"/>
                <a:t>Forfeit</a:t>
              </a:r>
            </a:p>
          </p:txBody>
        </p:sp>
        <p:sp>
          <p:nvSpPr>
            <p:cNvPr id="148" name="Oval 147"/>
            <p:cNvSpPr>
              <a:spLocks/>
            </p:cNvSpPr>
            <p:nvPr/>
          </p:nvSpPr>
          <p:spPr bwMode="auto">
            <a:xfrm>
              <a:off x="2168583" y="582955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9" name="Oval 148"/>
            <p:cNvSpPr>
              <a:spLocks/>
            </p:cNvSpPr>
            <p:nvPr/>
          </p:nvSpPr>
          <p:spPr bwMode="auto">
            <a:xfrm>
              <a:off x="4020317" y="5842641"/>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50" name="TextBox 149"/>
            <p:cNvSpPr txBox="1"/>
            <p:nvPr/>
          </p:nvSpPr>
          <p:spPr>
            <a:xfrm>
              <a:off x="2313517" y="5992374"/>
              <a:ext cx="372218" cy="369332"/>
            </a:xfrm>
            <a:prstGeom prst="rect">
              <a:avLst/>
            </a:prstGeom>
            <a:noFill/>
          </p:spPr>
          <p:txBody>
            <a:bodyPr wrap="none" rtlCol="0">
              <a:spAutoFit/>
            </a:bodyPr>
            <a:lstStyle/>
            <a:p>
              <a:r>
                <a:rPr lang="en-US" dirty="0"/>
                <a:t>-1</a:t>
              </a:r>
            </a:p>
          </p:txBody>
        </p:sp>
        <p:sp>
          <p:nvSpPr>
            <p:cNvPr id="151" name="TextBox 150"/>
            <p:cNvSpPr txBox="1"/>
            <p:nvPr/>
          </p:nvSpPr>
          <p:spPr>
            <a:xfrm>
              <a:off x="4218724" y="5996723"/>
              <a:ext cx="301686" cy="369332"/>
            </a:xfrm>
            <a:prstGeom prst="rect">
              <a:avLst/>
            </a:prstGeom>
            <a:noFill/>
          </p:spPr>
          <p:txBody>
            <a:bodyPr wrap="none" rtlCol="0">
              <a:spAutoFit/>
            </a:bodyPr>
            <a:lstStyle/>
            <a:p>
              <a:r>
                <a:rPr lang="en-US" dirty="0"/>
                <a:t>1</a:t>
              </a:r>
            </a:p>
          </p:txBody>
        </p:sp>
        <p:sp>
          <p:nvSpPr>
            <p:cNvPr id="152" name="Oval 151"/>
            <p:cNvSpPr>
              <a:spLocks/>
            </p:cNvSpPr>
            <p:nvPr/>
          </p:nvSpPr>
          <p:spPr bwMode="auto">
            <a:xfrm>
              <a:off x="3118281" y="5826030"/>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53" name="TextBox 152"/>
            <p:cNvSpPr txBox="1"/>
            <p:nvPr/>
          </p:nvSpPr>
          <p:spPr>
            <a:xfrm>
              <a:off x="3305304" y="5982437"/>
              <a:ext cx="301686" cy="369332"/>
            </a:xfrm>
            <a:prstGeom prst="rect">
              <a:avLst/>
            </a:prstGeom>
            <a:noFill/>
          </p:spPr>
          <p:txBody>
            <a:bodyPr wrap="none" rtlCol="0">
              <a:spAutoFit/>
            </a:bodyPr>
            <a:lstStyle/>
            <a:p>
              <a:r>
                <a:rPr lang="en-US" dirty="0"/>
                <a:t>1</a:t>
              </a:r>
            </a:p>
          </p:txBody>
        </p:sp>
        <p:sp>
          <p:nvSpPr>
            <p:cNvPr id="154" name="Oval 153"/>
            <p:cNvSpPr>
              <a:spLocks/>
            </p:cNvSpPr>
            <p:nvPr/>
          </p:nvSpPr>
          <p:spPr bwMode="auto">
            <a:xfrm>
              <a:off x="5059719" y="5828505"/>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55" name="Oval 154"/>
            <p:cNvSpPr>
              <a:spLocks/>
            </p:cNvSpPr>
            <p:nvPr/>
          </p:nvSpPr>
          <p:spPr bwMode="auto">
            <a:xfrm>
              <a:off x="6911453" y="5841595"/>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56" name="TextBox 155"/>
            <p:cNvSpPr txBox="1"/>
            <p:nvPr/>
          </p:nvSpPr>
          <p:spPr>
            <a:xfrm>
              <a:off x="5246404" y="5997238"/>
              <a:ext cx="301686" cy="369332"/>
            </a:xfrm>
            <a:prstGeom prst="rect">
              <a:avLst/>
            </a:prstGeom>
            <a:noFill/>
          </p:spPr>
          <p:txBody>
            <a:bodyPr wrap="none" rtlCol="0">
              <a:spAutoFit/>
            </a:bodyPr>
            <a:lstStyle/>
            <a:p>
              <a:r>
                <a:rPr lang="en-US" dirty="0"/>
                <a:t>1</a:t>
              </a:r>
            </a:p>
          </p:txBody>
        </p:sp>
        <p:sp>
          <p:nvSpPr>
            <p:cNvPr id="157" name="TextBox 156"/>
            <p:cNvSpPr txBox="1"/>
            <p:nvPr/>
          </p:nvSpPr>
          <p:spPr>
            <a:xfrm>
              <a:off x="7058905" y="5996723"/>
              <a:ext cx="372218" cy="369332"/>
            </a:xfrm>
            <a:prstGeom prst="rect">
              <a:avLst/>
            </a:prstGeom>
            <a:noFill/>
          </p:spPr>
          <p:txBody>
            <a:bodyPr wrap="none" rtlCol="0">
              <a:spAutoFit/>
            </a:bodyPr>
            <a:lstStyle/>
            <a:p>
              <a:r>
                <a:rPr lang="en-US" dirty="0"/>
                <a:t>-1</a:t>
              </a:r>
            </a:p>
          </p:txBody>
        </p:sp>
        <p:sp>
          <p:nvSpPr>
            <p:cNvPr id="158" name="Oval 157"/>
            <p:cNvSpPr>
              <a:spLocks/>
            </p:cNvSpPr>
            <p:nvPr/>
          </p:nvSpPr>
          <p:spPr bwMode="auto">
            <a:xfrm>
              <a:off x="6009417" y="5824984"/>
              <a:ext cx="698500" cy="698500"/>
            </a:xfrm>
            <a:prstGeom prst="ellipse">
              <a:avLst/>
            </a:prstGeom>
            <a:gradFill rotWithShape="0">
              <a:gsLst>
                <a:gs pos="0">
                  <a:schemeClr val="bg1">
                    <a:lumMod val="50000"/>
                  </a:schemeClr>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59" name="TextBox 158"/>
            <p:cNvSpPr txBox="1"/>
            <p:nvPr/>
          </p:nvSpPr>
          <p:spPr>
            <a:xfrm>
              <a:off x="6207824" y="5972626"/>
              <a:ext cx="301686" cy="369332"/>
            </a:xfrm>
            <a:prstGeom prst="rect">
              <a:avLst/>
            </a:prstGeom>
            <a:noFill/>
          </p:spPr>
          <p:txBody>
            <a:bodyPr wrap="none" rtlCol="0">
              <a:spAutoFit/>
            </a:bodyPr>
            <a:lstStyle/>
            <a:p>
              <a:r>
                <a:rPr lang="en-US" dirty="0"/>
                <a:t>1</a:t>
              </a:r>
            </a:p>
          </p:txBody>
        </p:sp>
        <p:sp>
          <p:nvSpPr>
            <p:cNvPr id="160" name="TextBox 159"/>
            <p:cNvSpPr txBox="1"/>
            <p:nvPr/>
          </p:nvSpPr>
          <p:spPr>
            <a:xfrm rot="18467458">
              <a:off x="4751628" y="3489244"/>
              <a:ext cx="511679" cy="369332"/>
            </a:xfrm>
            <a:prstGeom prst="rect">
              <a:avLst/>
            </a:prstGeom>
            <a:noFill/>
          </p:spPr>
          <p:txBody>
            <a:bodyPr wrap="none" rtlCol="0">
              <a:spAutoFit/>
            </a:bodyPr>
            <a:lstStyle/>
            <a:p>
              <a:r>
                <a:rPr lang="en-US" dirty="0"/>
                <a:t>Sell</a:t>
              </a:r>
            </a:p>
          </p:txBody>
        </p:sp>
        <p:sp>
          <p:nvSpPr>
            <p:cNvPr id="161" name="TextBox 160"/>
            <p:cNvSpPr txBox="1"/>
            <p:nvPr/>
          </p:nvSpPr>
          <p:spPr>
            <a:xfrm rot="18467458">
              <a:off x="2253602" y="3488737"/>
              <a:ext cx="511679" cy="369332"/>
            </a:xfrm>
            <a:prstGeom prst="rect">
              <a:avLst/>
            </a:prstGeom>
            <a:noFill/>
          </p:spPr>
          <p:txBody>
            <a:bodyPr wrap="none" rtlCol="0">
              <a:spAutoFit/>
            </a:bodyPr>
            <a:lstStyle/>
            <a:p>
              <a:r>
                <a:rPr lang="en-US" dirty="0"/>
                <a:t>Sell</a:t>
              </a:r>
            </a:p>
          </p:txBody>
        </p:sp>
        <p:cxnSp>
          <p:nvCxnSpPr>
            <p:cNvPr id="162" name="Straight Arrow Connector 161"/>
            <p:cNvCxnSpPr>
              <a:endCxn id="164" idx="5"/>
            </p:cNvCxnSpPr>
            <p:nvPr/>
          </p:nvCxnSpPr>
          <p:spPr>
            <a:xfrm flipH="1">
              <a:off x="2463339" y="3807650"/>
              <a:ext cx="131476" cy="168857"/>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a:endCxn id="165" idx="5"/>
            </p:cNvCxnSpPr>
            <p:nvPr/>
          </p:nvCxnSpPr>
          <p:spPr>
            <a:xfrm flipH="1">
              <a:off x="4983315" y="3807650"/>
              <a:ext cx="119113" cy="162548"/>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64" name="Isosceles Triangle 163"/>
            <p:cNvSpPr/>
            <p:nvPr/>
          </p:nvSpPr>
          <p:spPr>
            <a:xfrm>
              <a:off x="1857484" y="3660554"/>
              <a:ext cx="807806" cy="631906"/>
            </a:xfrm>
            <a:prstGeom prst="triangle">
              <a:avLst/>
            </a:prstGeom>
            <a:gradFill flip="none" rotWithShape="0">
              <a:gsLst>
                <a:gs pos="0">
                  <a:schemeClr val="bg1">
                    <a:lumMod val="50000"/>
                  </a:schemeClr>
                </a:gs>
                <a:gs pos="100000">
                  <a:srgbClr val="FFFFFF"/>
                </a:gs>
              </a:gsLst>
              <a:lin ang="228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p:cNvSpPr/>
            <p:nvPr/>
          </p:nvSpPr>
          <p:spPr>
            <a:xfrm>
              <a:off x="4377460" y="3654245"/>
              <a:ext cx="807806" cy="631906"/>
            </a:xfrm>
            <a:prstGeom prst="triangle">
              <a:avLst/>
            </a:prstGeom>
            <a:gradFill flip="none" rotWithShape="0">
              <a:gsLst>
                <a:gs pos="0">
                  <a:schemeClr val="bg1">
                    <a:lumMod val="50000"/>
                  </a:schemeClr>
                </a:gs>
                <a:gs pos="100000">
                  <a:srgbClr val="FFFFFF"/>
                </a:gs>
              </a:gsLst>
              <a:lin ang="228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p:cNvSpPr txBox="1"/>
            <p:nvPr/>
          </p:nvSpPr>
          <p:spPr>
            <a:xfrm>
              <a:off x="2075278" y="3861665"/>
              <a:ext cx="434734" cy="461665"/>
            </a:xfrm>
            <a:prstGeom prst="rect">
              <a:avLst/>
            </a:prstGeom>
            <a:noFill/>
          </p:spPr>
          <p:txBody>
            <a:bodyPr wrap="none" rtlCol="0">
              <a:spAutoFit/>
            </a:bodyPr>
            <a:lstStyle/>
            <a:p>
              <a:r>
                <a:rPr lang="en-US" sz="2400" b="1" dirty="0"/>
                <a:t>-2</a:t>
              </a:r>
            </a:p>
          </p:txBody>
        </p:sp>
        <p:sp>
          <p:nvSpPr>
            <p:cNvPr id="167" name="TextBox 166"/>
            <p:cNvSpPr txBox="1"/>
            <p:nvPr/>
          </p:nvSpPr>
          <p:spPr>
            <a:xfrm>
              <a:off x="4600191" y="3864539"/>
              <a:ext cx="340158" cy="461665"/>
            </a:xfrm>
            <a:prstGeom prst="rect">
              <a:avLst/>
            </a:prstGeom>
            <a:noFill/>
          </p:spPr>
          <p:txBody>
            <a:bodyPr wrap="none" rtlCol="0">
              <a:spAutoFit/>
            </a:bodyPr>
            <a:lstStyle/>
            <a:p>
              <a:r>
                <a:rPr lang="en-US" sz="2400" b="1" dirty="0"/>
                <a:t>2</a:t>
              </a:r>
            </a:p>
          </p:txBody>
        </p:sp>
      </p:grpSp>
      <p:sp>
        <p:nvSpPr>
          <p:cNvPr id="4" name="Title 3"/>
          <p:cNvSpPr>
            <a:spLocks noGrp="1"/>
          </p:cNvSpPr>
          <p:nvPr>
            <p:ph type="title"/>
          </p:nvPr>
        </p:nvSpPr>
        <p:spPr/>
        <p:txBody>
          <a:bodyPr/>
          <a:lstStyle/>
          <a:p>
            <a:endParaRPr lang="en-US"/>
          </a:p>
        </p:txBody>
      </p:sp>
      <p:sp>
        <p:nvSpPr>
          <p:cNvPr id="62" name="Rectangle 61"/>
          <p:cNvSpPr/>
          <p:nvPr/>
        </p:nvSpPr>
        <p:spPr>
          <a:xfrm>
            <a:off x="1827920" y="4207416"/>
            <a:ext cx="6213230" cy="2376781"/>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p:cNvCxnSpPr/>
          <p:nvPr/>
        </p:nvCxnSpPr>
        <p:spPr>
          <a:xfrm flipH="1">
            <a:off x="6889331" y="3404718"/>
            <a:ext cx="790575" cy="694588"/>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010400" y="2819400"/>
            <a:ext cx="1526123" cy="523220"/>
          </a:xfrm>
          <a:prstGeom prst="rect">
            <a:avLst/>
          </a:prstGeom>
          <a:noFill/>
        </p:spPr>
        <p:txBody>
          <a:bodyPr wrap="none" rtlCol="0">
            <a:spAutoFit/>
          </a:bodyPr>
          <a:lstStyle/>
          <a:p>
            <a:r>
              <a:rPr lang="en-US" sz="2800" dirty="0">
                <a:solidFill>
                  <a:srgbClr val="7030A0"/>
                </a:solidFill>
              </a:rPr>
              <a:t>Subgame</a:t>
            </a:r>
          </a:p>
        </p:txBody>
      </p:sp>
    </p:spTree>
    <p:extLst>
      <p:ext uri="{BB962C8B-B14F-4D97-AF65-F5344CB8AC3E}">
        <p14:creationId xmlns:p14="http://schemas.microsoft.com/office/powerpoint/2010/main" val="69363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4063</TotalTime>
  <Words>4123</Words>
  <Application>Microsoft Office PowerPoint</Application>
  <PresentationFormat>On-screen Show (4:3)</PresentationFormat>
  <Paragraphs>1090</Paragraphs>
  <Slides>68</Slides>
  <Notes>26</Notes>
  <HiddenSlides>10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Cambria Math</vt:lpstr>
      <vt:lpstr>Helvetica Neue Light</vt:lpstr>
      <vt:lpstr>Office Theme</vt:lpstr>
      <vt:lpstr>Endgame solving, and  Libratus, the state of the art for  2-player no-limit Texas hold’em</vt:lpstr>
      <vt:lpstr>Imperfect-information games</vt:lpstr>
      <vt:lpstr>AlphaGo</vt:lpstr>
      <vt:lpstr>Perfect-information games</vt:lpstr>
      <vt:lpstr>Imperfect-information games Example game: “Coin toss”</vt:lpstr>
      <vt:lpstr>What is rational play?</vt:lpstr>
      <vt:lpstr>PowerPoint Presentation</vt:lpstr>
      <vt:lpstr>PowerPoint Presentation</vt:lpstr>
      <vt:lpstr>PowerPoint Presentation</vt:lpstr>
      <vt:lpstr>Tackling imperfect-info games</vt:lpstr>
      <vt:lpstr>Poker</vt:lpstr>
      <vt:lpstr>Heads-up no-limit Texas hold’em </vt:lpstr>
      <vt:lpstr>Texas hold’em</vt:lpstr>
      <vt:lpstr>Brains vs AI Rematch</vt:lpstr>
      <vt:lpstr>Conservative experiment design to favor humans</vt:lpstr>
      <vt:lpstr>PowerPoint Presentation</vt:lpstr>
      <vt:lpstr>PowerPoint Presentation</vt:lpstr>
      <vt:lpstr>PowerPoint Presentation</vt:lpstr>
      <vt:lpstr>Final result</vt:lpstr>
      <vt:lpstr>Libratus’s lead</vt:lpstr>
      <vt:lpstr>Why is game-theoretic AI better than machine learning for these problems?</vt:lpstr>
      <vt:lpstr>How does Libratus work?  [Brown &amp; Sandholm, Science 2018] </vt:lpstr>
      <vt:lpstr>PowerPoint Presentation</vt:lpstr>
      <vt:lpstr>Libratus</vt:lpstr>
      <vt:lpstr>Libratus</vt:lpstr>
      <vt:lpstr>Abstraction [Gilpin &amp; Sandholm EC-06, J. of the ACM 2007…]</vt:lpstr>
      <vt:lpstr>Abstraction in Libratus</vt:lpstr>
      <vt:lpstr>Our equilibrium-finding algorithm</vt:lpstr>
      <vt:lpstr>Systems structuring &amp; our usage</vt:lpstr>
      <vt:lpstr>Libratus</vt:lpstr>
      <vt:lpstr>Libratus</vt:lpstr>
      <vt:lpstr>New ideas in subgame solver</vt:lpstr>
      <vt:lpstr>New ideas in subgame solver</vt:lpstr>
      <vt:lpstr>Safe subgame solving  taking into account  opponent’s mistakes in the hand so far</vt:lpstr>
      <vt:lpstr>Unsafe subgame solving [Gilpin &amp; Sandholm AAAI-06; Ganzfried &amp; Sandholm AAAMAS 2015]</vt:lpstr>
      <vt:lpstr>Re-solve refinement [Burch et al. AAAI 2014]</vt:lpstr>
      <vt:lpstr>Interlude:  Alternative Payoff Distributions</vt:lpstr>
      <vt:lpstr>Alternative payoff distributions</vt:lpstr>
      <vt:lpstr>Alternative payoff distributions</vt:lpstr>
      <vt:lpstr>Alternative payoff distributions</vt:lpstr>
      <vt:lpstr>End of interlude</vt:lpstr>
      <vt:lpstr>Maxmargin refinement [Moravcik et al. AAAI 2016]</vt:lpstr>
      <vt:lpstr>Reach-maxmargin refinement: (solving a single subgame on this slide) [Brown &amp; Sandholm AAAI-17 workshop, NIPS-17, Science-17; related to Jackson AAAI-15 workshop]</vt:lpstr>
      <vt:lpstr>Reach-maxmargin refinement: multiple subgames [Brown &amp; Sandholm AAAI-17 workshop, NIPS-17, Science-17]</vt:lpstr>
      <vt:lpstr>Reach-maxmargin refinement: multiple subgames [Brown &amp; Sandholm AAAI-17 workshop, NIPS-17, Science-18]</vt:lpstr>
      <vt:lpstr>Reach-maxmargin refinement: multiple subgames [Brown &amp; Sandholm AAAI-17 workshop , NIPS-17, Science-18]</vt:lpstr>
      <vt:lpstr>Reach-maxmargin refinement: multiple subgames [Brown &amp; Sandholm AAAI-17 workshop , NIPS-17, Science-18]</vt:lpstr>
      <vt:lpstr>Reach-maxmargin refinement: multiple subgames [Brown &amp; Sandholm AAAI-17 workshop, NIPS-17, Science-18]</vt:lpstr>
      <vt:lpstr>Reach-maxmargin refinement: multiple subgames [Brown &amp; Sandholm AAAI-17 workshop, NIPS-17, Science-18]</vt:lpstr>
      <vt:lpstr>Reach-maxmargin refinement: multiple subgames [Brown &amp; Sandholm AAAI-17 workshop, NIPS-17, Science-18]</vt:lpstr>
      <vt:lpstr>Reach-maxmargin refinement: multiple subgames [Brown &amp; Sandholm AAAI-17 workshop, NIPS-17, Science-18]</vt:lpstr>
      <vt:lpstr>Medium-scale experiments on subgame solving within action abstraction</vt:lpstr>
      <vt:lpstr>New ideas in subgame solver</vt:lpstr>
      <vt:lpstr>Action abstraction</vt:lpstr>
      <vt:lpstr>Action abstraction</vt:lpstr>
      <vt:lpstr>Action translation</vt:lpstr>
      <vt:lpstr>Nested subgame solving  [Brown &amp; Sandholm AAAI-17 workshop, arXiv, NIPS-17]</vt:lpstr>
      <vt:lpstr>Medium-scale experiments on nested subgame solving</vt:lpstr>
      <vt:lpstr>New ideas in subgame solver</vt:lpstr>
      <vt:lpstr>Libratus’s “balance” and use of “blockers”</vt:lpstr>
      <vt:lpstr>Libratus</vt:lpstr>
      <vt:lpstr>Libratus</vt:lpstr>
      <vt:lpstr>Filling holes in the action tree</vt:lpstr>
      <vt:lpstr>Libratus fixing its own weaknesses</vt:lpstr>
      <vt:lpstr>Libratus fixing its own weaknesses… </vt:lpstr>
      <vt:lpstr>Head-to-head strength of top AIs</vt:lpstr>
      <vt:lpstr>Observations about Libratus’s play</vt:lpstr>
      <vt:lpstr>Is safe (equilibrium) play timid/boring?</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sandholm</dc:creator>
  <cp:lastModifiedBy>Tuomas Sandholm</cp:lastModifiedBy>
  <cp:revision>1092</cp:revision>
  <dcterms:created xsi:type="dcterms:W3CDTF">2017-02-02T18:02:28Z</dcterms:created>
  <dcterms:modified xsi:type="dcterms:W3CDTF">2023-04-17T04:37:18Z</dcterms:modified>
</cp:coreProperties>
</file>