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3" r:id="rId2"/>
    <p:sldId id="351" r:id="rId3"/>
    <p:sldId id="287" r:id="rId4"/>
    <p:sldId id="302" r:id="rId5"/>
    <p:sldId id="375" r:id="rId6"/>
    <p:sldId id="325" r:id="rId7"/>
    <p:sldId id="262" r:id="rId8"/>
    <p:sldId id="328" r:id="rId9"/>
    <p:sldId id="329" r:id="rId10"/>
    <p:sldId id="330" r:id="rId11"/>
    <p:sldId id="331" r:id="rId12"/>
    <p:sldId id="334" r:id="rId13"/>
    <p:sldId id="261" r:id="rId14"/>
    <p:sldId id="344" r:id="rId15"/>
    <p:sldId id="275" r:id="rId16"/>
    <p:sldId id="352" r:id="rId17"/>
    <p:sldId id="281" r:id="rId18"/>
    <p:sldId id="288" r:id="rId19"/>
    <p:sldId id="280" r:id="rId20"/>
    <p:sldId id="369" r:id="rId21"/>
    <p:sldId id="371" r:id="rId22"/>
    <p:sldId id="372" r:id="rId23"/>
    <p:sldId id="373" r:id="rId24"/>
    <p:sldId id="339" r:id="rId25"/>
    <p:sldId id="286" r:id="rId26"/>
    <p:sldId id="289" r:id="rId27"/>
    <p:sldId id="291" r:id="rId28"/>
    <p:sldId id="368" r:id="rId29"/>
    <p:sldId id="356" r:id="rId30"/>
    <p:sldId id="357" r:id="rId31"/>
    <p:sldId id="361" r:id="rId32"/>
    <p:sldId id="374" r:id="rId33"/>
    <p:sldId id="363" r:id="rId34"/>
    <p:sldId id="364" r:id="rId35"/>
    <p:sldId id="365" r:id="rId36"/>
    <p:sldId id="366" r:id="rId37"/>
    <p:sldId id="367" r:id="rId38"/>
    <p:sldId id="353" r:id="rId39"/>
    <p:sldId id="340" r:id="rId40"/>
    <p:sldId id="292" r:id="rId41"/>
    <p:sldId id="336" r:id="rId42"/>
    <p:sldId id="277" r:id="rId43"/>
    <p:sldId id="293" r:id="rId44"/>
    <p:sldId id="337" r:id="rId45"/>
    <p:sldId id="354" r:id="rId46"/>
    <p:sldId id="338" r:id="rId47"/>
    <p:sldId id="29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8"/>
    <p:restoredTop sz="91721" autoAdjust="0"/>
  </p:normalViewPr>
  <p:slideViewPr>
    <p:cSldViewPr>
      <p:cViewPr varScale="1">
        <p:scale>
          <a:sx n="62" d="100"/>
          <a:sy n="62" d="100"/>
        </p:scale>
        <p:origin x="136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-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CC913-81F7-4839-97AC-8BC121D70F6E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93CA1-2CCC-436B-BCA7-B1BC7B081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01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64524-6A8B-4366-A404-B22C08CB2E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5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83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game: it's RPS plus an exit action for Max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4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34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42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game!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8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41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4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opponent exploitation – if I figure out my opponent is playing </a:t>
            </a:r>
            <a:r>
              <a:rPr lang="en-US" dirty="0" err="1" smtClean="0"/>
              <a:t>suboptimally</a:t>
            </a:r>
            <a:r>
              <a:rPr lang="en-US" dirty="0" smtClean="0"/>
              <a:t>, how can I take</a:t>
            </a:r>
            <a:r>
              <a:rPr lang="en-US" baseline="0" dirty="0" smtClean="0"/>
              <a:t> advantage of that without risking too much?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09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59290-CD36-4762-91FC-F04933C095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69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So let’s talk now about regret minimization.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regret Minimizer is standard concept in online convex optimization/online learning, and it is an abstraction for a repeated decision maker. In particular, it can be thought of as a device that that AT EACH TIME T supports two operations: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Output the next strategy in the game x^{t}, drawn from the set of all possible strategies in the game --- for</a:t>
                </a:r>
                <a:r>
                  <a:rPr lang="en-US" baseline="0" dirty="0" smtClean="0"/>
                  <a:t> now we said we’d focus on normal-form games, so in that case a strategy is a distribution over a finite set of actions, which can be represented as a point in a probability simplex.</a:t>
                </a: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Receives/observes a loss vector that is meant to evaluate the performance of the last strategy.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Quality metric for a regret minimizer: CUMULATIVE REGRET</a:t>
                </a:r>
              </a:p>
              <a:p>
                <a:endParaRPr lang="en-US" dirty="0"/>
              </a:p>
              <a:p>
                <a:r>
                  <a:rPr lang="en-US" dirty="0"/>
                  <a:t>We can formalize this idea mathematically as the difference between the LOSS THAT WAS CUMULATED and the MINIMUM POSSIBLE CUMULATIVE LOSS…</a:t>
                </a:r>
              </a:p>
              <a:p>
                <a:endParaRPr lang="en-US" dirty="0"/>
              </a:p>
              <a:p>
                <a:r>
                  <a:rPr lang="en-US" dirty="0"/>
                  <a:t>“Good” regret minimizer (Hannan consistent): regret grows at a sublinear rate</a:t>
                </a:r>
              </a:p>
              <a:p>
                <a:r>
                  <a:rPr lang="en-US" dirty="0"/>
                  <a:t>Typically </a:t>
                </a:r>
                <a:r>
                  <a:rPr lang="en-US" i="0">
                    <a:latin typeface="Cambria Math" panose="02040503050406030204" pitchFamily="18" charset="0"/>
                  </a:rPr>
                  <a:t>O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(𝑇^(1/2))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learning is </a:t>
                </a:r>
                <a:r>
                  <a:rPr lang="en-US" b="1" dirty="0"/>
                  <a:t>online</a:t>
                </a:r>
                <a:r>
                  <a:rPr lang="en-US" dirty="0"/>
                  <a:t>, in the sense that the next strategy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𝑥^(𝑡+1)  </a:t>
                </a:r>
                <a:r>
                  <a:rPr lang="en-US" dirty="0"/>
                  <a:t> is based only on the previous strategies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𝑥^1,…, 𝑥^𝑡</a:t>
                </a:r>
                <a:r>
                  <a:rPr lang="en-US" dirty="0"/>
                  <a:t> and corresponding observed </a:t>
                </a:r>
                <a:r>
                  <a:rPr lang="en-US" dirty="0" smtClean="0"/>
                  <a:t>loss </a:t>
                </a:r>
                <a:r>
                  <a:rPr lang="en-US" dirty="0"/>
                  <a:t>vectors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ℓ^1,…,ℓ^𝑡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Crucially,</a:t>
                </a:r>
                <a:r>
                  <a:rPr lang="en-US" baseline="0" dirty="0" smtClean="0"/>
                  <a:t> ….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22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So let’s talk now about regret minimization.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regret Minimizer is standard concept in online convex optimization/online learning, and it is an abstraction for a repeated decision maker. In particular, it can be thought of as a device that that AT EACH TIME T supports two operations: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Output the next strategy in the game x^{t}, drawn from the set of all possible strategies in the game --- for</a:t>
                </a:r>
                <a:r>
                  <a:rPr lang="en-US" baseline="0" dirty="0" smtClean="0"/>
                  <a:t> now we said we’d focus on normal-form games, so in that case a strategy is a distribution over a finite set of actions, which can be represented as a point in a probability simplex.</a:t>
                </a: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Receives/observes a loss vector that is meant to evaluate the performance of the last strategy.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Quality metric for a regret minimizer: CUMULATIVE REGRET</a:t>
                </a:r>
              </a:p>
              <a:p>
                <a:endParaRPr lang="en-US" dirty="0"/>
              </a:p>
              <a:p>
                <a:r>
                  <a:rPr lang="en-US" dirty="0"/>
                  <a:t>We can formalize this idea mathematically as the difference between the LOSS THAT WAS CUMULATED and the MINIMUM POSSIBLE CUMULATIVE LOSS…</a:t>
                </a:r>
              </a:p>
              <a:p>
                <a:endParaRPr lang="en-US" dirty="0"/>
              </a:p>
              <a:p>
                <a:r>
                  <a:rPr lang="en-US" dirty="0"/>
                  <a:t>“Good” regret minimizer (Hannan consistent): regret grows at a sublinear rate</a:t>
                </a:r>
              </a:p>
              <a:p>
                <a:r>
                  <a:rPr lang="en-US" dirty="0"/>
                  <a:t>Typically </a:t>
                </a:r>
                <a:r>
                  <a:rPr lang="en-US" i="0">
                    <a:latin typeface="Cambria Math" panose="02040503050406030204" pitchFamily="18" charset="0"/>
                  </a:rPr>
                  <a:t>O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(𝑇^(1/2))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learning is </a:t>
                </a:r>
                <a:r>
                  <a:rPr lang="en-US" b="1" dirty="0"/>
                  <a:t>online</a:t>
                </a:r>
                <a:r>
                  <a:rPr lang="en-US" dirty="0"/>
                  <a:t>, in the sense that the next strategy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𝑥^(𝑡+1)  </a:t>
                </a:r>
                <a:r>
                  <a:rPr lang="en-US" dirty="0"/>
                  <a:t> is based only on the previous strategies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𝑥^1,…, 𝑥^𝑡</a:t>
                </a:r>
                <a:r>
                  <a:rPr lang="en-US" dirty="0"/>
                  <a:t> and corresponding observed </a:t>
                </a:r>
                <a:r>
                  <a:rPr lang="en-US" dirty="0" smtClean="0"/>
                  <a:t>loss </a:t>
                </a:r>
                <a:r>
                  <a:rPr lang="en-US" dirty="0"/>
                  <a:t>vectors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ℓ^1,…,ℓ^𝑡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Crucially,</a:t>
                </a:r>
                <a:r>
                  <a:rPr lang="en-US" baseline="0" dirty="0" smtClean="0"/>
                  <a:t> ….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42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26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32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50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1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2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So let’s talk now about regret minimization.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regret Minimizer is standard concept in online convex optimization/online learning, and it is an abstraction for a repeated decision maker. In particular, it can be thought of as a device that that AT EACH TIME T supports two operations: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Output the next strategy in the game x^{t}, drawn from the set of all possible strategies in the game --- for</a:t>
                </a:r>
                <a:r>
                  <a:rPr lang="en-US" baseline="0" dirty="0" smtClean="0"/>
                  <a:t> now we said we’d focus on normal-form games, so in that case a strategy is a distribution over a finite set of actions, which can be represented as a point in a probability simplex.</a:t>
                </a: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Receives/observes a loss vector that is meant to evaluate the performance of the last strategy.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Quality metric for a regret minimizer: CUMULATIVE REGRET</a:t>
                </a:r>
              </a:p>
              <a:p>
                <a:endParaRPr lang="en-US" dirty="0"/>
              </a:p>
              <a:p>
                <a:r>
                  <a:rPr lang="en-US" dirty="0"/>
                  <a:t>We can formalize this idea mathematically as the difference between the LOSS THAT WAS CUMULATED and the MINIMUM POSSIBLE CUMULATIVE LOSS…</a:t>
                </a:r>
              </a:p>
              <a:p>
                <a:endParaRPr lang="en-US" dirty="0"/>
              </a:p>
              <a:p>
                <a:r>
                  <a:rPr lang="en-US" dirty="0"/>
                  <a:t>“Good” regret minimizer (Hannan consistent): regret grows at a sublinear rate</a:t>
                </a:r>
              </a:p>
              <a:p>
                <a:r>
                  <a:rPr lang="en-US" dirty="0"/>
                  <a:t>Typically </a:t>
                </a:r>
                <a:r>
                  <a:rPr lang="en-US" i="0">
                    <a:latin typeface="Cambria Math" panose="02040503050406030204" pitchFamily="18" charset="0"/>
                  </a:rPr>
                  <a:t>O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(𝑇^(1/2))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learning is </a:t>
                </a:r>
                <a:r>
                  <a:rPr lang="en-US" b="1" dirty="0"/>
                  <a:t>online</a:t>
                </a:r>
                <a:r>
                  <a:rPr lang="en-US" dirty="0"/>
                  <a:t>, in the sense that the next strategy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𝑥^(𝑡+1)  </a:t>
                </a:r>
                <a:r>
                  <a:rPr lang="en-US" dirty="0"/>
                  <a:t> is based only on the previous strategies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𝑥^1,…, 𝑥^𝑡</a:t>
                </a:r>
                <a:r>
                  <a:rPr lang="en-US" dirty="0"/>
                  <a:t> and corresponding observed </a:t>
                </a:r>
                <a:r>
                  <a:rPr lang="en-US" dirty="0" smtClean="0"/>
                  <a:t>loss </a:t>
                </a:r>
                <a:r>
                  <a:rPr lang="en-US" dirty="0"/>
                  <a:t>vectors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ℓ^1,…,ℓ^𝑡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Crucially,</a:t>
                </a:r>
                <a:r>
                  <a:rPr lang="en-US" baseline="0" dirty="0" smtClean="0"/>
                  <a:t> ….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So let’s talk now about regret minimization.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A regret Minimizer is standard concept in online convex optimization/online learning, and it is an abstraction for a repeated decision maker. In particular, it can be thought of as a device that that AT EACH TIME T supports two operations: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Output the next strategy in the game x^{t}, drawn from the set of all possible strategies in the game --- for</a:t>
                </a:r>
                <a:r>
                  <a:rPr lang="en-US" baseline="0" dirty="0" smtClean="0"/>
                  <a:t> now we said we’d focus on normal-form games, so in that case a strategy is a distribution over a finite set of actions, which can be represented as a point in a probability simplex.</a:t>
                </a:r>
                <a:endParaRPr lang="en-US" dirty="0" smtClean="0"/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lang="en-US" dirty="0" smtClean="0"/>
                  <a:t>Receives/observes a loss vector that is meant to evaluate the performance of the last strategy.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Quality metric for a regret minimizer: CUMULATIVE REGRET</a:t>
                </a:r>
              </a:p>
              <a:p>
                <a:endParaRPr lang="en-US" dirty="0"/>
              </a:p>
              <a:p>
                <a:r>
                  <a:rPr lang="en-US" dirty="0"/>
                  <a:t>We can formalize this idea mathematically as the difference between the LOSS THAT WAS CUMULATED and the MINIMUM POSSIBLE CUMULATIVE LOSS…</a:t>
                </a:r>
              </a:p>
              <a:p>
                <a:endParaRPr lang="en-US" dirty="0"/>
              </a:p>
              <a:p>
                <a:r>
                  <a:rPr lang="en-US" dirty="0"/>
                  <a:t>“Good” regret minimizer (Hannan consistent): regret grows at a sublinear rate</a:t>
                </a:r>
              </a:p>
              <a:p>
                <a:r>
                  <a:rPr lang="en-US" dirty="0"/>
                  <a:t>Typically </a:t>
                </a:r>
                <a:r>
                  <a:rPr lang="en-US" i="0">
                    <a:latin typeface="Cambria Math" panose="02040503050406030204" pitchFamily="18" charset="0"/>
                  </a:rPr>
                  <a:t>O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(𝑇^(1/2))</a:t>
                </a:r>
                <a:r>
                  <a:rPr lang="en-US" dirty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learning is </a:t>
                </a:r>
                <a:r>
                  <a:rPr lang="en-US" b="1" dirty="0"/>
                  <a:t>online</a:t>
                </a:r>
                <a:r>
                  <a:rPr lang="en-US" dirty="0"/>
                  <a:t>, in the sense that the next strategy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𝑥^(𝑡+1)  </a:t>
                </a:r>
                <a:r>
                  <a:rPr lang="en-US" dirty="0"/>
                  <a:t> is based only on the previous strategies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𝑥^1,…, 𝑥^𝑡</a:t>
                </a:r>
                <a:r>
                  <a:rPr lang="en-US" dirty="0"/>
                  <a:t> and corresponding observed </a:t>
                </a:r>
                <a:r>
                  <a:rPr lang="en-US" dirty="0" smtClean="0"/>
                  <a:t>loss </a:t>
                </a:r>
                <a:r>
                  <a:rPr lang="en-US" dirty="0"/>
                  <a:t>vectors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ℓ^1,…,ℓ^𝑡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.</a:t>
                </a:r>
                <a:r>
                  <a:rPr lang="en-US" dirty="0" smtClean="0"/>
                  <a:t> Crucially,</a:t>
                </a:r>
                <a:r>
                  <a:rPr lang="en-US" baseline="0" dirty="0" smtClean="0"/>
                  <a:t> ….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24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6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7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4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regret matching plus is "reactive",</a:t>
            </a:r>
            <a:r>
              <a:rPr lang="en-US" baseline="0" dirty="0" smtClean="0"/>
              <a:t> in a sense.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2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93CA1-2CCC-436B-BCA7-B1BC7B081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warn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sandholm/reducedSpace.icml17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~sandholm/reducedSpace.icml17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1D7E73-86CD-483B-8953-3715BD3AF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2514600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minimization and applications to solving games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58C366-C72B-43FC-B54B-D721DFF39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4495800"/>
            <a:ext cx="7162800" cy="1752600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Tuomas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Sandholm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Brian Zhang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17A79339-68D9-93A2-83B7-02F2C1A0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3394"/>
                <a:ext cx="8229600" cy="1706563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29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Empirical regret: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9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900" b="0" dirty="0">
                  <a:latin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                  =</m:t>
                      </m:r>
                      <m:sSubSup>
                        <m:sSubSupPr>
                          <m:ctrlPr>
                            <a:rPr lang="en-US" sz="29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/>
                        <m:sup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9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9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9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900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2900" b="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 simple modification</a:t>
                </a:r>
                <a:r>
                  <a:rPr lang="en-US" sz="2900" dirty="0">
                    <a:solidFill>
                      <a:srgbClr val="FF0000"/>
                    </a:solidFill>
                  </a:rPr>
                  <a:t> is to, at every iteration, set a floor of 0 on the cumulative regret:</a:t>
                </a:r>
                <a:endParaRPr lang="en-US" sz="2900" b="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  <m:sup>
                          <m: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9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9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0, </m:t>
                              </m:r>
                              <m:sSubSup>
                                <m:sSubSupPr>
                                  <m:ctrlPr>
                                    <a:rPr lang="en-US" sz="29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9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2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29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9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9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</m:e>
                      </m:func>
                    </m:oMath>
                  </m:oMathPara>
                </a14:m>
                <a:endParaRPr lang="en-US" sz="29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3394"/>
                <a:ext cx="8229600" cy="1706563"/>
              </a:xfrm>
              <a:blipFill>
                <a:blip r:embed="rId3"/>
                <a:stretch>
                  <a:fillRect l="-370" t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6">
                <a:extLst>
                  <a:ext uri="{FF2B5EF4-FFF2-40B4-BE49-F238E27FC236}">
                    <a16:creationId xmlns="" xmlns:a16="http://schemas.microsoft.com/office/drawing/2014/main" id="{16EC9360-A1E4-2EB2-34F2-A8466910D1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484314"/>
                  </p:ext>
                </p:extLst>
              </p:nvPr>
            </p:nvGraphicFramePr>
            <p:xfrm>
              <a:off x="461838" y="3439297"/>
              <a:ext cx="8458200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100">
                      <a:extLst>
                        <a:ext uri="{9D8B030D-6E8A-4147-A177-3AD203B41FA5}">
                          <a16:colId xmlns="" xmlns:a16="http://schemas.microsoft.com/office/drawing/2014/main" val="196333607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="" xmlns:a16="http://schemas.microsoft.com/office/drawing/2014/main" val="602414953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{0,</m:t>
                                        </m:r>
                                      </m:e>
                                    </m:func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plus (RM+)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⁡{0, 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6">
                <a:extLst>
                  <a:ext uri="{FF2B5EF4-FFF2-40B4-BE49-F238E27FC236}">
                    <a16:creationId xmlns:a16="http://schemas.microsoft.com/office/drawing/2014/main" id="{16EC9360-A1E4-2EB2-34F2-A8466910D17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484314"/>
                  </p:ext>
                </p:extLst>
              </p:nvPr>
            </p:nvGraphicFramePr>
            <p:xfrm>
              <a:off x="461838" y="3439297"/>
              <a:ext cx="8458200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288" t="-86986" r="-576" b="-171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288" t="-221951" r="-576" b="-1032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plus (RM+)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288" t="-319355" r="-576" b="-2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87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BE86170-BC0C-6F31-0899-75809EC25AC7}"/>
                  </a:ext>
                </a:extLst>
              </p:cNvPr>
              <p:cNvSpPr txBox="1"/>
              <p:nvPr/>
            </p:nvSpPr>
            <p:spPr>
              <a:xfrm>
                <a:off x="609600" y="1600200"/>
                <a:ext cx="815340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All of these algorithms guarantee that after seeing any number T of utilities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the regret cumulated by the algorithm satisfies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86170-BC0C-6F31-0899-75809EC25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00200"/>
                <a:ext cx="8153400" cy="666977"/>
              </a:xfrm>
              <a:prstGeom prst="rect">
                <a:avLst/>
              </a:prstGeom>
              <a:blipFill>
                <a:blip r:embed="rId3"/>
                <a:stretch>
                  <a:fillRect l="-622" t="-5660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E005D14-EFFF-5B2A-BC4C-4BE059EB1F95}"/>
              </a:ext>
            </a:extLst>
          </p:cNvPr>
          <p:cNvSpPr txBox="1"/>
          <p:nvPr/>
        </p:nvSpPr>
        <p:spPr>
          <a:xfrm>
            <a:off x="4102000" y="3712909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Constant that depends on number of actions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="" xmlns:a16="http://schemas.microsoft.com/office/drawing/2014/main" id="{6DB70F26-070B-C9B9-3E60-B575B122C858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>
            <a:off x="3810000" y="3200400"/>
            <a:ext cx="292000" cy="66639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7DF9460-A25D-CFCF-7069-9C3509B17635}"/>
                  </a:ext>
                </a:extLst>
              </p:cNvPr>
              <p:cNvSpPr txBox="1"/>
              <p:nvPr/>
            </p:nvSpPr>
            <p:spPr>
              <a:xfrm>
                <a:off x="3124200" y="2509198"/>
                <a:ext cx="1955600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7DF9460-A25D-CFCF-7069-9C3509B17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509198"/>
                <a:ext cx="1955600" cy="1077603"/>
              </a:xfrm>
              <a:prstGeom prst="rect">
                <a:avLst/>
              </a:prstGeom>
              <a:blipFill>
                <a:blip r:embed="rId4"/>
                <a:stretch>
                  <a:fillRect l="-1299" t="-65116" r="-3247" b="-1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F45E22AE-B80E-539A-0610-76517F440B14}"/>
                  </a:ext>
                </a:extLst>
              </p:cNvPr>
              <p:cNvSpPr txBox="1"/>
              <p:nvPr/>
            </p:nvSpPr>
            <p:spPr>
              <a:xfrm>
                <a:off x="381000" y="4341191"/>
                <a:ext cx="8382000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So, assuming that the utility vectors have bounded norms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𝐵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(this is always the case when playing finite games),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𝑐𝐵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</m:rad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E22AE-B80E-539A-0610-76517F440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41191"/>
                <a:ext cx="8382000" cy="666977"/>
              </a:xfrm>
              <a:prstGeom prst="rect">
                <a:avLst/>
              </a:prstGeom>
              <a:blipFill>
                <a:blip r:embed="rId5"/>
                <a:stretch>
                  <a:fillRect l="-756" t="-3704" r="-121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E587508D-AC27-440F-E9C2-9595D9112E7C}"/>
                  </a:ext>
                </a:extLst>
              </p:cNvPr>
              <p:cNvSpPr txBox="1"/>
              <p:nvPr/>
            </p:nvSpPr>
            <p:spPr>
              <a:xfrm>
                <a:off x="381000" y="5124075"/>
                <a:ext cx="5867400" cy="110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Consequence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when using these algorithms in self-play in 2-player 0-sum games, the average strategy converges to a Nash equilibrium at a rate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7508D-AC27-440F-E9C2-9595D911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124075"/>
                <a:ext cx="5867400" cy="1104533"/>
              </a:xfrm>
              <a:prstGeom prst="rect">
                <a:avLst/>
              </a:prstGeom>
              <a:blipFill>
                <a:blip r:embed="rId6"/>
                <a:stretch>
                  <a:fillRect l="-1080" t="-2273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loud 48">
            <a:extLst>
              <a:ext uri="{FF2B5EF4-FFF2-40B4-BE49-F238E27FC236}">
                <a16:creationId xmlns="" xmlns:a16="http://schemas.microsoft.com/office/drawing/2014/main" id="{4EDDCE4B-75FA-F0C8-5C3C-7CC117D2E48C}"/>
              </a:ext>
            </a:extLst>
          </p:cNvPr>
          <p:cNvSpPr/>
          <p:nvPr/>
        </p:nvSpPr>
        <p:spPr>
          <a:xfrm>
            <a:off x="6096000" y="5257800"/>
            <a:ext cx="3200400" cy="1295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5C248E98-2042-B4E7-D733-87C1C308837C}"/>
              </a:ext>
            </a:extLst>
          </p:cNvPr>
          <p:cNvSpPr/>
          <p:nvPr/>
        </p:nvSpPr>
        <p:spPr>
          <a:xfrm>
            <a:off x="6193480" y="2364750"/>
            <a:ext cx="2721919" cy="121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Remember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This holds without any assumption about the way the utilities are selected by the environment!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204B259F-B9DF-AD53-120C-C70D38120903}"/>
                  </a:ext>
                </a:extLst>
              </p:cNvPr>
              <p:cNvSpPr txBox="1"/>
              <p:nvPr/>
            </p:nvSpPr>
            <p:spPr>
              <a:xfrm>
                <a:off x="6392622" y="5654353"/>
                <a:ext cx="252277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8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8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111125" lvl="1"/>
                <a14:m>
                  <m:oMath xmlns:m="http://schemas.openxmlformats.org/officeDocument/2006/math">
                    <m:sSup>
                      <m:sSupPr>
                        <m:ctrlPr>
                          <a:rPr lang="en-US" sz="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800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sup>
                    </m:sSup>
                    <m:r>
                      <a:rPr lang="en-US" sz="8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←</m:t>
                    </m:r>
                  </m:oMath>
                </a14:m>
                <a:r>
                  <a:rPr lang="en-US" sz="800" dirty="0"/>
                  <a:t> request strategy from P1's regret minimizer</a:t>
                </a:r>
              </a:p>
              <a:p>
                <a:pPr marL="111125" lvl="1"/>
                <a14:m>
                  <m:oMath xmlns:m="http://schemas.openxmlformats.org/officeDocument/2006/math">
                    <m:sSup>
                      <m:sSupPr>
                        <m:ctrlPr>
                          <a:rPr lang="en-US" sz="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800" dirty="0"/>
                  <a:t> request strategy from P2's regret minimizer</a:t>
                </a:r>
              </a:p>
              <a:p>
                <a:pPr marL="111125" lvl="1"/>
                <a:r>
                  <a:rPr lang="en-US" sz="800" dirty="0"/>
                  <a:t>Pass utility </a:t>
                </a:r>
                <a14:m>
                  <m:oMath xmlns:m="http://schemas.openxmlformats.org/officeDocument/2006/math">
                    <m:r>
                      <a:rPr lang="en-US" sz="800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800" dirty="0"/>
                  <a:t> to P1's regret minimizer</a:t>
                </a:r>
              </a:p>
              <a:p>
                <a:pPr marL="111125" lvl="1"/>
                <a:r>
                  <a:rPr lang="en-US" sz="800" dirty="0"/>
                  <a:t>Pass utility </a:t>
                </a:r>
                <a14:m>
                  <m:oMath xmlns:m="http://schemas.openxmlformats.org/officeDocument/2006/math">
                    <m:r>
                      <a:rPr lang="en-US" sz="8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sz="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800" dirty="0"/>
                  <a:t> to P2's regret minimizer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04B259F-B9DF-AD53-120C-C70D38120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622" y="5654353"/>
                <a:ext cx="2522777" cy="707886"/>
              </a:xfrm>
              <a:prstGeom prst="rect">
                <a:avLst/>
              </a:prstGeom>
              <a:blipFill rotWithShape="0">
                <a:blip r:embed="rId7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A09D0A-1DC0-0037-ED35-7081E0343808}"/>
              </a:ext>
            </a:extLst>
          </p:cNvPr>
          <p:cNvSpPr txBox="1"/>
          <p:nvPr/>
        </p:nvSpPr>
        <p:spPr>
          <a:xfrm>
            <a:off x="6689514" y="5379818"/>
            <a:ext cx="20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Reminder: Self-play</a:t>
            </a:r>
          </a:p>
        </p:txBody>
      </p:sp>
    </p:spTree>
    <p:extLst>
      <p:ext uri="{BB962C8B-B14F-4D97-AF65-F5344CB8AC3E}">
        <p14:creationId xmlns:p14="http://schemas.microsoft.com/office/powerpoint/2010/main" val="179826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DB5DBB-C594-C8CC-E44F-428E1799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15" y="3810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State-of-the-art variant in practice: </a:t>
            </a:r>
            <a:r>
              <a:rPr lang="en-US" b="1" dirty="0"/>
              <a:t>Discounted RM (DRM)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C79F5FE2-F967-43FE-426F-79BFD2972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6868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Linear RM (LRM)</a:t>
                </a:r>
              </a:p>
              <a:p>
                <a:pPr lvl="1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Weight iteration t by t (in regrets and averaging)</a:t>
                </a:r>
              </a:p>
              <a:p>
                <a:pPr lvl="1"/>
                <a:r>
                  <a:rPr lang="en-US" sz="2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RM+ floors regrets at 0. Can we combine this with linear RM? Theory: Yes. Practice: No! Does very poorly.</a:t>
                </a:r>
              </a:p>
              <a:p>
                <a:r>
                  <a:rPr lang="en-US" sz="2400" dirty="0">
                    <a:effectLst/>
                    <a:latin typeface="Arial" panose="020B0604020202020204" pitchFamily="34" charset="0"/>
                  </a:rPr>
                  <a:t>But less-aggressive combinations do well: </a:t>
                </a:r>
                <a:r>
                  <a:rPr lang="en-US" sz="2400" b="1" dirty="0">
                    <a:effectLst/>
                    <a:latin typeface="Arial" panose="020B0604020202020204" pitchFamily="34" charset="0"/>
                  </a:rPr>
                  <a:t>Discounted RM</a:t>
                </a:r>
              </a:p>
              <a:p>
                <a:pPr lvl="1"/>
                <a:r>
                  <a:rPr lang="en-US" sz="2000" dirty="0">
                    <a:effectLst/>
                    <a:latin typeface="Arial" panose="020B0604020202020204" pitchFamily="34" charset="0"/>
                  </a:rPr>
                  <a:t>On each iteration, multiply positive regrets by 𝑡</a:t>
                </a:r>
                <a:r>
                  <a:rPr lang="en-US" sz="2000" baseline="30000" dirty="0">
                    <a:effectLst/>
                    <a:latin typeface="Arial" panose="020B0604020202020204" pitchFamily="34" charset="0"/>
                  </a:rPr>
                  <a:t>𝛼</a:t>
                </a:r>
                <a:r>
                  <a:rPr lang="en-US" sz="2000" dirty="0">
                    <a:effectLst/>
                    <a:latin typeface="Arial" panose="020B0604020202020204" pitchFamily="34" charset="0"/>
                  </a:rPr>
                  <a:t> / 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(𝑡</a:t>
                </a:r>
                <a:r>
                  <a:rPr lang="en-US" sz="2000" baseline="30000" dirty="0" smtClean="0">
                    <a:effectLst/>
                    <a:latin typeface="Arial" panose="020B0604020202020204" pitchFamily="34" charset="0"/>
                  </a:rPr>
                  <a:t>𝛼</a:t>
                </a:r>
                <a:r>
                  <a:rPr lang="en-US" sz="2000" dirty="0">
                    <a:effectLst/>
                    <a:latin typeface="Arial" panose="020B0604020202020204" pitchFamily="34" charset="0"/>
                  </a:rPr>
                  <a:t>+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1)</a:t>
                </a:r>
                <a:endParaRPr lang="en-US" sz="2000" dirty="0"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effectLst/>
                    <a:latin typeface="Arial" panose="020B0604020202020204" pitchFamily="34" charset="0"/>
                  </a:rPr>
                  <a:t>On each iteration, multiply negative regrets by 𝑡</a:t>
                </a:r>
                <a:r>
                  <a:rPr lang="en-US" sz="2000" baseline="30000" dirty="0">
                    <a:effectLst/>
                    <a:latin typeface="Arial" panose="020B0604020202020204" pitchFamily="34" charset="0"/>
                  </a:rPr>
                  <a:t>𝛽</a:t>
                </a:r>
                <a:r>
                  <a:rPr lang="en-US" sz="2000" dirty="0">
                    <a:effectLst/>
                    <a:latin typeface="Arial" panose="020B0604020202020204" pitchFamily="34" charset="0"/>
                  </a:rPr>
                  <a:t> / 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(𝑡</a:t>
                </a:r>
                <a:r>
                  <a:rPr lang="en-US" sz="2000" baseline="30000" dirty="0" smtClean="0">
                    <a:effectLst/>
                    <a:latin typeface="Arial" panose="020B0604020202020204" pitchFamily="34" charset="0"/>
                  </a:rPr>
                  <a:t>𝛽</a:t>
                </a:r>
                <a:r>
                  <a:rPr lang="en-US" sz="2000" dirty="0">
                    <a:effectLst/>
                    <a:latin typeface="Arial" panose="020B0604020202020204" pitchFamily="34" charset="0"/>
                  </a:rPr>
                  <a:t>+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1)</a:t>
                </a:r>
                <a:endParaRPr lang="en-US" sz="2000" dirty="0"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effectLst/>
                    <a:latin typeface="Arial" panose="020B0604020202020204" pitchFamily="34" charset="0"/>
                  </a:rPr>
                  <a:t>Weight contributions toward average strategy </a:t>
                </a:r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on iteration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endParaRPr lang="en-US" sz="2000" dirty="0" smtClean="0"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en-US" sz="2000" dirty="0" smtClean="0">
                    <a:effectLst/>
                    <a:latin typeface="Arial" panose="020B0604020202020204" pitchFamily="34" charset="0"/>
                  </a:rPr>
                  <a:t>Worst-case </a:t>
                </a:r>
                <a:r>
                  <a:rPr lang="en-US" sz="2000" dirty="0">
                    <a:effectLst/>
                    <a:latin typeface="Arial" panose="020B0604020202020204" pitchFamily="34" charset="0"/>
                  </a:rPr>
                  <a:t>convergence bound only a small constant worse than that of RM</a:t>
                </a:r>
              </a:p>
              <a:p>
                <a:pPr lvl="1"/>
                <a:r>
                  <a:rPr lang="en-US" sz="20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</a:rPr>
                  <a:t>For 𝛼 = 1.5, 𝛽 = 0, 𝛾 = 2, consistently outperforms RM+ in practice</a:t>
                </a:r>
                <a:endParaRPr lang="en-US" sz="2000" dirty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C79F5FE2-F967-43FE-426F-79BFD2972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686800" cy="5029200"/>
              </a:xfrm>
              <a:blipFill rotWithShape="0">
                <a:blip r:embed="rId2"/>
                <a:stretch>
                  <a:fillRect l="-912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8D1B0D-72AE-8F08-24E9-5B9ED30AF3FA}"/>
              </a:ext>
            </a:extLst>
          </p:cNvPr>
          <p:cNvSpPr txBox="1"/>
          <p:nvPr/>
        </p:nvSpPr>
        <p:spPr>
          <a:xfrm>
            <a:off x="170685" y="6367046"/>
            <a:ext cx="8897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7030A0"/>
                </a:solidFill>
              </a:rPr>
              <a:t>[Brown &amp; </a:t>
            </a:r>
            <a:r>
              <a:rPr lang="en-US" sz="1600" dirty="0" err="1">
                <a:solidFill>
                  <a:srgbClr val="7030A0"/>
                </a:solidFill>
              </a:rPr>
              <a:t>Sandholm</a:t>
            </a:r>
            <a:r>
              <a:rPr lang="en-US" sz="1600" dirty="0">
                <a:solidFill>
                  <a:srgbClr val="7030A0"/>
                </a:solidFill>
              </a:rPr>
              <a:t>, Solving Imperfect-Information Games via Discounted Regret Minimization, AAAI’19]</a:t>
            </a:r>
          </a:p>
        </p:txBody>
      </p:sp>
    </p:spTree>
    <p:extLst>
      <p:ext uri="{BB962C8B-B14F-4D97-AF65-F5344CB8AC3E}">
        <p14:creationId xmlns:p14="http://schemas.microsoft.com/office/powerpoint/2010/main" val="18055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Regret Minimizers are Used in Practice?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4177" y="1752600"/>
            <a:ext cx="4268786" cy="6397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Multiplicative Weights Update (MWU)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3380" y="2174874"/>
            <a:ext cx="4570395" cy="4454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Special case of OMD, that works for general convex sets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Widely used &amp; understood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Slow in practice for games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Hyperparameters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(</a:t>
            </a:r>
            <a:r>
              <a:rPr lang="en-US" sz="2000" dirty="0" err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stepsize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olidFill>
                <a:srgbClr val="00B050"/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 Can incorporate optimism </a:t>
            </a:r>
            <a:b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about future losses to </a:t>
            </a:r>
            <a:b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converge faster in 2-player 0-sum</a:t>
            </a:r>
            <a:b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games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956175" y="2174875"/>
            <a:ext cx="3736975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Only for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simplex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domains</a:t>
            </a: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Not as well studied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 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Tuned for game solving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No </a:t>
            </a:r>
            <a:r>
              <a:rPr lang="en-US" sz="2000" dirty="0" err="1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hyperparameters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sz="2000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Incredibly effective </a:t>
            </a: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❓</a:t>
            </a: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Unknown… Until recently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Segoe UI Emoji" panose="020B0502040204020203" pitchFamily="34" charset="0"/>
              <a:cs typeface="Segoe UI" panose="020B0502040204020203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56175" y="1752600"/>
            <a:ext cx="3736975" cy="639762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Regret Matching (RM)</a:t>
            </a:r>
            <a:b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Regret Matching+ (RM+)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5113355" y="4506097"/>
            <a:ext cx="4001813" cy="53340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400" b="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🌟Modern variants of this, such as DCFR, are the standard in extensive-form game solving!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03775" y="1752600"/>
            <a:ext cx="0" cy="3276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76200" y="6562815"/>
            <a:ext cx="1363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 et al., Faster Game Solving via Predictive Blackwell Approachability: Connecting Regret Matching and Mirror Descent, AAAI 2021]</a:t>
            </a:r>
          </a:p>
        </p:txBody>
      </p:sp>
    </p:spTree>
    <p:extLst>
      <p:ext uri="{BB962C8B-B14F-4D97-AF65-F5344CB8AC3E}">
        <p14:creationId xmlns:p14="http://schemas.microsoft.com/office/powerpoint/2010/main" val="34672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="" xmlns:a16="http://schemas.microsoft.com/office/drawing/2014/main" id="{2C53A604-CA1A-0874-7AFC-97945A27D6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108936"/>
                  </p:ext>
                </p:extLst>
              </p:nvPr>
            </p:nvGraphicFramePr>
            <p:xfrm>
              <a:off x="342899" y="1447800"/>
              <a:ext cx="8572501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1101">
                      <a:extLst>
                        <a:ext uri="{9D8B030D-6E8A-4147-A177-3AD203B41FA5}">
                          <a16:colId xmlns="" xmlns:a16="http://schemas.microsoft.com/office/drawing/2014/main" val="1963336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="" xmlns:a16="http://schemas.microsoft.com/office/drawing/2014/main" val="602414953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="" xmlns:a16="http://schemas.microsoft.com/office/drawing/2014/main" val="3804330692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Standard (non-optimistic)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Optimistitic</a:t>
                          </a:r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(aka Predictive) 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MWU</a:t>
                          </a:r>
                        </a:p>
                        <a:p>
                          <a:endParaRPr lang="en-US" sz="16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]}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⋅(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]−⟨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⟩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⋅(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] 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]−⟨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⟩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)}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{0,</m:t>
                                        </m:r>
                                      </m:e>
                                    </m:func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 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600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d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]−⟨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⟩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{0,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]−⟨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⟩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⁡{0, 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⁡{0, </m:t>
                                    </m:r>
                                    <m:sSubSup>
                                      <m:sSubSup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b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b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]−⟨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r>
                                      <a:rPr lang="en-US" sz="16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⟩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{0,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′]+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]−⟨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mtClean="0">
                                                    <a:solidFill>
                                                      <a:srgbClr val="C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sz="1600" b="0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⟩</m:t>
                                            </m:r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2C53A604-CA1A-0874-7AFC-97945A27D6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7108936"/>
                  </p:ext>
                </p:extLst>
              </p:nvPr>
            </p:nvGraphicFramePr>
            <p:xfrm>
              <a:off x="342899" y="1447800"/>
              <a:ext cx="8572501" cy="31440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81101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  <a:gridCol w="4495800">
                      <a:extLst>
                        <a:ext uri="{9D8B030D-6E8A-4147-A177-3AD203B41FA5}">
                          <a16:colId xmlns:a16="http://schemas.microsoft.com/office/drawing/2014/main" val="3804330692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Standard (non-optimistic) rule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Optimistitic</a:t>
                          </a:r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(aka Predictive) 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MWU</a:t>
                          </a:r>
                        </a:p>
                        <a:p>
                          <a:endParaRPr lang="en-US" sz="1600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89" t="-87143" r="-157018" b="-2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423" t="-87143" r="-845" b="-2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89" t="-218333" r="-157018" b="-16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423" t="-218333" r="-845" b="-16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  <a:tr h="753502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RM+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789" t="-323729" r="-157018" b="-67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0423" t="-323729" r="-845" b="-67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03986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itle 7">
            <a:extLst>
              <a:ext uri="{FF2B5EF4-FFF2-40B4-BE49-F238E27FC236}">
                <a16:creationId xmlns="" xmlns:a16="http://schemas.microsoft.com/office/drawing/2014/main" id="{2AB18F59-E68E-15C1-90A6-295244B2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Optimistic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C94848F-DB37-7E5C-E48E-C90EC0F58864}"/>
                  </a:ext>
                </a:extLst>
              </p:cNvPr>
              <p:cNvSpPr txBox="1"/>
              <p:nvPr/>
            </p:nvSpPr>
            <p:spPr>
              <a:xfrm>
                <a:off x="342899" y="5029200"/>
                <a:ext cx="815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All of these algorithms guarantee that after seeing any number T of utilities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…, 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the regret cumulated by the algorithm satisfies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94848F-DB37-7E5C-E48E-C90EC0F58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99" y="5029200"/>
                <a:ext cx="8153400" cy="584775"/>
              </a:xfrm>
              <a:prstGeom prst="rect">
                <a:avLst/>
              </a:prstGeom>
              <a:blipFill>
                <a:blip r:embed="rId3"/>
                <a:stretch>
                  <a:fillRect l="-311" t="-4255" r="-311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A3E224E-A9E6-AA64-ECAD-8F9F6F49C5B5}"/>
                  </a:ext>
                </a:extLst>
              </p:cNvPr>
              <p:cNvSpPr txBox="1"/>
              <p:nvPr/>
            </p:nvSpPr>
            <p:spPr>
              <a:xfrm>
                <a:off x="5562600" y="6104256"/>
                <a:ext cx="3408152" cy="66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Takeaway message: </a:t>
                </a:r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still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sz="1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regret, but much smaller when there is little change to the utilities over time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3E224E-A9E6-AA64-ECAD-8F9F6F49C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104256"/>
                <a:ext cx="3408152" cy="663771"/>
              </a:xfrm>
              <a:prstGeom prst="rect">
                <a:avLst/>
              </a:prstGeom>
              <a:blipFill>
                <a:blip r:embed="rId4"/>
                <a:stretch>
                  <a:fillRect l="-179" r="-716" b="-5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2F7A98C-08B8-2826-1142-F2A245BBE73C}"/>
                  </a:ext>
                </a:extLst>
              </p:cNvPr>
              <p:cNvSpPr txBox="1"/>
              <p:nvPr/>
            </p:nvSpPr>
            <p:spPr>
              <a:xfrm>
                <a:off x="533400" y="5661590"/>
                <a:ext cx="4731359" cy="957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en-US" sz="1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2F7A98C-08B8-2826-1142-F2A245BBE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661590"/>
                <a:ext cx="4731359" cy="957955"/>
              </a:xfrm>
              <a:prstGeom prst="rect">
                <a:avLst/>
              </a:prstGeom>
              <a:blipFill>
                <a:blip r:embed="rId5"/>
                <a:stretch>
                  <a:fillRect l="-536" t="-67532" r="-1072" b="-1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4531FA0-45BA-1DFC-598E-F4E3F6D07326}"/>
              </a:ext>
            </a:extLst>
          </p:cNvPr>
          <p:cNvSpPr txBox="1"/>
          <p:nvPr/>
        </p:nvSpPr>
        <p:spPr>
          <a:xfrm>
            <a:off x="5754539" y="4596178"/>
            <a:ext cx="340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Typically, one-line change in implementation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20CB6B1-6893-A06E-F0FE-72EC265A49EE}"/>
              </a:ext>
            </a:extLst>
          </p:cNvPr>
          <p:cNvSpPr/>
          <p:nvPr/>
        </p:nvSpPr>
        <p:spPr>
          <a:xfrm>
            <a:off x="6257459" y="5343317"/>
            <a:ext cx="2721919" cy="760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Segoe UI" panose="020B0502040204020203" pitchFamily="34" charset="0"/>
                <a:cs typeface="Segoe UI" panose="020B0502040204020203" pitchFamily="34" charset="0"/>
              </a:rPr>
              <a:t>Remember</a:t>
            </a:r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algn="ctr"/>
            <a:r>
              <a:rPr lang="en-US" sz="1100" dirty="0">
                <a:latin typeface="Segoe UI" panose="020B0502040204020203" pitchFamily="34" charset="0"/>
                <a:cs typeface="Segoe UI" panose="020B0502040204020203" pitchFamily="34" charset="0"/>
              </a:rPr>
              <a:t>This holds without any assumption about the way the utilities are selected by the environment!</a:t>
            </a:r>
          </a:p>
        </p:txBody>
      </p:sp>
    </p:spTree>
    <p:extLst>
      <p:ext uri="{BB962C8B-B14F-4D97-AF65-F5344CB8AC3E}">
        <p14:creationId xmlns:p14="http://schemas.microsoft.com/office/powerpoint/2010/main" val="34830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143" b="50201"/>
          <a:stretch/>
        </p:blipFill>
        <p:spPr>
          <a:xfrm>
            <a:off x="2178909" y="1977253"/>
            <a:ext cx="4137868" cy="2275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52732">
            <a:off x="4361176" y="3824045"/>
            <a:ext cx="3425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Optimistic RM+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62644" y="2062384"/>
            <a:ext cx="40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Nash gap / exploitability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727" y="2757993"/>
            <a:ext cx="195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RM+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2908" y="4259975"/>
            <a:ext cx="19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Self-play iterations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12066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[Farina, </a:t>
            </a:r>
            <a:r>
              <a:rPr lang="en-US" dirty="0" err="1">
                <a:solidFill>
                  <a:srgbClr val="7030A0"/>
                </a:solidFill>
              </a:rPr>
              <a:t>Kroer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err="1">
                <a:solidFill>
                  <a:srgbClr val="7030A0"/>
                </a:solidFill>
              </a:rPr>
              <a:t>Sandholm</a:t>
            </a:r>
            <a:r>
              <a:rPr lang="en-US" dirty="0">
                <a:solidFill>
                  <a:srgbClr val="7030A0"/>
                </a:solidFill>
              </a:rPr>
              <a:t>; Faster Game Solving via Predictive Blackwell Approachability:</a:t>
            </a:r>
          </a:p>
          <a:p>
            <a:r>
              <a:rPr lang="en-US" dirty="0">
                <a:solidFill>
                  <a:srgbClr val="7030A0"/>
                </a:solidFill>
              </a:rPr>
              <a:t>Connecting Regret Matching and Mirror Descent, AAAI’21]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FA616F-FAE1-4847-8E0A-BC578FF5C605}"/>
              </a:ext>
            </a:extLst>
          </p:cNvPr>
          <p:cNvSpPr txBox="1"/>
          <p:nvPr/>
        </p:nvSpPr>
        <p:spPr>
          <a:xfrm>
            <a:off x="6074108" y="2354071"/>
            <a:ext cx="306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Green dashed: Linear RM</a:t>
            </a:r>
          </a:p>
          <a:p>
            <a:r>
              <a:rPr lang="en-US" dirty="0"/>
              <a:t>Violet dotted: Discounted 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A6C81D7-6F90-F52D-5039-7675D5BFBD34}"/>
              </a:ext>
            </a:extLst>
          </p:cNvPr>
          <p:cNvSpPr txBox="1"/>
          <p:nvPr/>
        </p:nvSpPr>
        <p:spPr>
          <a:xfrm>
            <a:off x="2244355" y="4997346"/>
            <a:ext cx="5546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(RM was omitted as it is typically much slower than RM+)</a:t>
            </a:r>
          </a:p>
        </p:txBody>
      </p:sp>
    </p:spTree>
    <p:extLst>
      <p:ext uri="{BB962C8B-B14F-4D97-AF65-F5344CB8AC3E}">
        <p14:creationId xmlns:p14="http://schemas.microsoft.com/office/powerpoint/2010/main" val="1532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6EA54-A463-E08A-FF48-EA143577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B8F2C2-64B2-57FF-F783-C1612AD2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Discounted RM and Optimistic RM+ are the fastest in practice</a:t>
            </a:r>
          </a:p>
          <a:p>
            <a:pPr lvl="1"/>
            <a:r>
              <a:rPr lang="en-US" dirty="0"/>
              <a:t>For some games, like poker, Discounted RM is empirically consistently faster than Optimistic RM+</a:t>
            </a:r>
          </a:p>
          <a:p>
            <a:pPr lvl="1"/>
            <a:r>
              <a:rPr lang="en-US" dirty="0"/>
              <a:t>For many other games, Optimistic RM+ is significantly faster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B01C205-550F-4776-BD6F-A9FE4F6F0015}"/>
              </a:ext>
            </a:extLst>
          </p:cNvPr>
          <p:cNvSpPr/>
          <p:nvPr/>
        </p:nvSpPr>
        <p:spPr>
          <a:xfrm>
            <a:off x="228600" y="6120662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[Farina, </a:t>
            </a:r>
            <a:r>
              <a:rPr lang="en-US" dirty="0" err="1">
                <a:solidFill>
                  <a:srgbClr val="7030A0"/>
                </a:solidFill>
              </a:rPr>
              <a:t>Kroer</a:t>
            </a:r>
            <a:r>
              <a:rPr lang="en-US" dirty="0">
                <a:solidFill>
                  <a:srgbClr val="7030A0"/>
                </a:solidFill>
              </a:rPr>
              <a:t>, and </a:t>
            </a:r>
            <a:r>
              <a:rPr lang="en-US" dirty="0" err="1">
                <a:solidFill>
                  <a:srgbClr val="7030A0"/>
                </a:solidFill>
              </a:rPr>
              <a:t>Sandholm</a:t>
            </a:r>
            <a:r>
              <a:rPr lang="en-US" dirty="0">
                <a:solidFill>
                  <a:srgbClr val="7030A0"/>
                </a:solidFill>
              </a:rPr>
              <a:t>; Faster Game Solving via Predictive Blackwell Approachability:</a:t>
            </a:r>
          </a:p>
          <a:p>
            <a:r>
              <a:rPr lang="en-US" dirty="0">
                <a:solidFill>
                  <a:srgbClr val="7030A0"/>
                </a:solidFill>
              </a:rPr>
              <a:t>Connecting Regret Matching and Mirror Descent, AAAI’21]</a:t>
            </a:r>
          </a:p>
        </p:txBody>
      </p:sp>
    </p:spTree>
    <p:extLst>
      <p:ext uri="{BB962C8B-B14F-4D97-AF65-F5344CB8AC3E}">
        <p14:creationId xmlns:p14="http://schemas.microsoft.com/office/powerpoint/2010/main" val="6894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Stand on the Shoulders of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/>
              <a:t>Blackwell Approachability (used in the correctness proof of RM/RM+):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[Blackwell, An analog of the </a:t>
            </a:r>
            <a:r>
              <a:rPr lang="en-US" sz="2000" dirty="0" err="1">
                <a:solidFill>
                  <a:srgbClr val="7030A0"/>
                </a:solidFill>
              </a:rPr>
              <a:t>minmax</a:t>
            </a:r>
            <a:r>
              <a:rPr lang="en-US" sz="2000" dirty="0">
                <a:solidFill>
                  <a:srgbClr val="7030A0"/>
                </a:solidFill>
              </a:rPr>
              <a:t> theorem for vector payoffs, Pacific J. of Math. 1956]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Regret Matching and Regret Matching Plus: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[Hart &amp; Mas-</a:t>
            </a:r>
            <a:r>
              <a:rPr lang="en-US" sz="2000" dirty="0" err="1">
                <a:solidFill>
                  <a:srgbClr val="7030A0"/>
                </a:solidFill>
              </a:rPr>
              <a:t>Colell</a:t>
            </a:r>
            <a:r>
              <a:rPr lang="en-US" sz="2000" dirty="0">
                <a:solidFill>
                  <a:srgbClr val="7030A0"/>
                </a:solidFill>
              </a:rPr>
              <a:t>, A Simple Adaptive Procedure Leading to Correlated Equilibrium, </a:t>
            </a:r>
            <a:r>
              <a:rPr lang="en-US" sz="2000" dirty="0" err="1">
                <a:solidFill>
                  <a:srgbClr val="7030A0"/>
                </a:solidFill>
              </a:rPr>
              <a:t>Econometrica</a:t>
            </a:r>
            <a:r>
              <a:rPr lang="en-US" sz="2000" dirty="0">
                <a:solidFill>
                  <a:srgbClr val="7030A0"/>
                </a:solidFill>
              </a:rPr>
              <a:t> 2000]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</a:t>
            </a:r>
            <a:r>
              <a:rPr lang="en-US" sz="2000" dirty="0" err="1">
                <a:solidFill>
                  <a:srgbClr val="7030A0"/>
                </a:solidFill>
              </a:rPr>
              <a:t>Tammelin</a:t>
            </a:r>
            <a:r>
              <a:rPr lang="en-US" sz="2000" dirty="0">
                <a:solidFill>
                  <a:srgbClr val="7030A0"/>
                </a:solidFill>
              </a:rPr>
              <a:t>, Solving large imperfect information games using CFR+, </a:t>
            </a:r>
            <a:r>
              <a:rPr lang="en-US" sz="2000" dirty="0" err="1">
                <a:solidFill>
                  <a:srgbClr val="7030A0"/>
                </a:solidFill>
              </a:rPr>
              <a:t>ArXiv</a:t>
            </a:r>
            <a:r>
              <a:rPr lang="en-US" sz="2000" dirty="0">
                <a:solidFill>
                  <a:srgbClr val="7030A0"/>
                </a:solidFill>
              </a:rPr>
              <a:t> 2014]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[Bowling et al., Heads-up Limit </a:t>
            </a:r>
            <a:r>
              <a:rPr lang="en-US" sz="2000" dirty="0" err="1">
                <a:solidFill>
                  <a:srgbClr val="7030A0"/>
                </a:solidFill>
              </a:rPr>
              <a:t>Hold’em</a:t>
            </a:r>
            <a:r>
              <a:rPr lang="en-US" sz="2000" dirty="0">
                <a:solidFill>
                  <a:srgbClr val="7030A0"/>
                </a:solidFill>
              </a:rPr>
              <a:t> Poker is Solved, Science 2015]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Predictivity</a:t>
            </a:r>
            <a:r>
              <a:rPr lang="en-US" sz="2000" dirty="0"/>
              <a:t>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[Chiang et al., Online optimization with gradual variations, COLT 2012]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</a:t>
            </a:r>
            <a:r>
              <a:rPr lang="en-US" sz="2000" dirty="0" err="1">
                <a:solidFill>
                  <a:srgbClr val="7030A0"/>
                </a:solidFill>
              </a:rPr>
              <a:t>Rakhlin</a:t>
            </a:r>
            <a:r>
              <a:rPr lang="en-US" sz="2000" dirty="0">
                <a:solidFill>
                  <a:srgbClr val="7030A0"/>
                </a:solidFill>
              </a:rPr>
              <a:t> &amp; </a:t>
            </a:r>
            <a:r>
              <a:rPr lang="en-US" sz="2000" dirty="0" err="1">
                <a:solidFill>
                  <a:srgbClr val="7030A0"/>
                </a:solidFill>
              </a:rPr>
              <a:t>Sridharan</a:t>
            </a:r>
            <a:r>
              <a:rPr lang="en-US" sz="2000" dirty="0">
                <a:solidFill>
                  <a:srgbClr val="7030A0"/>
                </a:solidFill>
              </a:rPr>
              <a:t>, Online Learning with Predictable Sequences, COLT 2013]</a:t>
            </a:r>
          </a:p>
          <a:p>
            <a:r>
              <a:rPr lang="en-US" sz="2000" dirty="0" smtClean="0">
                <a:solidFill>
                  <a:srgbClr val="7030A0"/>
                </a:solidFill>
              </a:rPr>
              <a:t>[</a:t>
            </a:r>
            <a:r>
              <a:rPr lang="en-US" sz="2000" dirty="0">
                <a:solidFill>
                  <a:srgbClr val="7030A0"/>
                </a:solidFill>
              </a:rPr>
              <a:t>Farina et al., Faster Game Solving via Predictive Blackwell Approachability: Connecting Regret Matching and Mirror Descent, </a:t>
            </a:r>
            <a:r>
              <a:rPr lang="en-US" sz="2000" dirty="0" err="1">
                <a:solidFill>
                  <a:srgbClr val="7030A0"/>
                </a:solidFill>
              </a:rPr>
              <a:t>ArXiv</a:t>
            </a:r>
            <a:r>
              <a:rPr lang="en-US" sz="2000" dirty="0">
                <a:solidFill>
                  <a:srgbClr val="7030A0"/>
                </a:solidFill>
              </a:rPr>
              <a:t> 2020]</a:t>
            </a:r>
          </a:p>
        </p:txBody>
      </p:sp>
    </p:spTree>
    <p:extLst>
      <p:ext uri="{BB962C8B-B14F-4D97-AF65-F5344CB8AC3E}">
        <p14:creationId xmlns:p14="http://schemas.microsoft.com/office/powerpoint/2010/main" val="5303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Part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Normal-Form to </a:t>
            </a:r>
            <a:r>
              <a:rPr lang="en-US" sz="36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Extensive-Form</a:t>
            </a: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(Nash Equilibria in Extensive-Form Games)</a:t>
            </a:r>
          </a:p>
        </p:txBody>
      </p:sp>
    </p:spTree>
    <p:extLst>
      <p:ext uri="{BB962C8B-B14F-4D97-AF65-F5344CB8AC3E}">
        <p14:creationId xmlns:p14="http://schemas.microsoft.com/office/powerpoint/2010/main" val="95978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From Normal-Form to </a:t>
            </a: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Extensive-Form Games</a:t>
            </a:r>
            <a:endParaRPr lang="en-US" sz="4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682932-46CC-44AB-8C5E-24BC824F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1"/>
            <a:ext cx="8610600" cy="1447800"/>
          </a:xfrm>
        </p:spPr>
        <p:txBody>
          <a:bodyPr>
            <a:normAutofit/>
          </a:bodyPr>
          <a:lstStyle/>
          <a:p>
            <a:pPr>
              <a:buFont typeface="Segoe UI Emoji" panose="020B0502040204020203" pitchFamily="34" charset="0"/>
              <a:buChar char="▸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Can capture sequential and simultaneous moves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Private information</a:t>
            </a:r>
          </a:p>
          <a:p>
            <a:pPr>
              <a:buFont typeface="Segoe UI Emoji" panose="020B0502040204020203" pitchFamily="34" charset="0"/>
              <a:buChar char="▸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We assume perfect recall: no player forgets what the player knew earlier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3026CDC-0F3E-A9BE-738B-70C15816EB48}"/>
              </a:ext>
            </a:extLst>
          </p:cNvPr>
          <p:cNvGrpSpPr/>
          <p:nvPr/>
        </p:nvGrpSpPr>
        <p:grpSpPr>
          <a:xfrm>
            <a:off x="2438400" y="3230564"/>
            <a:ext cx="3818154" cy="3146341"/>
            <a:chOff x="246641" y="2238641"/>
            <a:chExt cx="3818154" cy="31463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D9EFC93A-D1ED-D211-6975-6A109E78255A}"/>
                </a:ext>
              </a:extLst>
            </p:cNvPr>
            <p:cNvCxnSpPr>
              <a:stCxn id="25" idx="6"/>
              <a:endCxn id="37" idx="2"/>
            </p:cNvCxnSpPr>
            <p:nvPr/>
          </p:nvCxnSpPr>
          <p:spPr>
            <a:xfrm flipV="1">
              <a:off x="961935" y="4276635"/>
              <a:ext cx="2344444" cy="663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6972476-D959-0E48-B525-F564909D8863}"/>
                </a:ext>
              </a:extLst>
            </p:cNvPr>
            <p:cNvSpPr/>
            <p:nvPr/>
          </p:nvSpPr>
          <p:spPr>
            <a:xfrm>
              <a:off x="1600200" y="223864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44BF6EF-A943-E87B-AB41-ADA81511626F}"/>
                </a:ext>
              </a:extLst>
            </p:cNvPr>
            <p:cNvSpPr/>
            <p:nvPr/>
          </p:nvSpPr>
          <p:spPr>
            <a:xfrm>
              <a:off x="2084499" y="3181977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46C2C264-E369-99E3-916A-E67DAB9FF57A}"/>
                </a:ext>
              </a:extLst>
            </p:cNvPr>
            <p:cNvCxnSpPr>
              <a:cxnSpLocks/>
              <a:stCxn id="15" idx="5"/>
              <a:endCxn id="16" idx="0"/>
            </p:cNvCxnSpPr>
            <p:nvPr/>
          </p:nvCxnSpPr>
          <p:spPr>
            <a:xfrm>
              <a:off x="1860363" y="2498804"/>
              <a:ext cx="376536" cy="68317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AE258C0D-07CB-5C6E-E927-4C073A56FB14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 flipH="1">
              <a:off x="1192099" y="2498804"/>
              <a:ext cx="452738" cy="45369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1D87519-07F6-C75E-AAE2-A20B4F1BE1AF}"/>
                </a:ext>
              </a:extLst>
            </p:cNvPr>
            <p:cNvSpPr txBox="1"/>
            <p:nvPr/>
          </p:nvSpPr>
          <p:spPr>
            <a:xfrm>
              <a:off x="889445" y="2422883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Exit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8EE90AFF-6012-5F58-6544-593BD0ADE5F3}"/>
                </a:ext>
              </a:extLst>
            </p:cNvPr>
            <p:cNvSpPr txBox="1"/>
            <p:nvPr/>
          </p:nvSpPr>
          <p:spPr>
            <a:xfrm>
              <a:off x="1972965" y="2558007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Play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5D92DE2-FFEC-3DF0-CB61-C5A83C1ED6CE}"/>
                </a:ext>
              </a:extLst>
            </p:cNvPr>
            <p:cNvSpPr txBox="1"/>
            <p:nvPr/>
          </p:nvSpPr>
          <p:spPr>
            <a:xfrm>
              <a:off x="935933" y="289365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0.5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914CB85F-AAE3-2D7D-EF75-64EAB2F5EC16}"/>
                </a:ext>
              </a:extLst>
            </p:cNvPr>
            <p:cNvCxnSpPr>
              <a:cxnSpLocks/>
              <a:stCxn id="16" idx="3"/>
              <a:endCxn id="25" idx="0"/>
            </p:cNvCxnSpPr>
            <p:nvPr/>
          </p:nvCxnSpPr>
          <p:spPr>
            <a:xfrm flipH="1">
              <a:off x="809535" y="3442140"/>
              <a:ext cx="1319601" cy="68275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8429B79B-A83E-AA99-DB8D-E7124EBE8909}"/>
                </a:ext>
              </a:extLst>
            </p:cNvPr>
            <p:cNvCxnSpPr>
              <a:cxnSpLocks/>
              <a:stCxn id="16" idx="4"/>
              <a:endCxn id="31" idx="0"/>
            </p:cNvCxnSpPr>
            <p:nvPr/>
          </p:nvCxnSpPr>
          <p:spPr>
            <a:xfrm>
              <a:off x="2236899" y="3486777"/>
              <a:ext cx="0" cy="63812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B0AD995B-EDDD-EB6B-FBBC-FC9959577074}"/>
                </a:ext>
              </a:extLst>
            </p:cNvPr>
            <p:cNvCxnSpPr>
              <a:cxnSpLocks/>
              <a:stCxn id="16" idx="5"/>
              <a:endCxn id="37" idx="0"/>
            </p:cNvCxnSpPr>
            <p:nvPr/>
          </p:nvCxnSpPr>
          <p:spPr>
            <a:xfrm>
              <a:off x="2344662" y="3442140"/>
              <a:ext cx="1114117" cy="68209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6C945DCC-31FC-534B-501D-4AA7A99673AC}"/>
                </a:ext>
              </a:extLst>
            </p:cNvPr>
            <p:cNvSpPr/>
            <p:nvPr/>
          </p:nvSpPr>
          <p:spPr>
            <a:xfrm>
              <a:off x="657135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FB0CCBD3-8EC1-F2C1-547A-FE103659DA88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 flipH="1">
              <a:off x="404644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EB330ADB-2279-5277-A11D-1E5D0C125302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809535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BCCC63A3-55F1-5C51-BC80-7E8717458BBA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809535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81FFA15-731D-E497-F8EE-1CFE5DAB4DB5}"/>
                </a:ext>
              </a:extLst>
            </p:cNvPr>
            <p:cNvSpPr txBox="1"/>
            <p:nvPr/>
          </p:nvSpPr>
          <p:spPr>
            <a:xfrm>
              <a:off x="246641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    +1    -1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5CE150E-5432-3B0E-49CC-3B22CAA4AE9E}"/>
                </a:ext>
              </a:extLst>
            </p:cNvPr>
            <p:cNvSpPr txBox="1"/>
            <p:nvPr/>
          </p:nvSpPr>
          <p:spPr>
            <a:xfrm>
              <a:off x="246641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3207DDD3-DB04-A8B1-E957-9789F8C5BA30}"/>
                </a:ext>
              </a:extLst>
            </p:cNvPr>
            <p:cNvSpPr/>
            <p:nvPr/>
          </p:nvSpPr>
          <p:spPr>
            <a:xfrm>
              <a:off x="2084499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979C7317-5D1C-EB09-DE5C-D863123822B1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 flipH="1">
              <a:off x="1832008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C4178183-0003-4E53-DA72-6CE984FC745B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2236899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FF9E6280-992D-4577-A61C-D2F67388A31C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2236899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DA73F46-A732-CCD1-CCF2-B0DA9317912F}"/>
                </a:ext>
              </a:extLst>
            </p:cNvPr>
            <p:cNvSpPr txBox="1"/>
            <p:nvPr/>
          </p:nvSpPr>
          <p:spPr>
            <a:xfrm>
              <a:off x="1674005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    0    +1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262EF48-8C34-D17F-A4FA-ED5A19BBC732}"/>
                </a:ext>
              </a:extLst>
            </p:cNvPr>
            <p:cNvSpPr txBox="1"/>
            <p:nvPr/>
          </p:nvSpPr>
          <p:spPr>
            <a:xfrm>
              <a:off x="1674005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2582809D-DBD8-676F-BC0B-C4265CC5836C}"/>
                </a:ext>
              </a:extLst>
            </p:cNvPr>
            <p:cNvSpPr/>
            <p:nvPr/>
          </p:nvSpPr>
          <p:spPr>
            <a:xfrm>
              <a:off x="3306379" y="412423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626DBA3E-82BD-5031-0F59-2EB7D07BA0FB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 flipH="1">
              <a:off x="3053888" y="4429035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C73C9CF2-AC06-BC61-04B9-725828430AFC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3458779" y="4429035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72B71375-C291-C5F8-8809-CC434A22FBD6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>
              <a:off x="3458779" y="4429035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98AA9A9-8584-1CC2-F514-B2FC8E34A2E4}"/>
                </a:ext>
              </a:extLst>
            </p:cNvPr>
            <p:cNvSpPr txBox="1"/>
            <p:nvPr/>
          </p:nvSpPr>
          <p:spPr>
            <a:xfrm>
              <a:off x="2895885" y="5014987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    -1    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24DCE614-7C47-BDAA-BC14-2F3ABB234F48}"/>
                </a:ext>
              </a:extLst>
            </p:cNvPr>
            <p:cNvSpPr txBox="1"/>
            <p:nvPr/>
          </p:nvSpPr>
          <p:spPr>
            <a:xfrm>
              <a:off x="2895885" y="4656681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00CC530-C06C-ADBC-883D-B0A3F0AD9438}"/>
                </a:ext>
              </a:extLst>
            </p:cNvPr>
            <p:cNvSpPr txBox="1"/>
            <p:nvPr/>
          </p:nvSpPr>
          <p:spPr>
            <a:xfrm>
              <a:off x="1081806" y="3570237"/>
              <a:ext cx="227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R               P                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9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0336B0-D9DC-57E8-BE3A-F92DEF3F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C182D8-0BCC-F2FC-775B-8885A5FDD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focus on Nash equilibrium in two-player zero-sum games</a:t>
            </a:r>
          </a:p>
          <a:p>
            <a:r>
              <a:rPr lang="en-US" dirty="0"/>
              <a:t>But, these techniques apply to other problems as well, </a:t>
            </a:r>
            <a:r>
              <a:rPr lang="en-US" i="1" dirty="0"/>
              <a:t>e.g.:</a:t>
            </a:r>
            <a:endParaRPr lang="en-US" dirty="0"/>
          </a:p>
          <a:p>
            <a:pPr lvl="1"/>
            <a:r>
              <a:rPr lang="en-US" dirty="0"/>
              <a:t>Best response computation</a:t>
            </a:r>
          </a:p>
          <a:p>
            <a:pPr lvl="1"/>
            <a:r>
              <a:rPr lang="en-US" dirty="0"/>
              <a:t>Quantal response equilibrium</a:t>
            </a:r>
            <a:br>
              <a:rPr lang="en-US" dirty="0"/>
            </a:br>
            <a:r>
              <a:rPr lang="en-US" sz="1500" dirty="0">
                <a:solidFill>
                  <a:srgbClr val="7030A0"/>
                </a:solidFill>
              </a:rPr>
              <a:t>[Farina, </a:t>
            </a:r>
            <a:r>
              <a:rPr lang="en-US" sz="1500" dirty="0" err="1">
                <a:solidFill>
                  <a:srgbClr val="7030A0"/>
                </a:solidFill>
              </a:rPr>
              <a:t>Kroer</a:t>
            </a:r>
            <a:r>
              <a:rPr lang="en-US" sz="1500" dirty="0">
                <a:solidFill>
                  <a:srgbClr val="7030A0"/>
                </a:solidFill>
              </a:rPr>
              <a:t>, and </a:t>
            </a:r>
            <a:r>
              <a:rPr lang="en-US" sz="1500" dirty="0" err="1">
                <a:solidFill>
                  <a:srgbClr val="7030A0"/>
                </a:solidFill>
              </a:rPr>
              <a:t>Sandholm</a:t>
            </a:r>
            <a:r>
              <a:rPr lang="en-US" sz="1500" dirty="0">
                <a:solidFill>
                  <a:srgbClr val="7030A0"/>
                </a:solidFill>
              </a:rPr>
              <a:t>; “Online Convex Optimization for Sequential Decision Processes and Extensive-Form Games, AAAI’17]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/>
              <a:t>Near-safe opponent exploitation</a:t>
            </a:r>
            <a:br>
              <a:rPr lang="en-US" dirty="0"/>
            </a:br>
            <a:r>
              <a:rPr lang="en-US" sz="1500" dirty="0">
                <a:solidFill>
                  <a:srgbClr val="7030A0"/>
                </a:solidFill>
              </a:rPr>
              <a:t>[same as above]</a:t>
            </a:r>
            <a:endParaRPr lang="en-US" sz="1500" dirty="0"/>
          </a:p>
          <a:p>
            <a:pPr lvl="1"/>
            <a:r>
              <a:rPr lang="en-US" dirty="0"/>
              <a:t>Coarse-correlated equilibrium in multiplayer games</a:t>
            </a:r>
          </a:p>
          <a:p>
            <a:pPr lvl="1"/>
            <a:r>
              <a:rPr lang="en-US" dirty="0"/>
              <a:t>Playing better than a given strategy, but like it</a:t>
            </a:r>
            <a:br>
              <a:rPr lang="en-US" dirty="0"/>
            </a:br>
            <a:r>
              <a:rPr lang="en-US" sz="1500" dirty="0">
                <a:solidFill>
                  <a:srgbClr val="7030A0"/>
                </a:solidFill>
              </a:rPr>
              <a:t>[Farina, Kroer &amp; Sandholm, T. Regret Minimization in Behaviorally-Constrained Zero-Sum Games. ICML-17; Jacob, Wu, Farina, </a:t>
            </a:r>
            <a:r>
              <a:rPr lang="en-US" sz="1500" dirty="0" err="1">
                <a:solidFill>
                  <a:srgbClr val="7030A0"/>
                </a:solidFill>
              </a:rPr>
              <a:t>Lerer</a:t>
            </a:r>
            <a:r>
              <a:rPr lang="en-US" sz="1500" dirty="0">
                <a:solidFill>
                  <a:srgbClr val="7030A0"/>
                </a:solidFill>
              </a:rPr>
              <a:t>, Hu, Bakhtin, Andreas, Brown; Modeling Strong and Human-Like Gameplay with KL-Regularized Search. ICML’22]</a:t>
            </a:r>
          </a:p>
        </p:txBody>
      </p:sp>
    </p:spTree>
    <p:extLst>
      <p:ext uri="{BB962C8B-B14F-4D97-AF65-F5344CB8AC3E}">
        <p14:creationId xmlns:p14="http://schemas.microsoft.com/office/powerpoint/2010/main" val="17121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 (CFR): The 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00A39A-E2B6-1C26-1B22-1108A004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71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IDEA: 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one regret minimizer at each information set!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="" xmlns:a16="http://schemas.microsoft.com/office/drawing/2014/main" id="{68DCB5DB-2EFE-42AC-6758-02A55EA02DB0}"/>
              </a:ext>
            </a:extLst>
          </p:cNvPr>
          <p:cNvSpPr txBox="1"/>
          <p:nvPr/>
        </p:nvSpPr>
        <p:spPr>
          <a:xfrm>
            <a:off x="4427964" y="2665757"/>
            <a:ext cx="46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Attempt 1:</a:t>
            </a:r>
            <a:r>
              <a:rPr lang="en-US" dirty="0">
                <a:solidFill>
                  <a:schemeClr val="accent5"/>
                </a:solidFill>
              </a:rPr>
              <a:t> Use "Q-values" (conditional values upon reaching the information set)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105F3164-D254-CC3B-9C4D-1F616C0D21DC}"/>
              </a:ext>
            </a:extLst>
          </p:cNvPr>
          <p:cNvSpPr txBox="1"/>
          <p:nvPr/>
        </p:nvSpPr>
        <p:spPr>
          <a:xfrm>
            <a:off x="2740520" y="2002787"/>
            <a:ext cx="63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Question: What utility should we give to each </a:t>
            </a:r>
            <a:r>
              <a:rPr lang="en-US" b="1" dirty="0" err="1">
                <a:solidFill>
                  <a:schemeClr val="accent4"/>
                </a:solidFill>
              </a:rPr>
              <a:t>infoset's</a:t>
            </a:r>
            <a:r>
              <a:rPr lang="en-US" b="1" dirty="0">
                <a:solidFill>
                  <a:schemeClr val="accent4"/>
                </a:solidFill>
              </a:rPr>
              <a:t> regret minimizer at each time step?</a:t>
            </a:r>
          </a:p>
        </p:txBody>
      </p:sp>
      <p:sp>
        <p:nvSpPr>
          <p:cNvPr id="349" name="TextBox 348">
            <a:extLst>
              <a:ext uri="{FF2B5EF4-FFF2-40B4-BE49-F238E27FC236}">
                <a16:creationId xmlns="" xmlns:a16="http://schemas.microsoft.com/office/drawing/2014/main" id="{6506AE5B-3559-551E-3FC8-9068E14D536E}"/>
              </a:ext>
            </a:extLst>
          </p:cNvPr>
          <p:cNvSpPr txBox="1"/>
          <p:nvPr/>
        </p:nvSpPr>
        <p:spPr>
          <a:xfrm>
            <a:off x="4427964" y="3257474"/>
            <a:ext cx="419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Problem: </a:t>
            </a:r>
            <a:r>
              <a:rPr lang="en-US" dirty="0">
                <a:solidFill>
                  <a:schemeClr val="accent6"/>
                </a:solidFill>
              </a:rPr>
              <a:t>Opponent's strategy can change!</a:t>
            </a:r>
            <a:endParaRPr lang="en-US" b="1" i="1" dirty="0">
              <a:solidFill>
                <a:schemeClr val="accent6"/>
              </a:solidFill>
            </a:endParaRPr>
          </a:p>
        </p:txBody>
      </p:sp>
      <p:grpSp>
        <p:nvGrpSpPr>
          <p:cNvPr id="350" name="Group 349">
            <a:extLst>
              <a:ext uri="{FF2B5EF4-FFF2-40B4-BE49-F238E27FC236}">
                <a16:creationId xmlns="" xmlns:a16="http://schemas.microsoft.com/office/drawing/2014/main" id="{56553735-F62A-636D-2CA7-835F6C30493F}"/>
              </a:ext>
            </a:extLst>
          </p:cNvPr>
          <p:cNvGrpSpPr/>
          <p:nvPr/>
        </p:nvGrpSpPr>
        <p:grpSpPr>
          <a:xfrm>
            <a:off x="2497061" y="3339507"/>
            <a:ext cx="6130705" cy="1459870"/>
            <a:chOff x="2897692" y="4429795"/>
            <a:chExt cx="6130705" cy="1459870"/>
          </a:xfrm>
        </p:grpSpPr>
        <p:sp>
          <p:nvSpPr>
            <p:cNvPr id="351" name="TextBox 350">
              <a:extLst>
                <a:ext uri="{FF2B5EF4-FFF2-40B4-BE49-F238E27FC236}">
                  <a16:creationId xmlns="" xmlns:a16="http://schemas.microsoft.com/office/drawing/2014/main" id="{4ACE2EFF-17F4-DF12-A07B-AEBE659894E6}"/>
                </a:ext>
              </a:extLst>
            </p:cNvPr>
            <p:cNvSpPr txBox="1"/>
            <p:nvPr/>
          </p:nvSpPr>
          <p:spPr>
            <a:xfrm>
              <a:off x="4884862" y="4689336"/>
              <a:ext cx="41435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Consider this </a:t>
              </a:r>
              <a:r>
                <a:rPr lang="en-US" dirty="0" err="1"/>
                <a:t>infoset</a:t>
              </a:r>
              <a:r>
                <a:rPr lang="en-US" dirty="0"/>
                <a:t> for </a:t>
              </a:r>
              <a:r>
                <a:rPr lang="en-US" b="1" dirty="0">
                  <a:solidFill>
                    <a:schemeClr val="accent2"/>
                  </a:solidFill>
                </a:rPr>
                <a:t>P2</a:t>
              </a:r>
              <a:r>
                <a:rPr lang="en-US" dirty="0">
                  <a:solidFill>
                    <a:schemeClr val="accent2"/>
                  </a:solidFill>
                </a:rPr>
                <a:t>, </a:t>
              </a:r>
              <a:r>
                <a:rPr lang="en-US" dirty="0"/>
                <a:t>and suppose that </a:t>
              </a:r>
              <a:r>
                <a:rPr lang="en-US" b="1" dirty="0">
                  <a:solidFill>
                    <a:schemeClr val="accent1"/>
                  </a:solidFill>
                </a:rPr>
                <a:t>P1 </a:t>
              </a:r>
              <a:r>
                <a:rPr lang="en-US" dirty="0"/>
                <a:t>plays </a:t>
              </a:r>
            </a:p>
            <a:p>
              <a:r>
                <a:rPr lang="en-US" dirty="0"/>
                <a:t>    90% </a:t>
              </a:r>
              <a:r>
                <a:rPr lang="en-US" dirty="0">
                  <a:solidFill>
                    <a:schemeClr val="accent1"/>
                  </a:solidFill>
                </a:rPr>
                <a:t>(Exit, Rock) </a:t>
              </a:r>
            </a:p>
            <a:p>
              <a:r>
                <a:rPr lang="en-US" dirty="0"/>
                <a:t>    10% </a:t>
              </a:r>
              <a:r>
                <a:rPr lang="en-US" dirty="0">
                  <a:solidFill>
                    <a:schemeClr val="accent1"/>
                  </a:solidFill>
                </a:rPr>
                <a:t>(Play, Paper) </a:t>
              </a:r>
              <a:endParaRPr lang="en-US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352" name="Straight Arrow Connector 351">
              <a:extLst>
                <a:ext uri="{FF2B5EF4-FFF2-40B4-BE49-F238E27FC236}">
                  <a16:creationId xmlns="" xmlns:a16="http://schemas.microsoft.com/office/drawing/2014/main" id="{6D76B7AF-4935-881C-4C05-4DF7F4CC1A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7692" y="4429795"/>
              <a:ext cx="1987170" cy="4462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6" name="TextBox 355">
            <a:extLst>
              <a:ext uri="{FF2B5EF4-FFF2-40B4-BE49-F238E27FC236}">
                <a16:creationId xmlns="" xmlns:a16="http://schemas.microsoft.com/office/drawing/2014/main" id="{D02AD341-1DA6-82EA-B148-CF08453865DD}"/>
              </a:ext>
            </a:extLst>
          </p:cNvPr>
          <p:cNvSpPr txBox="1"/>
          <p:nvPr/>
        </p:nvSpPr>
        <p:spPr>
          <a:xfrm>
            <a:off x="4396926" y="4755559"/>
            <a:ext cx="4735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Regret minimizer receiving Q-value losses would play</a:t>
            </a:r>
            <a:r>
              <a:rPr lang="en-US" dirty="0">
                <a:solidFill>
                  <a:schemeClr val="accent2"/>
                </a:solidFill>
              </a:rPr>
              <a:t> Paper</a:t>
            </a:r>
            <a:r>
              <a:rPr lang="en-US" dirty="0"/>
              <a:t>, but it should play </a:t>
            </a:r>
            <a:r>
              <a:rPr lang="en-US" dirty="0">
                <a:solidFill>
                  <a:schemeClr val="accent2"/>
                </a:solidFill>
              </a:rPr>
              <a:t>Scissors</a:t>
            </a:r>
            <a:r>
              <a:rPr lang="en-US" dirty="0"/>
              <a:t> instead.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="" xmlns:a16="http://schemas.microsoft.com/office/drawing/2014/main" id="{61C29276-49BA-8120-C229-2D5BD9CA02EA}"/>
              </a:ext>
            </a:extLst>
          </p:cNvPr>
          <p:cNvGrpSpPr/>
          <p:nvPr/>
        </p:nvGrpSpPr>
        <p:grpSpPr>
          <a:xfrm>
            <a:off x="4396926" y="2665757"/>
            <a:ext cx="4510110" cy="591717"/>
            <a:chOff x="4267200" y="4495800"/>
            <a:chExt cx="914400" cy="914400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21F6E348-5815-D486-F3FC-EB7232E09189}"/>
                </a:ext>
              </a:extLst>
            </p:cNvPr>
            <p:cNvCxnSpPr/>
            <p:nvPr/>
          </p:nvCxnSpPr>
          <p:spPr>
            <a:xfrm flipV="1">
              <a:off x="4267200" y="4495800"/>
              <a:ext cx="914400" cy="914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86936A8F-F4B2-DF96-1A0B-768BFE860E55}"/>
                </a:ext>
              </a:extLst>
            </p:cNvPr>
            <p:cNvCxnSpPr/>
            <p:nvPr/>
          </p:nvCxnSpPr>
          <p:spPr>
            <a:xfrm>
              <a:off x="4267200" y="4495800"/>
              <a:ext cx="914400" cy="914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62" name="TextBox 361">
            <a:extLst>
              <a:ext uri="{FF2B5EF4-FFF2-40B4-BE49-F238E27FC236}">
                <a16:creationId xmlns="" xmlns:a16="http://schemas.microsoft.com/office/drawing/2014/main" id="{2A83EEDC-ECFE-BC36-80D3-6A6CFF83AF83}"/>
              </a:ext>
            </a:extLst>
          </p:cNvPr>
          <p:cNvSpPr txBox="1"/>
          <p:nvPr/>
        </p:nvSpPr>
        <p:spPr>
          <a:xfrm>
            <a:off x="4427964" y="5431871"/>
            <a:ext cx="4583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should use some sort of "weighted" value!</a:t>
            </a:r>
            <a:endParaRPr lang="en-US" dirty="0"/>
          </a:p>
        </p:txBody>
      </p:sp>
      <p:grpSp>
        <p:nvGrpSpPr>
          <p:cNvPr id="395" name="Group 394">
            <a:extLst>
              <a:ext uri="{FF2B5EF4-FFF2-40B4-BE49-F238E27FC236}">
                <a16:creationId xmlns="" xmlns:a16="http://schemas.microsoft.com/office/drawing/2014/main" id="{6E7EAF65-7A63-F49F-A819-D2A2BC558EAB}"/>
              </a:ext>
            </a:extLst>
          </p:cNvPr>
          <p:cNvGrpSpPr/>
          <p:nvPr/>
        </p:nvGrpSpPr>
        <p:grpSpPr>
          <a:xfrm>
            <a:off x="262494" y="2232512"/>
            <a:ext cx="3818154" cy="3146341"/>
            <a:chOff x="246641" y="2238641"/>
            <a:chExt cx="3818154" cy="3146341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="" xmlns:a16="http://schemas.microsoft.com/office/drawing/2014/main" id="{8666BEB9-5548-F494-1178-3267809C66AC}"/>
                </a:ext>
              </a:extLst>
            </p:cNvPr>
            <p:cNvCxnSpPr>
              <a:stCxn id="407" idx="6"/>
              <a:endCxn id="419" idx="2"/>
            </p:cNvCxnSpPr>
            <p:nvPr/>
          </p:nvCxnSpPr>
          <p:spPr>
            <a:xfrm flipV="1">
              <a:off x="961935" y="4276635"/>
              <a:ext cx="2344444" cy="663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32FEE476-1475-ED82-07BE-58E77CD29816}"/>
                </a:ext>
              </a:extLst>
            </p:cNvPr>
            <p:cNvSpPr/>
            <p:nvPr/>
          </p:nvSpPr>
          <p:spPr>
            <a:xfrm>
              <a:off x="1600200" y="223864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25987562-2A07-EB27-EA21-E1F01D8D5483}"/>
                </a:ext>
              </a:extLst>
            </p:cNvPr>
            <p:cNvSpPr/>
            <p:nvPr/>
          </p:nvSpPr>
          <p:spPr>
            <a:xfrm>
              <a:off x="2084499" y="3181977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399" name="Straight Arrow Connector 398">
              <a:extLst>
                <a:ext uri="{FF2B5EF4-FFF2-40B4-BE49-F238E27FC236}">
                  <a16:creationId xmlns="" xmlns:a16="http://schemas.microsoft.com/office/drawing/2014/main" id="{993BA578-D74D-C054-6714-EF109C70839D}"/>
                </a:ext>
              </a:extLst>
            </p:cNvPr>
            <p:cNvCxnSpPr>
              <a:cxnSpLocks/>
              <a:stCxn id="397" idx="5"/>
              <a:endCxn id="398" idx="0"/>
            </p:cNvCxnSpPr>
            <p:nvPr/>
          </p:nvCxnSpPr>
          <p:spPr>
            <a:xfrm>
              <a:off x="1860363" y="2498804"/>
              <a:ext cx="376536" cy="68317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0" name="Straight Arrow Connector 399">
              <a:extLst>
                <a:ext uri="{FF2B5EF4-FFF2-40B4-BE49-F238E27FC236}">
                  <a16:creationId xmlns="" xmlns:a16="http://schemas.microsoft.com/office/drawing/2014/main" id="{8C6A7C20-E019-A423-1DBE-D26CBF065586}"/>
                </a:ext>
              </a:extLst>
            </p:cNvPr>
            <p:cNvCxnSpPr>
              <a:cxnSpLocks/>
              <a:stCxn id="397" idx="3"/>
            </p:cNvCxnSpPr>
            <p:nvPr/>
          </p:nvCxnSpPr>
          <p:spPr>
            <a:xfrm flipH="1">
              <a:off x="1192099" y="2498804"/>
              <a:ext cx="452738" cy="45369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1" name="TextBox 400">
              <a:extLst>
                <a:ext uri="{FF2B5EF4-FFF2-40B4-BE49-F238E27FC236}">
                  <a16:creationId xmlns="" xmlns:a16="http://schemas.microsoft.com/office/drawing/2014/main" id="{8B47667F-9E3E-6082-D5A4-14496B19E408}"/>
                </a:ext>
              </a:extLst>
            </p:cNvPr>
            <p:cNvSpPr txBox="1"/>
            <p:nvPr/>
          </p:nvSpPr>
          <p:spPr>
            <a:xfrm>
              <a:off x="889445" y="2422883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Exit</a:t>
              </a:r>
            </a:p>
          </p:txBody>
        </p:sp>
        <p:sp>
          <p:nvSpPr>
            <p:cNvPr id="402" name="TextBox 401">
              <a:extLst>
                <a:ext uri="{FF2B5EF4-FFF2-40B4-BE49-F238E27FC236}">
                  <a16:creationId xmlns="" xmlns:a16="http://schemas.microsoft.com/office/drawing/2014/main" id="{B592D72B-D1E9-20EC-160C-BCC0A7EE884B}"/>
                </a:ext>
              </a:extLst>
            </p:cNvPr>
            <p:cNvSpPr txBox="1"/>
            <p:nvPr/>
          </p:nvSpPr>
          <p:spPr>
            <a:xfrm>
              <a:off x="1972965" y="2558007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Play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="" xmlns:a16="http://schemas.microsoft.com/office/drawing/2014/main" id="{4E8E3EAE-6619-7921-BE2A-C1A67E29962B}"/>
                </a:ext>
              </a:extLst>
            </p:cNvPr>
            <p:cNvSpPr txBox="1"/>
            <p:nvPr/>
          </p:nvSpPr>
          <p:spPr>
            <a:xfrm>
              <a:off x="935933" y="289365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0.5</a:t>
              </a:r>
            </a:p>
          </p:txBody>
        </p:sp>
        <p:cxnSp>
          <p:nvCxnSpPr>
            <p:cNvPr id="404" name="Straight Arrow Connector 403">
              <a:extLst>
                <a:ext uri="{FF2B5EF4-FFF2-40B4-BE49-F238E27FC236}">
                  <a16:creationId xmlns="" xmlns:a16="http://schemas.microsoft.com/office/drawing/2014/main" id="{1B535C8D-6F7E-7491-460E-0756F74F0019}"/>
                </a:ext>
              </a:extLst>
            </p:cNvPr>
            <p:cNvCxnSpPr>
              <a:cxnSpLocks/>
              <a:stCxn id="398" idx="3"/>
              <a:endCxn id="407" idx="0"/>
            </p:cNvCxnSpPr>
            <p:nvPr/>
          </p:nvCxnSpPr>
          <p:spPr>
            <a:xfrm flipH="1">
              <a:off x="809535" y="3442140"/>
              <a:ext cx="1319601" cy="68275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5" name="Straight Arrow Connector 404">
              <a:extLst>
                <a:ext uri="{FF2B5EF4-FFF2-40B4-BE49-F238E27FC236}">
                  <a16:creationId xmlns="" xmlns:a16="http://schemas.microsoft.com/office/drawing/2014/main" id="{8D0965E2-5518-1F4D-5BF5-12CDD85FB65B}"/>
                </a:ext>
              </a:extLst>
            </p:cNvPr>
            <p:cNvCxnSpPr>
              <a:cxnSpLocks/>
              <a:stCxn id="398" idx="4"/>
              <a:endCxn id="413" idx="0"/>
            </p:cNvCxnSpPr>
            <p:nvPr/>
          </p:nvCxnSpPr>
          <p:spPr>
            <a:xfrm>
              <a:off x="2236899" y="3486777"/>
              <a:ext cx="0" cy="63812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6" name="Straight Arrow Connector 405">
              <a:extLst>
                <a:ext uri="{FF2B5EF4-FFF2-40B4-BE49-F238E27FC236}">
                  <a16:creationId xmlns="" xmlns:a16="http://schemas.microsoft.com/office/drawing/2014/main" id="{F9686F39-CE4B-AB2B-A20B-9901AB07420A}"/>
                </a:ext>
              </a:extLst>
            </p:cNvPr>
            <p:cNvCxnSpPr>
              <a:cxnSpLocks/>
              <a:stCxn id="398" idx="5"/>
              <a:endCxn id="419" idx="0"/>
            </p:cNvCxnSpPr>
            <p:nvPr/>
          </p:nvCxnSpPr>
          <p:spPr>
            <a:xfrm>
              <a:off x="2344662" y="3442140"/>
              <a:ext cx="1114117" cy="68209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7" name="Oval 406">
              <a:extLst>
                <a:ext uri="{FF2B5EF4-FFF2-40B4-BE49-F238E27FC236}">
                  <a16:creationId xmlns="" xmlns:a16="http://schemas.microsoft.com/office/drawing/2014/main" id="{E7BB548B-7EC2-6897-5C88-DB47C0C34E16}"/>
                </a:ext>
              </a:extLst>
            </p:cNvPr>
            <p:cNvSpPr/>
            <p:nvPr/>
          </p:nvSpPr>
          <p:spPr>
            <a:xfrm>
              <a:off x="657135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08" name="Straight Arrow Connector 407">
              <a:extLst>
                <a:ext uri="{FF2B5EF4-FFF2-40B4-BE49-F238E27FC236}">
                  <a16:creationId xmlns="" xmlns:a16="http://schemas.microsoft.com/office/drawing/2014/main" id="{57C028A7-C71A-58D8-D52D-86232DC91D40}"/>
                </a:ext>
              </a:extLst>
            </p:cNvPr>
            <p:cNvCxnSpPr>
              <a:cxnSpLocks/>
              <a:stCxn id="407" idx="4"/>
            </p:cNvCxnSpPr>
            <p:nvPr/>
          </p:nvCxnSpPr>
          <p:spPr>
            <a:xfrm flipH="1">
              <a:off x="404644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9" name="Straight Arrow Connector 408">
              <a:extLst>
                <a:ext uri="{FF2B5EF4-FFF2-40B4-BE49-F238E27FC236}">
                  <a16:creationId xmlns="" xmlns:a16="http://schemas.microsoft.com/office/drawing/2014/main" id="{48885C37-98A4-E5B5-7C03-1E6734157605}"/>
                </a:ext>
              </a:extLst>
            </p:cNvPr>
            <p:cNvCxnSpPr>
              <a:cxnSpLocks/>
              <a:stCxn id="407" idx="4"/>
            </p:cNvCxnSpPr>
            <p:nvPr/>
          </p:nvCxnSpPr>
          <p:spPr>
            <a:xfrm>
              <a:off x="809535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0" name="Straight Arrow Connector 409">
              <a:extLst>
                <a:ext uri="{FF2B5EF4-FFF2-40B4-BE49-F238E27FC236}">
                  <a16:creationId xmlns="" xmlns:a16="http://schemas.microsoft.com/office/drawing/2014/main" id="{311DBB4C-AA80-A0B6-C46E-F6D2B1CB9AFC}"/>
                </a:ext>
              </a:extLst>
            </p:cNvPr>
            <p:cNvCxnSpPr>
              <a:cxnSpLocks/>
              <a:stCxn id="407" idx="4"/>
            </p:cNvCxnSpPr>
            <p:nvPr/>
          </p:nvCxnSpPr>
          <p:spPr>
            <a:xfrm>
              <a:off x="809535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1" name="TextBox 410">
              <a:extLst>
                <a:ext uri="{FF2B5EF4-FFF2-40B4-BE49-F238E27FC236}">
                  <a16:creationId xmlns="" xmlns:a16="http://schemas.microsoft.com/office/drawing/2014/main" id="{40C21529-7FA5-6FF8-0220-14FF4FDFBFD0}"/>
                </a:ext>
              </a:extLst>
            </p:cNvPr>
            <p:cNvSpPr txBox="1"/>
            <p:nvPr/>
          </p:nvSpPr>
          <p:spPr>
            <a:xfrm>
              <a:off x="246641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    +1    -1</a:t>
              </a:r>
            </a:p>
          </p:txBody>
        </p:sp>
        <p:sp>
          <p:nvSpPr>
            <p:cNvPr id="412" name="TextBox 411">
              <a:extLst>
                <a:ext uri="{FF2B5EF4-FFF2-40B4-BE49-F238E27FC236}">
                  <a16:creationId xmlns="" xmlns:a16="http://schemas.microsoft.com/office/drawing/2014/main" id="{AD686742-E016-6D0B-55A3-8968F70C26FC}"/>
                </a:ext>
              </a:extLst>
            </p:cNvPr>
            <p:cNvSpPr txBox="1"/>
            <p:nvPr/>
          </p:nvSpPr>
          <p:spPr>
            <a:xfrm>
              <a:off x="246641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413" name="Oval 412">
              <a:extLst>
                <a:ext uri="{FF2B5EF4-FFF2-40B4-BE49-F238E27FC236}">
                  <a16:creationId xmlns="" xmlns:a16="http://schemas.microsoft.com/office/drawing/2014/main" id="{220D8E0A-FDB0-D65A-B46A-970DA35D8D1B}"/>
                </a:ext>
              </a:extLst>
            </p:cNvPr>
            <p:cNvSpPr/>
            <p:nvPr/>
          </p:nvSpPr>
          <p:spPr>
            <a:xfrm>
              <a:off x="2084499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14" name="Straight Arrow Connector 413">
              <a:extLst>
                <a:ext uri="{FF2B5EF4-FFF2-40B4-BE49-F238E27FC236}">
                  <a16:creationId xmlns="" xmlns:a16="http://schemas.microsoft.com/office/drawing/2014/main" id="{CD5C7414-63C5-3FBC-2A40-94EAAFF4731F}"/>
                </a:ext>
              </a:extLst>
            </p:cNvPr>
            <p:cNvCxnSpPr>
              <a:cxnSpLocks/>
              <a:stCxn id="413" idx="4"/>
            </p:cNvCxnSpPr>
            <p:nvPr/>
          </p:nvCxnSpPr>
          <p:spPr>
            <a:xfrm flipH="1">
              <a:off x="1832008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5" name="Straight Arrow Connector 414">
              <a:extLst>
                <a:ext uri="{FF2B5EF4-FFF2-40B4-BE49-F238E27FC236}">
                  <a16:creationId xmlns="" xmlns:a16="http://schemas.microsoft.com/office/drawing/2014/main" id="{A906ADB9-A15D-8196-C6AC-77721E2F3B75}"/>
                </a:ext>
              </a:extLst>
            </p:cNvPr>
            <p:cNvCxnSpPr>
              <a:cxnSpLocks/>
              <a:stCxn id="413" idx="4"/>
            </p:cNvCxnSpPr>
            <p:nvPr/>
          </p:nvCxnSpPr>
          <p:spPr>
            <a:xfrm>
              <a:off x="2236899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6" name="Straight Arrow Connector 415">
              <a:extLst>
                <a:ext uri="{FF2B5EF4-FFF2-40B4-BE49-F238E27FC236}">
                  <a16:creationId xmlns="" xmlns:a16="http://schemas.microsoft.com/office/drawing/2014/main" id="{2F66E801-DF28-BAF5-40E1-0C317D6AA641}"/>
                </a:ext>
              </a:extLst>
            </p:cNvPr>
            <p:cNvCxnSpPr>
              <a:cxnSpLocks/>
              <a:stCxn id="413" idx="4"/>
            </p:cNvCxnSpPr>
            <p:nvPr/>
          </p:nvCxnSpPr>
          <p:spPr>
            <a:xfrm>
              <a:off x="2236899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17" name="TextBox 416">
              <a:extLst>
                <a:ext uri="{FF2B5EF4-FFF2-40B4-BE49-F238E27FC236}">
                  <a16:creationId xmlns="" xmlns:a16="http://schemas.microsoft.com/office/drawing/2014/main" id="{30835651-5711-E48E-D777-D99FC1D30F04}"/>
                </a:ext>
              </a:extLst>
            </p:cNvPr>
            <p:cNvSpPr txBox="1"/>
            <p:nvPr/>
          </p:nvSpPr>
          <p:spPr>
            <a:xfrm>
              <a:off x="1674005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    0    +1</a:t>
              </a:r>
            </a:p>
          </p:txBody>
        </p:sp>
        <p:sp>
          <p:nvSpPr>
            <p:cNvPr id="418" name="TextBox 417">
              <a:extLst>
                <a:ext uri="{FF2B5EF4-FFF2-40B4-BE49-F238E27FC236}">
                  <a16:creationId xmlns="" xmlns:a16="http://schemas.microsoft.com/office/drawing/2014/main" id="{B4F3A339-4868-97AA-BD06-63C0A0805714}"/>
                </a:ext>
              </a:extLst>
            </p:cNvPr>
            <p:cNvSpPr txBox="1"/>
            <p:nvPr/>
          </p:nvSpPr>
          <p:spPr>
            <a:xfrm>
              <a:off x="1674005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419" name="Oval 418">
              <a:extLst>
                <a:ext uri="{FF2B5EF4-FFF2-40B4-BE49-F238E27FC236}">
                  <a16:creationId xmlns="" xmlns:a16="http://schemas.microsoft.com/office/drawing/2014/main" id="{74E913F2-3BFF-5B75-5D43-E9ACBABE3E57}"/>
                </a:ext>
              </a:extLst>
            </p:cNvPr>
            <p:cNvSpPr/>
            <p:nvPr/>
          </p:nvSpPr>
          <p:spPr>
            <a:xfrm>
              <a:off x="3306379" y="412423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20" name="Straight Arrow Connector 419">
              <a:extLst>
                <a:ext uri="{FF2B5EF4-FFF2-40B4-BE49-F238E27FC236}">
                  <a16:creationId xmlns="" xmlns:a16="http://schemas.microsoft.com/office/drawing/2014/main" id="{24A1D2F9-B8B1-30CB-73FF-00FD835AE299}"/>
                </a:ext>
              </a:extLst>
            </p:cNvPr>
            <p:cNvCxnSpPr>
              <a:cxnSpLocks/>
              <a:stCxn id="419" idx="4"/>
            </p:cNvCxnSpPr>
            <p:nvPr/>
          </p:nvCxnSpPr>
          <p:spPr>
            <a:xfrm flipH="1">
              <a:off x="3053888" y="4429035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1" name="Straight Arrow Connector 420">
              <a:extLst>
                <a:ext uri="{FF2B5EF4-FFF2-40B4-BE49-F238E27FC236}">
                  <a16:creationId xmlns="" xmlns:a16="http://schemas.microsoft.com/office/drawing/2014/main" id="{B5811B81-9401-2338-91F8-BA1AF7FF676A}"/>
                </a:ext>
              </a:extLst>
            </p:cNvPr>
            <p:cNvCxnSpPr>
              <a:cxnSpLocks/>
              <a:stCxn id="419" idx="4"/>
            </p:cNvCxnSpPr>
            <p:nvPr/>
          </p:nvCxnSpPr>
          <p:spPr>
            <a:xfrm>
              <a:off x="3458779" y="4429035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2" name="Straight Arrow Connector 421">
              <a:extLst>
                <a:ext uri="{FF2B5EF4-FFF2-40B4-BE49-F238E27FC236}">
                  <a16:creationId xmlns="" xmlns:a16="http://schemas.microsoft.com/office/drawing/2014/main" id="{3F4A004D-8222-2F86-03D6-FABBDC0075A9}"/>
                </a:ext>
              </a:extLst>
            </p:cNvPr>
            <p:cNvCxnSpPr>
              <a:cxnSpLocks/>
              <a:stCxn id="419" idx="4"/>
            </p:cNvCxnSpPr>
            <p:nvPr/>
          </p:nvCxnSpPr>
          <p:spPr>
            <a:xfrm>
              <a:off x="3458779" y="4429035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3" name="TextBox 422">
              <a:extLst>
                <a:ext uri="{FF2B5EF4-FFF2-40B4-BE49-F238E27FC236}">
                  <a16:creationId xmlns="" xmlns:a16="http://schemas.microsoft.com/office/drawing/2014/main" id="{99FD0720-4FBD-6394-4050-65A86A61E76C}"/>
                </a:ext>
              </a:extLst>
            </p:cNvPr>
            <p:cNvSpPr txBox="1"/>
            <p:nvPr/>
          </p:nvSpPr>
          <p:spPr>
            <a:xfrm>
              <a:off x="2895885" y="5014987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    -1    0</a:t>
              </a:r>
            </a:p>
          </p:txBody>
        </p:sp>
        <p:sp>
          <p:nvSpPr>
            <p:cNvPr id="424" name="TextBox 423">
              <a:extLst>
                <a:ext uri="{FF2B5EF4-FFF2-40B4-BE49-F238E27FC236}">
                  <a16:creationId xmlns="" xmlns:a16="http://schemas.microsoft.com/office/drawing/2014/main" id="{F81EDE4B-A826-7BBC-3F9A-A69E45820889}"/>
                </a:ext>
              </a:extLst>
            </p:cNvPr>
            <p:cNvSpPr txBox="1"/>
            <p:nvPr/>
          </p:nvSpPr>
          <p:spPr>
            <a:xfrm>
              <a:off x="2895885" y="4656681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425" name="TextBox 424">
              <a:extLst>
                <a:ext uri="{FF2B5EF4-FFF2-40B4-BE49-F238E27FC236}">
                  <a16:creationId xmlns="" xmlns:a16="http://schemas.microsoft.com/office/drawing/2014/main" id="{B98BF345-59CD-453E-3C40-82A5226B0610}"/>
                </a:ext>
              </a:extLst>
            </p:cNvPr>
            <p:cNvSpPr txBox="1"/>
            <p:nvPr/>
          </p:nvSpPr>
          <p:spPr>
            <a:xfrm>
              <a:off x="1081806" y="3570237"/>
              <a:ext cx="227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R               P                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" grpId="0"/>
      <p:bldP spid="348" grpId="0"/>
      <p:bldP spid="349" grpId="0"/>
      <p:bldP spid="356" grpId="0"/>
      <p:bldP spid="3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 (CFR): The 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00A39A-E2B6-1C26-1B22-1108A004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71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IDEA: 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one regret minimizer at each information set!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>
                <a:extLst>
                  <a:ext uri="{FF2B5EF4-FFF2-40B4-BE49-F238E27FC236}">
                    <a16:creationId xmlns="" xmlns:a16="http://schemas.microsoft.com/office/drawing/2014/main" id="{68DCB5DB-2EFE-42AC-6758-02A55EA02DB0}"/>
                  </a:ext>
                </a:extLst>
              </p:cNvPr>
              <p:cNvSpPr txBox="1"/>
              <p:nvPr/>
            </p:nvSpPr>
            <p:spPr>
              <a:xfrm>
                <a:off x="4448265" y="2665182"/>
                <a:ext cx="41612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Attempt 2:</a:t>
                </a:r>
                <a:r>
                  <a:rPr lang="en-US" dirty="0">
                    <a:solidFill>
                      <a:schemeClr val="accent5"/>
                    </a:solidFill>
                  </a:rPr>
                  <a:t> Use reach-weighted values: </a:t>
                </a: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utility of playing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at </a:t>
                </a:r>
                <a:r>
                  <a:rPr lang="en-US" dirty="0" err="1">
                    <a:solidFill>
                      <a:schemeClr val="accent5"/>
                    </a:solidFill>
                  </a:rPr>
                  <a:t>infoset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= conditional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5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5"/>
                    </a:solidFill>
                  </a:rPr>
                  <a:t>* probability of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68DCB5DB-2EFE-42AC-6758-02A55EA0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265" y="2665182"/>
                <a:ext cx="4161221" cy="1200329"/>
              </a:xfrm>
              <a:prstGeom prst="rect">
                <a:avLst/>
              </a:prstGeom>
              <a:blipFill>
                <a:blip r:embed="rId3"/>
                <a:stretch>
                  <a:fillRect l="-1320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105F3164-D254-CC3B-9C4D-1F616C0D21DC}"/>
              </a:ext>
            </a:extLst>
          </p:cNvPr>
          <p:cNvSpPr txBox="1"/>
          <p:nvPr/>
        </p:nvSpPr>
        <p:spPr>
          <a:xfrm>
            <a:off x="2740520" y="2002787"/>
            <a:ext cx="63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Question: What utility should we give to each </a:t>
            </a:r>
            <a:r>
              <a:rPr lang="en-US" b="1" dirty="0" err="1">
                <a:solidFill>
                  <a:schemeClr val="accent4"/>
                </a:solidFill>
              </a:rPr>
              <a:t>infoset's</a:t>
            </a:r>
            <a:r>
              <a:rPr lang="en-US" b="1" dirty="0">
                <a:solidFill>
                  <a:schemeClr val="accent4"/>
                </a:solidFill>
              </a:rPr>
              <a:t> regret minimizer at each time step?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TextBox 348">
                <a:extLst>
                  <a:ext uri="{FF2B5EF4-FFF2-40B4-BE49-F238E27FC236}">
                    <a16:creationId xmlns="" xmlns:a16="http://schemas.microsoft.com/office/drawing/2014/main" id="{6506AE5B-3559-551E-3FC8-9068E14D536E}"/>
                  </a:ext>
                </a:extLst>
              </p:cNvPr>
              <p:cNvSpPr txBox="1"/>
              <p:nvPr/>
            </p:nvSpPr>
            <p:spPr>
              <a:xfrm>
                <a:off x="4420300" y="3934859"/>
                <a:ext cx="41928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6"/>
                    </a:solidFill>
                  </a:rPr>
                  <a:t>Problem: </a:t>
                </a:r>
                <a:r>
                  <a:rPr lang="en-US" i="1" dirty="0">
                    <a:solidFill>
                      <a:schemeClr val="accent6"/>
                    </a:solidFill>
                  </a:rPr>
                  <a:t>Our</a:t>
                </a:r>
                <a:r>
                  <a:rPr lang="en-US" dirty="0">
                    <a:solidFill>
                      <a:schemeClr val="accent6"/>
                    </a:solidFill>
                  </a:rPr>
                  <a:t> strategy can change </a:t>
                </a:r>
                <a:r>
                  <a:rPr lang="en-US" i="1" dirty="0">
                    <a:solidFill>
                      <a:schemeClr val="accent6"/>
                    </a:solidFill>
                  </a:rPr>
                  <a:t>before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1" i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6506AE5B-3559-551E-3FC8-9068E14D5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300" y="3934859"/>
                <a:ext cx="4192879" cy="369332"/>
              </a:xfrm>
              <a:prstGeom prst="rect">
                <a:avLst/>
              </a:prstGeom>
              <a:blipFill>
                <a:blip r:embed="rId4"/>
                <a:stretch>
                  <a:fillRect l="-116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1" name="TextBox 350">
            <a:extLst>
              <a:ext uri="{FF2B5EF4-FFF2-40B4-BE49-F238E27FC236}">
                <a16:creationId xmlns="" xmlns:a16="http://schemas.microsoft.com/office/drawing/2014/main" id="{4ACE2EFF-17F4-DF12-A07B-AEBE659894E6}"/>
              </a:ext>
            </a:extLst>
          </p:cNvPr>
          <p:cNvSpPr txBox="1"/>
          <p:nvPr/>
        </p:nvSpPr>
        <p:spPr>
          <a:xfrm>
            <a:off x="4368194" y="4333515"/>
            <a:ext cx="4639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</a:t>
            </a:r>
            <a:r>
              <a:rPr lang="en-US" b="1" dirty="0">
                <a:solidFill>
                  <a:schemeClr val="accent2"/>
                </a:solidFill>
              </a:rPr>
              <a:t>P2 </a:t>
            </a:r>
            <a:r>
              <a:rPr lang="en-US" dirty="0"/>
              <a:t>always plays </a:t>
            </a:r>
            <a:r>
              <a:rPr lang="en-US" dirty="0">
                <a:solidFill>
                  <a:schemeClr val="accent2"/>
                </a:solidFill>
              </a:rPr>
              <a:t>Rock</a:t>
            </a:r>
          </a:p>
          <a:p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1"/>
                </a:solidFill>
              </a:rPr>
              <a:t>P1 </a:t>
            </a:r>
            <a:r>
              <a:rPr lang="en-US" dirty="0"/>
              <a:t>is currently playing </a:t>
            </a:r>
            <a:r>
              <a:rPr lang="en-US" dirty="0">
                <a:solidFill>
                  <a:schemeClr val="accent1"/>
                </a:solidFill>
              </a:rPr>
              <a:t>(Exit, Scissors)</a:t>
            </a:r>
          </a:p>
        </p:txBody>
      </p:sp>
      <p:grpSp>
        <p:nvGrpSpPr>
          <p:cNvPr id="358" name="Group 357">
            <a:extLst>
              <a:ext uri="{FF2B5EF4-FFF2-40B4-BE49-F238E27FC236}">
                <a16:creationId xmlns="" xmlns:a16="http://schemas.microsoft.com/office/drawing/2014/main" id="{61C29276-49BA-8120-C229-2D5BD9CA02EA}"/>
              </a:ext>
            </a:extLst>
          </p:cNvPr>
          <p:cNvGrpSpPr/>
          <p:nvPr/>
        </p:nvGrpSpPr>
        <p:grpSpPr>
          <a:xfrm>
            <a:off x="4448265" y="2674684"/>
            <a:ext cx="3886200" cy="1190827"/>
            <a:chOff x="4267200" y="4495800"/>
            <a:chExt cx="914400" cy="914400"/>
          </a:xfrm>
        </p:grpSpPr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21F6E348-5815-D486-F3FC-EB7232E09189}"/>
                </a:ext>
              </a:extLst>
            </p:cNvPr>
            <p:cNvCxnSpPr/>
            <p:nvPr/>
          </p:nvCxnSpPr>
          <p:spPr>
            <a:xfrm flipV="1">
              <a:off x="4267200" y="4495800"/>
              <a:ext cx="914400" cy="914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86936A8F-F4B2-DF96-1A0B-768BFE860E55}"/>
                </a:ext>
              </a:extLst>
            </p:cNvPr>
            <p:cNvCxnSpPr/>
            <p:nvPr/>
          </p:nvCxnSpPr>
          <p:spPr>
            <a:xfrm>
              <a:off x="4267200" y="4495800"/>
              <a:ext cx="914400" cy="9144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E630E1E6-54AC-4820-6A8D-EC19A798ED0D}"/>
                  </a:ext>
                </a:extLst>
              </p:cNvPr>
              <p:cNvSpPr txBox="1"/>
              <p:nvPr/>
            </p:nvSpPr>
            <p:spPr>
              <a:xfrm>
                <a:off x="4339892" y="4922654"/>
                <a:ext cx="49044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This </a:t>
                </a:r>
                <a:r>
                  <a:rPr lang="en-US" dirty="0" err="1">
                    <a:solidFill>
                      <a:schemeClr val="tx1"/>
                    </a:solidFill>
                  </a:rPr>
                  <a:t>infoset</a:t>
                </a:r>
                <a:r>
                  <a:rPr lang="en-US" dirty="0">
                    <a:solidFill>
                      <a:schemeClr val="tx1"/>
                    </a:solidFill>
                  </a:rPr>
                  <a:t> isn't reached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its regret minimizer observes utility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P1</a:t>
                </a:r>
                <a:r>
                  <a:rPr lang="en-US" dirty="0">
                    <a:solidFill>
                      <a:schemeClr val="tx1"/>
                    </a:solidFill>
                  </a:rPr>
                  <a:t> never learns to play the correct best response </a:t>
                </a:r>
                <a:r>
                  <a:rPr lang="en-US" dirty="0">
                    <a:solidFill>
                      <a:schemeClr val="accent1"/>
                    </a:solidFill>
                  </a:rPr>
                  <a:t>(Play, Paper)</a:t>
                </a:r>
                <a:r>
                  <a:rPr lang="en-US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30E1E6-54AC-4820-6A8D-EC19A798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892" y="4922654"/>
                <a:ext cx="4904430" cy="1200329"/>
              </a:xfrm>
              <a:prstGeom prst="rect">
                <a:avLst/>
              </a:prstGeom>
              <a:blipFill>
                <a:blip r:embed="rId5"/>
                <a:stretch>
                  <a:fillRect l="-1119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CB8A3A36-8F4B-B0BD-FC6B-C6635E67BA48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4343400"/>
            <a:ext cx="634394" cy="720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621E819-034B-BC43-7D4F-C040DE7B8A90}"/>
              </a:ext>
            </a:extLst>
          </p:cNvPr>
          <p:cNvSpPr txBox="1"/>
          <p:nvPr/>
        </p:nvSpPr>
        <p:spPr>
          <a:xfrm>
            <a:off x="3200401" y="5954381"/>
            <a:ext cx="604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(This idea came up on your homework! In the language there, </a:t>
            </a:r>
            <a:r>
              <a:rPr lang="en-US" dirty="0">
                <a:solidFill>
                  <a:schemeClr val="accent1"/>
                </a:solidFill>
              </a:rPr>
              <a:t>(Exit, Scissors)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is locally optimal but not globally optimal.)</a:t>
            </a:r>
          </a:p>
        </p:txBody>
      </p:sp>
      <p:grpSp>
        <p:nvGrpSpPr>
          <p:cNvPr id="204" name="Group 203">
            <a:extLst>
              <a:ext uri="{FF2B5EF4-FFF2-40B4-BE49-F238E27FC236}">
                <a16:creationId xmlns="" xmlns:a16="http://schemas.microsoft.com/office/drawing/2014/main" id="{0B9D5024-5F10-E300-70F4-F1E954FB1091}"/>
              </a:ext>
            </a:extLst>
          </p:cNvPr>
          <p:cNvGrpSpPr/>
          <p:nvPr/>
        </p:nvGrpSpPr>
        <p:grpSpPr>
          <a:xfrm>
            <a:off x="262494" y="2232512"/>
            <a:ext cx="3818154" cy="3146341"/>
            <a:chOff x="246641" y="2238641"/>
            <a:chExt cx="3818154" cy="3146341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D592F000-1FED-784D-D517-ACF0D3CEC038}"/>
                </a:ext>
              </a:extLst>
            </p:cNvPr>
            <p:cNvCxnSpPr>
              <a:stCxn id="216" idx="6"/>
              <a:endCxn id="228" idx="2"/>
            </p:cNvCxnSpPr>
            <p:nvPr/>
          </p:nvCxnSpPr>
          <p:spPr>
            <a:xfrm flipV="1">
              <a:off x="961935" y="4276635"/>
              <a:ext cx="2344444" cy="663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6" name="Oval 205">
              <a:extLst>
                <a:ext uri="{FF2B5EF4-FFF2-40B4-BE49-F238E27FC236}">
                  <a16:creationId xmlns="" xmlns:a16="http://schemas.microsoft.com/office/drawing/2014/main" id="{0258E3E7-02B4-8810-FF93-5F6E6D55F026}"/>
                </a:ext>
              </a:extLst>
            </p:cNvPr>
            <p:cNvSpPr/>
            <p:nvPr/>
          </p:nvSpPr>
          <p:spPr>
            <a:xfrm>
              <a:off x="1600200" y="223864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7" name="Oval 206">
              <a:extLst>
                <a:ext uri="{FF2B5EF4-FFF2-40B4-BE49-F238E27FC236}">
                  <a16:creationId xmlns="" xmlns:a16="http://schemas.microsoft.com/office/drawing/2014/main" id="{4ECD0F33-A68B-8F70-7D1D-B0BBBB1848F2}"/>
                </a:ext>
              </a:extLst>
            </p:cNvPr>
            <p:cNvSpPr/>
            <p:nvPr/>
          </p:nvSpPr>
          <p:spPr>
            <a:xfrm>
              <a:off x="2084499" y="3181977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08" name="Straight Arrow Connector 207">
              <a:extLst>
                <a:ext uri="{FF2B5EF4-FFF2-40B4-BE49-F238E27FC236}">
                  <a16:creationId xmlns="" xmlns:a16="http://schemas.microsoft.com/office/drawing/2014/main" id="{DDCFE290-08A3-61B1-3788-4177CD2CD656}"/>
                </a:ext>
              </a:extLst>
            </p:cNvPr>
            <p:cNvCxnSpPr>
              <a:cxnSpLocks/>
              <a:stCxn id="206" idx="5"/>
              <a:endCxn id="207" idx="0"/>
            </p:cNvCxnSpPr>
            <p:nvPr/>
          </p:nvCxnSpPr>
          <p:spPr>
            <a:xfrm>
              <a:off x="1860363" y="2498804"/>
              <a:ext cx="376536" cy="68317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="" xmlns:a16="http://schemas.microsoft.com/office/drawing/2014/main" id="{87772084-0906-921B-D4A5-19C8D3E89061}"/>
                </a:ext>
              </a:extLst>
            </p:cNvPr>
            <p:cNvCxnSpPr>
              <a:cxnSpLocks/>
              <a:stCxn id="206" idx="3"/>
            </p:cNvCxnSpPr>
            <p:nvPr/>
          </p:nvCxnSpPr>
          <p:spPr>
            <a:xfrm flipH="1">
              <a:off x="1192099" y="2498804"/>
              <a:ext cx="452738" cy="45369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F05AF973-8EFA-5CDC-81C9-78F970B2EEFF}"/>
                </a:ext>
              </a:extLst>
            </p:cNvPr>
            <p:cNvSpPr txBox="1"/>
            <p:nvPr/>
          </p:nvSpPr>
          <p:spPr>
            <a:xfrm>
              <a:off x="889445" y="2422883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Exit</a:t>
              </a:r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0E93646F-D2B7-7FC7-E094-AA64A400CC01}"/>
                </a:ext>
              </a:extLst>
            </p:cNvPr>
            <p:cNvSpPr txBox="1"/>
            <p:nvPr/>
          </p:nvSpPr>
          <p:spPr>
            <a:xfrm>
              <a:off x="1972965" y="2558007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Play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="" xmlns:a16="http://schemas.microsoft.com/office/drawing/2014/main" id="{91EEEDBE-357D-476B-FFD6-27D5D741B180}"/>
                </a:ext>
              </a:extLst>
            </p:cNvPr>
            <p:cNvSpPr txBox="1"/>
            <p:nvPr/>
          </p:nvSpPr>
          <p:spPr>
            <a:xfrm>
              <a:off x="935933" y="289365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0.5</a:t>
              </a:r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="" xmlns:a16="http://schemas.microsoft.com/office/drawing/2014/main" id="{5B188ACE-D38B-4436-4D4A-754C75CD5FAB}"/>
                </a:ext>
              </a:extLst>
            </p:cNvPr>
            <p:cNvCxnSpPr>
              <a:cxnSpLocks/>
              <a:stCxn id="207" idx="3"/>
              <a:endCxn id="216" idx="0"/>
            </p:cNvCxnSpPr>
            <p:nvPr/>
          </p:nvCxnSpPr>
          <p:spPr>
            <a:xfrm flipH="1">
              <a:off x="809535" y="3442140"/>
              <a:ext cx="1319601" cy="68275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4" name="Straight Arrow Connector 213">
              <a:extLst>
                <a:ext uri="{FF2B5EF4-FFF2-40B4-BE49-F238E27FC236}">
                  <a16:creationId xmlns="" xmlns:a16="http://schemas.microsoft.com/office/drawing/2014/main" id="{EA16A2D1-0CCF-B6FD-3397-0EE16C38BCAE}"/>
                </a:ext>
              </a:extLst>
            </p:cNvPr>
            <p:cNvCxnSpPr>
              <a:cxnSpLocks/>
              <a:stCxn id="207" idx="4"/>
              <a:endCxn id="222" idx="0"/>
            </p:cNvCxnSpPr>
            <p:nvPr/>
          </p:nvCxnSpPr>
          <p:spPr>
            <a:xfrm>
              <a:off x="2236899" y="3486777"/>
              <a:ext cx="0" cy="63812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="" xmlns:a16="http://schemas.microsoft.com/office/drawing/2014/main" id="{576DAA0E-2C85-E0D2-6E46-C26765453F61}"/>
                </a:ext>
              </a:extLst>
            </p:cNvPr>
            <p:cNvCxnSpPr>
              <a:cxnSpLocks/>
              <a:stCxn id="207" idx="5"/>
              <a:endCxn id="228" idx="0"/>
            </p:cNvCxnSpPr>
            <p:nvPr/>
          </p:nvCxnSpPr>
          <p:spPr>
            <a:xfrm>
              <a:off x="2344662" y="3442140"/>
              <a:ext cx="1114117" cy="68209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6" name="Oval 215">
              <a:extLst>
                <a:ext uri="{FF2B5EF4-FFF2-40B4-BE49-F238E27FC236}">
                  <a16:creationId xmlns="" xmlns:a16="http://schemas.microsoft.com/office/drawing/2014/main" id="{B981D460-274F-789B-BA3B-A55818285F6A}"/>
                </a:ext>
              </a:extLst>
            </p:cNvPr>
            <p:cNvSpPr/>
            <p:nvPr/>
          </p:nvSpPr>
          <p:spPr>
            <a:xfrm>
              <a:off x="657135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="" xmlns:a16="http://schemas.microsoft.com/office/drawing/2014/main" id="{C476CAE5-EBBE-C930-0B81-2651DF581EDD}"/>
                </a:ext>
              </a:extLst>
            </p:cNvPr>
            <p:cNvCxnSpPr>
              <a:cxnSpLocks/>
              <a:stCxn id="216" idx="4"/>
            </p:cNvCxnSpPr>
            <p:nvPr/>
          </p:nvCxnSpPr>
          <p:spPr>
            <a:xfrm flipH="1">
              <a:off x="404644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="" xmlns:a16="http://schemas.microsoft.com/office/drawing/2014/main" id="{6E4A6EDF-C804-4DC6-E553-6BF38C044053}"/>
                </a:ext>
              </a:extLst>
            </p:cNvPr>
            <p:cNvCxnSpPr>
              <a:cxnSpLocks/>
              <a:stCxn id="216" idx="4"/>
            </p:cNvCxnSpPr>
            <p:nvPr/>
          </p:nvCxnSpPr>
          <p:spPr>
            <a:xfrm>
              <a:off x="809535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="" xmlns:a16="http://schemas.microsoft.com/office/drawing/2014/main" id="{3923F373-E948-8122-8084-41F51A60D2CC}"/>
                </a:ext>
              </a:extLst>
            </p:cNvPr>
            <p:cNvCxnSpPr>
              <a:cxnSpLocks/>
              <a:stCxn id="216" idx="4"/>
            </p:cNvCxnSpPr>
            <p:nvPr/>
          </p:nvCxnSpPr>
          <p:spPr>
            <a:xfrm>
              <a:off x="809535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="" xmlns:a16="http://schemas.microsoft.com/office/drawing/2014/main" id="{03B5F0DD-9106-0450-2519-C03AE2E67598}"/>
                </a:ext>
              </a:extLst>
            </p:cNvPr>
            <p:cNvSpPr txBox="1"/>
            <p:nvPr/>
          </p:nvSpPr>
          <p:spPr>
            <a:xfrm>
              <a:off x="246641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    +1    -1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="" xmlns:a16="http://schemas.microsoft.com/office/drawing/2014/main" id="{56EB076F-A7E0-21FD-C6E1-758CD6624DE8}"/>
                </a:ext>
              </a:extLst>
            </p:cNvPr>
            <p:cNvSpPr txBox="1"/>
            <p:nvPr/>
          </p:nvSpPr>
          <p:spPr>
            <a:xfrm>
              <a:off x="246641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222" name="Oval 221">
              <a:extLst>
                <a:ext uri="{FF2B5EF4-FFF2-40B4-BE49-F238E27FC236}">
                  <a16:creationId xmlns="" xmlns:a16="http://schemas.microsoft.com/office/drawing/2014/main" id="{C2C33D6E-BD3D-C588-5FCD-72951BC1FA39}"/>
                </a:ext>
              </a:extLst>
            </p:cNvPr>
            <p:cNvSpPr/>
            <p:nvPr/>
          </p:nvSpPr>
          <p:spPr>
            <a:xfrm>
              <a:off x="2084499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="" xmlns:a16="http://schemas.microsoft.com/office/drawing/2014/main" id="{4D18DFE7-D303-B0A8-3A32-33C6A266855E}"/>
                </a:ext>
              </a:extLst>
            </p:cNvPr>
            <p:cNvCxnSpPr>
              <a:cxnSpLocks/>
              <a:stCxn id="222" idx="4"/>
            </p:cNvCxnSpPr>
            <p:nvPr/>
          </p:nvCxnSpPr>
          <p:spPr>
            <a:xfrm flipH="1">
              <a:off x="1832008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="" xmlns:a16="http://schemas.microsoft.com/office/drawing/2014/main" id="{7E7DE3C7-DDA8-B89B-956B-4759554EFB71}"/>
                </a:ext>
              </a:extLst>
            </p:cNvPr>
            <p:cNvCxnSpPr>
              <a:cxnSpLocks/>
              <a:stCxn id="222" idx="4"/>
            </p:cNvCxnSpPr>
            <p:nvPr/>
          </p:nvCxnSpPr>
          <p:spPr>
            <a:xfrm>
              <a:off x="2236899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="" xmlns:a16="http://schemas.microsoft.com/office/drawing/2014/main" id="{36D6D35F-90C3-5AAD-7DC8-319248383FF3}"/>
                </a:ext>
              </a:extLst>
            </p:cNvPr>
            <p:cNvCxnSpPr>
              <a:cxnSpLocks/>
              <a:stCxn id="222" idx="4"/>
            </p:cNvCxnSpPr>
            <p:nvPr/>
          </p:nvCxnSpPr>
          <p:spPr>
            <a:xfrm>
              <a:off x="2236899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="" xmlns:a16="http://schemas.microsoft.com/office/drawing/2014/main" id="{C8A963BB-84D8-7FB6-6AB9-84016D856296}"/>
                </a:ext>
              </a:extLst>
            </p:cNvPr>
            <p:cNvSpPr txBox="1"/>
            <p:nvPr/>
          </p:nvSpPr>
          <p:spPr>
            <a:xfrm>
              <a:off x="1674005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    0    +1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7286F8F4-FB1E-42E1-BD74-20CFF022C761}"/>
                </a:ext>
              </a:extLst>
            </p:cNvPr>
            <p:cNvSpPr txBox="1"/>
            <p:nvPr/>
          </p:nvSpPr>
          <p:spPr>
            <a:xfrm>
              <a:off x="1674005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D06A9C40-A0F3-876D-EB2B-CE12CD344072}"/>
                </a:ext>
              </a:extLst>
            </p:cNvPr>
            <p:cNvSpPr/>
            <p:nvPr/>
          </p:nvSpPr>
          <p:spPr>
            <a:xfrm>
              <a:off x="3306379" y="412423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="" xmlns:a16="http://schemas.microsoft.com/office/drawing/2014/main" id="{5CC13617-4547-7D9E-8BA4-CF9015E7226D}"/>
                </a:ext>
              </a:extLst>
            </p:cNvPr>
            <p:cNvCxnSpPr>
              <a:cxnSpLocks/>
              <a:stCxn id="228" idx="4"/>
            </p:cNvCxnSpPr>
            <p:nvPr/>
          </p:nvCxnSpPr>
          <p:spPr>
            <a:xfrm flipH="1">
              <a:off x="3053888" y="4429035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="" xmlns:a16="http://schemas.microsoft.com/office/drawing/2014/main" id="{5B9DDE38-7B44-67D5-1CCA-F008DD2DB836}"/>
                </a:ext>
              </a:extLst>
            </p:cNvPr>
            <p:cNvCxnSpPr>
              <a:cxnSpLocks/>
              <a:stCxn id="228" idx="4"/>
            </p:cNvCxnSpPr>
            <p:nvPr/>
          </p:nvCxnSpPr>
          <p:spPr>
            <a:xfrm>
              <a:off x="3458779" y="4429035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="" xmlns:a16="http://schemas.microsoft.com/office/drawing/2014/main" id="{F92A9883-DEB2-F7D2-07FF-1B92A3A493A4}"/>
                </a:ext>
              </a:extLst>
            </p:cNvPr>
            <p:cNvCxnSpPr>
              <a:cxnSpLocks/>
              <a:stCxn id="228" idx="4"/>
            </p:cNvCxnSpPr>
            <p:nvPr/>
          </p:nvCxnSpPr>
          <p:spPr>
            <a:xfrm>
              <a:off x="3458779" y="4429035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="" xmlns:a16="http://schemas.microsoft.com/office/drawing/2014/main" id="{06099836-45CB-7A3D-130E-AE3D50E54F95}"/>
                </a:ext>
              </a:extLst>
            </p:cNvPr>
            <p:cNvSpPr txBox="1"/>
            <p:nvPr/>
          </p:nvSpPr>
          <p:spPr>
            <a:xfrm>
              <a:off x="2895885" y="5014987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    -1    0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B79964B2-A412-18BF-1976-10F91077FA96}"/>
                </a:ext>
              </a:extLst>
            </p:cNvPr>
            <p:cNvSpPr txBox="1"/>
            <p:nvPr/>
          </p:nvSpPr>
          <p:spPr>
            <a:xfrm>
              <a:off x="2895885" y="4656681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="" xmlns:a16="http://schemas.microsoft.com/office/drawing/2014/main" id="{32107198-ECE5-7396-3A61-8B357825AA1C}"/>
                </a:ext>
              </a:extLst>
            </p:cNvPr>
            <p:cNvSpPr txBox="1"/>
            <p:nvPr/>
          </p:nvSpPr>
          <p:spPr>
            <a:xfrm>
              <a:off x="1081806" y="3570237"/>
              <a:ext cx="227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R               P                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41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/>
      <p:bldP spid="351" grpId="0"/>
      <p:bldP spid="4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 (CFR): The Gist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00A39A-E2B6-1C26-1B22-1108A004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71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IDEA: 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one regret minimizer at each information set!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346">
                <a:extLst>
                  <a:ext uri="{FF2B5EF4-FFF2-40B4-BE49-F238E27FC236}">
                    <a16:creationId xmlns="" xmlns:a16="http://schemas.microsoft.com/office/drawing/2014/main" id="{68DCB5DB-2EFE-42AC-6758-02A55EA02DB0}"/>
                  </a:ext>
                </a:extLst>
              </p:cNvPr>
              <p:cNvSpPr txBox="1"/>
              <p:nvPr/>
            </p:nvSpPr>
            <p:spPr>
              <a:xfrm>
                <a:off x="4420496" y="2693074"/>
                <a:ext cx="463983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3"/>
                    </a:solidFill>
                  </a:rPr>
                  <a:t>Attempt 3:</a:t>
                </a:r>
                <a:r>
                  <a:rPr lang="en-US" dirty="0">
                    <a:solidFill>
                      <a:schemeClr val="accent3"/>
                    </a:solidFill>
                  </a:rPr>
                  <a:t> Use "counterfactual values":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    utility of playing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at </a:t>
                </a:r>
                <a:r>
                  <a:rPr lang="en-US" dirty="0" err="1">
                    <a:solidFill>
                      <a:schemeClr val="accent3"/>
                    </a:solidFill>
                  </a:rPr>
                  <a:t>infoset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= conditional value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</a:p>
              <a:p>
                <a:pPr lvl="1"/>
                <a:r>
                  <a:rPr lang="en-US" dirty="0">
                    <a:solidFill>
                      <a:schemeClr val="accent3"/>
                    </a:solidFill>
                  </a:rPr>
                  <a:t>* probability of </a:t>
                </a:r>
                <a:r>
                  <a:rPr lang="en-US" i="1" dirty="0">
                    <a:solidFill>
                      <a:schemeClr val="accent3"/>
                    </a:solidFill>
                  </a:rPr>
                  <a:t>all 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other</a:t>
                </a:r>
                <a:r>
                  <a:rPr lang="en-US" i="1" dirty="0">
                    <a:solidFill>
                      <a:schemeClr val="accent3"/>
                    </a:solidFill>
                  </a:rPr>
                  <a:t> players </a:t>
                </a:r>
              </a:p>
              <a:p>
                <a:pPr lvl="1"/>
                <a:r>
                  <a:rPr lang="en-US" i="1" dirty="0">
                    <a:solidFill>
                      <a:schemeClr val="accent3"/>
                    </a:solidFill>
                  </a:rPr>
                  <a:t>   (including chance) </a:t>
                </a:r>
                <a:r>
                  <a:rPr lang="en-US" dirty="0">
                    <a:solidFill>
                      <a:schemeClr val="accent3"/>
                    </a:solidFill>
                  </a:rPr>
                  <a:t>reaching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68DCB5DB-2EFE-42AC-6758-02A55EA0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496" y="2693074"/>
                <a:ext cx="4639837" cy="1754326"/>
              </a:xfrm>
              <a:prstGeom prst="rect">
                <a:avLst/>
              </a:prstGeom>
              <a:blipFill>
                <a:blip r:embed="rId3"/>
                <a:stretch>
                  <a:fillRect l="-1051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" name="TextBox 347">
            <a:extLst>
              <a:ext uri="{FF2B5EF4-FFF2-40B4-BE49-F238E27FC236}">
                <a16:creationId xmlns="" xmlns:a16="http://schemas.microsoft.com/office/drawing/2014/main" id="{105F3164-D254-CC3B-9C4D-1F616C0D21DC}"/>
              </a:ext>
            </a:extLst>
          </p:cNvPr>
          <p:cNvSpPr txBox="1"/>
          <p:nvPr/>
        </p:nvSpPr>
        <p:spPr>
          <a:xfrm>
            <a:off x="2740520" y="2002787"/>
            <a:ext cx="632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Question: What utility should we give to each </a:t>
            </a:r>
            <a:r>
              <a:rPr lang="en-US" b="1" dirty="0" err="1">
                <a:solidFill>
                  <a:schemeClr val="accent4"/>
                </a:solidFill>
              </a:rPr>
              <a:t>infoset's</a:t>
            </a:r>
            <a:r>
              <a:rPr lang="en-US" b="1" dirty="0">
                <a:solidFill>
                  <a:schemeClr val="accent4"/>
                </a:solidFill>
              </a:rPr>
              <a:t> regret minimizer at each time step?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DD0FBC16-A5CB-32F1-3409-558CFFD2A0FB}"/>
              </a:ext>
            </a:extLst>
          </p:cNvPr>
          <p:cNvSpPr txBox="1">
            <a:spLocks/>
          </p:cNvSpPr>
          <p:nvPr/>
        </p:nvSpPr>
        <p:spPr>
          <a:xfrm>
            <a:off x="4080647" y="4491356"/>
            <a:ext cx="4979685" cy="1604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b="1" dirty="0">
                <a:solidFill>
                  <a:srgbClr val="FF0000"/>
                </a:solidFill>
              </a:rPr>
              <a:t>🌟 THIS WORKS!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This is the algorithm called counterfactual regret minimization</a:t>
            </a:r>
          </a:p>
        </p:txBody>
      </p:sp>
      <p:grpSp>
        <p:nvGrpSpPr>
          <p:cNvPr id="201" name="Group 200">
            <a:extLst>
              <a:ext uri="{FF2B5EF4-FFF2-40B4-BE49-F238E27FC236}">
                <a16:creationId xmlns="" xmlns:a16="http://schemas.microsoft.com/office/drawing/2014/main" id="{276BD12A-2165-F310-7998-20FAFF78A519}"/>
              </a:ext>
            </a:extLst>
          </p:cNvPr>
          <p:cNvGrpSpPr/>
          <p:nvPr/>
        </p:nvGrpSpPr>
        <p:grpSpPr>
          <a:xfrm>
            <a:off x="262494" y="2232512"/>
            <a:ext cx="3818154" cy="3146341"/>
            <a:chOff x="246641" y="2238641"/>
            <a:chExt cx="3818154" cy="3146341"/>
          </a:xfrm>
        </p:grpSpPr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B9C5016C-E847-766C-EBB4-F235403F63A7}"/>
                </a:ext>
              </a:extLst>
            </p:cNvPr>
            <p:cNvCxnSpPr>
              <a:stCxn id="213" idx="6"/>
              <a:endCxn id="225" idx="2"/>
            </p:cNvCxnSpPr>
            <p:nvPr/>
          </p:nvCxnSpPr>
          <p:spPr>
            <a:xfrm flipV="1">
              <a:off x="961935" y="4276635"/>
              <a:ext cx="2344444" cy="663"/>
            </a:xfrm>
            <a:prstGeom prst="line">
              <a:avLst/>
            </a:prstGeom>
            <a:ln w="57150">
              <a:solidFill>
                <a:schemeClr val="accent1"/>
              </a:solidFill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3" name="Oval 202">
              <a:extLst>
                <a:ext uri="{FF2B5EF4-FFF2-40B4-BE49-F238E27FC236}">
                  <a16:creationId xmlns="" xmlns:a16="http://schemas.microsoft.com/office/drawing/2014/main" id="{23993943-4E47-96A8-9BDA-72B2DEFC85D8}"/>
                </a:ext>
              </a:extLst>
            </p:cNvPr>
            <p:cNvSpPr/>
            <p:nvPr/>
          </p:nvSpPr>
          <p:spPr>
            <a:xfrm>
              <a:off x="1600200" y="223864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="" xmlns:a16="http://schemas.microsoft.com/office/drawing/2014/main" id="{E963FF42-E803-7EDA-3B21-D96524E906D6}"/>
                </a:ext>
              </a:extLst>
            </p:cNvPr>
            <p:cNvSpPr/>
            <p:nvPr/>
          </p:nvSpPr>
          <p:spPr>
            <a:xfrm>
              <a:off x="2084499" y="3181977"/>
              <a:ext cx="304800" cy="3048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="" xmlns:a16="http://schemas.microsoft.com/office/drawing/2014/main" id="{CFF3CB8D-1952-F47C-96D2-F60007F8872B}"/>
                </a:ext>
              </a:extLst>
            </p:cNvPr>
            <p:cNvCxnSpPr>
              <a:cxnSpLocks/>
              <a:stCxn id="203" idx="5"/>
              <a:endCxn id="204" idx="0"/>
            </p:cNvCxnSpPr>
            <p:nvPr/>
          </p:nvCxnSpPr>
          <p:spPr>
            <a:xfrm>
              <a:off x="1860363" y="2498804"/>
              <a:ext cx="376536" cy="68317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="" xmlns:a16="http://schemas.microsoft.com/office/drawing/2014/main" id="{5060F3E9-E717-DB8C-52B9-6BDF94DA4CD4}"/>
                </a:ext>
              </a:extLst>
            </p:cNvPr>
            <p:cNvCxnSpPr>
              <a:cxnSpLocks/>
              <a:stCxn id="203" idx="3"/>
            </p:cNvCxnSpPr>
            <p:nvPr/>
          </p:nvCxnSpPr>
          <p:spPr>
            <a:xfrm flipH="1">
              <a:off x="1192099" y="2498804"/>
              <a:ext cx="452738" cy="45369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F3F53270-2466-85DB-B470-8578414AB7A5}"/>
                </a:ext>
              </a:extLst>
            </p:cNvPr>
            <p:cNvSpPr txBox="1"/>
            <p:nvPr/>
          </p:nvSpPr>
          <p:spPr>
            <a:xfrm>
              <a:off x="889445" y="2422883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Exit</a:t>
              </a: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8F37278E-07B0-6D5C-197D-D7D00EAB4DE0}"/>
                </a:ext>
              </a:extLst>
            </p:cNvPr>
            <p:cNvSpPr txBox="1"/>
            <p:nvPr/>
          </p:nvSpPr>
          <p:spPr>
            <a:xfrm>
              <a:off x="1972965" y="2558007"/>
              <a:ext cx="570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Play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8F0F28AD-6117-F236-4DAF-462643048961}"/>
                </a:ext>
              </a:extLst>
            </p:cNvPr>
            <p:cNvSpPr txBox="1"/>
            <p:nvPr/>
          </p:nvSpPr>
          <p:spPr>
            <a:xfrm>
              <a:off x="935933" y="289365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0.5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="" xmlns:a16="http://schemas.microsoft.com/office/drawing/2014/main" id="{8C82CDCC-CE5C-3ED7-A12C-D7921DCE36C3}"/>
                </a:ext>
              </a:extLst>
            </p:cNvPr>
            <p:cNvCxnSpPr>
              <a:cxnSpLocks/>
              <a:stCxn id="204" idx="3"/>
              <a:endCxn id="213" idx="0"/>
            </p:cNvCxnSpPr>
            <p:nvPr/>
          </p:nvCxnSpPr>
          <p:spPr>
            <a:xfrm flipH="1">
              <a:off x="809535" y="3442140"/>
              <a:ext cx="1319601" cy="682758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="" xmlns:a16="http://schemas.microsoft.com/office/drawing/2014/main" id="{034BF267-6F98-6AD9-1C7E-2D35362C075C}"/>
                </a:ext>
              </a:extLst>
            </p:cNvPr>
            <p:cNvCxnSpPr>
              <a:cxnSpLocks/>
              <a:stCxn id="204" idx="4"/>
              <a:endCxn id="219" idx="0"/>
            </p:cNvCxnSpPr>
            <p:nvPr/>
          </p:nvCxnSpPr>
          <p:spPr>
            <a:xfrm>
              <a:off x="2236899" y="3486777"/>
              <a:ext cx="0" cy="638121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="" xmlns:a16="http://schemas.microsoft.com/office/drawing/2014/main" id="{40135102-39A6-AE74-ED6B-436458D8D36C}"/>
                </a:ext>
              </a:extLst>
            </p:cNvPr>
            <p:cNvCxnSpPr>
              <a:cxnSpLocks/>
              <a:stCxn id="204" idx="5"/>
              <a:endCxn id="225" idx="0"/>
            </p:cNvCxnSpPr>
            <p:nvPr/>
          </p:nvCxnSpPr>
          <p:spPr>
            <a:xfrm>
              <a:off x="2344662" y="3442140"/>
              <a:ext cx="1114117" cy="68209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476185A4-80A0-F933-627F-F3C4ADA828BC}"/>
                </a:ext>
              </a:extLst>
            </p:cNvPr>
            <p:cNvSpPr/>
            <p:nvPr/>
          </p:nvSpPr>
          <p:spPr>
            <a:xfrm>
              <a:off x="657135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="" xmlns:a16="http://schemas.microsoft.com/office/drawing/2014/main" id="{CB2D2E58-F19D-0FB3-FE5B-5373D9F8CD48}"/>
                </a:ext>
              </a:extLst>
            </p:cNvPr>
            <p:cNvCxnSpPr>
              <a:cxnSpLocks/>
              <a:stCxn id="213" idx="4"/>
            </p:cNvCxnSpPr>
            <p:nvPr/>
          </p:nvCxnSpPr>
          <p:spPr>
            <a:xfrm flipH="1">
              <a:off x="404644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="" xmlns:a16="http://schemas.microsoft.com/office/drawing/2014/main" id="{E062B055-B1A9-D6ED-738E-74540EB2DFB0}"/>
                </a:ext>
              </a:extLst>
            </p:cNvPr>
            <p:cNvCxnSpPr>
              <a:cxnSpLocks/>
              <a:stCxn id="213" idx="4"/>
            </p:cNvCxnSpPr>
            <p:nvPr/>
          </p:nvCxnSpPr>
          <p:spPr>
            <a:xfrm>
              <a:off x="809535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="" xmlns:a16="http://schemas.microsoft.com/office/drawing/2014/main" id="{14455811-ACA0-A3A7-066C-A5C1789692C7}"/>
                </a:ext>
              </a:extLst>
            </p:cNvPr>
            <p:cNvCxnSpPr>
              <a:cxnSpLocks/>
              <a:stCxn id="213" idx="4"/>
            </p:cNvCxnSpPr>
            <p:nvPr/>
          </p:nvCxnSpPr>
          <p:spPr>
            <a:xfrm>
              <a:off x="809535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17" name="TextBox 216">
              <a:extLst>
                <a:ext uri="{FF2B5EF4-FFF2-40B4-BE49-F238E27FC236}">
                  <a16:creationId xmlns="" xmlns:a16="http://schemas.microsoft.com/office/drawing/2014/main" id="{49398B5D-1C49-EB96-4117-945B596ED65B}"/>
                </a:ext>
              </a:extLst>
            </p:cNvPr>
            <p:cNvSpPr txBox="1"/>
            <p:nvPr/>
          </p:nvSpPr>
          <p:spPr>
            <a:xfrm>
              <a:off x="246641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0    +1    -1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="" xmlns:a16="http://schemas.microsoft.com/office/drawing/2014/main" id="{07C62130-DAF6-DA8E-9A15-0F50ACD8CC04}"/>
                </a:ext>
              </a:extLst>
            </p:cNvPr>
            <p:cNvSpPr txBox="1"/>
            <p:nvPr/>
          </p:nvSpPr>
          <p:spPr>
            <a:xfrm>
              <a:off x="246641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="" xmlns:a16="http://schemas.microsoft.com/office/drawing/2014/main" id="{7879022E-B04C-5985-50B9-A453085C56B7}"/>
                </a:ext>
              </a:extLst>
            </p:cNvPr>
            <p:cNvSpPr/>
            <p:nvPr/>
          </p:nvSpPr>
          <p:spPr>
            <a:xfrm>
              <a:off x="2084499" y="4124898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20" name="Straight Arrow Connector 219">
              <a:extLst>
                <a:ext uri="{FF2B5EF4-FFF2-40B4-BE49-F238E27FC236}">
                  <a16:creationId xmlns="" xmlns:a16="http://schemas.microsoft.com/office/drawing/2014/main" id="{2563A145-4923-66D8-4436-50BEC429F89E}"/>
                </a:ext>
              </a:extLst>
            </p:cNvPr>
            <p:cNvCxnSpPr>
              <a:cxnSpLocks/>
              <a:stCxn id="219" idx="4"/>
            </p:cNvCxnSpPr>
            <p:nvPr/>
          </p:nvCxnSpPr>
          <p:spPr>
            <a:xfrm flipH="1">
              <a:off x="1832008" y="4429698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="" xmlns:a16="http://schemas.microsoft.com/office/drawing/2014/main" id="{E6068792-321C-92EA-B1BD-90E0CBA1CE1E}"/>
                </a:ext>
              </a:extLst>
            </p:cNvPr>
            <p:cNvCxnSpPr>
              <a:cxnSpLocks/>
              <a:stCxn id="219" idx="4"/>
            </p:cNvCxnSpPr>
            <p:nvPr/>
          </p:nvCxnSpPr>
          <p:spPr>
            <a:xfrm>
              <a:off x="2236899" y="4429698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="" xmlns:a16="http://schemas.microsoft.com/office/drawing/2014/main" id="{7D10FA85-DB36-C6A6-9892-6EC2AD338717}"/>
                </a:ext>
              </a:extLst>
            </p:cNvPr>
            <p:cNvCxnSpPr>
              <a:cxnSpLocks/>
              <a:stCxn id="219" idx="4"/>
            </p:cNvCxnSpPr>
            <p:nvPr/>
          </p:nvCxnSpPr>
          <p:spPr>
            <a:xfrm>
              <a:off x="2236899" y="4429698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="" xmlns:a16="http://schemas.microsoft.com/office/drawing/2014/main" id="{C92F8564-E521-3E19-8EBE-55428AF7572D}"/>
                </a:ext>
              </a:extLst>
            </p:cNvPr>
            <p:cNvSpPr txBox="1"/>
            <p:nvPr/>
          </p:nvSpPr>
          <p:spPr>
            <a:xfrm>
              <a:off x="1674005" y="5015650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-1    0    +1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="" xmlns:a16="http://schemas.microsoft.com/office/drawing/2014/main" id="{2DC06A5E-E4CE-E696-E216-36A1FEC23803}"/>
                </a:ext>
              </a:extLst>
            </p:cNvPr>
            <p:cNvSpPr txBox="1"/>
            <p:nvPr/>
          </p:nvSpPr>
          <p:spPr>
            <a:xfrm>
              <a:off x="1674005" y="4657344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="" xmlns:a16="http://schemas.microsoft.com/office/drawing/2014/main" id="{63EA6C8E-54AB-06DE-AC25-5EE5BC54BB52}"/>
                </a:ext>
              </a:extLst>
            </p:cNvPr>
            <p:cNvSpPr/>
            <p:nvPr/>
          </p:nvSpPr>
          <p:spPr>
            <a:xfrm>
              <a:off x="3306379" y="4124235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="" xmlns:a16="http://schemas.microsoft.com/office/drawing/2014/main" id="{EAD2E228-FBDE-4732-A62F-8885C95BC4F8}"/>
                </a:ext>
              </a:extLst>
            </p:cNvPr>
            <p:cNvCxnSpPr>
              <a:cxnSpLocks/>
              <a:stCxn id="225" idx="4"/>
            </p:cNvCxnSpPr>
            <p:nvPr/>
          </p:nvCxnSpPr>
          <p:spPr>
            <a:xfrm flipH="1">
              <a:off x="3053888" y="4429035"/>
              <a:ext cx="404891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="" xmlns:a16="http://schemas.microsoft.com/office/drawing/2014/main" id="{FE1D6DAC-A7B6-C128-7256-973080396380}"/>
                </a:ext>
              </a:extLst>
            </p:cNvPr>
            <p:cNvCxnSpPr>
              <a:cxnSpLocks/>
              <a:stCxn id="225" idx="4"/>
            </p:cNvCxnSpPr>
            <p:nvPr/>
          </p:nvCxnSpPr>
          <p:spPr>
            <a:xfrm>
              <a:off x="3458779" y="4429035"/>
              <a:ext cx="0" cy="64116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="" xmlns:a16="http://schemas.microsoft.com/office/drawing/2014/main" id="{FB9670D6-9922-561A-6137-F29877BBA6F0}"/>
                </a:ext>
              </a:extLst>
            </p:cNvPr>
            <p:cNvCxnSpPr>
              <a:cxnSpLocks/>
              <a:stCxn id="225" idx="4"/>
            </p:cNvCxnSpPr>
            <p:nvPr/>
          </p:nvCxnSpPr>
          <p:spPr>
            <a:xfrm>
              <a:off x="3458779" y="4429035"/>
              <a:ext cx="382564" cy="5969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="" xmlns:a16="http://schemas.microsoft.com/office/drawing/2014/main" id="{4232284E-618B-0A70-2F3B-3583999B24C3}"/>
                </a:ext>
              </a:extLst>
            </p:cNvPr>
            <p:cNvSpPr txBox="1"/>
            <p:nvPr/>
          </p:nvSpPr>
          <p:spPr>
            <a:xfrm>
              <a:off x="2895885" y="5014987"/>
              <a:ext cx="1144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+1    -1    0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="" xmlns:a16="http://schemas.microsoft.com/office/drawing/2014/main" id="{166CD300-ABDB-914D-B840-97103B7817A6}"/>
                </a:ext>
              </a:extLst>
            </p:cNvPr>
            <p:cNvSpPr txBox="1"/>
            <p:nvPr/>
          </p:nvSpPr>
          <p:spPr>
            <a:xfrm>
              <a:off x="2895885" y="4656681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    P        S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="" xmlns:a16="http://schemas.microsoft.com/office/drawing/2014/main" id="{53500670-B7DA-FEE9-3A40-58C18E10E729}"/>
                </a:ext>
              </a:extLst>
            </p:cNvPr>
            <p:cNvSpPr txBox="1"/>
            <p:nvPr/>
          </p:nvSpPr>
          <p:spPr>
            <a:xfrm>
              <a:off x="1081806" y="3570237"/>
              <a:ext cx="2279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R               P                 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6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Now: More details on CFR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0813FFC-07E0-EFAE-4DB3-D4FD4B8B182D}"/>
              </a:ext>
            </a:extLst>
          </p:cNvPr>
          <p:cNvGrpSpPr/>
          <p:nvPr/>
        </p:nvGrpSpPr>
        <p:grpSpPr>
          <a:xfrm>
            <a:off x="347926" y="2743200"/>
            <a:ext cx="8448148" cy="3393734"/>
            <a:chOff x="347926" y="2971800"/>
            <a:chExt cx="8448148" cy="3393734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5563227-58B6-D628-A360-358FCC6B96CC}"/>
                </a:ext>
              </a:extLst>
            </p:cNvPr>
            <p:cNvSpPr/>
            <p:nvPr/>
          </p:nvSpPr>
          <p:spPr>
            <a:xfrm>
              <a:off x="4346612" y="2971800"/>
              <a:ext cx="206323" cy="19280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37F99DD-8427-72F7-134C-C33BB07B579E}"/>
                </a:ext>
              </a:extLst>
            </p:cNvPr>
            <p:cNvSpPr/>
            <p:nvPr/>
          </p:nvSpPr>
          <p:spPr>
            <a:xfrm>
              <a:off x="941045" y="3810319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325A8A3-043A-F0C3-1BE1-0CB7BD1AD784}"/>
                </a:ext>
              </a:extLst>
            </p:cNvPr>
            <p:cNvSpPr/>
            <p:nvPr/>
          </p:nvSpPr>
          <p:spPr>
            <a:xfrm>
              <a:off x="631561" y="457965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27E4EB1-537C-CB7F-FAD5-3D896F2F5A3E}"/>
                </a:ext>
              </a:extLst>
            </p:cNvPr>
            <p:cNvSpPr/>
            <p:nvPr/>
          </p:nvSpPr>
          <p:spPr>
            <a:xfrm>
              <a:off x="1202460" y="457965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70786FE1-500C-3723-88E7-34858C83F855}"/>
                </a:ext>
              </a:extLst>
            </p:cNvPr>
            <p:cNvSpPr/>
            <p:nvPr/>
          </p:nvSpPr>
          <p:spPr>
            <a:xfrm>
              <a:off x="837884" y="5378853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11F98CFC-D15F-40B4-74BE-ADE33B803E0C}"/>
                </a:ext>
              </a:extLst>
            </p:cNvPr>
            <p:cNvCxnSpPr>
              <a:cxnSpLocks/>
              <a:stCxn id="7" idx="4"/>
              <a:endCxn id="8" idx="7"/>
            </p:cNvCxnSpPr>
            <p:nvPr/>
          </p:nvCxnSpPr>
          <p:spPr>
            <a:xfrm flipH="1">
              <a:off x="1117154" y="3164604"/>
              <a:ext cx="3332620" cy="67395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A4E8AC05-2413-BB4F-E347-19840132D76C}"/>
                </a:ext>
              </a:extLst>
            </p:cNvPr>
            <p:cNvCxnSpPr>
              <a:cxnSpLocks/>
              <a:stCxn id="7" idx="4"/>
              <a:endCxn id="326" idx="0"/>
            </p:cNvCxnSpPr>
            <p:nvPr/>
          </p:nvCxnSpPr>
          <p:spPr>
            <a:xfrm flipH="1">
              <a:off x="2292978" y="3164604"/>
              <a:ext cx="2156795" cy="62963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="" xmlns:a16="http://schemas.microsoft.com/office/drawing/2014/main" id="{946B8298-E1A6-959B-5741-CD7FDC7F3CE3}"/>
                </a:ext>
              </a:extLst>
            </p:cNvPr>
            <p:cNvCxnSpPr>
              <a:cxnSpLocks/>
              <a:stCxn id="7" idx="4"/>
              <a:endCxn id="353" idx="0"/>
            </p:cNvCxnSpPr>
            <p:nvPr/>
          </p:nvCxnSpPr>
          <p:spPr>
            <a:xfrm flipH="1">
              <a:off x="3711277" y="3164604"/>
              <a:ext cx="738496" cy="60243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191C6FDB-0EE2-EF8E-0C9B-4012BB9982B4}"/>
                </a:ext>
              </a:extLst>
            </p:cNvPr>
            <p:cNvCxnSpPr>
              <a:cxnSpLocks/>
              <a:stCxn id="7" idx="4"/>
              <a:endCxn id="378" idx="0"/>
            </p:cNvCxnSpPr>
            <p:nvPr/>
          </p:nvCxnSpPr>
          <p:spPr>
            <a:xfrm>
              <a:off x="4449773" y="3164604"/>
              <a:ext cx="685778" cy="59455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23A6DF2E-B8D4-01FE-7D07-E8154DFAF4A3}"/>
                </a:ext>
              </a:extLst>
            </p:cNvPr>
            <p:cNvCxnSpPr>
              <a:cxnSpLocks/>
              <a:stCxn id="7" idx="4"/>
              <a:endCxn id="403" idx="0"/>
            </p:cNvCxnSpPr>
            <p:nvPr/>
          </p:nvCxnSpPr>
          <p:spPr>
            <a:xfrm>
              <a:off x="4449773" y="3164604"/>
              <a:ext cx="2173791" cy="53656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5397AD9C-EFAC-27F5-AF20-C0AD54D80970}"/>
                </a:ext>
              </a:extLst>
            </p:cNvPr>
            <p:cNvCxnSpPr>
              <a:cxnSpLocks/>
              <a:stCxn id="7" idx="4"/>
              <a:endCxn id="428" idx="0"/>
            </p:cNvCxnSpPr>
            <p:nvPr/>
          </p:nvCxnSpPr>
          <p:spPr>
            <a:xfrm>
              <a:off x="4449775" y="3164604"/>
              <a:ext cx="3643469" cy="56919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="" xmlns:a16="http://schemas.microsoft.com/office/drawing/2014/main" id="{55A15F7E-BA1F-988B-958E-4090B367B046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 flipH="1">
              <a:off x="734722" y="4003123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2DF03B12-1348-F37A-B4A2-D353FBB7619A}"/>
                </a:ext>
              </a:extLst>
            </p:cNvPr>
            <p:cNvCxnSpPr>
              <a:stCxn id="8" idx="4"/>
              <a:endCxn id="41" idx="0"/>
            </p:cNvCxnSpPr>
            <p:nvPr/>
          </p:nvCxnSpPr>
          <p:spPr>
            <a:xfrm>
              <a:off x="1044207" y="4003123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92D49DEC-60C8-FBD9-73E7-7672C800932E}"/>
                </a:ext>
              </a:extLst>
            </p:cNvPr>
            <p:cNvCxnSpPr>
              <a:stCxn id="9" idx="4"/>
              <a:endCxn id="42" idx="0"/>
            </p:cNvCxnSpPr>
            <p:nvPr/>
          </p:nvCxnSpPr>
          <p:spPr>
            <a:xfrm>
              <a:off x="734722" y="4772456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="" xmlns:a16="http://schemas.microsoft.com/office/drawing/2014/main" id="{FB3C518E-EF8E-07A7-280C-C215D5630D16}"/>
                </a:ext>
              </a:extLst>
            </p:cNvPr>
            <p:cNvCxnSpPr>
              <a:cxnSpLocks/>
              <a:stCxn id="9" idx="4"/>
              <a:endCxn id="59" idx="0"/>
            </p:cNvCxnSpPr>
            <p:nvPr/>
          </p:nvCxnSpPr>
          <p:spPr>
            <a:xfrm flipH="1">
              <a:off x="570942" y="4772456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8FF99DD3-E8A0-36F4-EE53-AE74B177E59D}"/>
                </a:ext>
              </a:extLst>
            </p:cNvPr>
            <p:cNvCxnSpPr>
              <a:cxnSpLocks/>
              <a:stCxn id="42" idx="4"/>
              <a:endCxn id="57" idx="0"/>
            </p:cNvCxnSpPr>
            <p:nvPr/>
          </p:nvCxnSpPr>
          <p:spPr>
            <a:xfrm flipH="1">
              <a:off x="791213" y="5571657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2253CF3A-198B-CE39-A7F4-3FFC8C65F366}"/>
                </a:ext>
              </a:extLst>
            </p:cNvPr>
            <p:cNvCxnSpPr>
              <a:cxnSpLocks/>
              <a:stCxn id="42" idx="4"/>
              <a:endCxn id="58" idx="0"/>
            </p:cNvCxnSpPr>
            <p:nvPr/>
          </p:nvCxnSpPr>
          <p:spPr>
            <a:xfrm>
              <a:off x="941046" y="5571657"/>
              <a:ext cx="119853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91326B11-93EF-F55C-D4E4-492241B791AC}"/>
                </a:ext>
              </a:extLst>
            </p:cNvPr>
            <p:cNvCxnSpPr>
              <a:cxnSpLocks/>
              <a:stCxn id="41" idx="4"/>
              <a:endCxn id="60" idx="0"/>
            </p:cNvCxnSpPr>
            <p:nvPr/>
          </p:nvCxnSpPr>
          <p:spPr>
            <a:xfrm flipH="1">
              <a:off x="1249426" y="4772456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="" xmlns:a16="http://schemas.microsoft.com/office/drawing/2014/main" id="{DDC7111C-1869-2042-FABA-29D0C6E6229A}"/>
                </a:ext>
              </a:extLst>
            </p:cNvPr>
            <p:cNvCxnSpPr>
              <a:cxnSpLocks/>
              <a:stCxn id="41" idx="4"/>
              <a:endCxn id="61" idx="0"/>
            </p:cNvCxnSpPr>
            <p:nvPr/>
          </p:nvCxnSpPr>
          <p:spPr>
            <a:xfrm>
              <a:off x="1305621" y="4772456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29">
              <a:extLst>
                <a:ext uri="{FF2B5EF4-FFF2-40B4-BE49-F238E27FC236}">
                  <a16:creationId xmlns="" xmlns:a16="http://schemas.microsoft.com/office/drawing/2014/main" id="{72DAE7B5-5C59-396C-1FD6-F13E3FA670ED}"/>
                </a:ext>
              </a:extLst>
            </p:cNvPr>
            <p:cNvSpPr txBox="1"/>
            <p:nvPr/>
          </p:nvSpPr>
          <p:spPr>
            <a:xfrm>
              <a:off x="568198" y="607431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58" name="TextBox 30">
              <a:extLst>
                <a:ext uri="{FF2B5EF4-FFF2-40B4-BE49-F238E27FC236}">
                  <a16:creationId xmlns="" xmlns:a16="http://schemas.microsoft.com/office/drawing/2014/main" id="{A832F5A4-6724-7292-463D-8520A4ACD3EB}"/>
                </a:ext>
              </a:extLst>
            </p:cNvPr>
            <p:cNvSpPr txBox="1"/>
            <p:nvPr/>
          </p:nvSpPr>
          <p:spPr>
            <a:xfrm>
              <a:off x="893344" y="6074319"/>
              <a:ext cx="3351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59" name="TextBox 31">
              <a:extLst>
                <a:ext uri="{FF2B5EF4-FFF2-40B4-BE49-F238E27FC236}">
                  <a16:creationId xmlns="" xmlns:a16="http://schemas.microsoft.com/office/drawing/2014/main" id="{B7E198EF-14AD-9CBE-0019-A0EB81C75CFE}"/>
                </a:ext>
              </a:extLst>
            </p:cNvPr>
            <p:cNvSpPr txBox="1"/>
            <p:nvPr/>
          </p:nvSpPr>
          <p:spPr>
            <a:xfrm>
              <a:off x="347926" y="5369374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60" name="TextBox 32">
              <a:extLst>
                <a:ext uri="{FF2B5EF4-FFF2-40B4-BE49-F238E27FC236}">
                  <a16:creationId xmlns="" xmlns:a16="http://schemas.microsoft.com/office/drawing/2014/main" id="{508E6A13-5B4A-93A5-AD11-053269DBCE3C}"/>
                </a:ext>
              </a:extLst>
            </p:cNvPr>
            <p:cNvSpPr txBox="1"/>
            <p:nvPr/>
          </p:nvSpPr>
          <p:spPr>
            <a:xfrm>
              <a:off x="1026411" y="5330798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61" name="TextBox 33">
              <a:extLst>
                <a:ext uri="{FF2B5EF4-FFF2-40B4-BE49-F238E27FC236}">
                  <a16:creationId xmlns="" xmlns:a16="http://schemas.microsoft.com/office/drawing/2014/main" id="{3EEEE2DB-6B2A-6E01-13C9-FFA1EAB4DFBF}"/>
                </a:ext>
              </a:extLst>
            </p:cNvPr>
            <p:cNvSpPr txBox="1"/>
            <p:nvPr/>
          </p:nvSpPr>
          <p:spPr>
            <a:xfrm>
              <a:off x="1301007" y="5318153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62" name="TextBox 34">
              <a:extLst>
                <a:ext uri="{FF2B5EF4-FFF2-40B4-BE49-F238E27FC236}">
                  <a16:creationId xmlns="" xmlns:a16="http://schemas.microsoft.com/office/drawing/2014/main" id="{B5A25730-8367-A685-7052-C05287FA5B9F}"/>
                </a:ext>
              </a:extLst>
            </p:cNvPr>
            <p:cNvSpPr txBox="1"/>
            <p:nvPr/>
          </p:nvSpPr>
          <p:spPr>
            <a:xfrm rot="17972842">
              <a:off x="541924" y="4137559"/>
              <a:ext cx="55202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63" name="TextBox 35">
              <a:extLst>
                <a:ext uri="{FF2B5EF4-FFF2-40B4-BE49-F238E27FC236}">
                  <a16:creationId xmlns="" xmlns:a16="http://schemas.microsoft.com/office/drawing/2014/main" id="{3375B391-BBA6-3110-F723-18EC47EB0933}"/>
                </a:ext>
              </a:extLst>
            </p:cNvPr>
            <p:cNvSpPr txBox="1"/>
            <p:nvPr/>
          </p:nvSpPr>
          <p:spPr>
            <a:xfrm rot="4073418">
              <a:off x="899702" y="425047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20" name="TextBox 36">
              <a:extLst>
                <a:ext uri="{FF2B5EF4-FFF2-40B4-BE49-F238E27FC236}">
                  <a16:creationId xmlns="" xmlns:a16="http://schemas.microsoft.com/office/drawing/2014/main" id="{3C173829-D3F5-79D1-6E39-9A6611A1CD95}"/>
                </a:ext>
              </a:extLst>
            </p:cNvPr>
            <p:cNvSpPr txBox="1"/>
            <p:nvPr/>
          </p:nvSpPr>
          <p:spPr>
            <a:xfrm rot="16985698">
              <a:off x="254215" y="4773860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21" name="TextBox 37">
              <a:extLst>
                <a:ext uri="{FF2B5EF4-FFF2-40B4-BE49-F238E27FC236}">
                  <a16:creationId xmlns="" xmlns:a16="http://schemas.microsoft.com/office/drawing/2014/main" id="{EBFCC2B4-3FD7-FD18-FF49-02C1509E8A27}"/>
                </a:ext>
              </a:extLst>
            </p:cNvPr>
            <p:cNvSpPr txBox="1"/>
            <p:nvPr/>
          </p:nvSpPr>
          <p:spPr>
            <a:xfrm rot="4491124">
              <a:off x="585515" y="4966804"/>
              <a:ext cx="63158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22" name="TextBox 38">
              <a:extLst>
                <a:ext uri="{FF2B5EF4-FFF2-40B4-BE49-F238E27FC236}">
                  <a16:creationId xmlns="" xmlns:a16="http://schemas.microsoft.com/office/drawing/2014/main" id="{9CA681B5-1B5E-91F2-8220-B267F4BD2600}"/>
                </a:ext>
              </a:extLst>
            </p:cNvPr>
            <p:cNvSpPr txBox="1"/>
            <p:nvPr/>
          </p:nvSpPr>
          <p:spPr>
            <a:xfrm rot="16537510">
              <a:off x="972602" y="4811024"/>
              <a:ext cx="546110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323" name="TextBox 39">
              <a:extLst>
                <a:ext uri="{FF2B5EF4-FFF2-40B4-BE49-F238E27FC236}">
                  <a16:creationId xmlns="" xmlns:a16="http://schemas.microsoft.com/office/drawing/2014/main" id="{C3EA5872-DC92-1CFE-6390-4BA964427863}"/>
                </a:ext>
              </a:extLst>
            </p:cNvPr>
            <p:cNvSpPr txBox="1"/>
            <p:nvPr/>
          </p:nvSpPr>
          <p:spPr>
            <a:xfrm rot="4098883">
              <a:off x="1120558" y="5004624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24" name="TextBox 40">
              <a:extLst>
                <a:ext uri="{FF2B5EF4-FFF2-40B4-BE49-F238E27FC236}">
                  <a16:creationId xmlns="" xmlns:a16="http://schemas.microsoft.com/office/drawing/2014/main" id="{24D5E12F-EF82-37C3-147D-0EE63F2B0ED4}"/>
                </a:ext>
              </a:extLst>
            </p:cNvPr>
            <p:cNvSpPr txBox="1"/>
            <p:nvPr/>
          </p:nvSpPr>
          <p:spPr>
            <a:xfrm rot="17180655">
              <a:off x="568882" y="5583115"/>
              <a:ext cx="58167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325" name="TextBox 41">
              <a:extLst>
                <a:ext uri="{FF2B5EF4-FFF2-40B4-BE49-F238E27FC236}">
                  <a16:creationId xmlns="" xmlns:a16="http://schemas.microsoft.com/office/drawing/2014/main" id="{9DDB5D7A-C5E3-5D3F-C982-EC97D0207B62}"/>
                </a:ext>
              </a:extLst>
            </p:cNvPr>
            <p:cNvSpPr txBox="1"/>
            <p:nvPr/>
          </p:nvSpPr>
          <p:spPr>
            <a:xfrm rot="4621217">
              <a:off x="690821" y="5818623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26" name="Oval 325">
              <a:extLst>
                <a:ext uri="{FF2B5EF4-FFF2-40B4-BE49-F238E27FC236}">
                  <a16:creationId xmlns="" xmlns:a16="http://schemas.microsoft.com/office/drawing/2014/main" id="{FDD377C6-0D6E-0750-B323-1B8DFA6AB669}"/>
                </a:ext>
              </a:extLst>
            </p:cNvPr>
            <p:cNvSpPr/>
            <p:nvPr/>
          </p:nvSpPr>
          <p:spPr>
            <a:xfrm>
              <a:off x="2189817" y="3794239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27" name="Oval 326">
              <a:extLst>
                <a:ext uri="{FF2B5EF4-FFF2-40B4-BE49-F238E27FC236}">
                  <a16:creationId xmlns="" xmlns:a16="http://schemas.microsoft.com/office/drawing/2014/main" id="{8F1FBDBF-6B5C-2E4A-57BB-1A2FFE895FC3}"/>
                </a:ext>
              </a:extLst>
            </p:cNvPr>
            <p:cNvSpPr/>
            <p:nvPr/>
          </p:nvSpPr>
          <p:spPr>
            <a:xfrm>
              <a:off x="1880332" y="456357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28" name="Oval 327">
              <a:extLst>
                <a:ext uri="{FF2B5EF4-FFF2-40B4-BE49-F238E27FC236}">
                  <a16:creationId xmlns="" xmlns:a16="http://schemas.microsoft.com/office/drawing/2014/main" id="{BC3E492F-6D3E-7689-EA47-3B67E98B813C}"/>
                </a:ext>
              </a:extLst>
            </p:cNvPr>
            <p:cNvSpPr/>
            <p:nvPr/>
          </p:nvSpPr>
          <p:spPr>
            <a:xfrm>
              <a:off x="2451231" y="456357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29" name="Oval 328">
              <a:extLst>
                <a:ext uri="{FF2B5EF4-FFF2-40B4-BE49-F238E27FC236}">
                  <a16:creationId xmlns="" xmlns:a16="http://schemas.microsoft.com/office/drawing/2014/main" id="{7A56EB9E-BDA3-A9CF-386D-9AB5211AD9B3}"/>
                </a:ext>
              </a:extLst>
            </p:cNvPr>
            <p:cNvSpPr/>
            <p:nvPr/>
          </p:nvSpPr>
          <p:spPr>
            <a:xfrm>
              <a:off x="2086655" y="5362774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330" name="Straight Arrow Connector 329">
              <a:extLst>
                <a:ext uri="{FF2B5EF4-FFF2-40B4-BE49-F238E27FC236}">
                  <a16:creationId xmlns="" xmlns:a16="http://schemas.microsoft.com/office/drawing/2014/main" id="{39EE8260-CCA1-A69E-A8FE-2C12EF9CBB99}"/>
                </a:ext>
              </a:extLst>
            </p:cNvPr>
            <p:cNvCxnSpPr>
              <a:cxnSpLocks/>
              <a:stCxn id="326" idx="4"/>
              <a:endCxn id="327" idx="0"/>
            </p:cNvCxnSpPr>
            <p:nvPr/>
          </p:nvCxnSpPr>
          <p:spPr>
            <a:xfrm flipH="1">
              <a:off x="1983494" y="3987043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>
              <a:extLst>
                <a:ext uri="{FF2B5EF4-FFF2-40B4-BE49-F238E27FC236}">
                  <a16:creationId xmlns="" xmlns:a16="http://schemas.microsoft.com/office/drawing/2014/main" id="{E30DB5B7-4F6B-163A-9DFE-1551E7DA4803}"/>
                </a:ext>
              </a:extLst>
            </p:cNvPr>
            <p:cNvCxnSpPr>
              <a:stCxn id="326" idx="4"/>
              <a:endCxn id="328" idx="0"/>
            </p:cNvCxnSpPr>
            <p:nvPr/>
          </p:nvCxnSpPr>
          <p:spPr>
            <a:xfrm>
              <a:off x="2292978" y="3987043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="" xmlns:a16="http://schemas.microsoft.com/office/drawing/2014/main" id="{FADF17FF-8930-3DCC-E5F5-54170EFBC53B}"/>
                </a:ext>
              </a:extLst>
            </p:cNvPr>
            <p:cNvCxnSpPr>
              <a:stCxn id="327" idx="4"/>
              <a:endCxn id="329" idx="0"/>
            </p:cNvCxnSpPr>
            <p:nvPr/>
          </p:nvCxnSpPr>
          <p:spPr>
            <a:xfrm>
              <a:off x="1983494" y="4756376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Arrow Connector 332">
              <a:extLst>
                <a:ext uri="{FF2B5EF4-FFF2-40B4-BE49-F238E27FC236}">
                  <a16:creationId xmlns="" xmlns:a16="http://schemas.microsoft.com/office/drawing/2014/main" id="{ED5FBC39-3059-BD48-1BF1-B77B5A044809}"/>
                </a:ext>
              </a:extLst>
            </p:cNvPr>
            <p:cNvCxnSpPr>
              <a:cxnSpLocks/>
              <a:stCxn id="327" idx="4"/>
              <a:endCxn id="340" idx="0"/>
            </p:cNvCxnSpPr>
            <p:nvPr/>
          </p:nvCxnSpPr>
          <p:spPr>
            <a:xfrm flipH="1">
              <a:off x="1819713" y="4756376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Arrow Connector 333">
              <a:extLst>
                <a:ext uri="{FF2B5EF4-FFF2-40B4-BE49-F238E27FC236}">
                  <a16:creationId xmlns="" xmlns:a16="http://schemas.microsoft.com/office/drawing/2014/main" id="{831A3D90-1848-226A-2125-3CC38DC1726C}"/>
                </a:ext>
              </a:extLst>
            </p:cNvPr>
            <p:cNvCxnSpPr>
              <a:cxnSpLocks/>
              <a:stCxn id="329" idx="4"/>
              <a:endCxn id="338" idx="0"/>
            </p:cNvCxnSpPr>
            <p:nvPr/>
          </p:nvCxnSpPr>
          <p:spPr>
            <a:xfrm flipH="1">
              <a:off x="2039985" y="5555578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>
              <a:extLst>
                <a:ext uri="{FF2B5EF4-FFF2-40B4-BE49-F238E27FC236}">
                  <a16:creationId xmlns="" xmlns:a16="http://schemas.microsoft.com/office/drawing/2014/main" id="{07CF8EEF-8779-3966-87E1-FBBB21C20837}"/>
                </a:ext>
              </a:extLst>
            </p:cNvPr>
            <p:cNvCxnSpPr>
              <a:cxnSpLocks/>
              <a:stCxn id="329" idx="4"/>
              <a:endCxn id="339" idx="0"/>
            </p:cNvCxnSpPr>
            <p:nvPr/>
          </p:nvCxnSpPr>
          <p:spPr>
            <a:xfrm>
              <a:off x="2189817" y="5555578"/>
              <a:ext cx="119853" cy="502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>
              <a:extLst>
                <a:ext uri="{FF2B5EF4-FFF2-40B4-BE49-F238E27FC236}">
                  <a16:creationId xmlns="" xmlns:a16="http://schemas.microsoft.com/office/drawing/2014/main" id="{E92107B1-1C4B-F5AC-F124-DAA217DE6E52}"/>
                </a:ext>
              </a:extLst>
            </p:cNvPr>
            <p:cNvCxnSpPr>
              <a:cxnSpLocks/>
              <a:stCxn id="328" idx="4"/>
              <a:endCxn id="341" idx="0"/>
            </p:cNvCxnSpPr>
            <p:nvPr/>
          </p:nvCxnSpPr>
          <p:spPr>
            <a:xfrm flipH="1">
              <a:off x="2498198" y="4756376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Arrow Connector 336">
              <a:extLst>
                <a:ext uri="{FF2B5EF4-FFF2-40B4-BE49-F238E27FC236}">
                  <a16:creationId xmlns="" xmlns:a16="http://schemas.microsoft.com/office/drawing/2014/main" id="{19F9A5E9-C3D2-8F3A-AB0C-EE833A5C4C29}"/>
                </a:ext>
              </a:extLst>
            </p:cNvPr>
            <p:cNvCxnSpPr>
              <a:cxnSpLocks/>
              <a:stCxn id="328" idx="4"/>
              <a:endCxn id="342" idx="0"/>
            </p:cNvCxnSpPr>
            <p:nvPr/>
          </p:nvCxnSpPr>
          <p:spPr>
            <a:xfrm>
              <a:off x="2554393" y="4756376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" name="TextBox 54">
              <a:extLst>
                <a:ext uri="{FF2B5EF4-FFF2-40B4-BE49-F238E27FC236}">
                  <a16:creationId xmlns="" xmlns:a16="http://schemas.microsoft.com/office/drawing/2014/main" id="{63A5B1B8-BC64-1608-13D3-0DFB50788D7F}"/>
                </a:ext>
              </a:extLst>
            </p:cNvPr>
            <p:cNvSpPr txBox="1"/>
            <p:nvPr/>
          </p:nvSpPr>
          <p:spPr>
            <a:xfrm>
              <a:off x="1816969" y="605823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39" name="TextBox 55">
              <a:extLst>
                <a:ext uri="{FF2B5EF4-FFF2-40B4-BE49-F238E27FC236}">
                  <a16:creationId xmlns="" xmlns:a16="http://schemas.microsoft.com/office/drawing/2014/main" id="{A5865830-062B-DA7F-92D5-108B40CE34DB}"/>
                </a:ext>
              </a:extLst>
            </p:cNvPr>
            <p:cNvSpPr txBox="1"/>
            <p:nvPr/>
          </p:nvSpPr>
          <p:spPr>
            <a:xfrm>
              <a:off x="2142115" y="6058239"/>
              <a:ext cx="335110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340" name="TextBox 56">
              <a:extLst>
                <a:ext uri="{FF2B5EF4-FFF2-40B4-BE49-F238E27FC236}">
                  <a16:creationId xmlns="" xmlns:a16="http://schemas.microsoft.com/office/drawing/2014/main" id="{85D1EA1A-D2A5-CC06-9EC5-3F01F7AE5B99}"/>
                </a:ext>
              </a:extLst>
            </p:cNvPr>
            <p:cNvSpPr txBox="1"/>
            <p:nvPr/>
          </p:nvSpPr>
          <p:spPr>
            <a:xfrm>
              <a:off x="1596698" y="5353294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41" name="TextBox 57">
              <a:extLst>
                <a:ext uri="{FF2B5EF4-FFF2-40B4-BE49-F238E27FC236}">
                  <a16:creationId xmlns="" xmlns:a16="http://schemas.microsoft.com/office/drawing/2014/main" id="{969C4979-23BA-B268-1A63-F91E75B97172}"/>
                </a:ext>
              </a:extLst>
            </p:cNvPr>
            <p:cNvSpPr txBox="1"/>
            <p:nvPr/>
          </p:nvSpPr>
          <p:spPr>
            <a:xfrm>
              <a:off x="2275182" y="5314718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342" name="TextBox 58">
              <a:extLst>
                <a:ext uri="{FF2B5EF4-FFF2-40B4-BE49-F238E27FC236}">
                  <a16:creationId xmlns="" xmlns:a16="http://schemas.microsoft.com/office/drawing/2014/main" id="{CB3635A2-8FC8-13CC-7201-3436AF31BA79}"/>
                </a:ext>
              </a:extLst>
            </p:cNvPr>
            <p:cNvSpPr txBox="1"/>
            <p:nvPr/>
          </p:nvSpPr>
          <p:spPr>
            <a:xfrm>
              <a:off x="2549779" y="5302073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343" name="TextBox 59">
              <a:extLst>
                <a:ext uri="{FF2B5EF4-FFF2-40B4-BE49-F238E27FC236}">
                  <a16:creationId xmlns="" xmlns:a16="http://schemas.microsoft.com/office/drawing/2014/main" id="{576CDE40-6F31-96A8-7BC5-81BEDE1B7E35}"/>
                </a:ext>
              </a:extLst>
            </p:cNvPr>
            <p:cNvSpPr txBox="1"/>
            <p:nvPr/>
          </p:nvSpPr>
          <p:spPr>
            <a:xfrm rot="17972842">
              <a:off x="1778684" y="400586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44" name="TextBox 60">
              <a:extLst>
                <a:ext uri="{FF2B5EF4-FFF2-40B4-BE49-F238E27FC236}">
                  <a16:creationId xmlns="" xmlns:a16="http://schemas.microsoft.com/office/drawing/2014/main" id="{B2659682-9893-7780-FD91-5D1CA739A282}"/>
                </a:ext>
              </a:extLst>
            </p:cNvPr>
            <p:cNvSpPr txBox="1"/>
            <p:nvPr/>
          </p:nvSpPr>
          <p:spPr>
            <a:xfrm rot="4073418">
              <a:off x="2141042" y="4230375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45" name="TextBox 61">
              <a:extLst>
                <a:ext uri="{FF2B5EF4-FFF2-40B4-BE49-F238E27FC236}">
                  <a16:creationId xmlns="" xmlns:a16="http://schemas.microsoft.com/office/drawing/2014/main" id="{3D323BC7-3C61-2FCA-C9A0-05F77BB66E2A}"/>
                </a:ext>
              </a:extLst>
            </p:cNvPr>
            <p:cNvSpPr txBox="1"/>
            <p:nvPr/>
          </p:nvSpPr>
          <p:spPr>
            <a:xfrm rot="16985698">
              <a:off x="1545730" y="4797388"/>
              <a:ext cx="665620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46" name="TextBox 62">
              <a:extLst>
                <a:ext uri="{FF2B5EF4-FFF2-40B4-BE49-F238E27FC236}">
                  <a16:creationId xmlns="" xmlns:a16="http://schemas.microsoft.com/office/drawing/2014/main" id="{76915861-5BE2-469B-29C5-77749A6F211D}"/>
                </a:ext>
              </a:extLst>
            </p:cNvPr>
            <p:cNvSpPr txBox="1"/>
            <p:nvPr/>
          </p:nvSpPr>
          <p:spPr>
            <a:xfrm rot="4491124">
              <a:off x="1885888" y="4861038"/>
              <a:ext cx="48914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49" name="TextBox 1023">
              <a:extLst>
                <a:ext uri="{FF2B5EF4-FFF2-40B4-BE49-F238E27FC236}">
                  <a16:creationId xmlns="" xmlns:a16="http://schemas.microsoft.com/office/drawing/2014/main" id="{46ED3F04-EEB5-81A7-B8DC-6F796EBEB81A}"/>
                </a:ext>
              </a:extLst>
            </p:cNvPr>
            <p:cNvSpPr txBox="1"/>
            <p:nvPr/>
          </p:nvSpPr>
          <p:spPr>
            <a:xfrm rot="16537510">
              <a:off x="2192201" y="4770515"/>
              <a:ext cx="60864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350" name="TextBox 1024">
              <a:extLst>
                <a:ext uri="{FF2B5EF4-FFF2-40B4-BE49-F238E27FC236}">
                  <a16:creationId xmlns="" xmlns:a16="http://schemas.microsoft.com/office/drawing/2014/main" id="{EFC3C49C-5551-D27C-7C71-941C952A6704}"/>
                </a:ext>
              </a:extLst>
            </p:cNvPr>
            <p:cNvSpPr txBox="1"/>
            <p:nvPr/>
          </p:nvSpPr>
          <p:spPr>
            <a:xfrm rot="4098883">
              <a:off x="2389387" y="502279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51" name="TextBox 1026">
              <a:extLst>
                <a:ext uri="{FF2B5EF4-FFF2-40B4-BE49-F238E27FC236}">
                  <a16:creationId xmlns="" xmlns:a16="http://schemas.microsoft.com/office/drawing/2014/main" id="{04D89F6E-1782-8265-BBE5-D8809C57C734}"/>
                </a:ext>
              </a:extLst>
            </p:cNvPr>
            <p:cNvSpPr txBox="1"/>
            <p:nvPr/>
          </p:nvSpPr>
          <p:spPr>
            <a:xfrm rot="17180655">
              <a:off x="1840232" y="5534747"/>
              <a:ext cx="53857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352" name="TextBox 1027">
              <a:extLst>
                <a:ext uri="{FF2B5EF4-FFF2-40B4-BE49-F238E27FC236}">
                  <a16:creationId xmlns="" xmlns:a16="http://schemas.microsoft.com/office/drawing/2014/main" id="{1EAA8C9E-369E-723D-C0FB-4D4C1D302E8A}"/>
                </a:ext>
              </a:extLst>
            </p:cNvPr>
            <p:cNvSpPr txBox="1"/>
            <p:nvPr/>
          </p:nvSpPr>
          <p:spPr>
            <a:xfrm rot="4621217">
              <a:off x="1945562" y="579382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53" name="Oval 352">
              <a:extLst>
                <a:ext uri="{FF2B5EF4-FFF2-40B4-BE49-F238E27FC236}">
                  <a16:creationId xmlns="" xmlns:a16="http://schemas.microsoft.com/office/drawing/2014/main" id="{4DA507C4-8F0A-EC41-3F0A-E60337FC321F}"/>
                </a:ext>
              </a:extLst>
            </p:cNvPr>
            <p:cNvSpPr/>
            <p:nvPr/>
          </p:nvSpPr>
          <p:spPr>
            <a:xfrm>
              <a:off x="3608116" y="376704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54" name="Oval 353">
              <a:extLst>
                <a:ext uri="{FF2B5EF4-FFF2-40B4-BE49-F238E27FC236}">
                  <a16:creationId xmlns="" xmlns:a16="http://schemas.microsoft.com/office/drawing/2014/main" id="{E63A5F0A-2995-9FD0-0CFB-879AE71520E6}"/>
                </a:ext>
              </a:extLst>
            </p:cNvPr>
            <p:cNvSpPr/>
            <p:nvPr/>
          </p:nvSpPr>
          <p:spPr>
            <a:xfrm>
              <a:off x="3298631" y="4536374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55" name="Oval 354">
              <a:extLst>
                <a:ext uri="{FF2B5EF4-FFF2-40B4-BE49-F238E27FC236}">
                  <a16:creationId xmlns="" xmlns:a16="http://schemas.microsoft.com/office/drawing/2014/main" id="{F4B19BAB-508B-8AE2-556C-08A0E7E50745}"/>
                </a:ext>
              </a:extLst>
            </p:cNvPr>
            <p:cNvSpPr/>
            <p:nvPr/>
          </p:nvSpPr>
          <p:spPr>
            <a:xfrm>
              <a:off x="3869530" y="4536374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56" name="Oval 355">
              <a:extLst>
                <a:ext uri="{FF2B5EF4-FFF2-40B4-BE49-F238E27FC236}">
                  <a16:creationId xmlns="" xmlns:a16="http://schemas.microsoft.com/office/drawing/2014/main" id="{634DC0C1-6ABF-C5EF-6E29-8898A4128A81}"/>
                </a:ext>
              </a:extLst>
            </p:cNvPr>
            <p:cNvSpPr/>
            <p:nvPr/>
          </p:nvSpPr>
          <p:spPr>
            <a:xfrm>
              <a:off x="3504954" y="5335575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357" name="Straight Arrow Connector 356">
              <a:extLst>
                <a:ext uri="{FF2B5EF4-FFF2-40B4-BE49-F238E27FC236}">
                  <a16:creationId xmlns="" xmlns:a16="http://schemas.microsoft.com/office/drawing/2014/main" id="{C1E58652-19D5-694E-5B04-1125870D8B4B}"/>
                </a:ext>
              </a:extLst>
            </p:cNvPr>
            <p:cNvCxnSpPr>
              <a:cxnSpLocks/>
              <a:stCxn id="353" idx="4"/>
              <a:endCxn id="354" idx="0"/>
            </p:cNvCxnSpPr>
            <p:nvPr/>
          </p:nvCxnSpPr>
          <p:spPr>
            <a:xfrm flipH="1">
              <a:off x="3401793" y="3959844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>
              <a:extLst>
                <a:ext uri="{FF2B5EF4-FFF2-40B4-BE49-F238E27FC236}">
                  <a16:creationId xmlns="" xmlns:a16="http://schemas.microsoft.com/office/drawing/2014/main" id="{0F165C57-81AB-BA47-8DDA-6B1EC7826DCE}"/>
                </a:ext>
              </a:extLst>
            </p:cNvPr>
            <p:cNvCxnSpPr>
              <a:stCxn id="353" idx="4"/>
              <a:endCxn id="355" idx="0"/>
            </p:cNvCxnSpPr>
            <p:nvPr/>
          </p:nvCxnSpPr>
          <p:spPr>
            <a:xfrm>
              <a:off x="3711277" y="3959844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>
              <a:extLst>
                <a:ext uri="{FF2B5EF4-FFF2-40B4-BE49-F238E27FC236}">
                  <a16:creationId xmlns="" xmlns:a16="http://schemas.microsoft.com/office/drawing/2014/main" id="{61E4F8E6-C891-4D17-6ACD-39A83C0B95B4}"/>
                </a:ext>
              </a:extLst>
            </p:cNvPr>
            <p:cNvCxnSpPr>
              <a:stCxn id="354" idx="4"/>
              <a:endCxn id="356" idx="0"/>
            </p:cNvCxnSpPr>
            <p:nvPr/>
          </p:nvCxnSpPr>
          <p:spPr>
            <a:xfrm>
              <a:off x="3401793" y="4729177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>
              <a:extLst>
                <a:ext uri="{FF2B5EF4-FFF2-40B4-BE49-F238E27FC236}">
                  <a16:creationId xmlns="" xmlns:a16="http://schemas.microsoft.com/office/drawing/2014/main" id="{3D66ED5C-C272-A9CD-5EA7-CD511CA8D42E}"/>
                </a:ext>
              </a:extLst>
            </p:cNvPr>
            <p:cNvCxnSpPr>
              <a:cxnSpLocks/>
              <a:stCxn id="354" idx="4"/>
              <a:endCxn id="367" idx="0"/>
            </p:cNvCxnSpPr>
            <p:nvPr/>
          </p:nvCxnSpPr>
          <p:spPr>
            <a:xfrm flipH="1">
              <a:off x="3238012" y="4729177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>
              <a:extLst>
                <a:ext uri="{FF2B5EF4-FFF2-40B4-BE49-F238E27FC236}">
                  <a16:creationId xmlns="" xmlns:a16="http://schemas.microsoft.com/office/drawing/2014/main" id="{B766E39A-2C35-3062-9CF3-AB01FA524A7E}"/>
                </a:ext>
              </a:extLst>
            </p:cNvPr>
            <p:cNvCxnSpPr>
              <a:cxnSpLocks/>
              <a:stCxn id="356" idx="4"/>
              <a:endCxn id="365" idx="0"/>
            </p:cNvCxnSpPr>
            <p:nvPr/>
          </p:nvCxnSpPr>
          <p:spPr>
            <a:xfrm flipH="1">
              <a:off x="3458284" y="5528379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Arrow Connector 361">
              <a:extLst>
                <a:ext uri="{FF2B5EF4-FFF2-40B4-BE49-F238E27FC236}">
                  <a16:creationId xmlns="" xmlns:a16="http://schemas.microsoft.com/office/drawing/2014/main" id="{A78D662B-7576-A9E2-13B5-99D8F5BEF496}"/>
                </a:ext>
              </a:extLst>
            </p:cNvPr>
            <p:cNvCxnSpPr>
              <a:cxnSpLocks/>
              <a:stCxn id="356" idx="4"/>
              <a:endCxn id="366" idx="0"/>
            </p:cNvCxnSpPr>
            <p:nvPr/>
          </p:nvCxnSpPr>
          <p:spPr>
            <a:xfrm>
              <a:off x="3608116" y="5528379"/>
              <a:ext cx="119853" cy="502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Arrow Connector 362">
              <a:extLst>
                <a:ext uri="{FF2B5EF4-FFF2-40B4-BE49-F238E27FC236}">
                  <a16:creationId xmlns="" xmlns:a16="http://schemas.microsoft.com/office/drawing/2014/main" id="{41A21279-258F-678D-2269-D089FF1AFB44}"/>
                </a:ext>
              </a:extLst>
            </p:cNvPr>
            <p:cNvCxnSpPr>
              <a:cxnSpLocks/>
              <a:stCxn id="355" idx="4"/>
              <a:endCxn id="368" idx="0"/>
            </p:cNvCxnSpPr>
            <p:nvPr/>
          </p:nvCxnSpPr>
          <p:spPr>
            <a:xfrm flipH="1">
              <a:off x="3916497" y="4729177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Arrow Connector 363">
              <a:extLst>
                <a:ext uri="{FF2B5EF4-FFF2-40B4-BE49-F238E27FC236}">
                  <a16:creationId xmlns="" xmlns:a16="http://schemas.microsoft.com/office/drawing/2014/main" id="{0A3CBACA-8F69-E3D8-E4BA-A10132183E77}"/>
                </a:ext>
              </a:extLst>
            </p:cNvPr>
            <p:cNvCxnSpPr>
              <a:cxnSpLocks/>
              <a:stCxn id="355" idx="4"/>
              <a:endCxn id="369" idx="0"/>
            </p:cNvCxnSpPr>
            <p:nvPr/>
          </p:nvCxnSpPr>
          <p:spPr>
            <a:xfrm>
              <a:off x="3972692" y="4729177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TextBox 1040">
              <a:extLst>
                <a:ext uri="{FF2B5EF4-FFF2-40B4-BE49-F238E27FC236}">
                  <a16:creationId xmlns="" xmlns:a16="http://schemas.microsoft.com/office/drawing/2014/main" id="{7501D44B-FCFB-5F83-9659-3F48E7AE82D8}"/>
                </a:ext>
              </a:extLst>
            </p:cNvPr>
            <p:cNvSpPr txBox="1"/>
            <p:nvPr/>
          </p:nvSpPr>
          <p:spPr>
            <a:xfrm>
              <a:off x="3235268" y="6031040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66" name="TextBox 1041">
              <a:extLst>
                <a:ext uri="{FF2B5EF4-FFF2-40B4-BE49-F238E27FC236}">
                  <a16:creationId xmlns="" xmlns:a16="http://schemas.microsoft.com/office/drawing/2014/main" id="{9CADB065-1B60-BF11-7B89-BC7C0073E093}"/>
                </a:ext>
              </a:extLst>
            </p:cNvPr>
            <p:cNvSpPr txBox="1"/>
            <p:nvPr/>
          </p:nvSpPr>
          <p:spPr>
            <a:xfrm>
              <a:off x="3560414" y="6031040"/>
              <a:ext cx="3351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367" name="TextBox 1042">
              <a:extLst>
                <a:ext uri="{FF2B5EF4-FFF2-40B4-BE49-F238E27FC236}">
                  <a16:creationId xmlns="" xmlns:a16="http://schemas.microsoft.com/office/drawing/2014/main" id="{EE656C4C-141B-F958-D73E-1F1A76A30299}"/>
                </a:ext>
              </a:extLst>
            </p:cNvPr>
            <p:cNvSpPr txBox="1"/>
            <p:nvPr/>
          </p:nvSpPr>
          <p:spPr>
            <a:xfrm>
              <a:off x="3014997" y="5326095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368" name="TextBox 1043">
              <a:extLst>
                <a:ext uri="{FF2B5EF4-FFF2-40B4-BE49-F238E27FC236}">
                  <a16:creationId xmlns="" xmlns:a16="http://schemas.microsoft.com/office/drawing/2014/main" id="{5D80C463-19C4-D9EF-2509-293F7E4FAF80}"/>
                </a:ext>
              </a:extLst>
            </p:cNvPr>
            <p:cNvSpPr txBox="1"/>
            <p:nvPr/>
          </p:nvSpPr>
          <p:spPr>
            <a:xfrm>
              <a:off x="3693481" y="528751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369" name="TextBox 1044">
              <a:extLst>
                <a:ext uri="{FF2B5EF4-FFF2-40B4-BE49-F238E27FC236}">
                  <a16:creationId xmlns="" xmlns:a16="http://schemas.microsoft.com/office/drawing/2014/main" id="{979D07CA-4D71-D0A5-39C4-D1358EDA5ACC}"/>
                </a:ext>
              </a:extLst>
            </p:cNvPr>
            <p:cNvSpPr txBox="1"/>
            <p:nvPr/>
          </p:nvSpPr>
          <p:spPr>
            <a:xfrm>
              <a:off x="3968078" y="5274875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370" name="TextBox 1045">
              <a:extLst>
                <a:ext uri="{FF2B5EF4-FFF2-40B4-BE49-F238E27FC236}">
                  <a16:creationId xmlns="" xmlns:a16="http://schemas.microsoft.com/office/drawing/2014/main" id="{3B14FF30-A122-C61A-158D-EEBCE908295D}"/>
                </a:ext>
              </a:extLst>
            </p:cNvPr>
            <p:cNvSpPr txBox="1"/>
            <p:nvPr/>
          </p:nvSpPr>
          <p:spPr>
            <a:xfrm rot="17972842">
              <a:off x="3219099" y="4101092"/>
              <a:ext cx="513413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71" name="TextBox 1046">
              <a:extLst>
                <a:ext uri="{FF2B5EF4-FFF2-40B4-BE49-F238E27FC236}">
                  <a16:creationId xmlns="" xmlns:a16="http://schemas.microsoft.com/office/drawing/2014/main" id="{EC2E470D-738B-73B0-926E-FD62B6F42541}"/>
                </a:ext>
              </a:extLst>
            </p:cNvPr>
            <p:cNvSpPr txBox="1"/>
            <p:nvPr/>
          </p:nvSpPr>
          <p:spPr>
            <a:xfrm rot="4073418">
              <a:off x="3619950" y="4121447"/>
              <a:ext cx="581869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72" name="TextBox 1047">
              <a:extLst>
                <a:ext uri="{FF2B5EF4-FFF2-40B4-BE49-F238E27FC236}">
                  <a16:creationId xmlns="" xmlns:a16="http://schemas.microsoft.com/office/drawing/2014/main" id="{6E7F4106-DD0C-26E5-B237-82F27A937ED1}"/>
                </a:ext>
              </a:extLst>
            </p:cNvPr>
            <p:cNvSpPr txBox="1"/>
            <p:nvPr/>
          </p:nvSpPr>
          <p:spPr>
            <a:xfrm rot="16985698">
              <a:off x="2928306" y="4739715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73" name="TextBox 1048">
              <a:extLst>
                <a:ext uri="{FF2B5EF4-FFF2-40B4-BE49-F238E27FC236}">
                  <a16:creationId xmlns="" xmlns:a16="http://schemas.microsoft.com/office/drawing/2014/main" id="{75E1E6F4-451C-1ABB-81A0-293E26B2B001}"/>
                </a:ext>
              </a:extLst>
            </p:cNvPr>
            <p:cNvSpPr txBox="1"/>
            <p:nvPr/>
          </p:nvSpPr>
          <p:spPr>
            <a:xfrm rot="4491124">
              <a:off x="3290277" y="4885529"/>
              <a:ext cx="509828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74" name="TextBox 1049">
              <a:extLst>
                <a:ext uri="{FF2B5EF4-FFF2-40B4-BE49-F238E27FC236}">
                  <a16:creationId xmlns="" xmlns:a16="http://schemas.microsoft.com/office/drawing/2014/main" id="{03912874-A0C0-EB21-105F-A033C95582CA}"/>
                </a:ext>
              </a:extLst>
            </p:cNvPr>
            <p:cNvSpPr txBox="1"/>
            <p:nvPr/>
          </p:nvSpPr>
          <p:spPr>
            <a:xfrm rot="16537510">
              <a:off x="3664322" y="4779573"/>
              <a:ext cx="52214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375" name="TextBox 1050">
              <a:extLst>
                <a:ext uri="{FF2B5EF4-FFF2-40B4-BE49-F238E27FC236}">
                  <a16:creationId xmlns="" xmlns:a16="http://schemas.microsoft.com/office/drawing/2014/main" id="{3B2753C1-9624-2083-3D6C-9244564369E0}"/>
                </a:ext>
              </a:extLst>
            </p:cNvPr>
            <p:cNvSpPr txBox="1"/>
            <p:nvPr/>
          </p:nvSpPr>
          <p:spPr>
            <a:xfrm rot="4098883">
              <a:off x="3801063" y="496781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76" name="TextBox 1051">
              <a:extLst>
                <a:ext uri="{FF2B5EF4-FFF2-40B4-BE49-F238E27FC236}">
                  <a16:creationId xmlns="" xmlns:a16="http://schemas.microsoft.com/office/drawing/2014/main" id="{CC94B3D5-03CA-6D08-4FEE-B6073D1457DA}"/>
                </a:ext>
              </a:extLst>
            </p:cNvPr>
            <p:cNvSpPr txBox="1"/>
            <p:nvPr/>
          </p:nvSpPr>
          <p:spPr>
            <a:xfrm rot="17180655">
              <a:off x="3232240" y="5520297"/>
              <a:ext cx="567114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377" name="TextBox 1052">
              <a:extLst>
                <a:ext uri="{FF2B5EF4-FFF2-40B4-BE49-F238E27FC236}">
                  <a16:creationId xmlns="" xmlns:a16="http://schemas.microsoft.com/office/drawing/2014/main" id="{7D250D92-F76B-AEB3-F8E3-1C7670530BC0}"/>
                </a:ext>
              </a:extLst>
            </p:cNvPr>
            <p:cNvSpPr txBox="1"/>
            <p:nvPr/>
          </p:nvSpPr>
          <p:spPr>
            <a:xfrm rot="4621217">
              <a:off x="3370781" y="5760488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78" name="Oval 377">
              <a:extLst>
                <a:ext uri="{FF2B5EF4-FFF2-40B4-BE49-F238E27FC236}">
                  <a16:creationId xmlns="" xmlns:a16="http://schemas.microsoft.com/office/drawing/2014/main" id="{B985960F-05D6-FD95-5DA5-B4E211B6A18B}"/>
                </a:ext>
              </a:extLst>
            </p:cNvPr>
            <p:cNvSpPr/>
            <p:nvPr/>
          </p:nvSpPr>
          <p:spPr>
            <a:xfrm>
              <a:off x="5032389" y="375916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379" name="Oval 378">
              <a:extLst>
                <a:ext uri="{FF2B5EF4-FFF2-40B4-BE49-F238E27FC236}">
                  <a16:creationId xmlns="" xmlns:a16="http://schemas.microsoft.com/office/drawing/2014/main" id="{43B70540-0DA4-5732-10F3-7FB6BAAD5FB0}"/>
                </a:ext>
              </a:extLst>
            </p:cNvPr>
            <p:cNvSpPr/>
            <p:nvPr/>
          </p:nvSpPr>
          <p:spPr>
            <a:xfrm>
              <a:off x="4722905" y="4528493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80" name="Oval 379">
              <a:extLst>
                <a:ext uri="{FF2B5EF4-FFF2-40B4-BE49-F238E27FC236}">
                  <a16:creationId xmlns="" xmlns:a16="http://schemas.microsoft.com/office/drawing/2014/main" id="{FEA31224-7006-68B2-07A4-42C3651A9DC6}"/>
                </a:ext>
              </a:extLst>
            </p:cNvPr>
            <p:cNvSpPr/>
            <p:nvPr/>
          </p:nvSpPr>
          <p:spPr>
            <a:xfrm>
              <a:off x="5293804" y="4528493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381" name="Oval 380">
              <a:extLst>
                <a:ext uri="{FF2B5EF4-FFF2-40B4-BE49-F238E27FC236}">
                  <a16:creationId xmlns="" xmlns:a16="http://schemas.microsoft.com/office/drawing/2014/main" id="{CE790951-13E3-94BD-245C-B0C8469718CC}"/>
                </a:ext>
              </a:extLst>
            </p:cNvPr>
            <p:cNvSpPr/>
            <p:nvPr/>
          </p:nvSpPr>
          <p:spPr>
            <a:xfrm>
              <a:off x="4929228" y="5327694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382" name="Straight Arrow Connector 381">
              <a:extLst>
                <a:ext uri="{FF2B5EF4-FFF2-40B4-BE49-F238E27FC236}">
                  <a16:creationId xmlns="" xmlns:a16="http://schemas.microsoft.com/office/drawing/2014/main" id="{EA4A2D0E-5A79-CA10-9B3C-4FFF7DE9273F}"/>
                </a:ext>
              </a:extLst>
            </p:cNvPr>
            <p:cNvCxnSpPr>
              <a:cxnSpLocks/>
              <a:stCxn id="378" idx="4"/>
              <a:endCxn id="379" idx="0"/>
            </p:cNvCxnSpPr>
            <p:nvPr/>
          </p:nvCxnSpPr>
          <p:spPr>
            <a:xfrm flipH="1">
              <a:off x="4826066" y="3951964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Arrow Connector 382">
              <a:extLst>
                <a:ext uri="{FF2B5EF4-FFF2-40B4-BE49-F238E27FC236}">
                  <a16:creationId xmlns="" xmlns:a16="http://schemas.microsoft.com/office/drawing/2014/main" id="{946ABAC9-F714-F3B6-0954-314D01299EEF}"/>
                </a:ext>
              </a:extLst>
            </p:cNvPr>
            <p:cNvCxnSpPr>
              <a:stCxn id="378" idx="4"/>
              <a:endCxn id="380" idx="0"/>
            </p:cNvCxnSpPr>
            <p:nvPr/>
          </p:nvCxnSpPr>
          <p:spPr>
            <a:xfrm>
              <a:off x="5135551" y="3951964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Arrow Connector 383">
              <a:extLst>
                <a:ext uri="{FF2B5EF4-FFF2-40B4-BE49-F238E27FC236}">
                  <a16:creationId xmlns="" xmlns:a16="http://schemas.microsoft.com/office/drawing/2014/main" id="{DB86A22B-6C88-8A54-D6F6-8D976FA4FDAE}"/>
                </a:ext>
              </a:extLst>
            </p:cNvPr>
            <p:cNvCxnSpPr>
              <a:stCxn id="379" idx="4"/>
              <a:endCxn id="381" idx="0"/>
            </p:cNvCxnSpPr>
            <p:nvPr/>
          </p:nvCxnSpPr>
          <p:spPr>
            <a:xfrm>
              <a:off x="4826066" y="4721297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Arrow Connector 384">
              <a:extLst>
                <a:ext uri="{FF2B5EF4-FFF2-40B4-BE49-F238E27FC236}">
                  <a16:creationId xmlns="" xmlns:a16="http://schemas.microsoft.com/office/drawing/2014/main" id="{EFD35FA6-35A9-9FD8-6FA1-D8F7021B5DD6}"/>
                </a:ext>
              </a:extLst>
            </p:cNvPr>
            <p:cNvCxnSpPr>
              <a:cxnSpLocks/>
              <a:stCxn id="379" idx="4"/>
              <a:endCxn id="392" idx="0"/>
            </p:cNvCxnSpPr>
            <p:nvPr/>
          </p:nvCxnSpPr>
          <p:spPr>
            <a:xfrm flipH="1">
              <a:off x="4662286" y="4721297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Arrow Connector 385">
              <a:extLst>
                <a:ext uri="{FF2B5EF4-FFF2-40B4-BE49-F238E27FC236}">
                  <a16:creationId xmlns="" xmlns:a16="http://schemas.microsoft.com/office/drawing/2014/main" id="{CEFD2B0F-4333-B55D-9BA5-9DDC2B64A70E}"/>
                </a:ext>
              </a:extLst>
            </p:cNvPr>
            <p:cNvCxnSpPr>
              <a:cxnSpLocks/>
              <a:stCxn id="381" idx="4"/>
              <a:endCxn id="390" idx="0"/>
            </p:cNvCxnSpPr>
            <p:nvPr/>
          </p:nvCxnSpPr>
          <p:spPr>
            <a:xfrm flipH="1">
              <a:off x="4882557" y="5520498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Arrow Connector 386">
              <a:extLst>
                <a:ext uri="{FF2B5EF4-FFF2-40B4-BE49-F238E27FC236}">
                  <a16:creationId xmlns="" xmlns:a16="http://schemas.microsoft.com/office/drawing/2014/main" id="{F079CBCB-14CE-D580-1472-684C5B00A720}"/>
                </a:ext>
              </a:extLst>
            </p:cNvPr>
            <p:cNvCxnSpPr>
              <a:cxnSpLocks/>
              <a:stCxn id="381" idx="4"/>
              <a:endCxn id="391" idx="0"/>
            </p:cNvCxnSpPr>
            <p:nvPr/>
          </p:nvCxnSpPr>
          <p:spPr>
            <a:xfrm>
              <a:off x="5032390" y="5520498"/>
              <a:ext cx="119853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Arrow Connector 387">
              <a:extLst>
                <a:ext uri="{FF2B5EF4-FFF2-40B4-BE49-F238E27FC236}">
                  <a16:creationId xmlns="" xmlns:a16="http://schemas.microsoft.com/office/drawing/2014/main" id="{EEC352FD-4500-0024-A569-831BA458BA83}"/>
                </a:ext>
              </a:extLst>
            </p:cNvPr>
            <p:cNvCxnSpPr>
              <a:cxnSpLocks/>
              <a:stCxn id="380" idx="4"/>
              <a:endCxn id="393" idx="0"/>
            </p:cNvCxnSpPr>
            <p:nvPr/>
          </p:nvCxnSpPr>
          <p:spPr>
            <a:xfrm flipH="1">
              <a:off x="5340771" y="4721297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Arrow Connector 388">
              <a:extLst>
                <a:ext uri="{FF2B5EF4-FFF2-40B4-BE49-F238E27FC236}">
                  <a16:creationId xmlns="" xmlns:a16="http://schemas.microsoft.com/office/drawing/2014/main" id="{53199808-4F1A-65A5-5E00-D7ACF2BC546F}"/>
                </a:ext>
              </a:extLst>
            </p:cNvPr>
            <p:cNvCxnSpPr>
              <a:cxnSpLocks/>
              <a:stCxn id="380" idx="4"/>
              <a:endCxn id="394" idx="0"/>
            </p:cNvCxnSpPr>
            <p:nvPr/>
          </p:nvCxnSpPr>
          <p:spPr>
            <a:xfrm>
              <a:off x="5396965" y="4721297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TextBox 1065">
              <a:extLst>
                <a:ext uri="{FF2B5EF4-FFF2-40B4-BE49-F238E27FC236}">
                  <a16:creationId xmlns="" xmlns:a16="http://schemas.microsoft.com/office/drawing/2014/main" id="{29DC12D2-9BEF-AE62-2942-134BD91B205D}"/>
                </a:ext>
              </a:extLst>
            </p:cNvPr>
            <p:cNvSpPr txBox="1"/>
            <p:nvPr/>
          </p:nvSpPr>
          <p:spPr>
            <a:xfrm>
              <a:off x="4659542" y="6023160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91" name="TextBox 1066">
              <a:extLst>
                <a:ext uri="{FF2B5EF4-FFF2-40B4-BE49-F238E27FC236}">
                  <a16:creationId xmlns="" xmlns:a16="http://schemas.microsoft.com/office/drawing/2014/main" id="{D05E946D-DDEE-2215-1499-A26056480C1C}"/>
                </a:ext>
              </a:extLst>
            </p:cNvPr>
            <p:cNvSpPr txBox="1"/>
            <p:nvPr/>
          </p:nvSpPr>
          <p:spPr>
            <a:xfrm>
              <a:off x="4984688" y="6023160"/>
              <a:ext cx="335110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392" name="TextBox 1067">
              <a:extLst>
                <a:ext uri="{FF2B5EF4-FFF2-40B4-BE49-F238E27FC236}">
                  <a16:creationId xmlns="" xmlns:a16="http://schemas.microsoft.com/office/drawing/2014/main" id="{8822772D-F95F-4497-13C0-17D0F3FC9762}"/>
                </a:ext>
              </a:extLst>
            </p:cNvPr>
            <p:cNvSpPr txBox="1"/>
            <p:nvPr/>
          </p:nvSpPr>
          <p:spPr>
            <a:xfrm>
              <a:off x="4439270" y="5318215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393" name="TextBox 1068">
              <a:extLst>
                <a:ext uri="{FF2B5EF4-FFF2-40B4-BE49-F238E27FC236}">
                  <a16:creationId xmlns="" xmlns:a16="http://schemas.microsoft.com/office/drawing/2014/main" id="{87392251-AFEF-76EC-782D-A93712EF74DE}"/>
                </a:ext>
              </a:extLst>
            </p:cNvPr>
            <p:cNvSpPr txBox="1"/>
            <p:nvPr/>
          </p:nvSpPr>
          <p:spPr>
            <a:xfrm>
              <a:off x="5117755" y="527963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394" name="TextBox 1069">
              <a:extLst>
                <a:ext uri="{FF2B5EF4-FFF2-40B4-BE49-F238E27FC236}">
                  <a16:creationId xmlns="" xmlns:a16="http://schemas.microsoft.com/office/drawing/2014/main" id="{1105D3DF-4AE5-D9A6-8CC2-7F467D2DD290}"/>
                </a:ext>
              </a:extLst>
            </p:cNvPr>
            <p:cNvSpPr txBox="1"/>
            <p:nvPr/>
          </p:nvSpPr>
          <p:spPr>
            <a:xfrm>
              <a:off x="5392351" y="5266994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395" name="TextBox 1070">
              <a:extLst>
                <a:ext uri="{FF2B5EF4-FFF2-40B4-BE49-F238E27FC236}">
                  <a16:creationId xmlns="" xmlns:a16="http://schemas.microsoft.com/office/drawing/2014/main" id="{A3FF501A-046C-26DD-FC06-C3DD9E72D7D4}"/>
                </a:ext>
              </a:extLst>
            </p:cNvPr>
            <p:cNvSpPr txBox="1"/>
            <p:nvPr/>
          </p:nvSpPr>
          <p:spPr>
            <a:xfrm rot="17972842">
              <a:off x="4608273" y="3971198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96" name="TextBox 1071">
              <a:extLst>
                <a:ext uri="{FF2B5EF4-FFF2-40B4-BE49-F238E27FC236}">
                  <a16:creationId xmlns="" xmlns:a16="http://schemas.microsoft.com/office/drawing/2014/main" id="{8C36E932-D772-2294-2D32-F350BE8C5AA1}"/>
                </a:ext>
              </a:extLst>
            </p:cNvPr>
            <p:cNvSpPr txBox="1"/>
            <p:nvPr/>
          </p:nvSpPr>
          <p:spPr>
            <a:xfrm rot="4073418">
              <a:off x="4983203" y="4188203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97" name="TextBox 1072">
              <a:extLst>
                <a:ext uri="{FF2B5EF4-FFF2-40B4-BE49-F238E27FC236}">
                  <a16:creationId xmlns="" xmlns:a16="http://schemas.microsoft.com/office/drawing/2014/main" id="{A36FF04A-A2CA-5187-BB76-F70875822A4E}"/>
                </a:ext>
              </a:extLst>
            </p:cNvPr>
            <p:cNvSpPr txBox="1"/>
            <p:nvPr/>
          </p:nvSpPr>
          <p:spPr>
            <a:xfrm rot="16985698">
              <a:off x="4380765" y="4764951"/>
              <a:ext cx="648127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398" name="TextBox 1073">
              <a:extLst>
                <a:ext uri="{FF2B5EF4-FFF2-40B4-BE49-F238E27FC236}">
                  <a16:creationId xmlns="" xmlns:a16="http://schemas.microsoft.com/office/drawing/2014/main" id="{B5D24397-B26E-1045-619E-8EE6B3CE4155}"/>
                </a:ext>
              </a:extLst>
            </p:cNvPr>
            <p:cNvSpPr txBox="1"/>
            <p:nvPr/>
          </p:nvSpPr>
          <p:spPr>
            <a:xfrm rot="4491124">
              <a:off x="4713649" y="4858278"/>
              <a:ext cx="51381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99" name="TextBox 1074">
              <a:extLst>
                <a:ext uri="{FF2B5EF4-FFF2-40B4-BE49-F238E27FC236}">
                  <a16:creationId xmlns="" xmlns:a16="http://schemas.microsoft.com/office/drawing/2014/main" id="{72FCFABE-5D46-66B9-5B5B-9D4F52CE045E}"/>
                </a:ext>
              </a:extLst>
            </p:cNvPr>
            <p:cNvSpPr txBox="1"/>
            <p:nvPr/>
          </p:nvSpPr>
          <p:spPr>
            <a:xfrm rot="16537510">
              <a:off x="5071485" y="4747128"/>
              <a:ext cx="559749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00" name="TextBox 1075">
              <a:extLst>
                <a:ext uri="{FF2B5EF4-FFF2-40B4-BE49-F238E27FC236}">
                  <a16:creationId xmlns="" xmlns:a16="http://schemas.microsoft.com/office/drawing/2014/main" id="{4B1AB09D-CC2B-2D16-13FC-78640D5500AB}"/>
                </a:ext>
              </a:extLst>
            </p:cNvPr>
            <p:cNvSpPr txBox="1"/>
            <p:nvPr/>
          </p:nvSpPr>
          <p:spPr>
            <a:xfrm rot="4098883">
              <a:off x="5231978" y="4953131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01" name="TextBox 1076">
              <a:extLst>
                <a:ext uri="{FF2B5EF4-FFF2-40B4-BE49-F238E27FC236}">
                  <a16:creationId xmlns="" xmlns:a16="http://schemas.microsoft.com/office/drawing/2014/main" id="{394D48A4-38E7-F78A-5786-0A0646C5EBF3}"/>
                </a:ext>
              </a:extLst>
            </p:cNvPr>
            <p:cNvSpPr txBox="1"/>
            <p:nvPr/>
          </p:nvSpPr>
          <p:spPr>
            <a:xfrm rot="17180655">
              <a:off x="4652042" y="5527246"/>
              <a:ext cx="58303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02" name="TextBox 1077">
              <a:extLst>
                <a:ext uri="{FF2B5EF4-FFF2-40B4-BE49-F238E27FC236}">
                  <a16:creationId xmlns="" xmlns:a16="http://schemas.microsoft.com/office/drawing/2014/main" id="{36828C13-FF02-73A4-164C-FA7CC35D1C70}"/>
                </a:ext>
              </a:extLst>
            </p:cNvPr>
            <p:cNvSpPr txBox="1"/>
            <p:nvPr/>
          </p:nvSpPr>
          <p:spPr>
            <a:xfrm rot="4621217">
              <a:off x="4801871" y="577250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03" name="Oval 402">
              <a:extLst>
                <a:ext uri="{FF2B5EF4-FFF2-40B4-BE49-F238E27FC236}">
                  <a16:creationId xmlns="" xmlns:a16="http://schemas.microsoft.com/office/drawing/2014/main" id="{D8D5ED65-EC50-F463-722D-FF97983B34F5}"/>
                </a:ext>
              </a:extLst>
            </p:cNvPr>
            <p:cNvSpPr/>
            <p:nvPr/>
          </p:nvSpPr>
          <p:spPr>
            <a:xfrm>
              <a:off x="6520402" y="3701166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="" xmlns:a16="http://schemas.microsoft.com/office/drawing/2014/main" id="{E154A157-82FB-B52F-AE5F-D939CA848BC5}"/>
                </a:ext>
              </a:extLst>
            </p:cNvPr>
            <p:cNvSpPr/>
            <p:nvPr/>
          </p:nvSpPr>
          <p:spPr>
            <a:xfrm>
              <a:off x="6210918" y="447049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05" name="Oval 404">
              <a:extLst>
                <a:ext uri="{FF2B5EF4-FFF2-40B4-BE49-F238E27FC236}">
                  <a16:creationId xmlns="" xmlns:a16="http://schemas.microsoft.com/office/drawing/2014/main" id="{3AB6EB7F-4806-A6D6-C7FF-55A149051989}"/>
                </a:ext>
              </a:extLst>
            </p:cNvPr>
            <p:cNvSpPr/>
            <p:nvPr/>
          </p:nvSpPr>
          <p:spPr>
            <a:xfrm>
              <a:off x="6781817" y="447049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06" name="Oval 405">
              <a:extLst>
                <a:ext uri="{FF2B5EF4-FFF2-40B4-BE49-F238E27FC236}">
                  <a16:creationId xmlns="" xmlns:a16="http://schemas.microsoft.com/office/drawing/2014/main" id="{4DD7B872-4F15-F009-6527-7BFCC8289375}"/>
                </a:ext>
              </a:extLst>
            </p:cNvPr>
            <p:cNvSpPr/>
            <p:nvPr/>
          </p:nvSpPr>
          <p:spPr>
            <a:xfrm>
              <a:off x="6417241" y="526970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407" name="Straight Arrow Connector 406">
              <a:extLst>
                <a:ext uri="{FF2B5EF4-FFF2-40B4-BE49-F238E27FC236}">
                  <a16:creationId xmlns="" xmlns:a16="http://schemas.microsoft.com/office/drawing/2014/main" id="{7382622C-0F7D-3457-B0AD-F15C0527E64F}"/>
                </a:ext>
              </a:extLst>
            </p:cNvPr>
            <p:cNvCxnSpPr>
              <a:cxnSpLocks/>
              <a:stCxn id="403" idx="4"/>
              <a:endCxn id="404" idx="0"/>
            </p:cNvCxnSpPr>
            <p:nvPr/>
          </p:nvCxnSpPr>
          <p:spPr>
            <a:xfrm flipH="1">
              <a:off x="6314079" y="3893970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Arrow Connector 407">
              <a:extLst>
                <a:ext uri="{FF2B5EF4-FFF2-40B4-BE49-F238E27FC236}">
                  <a16:creationId xmlns="" xmlns:a16="http://schemas.microsoft.com/office/drawing/2014/main" id="{885D733D-44A9-21D4-FE60-DBE64D0269E6}"/>
                </a:ext>
              </a:extLst>
            </p:cNvPr>
            <p:cNvCxnSpPr>
              <a:stCxn id="403" idx="4"/>
              <a:endCxn id="405" idx="0"/>
            </p:cNvCxnSpPr>
            <p:nvPr/>
          </p:nvCxnSpPr>
          <p:spPr>
            <a:xfrm>
              <a:off x="6623564" y="3893970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Arrow Connector 408">
              <a:extLst>
                <a:ext uri="{FF2B5EF4-FFF2-40B4-BE49-F238E27FC236}">
                  <a16:creationId xmlns="" xmlns:a16="http://schemas.microsoft.com/office/drawing/2014/main" id="{2D16B9C8-BD5B-D813-81FA-18EBB2C350C8}"/>
                </a:ext>
              </a:extLst>
            </p:cNvPr>
            <p:cNvCxnSpPr>
              <a:stCxn id="404" idx="4"/>
              <a:endCxn id="406" idx="0"/>
            </p:cNvCxnSpPr>
            <p:nvPr/>
          </p:nvCxnSpPr>
          <p:spPr>
            <a:xfrm>
              <a:off x="6314079" y="4663303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Arrow Connector 409">
              <a:extLst>
                <a:ext uri="{FF2B5EF4-FFF2-40B4-BE49-F238E27FC236}">
                  <a16:creationId xmlns="" xmlns:a16="http://schemas.microsoft.com/office/drawing/2014/main" id="{19275A4A-BA55-FC00-C37B-FA866D147C2F}"/>
                </a:ext>
              </a:extLst>
            </p:cNvPr>
            <p:cNvCxnSpPr>
              <a:cxnSpLocks/>
              <a:stCxn id="404" idx="4"/>
              <a:endCxn id="417" idx="0"/>
            </p:cNvCxnSpPr>
            <p:nvPr/>
          </p:nvCxnSpPr>
          <p:spPr>
            <a:xfrm flipH="1">
              <a:off x="6150299" y="4663304"/>
              <a:ext cx="163782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Arrow Connector 410">
              <a:extLst>
                <a:ext uri="{FF2B5EF4-FFF2-40B4-BE49-F238E27FC236}">
                  <a16:creationId xmlns="" xmlns:a16="http://schemas.microsoft.com/office/drawing/2014/main" id="{042FD868-7238-35F1-CC6B-A7F8E7BCD311}"/>
                </a:ext>
              </a:extLst>
            </p:cNvPr>
            <p:cNvCxnSpPr>
              <a:cxnSpLocks/>
              <a:stCxn id="406" idx="4"/>
              <a:endCxn id="415" idx="0"/>
            </p:cNvCxnSpPr>
            <p:nvPr/>
          </p:nvCxnSpPr>
          <p:spPr>
            <a:xfrm flipH="1">
              <a:off x="6370570" y="5462504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Arrow Connector 411">
              <a:extLst>
                <a:ext uri="{FF2B5EF4-FFF2-40B4-BE49-F238E27FC236}">
                  <a16:creationId xmlns="" xmlns:a16="http://schemas.microsoft.com/office/drawing/2014/main" id="{005AA5CB-2EB1-CD9D-8BA1-BB1AAA65E5A1}"/>
                </a:ext>
              </a:extLst>
            </p:cNvPr>
            <p:cNvCxnSpPr>
              <a:cxnSpLocks/>
              <a:stCxn id="406" idx="4"/>
              <a:endCxn id="416" idx="0"/>
            </p:cNvCxnSpPr>
            <p:nvPr/>
          </p:nvCxnSpPr>
          <p:spPr>
            <a:xfrm>
              <a:off x="6520403" y="5462504"/>
              <a:ext cx="119853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Arrow Connector 412">
              <a:extLst>
                <a:ext uri="{FF2B5EF4-FFF2-40B4-BE49-F238E27FC236}">
                  <a16:creationId xmlns="" xmlns:a16="http://schemas.microsoft.com/office/drawing/2014/main" id="{706C89D6-A944-4A3B-66CD-84740A92FD9E}"/>
                </a:ext>
              </a:extLst>
            </p:cNvPr>
            <p:cNvCxnSpPr>
              <a:cxnSpLocks/>
              <a:stCxn id="405" idx="4"/>
              <a:endCxn id="418" idx="0"/>
            </p:cNvCxnSpPr>
            <p:nvPr/>
          </p:nvCxnSpPr>
          <p:spPr>
            <a:xfrm flipH="1">
              <a:off x="6828784" y="4663303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Arrow Connector 413">
              <a:extLst>
                <a:ext uri="{FF2B5EF4-FFF2-40B4-BE49-F238E27FC236}">
                  <a16:creationId xmlns="" xmlns:a16="http://schemas.microsoft.com/office/drawing/2014/main" id="{D8E1F64A-43B4-59E3-A2D2-18AE65B458DB}"/>
                </a:ext>
              </a:extLst>
            </p:cNvPr>
            <p:cNvCxnSpPr>
              <a:cxnSpLocks/>
              <a:stCxn id="405" idx="4"/>
              <a:endCxn id="419" idx="0"/>
            </p:cNvCxnSpPr>
            <p:nvPr/>
          </p:nvCxnSpPr>
          <p:spPr>
            <a:xfrm>
              <a:off x="6884978" y="4663304"/>
              <a:ext cx="218402" cy="5456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5" name="TextBox 1090">
              <a:extLst>
                <a:ext uri="{FF2B5EF4-FFF2-40B4-BE49-F238E27FC236}">
                  <a16:creationId xmlns="" xmlns:a16="http://schemas.microsoft.com/office/drawing/2014/main" id="{D4D91761-6455-32A7-DE7C-2988623CF134}"/>
                </a:ext>
              </a:extLst>
            </p:cNvPr>
            <p:cNvSpPr txBox="1"/>
            <p:nvPr/>
          </p:nvSpPr>
          <p:spPr>
            <a:xfrm>
              <a:off x="6147555" y="5965166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416" name="TextBox 1091">
              <a:extLst>
                <a:ext uri="{FF2B5EF4-FFF2-40B4-BE49-F238E27FC236}">
                  <a16:creationId xmlns="" xmlns:a16="http://schemas.microsoft.com/office/drawing/2014/main" id="{F620C0FA-B728-BAC2-5A52-658032315447}"/>
                </a:ext>
              </a:extLst>
            </p:cNvPr>
            <p:cNvSpPr txBox="1"/>
            <p:nvPr/>
          </p:nvSpPr>
          <p:spPr>
            <a:xfrm>
              <a:off x="6472701" y="5965166"/>
              <a:ext cx="3351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417" name="TextBox 1092">
              <a:extLst>
                <a:ext uri="{FF2B5EF4-FFF2-40B4-BE49-F238E27FC236}">
                  <a16:creationId xmlns="" xmlns:a16="http://schemas.microsoft.com/office/drawing/2014/main" id="{85F8EA06-E217-239F-474D-9282934DB29C}"/>
                </a:ext>
              </a:extLst>
            </p:cNvPr>
            <p:cNvSpPr txBox="1"/>
            <p:nvPr/>
          </p:nvSpPr>
          <p:spPr>
            <a:xfrm>
              <a:off x="5927283" y="5260221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418" name="TextBox 1093">
              <a:extLst>
                <a:ext uri="{FF2B5EF4-FFF2-40B4-BE49-F238E27FC236}">
                  <a16:creationId xmlns="" xmlns:a16="http://schemas.microsoft.com/office/drawing/2014/main" id="{CC0A7AEF-B231-B001-9424-D55205273D4E}"/>
                </a:ext>
              </a:extLst>
            </p:cNvPr>
            <p:cNvSpPr txBox="1"/>
            <p:nvPr/>
          </p:nvSpPr>
          <p:spPr>
            <a:xfrm>
              <a:off x="6605768" y="5221645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419" name="TextBox 1094">
              <a:extLst>
                <a:ext uri="{FF2B5EF4-FFF2-40B4-BE49-F238E27FC236}">
                  <a16:creationId xmlns="" xmlns:a16="http://schemas.microsoft.com/office/drawing/2014/main" id="{20845A99-8281-B171-1FBC-37221CD95BCB}"/>
                </a:ext>
              </a:extLst>
            </p:cNvPr>
            <p:cNvSpPr txBox="1"/>
            <p:nvPr/>
          </p:nvSpPr>
          <p:spPr>
            <a:xfrm>
              <a:off x="6880364" y="5209000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420" name="TextBox 1095">
              <a:extLst>
                <a:ext uri="{FF2B5EF4-FFF2-40B4-BE49-F238E27FC236}">
                  <a16:creationId xmlns="" xmlns:a16="http://schemas.microsoft.com/office/drawing/2014/main" id="{2D23F663-32BF-D085-88DA-200A709D33B0}"/>
                </a:ext>
              </a:extLst>
            </p:cNvPr>
            <p:cNvSpPr txBox="1"/>
            <p:nvPr/>
          </p:nvSpPr>
          <p:spPr>
            <a:xfrm rot="17972842">
              <a:off x="6126603" y="4004417"/>
              <a:ext cx="5503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421" name="TextBox 1096">
              <a:extLst>
                <a:ext uri="{FF2B5EF4-FFF2-40B4-BE49-F238E27FC236}">
                  <a16:creationId xmlns="" xmlns:a16="http://schemas.microsoft.com/office/drawing/2014/main" id="{7A9CAEDF-CCDB-1588-8CF2-EB9B863D3A4D}"/>
                </a:ext>
              </a:extLst>
            </p:cNvPr>
            <p:cNvSpPr txBox="1"/>
            <p:nvPr/>
          </p:nvSpPr>
          <p:spPr>
            <a:xfrm rot="4073418">
              <a:off x="6534198" y="4074461"/>
              <a:ext cx="599304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422" name="TextBox 1097">
              <a:extLst>
                <a:ext uri="{FF2B5EF4-FFF2-40B4-BE49-F238E27FC236}">
                  <a16:creationId xmlns="" xmlns:a16="http://schemas.microsoft.com/office/drawing/2014/main" id="{C01E7C90-E385-4CF3-5DA8-D5151761F87F}"/>
                </a:ext>
              </a:extLst>
            </p:cNvPr>
            <p:cNvSpPr txBox="1"/>
            <p:nvPr/>
          </p:nvSpPr>
          <p:spPr>
            <a:xfrm rot="16985698">
              <a:off x="5856051" y="4709088"/>
              <a:ext cx="699175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423" name="TextBox 1098">
              <a:extLst>
                <a:ext uri="{FF2B5EF4-FFF2-40B4-BE49-F238E27FC236}">
                  <a16:creationId xmlns="" xmlns:a16="http://schemas.microsoft.com/office/drawing/2014/main" id="{DB0DEBF8-E05F-13B5-C61F-95344A0E72D2}"/>
                </a:ext>
              </a:extLst>
            </p:cNvPr>
            <p:cNvSpPr txBox="1"/>
            <p:nvPr/>
          </p:nvSpPr>
          <p:spPr>
            <a:xfrm rot="4491124">
              <a:off x="6183643" y="4833672"/>
              <a:ext cx="58238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424" name="TextBox 1099">
              <a:extLst>
                <a:ext uri="{FF2B5EF4-FFF2-40B4-BE49-F238E27FC236}">
                  <a16:creationId xmlns="" xmlns:a16="http://schemas.microsoft.com/office/drawing/2014/main" id="{C60A4A0B-42D0-8080-702D-E3F9C527BA12}"/>
                </a:ext>
              </a:extLst>
            </p:cNvPr>
            <p:cNvSpPr txBox="1"/>
            <p:nvPr/>
          </p:nvSpPr>
          <p:spPr>
            <a:xfrm rot="16537510">
              <a:off x="6483871" y="4730015"/>
              <a:ext cx="55927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25" name="TextBox 1100">
              <a:extLst>
                <a:ext uri="{FF2B5EF4-FFF2-40B4-BE49-F238E27FC236}">
                  <a16:creationId xmlns="" xmlns:a16="http://schemas.microsoft.com/office/drawing/2014/main" id="{AE9EB8E7-6EF8-F5B1-A514-90E39653B19A}"/>
                </a:ext>
              </a:extLst>
            </p:cNvPr>
            <p:cNvSpPr txBox="1"/>
            <p:nvPr/>
          </p:nvSpPr>
          <p:spPr>
            <a:xfrm rot="4098883">
              <a:off x="6762060" y="4847440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26" name="TextBox 1101">
              <a:extLst>
                <a:ext uri="{FF2B5EF4-FFF2-40B4-BE49-F238E27FC236}">
                  <a16:creationId xmlns="" xmlns:a16="http://schemas.microsoft.com/office/drawing/2014/main" id="{4720EF2D-6768-169A-517C-A5C40C53537D}"/>
                </a:ext>
              </a:extLst>
            </p:cNvPr>
            <p:cNvSpPr txBox="1"/>
            <p:nvPr/>
          </p:nvSpPr>
          <p:spPr>
            <a:xfrm rot="17180655">
              <a:off x="6139116" y="5475266"/>
              <a:ext cx="58469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27" name="TextBox 1102">
              <a:extLst>
                <a:ext uri="{FF2B5EF4-FFF2-40B4-BE49-F238E27FC236}">
                  <a16:creationId xmlns="" xmlns:a16="http://schemas.microsoft.com/office/drawing/2014/main" id="{BC9849F8-FE2F-58B6-5581-E2B2ED6CD0CE}"/>
                </a:ext>
              </a:extLst>
            </p:cNvPr>
            <p:cNvSpPr txBox="1"/>
            <p:nvPr/>
          </p:nvSpPr>
          <p:spPr>
            <a:xfrm rot="4621217">
              <a:off x="6297393" y="569906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28" name="Oval 427">
              <a:extLst>
                <a:ext uri="{FF2B5EF4-FFF2-40B4-BE49-F238E27FC236}">
                  <a16:creationId xmlns="" xmlns:a16="http://schemas.microsoft.com/office/drawing/2014/main" id="{0429C741-7583-F52F-D69C-1DD2D2DA0487}"/>
                </a:ext>
              </a:extLst>
            </p:cNvPr>
            <p:cNvSpPr/>
            <p:nvPr/>
          </p:nvSpPr>
          <p:spPr>
            <a:xfrm>
              <a:off x="7990081" y="3733801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429" name="Oval 428">
              <a:extLst>
                <a:ext uri="{FF2B5EF4-FFF2-40B4-BE49-F238E27FC236}">
                  <a16:creationId xmlns="" xmlns:a16="http://schemas.microsoft.com/office/drawing/2014/main" id="{8C73CDED-9678-8E3F-B240-3E978A22193F}"/>
                </a:ext>
              </a:extLst>
            </p:cNvPr>
            <p:cNvSpPr/>
            <p:nvPr/>
          </p:nvSpPr>
          <p:spPr>
            <a:xfrm>
              <a:off x="7680596" y="441413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30" name="Oval 429">
              <a:extLst>
                <a:ext uri="{FF2B5EF4-FFF2-40B4-BE49-F238E27FC236}">
                  <a16:creationId xmlns="" xmlns:a16="http://schemas.microsoft.com/office/drawing/2014/main" id="{6995990C-C883-E439-2657-19973142E5C2}"/>
                </a:ext>
              </a:extLst>
            </p:cNvPr>
            <p:cNvSpPr/>
            <p:nvPr/>
          </p:nvSpPr>
          <p:spPr>
            <a:xfrm>
              <a:off x="8251495" y="441413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431" name="Oval 430">
              <a:extLst>
                <a:ext uri="{FF2B5EF4-FFF2-40B4-BE49-F238E27FC236}">
                  <a16:creationId xmlns="" xmlns:a16="http://schemas.microsoft.com/office/drawing/2014/main" id="{62AC2E0A-7074-7D01-D783-2849AC74D057}"/>
                </a:ext>
              </a:extLst>
            </p:cNvPr>
            <p:cNvSpPr/>
            <p:nvPr/>
          </p:nvSpPr>
          <p:spPr>
            <a:xfrm>
              <a:off x="7886919" y="521334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432" name="Straight Arrow Connector 431">
              <a:extLst>
                <a:ext uri="{FF2B5EF4-FFF2-40B4-BE49-F238E27FC236}">
                  <a16:creationId xmlns="" xmlns:a16="http://schemas.microsoft.com/office/drawing/2014/main" id="{343BC0D3-13EC-EC25-C691-18FEAB6E913B}"/>
                </a:ext>
              </a:extLst>
            </p:cNvPr>
            <p:cNvCxnSpPr>
              <a:cxnSpLocks/>
              <a:stCxn id="428" idx="4"/>
              <a:endCxn id="429" idx="0"/>
            </p:cNvCxnSpPr>
            <p:nvPr/>
          </p:nvCxnSpPr>
          <p:spPr>
            <a:xfrm flipH="1">
              <a:off x="7783758" y="3926605"/>
              <a:ext cx="309485" cy="487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Arrow Connector 432">
              <a:extLst>
                <a:ext uri="{FF2B5EF4-FFF2-40B4-BE49-F238E27FC236}">
                  <a16:creationId xmlns="" xmlns:a16="http://schemas.microsoft.com/office/drawing/2014/main" id="{C265E96C-3AEE-1BC0-E6FC-1F1C5C779E12}"/>
                </a:ext>
              </a:extLst>
            </p:cNvPr>
            <p:cNvCxnSpPr>
              <a:stCxn id="428" idx="4"/>
              <a:endCxn id="430" idx="0"/>
            </p:cNvCxnSpPr>
            <p:nvPr/>
          </p:nvCxnSpPr>
          <p:spPr>
            <a:xfrm>
              <a:off x="8093243" y="3926605"/>
              <a:ext cx="261414" cy="487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Arrow Connector 433">
              <a:extLst>
                <a:ext uri="{FF2B5EF4-FFF2-40B4-BE49-F238E27FC236}">
                  <a16:creationId xmlns="" xmlns:a16="http://schemas.microsoft.com/office/drawing/2014/main" id="{393E5D89-C04E-8AC2-9AEE-019C6BFEC320}"/>
                </a:ext>
              </a:extLst>
            </p:cNvPr>
            <p:cNvCxnSpPr>
              <a:stCxn id="429" idx="4"/>
              <a:endCxn id="431" idx="0"/>
            </p:cNvCxnSpPr>
            <p:nvPr/>
          </p:nvCxnSpPr>
          <p:spPr>
            <a:xfrm>
              <a:off x="7783758" y="4606943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Arrow Connector 434">
              <a:extLst>
                <a:ext uri="{FF2B5EF4-FFF2-40B4-BE49-F238E27FC236}">
                  <a16:creationId xmlns="" xmlns:a16="http://schemas.microsoft.com/office/drawing/2014/main" id="{117C7AC6-7B68-640C-04EE-0E23F83C56A3}"/>
                </a:ext>
              </a:extLst>
            </p:cNvPr>
            <p:cNvCxnSpPr>
              <a:cxnSpLocks/>
              <a:stCxn id="429" idx="4"/>
              <a:endCxn id="442" idx="0"/>
            </p:cNvCxnSpPr>
            <p:nvPr/>
          </p:nvCxnSpPr>
          <p:spPr>
            <a:xfrm flipH="1">
              <a:off x="7619977" y="4606943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Arrow Connector 435">
              <a:extLst>
                <a:ext uri="{FF2B5EF4-FFF2-40B4-BE49-F238E27FC236}">
                  <a16:creationId xmlns="" xmlns:a16="http://schemas.microsoft.com/office/drawing/2014/main" id="{69063CFD-CA50-264A-8D0C-059F993D1191}"/>
                </a:ext>
              </a:extLst>
            </p:cNvPr>
            <p:cNvCxnSpPr>
              <a:cxnSpLocks/>
              <a:stCxn id="431" idx="4"/>
              <a:endCxn id="440" idx="0"/>
            </p:cNvCxnSpPr>
            <p:nvPr/>
          </p:nvCxnSpPr>
          <p:spPr>
            <a:xfrm flipH="1">
              <a:off x="7840249" y="5406144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Arrow Connector 436">
              <a:extLst>
                <a:ext uri="{FF2B5EF4-FFF2-40B4-BE49-F238E27FC236}">
                  <a16:creationId xmlns="" xmlns:a16="http://schemas.microsoft.com/office/drawing/2014/main" id="{AB593509-7D23-BD4D-9C4B-D0D72EBD6B8B}"/>
                </a:ext>
              </a:extLst>
            </p:cNvPr>
            <p:cNvCxnSpPr>
              <a:cxnSpLocks/>
              <a:stCxn id="431" idx="4"/>
              <a:endCxn id="441" idx="0"/>
            </p:cNvCxnSpPr>
            <p:nvPr/>
          </p:nvCxnSpPr>
          <p:spPr>
            <a:xfrm>
              <a:off x="7990081" y="5406144"/>
              <a:ext cx="119853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Arrow Connector 437">
              <a:extLst>
                <a:ext uri="{FF2B5EF4-FFF2-40B4-BE49-F238E27FC236}">
                  <a16:creationId xmlns="" xmlns:a16="http://schemas.microsoft.com/office/drawing/2014/main" id="{5CA89739-8E7C-E133-F152-D76E82EA7787}"/>
                </a:ext>
              </a:extLst>
            </p:cNvPr>
            <p:cNvCxnSpPr>
              <a:cxnSpLocks/>
              <a:stCxn id="430" idx="4"/>
              <a:endCxn id="443" idx="0"/>
            </p:cNvCxnSpPr>
            <p:nvPr/>
          </p:nvCxnSpPr>
          <p:spPr>
            <a:xfrm flipH="1">
              <a:off x="8298462" y="4606943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Arrow Connector 438">
              <a:extLst>
                <a:ext uri="{FF2B5EF4-FFF2-40B4-BE49-F238E27FC236}">
                  <a16:creationId xmlns="" xmlns:a16="http://schemas.microsoft.com/office/drawing/2014/main" id="{1D6EA2F7-C50E-047C-FDCD-86BB3E6427F2}"/>
                </a:ext>
              </a:extLst>
            </p:cNvPr>
            <p:cNvCxnSpPr>
              <a:cxnSpLocks/>
              <a:stCxn id="430" idx="4"/>
              <a:endCxn id="444" idx="0"/>
            </p:cNvCxnSpPr>
            <p:nvPr/>
          </p:nvCxnSpPr>
          <p:spPr>
            <a:xfrm>
              <a:off x="8354656" y="4606943"/>
              <a:ext cx="218402" cy="5456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0" name="TextBox 1115">
              <a:extLst>
                <a:ext uri="{FF2B5EF4-FFF2-40B4-BE49-F238E27FC236}">
                  <a16:creationId xmlns="" xmlns:a16="http://schemas.microsoft.com/office/drawing/2014/main" id="{10C0F74A-BEB0-E029-5B27-32FCB6677188}"/>
                </a:ext>
              </a:extLst>
            </p:cNvPr>
            <p:cNvSpPr txBox="1"/>
            <p:nvPr/>
          </p:nvSpPr>
          <p:spPr>
            <a:xfrm>
              <a:off x="7617233" y="5908806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441" name="TextBox 1116">
              <a:extLst>
                <a:ext uri="{FF2B5EF4-FFF2-40B4-BE49-F238E27FC236}">
                  <a16:creationId xmlns="" xmlns:a16="http://schemas.microsoft.com/office/drawing/2014/main" id="{2594261F-DE7F-0EFD-341E-D407DFFA5C20}"/>
                </a:ext>
              </a:extLst>
            </p:cNvPr>
            <p:cNvSpPr txBox="1"/>
            <p:nvPr/>
          </p:nvSpPr>
          <p:spPr>
            <a:xfrm>
              <a:off x="7942379" y="5908806"/>
              <a:ext cx="33511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442" name="TextBox 1117">
              <a:extLst>
                <a:ext uri="{FF2B5EF4-FFF2-40B4-BE49-F238E27FC236}">
                  <a16:creationId xmlns="" xmlns:a16="http://schemas.microsoft.com/office/drawing/2014/main" id="{C2866DC9-3C24-8955-7735-323982788CF0}"/>
                </a:ext>
              </a:extLst>
            </p:cNvPr>
            <p:cNvSpPr txBox="1"/>
            <p:nvPr/>
          </p:nvSpPr>
          <p:spPr>
            <a:xfrm>
              <a:off x="7396961" y="5203861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443" name="TextBox 1118">
              <a:extLst>
                <a:ext uri="{FF2B5EF4-FFF2-40B4-BE49-F238E27FC236}">
                  <a16:creationId xmlns="" xmlns:a16="http://schemas.microsoft.com/office/drawing/2014/main" id="{CF77C2EA-2924-9BEA-64B7-95BE29D32D8B}"/>
                </a:ext>
              </a:extLst>
            </p:cNvPr>
            <p:cNvSpPr txBox="1"/>
            <p:nvPr/>
          </p:nvSpPr>
          <p:spPr>
            <a:xfrm>
              <a:off x="8075446" y="5165285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444" name="TextBox 1119">
              <a:extLst>
                <a:ext uri="{FF2B5EF4-FFF2-40B4-BE49-F238E27FC236}">
                  <a16:creationId xmlns="" xmlns:a16="http://schemas.microsoft.com/office/drawing/2014/main" id="{8C5DBAA3-3E68-C892-11F2-6FC23A3313B0}"/>
                </a:ext>
              </a:extLst>
            </p:cNvPr>
            <p:cNvSpPr txBox="1"/>
            <p:nvPr/>
          </p:nvSpPr>
          <p:spPr>
            <a:xfrm>
              <a:off x="8350043" y="5152640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445" name="TextBox 1120">
              <a:extLst>
                <a:ext uri="{FF2B5EF4-FFF2-40B4-BE49-F238E27FC236}">
                  <a16:creationId xmlns="" xmlns:a16="http://schemas.microsoft.com/office/drawing/2014/main" id="{13775CB7-7025-685B-9665-273C88874653}"/>
                </a:ext>
              </a:extLst>
            </p:cNvPr>
            <p:cNvSpPr txBox="1"/>
            <p:nvPr/>
          </p:nvSpPr>
          <p:spPr>
            <a:xfrm rot="17972842">
              <a:off x="7597427" y="4006036"/>
              <a:ext cx="511677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446" name="TextBox 1121">
              <a:extLst>
                <a:ext uri="{FF2B5EF4-FFF2-40B4-BE49-F238E27FC236}">
                  <a16:creationId xmlns="" xmlns:a16="http://schemas.microsoft.com/office/drawing/2014/main" id="{8B43399A-B9FC-1C62-3902-B3F58EC77FB4}"/>
                </a:ext>
              </a:extLst>
            </p:cNvPr>
            <p:cNvSpPr txBox="1"/>
            <p:nvPr/>
          </p:nvSpPr>
          <p:spPr>
            <a:xfrm rot="4073418">
              <a:off x="8000749" y="4018223"/>
              <a:ext cx="60866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447" name="TextBox 1122">
              <a:extLst>
                <a:ext uri="{FF2B5EF4-FFF2-40B4-BE49-F238E27FC236}">
                  <a16:creationId xmlns="" xmlns:a16="http://schemas.microsoft.com/office/drawing/2014/main" id="{EC599D06-99CE-F63F-40FC-AF81276941C4}"/>
                </a:ext>
              </a:extLst>
            </p:cNvPr>
            <p:cNvSpPr txBox="1"/>
            <p:nvPr/>
          </p:nvSpPr>
          <p:spPr>
            <a:xfrm rot="16985698">
              <a:off x="7364078" y="4662252"/>
              <a:ext cx="635629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448" name="TextBox 1123">
              <a:extLst>
                <a:ext uri="{FF2B5EF4-FFF2-40B4-BE49-F238E27FC236}">
                  <a16:creationId xmlns="" xmlns:a16="http://schemas.microsoft.com/office/drawing/2014/main" id="{A599F157-800E-8DBC-1E95-B5D4669EDAC4}"/>
                </a:ext>
              </a:extLst>
            </p:cNvPr>
            <p:cNvSpPr txBox="1"/>
            <p:nvPr/>
          </p:nvSpPr>
          <p:spPr>
            <a:xfrm rot="4491124">
              <a:off x="7641044" y="4788844"/>
              <a:ext cx="591445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449" name="TextBox 1124">
              <a:extLst>
                <a:ext uri="{FF2B5EF4-FFF2-40B4-BE49-F238E27FC236}">
                  <a16:creationId xmlns="" xmlns:a16="http://schemas.microsoft.com/office/drawing/2014/main" id="{17D2DA99-DA86-0749-9887-F621E54D75BA}"/>
                </a:ext>
              </a:extLst>
            </p:cNvPr>
            <p:cNvSpPr txBox="1"/>
            <p:nvPr/>
          </p:nvSpPr>
          <p:spPr>
            <a:xfrm rot="16537510">
              <a:off x="8006010" y="4650536"/>
              <a:ext cx="56476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50" name="TextBox 1125">
              <a:extLst>
                <a:ext uri="{FF2B5EF4-FFF2-40B4-BE49-F238E27FC236}">
                  <a16:creationId xmlns="" xmlns:a16="http://schemas.microsoft.com/office/drawing/2014/main" id="{1E807BC3-CBF3-6970-3C99-C4F48859F289}"/>
                </a:ext>
              </a:extLst>
            </p:cNvPr>
            <p:cNvSpPr txBox="1"/>
            <p:nvPr/>
          </p:nvSpPr>
          <p:spPr>
            <a:xfrm rot="4098883">
              <a:off x="8183313" y="4853652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51" name="TextBox 1126">
              <a:extLst>
                <a:ext uri="{FF2B5EF4-FFF2-40B4-BE49-F238E27FC236}">
                  <a16:creationId xmlns="" xmlns:a16="http://schemas.microsoft.com/office/drawing/2014/main" id="{DC13D51A-2E89-6E26-027C-6A18BC0DBA0A}"/>
                </a:ext>
              </a:extLst>
            </p:cNvPr>
            <p:cNvSpPr txBox="1"/>
            <p:nvPr/>
          </p:nvSpPr>
          <p:spPr>
            <a:xfrm rot="17180655">
              <a:off x="7619400" y="5408063"/>
              <a:ext cx="576507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452" name="TextBox 1127">
              <a:extLst>
                <a:ext uri="{FF2B5EF4-FFF2-40B4-BE49-F238E27FC236}">
                  <a16:creationId xmlns="" xmlns:a16="http://schemas.microsoft.com/office/drawing/2014/main" id="{10C6360F-0A00-33CE-145C-BD96CD53F2E3}"/>
                </a:ext>
              </a:extLst>
            </p:cNvPr>
            <p:cNvSpPr txBox="1"/>
            <p:nvPr/>
          </p:nvSpPr>
          <p:spPr>
            <a:xfrm rot="4621217">
              <a:off x="7737207" y="5656740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53" name="TextBox 1129">
              <a:extLst>
                <a:ext uri="{FF2B5EF4-FFF2-40B4-BE49-F238E27FC236}">
                  <a16:creationId xmlns="" xmlns:a16="http://schemas.microsoft.com/office/drawing/2014/main" id="{C7C75924-6A50-D4F3-D27F-6BAC6E6C56E5}"/>
                </a:ext>
              </a:extLst>
            </p:cNvPr>
            <p:cNvSpPr txBox="1"/>
            <p:nvPr/>
          </p:nvSpPr>
          <p:spPr>
            <a:xfrm rot="20960818">
              <a:off x="2106664" y="3330704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JQ</a:t>
              </a:r>
            </a:p>
          </p:txBody>
        </p:sp>
        <p:sp>
          <p:nvSpPr>
            <p:cNvPr id="454" name="TextBox 1130">
              <a:extLst>
                <a:ext uri="{FF2B5EF4-FFF2-40B4-BE49-F238E27FC236}">
                  <a16:creationId xmlns="" xmlns:a16="http://schemas.microsoft.com/office/drawing/2014/main" id="{0A6CC74D-DEF3-8919-B342-96530B3B149C}"/>
                </a:ext>
              </a:extLst>
            </p:cNvPr>
            <p:cNvSpPr txBox="1"/>
            <p:nvPr/>
          </p:nvSpPr>
          <p:spPr>
            <a:xfrm rot="20960818">
              <a:off x="2601721" y="3455071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JK</a:t>
              </a:r>
            </a:p>
          </p:txBody>
        </p:sp>
        <p:sp>
          <p:nvSpPr>
            <p:cNvPr id="455" name="TextBox 1131">
              <a:extLst>
                <a:ext uri="{FF2B5EF4-FFF2-40B4-BE49-F238E27FC236}">
                  <a16:creationId xmlns="" xmlns:a16="http://schemas.microsoft.com/office/drawing/2014/main" id="{79EBF2D6-2FE5-63FE-2652-220C94BAF61B}"/>
                </a:ext>
              </a:extLst>
            </p:cNvPr>
            <p:cNvSpPr txBox="1"/>
            <p:nvPr/>
          </p:nvSpPr>
          <p:spPr>
            <a:xfrm rot="19219525">
              <a:off x="3742049" y="3209445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QJ</a:t>
              </a:r>
            </a:p>
          </p:txBody>
        </p:sp>
        <p:sp>
          <p:nvSpPr>
            <p:cNvPr id="456" name="TextBox 1132">
              <a:extLst>
                <a:ext uri="{FF2B5EF4-FFF2-40B4-BE49-F238E27FC236}">
                  <a16:creationId xmlns="" xmlns:a16="http://schemas.microsoft.com/office/drawing/2014/main" id="{9DE98B11-83A1-515A-699C-57BCE76886F3}"/>
                </a:ext>
              </a:extLst>
            </p:cNvPr>
            <p:cNvSpPr txBox="1"/>
            <p:nvPr/>
          </p:nvSpPr>
          <p:spPr>
            <a:xfrm rot="2382478">
              <a:off x="4678522" y="3449050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QK</a:t>
              </a:r>
            </a:p>
          </p:txBody>
        </p:sp>
        <p:sp>
          <p:nvSpPr>
            <p:cNvPr id="457" name="TextBox 1133">
              <a:extLst>
                <a:ext uri="{FF2B5EF4-FFF2-40B4-BE49-F238E27FC236}">
                  <a16:creationId xmlns="" xmlns:a16="http://schemas.microsoft.com/office/drawing/2014/main" id="{F16124A7-6DED-C716-E786-8628EE269D3D}"/>
                </a:ext>
              </a:extLst>
            </p:cNvPr>
            <p:cNvSpPr txBox="1"/>
            <p:nvPr/>
          </p:nvSpPr>
          <p:spPr>
            <a:xfrm rot="1022566">
              <a:off x="6015796" y="3405374"/>
              <a:ext cx="41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KJ</a:t>
              </a:r>
            </a:p>
          </p:txBody>
        </p:sp>
        <p:sp>
          <p:nvSpPr>
            <p:cNvPr id="458" name="TextBox 1134">
              <a:extLst>
                <a:ext uri="{FF2B5EF4-FFF2-40B4-BE49-F238E27FC236}">
                  <a16:creationId xmlns="" xmlns:a16="http://schemas.microsoft.com/office/drawing/2014/main" id="{5DBDB4C9-EABC-CB8E-D9C8-8AEC18C70114}"/>
                </a:ext>
              </a:extLst>
            </p:cNvPr>
            <p:cNvSpPr txBox="1"/>
            <p:nvPr/>
          </p:nvSpPr>
          <p:spPr>
            <a:xfrm rot="517257">
              <a:off x="6504154" y="3273148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KQ</a:t>
              </a:r>
            </a:p>
          </p:txBody>
        </p:sp>
        <p:cxnSp>
          <p:nvCxnSpPr>
            <p:cNvPr id="459" name="Straight Connector 458">
              <a:extLst>
                <a:ext uri="{FF2B5EF4-FFF2-40B4-BE49-F238E27FC236}">
                  <a16:creationId xmlns="" xmlns:a16="http://schemas.microsoft.com/office/drawing/2014/main" id="{B20F6790-4286-59A2-8930-FDA3776BFF19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1147368" y="3887630"/>
              <a:ext cx="1042448" cy="19091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="" xmlns:a16="http://schemas.microsoft.com/office/drawing/2014/main" id="{1AD5BC35-7F17-F416-6442-62E08636D136}"/>
                </a:ext>
              </a:extLst>
            </p:cNvPr>
            <p:cNvCxnSpPr>
              <a:cxnSpLocks/>
              <a:stCxn id="353" idx="6"/>
            </p:cNvCxnSpPr>
            <p:nvPr/>
          </p:nvCxnSpPr>
          <p:spPr>
            <a:xfrm>
              <a:off x="3814439" y="3863442"/>
              <a:ext cx="1196170" cy="716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="" xmlns:a16="http://schemas.microsoft.com/office/drawing/2014/main" id="{DF12B2FF-8469-C7B2-B7E6-4C926CAB6F2E}"/>
                </a:ext>
              </a:extLst>
            </p:cNvPr>
            <p:cNvCxnSpPr>
              <a:cxnSpLocks/>
              <a:stCxn id="403" idx="6"/>
              <a:endCxn id="428" idx="2"/>
            </p:cNvCxnSpPr>
            <p:nvPr/>
          </p:nvCxnSpPr>
          <p:spPr>
            <a:xfrm>
              <a:off x="6726725" y="3797568"/>
              <a:ext cx="1263356" cy="32635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62" name="Arc 461">
              <a:extLst>
                <a:ext uri="{FF2B5EF4-FFF2-40B4-BE49-F238E27FC236}">
                  <a16:creationId xmlns="" xmlns:a16="http://schemas.microsoft.com/office/drawing/2014/main" id="{BD9DB41A-E4B4-2AED-2A42-2C400A1371E1}"/>
                </a:ext>
              </a:extLst>
            </p:cNvPr>
            <p:cNvSpPr/>
            <p:nvPr/>
          </p:nvSpPr>
          <p:spPr>
            <a:xfrm>
              <a:off x="838879" y="4761147"/>
              <a:ext cx="1430053" cy="914400"/>
            </a:xfrm>
            <a:prstGeom prst="arc">
              <a:avLst>
                <a:gd name="adj1" fmla="val 1628982"/>
                <a:gd name="adj2" fmla="val 8976419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Arc 462">
              <a:extLst>
                <a:ext uri="{FF2B5EF4-FFF2-40B4-BE49-F238E27FC236}">
                  <a16:creationId xmlns="" xmlns:a16="http://schemas.microsoft.com/office/drawing/2014/main" id="{4826AA8A-639A-44BA-62F6-9D28092BF43A}"/>
                </a:ext>
              </a:extLst>
            </p:cNvPr>
            <p:cNvSpPr/>
            <p:nvPr/>
          </p:nvSpPr>
          <p:spPr>
            <a:xfrm>
              <a:off x="3466726" y="4735503"/>
              <a:ext cx="1651028" cy="914400"/>
            </a:xfrm>
            <a:prstGeom prst="arc">
              <a:avLst>
                <a:gd name="adj1" fmla="val 1237329"/>
                <a:gd name="adj2" fmla="val 9213332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Arc 463">
              <a:extLst>
                <a:ext uri="{FF2B5EF4-FFF2-40B4-BE49-F238E27FC236}">
                  <a16:creationId xmlns="" xmlns:a16="http://schemas.microsoft.com/office/drawing/2014/main" id="{BEF6AF80-13BA-1595-8948-B2825FF37A0C}"/>
                </a:ext>
              </a:extLst>
            </p:cNvPr>
            <p:cNvSpPr/>
            <p:nvPr/>
          </p:nvSpPr>
          <p:spPr>
            <a:xfrm>
              <a:off x="6349972" y="4648200"/>
              <a:ext cx="1651028" cy="914400"/>
            </a:xfrm>
            <a:prstGeom prst="arc">
              <a:avLst>
                <a:gd name="adj1" fmla="val 950351"/>
                <a:gd name="adj2" fmla="val 9213332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5" name="Rectangle 464">
            <a:extLst>
              <a:ext uri="{FF2B5EF4-FFF2-40B4-BE49-F238E27FC236}">
                <a16:creationId xmlns="" xmlns:a16="http://schemas.microsoft.com/office/drawing/2014/main" id="{DD5D5FF6-14D8-0CE3-BE8A-B1620E5D2E2F}"/>
              </a:ext>
            </a:extLst>
          </p:cNvPr>
          <p:cNvSpPr/>
          <p:nvPr/>
        </p:nvSpPr>
        <p:spPr>
          <a:xfrm>
            <a:off x="3895524" y="6378318"/>
            <a:ext cx="5049450" cy="3951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⚠️</a:t>
            </a:r>
            <a:r>
              <a:rPr lang="en-US" sz="1400" b="0" i="0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dirty="0"/>
              <a:t>Information sets for red player (Player 2) are not shown</a:t>
            </a:r>
          </a:p>
        </p:txBody>
      </p:sp>
      <p:sp>
        <p:nvSpPr>
          <p:cNvPr id="466" name="TextBox 465">
            <a:extLst>
              <a:ext uri="{FF2B5EF4-FFF2-40B4-BE49-F238E27FC236}">
                <a16:creationId xmlns="" xmlns:a16="http://schemas.microsoft.com/office/drawing/2014/main" id="{8601662A-70E5-19B8-C309-CEA0073A7334}"/>
              </a:ext>
            </a:extLst>
          </p:cNvPr>
          <p:cNvSpPr txBox="1"/>
          <p:nvPr/>
        </p:nvSpPr>
        <p:spPr>
          <a:xfrm>
            <a:off x="2039984" y="1502221"/>
            <a:ext cx="545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Running example for this part: Kuhn poker</a:t>
            </a:r>
          </a:p>
        </p:txBody>
      </p:sp>
    </p:spTree>
    <p:extLst>
      <p:ext uri="{BB962C8B-B14F-4D97-AF65-F5344CB8AC3E}">
        <p14:creationId xmlns:p14="http://schemas.microsoft.com/office/powerpoint/2010/main" val="24003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Two Representations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769A4F3-7CC5-6E37-DDA4-663B8AE4FB92}"/>
              </a:ext>
            </a:extLst>
          </p:cNvPr>
          <p:cNvSpPr txBox="1"/>
          <p:nvPr/>
        </p:nvSpPr>
        <p:spPr>
          <a:xfrm>
            <a:off x="4152899" y="4447947"/>
            <a:ext cx="485824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Tree-Form (Sequential) Decision Problem</a:t>
            </a: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aka. sequence-form decision problem</a:t>
            </a: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aka. </a:t>
            </a:r>
            <a:r>
              <a:rPr lang="en-US" b="1" dirty="0" err="1">
                <a:latin typeface="Segoe UI" panose="020B0502040204020203" pitchFamily="34" charset="0"/>
                <a:cs typeface="Segoe UI" panose="020B0502040204020203" pitchFamily="34" charset="0"/>
              </a:rPr>
              <a:t>treeplex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(for P1)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Represents the game from viewpoint of one player</a:t>
            </a: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the representation in regret minimization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70D020C1-8C78-097B-0160-C7EB7EF47D9B}"/>
              </a:ext>
            </a:extLst>
          </p:cNvPr>
          <p:cNvCxnSpPr>
            <a:cxnSpLocks/>
          </p:cNvCxnSpPr>
          <p:nvPr/>
        </p:nvCxnSpPr>
        <p:spPr>
          <a:xfrm>
            <a:off x="3962400" y="1265238"/>
            <a:ext cx="0" cy="559276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0B7830-E048-38C2-63FD-D1E360C4ADD8}"/>
              </a:ext>
            </a:extLst>
          </p:cNvPr>
          <p:cNvSpPr txBox="1"/>
          <p:nvPr/>
        </p:nvSpPr>
        <p:spPr>
          <a:xfrm>
            <a:off x="132837" y="443255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Game tree</a:t>
            </a:r>
          </a:p>
          <a:p>
            <a:pPr algn="ctr"/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Each node belongs to a specific player or chance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CB6E1F9-E090-2D71-E1CE-9DE63EC51101}"/>
              </a:ext>
            </a:extLst>
          </p:cNvPr>
          <p:cNvGrpSpPr/>
          <p:nvPr/>
        </p:nvGrpSpPr>
        <p:grpSpPr>
          <a:xfrm>
            <a:off x="-2895601" y="1265238"/>
            <a:ext cx="6756263" cy="3393734"/>
            <a:chOff x="347926" y="2971800"/>
            <a:chExt cx="8448148" cy="3393734"/>
          </a:xfrm>
        </p:grpSpPr>
        <p:sp>
          <p:nvSpPr>
            <p:cNvPr id="2331" name="Arc 2330">
              <a:extLst>
                <a:ext uri="{FF2B5EF4-FFF2-40B4-BE49-F238E27FC236}">
                  <a16:creationId xmlns="" xmlns:a16="http://schemas.microsoft.com/office/drawing/2014/main" id="{8B447BF2-4BDE-7EA9-7258-1EF0DDCBB91E}"/>
                </a:ext>
              </a:extLst>
            </p:cNvPr>
            <p:cNvSpPr/>
            <p:nvPr/>
          </p:nvSpPr>
          <p:spPr>
            <a:xfrm>
              <a:off x="6349972" y="4648200"/>
              <a:ext cx="1651028" cy="914400"/>
            </a:xfrm>
            <a:prstGeom prst="arc">
              <a:avLst>
                <a:gd name="adj1" fmla="val 950351"/>
                <a:gd name="adj2" fmla="val 9213332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D161798-4C39-4605-DB6A-FA763D3B41B8}"/>
                </a:ext>
              </a:extLst>
            </p:cNvPr>
            <p:cNvSpPr/>
            <p:nvPr/>
          </p:nvSpPr>
          <p:spPr>
            <a:xfrm>
              <a:off x="4346612" y="2971800"/>
              <a:ext cx="206323" cy="19280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26C929E-CC52-596E-B310-4EF44DC97EC4}"/>
                </a:ext>
              </a:extLst>
            </p:cNvPr>
            <p:cNvSpPr/>
            <p:nvPr/>
          </p:nvSpPr>
          <p:spPr>
            <a:xfrm>
              <a:off x="941045" y="3810319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434D61C8-EAAE-8C39-434E-D99348585E14}"/>
                </a:ext>
              </a:extLst>
            </p:cNvPr>
            <p:cNvSpPr/>
            <p:nvPr/>
          </p:nvSpPr>
          <p:spPr>
            <a:xfrm>
              <a:off x="631561" y="457965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0EC93ED9-C25F-611C-3F5A-4ED29C963D08}"/>
                </a:ext>
              </a:extLst>
            </p:cNvPr>
            <p:cNvSpPr/>
            <p:nvPr/>
          </p:nvSpPr>
          <p:spPr>
            <a:xfrm>
              <a:off x="1202460" y="457965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0AB78991-5BFF-56B1-FFE0-536485082823}"/>
                </a:ext>
              </a:extLst>
            </p:cNvPr>
            <p:cNvSpPr/>
            <p:nvPr/>
          </p:nvSpPr>
          <p:spPr>
            <a:xfrm>
              <a:off x="837884" y="5378853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F451F918-041C-EAA4-EE79-C336994B34F9}"/>
                </a:ext>
              </a:extLst>
            </p:cNvPr>
            <p:cNvCxnSpPr>
              <a:cxnSpLocks/>
              <a:stCxn id="6" idx="4"/>
              <a:endCxn id="8" idx="7"/>
            </p:cNvCxnSpPr>
            <p:nvPr/>
          </p:nvCxnSpPr>
          <p:spPr>
            <a:xfrm flipH="1">
              <a:off x="1117154" y="3164604"/>
              <a:ext cx="3332620" cy="67395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B346E753-12EB-16EA-8449-905DE9BD266A}"/>
                </a:ext>
              </a:extLst>
            </p:cNvPr>
            <p:cNvCxnSpPr>
              <a:cxnSpLocks/>
              <a:stCxn id="6" idx="4"/>
              <a:endCxn id="62" idx="0"/>
            </p:cNvCxnSpPr>
            <p:nvPr/>
          </p:nvCxnSpPr>
          <p:spPr>
            <a:xfrm flipH="1">
              <a:off x="2292978" y="3164604"/>
              <a:ext cx="2156795" cy="62963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2278C88C-E030-B679-0C9F-BE2D7BC6F8E1}"/>
                </a:ext>
              </a:extLst>
            </p:cNvPr>
            <p:cNvCxnSpPr>
              <a:cxnSpLocks/>
              <a:stCxn id="6" idx="4"/>
              <a:endCxn id="2212" idx="0"/>
            </p:cNvCxnSpPr>
            <p:nvPr/>
          </p:nvCxnSpPr>
          <p:spPr>
            <a:xfrm flipH="1">
              <a:off x="3711277" y="3164604"/>
              <a:ext cx="738496" cy="60243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F5024B6D-F50F-62B5-6458-1D011D1C72A1}"/>
                </a:ext>
              </a:extLst>
            </p:cNvPr>
            <p:cNvCxnSpPr>
              <a:cxnSpLocks/>
              <a:stCxn id="6" idx="4"/>
              <a:endCxn id="2245" idx="0"/>
            </p:cNvCxnSpPr>
            <p:nvPr/>
          </p:nvCxnSpPr>
          <p:spPr>
            <a:xfrm>
              <a:off x="4449773" y="3164604"/>
              <a:ext cx="685778" cy="59455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05B82375-D376-237E-7FB2-193E7ED5496A}"/>
                </a:ext>
              </a:extLst>
            </p:cNvPr>
            <p:cNvCxnSpPr>
              <a:cxnSpLocks/>
              <a:stCxn id="6" idx="4"/>
              <a:endCxn id="2270" idx="0"/>
            </p:cNvCxnSpPr>
            <p:nvPr/>
          </p:nvCxnSpPr>
          <p:spPr>
            <a:xfrm>
              <a:off x="4449773" y="3164604"/>
              <a:ext cx="2173791" cy="53656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7E264435-016B-0254-3954-6D6D743FC6E4}"/>
                </a:ext>
              </a:extLst>
            </p:cNvPr>
            <p:cNvCxnSpPr>
              <a:cxnSpLocks/>
              <a:stCxn id="6" idx="4"/>
              <a:endCxn id="2295" idx="0"/>
            </p:cNvCxnSpPr>
            <p:nvPr/>
          </p:nvCxnSpPr>
          <p:spPr>
            <a:xfrm>
              <a:off x="4449775" y="3164604"/>
              <a:ext cx="3643469" cy="56919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2B034580-F739-96EC-D05C-3404A95DDF3A}"/>
                </a:ext>
              </a:extLst>
            </p:cNvPr>
            <p:cNvCxnSpPr>
              <a:cxnSpLocks/>
              <a:stCxn id="8" idx="4"/>
              <a:endCxn id="9" idx="0"/>
            </p:cNvCxnSpPr>
            <p:nvPr/>
          </p:nvCxnSpPr>
          <p:spPr>
            <a:xfrm flipH="1">
              <a:off x="734722" y="4003123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B6734F73-8C93-A46F-BEA6-D7505CBC5A36}"/>
                </a:ext>
              </a:extLst>
            </p:cNvPr>
            <p:cNvCxnSpPr>
              <a:stCxn id="8" idx="4"/>
              <a:endCxn id="10" idx="0"/>
            </p:cNvCxnSpPr>
            <p:nvPr/>
          </p:nvCxnSpPr>
          <p:spPr>
            <a:xfrm>
              <a:off x="1044207" y="4003123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7446BAA7-122C-E01F-F904-E0E1AF411D22}"/>
                </a:ext>
              </a:extLst>
            </p:cNvPr>
            <p:cNvCxnSpPr>
              <a:stCxn id="9" idx="4"/>
              <a:endCxn id="11" idx="0"/>
            </p:cNvCxnSpPr>
            <p:nvPr/>
          </p:nvCxnSpPr>
          <p:spPr>
            <a:xfrm>
              <a:off x="734722" y="4772456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0203780E-40DF-CAB6-91AC-AB95459CAF04}"/>
                </a:ext>
              </a:extLst>
            </p:cNvPr>
            <p:cNvCxnSpPr>
              <a:cxnSpLocks/>
              <a:stCxn id="9" idx="4"/>
              <a:endCxn id="46" idx="0"/>
            </p:cNvCxnSpPr>
            <p:nvPr/>
          </p:nvCxnSpPr>
          <p:spPr>
            <a:xfrm flipH="1">
              <a:off x="570942" y="4772456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="" xmlns:a16="http://schemas.microsoft.com/office/drawing/2014/main" id="{21499D79-0793-DD47-B7A6-DB6441E91FAD}"/>
                </a:ext>
              </a:extLst>
            </p:cNvPr>
            <p:cNvCxnSpPr>
              <a:cxnSpLocks/>
              <a:stCxn id="11" idx="4"/>
              <a:endCxn id="44" idx="0"/>
            </p:cNvCxnSpPr>
            <p:nvPr/>
          </p:nvCxnSpPr>
          <p:spPr>
            <a:xfrm flipH="1">
              <a:off x="791213" y="5571657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78643666-6651-BA6B-6C65-00C49242D2A0}"/>
                </a:ext>
              </a:extLst>
            </p:cNvPr>
            <p:cNvCxnSpPr>
              <a:cxnSpLocks/>
              <a:stCxn id="11" idx="4"/>
              <a:endCxn id="45" idx="0"/>
            </p:cNvCxnSpPr>
            <p:nvPr/>
          </p:nvCxnSpPr>
          <p:spPr>
            <a:xfrm>
              <a:off x="941045" y="5571657"/>
              <a:ext cx="119854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C5167CCC-3AB4-ADE4-F592-FD9A71DB7197}"/>
                </a:ext>
              </a:extLst>
            </p:cNvPr>
            <p:cNvCxnSpPr>
              <a:cxnSpLocks/>
              <a:stCxn id="10" idx="4"/>
              <a:endCxn id="47" idx="0"/>
            </p:cNvCxnSpPr>
            <p:nvPr/>
          </p:nvCxnSpPr>
          <p:spPr>
            <a:xfrm flipH="1">
              <a:off x="1249426" y="4772456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EA856021-308D-07E8-7DD5-5F90EC0EF293}"/>
                </a:ext>
              </a:extLst>
            </p:cNvPr>
            <p:cNvCxnSpPr>
              <a:cxnSpLocks/>
              <a:stCxn id="10" idx="4"/>
              <a:endCxn id="48" idx="0"/>
            </p:cNvCxnSpPr>
            <p:nvPr/>
          </p:nvCxnSpPr>
          <p:spPr>
            <a:xfrm>
              <a:off x="1305621" y="4772456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9">
              <a:extLst>
                <a:ext uri="{FF2B5EF4-FFF2-40B4-BE49-F238E27FC236}">
                  <a16:creationId xmlns="" xmlns:a16="http://schemas.microsoft.com/office/drawing/2014/main" id="{0909BD3F-94C7-18F9-7ABD-B2CA85F97792}"/>
                </a:ext>
              </a:extLst>
            </p:cNvPr>
            <p:cNvSpPr txBox="1"/>
            <p:nvPr/>
          </p:nvSpPr>
          <p:spPr>
            <a:xfrm>
              <a:off x="568198" y="607431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45" name="TextBox 30">
              <a:extLst>
                <a:ext uri="{FF2B5EF4-FFF2-40B4-BE49-F238E27FC236}">
                  <a16:creationId xmlns="" xmlns:a16="http://schemas.microsoft.com/office/drawing/2014/main" id="{EE28A9DB-0BE9-5992-6BF8-5C045A4388A6}"/>
                </a:ext>
              </a:extLst>
            </p:cNvPr>
            <p:cNvSpPr txBox="1"/>
            <p:nvPr/>
          </p:nvSpPr>
          <p:spPr>
            <a:xfrm>
              <a:off x="837884" y="6074319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46" name="TextBox 31">
              <a:extLst>
                <a:ext uri="{FF2B5EF4-FFF2-40B4-BE49-F238E27FC236}">
                  <a16:creationId xmlns="" xmlns:a16="http://schemas.microsoft.com/office/drawing/2014/main" id="{10D8B7C2-DEF0-6275-E57E-ACA8375F50E3}"/>
                </a:ext>
              </a:extLst>
            </p:cNvPr>
            <p:cNvSpPr txBox="1"/>
            <p:nvPr/>
          </p:nvSpPr>
          <p:spPr>
            <a:xfrm>
              <a:off x="347926" y="5369374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47" name="TextBox 32">
              <a:extLst>
                <a:ext uri="{FF2B5EF4-FFF2-40B4-BE49-F238E27FC236}">
                  <a16:creationId xmlns="" xmlns:a16="http://schemas.microsoft.com/office/drawing/2014/main" id="{BEF90469-4FD8-A62B-1DEB-D85A2A3F25B7}"/>
                </a:ext>
              </a:extLst>
            </p:cNvPr>
            <p:cNvSpPr txBox="1"/>
            <p:nvPr/>
          </p:nvSpPr>
          <p:spPr>
            <a:xfrm>
              <a:off x="1026411" y="5330798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48" name="TextBox 33">
              <a:extLst>
                <a:ext uri="{FF2B5EF4-FFF2-40B4-BE49-F238E27FC236}">
                  <a16:creationId xmlns="" xmlns:a16="http://schemas.microsoft.com/office/drawing/2014/main" id="{8E9D702D-9EC9-07F4-D3B8-0F10A5C11A66}"/>
                </a:ext>
              </a:extLst>
            </p:cNvPr>
            <p:cNvSpPr txBox="1"/>
            <p:nvPr/>
          </p:nvSpPr>
          <p:spPr>
            <a:xfrm>
              <a:off x="1301007" y="5318153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49" name="TextBox 34">
              <a:extLst>
                <a:ext uri="{FF2B5EF4-FFF2-40B4-BE49-F238E27FC236}">
                  <a16:creationId xmlns="" xmlns:a16="http://schemas.microsoft.com/office/drawing/2014/main" id="{7635A4AD-B63D-F8B2-97A5-B97519B83958}"/>
                </a:ext>
              </a:extLst>
            </p:cNvPr>
            <p:cNvSpPr txBox="1"/>
            <p:nvPr/>
          </p:nvSpPr>
          <p:spPr>
            <a:xfrm rot="17972842">
              <a:off x="541924" y="4137559"/>
              <a:ext cx="55202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50" name="TextBox 35">
              <a:extLst>
                <a:ext uri="{FF2B5EF4-FFF2-40B4-BE49-F238E27FC236}">
                  <a16:creationId xmlns="" xmlns:a16="http://schemas.microsoft.com/office/drawing/2014/main" id="{BD36A869-1D4B-E084-694C-72168EC63CCE}"/>
                </a:ext>
              </a:extLst>
            </p:cNvPr>
            <p:cNvSpPr txBox="1"/>
            <p:nvPr/>
          </p:nvSpPr>
          <p:spPr>
            <a:xfrm rot="4073418">
              <a:off x="899702" y="425047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1" name="TextBox 36">
              <a:extLst>
                <a:ext uri="{FF2B5EF4-FFF2-40B4-BE49-F238E27FC236}">
                  <a16:creationId xmlns="" xmlns:a16="http://schemas.microsoft.com/office/drawing/2014/main" id="{FB62C4ED-107A-D95A-2074-5959862329CD}"/>
                </a:ext>
              </a:extLst>
            </p:cNvPr>
            <p:cNvSpPr txBox="1"/>
            <p:nvPr/>
          </p:nvSpPr>
          <p:spPr>
            <a:xfrm rot="16985698">
              <a:off x="254215" y="4773860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53" name="TextBox 37">
              <a:extLst>
                <a:ext uri="{FF2B5EF4-FFF2-40B4-BE49-F238E27FC236}">
                  <a16:creationId xmlns="" xmlns:a16="http://schemas.microsoft.com/office/drawing/2014/main" id="{9C56B7C9-EE96-C933-0795-218A9A5EB5B8}"/>
                </a:ext>
              </a:extLst>
            </p:cNvPr>
            <p:cNvSpPr txBox="1"/>
            <p:nvPr/>
          </p:nvSpPr>
          <p:spPr>
            <a:xfrm rot="4491124">
              <a:off x="585515" y="4966804"/>
              <a:ext cx="63158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4" name="TextBox 38">
              <a:extLst>
                <a:ext uri="{FF2B5EF4-FFF2-40B4-BE49-F238E27FC236}">
                  <a16:creationId xmlns="" xmlns:a16="http://schemas.microsoft.com/office/drawing/2014/main" id="{42A2DDE5-A62C-2F04-CF5C-835CDDAF98AA}"/>
                </a:ext>
              </a:extLst>
            </p:cNvPr>
            <p:cNvSpPr txBox="1"/>
            <p:nvPr/>
          </p:nvSpPr>
          <p:spPr>
            <a:xfrm rot="16537510">
              <a:off x="972602" y="4811024"/>
              <a:ext cx="546110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56" name="TextBox 39">
              <a:extLst>
                <a:ext uri="{FF2B5EF4-FFF2-40B4-BE49-F238E27FC236}">
                  <a16:creationId xmlns="" xmlns:a16="http://schemas.microsoft.com/office/drawing/2014/main" id="{06C210D4-9AB4-7A67-55C7-ECB8A1155221}"/>
                </a:ext>
              </a:extLst>
            </p:cNvPr>
            <p:cNvSpPr txBox="1"/>
            <p:nvPr/>
          </p:nvSpPr>
          <p:spPr>
            <a:xfrm rot="4098883">
              <a:off x="1120558" y="5004624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58" name="TextBox 40">
              <a:extLst>
                <a:ext uri="{FF2B5EF4-FFF2-40B4-BE49-F238E27FC236}">
                  <a16:creationId xmlns="" xmlns:a16="http://schemas.microsoft.com/office/drawing/2014/main" id="{EEA03BAF-D136-8453-5502-2BECAF09CF71}"/>
                </a:ext>
              </a:extLst>
            </p:cNvPr>
            <p:cNvSpPr txBox="1"/>
            <p:nvPr/>
          </p:nvSpPr>
          <p:spPr>
            <a:xfrm rot="17180655">
              <a:off x="568882" y="5583115"/>
              <a:ext cx="58167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60" name="TextBox 41">
              <a:extLst>
                <a:ext uri="{FF2B5EF4-FFF2-40B4-BE49-F238E27FC236}">
                  <a16:creationId xmlns="" xmlns:a16="http://schemas.microsoft.com/office/drawing/2014/main" id="{266E8B75-483C-E4D6-0185-24DD5A0E26EB}"/>
                </a:ext>
              </a:extLst>
            </p:cNvPr>
            <p:cNvSpPr txBox="1"/>
            <p:nvPr/>
          </p:nvSpPr>
          <p:spPr>
            <a:xfrm rot="4621217">
              <a:off x="690821" y="5818623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EA8E7DDE-8643-554C-2B60-2AA6CD23CCC6}"/>
                </a:ext>
              </a:extLst>
            </p:cNvPr>
            <p:cNvSpPr/>
            <p:nvPr/>
          </p:nvSpPr>
          <p:spPr>
            <a:xfrm>
              <a:off x="2189817" y="3794239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048" name="Oval 2047">
              <a:extLst>
                <a:ext uri="{FF2B5EF4-FFF2-40B4-BE49-F238E27FC236}">
                  <a16:creationId xmlns="" xmlns:a16="http://schemas.microsoft.com/office/drawing/2014/main" id="{3D25424A-FD08-ECAD-C4B5-54318BEE7E6E}"/>
                </a:ext>
              </a:extLst>
            </p:cNvPr>
            <p:cNvSpPr/>
            <p:nvPr/>
          </p:nvSpPr>
          <p:spPr>
            <a:xfrm>
              <a:off x="1880332" y="456357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050" name="Oval 2049">
              <a:extLst>
                <a:ext uri="{FF2B5EF4-FFF2-40B4-BE49-F238E27FC236}">
                  <a16:creationId xmlns="" xmlns:a16="http://schemas.microsoft.com/office/drawing/2014/main" id="{42A90924-BFB3-262D-F2D2-B4E1FEFAF468}"/>
                </a:ext>
              </a:extLst>
            </p:cNvPr>
            <p:cNvSpPr/>
            <p:nvPr/>
          </p:nvSpPr>
          <p:spPr>
            <a:xfrm>
              <a:off x="2451231" y="4563572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051" name="Oval 2050">
              <a:extLst>
                <a:ext uri="{FF2B5EF4-FFF2-40B4-BE49-F238E27FC236}">
                  <a16:creationId xmlns="" xmlns:a16="http://schemas.microsoft.com/office/drawing/2014/main" id="{0ADE476B-1444-3686-625F-AC381BACF759}"/>
                </a:ext>
              </a:extLst>
            </p:cNvPr>
            <p:cNvSpPr/>
            <p:nvPr/>
          </p:nvSpPr>
          <p:spPr>
            <a:xfrm>
              <a:off x="2086655" y="5362774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2053" name="Straight Arrow Connector 2052">
              <a:extLst>
                <a:ext uri="{FF2B5EF4-FFF2-40B4-BE49-F238E27FC236}">
                  <a16:creationId xmlns="" xmlns:a16="http://schemas.microsoft.com/office/drawing/2014/main" id="{DCC3340D-5BD6-CDCF-916D-4259394E5D68}"/>
                </a:ext>
              </a:extLst>
            </p:cNvPr>
            <p:cNvCxnSpPr>
              <a:cxnSpLocks/>
              <a:stCxn id="62" idx="4"/>
              <a:endCxn id="2048" idx="0"/>
            </p:cNvCxnSpPr>
            <p:nvPr/>
          </p:nvCxnSpPr>
          <p:spPr>
            <a:xfrm flipH="1">
              <a:off x="1983494" y="3987043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Arrow Connector 2053">
              <a:extLst>
                <a:ext uri="{FF2B5EF4-FFF2-40B4-BE49-F238E27FC236}">
                  <a16:creationId xmlns="" xmlns:a16="http://schemas.microsoft.com/office/drawing/2014/main" id="{24D5C797-FAD7-CE8E-F0F7-D2DC3F0CACF6}"/>
                </a:ext>
              </a:extLst>
            </p:cNvPr>
            <p:cNvCxnSpPr>
              <a:stCxn id="62" idx="4"/>
              <a:endCxn id="2050" idx="0"/>
            </p:cNvCxnSpPr>
            <p:nvPr/>
          </p:nvCxnSpPr>
          <p:spPr>
            <a:xfrm>
              <a:off x="2292978" y="3987043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1" name="Straight Arrow Connector 2060">
              <a:extLst>
                <a:ext uri="{FF2B5EF4-FFF2-40B4-BE49-F238E27FC236}">
                  <a16:creationId xmlns="" xmlns:a16="http://schemas.microsoft.com/office/drawing/2014/main" id="{FAB538A8-E0F6-2A90-4893-A26B956FBA14}"/>
                </a:ext>
              </a:extLst>
            </p:cNvPr>
            <p:cNvCxnSpPr>
              <a:stCxn id="2048" idx="4"/>
              <a:endCxn id="2051" idx="0"/>
            </p:cNvCxnSpPr>
            <p:nvPr/>
          </p:nvCxnSpPr>
          <p:spPr>
            <a:xfrm>
              <a:off x="1983494" y="4756376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Arrow Connector 2061">
              <a:extLst>
                <a:ext uri="{FF2B5EF4-FFF2-40B4-BE49-F238E27FC236}">
                  <a16:creationId xmlns="" xmlns:a16="http://schemas.microsoft.com/office/drawing/2014/main" id="{C61EDB30-2D0F-0A05-ABDC-D01205A17683}"/>
                </a:ext>
              </a:extLst>
            </p:cNvPr>
            <p:cNvCxnSpPr>
              <a:cxnSpLocks/>
              <a:stCxn id="2048" idx="4"/>
              <a:endCxn id="2101" idx="0"/>
            </p:cNvCxnSpPr>
            <p:nvPr/>
          </p:nvCxnSpPr>
          <p:spPr>
            <a:xfrm flipH="1">
              <a:off x="1819713" y="4756376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3" name="Straight Arrow Connector 2062">
              <a:extLst>
                <a:ext uri="{FF2B5EF4-FFF2-40B4-BE49-F238E27FC236}">
                  <a16:creationId xmlns="" xmlns:a16="http://schemas.microsoft.com/office/drawing/2014/main" id="{EC69E90C-369A-1008-180D-8C0E621D3463}"/>
                </a:ext>
              </a:extLst>
            </p:cNvPr>
            <p:cNvCxnSpPr>
              <a:cxnSpLocks/>
              <a:stCxn id="2051" idx="4"/>
              <a:endCxn id="2067" idx="0"/>
            </p:cNvCxnSpPr>
            <p:nvPr/>
          </p:nvCxnSpPr>
          <p:spPr>
            <a:xfrm flipH="1">
              <a:off x="2039985" y="5555578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4" name="Straight Arrow Connector 2063">
              <a:extLst>
                <a:ext uri="{FF2B5EF4-FFF2-40B4-BE49-F238E27FC236}">
                  <a16:creationId xmlns="" xmlns:a16="http://schemas.microsoft.com/office/drawing/2014/main" id="{4E57397E-4F64-1896-3010-7F7AC6C01E3A}"/>
                </a:ext>
              </a:extLst>
            </p:cNvPr>
            <p:cNvCxnSpPr>
              <a:cxnSpLocks/>
              <a:stCxn id="2051" idx="4"/>
              <a:endCxn id="2068" idx="0"/>
            </p:cNvCxnSpPr>
            <p:nvPr/>
          </p:nvCxnSpPr>
          <p:spPr>
            <a:xfrm>
              <a:off x="2189817" y="5555578"/>
              <a:ext cx="119854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5" name="Straight Arrow Connector 2064">
              <a:extLst>
                <a:ext uri="{FF2B5EF4-FFF2-40B4-BE49-F238E27FC236}">
                  <a16:creationId xmlns="" xmlns:a16="http://schemas.microsoft.com/office/drawing/2014/main" id="{EBE160ED-94D0-2906-A4A9-F32F03B45B05}"/>
                </a:ext>
              </a:extLst>
            </p:cNvPr>
            <p:cNvCxnSpPr>
              <a:cxnSpLocks/>
              <a:stCxn id="2050" idx="4"/>
              <a:endCxn id="2202" idx="0"/>
            </p:cNvCxnSpPr>
            <p:nvPr/>
          </p:nvCxnSpPr>
          <p:spPr>
            <a:xfrm flipH="1">
              <a:off x="2498198" y="4756376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6" name="Straight Arrow Connector 2065">
              <a:extLst>
                <a:ext uri="{FF2B5EF4-FFF2-40B4-BE49-F238E27FC236}">
                  <a16:creationId xmlns="" xmlns:a16="http://schemas.microsoft.com/office/drawing/2014/main" id="{B817A053-C3C9-6028-5A5B-E2EB35DEC64F}"/>
                </a:ext>
              </a:extLst>
            </p:cNvPr>
            <p:cNvCxnSpPr>
              <a:cxnSpLocks/>
              <a:stCxn id="2050" idx="4"/>
              <a:endCxn id="2203" idx="0"/>
            </p:cNvCxnSpPr>
            <p:nvPr/>
          </p:nvCxnSpPr>
          <p:spPr>
            <a:xfrm>
              <a:off x="2554393" y="4756376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7" name="TextBox 54">
              <a:extLst>
                <a:ext uri="{FF2B5EF4-FFF2-40B4-BE49-F238E27FC236}">
                  <a16:creationId xmlns="" xmlns:a16="http://schemas.microsoft.com/office/drawing/2014/main" id="{F76C7387-C0EB-22ED-98ED-B8A0B665AD29}"/>
                </a:ext>
              </a:extLst>
            </p:cNvPr>
            <p:cNvSpPr txBox="1"/>
            <p:nvPr/>
          </p:nvSpPr>
          <p:spPr>
            <a:xfrm>
              <a:off x="1816969" y="605823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068" name="TextBox 55">
              <a:extLst>
                <a:ext uri="{FF2B5EF4-FFF2-40B4-BE49-F238E27FC236}">
                  <a16:creationId xmlns="" xmlns:a16="http://schemas.microsoft.com/office/drawing/2014/main" id="{ECBCCED1-694D-D84F-F938-012D7DB32CEA}"/>
                </a:ext>
              </a:extLst>
            </p:cNvPr>
            <p:cNvSpPr txBox="1"/>
            <p:nvPr/>
          </p:nvSpPr>
          <p:spPr>
            <a:xfrm>
              <a:off x="2086655" y="605823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2101" name="TextBox 56">
              <a:extLst>
                <a:ext uri="{FF2B5EF4-FFF2-40B4-BE49-F238E27FC236}">
                  <a16:creationId xmlns="" xmlns:a16="http://schemas.microsoft.com/office/drawing/2014/main" id="{FF9F0462-288B-A50C-D9E3-178F8B57A56A}"/>
                </a:ext>
              </a:extLst>
            </p:cNvPr>
            <p:cNvSpPr txBox="1"/>
            <p:nvPr/>
          </p:nvSpPr>
          <p:spPr>
            <a:xfrm>
              <a:off x="1596698" y="5353294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202" name="TextBox 57">
              <a:extLst>
                <a:ext uri="{FF2B5EF4-FFF2-40B4-BE49-F238E27FC236}">
                  <a16:creationId xmlns="" xmlns:a16="http://schemas.microsoft.com/office/drawing/2014/main" id="{B8A020CD-661A-674E-945C-DC8BA4E2C43B}"/>
                </a:ext>
              </a:extLst>
            </p:cNvPr>
            <p:cNvSpPr txBox="1"/>
            <p:nvPr/>
          </p:nvSpPr>
          <p:spPr>
            <a:xfrm>
              <a:off x="2275182" y="5314718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203" name="TextBox 58">
              <a:extLst>
                <a:ext uri="{FF2B5EF4-FFF2-40B4-BE49-F238E27FC236}">
                  <a16:creationId xmlns="" xmlns:a16="http://schemas.microsoft.com/office/drawing/2014/main" id="{F49F9845-CA99-3163-283B-FE5D352FAB88}"/>
                </a:ext>
              </a:extLst>
            </p:cNvPr>
            <p:cNvSpPr txBox="1"/>
            <p:nvPr/>
          </p:nvSpPr>
          <p:spPr>
            <a:xfrm>
              <a:off x="2549779" y="5302073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2204" name="TextBox 59">
              <a:extLst>
                <a:ext uri="{FF2B5EF4-FFF2-40B4-BE49-F238E27FC236}">
                  <a16:creationId xmlns="" xmlns:a16="http://schemas.microsoft.com/office/drawing/2014/main" id="{5FB1E795-2F59-203E-FC4D-427401B2373B}"/>
                </a:ext>
              </a:extLst>
            </p:cNvPr>
            <p:cNvSpPr txBox="1"/>
            <p:nvPr/>
          </p:nvSpPr>
          <p:spPr>
            <a:xfrm rot="17972842">
              <a:off x="1778684" y="400586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05" name="TextBox 60">
              <a:extLst>
                <a:ext uri="{FF2B5EF4-FFF2-40B4-BE49-F238E27FC236}">
                  <a16:creationId xmlns="" xmlns:a16="http://schemas.microsoft.com/office/drawing/2014/main" id="{BAC8A93D-3F49-1492-E775-09015222A3EB}"/>
                </a:ext>
              </a:extLst>
            </p:cNvPr>
            <p:cNvSpPr txBox="1"/>
            <p:nvPr/>
          </p:nvSpPr>
          <p:spPr>
            <a:xfrm rot="4073418">
              <a:off x="2141042" y="4230375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06" name="TextBox 61">
              <a:extLst>
                <a:ext uri="{FF2B5EF4-FFF2-40B4-BE49-F238E27FC236}">
                  <a16:creationId xmlns="" xmlns:a16="http://schemas.microsoft.com/office/drawing/2014/main" id="{401F0E1C-1F2F-E6FE-A872-C7D117AC59FE}"/>
                </a:ext>
              </a:extLst>
            </p:cNvPr>
            <p:cNvSpPr txBox="1"/>
            <p:nvPr/>
          </p:nvSpPr>
          <p:spPr>
            <a:xfrm rot="16985698">
              <a:off x="1545730" y="4797388"/>
              <a:ext cx="665620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07" name="TextBox 62">
              <a:extLst>
                <a:ext uri="{FF2B5EF4-FFF2-40B4-BE49-F238E27FC236}">
                  <a16:creationId xmlns="" xmlns:a16="http://schemas.microsoft.com/office/drawing/2014/main" id="{340CAC12-B4BB-C702-41C2-0FF3D5061F57}"/>
                </a:ext>
              </a:extLst>
            </p:cNvPr>
            <p:cNvSpPr txBox="1"/>
            <p:nvPr/>
          </p:nvSpPr>
          <p:spPr>
            <a:xfrm rot="4491124">
              <a:off x="1885888" y="4861038"/>
              <a:ext cx="48914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08" name="TextBox 1023">
              <a:extLst>
                <a:ext uri="{FF2B5EF4-FFF2-40B4-BE49-F238E27FC236}">
                  <a16:creationId xmlns="" xmlns:a16="http://schemas.microsoft.com/office/drawing/2014/main" id="{E534A346-A506-B21C-9FA8-9ACC06FBE759}"/>
                </a:ext>
              </a:extLst>
            </p:cNvPr>
            <p:cNvSpPr txBox="1"/>
            <p:nvPr/>
          </p:nvSpPr>
          <p:spPr>
            <a:xfrm rot="16537510">
              <a:off x="2192201" y="4770515"/>
              <a:ext cx="60864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09" name="TextBox 1024">
              <a:extLst>
                <a:ext uri="{FF2B5EF4-FFF2-40B4-BE49-F238E27FC236}">
                  <a16:creationId xmlns="" xmlns:a16="http://schemas.microsoft.com/office/drawing/2014/main" id="{D2C425CB-3E54-5406-EE6C-4E8EC689E0F2}"/>
                </a:ext>
              </a:extLst>
            </p:cNvPr>
            <p:cNvSpPr txBox="1"/>
            <p:nvPr/>
          </p:nvSpPr>
          <p:spPr>
            <a:xfrm rot="4098883">
              <a:off x="2389387" y="502279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10" name="TextBox 1026">
              <a:extLst>
                <a:ext uri="{FF2B5EF4-FFF2-40B4-BE49-F238E27FC236}">
                  <a16:creationId xmlns="" xmlns:a16="http://schemas.microsoft.com/office/drawing/2014/main" id="{270B5A7B-242B-EA12-5132-D2B1459F033C}"/>
                </a:ext>
              </a:extLst>
            </p:cNvPr>
            <p:cNvSpPr txBox="1"/>
            <p:nvPr/>
          </p:nvSpPr>
          <p:spPr>
            <a:xfrm rot="17180655">
              <a:off x="1840232" y="5534747"/>
              <a:ext cx="53857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11" name="TextBox 1027">
              <a:extLst>
                <a:ext uri="{FF2B5EF4-FFF2-40B4-BE49-F238E27FC236}">
                  <a16:creationId xmlns="" xmlns:a16="http://schemas.microsoft.com/office/drawing/2014/main" id="{26D1C824-6132-BBBE-013C-9FBE34309C71}"/>
                </a:ext>
              </a:extLst>
            </p:cNvPr>
            <p:cNvSpPr txBox="1"/>
            <p:nvPr/>
          </p:nvSpPr>
          <p:spPr>
            <a:xfrm rot="4621217">
              <a:off x="1945562" y="579382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12" name="Oval 2211">
              <a:extLst>
                <a:ext uri="{FF2B5EF4-FFF2-40B4-BE49-F238E27FC236}">
                  <a16:creationId xmlns="" xmlns:a16="http://schemas.microsoft.com/office/drawing/2014/main" id="{72B9E633-232A-FB7E-0285-B664B84A492F}"/>
                </a:ext>
              </a:extLst>
            </p:cNvPr>
            <p:cNvSpPr/>
            <p:nvPr/>
          </p:nvSpPr>
          <p:spPr>
            <a:xfrm>
              <a:off x="3608116" y="376704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214" name="Oval 2213">
              <a:extLst>
                <a:ext uri="{FF2B5EF4-FFF2-40B4-BE49-F238E27FC236}">
                  <a16:creationId xmlns="" xmlns:a16="http://schemas.microsoft.com/office/drawing/2014/main" id="{A44B8BB0-97B9-219C-13D9-AEDFF0087401}"/>
                </a:ext>
              </a:extLst>
            </p:cNvPr>
            <p:cNvSpPr/>
            <p:nvPr/>
          </p:nvSpPr>
          <p:spPr>
            <a:xfrm>
              <a:off x="3298631" y="4536374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16" name="Oval 2215">
              <a:extLst>
                <a:ext uri="{FF2B5EF4-FFF2-40B4-BE49-F238E27FC236}">
                  <a16:creationId xmlns="" xmlns:a16="http://schemas.microsoft.com/office/drawing/2014/main" id="{325BEE4F-E9EF-1E07-CED8-5EFA57CBB865}"/>
                </a:ext>
              </a:extLst>
            </p:cNvPr>
            <p:cNvSpPr/>
            <p:nvPr/>
          </p:nvSpPr>
          <p:spPr>
            <a:xfrm>
              <a:off x="3869530" y="4536374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23" name="Oval 2222">
              <a:extLst>
                <a:ext uri="{FF2B5EF4-FFF2-40B4-BE49-F238E27FC236}">
                  <a16:creationId xmlns="" xmlns:a16="http://schemas.microsoft.com/office/drawing/2014/main" id="{CEA53DC8-7507-402F-8E79-D1F5E0F6E1F5}"/>
                </a:ext>
              </a:extLst>
            </p:cNvPr>
            <p:cNvSpPr/>
            <p:nvPr/>
          </p:nvSpPr>
          <p:spPr>
            <a:xfrm>
              <a:off x="3504954" y="5335575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2224" name="Straight Arrow Connector 2223">
              <a:extLst>
                <a:ext uri="{FF2B5EF4-FFF2-40B4-BE49-F238E27FC236}">
                  <a16:creationId xmlns="" xmlns:a16="http://schemas.microsoft.com/office/drawing/2014/main" id="{23785A4D-69C6-2C83-A08B-D12A6B3F1E6C}"/>
                </a:ext>
              </a:extLst>
            </p:cNvPr>
            <p:cNvCxnSpPr>
              <a:cxnSpLocks/>
              <a:stCxn id="2212" idx="4"/>
              <a:endCxn id="2214" idx="0"/>
            </p:cNvCxnSpPr>
            <p:nvPr/>
          </p:nvCxnSpPr>
          <p:spPr>
            <a:xfrm flipH="1">
              <a:off x="3401793" y="3959844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5" name="Straight Arrow Connector 2224">
              <a:extLst>
                <a:ext uri="{FF2B5EF4-FFF2-40B4-BE49-F238E27FC236}">
                  <a16:creationId xmlns="" xmlns:a16="http://schemas.microsoft.com/office/drawing/2014/main" id="{26C6B0FD-EFC0-D4A0-78B8-ED785165A623}"/>
                </a:ext>
              </a:extLst>
            </p:cNvPr>
            <p:cNvCxnSpPr>
              <a:stCxn id="2212" idx="4"/>
              <a:endCxn id="2216" idx="0"/>
            </p:cNvCxnSpPr>
            <p:nvPr/>
          </p:nvCxnSpPr>
          <p:spPr>
            <a:xfrm>
              <a:off x="3711277" y="3959844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6" name="Straight Arrow Connector 2225">
              <a:extLst>
                <a:ext uri="{FF2B5EF4-FFF2-40B4-BE49-F238E27FC236}">
                  <a16:creationId xmlns="" xmlns:a16="http://schemas.microsoft.com/office/drawing/2014/main" id="{BCAC2C31-1A15-EE1C-37A3-E79487108B79}"/>
                </a:ext>
              </a:extLst>
            </p:cNvPr>
            <p:cNvCxnSpPr>
              <a:stCxn id="2214" idx="4"/>
              <a:endCxn id="2223" idx="0"/>
            </p:cNvCxnSpPr>
            <p:nvPr/>
          </p:nvCxnSpPr>
          <p:spPr>
            <a:xfrm>
              <a:off x="3401793" y="4729177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7" name="Straight Arrow Connector 2226">
              <a:extLst>
                <a:ext uri="{FF2B5EF4-FFF2-40B4-BE49-F238E27FC236}">
                  <a16:creationId xmlns="" xmlns:a16="http://schemas.microsoft.com/office/drawing/2014/main" id="{6568C179-736B-7DCB-C862-74CF13A45E47}"/>
                </a:ext>
              </a:extLst>
            </p:cNvPr>
            <p:cNvCxnSpPr>
              <a:cxnSpLocks/>
              <a:stCxn id="2214" idx="4"/>
              <a:endCxn id="2234" idx="0"/>
            </p:cNvCxnSpPr>
            <p:nvPr/>
          </p:nvCxnSpPr>
          <p:spPr>
            <a:xfrm flipH="1">
              <a:off x="3238012" y="4729177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8" name="Straight Arrow Connector 2227">
              <a:extLst>
                <a:ext uri="{FF2B5EF4-FFF2-40B4-BE49-F238E27FC236}">
                  <a16:creationId xmlns="" xmlns:a16="http://schemas.microsoft.com/office/drawing/2014/main" id="{57EFBA2E-A496-B42D-B525-EC64ADE33B4D}"/>
                </a:ext>
              </a:extLst>
            </p:cNvPr>
            <p:cNvCxnSpPr>
              <a:cxnSpLocks/>
              <a:stCxn id="2223" idx="4"/>
              <a:endCxn id="2232" idx="0"/>
            </p:cNvCxnSpPr>
            <p:nvPr/>
          </p:nvCxnSpPr>
          <p:spPr>
            <a:xfrm flipH="1">
              <a:off x="3458284" y="5528379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9" name="Straight Arrow Connector 2228">
              <a:extLst>
                <a:ext uri="{FF2B5EF4-FFF2-40B4-BE49-F238E27FC236}">
                  <a16:creationId xmlns="" xmlns:a16="http://schemas.microsoft.com/office/drawing/2014/main" id="{1784B788-39D8-01C9-7404-23BA318DF382}"/>
                </a:ext>
              </a:extLst>
            </p:cNvPr>
            <p:cNvCxnSpPr>
              <a:cxnSpLocks/>
              <a:stCxn id="2223" idx="4"/>
              <a:endCxn id="2233" idx="0"/>
            </p:cNvCxnSpPr>
            <p:nvPr/>
          </p:nvCxnSpPr>
          <p:spPr>
            <a:xfrm>
              <a:off x="3608116" y="5528379"/>
              <a:ext cx="119854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0" name="Straight Arrow Connector 2229">
              <a:extLst>
                <a:ext uri="{FF2B5EF4-FFF2-40B4-BE49-F238E27FC236}">
                  <a16:creationId xmlns="" xmlns:a16="http://schemas.microsoft.com/office/drawing/2014/main" id="{FB3174EE-8515-1A7E-2861-E727277C02E4}"/>
                </a:ext>
              </a:extLst>
            </p:cNvPr>
            <p:cNvCxnSpPr>
              <a:cxnSpLocks/>
              <a:stCxn id="2216" idx="4"/>
              <a:endCxn id="2235" idx="0"/>
            </p:cNvCxnSpPr>
            <p:nvPr/>
          </p:nvCxnSpPr>
          <p:spPr>
            <a:xfrm flipH="1">
              <a:off x="3916497" y="4729177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1" name="Straight Arrow Connector 2230">
              <a:extLst>
                <a:ext uri="{FF2B5EF4-FFF2-40B4-BE49-F238E27FC236}">
                  <a16:creationId xmlns="" xmlns:a16="http://schemas.microsoft.com/office/drawing/2014/main" id="{B6F6330A-5C10-3C8B-9C09-80FF2C8733B0}"/>
                </a:ext>
              </a:extLst>
            </p:cNvPr>
            <p:cNvCxnSpPr>
              <a:cxnSpLocks/>
              <a:stCxn id="2216" idx="4"/>
              <a:endCxn id="2236" idx="0"/>
            </p:cNvCxnSpPr>
            <p:nvPr/>
          </p:nvCxnSpPr>
          <p:spPr>
            <a:xfrm>
              <a:off x="3972692" y="4729177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2" name="TextBox 1040">
              <a:extLst>
                <a:ext uri="{FF2B5EF4-FFF2-40B4-BE49-F238E27FC236}">
                  <a16:creationId xmlns="" xmlns:a16="http://schemas.microsoft.com/office/drawing/2014/main" id="{A3DAA171-1428-89CB-8916-B952E7D60E9A}"/>
                </a:ext>
              </a:extLst>
            </p:cNvPr>
            <p:cNvSpPr txBox="1"/>
            <p:nvPr/>
          </p:nvSpPr>
          <p:spPr>
            <a:xfrm>
              <a:off x="3235268" y="6031040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233" name="TextBox 1041">
              <a:extLst>
                <a:ext uri="{FF2B5EF4-FFF2-40B4-BE49-F238E27FC236}">
                  <a16:creationId xmlns="" xmlns:a16="http://schemas.microsoft.com/office/drawing/2014/main" id="{E8FFE364-1ABF-9845-07E8-D553AEB8B41F}"/>
                </a:ext>
              </a:extLst>
            </p:cNvPr>
            <p:cNvSpPr txBox="1"/>
            <p:nvPr/>
          </p:nvSpPr>
          <p:spPr>
            <a:xfrm>
              <a:off x="3504954" y="6031040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2234" name="TextBox 1042">
              <a:extLst>
                <a:ext uri="{FF2B5EF4-FFF2-40B4-BE49-F238E27FC236}">
                  <a16:creationId xmlns="" xmlns:a16="http://schemas.microsoft.com/office/drawing/2014/main" id="{05147F62-55B5-0B3A-5680-1EDD2110D6E0}"/>
                </a:ext>
              </a:extLst>
            </p:cNvPr>
            <p:cNvSpPr txBox="1"/>
            <p:nvPr/>
          </p:nvSpPr>
          <p:spPr>
            <a:xfrm>
              <a:off x="3014997" y="5326095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235" name="TextBox 1043">
              <a:extLst>
                <a:ext uri="{FF2B5EF4-FFF2-40B4-BE49-F238E27FC236}">
                  <a16:creationId xmlns="" xmlns:a16="http://schemas.microsoft.com/office/drawing/2014/main" id="{CFAD4FC1-A2C2-2083-97BB-E9F718887584}"/>
                </a:ext>
              </a:extLst>
            </p:cNvPr>
            <p:cNvSpPr txBox="1"/>
            <p:nvPr/>
          </p:nvSpPr>
          <p:spPr>
            <a:xfrm>
              <a:off x="3693481" y="528751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236" name="TextBox 1044">
              <a:extLst>
                <a:ext uri="{FF2B5EF4-FFF2-40B4-BE49-F238E27FC236}">
                  <a16:creationId xmlns="" xmlns:a16="http://schemas.microsoft.com/office/drawing/2014/main" id="{8A09C2DF-0272-4BE3-C472-02D1FAF94C62}"/>
                </a:ext>
              </a:extLst>
            </p:cNvPr>
            <p:cNvSpPr txBox="1"/>
            <p:nvPr/>
          </p:nvSpPr>
          <p:spPr>
            <a:xfrm>
              <a:off x="3968078" y="5274875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2237" name="TextBox 1045">
              <a:extLst>
                <a:ext uri="{FF2B5EF4-FFF2-40B4-BE49-F238E27FC236}">
                  <a16:creationId xmlns="" xmlns:a16="http://schemas.microsoft.com/office/drawing/2014/main" id="{2623211B-27F0-6619-F309-A11733F29B15}"/>
                </a:ext>
              </a:extLst>
            </p:cNvPr>
            <p:cNvSpPr txBox="1"/>
            <p:nvPr/>
          </p:nvSpPr>
          <p:spPr>
            <a:xfrm rot="17972842">
              <a:off x="3219099" y="4101092"/>
              <a:ext cx="513413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38" name="TextBox 1046">
              <a:extLst>
                <a:ext uri="{FF2B5EF4-FFF2-40B4-BE49-F238E27FC236}">
                  <a16:creationId xmlns="" xmlns:a16="http://schemas.microsoft.com/office/drawing/2014/main" id="{0FCD1DF4-AD5D-00AE-E211-F9397AB29A39}"/>
                </a:ext>
              </a:extLst>
            </p:cNvPr>
            <p:cNvSpPr txBox="1"/>
            <p:nvPr/>
          </p:nvSpPr>
          <p:spPr>
            <a:xfrm rot="4073418">
              <a:off x="3619950" y="4121447"/>
              <a:ext cx="581869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39" name="TextBox 1047">
              <a:extLst>
                <a:ext uri="{FF2B5EF4-FFF2-40B4-BE49-F238E27FC236}">
                  <a16:creationId xmlns="" xmlns:a16="http://schemas.microsoft.com/office/drawing/2014/main" id="{8E6B53F7-CD7E-4A0D-2A6F-23D1690829F9}"/>
                </a:ext>
              </a:extLst>
            </p:cNvPr>
            <p:cNvSpPr txBox="1"/>
            <p:nvPr/>
          </p:nvSpPr>
          <p:spPr>
            <a:xfrm rot="16985698">
              <a:off x="2928306" y="4739715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40" name="TextBox 1048">
              <a:extLst>
                <a:ext uri="{FF2B5EF4-FFF2-40B4-BE49-F238E27FC236}">
                  <a16:creationId xmlns="" xmlns:a16="http://schemas.microsoft.com/office/drawing/2014/main" id="{F140FEBC-46B6-DFF1-F898-60E8241EC64D}"/>
                </a:ext>
              </a:extLst>
            </p:cNvPr>
            <p:cNvSpPr txBox="1"/>
            <p:nvPr/>
          </p:nvSpPr>
          <p:spPr>
            <a:xfrm rot="4491124">
              <a:off x="3290277" y="4885529"/>
              <a:ext cx="509828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41" name="TextBox 1049">
              <a:extLst>
                <a:ext uri="{FF2B5EF4-FFF2-40B4-BE49-F238E27FC236}">
                  <a16:creationId xmlns="" xmlns:a16="http://schemas.microsoft.com/office/drawing/2014/main" id="{A22059EF-3D89-C5A9-1BCE-D561851CFA73}"/>
                </a:ext>
              </a:extLst>
            </p:cNvPr>
            <p:cNvSpPr txBox="1"/>
            <p:nvPr/>
          </p:nvSpPr>
          <p:spPr>
            <a:xfrm rot="16537510">
              <a:off x="3664322" y="4779573"/>
              <a:ext cx="52214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42" name="TextBox 1050">
              <a:extLst>
                <a:ext uri="{FF2B5EF4-FFF2-40B4-BE49-F238E27FC236}">
                  <a16:creationId xmlns="" xmlns:a16="http://schemas.microsoft.com/office/drawing/2014/main" id="{BF4D4576-A5E2-00A4-C853-155DF4C27469}"/>
                </a:ext>
              </a:extLst>
            </p:cNvPr>
            <p:cNvSpPr txBox="1"/>
            <p:nvPr/>
          </p:nvSpPr>
          <p:spPr>
            <a:xfrm rot="4098883">
              <a:off x="3801063" y="496781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43" name="TextBox 1051">
              <a:extLst>
                <a:ext uri="{FF2B5EF4-FFF2-40B4-BE49-F238E27FC236}">
                  <a16:creationId xmlns="" xmlns:a16="http://schemas.microsoft.com/office/drawing/2014/main" id="{0454A2BC-79EA-9CC2-51EE-F34F67F80477}"/>
                </a:ext>
              </a:extLst>
            </p:cNvPr>
            <p:cNvSpPr txBox="1"/>
            <p:nvPr/>
          </p:nvSpPr>
          <p:spPr>
            <a:xfrm rot="17180655">
              <a:off x="3232240" y="5520297"/>
              <a:ext cx="567114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44" name="TextBox 1052">
              <a:extLst>
                <a:ext uri="{FF2B5EF4-FFF2-40B4-BE49-F238E27FC236}">
                  <a16:creationId xmlns="" xmlns:a16="http://schemas.microsoft.com/office/drawing/2014/main" id="{DEFDDAEF-EBB8-4423-6C61-840DE2B60DFD}"/>
                </a:ext>
              </a:extLst>
            </p:cNvPr>
            <p:cNvSpPr txBox="1"/>
            <p:nvPr/>
          </p:nvSpPr>
          <p:spPr>
            <a:xfrm rot="4621217">
              <a:off x="3370781" y="5760488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45" name="Oval 2244">
              <a:extLst>
                <a:ext uri="{FF2B5EF4-FFF2-40B4-BE49-F238E27FC236}">
                  <a16:creationId xmlns="" xmlns:a16="http://schemas.microsoft.com/office/drawing/2014/main" id="{D05F68C9-D874-2B29-5CCF-0DE4982FECCF}"/>
                </a:ext>
              </a:extLst>
            </p:cNvPr>
            <p:cNvSpPr/>
            <p:nvPr/>
          </p:nvSpPr>
          <p:spPr>
            <a:xfrm>
              <a:off x="5032389" y="375916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246" name="Oval 2245">
              <a:extLst>
                <a:ext uri="{FF2B5EF4-FFF2-40B4-BE49-F238E27FC236}">
                  <a16:creationId xmlns="" xmlns:a16="http://schemas.microsoft.com/office/drawing/2014/main" id="{5B561905-ECEA-C2D9-8B6F-0427048081B4}"/>
                </a:ext>
              </a:extLst>
            </p:cNvPr>
            <p:cNvSpPr/>
            <p:nvPr/>
          </p:nvSpPr>
          <p:spPr>
            <a:xfrm>
              <a:off x="4722905" y="4528493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47" name="Oval 2246">
              <a:extLst>
                <a:ext uri="{FF2B5EF4-FFF2-40B4-BE49-F238E27FC236}">
                  <a16:creationId xmlns="" xmlns:a16="http://schemas.microsoft.com/office/drawing/2014/main" id="{13DF4B2A-509E-BFC6-6CEC-530C1C6A65FD}"/>
                </a:ext>
              </a:extLst>
            </p:cNvPr>
            <p:cNvSpPr/>
            <p:nvPr/>
          </p:nvSpPr>
          <p:spPr>
            <a:xfrm>
              <a:off x="5293804" y="4528493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48" name="Oval 2247">
              <a:extLst>
                <a:ext uri="{FF2B5EF4-FFF2-40B4-BE49-F238E27FC236}">
                  <a16:creationId xmlns="" xmlns:a16="http://schemas.microsoft.com/office/drawing/2014/main" id="{C09372B0-774A-DE05-004C-40A4B6DC71F8}"/>
                </a:ext>
              </a:extLst>
            </p:cNvPr>
            <p:cNvSpPr/>
            <p:nvPr/>
          </p:nvSpPr>
          <p:spPr>
            <a:xfrm>
              <a:off x="4929228" y="5327694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2249" name="Straight Arrow Connector 2248">
              <a:extLst>
                <a:ext uri="{FF2B5EF4-FFF2-40B4-BE49-F238E27FC236}">
                  <a16:creationId xmlns="" xmlns:a16="http://schemas.microsoft.com/office/drawing/2014/main" id="{A4677C5E-F1A2-B10C-E0FC-F89993B6DC5A}"/>
                </a:ext>
              </a:extLst>
            </p:cNvPr>
            <p:cNvCxnSpPr>
              <a:cxnSpLocks/>
              <a:stCxn id="2245" idx="4"/>
              <a:endCxn id="2246" idx="0"/>
            </p:cNvCxnSpPr>
            <p:nvPr/>
          </p:nvCxnSpPr>
          <p:spPr>
            <a:xfrm flipH="1">
              <a:off x="4826066" y="3951964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0" name="Straight Arrow Connector 2249">
              <a:extLst>
                <a:ext uri="{FF2B5EF4-FFF2-40B4-BE49-F238E27FC236}">
                  <a16:creationId xmlns="" xmlns:a16="http://schemas.microsoft.com/office/drawing/2014/main" id="{F1EE81E7-0A78-0016-DC10-AB338319BEFF}"/>
                </a:ext>
              </a:extLst>
            </p:cNvPr>
            <p:cNvCxnSpPr>
              <a:stCxn id="2245" idx="4"/>
              <a:endCxn id="2247" idx="0"/>
            </p:cNvCxnSpPr>
            <p:nvPr/>
          </p:nvCxnSpPr>
          <p:spPr>
            <a:xfrm>
              <a:off x="5135551" y="3951964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1" name="Straight Arrow Connector 2250">
              <a:extLst>
                <a:ext uri="{FF2B5EF4-FFF2-40B4-BE49-F238E27FC236}">
                  <a16:creationId xmlns="" xmlns:a16="http://schemas.microsoft.com/office/drawing/2014/main" id="{87704071-4E34-0E83-84C3-5FD35A5254B7}"/>
                </a:ext>
              </a:extLst>
            </p:cNvPr>
            <p:cNvCxnSpPr>
              <a:stCxn id="2246" idx="4"/>
              <a:endCxn id="2248" idx="0"/>
            </p:cNvCxnSpPr>
            <p:nvPr/>
          </p:nvCxnSpPr>
          <p:spPr>
            <a:xfrm>
              <a:off x="4826066" y="4721297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2" name="Straight Arrow Connector 2251">
              <a:extLst>
                <a:ext uri="{FF2B5EF4-FFF2-40B4-BE49-F238E27FC236}">
                  <a16:creationId xmlns="" xmlns:a16="http://schemas.microsoft.com/office/drawing/2014/main" id="{0C3050D7-B34A-34B3-5D84-17BC8D8EBA1B}"/>
                </a:ext>
              </a:extLst>
            </p:cNvPr>
            <p:cNvCxnSpPr>
              <a:cxnSpLocks/>
              <a:stCxn id="2246" idx="4"/>
              <a:endCxn id="2259" idx="0"/>
            </p:cNvCxnSpPr>
            <p:nvPr/>
          </p:nvCxnSpPr>
          <p:spPr>
            <a:xfrm flipH="1">
              <a:off x="4662286" y="4721297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3" name="Straight Arrow Connector 2252">
              <a:extLst>
                <a:ext uri="{FF2B5EF4-FFF2-40B4-BE49-F238E27FC236}">
                  <a16:creationId xmlns="" xmlns:a16="http://schemas.microsoft.com/office/drawing/2014/main" id="{AC58D8BE-689F-9EBA-9A5F-64EE6A5D0F72}"/>
                </a:ext>
              </a:extLst>
            </p:cNvPr>
            <p:cNvCxnSpPr>
              <a:cxnSpLocks/>
              <a:stCxn id="2248" idx="4"/>
              <a:endCxn id="2257" idx="0"/>
            </p:cNvCxnSpPr>
            <p:nvPr/>
          </p:nvCxnSpPr>
          <p:spPr>
            <a:xfrm flipH="1">
              <a:off x="4882557" y="5520498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4" name="Straight Arrow Connector 2253">
              <a:extLst>
                <a:ext uri="{FF2B5EF4-FFF2-40B4-BE49-F238E27FC236}">
                  <a16:creationId xmlns="" xmlns:a16="http://schemas.microsoft.com/office/drawing/2014/main" id="{0358766D-89C1-E513-BCB9-F25C78A3CF58}"/>
                </a:ext>
              </a:extLst>
            </p:cNvPr>
            <p:cNvCxnSpPr>
              <a:cxnSpLocks/>
              <a:stCxn id="2248" idx="4"/>
              <a:endCxn id="2258" idx="0"/>
            </p:cNvCxnSpPr>
            <p:nvPr/>
          </p:nvCxnSpPr>
          <p:spPr>
            <a:xfrm>
              <a:off x="5032389" y="5520498"/>
              <a:ext cx="119854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5" name="Straight Arrow Connector 2254">
              <a:extLst>
                <a:ext uri="{FF2B5EF4-FFF2-40B4-BE49-F238E27FC236}">
                  <a16:creationId xmlns="" xmlns:a16="http://schemas.microsoft.com/office/drawing/2014/main" id="{9A3BEA82-3A7B-B649-9290-7E63A15E6EAC}"/>
                </a:ext>
              </a:extLst>
            </p:cNvPr>
            <p:cNvCxnSpPr>
              <a:cxnSpLocks/>
              <a:stCxn id="2247" idx="4"/>
              <a:endCxn id="2260" idx="0"/>
            </p:cNvCxnSpPr>
            <p:nvPr/>
          </p:nvCxnSpPr>
          <p:spPr>
            <a:xfrm flipH="1">
              <a:off x="5340771" y="4721297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6" name="Straight Arrow Connector 2255">
              <a:extLst>
                <a:ext uri="{FF2B5EF4-FFF2-40B4-BE49-F238E27FC236}">
                  <a16:creationId xmlns="" xmlns:a16="http://schemas.microsoft.com/office/drawing/2014/main" id="{9EFAA38E-25B3-2553-E99E-006933B72270}"/>
                </a:ext>
              </a:extLst>
            </p:cNvPr>
            <p:cNvCxnSpPr>
              <a:cxnSpLocks/>
              <a:stCxn id="2247" idx="4"/>
              <a:endCxn id="2261" idx="0"/>
            </p:cNvCxnSpPr>
            <p:nvPr/>
          </p:nvCxnSpPr>
          <p:spPr>
            <a:xfrm>
              <a:off x="5396965" y="4721297"/>
              <a:ext cx="218402" cy="5456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7" name="TextBox 1065">
              <a:extLst>
                <a:ext uri="{FF2B5EF4-FFF2-40B4-BE49-F238E27FC236}">
                  <a16:creationId xmlns="" xmlns:a16="http://schemas.microsoft.com/office/drawing/2014/main" id="{37612971-1519-4B11-622F-EF1649FA749F}"/>
                </a:ext>
              </a:extLst>
            </p:cNvPr>
            <p:cNvSpPr txBox="1"/>
            <p:nvPr/>
          </p:nvSpPr>
          <p:spPr>
            <a:xfrm>
              <a:off x="4659542" y="6023160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258" name="TextBox 1066">
              <a:extLst>
                <a:ext uri="{FF2B5EF4-FFF2-40B4-BE49-F238E27FC236}">
                  <a16:creationId xmlns="" xmlns:a16="http://schemas.microsoft.com/office/drawing/2014/main" id="{BAF76195-7345-5447-FD76-315CFEF44DB4}"/>
                </a:ext>
              </a:extLst>
            </p:cNvPr>
            <p:cNvSpPr txBox="1"/>
            <p:nvPr/>
          </p:nvSpPr>
          <p:spPr>
            <a:xfrm>
              <a:off x="4929228" y="6023160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2259" name="TextBox 1067">
              <a:extLst>
                <a:ext uri="{FF2B5EF4-FFF2-40B4-BE49-F238E27FC236}">
                  <a16:creationId xmlns="" xmlns:a16="http://schemas.microsoft.com/office/drawing/2014/main" id="{2D4D52A5-7B50-F1C2-C9B8-E1D7F0CB64B3}"/>
                </a:ext>
              </a:extLst>
            </p:cNvPr>
            <p:cNvSpPr txBox="1"/>
            <p:nvPr/>
          </p:nvSpPr>
          <p:spPr>
            <a:xfrm>
              <a:off x="4439270" y="5318215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260" name="TextBox 1068">
              <a:extLst>
                <a:ext uri="{FF2B5EF4-FFF2-40B4-BE49-F238E27FC236}">
                  <a16:creationId xmlns="" xmlns:a16="http://schemas.microsoft.com/office/drawing/2014/main" id="{B2FA832D-DD51-C855-4AB4-0708D31141C1}"/>
                </a:ext>
              </a:extLst>
            </p:cNvPr>
            <p:cNvSpPr txBox="1"/>
            <p:nvPr/>
          </p:nvSpPr>
          <p:spPr>
            <a:xfrm>
              <a:off x="5117755" y="5279639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261" name="TextBox 1069">
              <a:extLst>
                <a:ext uri="{FF2B5EF4-FFF2-40B4-BE49-F238E27FC236}">
                  <a16:creationId xmlns="" xmlns:a16="http://schemas.microsoft.com/office/drawing/2014/main" id="{6D1A84FD-7CAE-FEC8-090F-437064EF2FF1}"/>
                </a:ext>
              </a:extLst>
            </p:cNvPr>
            <p:cNvSpPr txBox="1"/>
            <p:nvPr/>
          </p:nvSpPr>
          <p:spPr>
            <a:xfrm>
              <a:off x="5392351" y="5266994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-2</a:t>
              </a:r>
            </a:p>
          </p:txBody>
        </p:sp>
        <p:sp>
          <p:nvSpPr>
            <p:cNvPr id="2262" name="TextBox 1070">
              <a:extLst>
                <a:ext uri="{FF2B5EF4-FFF2-40B4-BE49-F238E27FC236}">
                  <a16:creationId xmlns="" xmlns:a16="http://schemas.microsoft.com/office/drawing/2014/main" id="{F4244FE6-A553-E20D-1F92-1C43A292BC32}"/>
                </a:ext>
              </a:extLst>
            </p:cNvPr>
            <p:cNvSpPr txBox="1"/>
            <p:nvPr/>
          </p:nvSpPr>
          <p:spPr>
            <a:xfrm rot="17972842">
              <a:off x="4608273" y="3971198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63" name="TextBox 1071">
              <a:extLst>
                <a:ext uri="{FF2B5EF4-FFF2-40B4-BE49-F238E27FC236}">
                  <a16:creationId xmlns="" xmlns:a16="http://schemas.microsoft.com/office/drawing/2014/main" id="{52535D2E-16A0-B867-9B94-64F1DAC38AAC}"/>
                </a:ext>
              </a:extLst>
            </p:cNvPr>
            <p:cNvSpPr txBox="1"/>
            <p:nvPr/>
          </p:nvSpPr>
          <p:spPr>
            <a:xfrm rot="4073418">
              <a:off x="4983203" y="4188203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64" name="TextBox 1072">
              <a:extLst>
                <a:ext uri="{FF2B5EF4-FFF2-40B4-BE49-F238E27FC236}">
                  <a16:creationId xmlns="" xmlns:a16="http://schemas.microsoft.com/office/drawing/2014/main" id="{8632F0E9-502D-481B-D99F-65BFEB27EBF1}"/>
                </a:ext>
              </a:extLst>
            </p:cNvPr>
            <p:cNvSpPr txBox="1"/>
            <p:nvPr/>
          </p:nvSpPr>
          <p:spPr>
            <a:xfrm rot="16985698">
              <a:off x="4380765" y="4764951"/>
              <a:ext cx="648127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65" name="TextBox 1073">
              <a:extLst>
                <a:ext uri="{FF2B5EF4-FFF2-40B4-BE49-F238E27FC236}">
                  <a16:creationId xmlns="" xmlns:a16="http://schemas.microsoft.com/office/drawing/2014/main" id="{8727ACA6-BC6D-12FE-D2E1-BEF978317030}"/>
                </a:ext>
              </a:extLst>
            </p:cNvPr>
            <p:cNvSpPr txBox="1"/>
            <p:nvPr/>
          </p:nvSpPr>
          <p:spPr>
            <a:xfrm rot="4491124">
              <a:off x="4713649" y="4858278"/>
              <a:ext cx="51381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66" name="TextBox 1074">
              <a:extLst>
                <a:ext uri="{FF2B5EF4-FFF2-40B4-BE49-F238E27FC236}">
                  <a16:creationId xmlns="" xmlns:a16="http://schemas.microsoft.com/office/drawing/2014/main" id="{B45BEC91-EBC5-3760-7B6F-C186F6FE5783}"/>
                </a:ext>
              </a:extLst>
            </p:cNvPr>
            <p:cNvSpPr txBox="1"/>
            <p:nvPr/>
          </p:nvSpPr>
          <p:spPr>
            <a:xfrm rot="16537510">
              <a:off x="5071485" y="4747128"/>
              <a:ext cx="559749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67" name="TextBox 1075">
              <a:extLst>
                <a:ext uri="{FF2B5EF4-FFF2-40B4-BE49-F238E27FC236}">
                  <a16:creationId xmlns="" xmlns:a16="http://schemas.microsoft.com/office/drawing/2014/main" id="{5E97A6BB-8FF9-D83D-E8A6-7D01C318903C}"/>
                </a:ext>
              </a:extLst>
            </p:cNvPr>
            <p:cNvSpPr txBox="1"/>
            <p:nvPr/>
          </p:nvSpPr>
          <p:spPr>
            <a:xfrm rot="4098883">
              <a:off x="5231978" y="4953131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68" name="TextBox 1076">
              <a:extLst>
                <a:ext uri="{FF2B5EF4-FFF2-40B4-BE49-F238E27FC236}">
                  <a16:creationId xmlns="" xmlns:a16="http://schemas.microsoft.com/office/drawing/2014/main" id="{E000C9D6-242F-6810-45AC-E97D3D649BD1}"/>
                </a:ext>
              </a:extLst>
            </p:cNvPr>
            <p:cNvSpPr txBox="1"/>
            <p:nvPr/>
          </p:nvSpPr>
          <p:spPr>
            <a:xfrm rot="17180655">
              <a:off x="4652042" y="5527246"/>
              <a:ext cx="58303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69" name="TextBox 1077">
              <a:extLst>
                <a:ext uri="{FF2B5EF4-FFF2-40B4-BE49-F238E27FC236}">
                  <a16:creationId xmlns="" xmlns:a16="http://schemas.microsoft.com/office/drawing/2014/main" id="{5B5934CD-1069-51AF-0189-E29270BC53E8}"/>
                </a:ext>
              </a:extLst>
            </p:cNvPr>
            <p:cNvSpPr txBox="1"/>
            <p:nvPr/>
          </p:nvSpPr>
          <p:spPr>
            <a:xfrm rot="4621217">
              <a:off x="4801871" y="577250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70" name="Oval 2269">
              <a:extLst>
                <a:ext uri="{FF2B5EF4-FFF2-40B4-BE49-F238E27FC236}">
                  <a16:creationId xmlns="" xmlns:a16="http://schemas.microsoft.com/office/drawing/2014/main" id="{EE5D7699-94F4-8F81-3AC6-CBC886664BE6}"/>
                </a:ext>
              </a:extLst>
            </p:cNvPr>
            <p:cNvSpPr/>
            <p:nvPr/>
          </p:nvSpPr>
          <p:spPr>
            <a:xfrm>
              <a:off x="6520402" y="3701166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271" name="Oval 2270">
              <a:extLst>
                <a:ext uri="{FF2B5EF4-FFF2-40B4-BE49-F238E27FC236}">
                  <a16:creationId xmlns="" xmlns:a16="http://schemas.microsoft.com/office/drawing/2014/main" id="{43726BF3-4BA2-6536-9FB4-0E73DCE8B8A4}"/>
                </a:ext>
              </a:extLst>
            </p:cNvPr>
            <p:cNvSpPr/>
            <p:nvPr/>
          </p:nvSpPr>
          <p:spPr>
            <a:xfrm>
              <a:off x="6210918" y="447049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72" name="Oval 2271">
              <a:extLst>
                <a:ext uri="{FF2B5EF4-FFF2-40B4-BE49-F238E27FC236}">
                  <a16:creationId xmlns="" xmlns:a16="http://schemas.microsoft.com/office/drawing/2014/main" id="{980D96CF-EDC1-3303-0584-EBEE6BC76601}"/>
                </a:ext>
              </a:extLst>
            </p:cNvPr>
            <p:cNvSpPr/>
            <p:nvPr/>
          </p:nvSpPr>
          <p:spPr>
            <a:xfrm>
              <a:off x="6781817" y="447049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73" name="Oval 2272">
              <a:extLst>
                <a:ext uri="{FF2B5EF4-FFF2-40B4-BE49-F238E27FC236}">
                  <a16:creationId xmlns="" xmlns:a16="http://schemas.microsoft.com/office/drawing/2014/main" id="{82346995-0E4B-618B-AAE2-F44A09A8716F}"/>
                </a:ext>
              </a:extLst>
            </p:cNvPr>
            <p:cNvSpPr/>
            <p:nvPr/>
          </p:nvSpPr>
          <p:spPr>
            <a:xfrm>
              <a:off x="6417241" y="526970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2274" name="Straight Arrow Connector 2273">
              <a:extLst>
                <a:ext uri="{FF2B5EF4-FFF2-40B4-BE49-F238E27FC236}">
                  <a16:creationId xmlns="" xmlns:a16="http://schemas.microsoft.com/office/drawing/2014/main" id="{784E03B4-6188-327D-2598-7578A9EF03DE}"/>
                </a:ext>
              </a:extLst>
            </p:cNvPr>
            <p:cNvCxnSpPr>
              <a:cxnSpLocks/>
              <a:stCxn id="2270" idx="4"/>
              <a:endCxn id="2271" idx="0"/>
            </p:cNvCxnSpPr>
            <p:nvPr/>
          </p:nvCxnSpPr>
          <p:spPr>
            <a:xfrm flipH="1">
              <a:off x="6314079" y="3893970"/>
              <a:ext cx="309485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5" name="Straight Arrow Connector 2274">
              <a:extLst>
                <a:ext uri="{FF2B5EF4-FFF2-40B4-BE49-F238E27FC236}">
                  <a16:creationId xmlns="" xmlns:a16="http://schemas.microsoft.com/office/drawing/2014/main" id="{CDEF797C-B22C-603C-CFEC-F747CF62024D}"/>
                </a:ext>
              </a:extLst>
            </p:cNvPr>
            <p:cNvCxnSpPr>
              <a:stCxn id="2270" idx="4"/>
              <a:endCxn id="2272" idx="0"/>
            </p:cNvCxnSpPr>
            <p:nvPr/>
          </p:nvCxnSpPr>
          <p:spPr>
            <a:xfrm>
              <a:off x="6623564" y="3893970"/>
              <a:ext cx="261414" cy="5765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6" name="Straight Arrow Connector 2275">
              <a:extLst>
                <a:ext uri="{FF2B5EF4-FFF2-40B4-BE49-F238E27FC236}">
                  <a16:creationId xmlns="" xmlns:a16="http://schemas.microsoft.com/office/drawing/2014/main" id="{1F0D9474-061B-6401-BE03-6E9A98957ECF}"/>
                </a:ext>
              </a:extLst>
            </p:cNvPr>
            <p:cNvCxnSpPr>
              <a:stCxn id="2271" idx="4"/>
              <a:endCxn id="2273" idx="0"/>
            </p:cNvCxnSpPr>
            <p:nvPr/>
          </p:nvCxnSpPr>
          <p:spPr>
            <a:xfrm>
              <a:off x="6314079" y="4663303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7" name="Straight Arrow Connector 2276">
              <a:extLst>
                <a:ext uri="{FF2B5EF4-FFF2-40B4-BE49-F238E27FC236}">
                  <a16:creationId xmlns="" xmlns:a16="http://schemas.microsoft.com/office/drawing/2014/main" id="{30271049-E893-DD25-74EC-6FF0AD9B0FEE}"/>
                </a:ext>
              </a:extLst>
            </p:cNvPr>
            <p:cNvCxnSpPr>
              <a:cxnSpLocks/>
              <a:stCxn id="2271" idx="4"/>
              <a:endCxn id="2284" idx="0"/>
            </p:cNvCxnSpPr>
            <p:nvPr/>
          </p:nvCxnSpPr>
          <p:spPr>
            <a:xfrm flipH="1">
              <a:off x="6150299" y="4663304"/>
              <a:ext cx="163782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8" name="Straight Arrow Connector 2277">
              <a:extLst>
                <a:ext uri="{FF2B5EF4-FFF2-40B4-BE49-F238E27FC236}">
                  <a16:creationId xmlns="" xmlns:a16="http://schemas.microsoft.com/office/drawing/2014/main" id="{42CCAA41-BBD9-80A7-3707-0D7AF4A38C96}"/>
                </a:ext>
              </a:extLst>
            </p:cNvPr>
            <p:cNvCxnSpPr>
              <a:cxnSpLocks/>
              <a:stCxn id="2273" idx="4"/>
              <a:endCxn id="2282" idx="0"/>
            </p:cNvCxnSpPr>
            <p:nvPr/>
          </p:nvCxnSpPr>
          <p:spPr>
            <a:xfrm flipH="1">
              <a:off x="6370570" y="5462504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9" name="Straight Arrow Connector 2278">
              <a:extLst>
                <a:ext uri="{FF2B5EF4-FFF2-40B4-BE49-F238E27FC236}">
                  <a16:creationId xmlns="" xmlns:a16="http://schemas.microsoft.com/office/drawing/2014/main" id="{EDC29C83-34A9-016B-2EAA-121ECD920FE4}"/>
                </a:ext>
              </a:extLst>
            </p:cNvPr>
            <p:cNvCxnSpPr>
              <a:cxnSpLocks/>
              <a:stCxn id="2273" idx="4"/>
              <a:endCxn id="2283" idx="0"/>
            </p:cNvCxnSpPr>
            <p:nvPr/>
          </p:nvCxnSpPr>
          <p:spPr>
            <a:xfrm>
              <a:off x="6520402" y="5462504"/>
              <a:ext cx="119854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0" name="Straight Arrow Connector 2279">
              <a:extLst>
                <a:ext uri="{FF2B5EF4-FFF2-40B4-BE49-F238E27FC236}">
                  <a16:creationId xmlns="" xmlns:a16="http://schemas.microsoft.com/office/drawing/2014/main" id="{2F882811-6F0F-6FFC-9ABF-37070E40CD7D}"/>
                </a:ext>
              </a:extLst>
            </p:cNvPr>
            <p:cNvCxnSpPr>
              <a:cxnSpLocks/>
              <a:stCxn id="2272" idx="4"/>
              <a:endCxn id="2285" idx="0"/>
            </p:cNvCxnSpPr>
            <p:nvPr/>
          </p:nvCxnSpPr>
          <p:spPr>
            <a:xfrm flipH="1">
              <a:off x="6828784" y="4663303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1" name="Straight Arrow Connector 2280">
              <a:extLst>
                <a:ext uri="{FF2B5EF4-FFF2-40B4-BE49-F238E27FC236}">
                  <a16:creationId xmlns="" xmlns:a16="http://schemas.microsoft.com/office/drawing/2014/main" id="{E67CE24D-46E1-31FB-3DCC-72D34F69E41D}"/>
                </a:ext>
              </a:extLst>
            </p:cNvPr>
            <p:cNvCxnSpPr>
              <a:cxnSpLocks/>
              <a:stCxn id="2272" idx="4"/>
              <a:endCxn id="2286" idx="0"/>
            </p:cNvCxnSpPr>
            <p:nvPr/>
          </p:nvCxnSpPr>
          <p:spPr>
            <a:xfrm>
              <a:off x="6884978" y="4663304"/>
              <a:ext cx="218402" cy="5456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2" name="TextBox 1090">
              <a:extLst>
                <a:ext uri="{FF2B5EF4-FFF2-40B4-BE49-F238E27FC236}">
                  <a16:creationId xmlns="" xmlns:a16="http://schemas.microsoft.com/office/drawing/2014/main" id="{91778309-435B-BCD6-8DAF-86106ED6FE4C}"/>
                </a:ext>
              </a:extLst>
            </p:cNvPr>
            <p:cNvSpPr txBox="1"/>
            <p:nvPr/>
          </p:nvSpPr>
          <p:spPr>
            <a:xfrm>
              <a:off x="6147555" y="5965166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283" name="TextBox 1091">
              <a:extLst>
                <a:ext uri="{FF2B5EF4-FFF2-40B4-BE49-F238E27FC236}">
                  <a16:creationId xmlns="" xmlns:a16="http://schemas.microsoft.com/office/drawing/2014/main" id="{643378B8-E355-3C00-ADB2-5633F9B190D4}"/>
                </a:ext>
              </a:extLst>
            </p:cNvPr>
            <p:cNvSpPr txBox="1"/>
            <p:nvPr/>
          </p:nvSpPr>
          <p:spPr>
            <a:xfrm>
              <a:off x="6417241" y="5965166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2284" name="TextBox 1092">
              <a:extLst>
                <a:ext uri="{FF2B5EF4-FFF2-40B4-BE49-F238E27FC236}">
                  <a16:creationId xmlns="" xmlns:a16="http://schemas.microsoft.com/office/drawing/2014/main" id="{AB50930B-303F-EEE7-AEAF-918F5E3DCF21}"/>
                </a:ext>
              </a:extLst>
            </p:cNvPr>
            <p:cNvSpPr txBox="1"/>
            <p:nvPr/>
          </p:nvSpPr>
          <p:spPr>
            <a:xfrm>
              <a:off x="5927283" y="5260221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285" name="TextBox 1093">
              <a:extLst>
                <a:ext uri="{FF2B5EF4-FFF2-40B4-BE49-F238E27FC236}">
                  <a16:creationId xmlns="" xmlns:a16="http://schemas.microsoft.com/office/drawing/2014/main" id="{B9B431D1-3057-6E05-62F8-053EECDFBC16}"/>
                </a:ext>
              </a:extLst>
            </p:cNvPr>
            <p:cNvSpPr txBox="1"/>
            <p:nvPr/>
          </p:nvSpPr>
          <p:spPr>
            <a:xfrm>
              <a:off x="6605768" y="5221645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286" name="TextBox 1094">
              <a:extLst>
                <a:ext uri="{FF2B5EF4-FFF2-40B4-BE49-F238E27FC236}">
                  <a16:creationId xmlns="" xmlns:a16="http://schemas.microsoft.com/office/drawing/2014/main" id="{6A23B645-E630-F5A8-F336-8F7B2D35B840}"/>
                </a:ext>
              </a:extLst>
            </p:cNvPr>
            <p:cNvSpPr txBox="1"/>
            <p:nvPr/>
          </p:nvSpPr>
          <p:spPr>
            <a:xfrm>
              <a:off x="6880364" y="5209000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2287" name="TextBox 1095">
              <a:extLst>
                <a:ext uri="{FF2B5EF4-FFF2-40B4-BE49-F238E27FC236}">
                  <a16:creationId xmlns="" xmlns:a16="http://schemas.microsoft.com/office/drawing/2014/main" id="{0ECAE09D-534E-19EA-8D99-6B0353418FA8}"/>
                </a:ext>
              </a:extLst>
            </p:cNvPr>
            <p:cNvSpPr txBox="1"/>
            <p:nvPr/>
          </p:nvSpPr>
          <p:spPr>
            <a:xfrm rot="17972842">
              <a:off x="6126603" y="4004417"/>
              <a:ext cx="550378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88" name="TextBox 1096">
              <a:extLst>
                <a:ext uri="{FF2B5EF4-FFF2-40B4-BE49-F238E27FC236}">
                  <a16:creationId xmlns="" xmlns:a16="http://schemas.microsoft.com/office/drawing/2014/main" id="{089DB246-56C8-35A3-67F5-2C0A60321B67}"/>
                </a:ext>
              </a:extLst>
            </p:cNvPr>
            <p:cNvSpPr txBox="1"/>
            <p:nvPr/>
          </p:nvSpPr>
          <p:spPr>
            <a:xfrm rot="4073418">
              <a:off x="6534198" y="4074461"/>
              <a:ext cx="599304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89" name="TextBox 1097">
              <a:extLst>
                <a:ext uri="{FF2B5EF4-FFF2-40B4-BE49-F238E27FC236}">
                  <a16:creationId xmlns="" xmlns:a16="http://schemas.microsoft.com/office/drawing/2014/main" id="{91F898AA-FFCE-3283-086D-2000F4946055}"/>
                </a:ext>
              </a:extLst>
            </p:cNvPr>
            <p:cNvSpPr txBox="1"/>
            <p:nvPr/>
          </p:nvSpPr>
          <p:spPr>
            <a:xfrm rot="16985698">
              <a:off x="5856051" y="4709088"/>
              <a:ext cx="699175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290" name="TextBox 1098">
              <a:extLst>
                <a:ext uri="{FF2B5EF4-FFF2-40B4-BE49-F238E27FC236}">
                  <a16:creationId xmlns="" xmlns:a16="http://schemas.microsoft.com/office/drawing/2014/main" id="{2BB81D8E-F727-D1F0-C1DF-A6F415BF1A31}"/>
                </a:ext>
              </a:extLst>
            </p:cNvPr>
            <p:cNvSpPr txBox="1"/>
            <p:nvPr/>
          </p:nvSpPr>
          <p:spPr>
            <a:xfrm rot="4491124">
              <a:off x="6183643" y="4833672"/>
              <a:ext cx="58238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91" name="TextBox 1099">
              <a:extLst>
                <a:ext uri="{FF2B5EF4-FFF2-40B4-BE49-F238E27FC236}">
                  <a16:creationId xmlns="" xmlns:a16="http://schemas.microsoft.com/office/drawing/2014/main" id="{D673708E-F60E-3AA7-0295-E05805BDF035}"/>
                </a:ext>
              </a:extLst>
            </p:cNvPr>
            <p:cNvSpPr txBox="1"/>
            <p:nvPr/>
          </p:nvSpPr>
          <p:spPr>
            <a:xfrm rot="16537510">
              <a:off x="6483871" y="4730015"/>
              <a:ext cx="559276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92" name="TextBox 1100">
              <a:extLst>
                <a:ext uri="{FF2B5EF4-FFF2-40B4-BE49-F238E27FC236}">
                  <a16:creationId xmlns="" xmlns:a16="http://schemas.microsoft.com/office/drawing/2014/main" id="{DCA9FC68-29AB-86AB-526C-BE0F1F08D6EB}"/>
                </a:ext>
              </a:extLst>
            </p:cNvPr>
            <p:cNvSpPr txBox="1"/>
            <p:nvPr/>
          </p:nvSpPr>
          <p:spPr>
            <a:xfrm rot="4098883">
              <a:off x="6762060" y="4847440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93" name="TextBox 1101">
              <a:extLst>
                <a:ext uri="{FF2B5EF4-FFF2-40B4-BE49-F238E27FC236}">
                  <a16:creationId xmlns="" xmlns:a16="http://schemas.microsoft.com/office/drawing/2014/main" id="{29B3055C-A3E5-0DA4-D3C8-1DB99F87E285}"/>
                </a:ext>
              </a:extLst>
            </p:cNvPr>
            <p:cNvSpPr txBox="1"/>
            <p:nvPr/>
          </p:nvSpPr>
          <p:spPr>
            <a:xfrm rot="17180655">
              <a:off x="6139116" y="5475266"/>
              <a:ext cx="58469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294" name="TextBox 1102">
              <a:extLst>
                <a:ext uri="{FF2B5EF4-FFF2-40B4-BE49-F238E27FC236}">
                  <a16:creationId xmlns="" xmlns:a16="http://schemas.microsoft.com/office/drawing/2014/main" id="{2206A1C7-61FF-A8B4-EAE2-3CACE86A6A56}"/>
                </a:ext>
              </a:extLst>
            </p:cNvPr>
            <p:cNvSpPr txBox="1"/>
            <p:nvPr/>
          </p:nvSpPr>
          <p:spPr>
            <a:xfrm rot="4621217">
              <a:off x="6297393" y="5699069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295" name="Oval 2294">
              <a:extLst>
                <a:ext uri="{FF2B5EF4-FFF2-40B4-BE49-F238E27FC236}">
                  <a16:creationId xmlns="" xmlns:a16="http://schemas.microsoft.com/office/drawing/2014/main" id="{8910B63B-1700-2976-4EF0-4CA3A3154DF1}"/>
                </a:ext>
              </a:extLst>
            </p:cNvPr>
            <p:cNvSpPr/>
            <p:nvPr/>
          </p:nvSpPr>
          <p:spPr>
            <a:xfrm>
              <a:off x="7990081" y="3733801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296" name="Oval 2295">
              <a:extLst>
                <a:ext uri="{FF2B5EF4-FFF2-40B4-BE49-F238E27FC236}">
                  <a16:creationId xmlns="" xmlns:a16="http://schemas.microsoft.com/office/drawing/2014/main" id="{EFE745FB-C4C3-9C4A-8A31-3A5594682413}"/>
                </a:ext>
              </a:extLst>
            </p:cNvPr>
            <p:cNvSpPr/>
            <p:nvPr/>
          </p:nvSpPr>
          <p:spPr>
            <a:xfrm>
              <a:off x="7680596" y="441413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97" name="Oval 2296">
              <a:extLst>
                <a:ext uri="{FF2B5EF4-FFF2-40B4-BE49-F238E27FC236}">
                  <a16:creationId xmlns="" xmlns:a16="http://schemas.microsoft.com/office/drawing/2014/main" id="{36897133-DB7F-5EB2-771A-2C8C3B6C6D82}"/>
                </a:ext>
              </a:extLst>
            </p:cNvPr>
            <p:cNvSpPr/>
            <p:nvPr/>
          </p:nvSpPr>
          <p:spPr>
            <a:xfrm>
              <a:off x="8251495" y="4414139"/>
              <a:ext cx="206323" cy="19280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  <p:sp>
          <p:nvSpPr>
            <p:cNvPr id="2298" name="Oval 2297">
              <a:extLst>
                <a:ext uri="{FF2B5EF4-FFF2-40B4-BE49-F238E27FC236}">
                  <a16:creationId xmlns="" xmlns:a16="http://schemas.microsoft.com/office/drawing/2014/main" id="{12957878-AD03-049D-7942-69EE7008144D}"/>
                </a:ext>
              </a:extLst>
            </p:cNvPr>
            <p:cNvSpPr/>
            <p:nvPr/>
          </p:nvSpPr>
          <p:spPr>
            <a:xfrm>
              <a:off x="7886919" y="5213340"/>
              <a:ext cx="206323" cy="19280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cxnSp>
          <p:nvCxnSpPr>
            <p:cNvPr id="2299" name="Straight Arrow Connector 2298">
              <a:extLst>
                <a:ext uri="{FF2B5EF4-FFF2-40B4-BE49-F238E27FC236}">
                  <a16:creationId xmlns="" xmlns:a16="http://schemas.microsoft.com/office/drawing/2014/main" id="{DD6A2CF7-77B8-70D8-DD55-DE8A62D87A1E}"/>
                </a:ext>
              </a:extLst>
            </p:cNvPr>
            <p:cNvCxnSpPr>
              <a:cxnSpLocks/>
              <a:stCxn id="2295" idx="4"/>
              <a:endCxn id="2296" idx="0"/>
            </p:cNvCxnSpPr>
            <p:nvPr/>
          </p:nvCxnSpPr>
          <p:spPr>
            <a:xfrm flipH="1">
              <a:off x="7783758" y="3926605"/>
              <a:ext cx="309485" cy="487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0" name="Straight Arrow Connector 2299">
              <a:extLst>
                <a:ext uri="{FF2B5EF4-FFF2-40B4-BE49-F238E27FC236}">
                  <a16:creationId xmlns="" xmlns:a16="http://schemas.microsoft.com/office/drawing/2014/main" id="{2CD2EF7B-097A-C095-99E9-A821AE99B6B4}"/>
                </a:ext>
              </a:extLst>
            </p:cNvPr>
            <p:cNvCxnSpPr>
              <a:stCxn id="2295" idx="4"/>
              <a:endCxn id="2297" idx="0"/>
            </p:cNvCxnSpPr>
            <p:nvPr/>
          </p:nvCxnSpPr>
          <p:spPr>
            <a:xfrm>
              <a:off x="8093243" y="3926605"/>
              <a:ext cx="261414" cy="4875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1" name="Straight Arrow Connector 2300">
              <a:extLst>
                <a:ext uri="{FF2B5EF4-FFF2-40B4-BE49-F238E27FC236}">
                  <a16:creationId xmlns="" xmlns:a16="http://schemas.microsoft.com/office/drawing/2014/main" id="{9DAE1125-C716-D9CC-E8DD-4A319D0A13BE}"/>
                </a:ext>
              </a:extLst>
            </p:cNvPr>
            <p:cNvCxnSpPr>
              <a:stCxn id="2296" idx="4"/>
              <a:endCxn id="2298" idx="0"/>
            </p:cNvCxnSpPr>
            <p:nvPr/>
          </p:nvCxnSpPr>
          <p:spPr>
            <a:xfrm>
              <a:off x="7783758" y="4606943"/>
              <a:ext cx="206323" cy="60639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2" name="Straight Arrow Connector 2301">
              <a:extLst>
                <a:ext uri="{FF2B5EF4-FFF2-40B4-BE49-F238E27FC236}">
                  <a16:creationId xmlns="" xmlns:a16="http://schemas.microsoft.com/office/drawing/2014/main" id="{E20BE034-B7BC-F309-16E0-17829F45546C}"/>
                </a:ext>
              </a:extLst>
            </p:cNvPr>
            <p:cNvCxnSpPr>
              <a:cxnSpLocks/>
              <a:stCxn id="2296" idx="4"/>
              <a:endCxn id="2309" idx="0"/>
            </p:cNvCxnSpPr>
            <p:nvPr/>
          </p:nvCxnSpPr>
          <p:spPr>
            <a:xfrm flipH="1">
              <a:off x="7619977" y="4606943"/>
              <a:ext cx="163780" cy="59691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3" name="Straight Arrow Connector 2302">
              <a:extLst>
                <a:ext uri="{FF2B5EF4-FFF2-40B4-BE49-F238E27FC236}">
                  <a16:creationId xmlns="" xmlns:a16="http://schemas.microsoft.com/office/drawing/2014/main" id="{4F88923E-270D-9DEB-F11E-57BCA782A78F}"/>
                </a:ext>
              </a:extLst>
            </p:cNvPr>
            <p:cNvCxnSpPr>
              <a:cxnSpLocks/>
              <a:stCxn id="2298" idx="4"/>
              <a:endCxn id="2307" idx="0"/>
            </p:cNvCxnSpPr>
            <p:nvPr/>
          </p:nvCxnSpPr>
          <p:spPr>
            <a:xfrm flipH="1">
              <a:off x="7840249" y="5406144"/>
              <a:ext cx="149832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4" name="Straight Arrow Connector 2303">
              <a:extLst>
                <a:ext uri="{FF2B5EF4-FFF2-40B4-BE49-F238E27FC236}">
                  <a16:creationId xmlns="" xmlns:a16="http://schemas.microsoft.com/office/drawing/2014/main" id="{7C1981AC-0BA0-4F07-F763-4834F8B43D52}"/>
                </a:ext>
              </a:extLst>
            </p:cNvPr>
            <p:cNvCxnSpPr>
              <a:cxnSpLocks/>
              <a:stCxn id="2298" idx="4"/>
              <a:endCxn id="2308" idx="0"/>
            </p:cNvCxnSpPr>
            <p:nvPr/>
          </p:nvCxnSpPr>
          <p:spPr>
            <a:xfrm>
              <a:off x="7990082" y="5406144"/>
              <a:ext cx="119854" cy="5026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5" name="Straight Arrow Connector 2304">
              <a:extLst>
                <a:ext uri="{FF2B5EF4-FFF2-40B4-BE49-F238E27FC236}">
                  <a16:creationId xmlns="" xmlns:a16="http://schemas.microsoft.com/office/drawing/2014/main" id="{D4CF60F3-FF72-DD37-85C5-E4C265836C17}"/>
                </a:ext>
              </a:extLst>
            </p:cNvPr>
            <p:cNvCxnSpPr>
              <a:cxnSpLocks/>
              <a:stCxn id="2297" idx="4"/>
              <a:endCxn id="2310" idx="0"/>
            </p:cNvCxnSpPr>
            <p:nvPr/>
          </p:nvCxnSpPr>
          <p:spPr>
            <a:xfrm flipH="1">
              <a:off x="8298462" y="4606943"/>
              <a:ext cx="56195" cy="55834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6" name="Straight Arrow Connector 2305">
              <a:extLst>
                <a:ext uri="{FF2B5EF4-FFF2-40B4-BE49-F238E27FC236}">
                  <a16:creationId xmlns="" xmlns:a16="http://schemas.microsoft.com/office/drawing/2014/main" id="{509B351C-B1A0-F323-9FB4-B9B4E7F7E182}"/>
                </a:ext>
              </a:extLst>
            </p:cNvPr>
            <p:cNvCxnSpPr>
              <a:cxnSpLocks/>
              <a:stCxn id="2297" idx="4"/>
              <a:endCxn id="2311" idx="0"/>
            </p:cNvCxnSpPr>
            <p:nvPr/>
          </p:nvCxnSpPr>
          <p:spPr>
            <a:xfrm>
              <a:off x="8354656" y="4606943"/>
              <a:ext cx="218402" cy="54569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7" name="TextBox 1115">
              <a:extLst>
                <a:ext uri="{FF2B5EF4-FFF2-40B4-BE49-F238E27FC236}">
                  <a16:creationId xmlns="" xmlns:a16="http://schemas.microsoft.com/office/drawing/2014/main" id="{95A09F02-2901-8D64-CAD2-2334840940AD}"/>
                </a:ext>
              </a:extLst>
            </p:cNvPr>
            <p:cNvSpPr txBox="1"/>
            <p:nvPr/>
          </p:nvSpPr>
          <p:spPr>
            <a:xfrm>
              <a:off x="7617233" y="5908806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-1</a:t>
              </a:r>
            </a:p>
          </p:txBody>
        </p:sp>
        <p:sp>
          <p:nvSpPr>
            <p:cNvPr id="2308" name="TextBox 1116">
              <a:extLst>
                <a:ext uri="{FF2B5EF4-FFF2-40B4-BE49-F238E27FC236}">
                  <a16:creationId xmlns="" xmlns:a16="http://schemas.microsoft.com/office/drawing/2014/main" id="{D6798382-35B4-59AF-42AA-EFA892C123DA}"/>
                </a:ext>
              </a:extLst>
            </p:cNvPr>
            <p:cNvSpPr txBox="1"/>
            <p:nvPr/>
          </p:nvSpPr>
          <p:spPr>
            <a:xfrm>
              <a:off x="7886919" y="5908806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2309" name="TextBox 1117">
              <a:extLst>
                <a:ext uri="{FF2B5EF4-FFF2-40B4-BE49-F238E27FC236}">
                  <a16:creationId xmlns="" xmlns:a16="http://schemas.microsoft.com/office/drawing/2014/main" id="{9F1AE5DE-6427-B57B-372D-C97D30CF6C3E}"/>
                </a:ext>
              </a:extLst>
            </p:cNvPr>
            <p:cNvSpPr txBox="1"/>
            <p:nvPr/>
          </p:nvSpPr>
          <p:spPr>
            <a:xfrm>
              <a:off x="7396961" y="5203861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310" name="TextBox 1118">
              <a:extLst>
                <a:ext uri="{FF2B5EF4-FFF2-40B4-BE49-F238E27FC236}">
                  <a16:creationId xmlns="" xmlns:a16="http://schemas.microsoft.com/office/drawing/2014/main" id="{24D413F5-40FB-1042-AAC2-6C1950A2348F}"/>
                </a:ext>
              </a:extLst>
            </p:cNvPr>
            <p:cNvSpPr txBox="1"/>
            <p:nvPr/>
          </p:nvSpPr>
          <p:spPr>
            <a:xfrm>
              <a:off x="8075446" y="5165285"/>
              <a:ext cx="446031" cy="27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+1</a:t>
              </a:r>
            </a:p>
          </p:txBody>
        </p:sp>
        <p:sp>
          <p:nvSpPr>
            <p:cNvPr id="2311" name="TextBox 1119">
              <a:extLst>
                <a:ext uri="{FF2B5EF4-FFF2-40B4-BE49-F238E27FC236}">
                  <a16:creationId xmlns="" xmlns:a16="http://schemas.microsoft.com/office/drawing/2014/main" id="{CC8E9C68-23D5-6F5C-5B6F-4B4E8D9EC56E}"/>
                </a:ext>
              </a:extLst>
            </p:cNvPr>
            <p:cNvSpPr txBox="1"/>
            <p:nvPr/>
          </p:nvSpPr>
          <p:spPr>
            <a:xfrm>
              <a:off x="8350043" y="5152640"/>
              <a:ext cx="4460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>
                  <a:latin typeface="Segoe UI" panose="020B0502040204020203" pitchFamily="34" charset="0"/>
                  <a:cs typeface="Segoe UI" panose="020B0502040204020203" pitchFamily="34" charset="0"/>
                </a:rPr>
                <a:t>+2</a:t>
              </a:r>
            </a:p>
          </p:txBody>
        </p:sp>
        <p:sp>
          <p:nvSpPr>
            <p:cNvPr id="2312" name="TextBox 1120">
              <a:extLst>
                <a:ext uri="{FF2B5EF4-FFF2-40B4-BE49-F238E27FC236}">
                  <a16:creationId xmlns="" xmlns:a16="http://schemas.microsoft.com/office/drawing/2014/main" id="{522F264B-3B50-0102-5210-A01E55995287}"/>
                </a:ext>
              </a:extLst>
            </p:cNvPr>
            <p:cNvSpPr txBox="1"/>
            <p:nvPr/>
          </p:nvSpPr>
          <p:spPr>
            <a:xfrm rot="17972842">
              <a:off x="7597427" y="4006036"/>
              <a:ext cx="511677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313" name="TextBox 1121">
              <a:extLst>
                <a:ext uri="{FF2B5EF4-FFF2-40B4-BE49-F238E27FC236}">
                  <a16:creationId xmlns="" xmlns:a16="http://schemas.microsoft.com/office/drawing/2014/main" id="{D903D6E5-B64C-036E-2625-6220D9850C1B}"/>
                </a:ext>
              </a:extLst>
            </p:cNvPr>
            <p:cNvSpPr txBox="1"/>
            <p:nvPr/>
          </p:nvSpPr>
          <p:spPr>
            <a:xfrm rot="4073418">
              <a:off x="8000749" y="4018223"/>
              <a:ext cx="608663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314" name="TextBox 1122">
              <a:extLst>
                <a:ext uri="{FF2B5EF4-FFF2-40B4-BE49-F238E27FC236}">
                  <a16:creationId xmlns="" xmlns:a16="http://schemas.microsoft.com/office/drawing/2014/main" id="{23B120F3-2F0C-537F-A2E2-97EE49DD6529}"/>
                </a:ext>
              </a:extLst>
            </p:cNvPr>
            <p:cNvSpPr txBox="1"/>
            <p:nvPr/>
          </p:nvSpPr>
          <p:spPr>
            <a:xfrm rot="16985698">
              <a:off x="7364078" y="4662252"/>
              <a:ext cx="635629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sp>
          <p:nvSpPr>
            <p:cNvPr id="2315" name="TextBox 1123">
              <a:extLst>
                <a:ext uri="{FF2B5EF4-FFF2-40B4-BE49-F238E27FC236}">
                  <a16:creationId xmlns="" xmlns:a16="http://schemas.microsoft.com/office/drawing/2014/main" id="{5B8AB398-BC25-A2D3-1612-74047039AAC1}"/>
                </a:ext>
              </a:extLst>
            </p:cNvPr>
            <p:cNvSpPr txBox="1"/>
            <p:nvPr/>
          </p:nvSpPr>
          <p:spPr>
            <a:xfrm rot="4491124">
              <a:off x="7641044" y="4788844"/>
              <a:ext cx="591445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316" name="TextBox 1124">
              <a:extLst>
                <a:ext uri="{FF2B5EF4-FFF2-40B4-BE49-F238E27FC236}">
                  <a16:creationId xmlns="" xmlns:a16="http://schemas.microsoft.com/office/drawing/2014/main" id="{C8224A54-4B74-84C9-2929-E5E9E61995F6}"/>
                </a:ext>
              </a:extLst>
            </p:cNvPr>
            <p:cNvSpPr txBox="1"/>
            <p:nvPr/>
          </p:nvSpPr>
          <p:spPr>
            <a:xfrm rot="16537510">
              <a:off x="8006010" y="4650536"/>
              <a:ext cx="56476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317" name="TextBox 1125">
              <a:extLst>
                <a:ext uri="{FF2B5EF4-FFF2-40B4-BE49-F238E27FC236}">
                  <a16:creationId xmlns="" xmlns:a16="http://schemas.microsoft.com/office/drawing/2014/main" id="{245942D6-02CD-1E93-027D-6675CAF04304}"/>
                </a:ext>
              </a:extLst>
            </p:cNvPr>
            <p:cNvSpPr txBox="1"/>
            <p:nvPr/>
          </p:nvSpPr>
          <p:spPr>
            <a:xfrm rot="4098883">
              <a:off x="8183313" y="4853652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318" name="TextBox 1126">
              <a:extLst>
                <a:ext uri="{FF2B5EF4-FFF2-40B4-BE49-F238E27FC236}">
                  <a16:creationId xmlns="" xmlns:a16="http://schemas.microsoft.com/office/drawing/2014/main" id="{CAC8C428-7B51-5F3B-767E-3C4B7747BC7C}"/>
                </a:ext>
              </a:extLst>
            </p:cNvPr>
            <p:cNvSpPr txBox="1"/>
            <p:nvPr/>
          </p:nvSpPr>
          <p:spPr>
            <a:xfrm rot="17180655">
              <a:off x="7619400" y="5408063"/>
              <a:ext cx="576507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sp>
          <p:nvSpPr>
            <p:cNvPr id="2319" name="TextBox 1127">
              <a:extLst>
                <a:ext uri="{FF2B5EF4-FFF2-40B4-BE49-F238E27FC236}">
                  <a16:creationId xmlns="" xmlns:a16="http://schemas.microsoft.com/office/drawing/2014/main" id="{A3D2B814-5EDA-5FFF-41B2-E36115755858}"/>
                </a:ext>
              </a:extLst>
            </p:cNvPr>
            <p:cNvSpPr txBox="1"/>
            <p:nvPr/>
          </p:nvSpPr>
          <p:spPr>
            <a:xfrm rot="4621217">
              <a:off x="7737207" y="5656740"/>
              <a:ext cx="760482" cy="33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320" name="TextBox 1129">
              <a:extLst>
                <a:ext uri="{FF2B5EF4-FFF2-40B4-BE49-F238E27FC236}">
                  <a16:creationId xmlns="" xmlns:a16="http://schemas.microsoft.com/office/drawing/2014/main" id="{749959AC-95C7-47CE-92AF-200B7D5874A5}"/>
                </a:ext>
              </a:extLst>
            </p:cNvPr>
            <p:cNvSpPr txBox="1"/>
            <p:nvPr/>
          </p:nvSpPr>
          <p:spPr>
            <a:xfrm rot="20960818">
              <a:off x="2106664" y="3330704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JQ</a:t>
              </a:r>
            </a:p>
          </p:txBody>
        </p:sp>
        <p:sp>
          <p:nvSpPr>
            <p:cNvPr id="2321" name="TextBox 1130">
              <a:extLst>
                <a:ext uri="{FF2B5EF4-FFF2-40B4-BE49-F238E27FC236}">
                  <a16:creationId xmlns="" xmlns:a16="http://schemas.microsoft.com/office/drawing/2014/main" id="{2709CCE7-211F-40B2-AA5D-EF17FD9046C8}"/>
                </a:ext>
              </a:extLst>
            </p:cNvPr>
            <p:cNvSpPr txBox="1"/>
            <p:nvPr/>
          </p:nvSpPr>
          <p:spPr>
            <a:xfrm rot="20960818">
              <a:off x="2601721" y="3455071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JK</a:t>
              </a:r>
            </a:p>
          </p:txBody>
        </p:sp>
        <p:sp>
          <p:nvSpPr>
            <p:cNvPr id="2322" name="TextBox 1131">
              <a:extLst>
                <a:ext uri="{FF2B5EF4-FFF2-40B4-BE49-F238E27FC236}">
                  <a16:creationId xmlns="" xmlns:a16="http://schemas.microsoft.com/office/drawing/2014/main" id="{F3FE3B90-7647-0760-C6E6-5945772ECBC2}"/>
                </a:ext>
              </a:extLst>
            </p:cNvPr>
            <p:cNvSpPr txBox="1"/>
            <p:nvPr/>
          </p:nvSpPr>
          <p:spPr>
            <a:xfrm rot="19219525">
              <a:off x="3742049" y="3209445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QJ</a:t>
              </a:r>
            </a:p>
          </p:txBody>
        </p:sp>
        <p:sp>
          <p:nvSpPr>
            <p:cNvPr id="2323" name="TextBox 1132">
              <a:extLst>
                <a:ext uri="{FF2B5EF4-FFF2-40B4-BE49-F238E27FC236}">
                  <a16:creationId xmlns="" xmlns:a16="http://schemas.microsoft.com/office/drawing/2014/main" id="{534B4379-1E20-324A-52BA-47032371827C}"/>
                </a:ext>
              </a:extLst>
            </p:cNvPr>
            <p:cNvSpPr txBox="1"/>
            <p:nvPr/>
          </p:nvSpPr>
          <p:spPr>
            <a:xfrm rot="2382478">
              <a:off x="4678522" y="3449050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QK</a:t>
              </a:r>
            </a:p>
          </p:txBody>
        </p:sp>
        <p:sp>
          <p:nvSpPr>
            <p:cNvPr id="2324" name="TextBox 1133">
              <a:extLst>
                <a:ext uri="{FF2B5EF4-FFF2-40B4-BE49-F238E27FC236}">
                  <a16:creationId xmlns="" xmlns:a16="http://schemas.microsoft.com/office/drawing/2014/main" id="{7926CBE5-5061-6D2A-3DF9-057CBFE4855F}"/>
                </a:ext>
              </a:extLst>
            </p:cNvPr>
            <p:cNvSpPr txBox="1"/>
            <p:nvPr/>
          </p:nvSpPr>
          <p:spPr>
            <a:xfrm rot="1022566">
              <a:off x="6015796" y="3405374"/>
              <a:ext cx="4144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KJ</a:t>
              </a:r>
            </a:p>
          </p:txBody>
        </p:sp>
        <p:sp>
          <p:nvSpPr>
            <p:cNvPr id="2325" name="TextBox 1134">
              <a:extLst>
                <a:ext uri="{FF2B5EF4-FFF2-40B4-BE49-F238E27FC236}">
                  <a16:creationId xmlns="" xmlns:a16="http://schemas.microsoft.com/office/drawing/2014/main" id="{70C71A4E-CFF0-E02A-DAC4-EAF5482B8A4F}"/>
                </a:ext>
              </a:extLst>
            </p:cNvPr>
            <p:cNvSpPr txBox="1"/>
            <p:nvPr/>
          </p:nvSpPr>
          <p:spPr>
            <a:xfrm rot="517257">
              <a:off x="6504154" y="3273148"/>
              <a:ext cx="7604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KQ</a:t>
              </a:r>
            </a:p>
          </p:txBody>
        </p:sp>
        <p:cxnSp>
          <p:nvCxnSpPr>
            <p:cNvPr id="2326" name="Straight Connector 2325">
              <a:extLst>
                <a:ext uri="{FF2B5EF4-FFF2-40B4-BE49-F238E27FC236}">
                  <a16:creationId xmlns="" xmlns:a16="http://schemas.microsoft.com/office/drawing/2014/main" id="{A80A6013-210B-3607-8A68-E6264FF0131B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1147368" y="3887630"/>
              <a:ext cx="1042448" cy="19091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27" name="Straight Connector 2326">
              <a:extLst>
                <a:ext uri="{FF2B5EF4-FFF2-40B4-BE49-F238E27FC236}">
                  <a16:creationId xmlns="" xmlns:a16="http://schemas.microsoft.com/office/drawing/2014/main" id="{2AF144D1-9E8C-CE9A-CE95-0830F691B99E}"/>
                </a:ext>
              </a:extLst>
            </p:cNvPr>
            <p:cNvCxnSpPr>
              <a:cxnSpLocks/>
              <a:stCxn id="2212" idx="6"/>
            </p:cNvCxnSpPr>
            <p:nvPr/>
          </p:nvCxnSpPr>
          <p:spPr>
            <a:xfrm>
              <a:off x="3814439" y="3863442"/>
              <a:ext cx="1196170" cy="716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28" name="Straight Connector 2327">
              <a:extLst>
                <a:ext uri="{FF2B5EF4-FFF2-40B4-BE49-F238E27FC236}">
                  <a16:creationId xmlns="" xmlns:a16="http://schemas.microsoft.com/office/drawing/2014/main" id="{7018B605-E31C-A9F9-AB2D-5588ADF23034}"/>
                </a:ext>
              </a:extLst>
            </p:cNvPr>
            <p:cNvCxnSpPr>
              <a:cxnSpLocks/>
              <a:stCxn id="2270" idx="6"/>
              <a:endCxn id="2295" idx="2"/>
            </p:cNvCxnSpPr>
            <p:nvPr/>
          </p:nvCxnSpPr>
          <p:spPr>
            <a:xfrm>
              <a:off x="6726725" y="3797568"/>
              <a:ext cx="1263356" cy="32635"/>
            </a:xfrm>
            <a:prstGeom prst="line">
              <a:avLst/>
            </a:prstGeom>
            <a:ln w="1905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29" name="Arc 2328">
              <a:extLst>
                <a:ext uri="{FF2B5EF4-FFF2-40B4-BE49-F238E27FC236}">
                  <a16:creationId xmlns="" xmlns:a16="http://schemas.microsoft.com/office/drawing/2014/main" id="{C028336B-BFB6-C466-815B-63575F4C5797}"/>
                </a:ext>
              </a:extLst>
            </p:cNvPr>
            <p:cNvSpPr/>
            <p:nvPr/>
          </p:nvSpPr>
          <p:spPr>
            <a:xfrm>
              <a:off x="838879" y="4761147"/>
              <a:ext cx="1430053" cy="914400"/>
            </a:xfrm>
            <a:prstGeom prst="arc">
              <a:avLst>
                <a:gd name="adj1" fmla="val 1628982"/>
                <a:gd name="adj2" fmla="val 8976419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0" name="Arc 2329">
              <a:extLst>
                <a:ext uri="{FF2B5EF4-FFF2-40B4-BE49-F238E27FC236}">
                  <a16:creationId xmlns="" xmlns:a16="http://schemas.microsoft.com/office/drawing/2014/main" id="{F776FFDE-805A-3FCD-F135-6749D8B2D273}"/>
                </a:ext>
              </a:extLst>
            </p:cNvPr>
            <p:cNvSpPr/>
            <p:nvPr/>
          </p:nvSpPr>
          <p:spPr>
            <a:xfrm>
              <a:off x="3466726" y="4735503"/>
              <a:ext cx="1651028" cy="914400"/>
            </a:xfrm>
            <a:prstGeom prst="arc">
              <a:avLst>
                <a:gd name="adj1" fmla="val 1237329"/>
                <a:gd name="adj2" fmla="val 9213332"/>
              </a:avLst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4" name="TextBox 2453">
            <a:extLst>
              <a:ext uri="{FF2B5EF4-FFF2-40B4-BE49-F238E27FC236}">
                <a16:creationId xmlns="" xmlns:a16="http://schemas.microsoft.com/office/drawing/2014/main" id="{ED972E79-C856-D13E-EC53-FD75D8BE3255}"/>
              </a:ext>
            </a:extLst>
          </p:cNvPr>
          <p:cNvSpPr txBox="1"/>
          <p:nvPr/>
        </p:nvSpPr>
        <p:spPr>
          <a:xfrm>
            <a:off x="7466630" y="1045271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Decision points</a:t>
            </a:r>
          </a:p>
        </p:txBody>
      </p:sp>
      <p:cxnSp>
        <p:nvCxnSpPr>
          <p:cNvPr id="2456" name="Curved Connector 24">
            <a:extLst>
              <a:ext uri="{FF2B5EF4-FFF2-40B4-BE49-F238E27FC236}">
                <a16:creationId xmlns="" xmlns:a16="http://schemas.microsoft.com/office/drawing/2014/main" id="{936425F8-A498-24BC-1185-6726F24E89E4}"/>
              </a:ext>
            </a:extLst>
          </p:cNvPr>
          <p:cNvCxnSpPr>
            <a:cxnSpLocks/>
            <a:endCxn id="2549" idx="7"/>
          </p:cNvCxnSpPr>
          <p:nvPr/>
        </p:nvCxnSpPr>
        <p:spPr>
          <a:xfrm rot="16200000" flipH="1">
            <a:off x="7608068" y="1922218"/>
            <a:ext cx="1271092" cy="119722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75" name="TextBox 2474">
            <a:extLst>
              <a:ext uri="{FF2B5EF4-FFF2-40B4-BE49-F238E27FC236}">
                <a16:creationId xmlns="" xmlns:a16="http://schemas.microsoft.com/office/drawing/2014/main" id="{643ECC8A-3DCD-DD4C-715D-89487268E044}"/>
              </a:ext>
            </a:extLst>
          </p:cNvPr>
          <p:cNvSpPr txBox="1"/>
          <p:nvPr/>
        </p:nvSpPr>
        <p:spPr>
          <a:xfrm>
            <a:off x="4419600" y="1219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Observation points</a:t>
            </a:r>
          </a:p>
        </p:txBody>
      </p:sp>
      <p:cxnSp>
        <p:nvCxnSpPr>
          <p:cNvPr id="2476" name="Curved Connector 6">
            <a:extLst>
              <a:ext uri="{FF2B5EF4-FFF2-40B4-BE49-F238E27FC236}">
                <a16:creationId xmlns="" xmlns:a16="http://schemas.microsoft.com/office/drawing/2014/main" id="{D4FECC6E-AF0F-45A1-8DBB-2B76A3B86A0F}"/>
              </a:ext>
            </a:extLst>
          </p:cNvPr>
          <p:cNvCxnSpPr>
            <a:cxnSpLocks/>
            <a:stCxn id="2475" idx="2"/>
            <a:endCxn id="2571" idx="3"/>
          </p:cNvCxnSpPr>
          <p:nvPr/>
        </p:nvCxnSpPr>
        <p:spPr>
          <a:xfrm rot="16200000" flipH="1">
            <a:off x="5770875" y="1052002"/>
            <a:ext cx="309945" cy="1259894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77" name="Curved Connector 14">
            <a:extLst>
              <a:ext uri="{FF2B5EF4-FFF2-40B4-BE49-F238E27FC236}">
                <a16:creationId xmlns="" xmlns:a16="http://schemas.microsoft.com/office/drawing/2014/main" id="{56E88338-B2B8-7698-5E74-FC6B7B6D78A2}"/>
              </a:ext>
            </a:extLst>
          </p:cNvPr>
          <p:cNvCxnSpPr>
            <a:cxnSpLocks/>
            <a:endCxn id="2408" idx="3"/>
          </p:cNvCxnSpPr>
          <p:nvPr/>
        </p:nvCxnSpPr>
        <p:spPr>
          <a:xfrm rot="5400000">
            <a:off x="3922013" y="2237397"/>
            <a:ext cx="1587115" cy="26554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597" name="Group 2596">
            <a:extLst>
              <a:ext uri="{FF2B5EF4-FFF2-40B4-BE49-F238E27FC236}">
                <a16:creationId xmlns="" xmlns:a16="http://schemas.microsoft.com/office/drawing/2014/main" id="{A3E59A59-4269-346B-11EF-8AA11770EA08}"/>
              </a:ext>
            </a:extLst>
          </p:cNvPr>
          <p:cNvGrpSpPr/>
          <p:nvPr/>
        </p:nvGrpSpPr>
        <p:grpSpPr>
          <a:xfrm>
            <a:off x="4416165" y="1752600"/>
            <a:ext cx="4252391" cy="2608667"/>
            <a:chOff x="4416165" y="1752600"/>
            <a:chExt cx="4252391" cy="2608667"/>
          </a:xfrm>
        </p:grpSpPr>
        <p:sp>
          <p:nvSpPr>
            <p:cNvPr id="2333" name="Rectangle 2332">
              <a:extLst>
                <a:ext uri="{FF2B5EF4-FFF2-40B4-BE49-F238E27FC236}">
                  <a16:creationId xmlns="" xmlns:a16="http://schemas.microsoft.com/office/drawing/2014/main" id="{CF7D97E0-1BB5-946E-8A48-BAF24A5F2865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5" name="Oval 2334">
              <a:extLst>
                <a:ext uri="{FF2B5EF4-FFF2-40B4-BE49-F238E27FC236}">
                  <a16:creationId xmlns="" xmlns:a16="http://schemas.microsoft.com/office/drawing/2014/main" id="{28B99238-5791-5FB5-5792-ADF60B620600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37" name="Straight Arrow Connector 2336">
              <a:extLst>
                <a:ext uri="{FF2B5EF4-FFF2-40B4-BE49-F238E27FC236}">
                  <a16:creationId xmlns="" xmlns:a16="http://schemas.microsoft.com/office/drawing/2014/main" id="{25E4FD27-B4EB-4F2A-F0BD-83FD38C558AC}"/>
                </a:ext>
              </a:extLst>
            </p:cNvPr>
            <p:cNvCxnSpPr>
              <a:cxnSpLocks/>
              <a:stCxn id="2333" idx="2"/>
              <a:endCxn id="2335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Straight Arrow Connector 2340">
              <a:extLst>
                <a:ext uri="{FF2B5EF4-FFF2-40B4-BE49-F238E27FC236}">
                  <a16:creationId xmlns="" xmlns:a16="http://schemas.microsoft.com/office/drawing/2014/main" id="{B85B3CD5-AC10-F1B1-8195-6D88C8527D89}"/>
                </a:ext>
              </a:extLst>
            </p:cNvPr>
            <p:cNvCxnSpPr>
              <a:cxnSpLocks/>
              <a:stCxn id="2333" idx="2"/>
              <a:endCxn id="2534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2" name="Straight Arrow Connector 2341">
              <a:extLst>
                <a:ext uri="{FF2B5EF4-FFF2-40B4-BE49-F238E27FC236}">
                  <a16:creationId xmlns="" xmlns:a16="http://schemas.microsoft.com/office/drawing/2014/main" id="{C4442C4E-DAE2-570D-88BD-A8E2A25C6427}"/>
                </a:ext>
              </a:extLst>
            </p:cNvPr>
            <p:cNvCxnSpPr>
              <a:cxnSpLocks/>
              <a:stCxn id="2333" idx="2"/>
              <a:endCxn id="2549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5" name="Straight Arrow Connector 2354">
              <a:extLst>
                <a:ext uri="{FF2B5EF4-FFF2-40B4-BE49-F238E27FC236}">
                  <a16:creationId xmlns="" xmlns:a16="http://schemas.microsoft.com/office/drawing/2014/main" id="{1584232C-A731-F3EE-3913-CB2296334631}"/>
                </a:ext>
              </a:extLst>
            </p:cNvPr>
            <p:cNvCxnSpPr>
              <a:cxnSpLocks/>
              <a:stCxn id="2335" idx="4"/>
              <a:endCxn id="2364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" name="TextBox 1095">
              <a:extLst>
                <a:ext uri="{FF2B5EF4-FFF2-40B4-BE49-F238E27FC236}">
                  <a16:creationId xmlns="" xmlns:a16="http://schemas.microsoft.com/office/drawing/2014/main" id="{57C80A87-1FE4-9A67-E7F7-9BFA9C4E4CBA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358" name="Straight Arrow Connector 2357">
              <a:extLst>
                <a:ext uri="{FF2B5EF4-FFF2-40B4-BE49-F238E27FC236}">
                  <a16:creationId xmlns="" xmlns:a16="http://schemas.microsoft.com/office/drawing/2014/main" id="{46540F26-EA13-80B9-3EF6-292E208448F6}"/>
                </a:ext>
              </a:extLst>
            </p:cNvPr>
            <p:cNvCxnSpPr>
              <a:cxnSpLocks/>
              <a:stCxn id="2335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4" name="Rectangle 2363">
              <a:extLst>
                <a:ext uri="{FF2B5EF4-FFF2-40B4-BE49-F238E27FC236}">
                  <a16:creationId xmlns="" xmlns:a16="http://schemas.microsoft.com/office/drawing/2014/main" id="{040DB58B-F444-BECF-DDA7-4EAB6920DF77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8" name="TextBox 1095">
              <a:extLst>
                <a:ext uri="{FF2B5EF4-FFF2-40B4-BE49-F238E27FC236}">
                  <a16:creationId xmlns="" xmlns:a16="http://schemas.microsoft.com/office/drawing/2014/main" id="{95317CFE-486D-65E4-D683-27925EE4336D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2411" name="Straight Arrow Connector 2410">
              <a:extLst>
                <a:ext uri="{FF2B5EF4-FFF2-40B4-BE49-F238E27FC236}">
                  <a16:creationId xmlns="" xmlns:a16="http://schemas.microsoft.com/office/drawing/2014/main" id="{9BA45C43-E5E9-C228-8871-2DAC6696683F}"/>
                </a:ext>
              </a:extLst>
            </p:cNvPr>
            <p:cNvCxnSpPr>
              <a:cxnSpLocks/>
              <a:stCxn id="2364" idx="2"/>
              <a:endCxn id="2413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3" name="Oval 2412">
              <a:extLst>
                <a:ext uri="{FF2B5EF4-FFF2-40B4-BE49-F238E27FC236}">
                  <a16:creationId xmlns="" xmlns:a16="http://schemas.microsoft.com/office/drawing/2014/main" id="{DD7B65C7-DE27-0334-9535-861AC0CE95A5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14" name="Straight Arrow Connector 2413">
              <a:extLst>
                <a:ext uri="{FF2B5EF4-FFF2-40B4-BE49-F238E27FC236}">
                  <a16:creationId xmlns="" xmlns:a16="http://schemas.microsoft.com/office/drawing/2014/main" id="{D7DBE51E-EC58-94C9-EF67-800653EB58CA}"/>
                </a:ext>
              </a:extLst>
            </p:cNvPr>
            <p:cNvCxnSpPr>
              <a:cxnSpLocks/>
              <a:stCxn id="2413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5" name="TextBox 1095">
              <a:extLst>
                <a:ext uri="{FF2B5EF4-FFF2-40B4-BE49-F238E27FC236}">
                  <a16:creationId xmlns="" xmlns:a16="http://schemas.microsoft.com/office/drawing/2014/main" id="{12691E4B-3D69-3C56-BFE6-94B849EAAFA4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416" name="Straight Arrow Connector 2415">
              <a:extLst>
                <a:ext uri="{FF2B5EF4-FFF2-40B4-BE49-F238E27FC236}">
                  <a16:creationId xmlns="" xmlns:a16="http://schemas.microsoft.com/office/drawing/2014/main" id="{3B8E3205-5332-3DF9-4347-78E19C46CCCC}"/>
                </a:ext>
              </a:extLst>
            </p:cNvPr>
            <p:cNvCxnSpPr>
              <a:cxnSpLocks/>
              <a:stCxn id="2413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7" name="TextBox 1095">
              <a:extLst>
                <a:ext uri="{FF2B5EF4-FFF2-40B4-BE49-F238E27FC236}">
                  <a16:creationId xmlns="" xmlns:a16="http://schemas.microsoft.com/office/drawing/2014/main" id="{12BBB6C9-CD29-CA64-0E4D-0FC247254652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512" name="TextBox 1095">
              <a:extLst>
                <a:ext uri="{FF2B5EF4-FFF2-40B4-BE49-F238E27FC236}">
                  <a16:creationId xmlns="" xmlns:a16="http://schemas.microsoft.com/office/drawing/2014/main" id="{6F612197-1912-8DE1-4F9D-120F55388F92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34" name="Oval 2533">
              <a:extLst>
                <a:ext uri="{FF2B5EF4-FFF2-40B4-BE49-F238E27FC236}">
                  <a16:creationId xmlns="" xmlns:a16="http://schemas.microsoft.com/office/drawing/2014/main" id="{E3F7C1C7-7D14-D196-F42A-7249359A8112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5" name="Straight Arrow Connector 2534">
              <a:extLst>
                <a:ext uri="{FF2B5EF4-FFF2-40B4-BE49-F238E27FC236}">
                  <a16:creationId xmlns="" xmlns:a16="http://schemas.microsoft.com/office/drawing/2014/main" id="{19155394-7DF7-EADA-E769-3DA078420A70}"/>
                </a:ext>
              </a:extLst>
            </p:cNvPr>
            <p:cNvCxnSpPr>
              <a:cxnSpLocks/>
              <a:stCxn id="2534" idx="4"/>
              <a:endCxn id="2538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6" name="TextBox 1095">
              <a:extLst>
                <a:ext uri="{FF2B5EF4-FFF2-40B4-BE49-F238E27FC236}">
                  <a16:creationId xmlns="" xmlns:a16="http://schemas.microsoft.com/office/drawing/2014/main" id="{D933138B-00E9-DF50-97AC-4D34237E2493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537" name="Straight Arrow Connector 2536">
              <a:extLst>
                <a:ext uri="{FF2B5EF4-FFF2-40B4-BE49-F238E27FC236}">
                  <a16:creationId xmlns="" xmlns:a16="http://schemas.microsoft.com/office/drawing/2014/main" id="{3CD3F9D2-DC05-71D7-A260-6740E391DF96}"/>
                </a:ext>
              </a:extLst>
            </p:cNvPr>
            <p:cNvCxnSpPr>
              <a:cxnSpLocks/>
              <a:stCxn id="2534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38" name="Rectangle 2537">
              <a:extLst>
                <a:ext uri="{FF2B5EF4-FFF2-40B4-BE49-F238E27FC236}">
                  <a16:creationId xmlns="" xmlns:a16="http://schemas.microsoft.com/office/drawing/2014/main" id="{773DCD3F-0AD3-4424-5F8E-AB9F16508DF2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8" name="TextBox 1095">
              <a:extLst>
                <a:ext uri="{FF2B5EF4-FFF2-40B4-BE49-F238E27FC236}">
                  <a16:creationId xmlns="" xmlns:a16="http://schemas.microsoft.com/office/drawing/2014/main" id="{13F2FA69-0F0F-886F-D1BC-D8DBAA40B87F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49" name="Oval 2548">
              <a:extLst>
                <a:ext uri="{FF2B5EF4-FFF2-40B4-BE49-F238E27FC236}">
                  <a16:creationId xmlns="" xmlns:a16="http://schemas.microsoft.com/office/drawing/2014/main" id="{59A6AFD4-9F34-5868-A385-DAFF0E9D8518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0" name="Straight Arrow Connector 2549">
              <a:extLst>
                <a:ext uri="{FF2B5EF4-FFF2-40B4-BE49-F238E27FC236}">
                  <a16:creationId xmlns="" xmlns:a16="http://schemas.microsoft.com/office/drawing/2014/main" id="{4560C7A1-2D84-B4A9-C19E-EE4BCC604367}"/>
                </a:ext>
              </a:extLst>
            </p:cNvPr>
            <p:cNvCxnSpPr>
              <a:cxnSpLocks/>
              <a:stCxn id="2549" idx="4"/>
              <a:endCxn id="2553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1" name="TextBox 1095">
              <a:extLst>
                <a:ext uri="{FF2B5EF4-FFF2-40B4-BE49-F238E27FC236}">
                  <a16:creationId xmlns="" xmlns:a16="http://schemas.microsoft.com/office/drawing/2014/main" id="{F94A2D5F-5CC2-55F3-893B-A29185E44283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552" name="Straight Arrow Connector 2551">
              <a:extLst>
                <a:ext uri="{FF2B5EF4-FFF2-40B4-BE49-F238E27FC236}">
                  <a16:creationId xmlns="" xmlns:a16="http://schemas.microsoft.com/office/drawing/2014/main" id="{004997F4-796C-6A3C-B356-774460285BD4}"/>
                </a:ext>
              </a:extLst>
            </p:cNvPr>
            <p:cNvCxnSpPr>
              <a:cxnSpLocks/>
              <a:stCxn id="2549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3" name="Rectangle 2552">
              <a:extLst>
                <a:ext uri="{FF2B5EF4-FFF2-40B4-BE49-F238E27FC236}">
                  <a16:creationId xmlns="" xmlns:a16="http://schemas.microsoft.com/office/drawing/2014/main" id="{1F9A6CFF-D981-F438-1B20-AB366A864A9D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3" name="TextBox 1095">
              <a:extLst>
                <a:ext uri="{FF2B5EF4-FFF2-40B4-BE49-F238E27FC236}">
                  <a16:creationId xmlns="" xmlns:a16="http://schemas.microsoft.com/office/drawing/2014/main" id="{EFA44A7D-38DF-DDFF-A981-545CBD4DC923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69" name="TextBox 1095">
              <a:extLst>
                <a:ext uri="{FF2B5EF4-FFF2-40B4-BE49-F238E27FC236}">
                  <a16:creationId xmlns="" xmlns:a16="http://schemas.microsoft.com/office/drawing/2014/main" id="{31729FE4-5350-EE89-B4F7-27C9F7A797FF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2570" name="TextBox 1095">
              <a:extLst>
                <a:ext uri="{FF2B5EF4-FFF2-40B4-BE49-F238E27FC236}">
                  <a16:creationId xmlns="" xmlns:a16="http://schemas.microsoft.com/office/drawing/2014/main" id="{C8AFB167-9F99-912D-447D-980D7216FD1A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2571" name="TextBox 1095">
              <a:extLst>
                <a:ext uri="{FF2B5EF4-FFF2-40B4-BE49-F238E27FC236}">
                  <a16:creationId xmlns="" xmlns:a16="http://schemas.microsoft.com/office/drawing/2014/main" id="{3EA0EF74-B60B-1D5C-69B5-9A5CB5CCEC68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2578" name="Straight Arrow Connector 2577">
              <a:extLst>
                <a:ext uri="{FF2B5EF4-FFF2-40B4-BE49-F238E27FC236}">
                  <a16:creationId xmlns="" xmlns:a16="http://schemas.microsoft.com/office/drawing/2014/main" id="{E03569A7-7D07-A043-3C3F-7C281FBA3D05}"/>
                </a:ext>
              </a:extLst>
            </p:cNvPr>
            <p:cNvCxnSpPr>
              <a:cxnSpLocks/>
              <a:endCxn id="2579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9" name="Oval 2578">
              <a:extLst>
                <a:ext uri="{FF2B5EF4-FFF2-40B4-BE49-F238E27FC236}">
                  <a16:creationId xmlns="" xmlns:a16="http://schemas.microsoft.com/office/drawing/2014/main" id="{9947A2F9-87B2-9C0F-F161-76F5DC988CAC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0" name="Straight Arrow Connector 2579">
              <a:extLst>
                <a:ext uri="{FF2B5EF4-FFF2-40B4-BE49-F238E27FC236}">
                  <a16:creationId xmlns="" xmlns:a16="http://schemas.microsoft.com/office/drawing/2014/main" id="{6088E4EF-AE3F-730F-CF10-AEB14017BA10}"/>
                </a:ext>
              </a:extLst>
            </p:cNvPr>
            <p:cNvCxnSpPr>
              <a:cxnSpLocks/>
              <a:stCxn id="2579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1" name="TextBox 1095">
              <a:extLst>
                <a:ext uri="{FF2B5EF4-FFF2-40B4-BE49-F238E27FC236}">
                  <a16:creationId xmlns="" xmlns:a16="http://schemas.microsoft.com/office/drawing/2014/main" id="{66867E83-42D3-B6F6-79B6-1E8752D197FF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582" name="Straight Arrow Connector 2581">
              <a:extLst>
                <a:ext uri="{FF2B5EF4-FFF2-40B4-BE49-F238E27FC236}">
                  <a16:creationId xmlns="" xmlns:a16="http://schemas.microsoft.com/office/drawing/2014/main" id="{CC7575A4-A3BE-3B80-C45D-7A556D731911}"/>
                </a:ext>
              </a:extLst>
            </p:cNvPr>
            <p:cNvCxnSpPr>
              <a:cxnSpLocks/>
              <a:stCxn id="2579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3" name="TextBox 1095">
              <a:extLst>
                <a:ext uri="{FF2B5EF4-FFF2-40B4-BE49-F238E27FC236}">
                  <a16:creationId xmlns="" xmlns:a16="http://schemas.microsoft.com/office/drawing/2014/main" id="{FC618128-384D-AD22-1EE0-0DB74E08389D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2584" name="Straight Arrow Connector 2583">
              <a:extLst>
                <a:ext uri="{FF2B5EF4-FFF2-40B4-BE49-F238E27FC236}">
                  <a16:creationId xmlns="" xmlns:a16="http://schemas.microsoft.com/office/drawing/2014/main" id="{BECA31B3-90A8-B679-ADEA-44744F07A454}"/>
                </a:ext>
              </a:extLst>
            </p:cNvPr>
            <p:cNvCxnSpPr>
              <a:cxnSpLocks/>
              <a:endCxn id="2585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5" name="Oval 2584">
              <a:extLst>
                <a:ext uri="{FF2B5EF4-FFF2-40B4-BE49-F238E27FC236}">
                  <a16:creationId xmlns="" xmlns:a16="http://schemas.microsoft.com/office/drawing/2014/main" id="{EA8189BE-55DD-C1FE-A02E-5269668EF0A9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6" name="Straight Arrow Connector 2585">
              <a:extLst>
                <a:ext uri="{FF2B5EF4-FFF2-40B4-BE49-F238E27FC236}">
                  <a16:creationId xmlns="" xmlns:a16="http://schemas.microsoft.com/office/drawing/2014/main" id="{21E44B68-EB23-AC7B-69D3-01AA0F75CBDA}"/>
                </a:ext>
              </a:extLst>
            </p:cNvPr>
            <p:cNvCxnSpPr>
              <a:cxnSpLocks/>
              <a:stCxn id="2585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7" name="TextBox 1095">
              <a:extLst>
                <a:ext uri="{FF2B5EF4-FFF2-40B4-BE49-F238E27FC236}">
                  <a16:creationId xmlns="" xmlns:a16="http://schemas.microsoft.com/office/drawing/2014/main" id="{D1DD8CEE-D9E3-D38E-7964-D1CDA7E802BA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588" name="Straight Arrow Connector 2587">
              <a:extLst>
                <a:ext uri="{FF2B5EF4-FFF2-40B4-BE49-F238E27FC236}">
                  <a16:creationId xmlns="" xmlns:a16="http://schemas.microsoft.com/office/drawing/2014/main" id="{473C6011-E2A3-BB0B-B091-B7559CBBFBD4}"/>
                </a:ext>
              </a:extLst>
            </p:cNvPr>
            <p:cNvCxnSpPr>
              <a:cxnSpLocks/>
              <a:stCxn id="2585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9" name="TextBox 1095">
              <a:extLst>
                <a:ext uri="{FF2B5EF4-FFF2-40B4-BE49-F238E27FC236}">
                  <a16:creationId xmlns="" xmlns:a16="http://schemas.microsoft.com/office/drawing/2014/main" id="{666BFFBC-F10A-1F43-541B-66528256A882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595" name="TextBox 1095">
              <a:extLst>
                <a:ext uri="{FF2B5EF4-FFF2-40B4-BE49-F238E27FC236}">
                  <a16:creationId xmlns="" xmlns:a16="http://schemas.microsoft.com/office/drawing/2014/main" id="{0FCEF19F-D213-DB04-BF9E-720D8F51DB4D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96" name="TextBox 1095">
              <a:extLst>
                <a:ext uri="{FF2B5EF4-FFF2-40B4-BE49-F238E27FC236}">
                  <a16:creationId xmlns="" xmlns:a16="http://schemas.microsoft.com/office/drawing/2014/main" id="{7E33476F-DB58-662B-02EA-9AFE37A9A009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2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158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844956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First attempt: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Assign local probabilities at each decision 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267854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6992" y="2678541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684" y="376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7084" y="376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2678542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9000" y="2678542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2884" y="376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67284" y="376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5710" y="2678542"/>
            <a:ext cx="75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0.75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22616" y="2678542"/>
            <a:ext cx="685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01473" y="376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15873" y="376068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4126" y="2509263"/>
            <a:ext cx="3317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Set of strategies is convex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❌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Expected utility of game is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b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not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bilinear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4" name="Group 173">
            <a:extLst>
              <a:ext uri="{FF2B5EF4-FFF2-40B4-BE49-F238E27FC236}">
                <a16:creationId xmlns="" xmlns:a16="http://schemas.microsoft.com/office/drawing/2014/main" id="{80CA9C52-DDE2-8F5A-30A9-AD2BA08D7B58}"/>
              </a:ext>
            </a:extLst>
          </p:cNvPr>
          <p:cNvGrpSpPr/>
          <p:nvPr/>
        </p:nvGrpSpPr>
        <p:grpSpPr>
          <a:xfrm>
            <a:off x="893913" y="1554002"/>
            <a:ext cx="4252391" cy="2608667"/>
            <a:chOff x="4416165" y="1752600"/>
            <a:chExt cx="4252391" cy="2608667"/>
          </a:xfrm>
        </p:grpSpPr>
        <p:sp>
          <p:nvSpPr>
            <p:cNvPr id="175" name="Rectangle 174">
              <a:extLst>
                <a:ext uri="{FF2B5EF4-FFF2-40B4-BE49-F238E27FC236}">
                  <a16:creationId xmlns="" xmlns:a16="http://schemas.microsoft.com/office/drawing/2014/main" id="{7A7CB2C5-E81B-C716-3A08-7DFBAC5145D0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5A090EDA-B3A6-9B6E-7C1C-56B2AF4BB7DE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Arrow Connector 176">
              <a:extLst>
                <a:ext uri="{FF2B5EF4-FFF2-40B4-BE49-F238E27FC236}">
                  <a16:creationId xmlns="" xmlns:a16="http://schemas.microsoft.com/office/drawing/2014/main" id="{48F22B88-5FD3-7101-709F-76C9BDFC4ECC}"/>
                </a:ext>
              </a:extLst>
            </p:cNvPr>
            <p:cNvCxnSpPr>
              <a:cxnSpLocks/>
              <a:stCxn id="175" idx="2"/>
              <a:endCxn id="176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="" xmlns:a16="http://schemas.microsoft.com/office/drawing/2014/main" id="{62B14284-AE20-10D0-5168-EC70435B0E5A}"/>
                </a:ext>
              </a:extLst>
            </p:cNvPr>
            <p:cNvCxnSpPr>
              <a:cxnSpLocks/>
              <a:stCxn id="175" idx="2"/>
              <a:endCxn id="192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="" xmlns:a16="http://schemas.microsoft.com/office/drawing/2014/main" id="{8B7A1651-1D08-5B08-BBB2-EEDEC1991BB7}"/>
                </a:ext>
              </a:extLst>
            </p:cNvPr>
            <p:cNvCxnSpPr>
              <a:cxnSpLocks/>
              <a:stCxn id="175" idx="2"/>
              <a:endCxn id="198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="" xmlns:a16="http://schemas.microsoft.com/office/drawing/2014/main" id="{F853E1D9-D329-F504-4B63-09BD1D557E82}"/>
                </a:ext>
              </a:extLst>
            </p:cNvPr>
            <p:cNvCxnSpPr>
              <a:cxnSpLocks/>
              <a:stCxn id="176" idx="4"/>
              <a:endCxn id="183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095">
              <a:extLst>
                <a:ext uri="{FF2B5EF4-FFF2-40B4-BE49-F238E27FC236}">
                  <a16:creationId xmlns="" xmlns:a16="http://schemas.microsoft.com/office/drawing/2014/main" id="{3C7D0A26-9C8F-23F8-013A-79390C5E4508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82" name="Straight Arrow Connector 181">
              <a:extLst>
                <a:ext uri="{FF2B5EF4-FFF2-40B4-BE49-F238E27FC236}">
                  <a16:creationId xmlns="" xmlns:a16="http://schemas.microsoft.com/office/drawing/2014/main" id="{2CF73167-E5F3-2ECB-5B54-3664142AB67A}"/>
                </a:ext>
              </a:extLst>
            </p:cNvPr>
            <p:cNvCxnSpPr>
              <a:cxnSpLocks/>
              <a:stCxn id="176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ectangle 182">
              <a:extLst>
                <a:ext uri="{FF2B5EF4-FFF2-40B4-BE49-F238E27FC236}">
                  <a16:creationId xmlns="" xmlns:a16="http://schemas.microsoft.com/office/drawing/2014/main" id="{E3405F6C-CF2E-10E3-146D-F73D38BE00CD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095">
              <a:extLst>
                <a:ext uri="{FF2B5EF4-FFF2-40B4-BE49-F238E27FC236}">
                  <a16:creationId xmlns="" xmlns:a16="http://schemas.microsoft.com/office/drawing/2014/main" id="{418D8399-4E4E-58CF-5212-F09A138D43BB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="" xmlns:a16="http://schemas.microsoft.com/office/drawing/2014/main" id="{1EA32186-5AA6-B831-A186-7ADACB768CF1}"/>
                </a:ext>
              </a:extLst>
            </p:cNvPr>
            <p:cNvCxnSpPr>
              <a:cxnSpLocks/>
              <a:stCxn id="183" idx="2"/>
              <a:endCxn id="186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185">
              <a:extLst>
                <a:ext uri="{FF2B5EF4-FFF2-40B4-BE49-F238E27FC236}">
                  <a16:creationId xmlns="" xmlns:a16="http://schemas.microsoft.com/office/drawing/2014/main" id="{91B01231-9F9A-61C4-E788-43765F9C7B5A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="" xmlns:a16="http://schemas.microsoft.com/office/drawing/2014/main" id="{C98C171E-D7AF-C108-6273-F534FFAC7E29}"/>
                </a:ext>
              </a:extLst>
            </p:cNvPr>
            <p:cNvCxnSpPr>
              <a:cxnSpLocks/>
              <a:stCxn id="186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095">
              <a:extLst>
                <a:ext uri="{FF2B5EF4-FFF2-40B4-BE49-F238E27FC236}">
                  <a16:creationId xmlns="" xmlns:a16="http://schemas.microsoft.com/office/drawing/2014/main" id="{F625FA22-BB26-869B-2FE1-955290C015B3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="" xmlns:a16="http://schemas.microsoft.com/office/drawing/2014/main" id="{5400D446-838E-06DC-F7E5-5BB441C36088}"/>
                </a:ext>
              </a:extLst>
            </p:cNvPr>
            <p:cNvCxnSpPr>
              <a:cxnSpLocks/>
              <a:stCxn id="186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095">
              <a:extLst>
                <a:ext uri="{FF2B5EF4-FFF2-40B4-BE49-F238E27FC236}">
                  <a16:creationId xmlns="" xmlns:a16="http://schemas.microsoft.com/office/drawing/2014/main" id="{5FC4E603-2EA2-435A-58E2-62AF822EBEF1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91" name="TextBox 1095">
              <a:extLst>
                <a:ext uri="{FF2B5EF4-FFF2-40B4-BE49-F238E27FC236}">
                  <a16:creationId xmlns="" xmlns:a16="http://schemas.microsoft.com/office/drawing/2014/main" id="{F3A8B943-FD1D-433C-6D8B-2A7EB3B34DE5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EE7D0530-DCBB-09F9-EAF2-D484B0CEDF11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Straight Arrow Connector 192">
              <a:extLst>
                <a:ext uri="{FF2B5EF4-FFF2-40B4-BE49-F238E27FC236}">
                  <a16:creationId xmlns="" xmlns:a16="http://schemas.microsoft.com/office/drawing/2014/main" id="{19596C2C-C6B7-C58C-3BBE-4396800C1504}"/>
                </a:ext>
              </a:extLst>
            </p:cNvPr>
            <p:cNvCxnSpPr>
              <a:cxnSpLocks/>
              <a:stCxn id="192" idx="4"/>
              <a:endCxn id="196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095">
              <a:extLst>
                <a:ext uri="{FF2B5EF4-FFF2-40B4-BE49-F238E27FC236}">
                  <a16:creationId xmlns="" xmlns:a16="http://schemas.microsoft.com/office/drawing/2014/main" id="{49D4BACF-2F86-5C5F-8F63-D294AEBE9A9C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95" name="Straight Arrow Connector 194">
              <a:extLst>
                <a:ext uri="{FF2B5EF4-FFF2-40B4-BE49-F238E27FC236}">
                  <a16:creationId xmlns="" xmlns:a16="http://schemas.microsoft.com/office/drawing/2014/main" id="{E8F2C5E1-C9A4-5DAA-6E61-DADB83C4F4AD}"/>
                </a:ext>
              </a:extLst>
            </p:cNvPr>
            <p:cNvCxnSpPr>
              <a:cxnSpLocks/>
              <a:stCxn id="192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E4D2ED20-888E-F05E-C25A-F2C2B33544AA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095">
              <a:extLst>
                <a:ext uri="{FF2B5EF4-FFF2-40B4-BE49-F238E27FC236}">
                  <a16:creationId xmlns="" xmlns:a16="http://schemas.microsoft.com/office/drawing/2014/main" id="{8CC67AAB-C25A-BA37-027C-A5354CFC0FE2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ECEA7721-5BBC-C03F-3122-B03299E77CC0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="" xmlns:a16="http://schemas.microsoft.com/office/drawing/2014/main" id="{587E9DD4-E56D-0A07-ACB7-F5F63C7CB6E0}"/>
                </a:ext>
              </a:extLst>
            </p:cNvPr>
            <p:cNvCxnSpPr>
              <a:cxnSpLocks/>
              <a:stCxn id="198" idx="4"/>
              <a:endCxn id="202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095">
              <a:extLst>
                <a:ext uri="{FF2B5EF4-FFF2-40B4-BE49-F238E27FC236}">
                  <a16:creationId xmlns="" xmlns:a16="http://schemas.microsoft.com/office/drawing/2014/main" id="{F413A3E5-C3A2-72F4-D6D8-7154E4A3189F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="" xmlns:a16="http://schemas.microsoft.com/office/drawing/2014/main" id="{C5AE8A7C-D443-2EDA-1E4B-1AABC4A585E4}"/>
                </a:ext>
              </a:extLst>
            </p:cNvPr>
            <p:cNvCxnSpPr>
              <a:cxnSpLocks/>
              <a:stCxn id="198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="" xmlns:a16="http://schemas.microsoft.com/office/drawing/2014/main" id="{3CD88AF4-6C15-5EA6-973A-B549331FC5E4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1095">
              <a:extLst>
                <a:ext uri="{FF2B5EF4-FFF2-40B4-BE49-F238E27FC236}">
                  <a16:creationId xmlns="" xmlns:a16="http://schemas.microsoft.com/office/drawing/2014/main" id="{1DEE1324-A9A5-F489-EB59-21008F5BFB02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04" name="TextBox 1095">
              <a:extLst>
                <a:ext uri="{FF2B5EF4-FFF2-40B4-BE49-F238E27FC236}">
                  <a16:creationId xmlns="" xmlns:a16="http://schemas.microsoft.com/office/drawing/2014/main" id="{95B8BE41-49F6-B8D4-4174-A5E342B55ACF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205" name="TextBox 1095">
              <a:extLst>
                <a:ext uri="{FF2B5EF4-FFF2-40B4-BE49-F238E27FC236}">
                  <a16:creationId xmlns="" xmlns:a16="http://schemas.microsoft.com/office/drawing/2014/main" id="{80E7C4E5-9D36-C68C-CEA7-D4B560930F51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206" name="TextBox 1095">
              <a:extLst>
                <a:ext uri="{FF2B5EF4-FFF2-40B4-BE49-F238E27FC236}">
                  <a16:creationId xmlns="" xmlns:a16="http://schemas.microsoft.com/office/drawing/2014/main" id="{8278DC75-59AB-8829-03AA-7CBE760BB3A2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="" xmlns:a16="http://schemas.microsoft.com/office/drawing/2014/main" id="{5D59B64D-97AE-548F-40B7-5AFB041ED809}"/>
                </a:ext>
              </a:extLst>
            </p:cNvPr>
            <p:cNvCxnSpPr>
              <a:cxnSpLocks/>
              <a:endCxn id="208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="" xmlns:a16="http://schemas.microsoft.com/office/drawing/2014/main" id="{FFC11C34-2F1E-A97E-3D0C-23EE561D3629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9" name="Straight Arrow Connector 208">
              <a:extLst>
                <a:ext uri="{FF2B5EF4-FFF2-40B4-BE49-F238E27FC236}">
                  <a16:creationId xmlns="" xmlns:a16="http://schemas.microsoft.com/office/drawing/2014/main" id="{0AA29A7F-4DA5-1A37-10C6-2A2CE4F6889D}"/>
                </a:ext>
              </a:extLst>
            </p:cNvPr>
            <p:cNvCxnSpPr>
              <a:cxnSpLocks/>
              <a:stCxn id="208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TextBox 1095">
              <a:extLst>
                <a:ext uri="{FF2B5EF4-FFF2-40B4-BE49-F238E27FC236}">
                  <a16:creationId xmlns="" xmlns:a16="http://schemas.microsoft.com/office/drawing/2014/main" id="{2BB5D5B6-A7A9-362B-65F4-E963E748BE39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="" xmlns:a16="http://schemas.microsoft.com/office/drawing/2014/main" id="{8CD84E65-9BB7-0EBE-63DF-2F9865817A62}"/>
                </a:ext>
              </a:extLst>
            </p:cNvPr>
            <p:cNvCxnSpPr>
              <a:cxnSpLocks/>
              <a:stCxn id="208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1095">
              <a:extLst>
                <a:ext uri="{FF2B5EF4-FFF2-40B4-BE49-F238E27FC236}">
                  <a16:creationId xmlns="" xmlns:a16="http://schemas.microsoft.com/office/drawing/2014/main" id="{5F692A82-D7E8-0340-05B1-32B04EC78CB8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="" xmlns:a16="http://schemas.microsoft.com/office/drawing/2014/main" id="{2F90E11F-72E8-7A02-75AC-3EB2F48CF0FF}"/>
                </a:ext>
              </a:extLst>
            </p:cNvPr>
            <p:cNvCxnSpPr>
              <a:cxnSpLocks/>
              <a:endCxn id="214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6D43FF3E-F86D-BFCE-4479-5448F4CC847F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="" xmlns:a16="http://schemas.microsoft.com/office/drawing/2014/main" id="{BFB2CE29-7F5E-8F44-8D6D-37A2C800CE4E}"/>
                </a:ext>
              </a:extLst>
            </p:cNvPr>
            <p:cNvCxnSpPr>
              <a:cxnSpLocks/>
              <a:stCxn id="214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1095">
              <a:extLst>
                <a:ext uri="{FF2B5EF4-FFF2-40B4-BE49-F238E27FC236}">
                  <a16:creationId xmlns="" xmlns:a16="http://schemas.microsoft.com/office/drawing/2014/main" id="{313A46D4-BC1D-7DFE-036E-D36E4D2DE934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="" xmlns:a16="http://schemas.microsoft.com/office/drawing/2014/main" id="{7EC3627C-CD90-F3CC-C2E3-CB777EC99E2D}"/>
                </a:ext>
              </a:extLst>
            </p:cNvPr>
            <p:cNvCxnSpPr>
              <a:cxnSpLocks/>
              <a:stCxn id="214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TextBox 1095">
              <a:extLst>
                <a:ext uri="{FF2B5EF4-FFF2-40B4-BE49-F238E27FC236}">
                  <a16:creationId xmlns="" xmlns:a16="http://schemas.microsoft.com/office/drawing/2014/main" id="{7180AF6D-BAB6-6C20-B8CD-F7931006F60E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19" name="TextBox 1095">
              <a:extLst>
                <a:ext uri="{FF2B5EF4-FFF2-40B4-BE49-F238E27FC236}">
                  <a16:creationId xmlns="" xmlns:a16="http://schemas.microsoft.com/office/drawing/2014/main" id="{D56F280B-F846-6674-6D9D-F86E58D8C5B2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0" name="TextBox 1095">
              <a:extLst>
                <a:ext uri="{FF2B5EF4-FFF2-40B4-BE49-F238E27FC236}">
                  <a16:creationId xmlns="" xmlns:a16="http://schemas.microsoft.com/office/drawing/2014/main" id="{868D950C-DFF7-FB2D-696B-133B69E6F24D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206BCC7-945D-F35F-F1F0-DF19783CD451}"/>
              </a:ext>
            </a:extLst>
          </p:cNvPr>
          <p:cNvGrpSpPr/>
          <p:nvPr/>
        </p:nvGrpSpPr>
        <p:grpSpPr>
          <a:xfrm>
            <a:off x="1665960" y="3656146"/>
            <a:ext cx="6514462" cy="3154989"/>
            <a:chOff x="1665960" y="3656146"/>
            <a:chExt cx="6514462" cy="3154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960322" y="4524342"/>
                  <a:ext cx="6220100" cy="9620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chance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belongs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belongs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to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eqArr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322" y="4524342"/>
                  <a:ext cx="6220100" cy="9620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>
              <a:off x="4837665" y="3656146"/>
              <a:ext cx="1409823" cy="8860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57849CB-7A20-DD95-0099-36117C28E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960" y="5105400"/>
              <a:ext cx="6294461" cy="170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513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0EA19ECC-045A-8E39-901A-CE060BC93458}"/>
              </a:ext>
            </a:extLst>
          </p:cNvPr>
          <p:cNvSpPr/>
          <p:nvPr/>
        </p:nvSpPr>
        <p:spPr>
          <a:xfrm>
            <a:off x="1103833" y="2482850"/>
            <a:ext cx="2045767" cy="2317750"/>
          </a:xfrm>
          <a:custGeom>
            <a:avLst/>
            <a:gdLst>
              <a:gd name="connsiteX0" fmla="*/ 2045767 w 2045767"/>
              <a:gd name="connsiteY0" fmla="*/ 0 h 2317750"/>
              <a:gd name="connsiteX1" fmla="*/ 477317 w 2045767"/>
              <a:gd name="connsiteY1" fmla="*/ 774700 h 2317750"/>
              <a:gd name="connsiteX2" fmla="*/ 39167 w 2045767"/>
              <a:gd name="connsiteY2" fmla="*/ 1339850 h 2317750"/>
              <a:gd name="connsiteX3" fmla="*/ 39167 w 2045767"/>
              <a:gd name="connsiteY3" fmla="*/ 1841500 h 2317750"/>
              <a:gd name="connsiteX4" fmla="*/ 197917 w 2045767"/>
              <a:gd name="connsiteY4" fmla="*/ 231775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5767" h="2317750">
                <a:moveTo>
                  <a:pt x="2045767" y="0"/>
                </a:moveTo>
                <a:cubicBezTo>
                  <a:pt x="1428758" y="275696"/>
                  <a:pt x="811750" y="551392"/>
                  <a:pt x="477317" y="774700"/>
                </a:cubicBezTo>
                <a:cubicBezTo>
                  <a:pt x="142884" y="998008"/>
                  <a:pt x="112192" y="1162050"/>
                  <a:pt x="39167" y="1339850"/>
                </a:cubicBezTo>
                <a:cubicBezTo>
                  <a:pt x="-33858" y="1517650"/>
                  <a:pt x="12709" y="1678517"/>
                  <a:pt x="39167" y="1841500"/>
                </a:cubicBezTo>
                <a:cubicBezTo>
                  <a:pt x="65625" y="2004483"/>
                  <a:pt x="131771" y="2161116"/>
                  <a:pt x="197917" y="23177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83FD4DD-94F6-E523-1338-B34479F3201F}"/>
              </a:ext>
            </a:extLst>
          </p:cNvPr>
          <p:cNvSpPr/>
          <p:nvPr/>
        </p:nvSpPr>
        <p:spPr>
          <a:xfrm>
            <a:off x="984250" y="2470150"/>
            <a:ext cx="2171700" cy="2317750"/>
          </a:xfrm>
          <a:custGeom>
            <a:avLst/>
            <a:gdLst>
              <a:gd name="connsiteX0" fmla="*/ 2171700 w 2171700"/>
              <a:gd name="connsiteY0" fmla="*/ 0 h 2317750"/>
              <a:gd name="connsiteX1" fmla="*/ 647700 w 2171700"/>
              <a:gd name="connsiteY1" fmla="*/ 755650 h 2317750"/>
              <a:gd name="connsiteX2" fmla="*/ 165100 w 2171700"/>
              <a:gd name="connsiteY2" fmla="*/ 1339850 h 2317750"/>
              <a:gd name="connsiteX3" fmla="*/ 152400 w 2171700"/>
              <a:gd name="connsiteY3" fmla="*/ 1879600 h 2317750"/>
              <a:gd name="connsiteX4" fmla="*/ 0 w 2171700"/>
              <a:gd name="connsiteY4" fmla="*/ 2317750 h 231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700" h="2317750">
                <a:moveTo>
                  <a:pt x="2171700" y="0"/>
                </a:moveTo>
                <a:cubicBezTo>
                  <a:pt x="1576916" y="266171"/>
                  <a:pt x="982133" y="532342"/>
                  <a:pt x="647700" y="755650"/>
                </a:cubicBezTo>
                <a:cubicBezTo>
                  <a:pt x="313267" y="978958"/>
                  <a:pt x="247650" y="1152525"/>
                  <a:pt x="165100" y="1339850"/>
                </a:cubicBezTo>
                <a:cubicBezTo>
                  <a:pt x="82550" y="1527175"/>
                  <a:pt x="179917" y="1716617"/>
                  <a:pt x="152400" y="1879600"/>
                </a:cubicBezTo>
                <a:cubicBezTo>
                  <a:pt x="124883" y="2042583"/>
                  <a:pt x="62441" y="2180166"/>
                  <a:pt x="0" y="23177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ABC2565-0AE2-5525-47D9-5913D5D7ECFF}"/>
              </a:ext>
            </a:extLst>
          </p:cNvPr>
          <p:cNvSpPr/>
          <p:nvPr/>
        </p:nvSpPr>
        <p:spPr>
          <a:xfrm>
            <a:off x="1181100" y="2501900"/>
            <a:ext cx="1962150" cy="1181100"/>
          </a:xfrm>
          <a:custGeom>
            <a:avLst/>
            <a:gdLst>
              <a:gd name="connsiteX0" fmla="*/ 1962150 w 1962150"/>
              <a:gd name="connsiteY0" fmla="*/ 0 h 1181100"/>
              <a:gd name="connsiteX1" fmla="*/ 425450 w 1962150"/>
              <a:gd name="connsiteY1" fmla="*/ 736600 h 1181100"/>
              <a:gd name="connsiteX2" fmla="*/ 0 w 1962150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2150" h="1181100">
                <a:moveTo>
                  <a:pt x="1962150" y="0"/>
                </a:moveTo>
                <a:cubicBezTo>
                  <a:pt x="1357312" y="269875"/>
                  <a:pt x="752475" y="539750"/>
                  <a:pt x="425450" y="736600"/>
                </a:cubicBezTo>
                <a:cubicBezTo>
                  <a:pt x="98425" y="933450"/>
                  <a:pt x="49212" y="1057275"/>
                  <a:pt x="0" y="118110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: Shape 311">
            <a:extLst>
              <a:ext uri="{FF2B5EF4-FFF2-40B4-BE49-F238E27FC236}">
                <a16:creationId xmlns="" xmlns:a16="http://schemas.microsoft.com/office/drawing/2014/main" id="{7547FD3F-0763-1875-CD77-3FA70723BD97}"/>
              </a:ext>
            </a:extLst>
          </p:cNvPr>
          <p:cNvSpPr/>
          <p:nvPr/>
        </p:nvSpPr>
        <p:spPr>
          <a:xfrm>
            <a:off x="1587208" y="2489200"/>
            <a:ext cx="1562392" cy="1212850"/>
          </a:xfrm>
          <a:custGeom>
            <a:avLst/>
            <a:gdLst>
              <a:gd name="connsiteX0" fmla="*/ 1562392 w 1562392"/>
              <a:gd name="connsiteY0" fmla="*/ 0 h 1212850"/>
              <a:gd name="connsiteX1" fmla="*/ 82842 w 1562392"/>
              <a:gd name="connsiteY1" fmla="*/ 749300 h 1212850"/>
              <a:gd name="connsiteX2" fmla="*/ 317792 w 1562392"/>
              <a:gd name="connsiteY2" fmla="*/ 1212850 h 12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392" h="1212850">
                <a:moveTo>
                  <a:pt x="1562392" y="0"/>
                </a:moveTo>
                <a:cubicBezTo>
                  <a:pt x="926333" y="273579"/>
                  <a:pt x="290275" y="547158"/>
                  <a:pt x="82842" y="749300"/>
                </a:cubicBezTo>
                <a:cubicBezTo>
                  <a:pt x="-124591" y="951442"/>
                  <a:pt x="96600" y="1082146"/>
                  <a:pt x="317792" y="12128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Sequence-Form 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1477962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Second attempt: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Store probabilities for whole sequences of actions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4126" y="3142269"/>
            <a:ext cx="3317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Set of strategies is convex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Expected utility of game is 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bilinear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8768" y="323056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41278" y="3249459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9741" y="429643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81232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52165" y="323098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47780" y="3226055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26614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29821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41172" y="3226054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0.75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55508" y="3231592"/>
            <a:ext cx="6858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73331" y="429643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478412" y="429642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0.9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5051" y="336455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30749" y="339774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" y="4434928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0.08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64188" y="443463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0.02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1636" y="337838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08923" y="3364553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21917" y="444793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31695" y="4430449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21776" y="3352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0.75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2067" y="33524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 0.25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508249" y="4437526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0.075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508791" y="4437525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</a:rPr>
              <a:t>0.675</a:t>
            </a:r>
          </a:p>
        </p:txBody>
      </p:sp>
      <p:sp>
        <p:nvSpPr>
          <p:cNvPr id="67" name="Rectangle 66"/>
          <p:cNvSpPr/>
          <p:nvPr/>
        </p:nvSpPr>
        <p:spPr>
          <a:xfrm>
            <a:off x="-4343400" y="5690885"/>
            <a:ext cx="7691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28600" y="61354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j-lt"/>
              </a:rPr>
              <a:t>[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Romanovskii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, Reduction of a game with complete memory to a matrix game, 1961]</a:t>
            </a:r>
          </a:p>
          <a:p>
            <a:r>
              <a:rPr lang="en-US" dirty="0">
                <a:solidFill>
                  <a:srgbClr val="7030A0"/>
                </a:solidFill>
                <a:latin typeface="+mj-lt"/>
              </a:rPr>
              <a:t>[</a:t>
            </a:r>
            <a:r>
              <a:rPr lang="en-US" dirty="0" err="1">
                <a:solidFill>
                  <a:srgbClr val="7030A0"/>
                </a:solidFill>
                <a:latin typeface="+mj-lt"/>
              </a:rPr>
              <a:t>Koller</a:t>
            </a:r>
            <a:r>
              <a:rPr lang="en-US" dirty="0">
                <a:solidFill>
                  <a:srgbClr val="7030A0"/>
                </a:solidFill>
                <a:latin typeface="+mj-lt"/>
              </a:rPr>
              <a:t> et al., </a:t>
            </a:r>
            <a:r>
              <a:rPr lang="en-US" dirty="0">
                <a:solidFill>
                  <a:srgbClr val="7030A0"/>
                </a:solidFill>
              </a:rPr>
              <a:t>Fast algorithms for finding randomized strategies in game trees, STOC 1994]</a:t>
            </a:r>
            <a:endParaRPr lang="en-US" dirty="0">
              <a:solidFill>
                <a:srgbClr val="7030A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035166" y="4463410"/>
                <a:ext cx="3952428" cy="763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𝑐h𝑎𝑛𝑐𝑒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66" y="4463410"/>
                <a:ext cx="3952428" cy="7630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127417" y="4977900"/>
            <a:ext cx="3953040" cy="1088833"/>
            <a:chOff x="5127417" y="4977900"/>
            <a:chExt cx="3953040" cy="10888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127417" y="5481958"/>
                  <a:ext cx="39530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</m:oMath>
                  </a14:m>
                  <a:r>
                    <a:rPr lang="en-US" sz="1600" dirty="0">
                      <a:solidFill>
                        <a:schemeClr val="accent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node in </a:t>
                  </a:r>
                  <a:r>
                    <a:rPr lang="en-US" sz="1600" b="1" dirty="0">
                      <a:solidFill>
                        <a:schemeClr val="accent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player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𝒊</m:t>
                      </m:r>
                    </m:oMath>
                  </a14:m>
                  <a:r>
                    <a:rPr lang="en-US" sz="1600" b="1" dirty="0">
                      <a:solidFill>
                        <a:schemeClr val="accent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's tree</a:t>
                  </a:r>
                  <a:r>
                    <a:rPr lang="en-US" sz="1600" dirty="0">
                      <a:solidFill>
                        <a:schemeClr val="accent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corresponding to </a:t>
                  </a:r>
                  <a:r>
                    <a:rPr lang="en-US" sz="1600" b="1" dirty="0">
                      <a:solidFill>
                        <a:schemeClr val="accent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game tree leaf node </a:t>
                  </a:r>
                  <a14:m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r>
                    <a:rPr lang="en-US" sz="1600" b="1" dirty="0">
                      <a:solidFill>
                        <a:schemeClr val="accent6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 </a:t>
                  </a:r>
                  <a:endParaRPr lang="en-US" sz="1600" dirty="0">
                    <a:solidFill>
                      <a:schemeClr val="accent6"/>
                    </a:solidFill>
                    <a:latin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7417" y="5481958"/>
                  <a:ext cx="3953040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770" t="-4167" b="-11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/>
            <p:cNvCxnSpPr>
              <a:cxnSpLocks/>
            </p:cNvCxnSpPr>
            <p:nvPr/>
          </p:nvCxnSpPr>
          <p:spPr>
            <a:xfrm flipH="1">
              <a:off x="7368418" y="5010423"/>
              <a:ext cx="246251" cy="4431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cxnSpLocks/>
            </p:cNvCxnSpPr>
            <p:nvPr/>
          </p:nvCxnSpPr>
          <p:spPr>
            <a:xfrm flipH="1">
              <a:off x="8047009" y="4977900"/>
              <a:ext cx="457200" cy="4270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56" name="Group 255">
            <a:extLst>
              <a:ext uri="{FF2B5EF4-FFF2-40B4-BE49-F238E27FC236}">
                <a16:creationId xmlns="" xmlns:a16="http://schemas.microsoft.com/office/drawing/2014/main" id="{D6D85EB4-1584-6F39-A0AB-A34CE86D6774}"/>
              </a:ext>
            </a:extLst>
          </p:cNvPr>
          <p:cNvGrpSpPr/>
          <p:nvPr/>
        </p:nvGrpSpPr>
        <p:grpSpPr>
          <a:xfrm>
            <a:off x="886996" y="2301197"/>
            <a:ext cx="4252391" cy="2608667"/>
            <a:chOff x="4416165" y="1752600"/>
            <a:chExt cx="4252391" cy="2608667"/>
          </a:xfrm>
        </p:grpSpPr>
        <p:sp>
          <p:nvSpPr>
            <p:cNvPr id="257" name="Rectangle 256">
              <a:extLst>
                <a:ext uri="{FF2B5EF4-FFF2-40B4-BE49-F238E27FC236}">
                  <a16:creationId xmlns="" xmlns:a16="http://schemas.microsoft.com/office/drawing/2014/main" id="{6A345508-3BD0-0968-1140-05F4D462E4AA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>
              <a:extLst>
                <a:ext uri="{FF2B5EF4-FFF2-40B4-BE49-F238E27FC236}">
                  <a16:creationId xmlns="" xmlns:a16="http://schemas.microsoft.com/office/drawing/2014/main" id="{10600912-AE56-ECA7-1EB7-D701801C23D8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Arrow Connector 258">
              <a:extLst>
                <a:ext uri="{FF2B5EF4-FFF2-40B4-BE49-F238E27FC236}">
                  <a16:creationId xmlns="" xmlns:a16="http://schemas.microsoft.com/office/drawing/2014/main" id="{167BB4AC-11FA-ADFD-1245-B5412BA80561}"/>
                </a:ext>
              </a:extLst>
            </p:cNvPr>
            <p:cNvCxnSpPr>
              <a:cxnSpLocks/>
              <a:stCxn id="257" idx="2"/>
              <a:endCxn id="258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="" xmlns:a16="http://schemas.microsoft.com/office/drawing/2014/main" id="{EC5122CF-B361-8C6F-CDBB-2083FE14F5C7}"/>
                </a:ext>
              </a:extLst>
            </p:cNvPr>
            <p:cNvCxnSpPr>
              <a:cxnSpLocks/>
              <a:stCxn id="257" idx="2"/>
              <a:endCxn id="274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="" xmlns:a16="http://schemas.microsoft.com/office/drawing/2014/main" id="{6476B466-6969-1D13-5314-0A7B051323E4}"/>
                </a:ext>
              </a:extLst>
            </p:cNvPr>
            <p:cNvCxnSpPr>
              <a:cxnSpLocks/>
              <a:stCxn id="257" idx="2"/>
              <a:endCxn id="280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="" xmlns:a16="http://schemas.microsoft.com/office/drawing/2014/main" id="{F9B9DB8C-90F8-57B5-7F9F-27CF7E827380}"/>
                </a:ext>
              </a:extLst>
            </p:cNvPr>
            <p:cNvCxnSpPr>
              <a:cxnSpLocks/>
              <a:stCxn id="258" idx="4"/>
              <a:endCxn id="265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TextBox 1095">
              <a:extLst>
                <a:ext uri="{FF2B5EF4-FFF2-40B4-BE49-F238E27FC236}">
                  <a16:creationId xmlns="" xmlns:a16="http://schemas.microsoft.com/office/drawing/2014/main" id="{D8DD56E6-EF63-7925-603F-34DA523CD25D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="" xmlns:a16="http://schemas.microsoft.com/office/drawing/2014/main" id="{F40D6F7C-4517-6C71-0F36-9A58D0016B16}"/>
                </a:ext>
              </a:extLst>
            </p:cNvPr>
            <p:cNvCxnSpPr>
              <a:cxnSpLocks/>
              <a:stCxn id="258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="" xmlns:a16="http://schemas.microsoft.com/office/drawing/2014/main" id="{B065EA8D-3413-2231-53F4-B5510A2F08FA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1095">
              <a:extLst>
                <a:ext uri="{FF2B5EF4-FFF2-40B4-BE49-F238E27FC236}">
                  <a16:creationId xmlns="" xmlns:a16="http://schemas.microsoft.com/office/drawing/2014/main" id="{58A8EAD5-F891-E929-135D-D559AA9EADB3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267" name="Straight Arrow Connector 266">
              <a:extLst>
                <a:ext uri="{FF2B5EF4-FFF2-40B4-BE49-F238E27FC236}">
                  <a16:creationId xmlns="" xmlns:a16="http://schemas.microsoft.com/office/drawing/2014/main" id="{77B27260-A24D-2A9C-923A-269179A542FE}"/>
                </a:ext>
              </a:extLst>
            </p:cNvPr>
            <p:cNvCxnSpPr>
              <a:cxnSpLocks/>
              <a:stCxn id="265" idx="2"/>
              <a:endCxn id="268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Oval 267">
              <a:extLst>
                <a:ext uri="{FF2B5EF4-FFF2-40B4-BE49-F238E27FC236}">
                  <a16:creationId xmlns="" xmlns:a16="http://schemas.microsoft.com/office/drawing/2014/main" id="{795A3825-2362-13D7-4611-9631A88E326D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9" name="Straight Arrow Connector 268">
              <a:extLst>
                <a:ext uri="{FF2B5EF4-FFF2-40B4-BE49-F238E27FC236}">
                  <a16:creationId xmlns="" xmlns:a16="http://schemas.microsoft.com/office/drawing/2014/main" id="{95900141-CCAB-989D-5CBB-EC3E4326868B}"/>
                </a:ext>
              </a:extLst>
            </p:cNvPr>
            <p:cNvCxnSpPr>
              <a:cxnSpLocks/>
              <a:stCxn id="268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0" name="TextBox 1095">
              <a:extLst>
                <a:ext uri="{FF2B5EF4-FFF2-40B4-BE49-F238E27FC236}">
                  <a16:creationId xmlns="" xmlns:a16="http://schemas.microsoft.com/office/drawing/2014/main" id="{B961D458-6320-047F-A2BF-BB091C618AF8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71" name="Straight Arrow Connector 270">
              <a:extLst>
                <a:ext uri="{FF2B5EF4-FFF2-40B4-BE49-F238E27FC236}">
                  <a16:creationId xmlns="" xmlns:a16="http://schemas.microsoft.com/office/drawing/2014/main" id="{98BFDB18-1081-19D2-6841-214C191DF629}"/>
                </a:ext>
              </a:extLst>
            </p:cNvPr>
            <p:cNvCxnSpPr>
              <a:cxnSpLocks/>
              <a:stCxn id="268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TextBox 1095">
              <a:extLst>
                <a:ext uri="{FF2B5EF4-FFF2-40B4-BE49-F238E27FC236}">
                  <a16:creationId xmlns="" xmlns:a16="http://schemas.microsoft.com/office/drawing/2014/main" id="{4515BF68-1E64-C9F6-94E3-BDF0FB35D1AC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73" name="TextBox 1095">
              <a:extLst>
                <a:ext uri="{FF2B5EF4-FFF2-40B4-BE49-F238E27FC236}">
                  <a16:creationId xmlns="" xmlns:a16="http://schemas.microsoft.com/office/drawing/2014/main" id="{F85D6D1E-BF05-CBE0-17FA-8E835C72F7B3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74" name="Oval 273">
              <a:extLst>
                <a:ext uri="{FF2B5EF4-FFF2-40B4-BE49-F238E27FC236}">
                  <a16:creationId xmlns="" xmlns:a16="http://schemas.microsoft.com/office/drawing/2014/main" id="{53DFE487-73E2-365E-70EA-A6EE75FE35F4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5" name="Straight Arrow Connector 274">
              <a:extLst>
                <a:ext uri="{FF2B5EF4-FFF2-40B4-BE49-F238E27FC236}">
                  <a16:creationId xmlns="" xmlns:a16="http://schemas.microsoft.com/office/drawing/2014/main" id="{D676831B-9623-C36C-70E5-53FCD7D57F08}"/>
                </a:ext>
              </a:extLst>
            </p:cNvPr>
            <p:cNvCxnSpPr>
              <a:cxnSpLocks/>
              <a:stCxn id="274" idx="4"/>
              <a:endCxn id="278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1095">
              <a:extLst>
                <a:ext uri="{FF2B5EF4-FFF2-40B4-BE49-F238E27FC236}">
                  <a16:creationId xmlns="" xmlns:a16="http://schemas.microsoft.com/office/drawing/2014/main" id="{B44618F0-B9B4-0966-81A3-C94A608DE249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77" name="Straight Arrow Connector 276">
              <a:extLst>
                <a:ext uri="{FF2B5EF4-FFF2-40B4-BE49-F238E27FC236}">
                  <a16:creationId xmlns="" xmlns:a16="http://schemas.microsoft.com/office/drawing/2014/main" id="{BDF58A36-6F8C-444D-047D-6D6C1CFF04E0}"/>
                </a:ext>
              </a:extLst>
            </p:cNvPr>
            <p:cNvCxnSpPr>
              <a:cxnSpLocks/>
              <a:stCxn id="274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" name="Rectangle 277">
              <a:extLst>
                <a:ext uri="{FF2B5EF4-FFF2-40B4-BE49-F238E27FC236}">
                  <a16:creationId xmlns="" xmlns:a16="http://schemas.microsoft.com/office/drawing/2014/main" id="{4D7E3B3A-F9D1-D3EC-A984-00E7DB54E008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TextBox 1095">
              <a:extLst>
                <a:ext uri="{FF2B5EF4-FFF2-40B4-BE49-F238E27FC236}">
                  <a16:creationId xmlns="" xmlns:a16="http://schemas.microsoft.com/office/drawing/2014/main" id="{8B522424-CAE1-DBD3-91E2-44C4DEAEA35B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6CCC119F-3524-0F73-E010-AB07C6C0F9B5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Arrow Connector 280">
              <a:extLst>
                <a:ext uri="{FF2B5EF4-FFF2-40B4-BE49-F238E27FC236}">
                  <a16:creationId xmlns="" xmlns:a16="http://schemas.microsoft.com/office/drawing/2014/main" id="{95A8AB69-9C15-35C4-8160-2ED10C2F941B}"/>
                </a:ext>
              </a:extLst>
            </p:cNvPr>
            <p:cNvCxnSpPr>
              <a:cxnSpLocks/>
              <a:stCxn id="280" idx="4"/>
              <a:endCxn id="284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xtBox 1095">
              <a:extLst>
                <a:ext uri="{FF2B5EF4-FFF2-40B4-BE49-F238E27FC236}">
                  <a16:creationId xmlns="" xmlns:a16="http://schemas.microsoft.com/office/drawing/2014/main" id="{2F1877AE-82A3-A1A3-4AB5-79DD40FFD7C9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83" name="Straight Arrow Connector 282">
              <a:extLst>
                <a:ext uri="{FF2B5EF4-FFF2-40B4-BE49-F238E27FC236}">
                  <a16:creationId xmlns="" xmlns:a16="http://schemas.microsoft.com/office/drawing/2014/main" id="{5DBD18AB-CEE9-B3B4-9B03-36DFE62F5D87}"/>
                </a:ext>
              </a:extLst>
            </p:cNvPr>
            <p:cNvCxnSpPr>
              <a:cxnSpLocks/>
              <a:stCxn id="280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Rectangle 283">
              <a:extLst>
                <a:ext uri="{FF2B5EF4-FFF2-40B4-BE49-F238E27FC236}">
                  <a16:creationId xmlns="" xmlns:a16="http://schemas.microsoft.com/office/drawing/2014/main" id="{730BB335-9EB7-219A-B347-4734AD01124D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1095">
              <a:extLst>
                <a:ext uri="{FF2B5EF4-FFF2-40B4-BE49-F238E27FC236}">
                  <a16:creationId xmlns="" xmlns:a16="http://schemas.microsoft.com/office/drawing/2014/main" id="{89D52229-DA0C-DA16-6540-336413CAE2EB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86" name="TextBox 1095">
              <a:extLst>
                <a:ext uri="{FF2B5EF4-FFF2-40B4-BE49-F238E27FC236}">
                  <a16:creationId xmlns="" xmlns:a16="http://schemas.microsoft.com/office/drawing/2014/main" id="{31B8A7D9-DBE0-A712-6F87-FCC92D03FD8F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287" name="TextBox 1095">
              <a:extLst>
                <a:ext uri="{FF2B5EF4-FFF2-40B4-BE49-F238E27FC236}">
                  <a16:creationId xmlns="" xmlns:a16="http://schemas.microsoft.com/office/drawing/2014/main" id="{C5C9165A-13F3-9EBA-979E-22C858ECA397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288" name="TextBox 1095">
              <a:extLst>
                <a:ext uri="{FF2B5EF4-FFF2-40B4-BE49-F238E27FC236}">
                  <a16:creationId xmlns="" xmlns:a16="http://schemas.microsoft.com/office/drawing/2014/main" id="{74507307-A647-61A9-43CB-F44DA7E8DF80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289" name="Straight Arrow Connector 288">
              <a:extLst>
                <a:ext uri="{FF2B5EF4-FFF2-40B4-BE49-F238E27FC236}">
                  <a16:creationId xmlns="" xmlns:a16="http://schemas.microsoft.com/office/drawing/2014/main" id="{6068D32B-434C-9A5A-D6DB-A9F108BB5DA0}"/>
                </a:ext>
              </a:extLst>
            </p:cNvPr>
            <p:cNvCxnSpPr>
              <a:cxnSpLocks/>
              <a:endCxn id="290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2E626B1F-9D3D-2E96-BCE1-309D614D614C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1" name="Straight Arrow Connector 290">
              <a:extLst>
                <a:ext uri="{FF2B5EF4-FFF2-40B4-BE49-F238E27FC236}">
                  <a16:creationId xmlns="" xmlns:a16="http://schemas.microsoft.com/office/drawing/2014/main" id="{CE0C32AB-F52C-006F-6834-5877E0FEDC99}"/>
                </a:ext>
              </a:extLst>
            </p:cNvPr>
            <p:cNvCxnSpPr>
              <a:cxnSpLocks/>
              <a:stCxn id="290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TextBox 1095">
              <a:extLst>
                <a:ext uri="{FF2B5EF4-FFF2-40B4-BE49-F238E27FC236}">
                  <a16:creationId xmlns="" xmlns:a16="http://schemas.microsoft.com/office/drawing/2014/main" id="{E4B5B7FE-0A24-7CDF-64F8-576FF3D75E8C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93" name="Straight Arrow Connector 292">
              <a:extLst>
                <a:ext uri="{FF2B5EF4-FFF2-40B4-BE49-F238E27FC236}">
                  <a16:creationId xmlns="" xmlns:a16="http://schemas.microsoft.com/office/drawing/2014/main" id="{7D919403-7C7B-1CAE-B1DD-FB2C76160A99}"/>
                </a:ext>
              </a:extLst>
            </p:cNvPr>
            <p:cNvCxnSpPr>
              <a:cxnSpLocks/>
              <a:stCxn id="290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TextBox 1095">
              <a:extLst>
                <a:ext uri="{FF2B5EF4-FFF2-40B4-BE49-F238E27FC236}">
                  <a16:creationId xmlns="" xmlns:a16="http://schemas.microsoft.com/office/drawing/2014/main" id="{40FCA6A7-F00A-4861-6C04-5EEB5966B957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295" name="Straight Arrow Connector 294">
              <a:extLst>
                <a:ext uri="{FF2B5EF4-FFF2-40B4-BE49-F238E27FC236}">
                  <a16:creationId xmlns="" xmlns:a16="http://schemas.microsoft.com/office/drawing/2014/main" id="{A668133D-6622-C747-6174-4B1AF2E43512}"/>
                </a:ext>
              </a:extLst>
            </p:cNvPr>
            <p:cNvCxnSpPr>
              <a:cxnSpLocks/>
              <a:endCxn id="296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91C44405-CE9A-1116-6B77-09BAF33031F8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7" name="Straight Arrow Connector 296">
              <a:extLst>
                <a:ext uri="{FF2B5EF4-FFF2-40B4-BE49-F238E27FC236}">
                  <a16:creationId xmlns="" xmlns:a16="http://schemas.microsoft.com/office/drawing/2014/main" id="{A9F9B2FF-59A2-EF24-A87A-C7565FB90C02}"/>
                </a:ext>
              </a:extLst>
            </p:cNvPr>
            <p:cNvCxnSpPr>
              <a:cxnSpLocks/>
              <a:stCxn id="296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1095">
              <a:extLst>
                <a:ext uri="{FF2B5EF4-FFF2-40B4-BE49-F238E27FC236}">
                  <a16:creationId xmlns="" xmlns:a16="http://schemas.microsoft.com/office/drawing/2014/main" id="{9118678A-2CE1-3CAE-21E3-9D7F06AF9072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99" name="Straight Arrow Connector 298">
              <a:extLst>
                <a:ext uri="{FF2B5EF4-FFF2-40B4-BE49-F238E27FC236}">
                  <a16:creationId xmlns="" xmlns:a16="http://schemas.microsoft.com/office/drawing/2014/main" id="{3F095318-17E3-C295-0B81-22EDA5951124}"/>
                </a:ext>
              </a:extLst>
            </p:cNvPr>
            <p:cNvCxnSpPr>
              <a:cxnSpLocks/>
              <a:stCxn id="296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1095">
              <a:extLst>
                <a:ext uri="{FF2B5EF4-FFF2-40B4-BE49-F238E27FC236}">
                  <a16:creationId xmlns="" xmlns:a16="http://schemas.microsoft.com/office/drawing/2014/main" id="{1EB4E1FC-CF82-BFDA-A65D-E90018882DC5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301" name="TextBox 1095">
              <a:extLst>
                <a:ext uri="{FF2B5EF4-FFF2-40B4-BE49-F238E27FC236}">
                  <a16:creationId xmlns="" xmlns:a16="http://schemas.microsoft.com/office/drawing/2014/main" id="{3E74A3A4-A17D-BDD5-62F1-5961CDA0BE8C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02" name="TextBox 1095">
              <a:extLst>
                <a:ext uri="{FF2B5EF4-FFF2-40B4-BE49-F238E27FC236}">
                  <a16:creationId xmlns="" xmlns:a16="http://schemas.microsoft.com/office/drawing/2014/main" id="{87FE4222-E9FF-ED94-970C-FF56FF00C851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8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 animBg="1"/>
      <p:bldP spid="6" grpId="1" animBg="1"/>
      <p:bldP spid="3" grpId="0" animBg="1"/>
      <p:bldP spid="3" grpId="1" animBg="1"/>
      <p:bldP spid="312" grpId="0" animBg="1"/>
      <p:bldP spid="312" grpId="1" animBg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8" grpId="0"/>
      <p:bldP spid="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Sequence-Form Strategies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436389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Consequence: 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lot of results carry over from normal form games when using sequence-form strategies!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575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Nash equilibrium is a bilinear saddle point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92848" y="3298045"/>
                <a:ext cx="1712712" cy="498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lim>
                      </m:limLow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848" y="3298045"/>
                <a:ext cx="1712712" cy="4987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914400" y="5029200"/>
            <a:ext cx="66767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As long as we can construct regret minimizers for the sets of</a:t>
            </a:r>
            <a:b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sequence-form strategies, we can use them to converge to</a:t>
            </a:r>
          </a:p>
          <a:p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     Nash equilibrium in self play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5400" y="3863210"/>
                <a:ext cx="6553200" cy="1075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𝑐h𝑎𝑛𝑐𝑒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3210"/>
                <a:ext cx="6553200" cy="1075551"/>
              </a:xfrm>
              <a:prstGeom prst="rect">
                <a:avLst/>
              </a:prstGeom>
              <a:blipFill>
                <a:blip r:embed="rId4"/>
                <a:stretch>
                  <a:fillRect l="-837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7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9BE779-E663-4A97-82FF-1AB335AE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Segoe UI" panose="020B0502040204020203" pitchFamily="34" charset="0"/>
                <a:cs typeface="Segoe UI" panose="020B0502040204020203" pitchFamily="34" charset="0"/>
              </a:rPr>
              <a:t>Sequence-Form Strategies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1436389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Consequence: 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lot of results carry over from normal form games when using sequence-form strategies!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895600"/>
            <a:ext cx="5756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✔</a:t>
            </a:r>
            <a:r>
              <a:rPr lang="en-US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Nash equilibrium is a bilinear saddle point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92848" y="3298045"/>
                <a:ext cx="1712712" cy="498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lim>
                      </m:limLow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848" y="3298045"/>
                <a:ext cx="1712712" cy="4987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742950" y="5181600"/>
            <a:ext cx="7658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Aside: The above saddle-point problem can be written as a linear program by dualizing the inner minimization, and the LP can then be solved using standard LP solvers. This is a polynomial-time algorithm for solving extensive-form games. Our focus today is on regret minimization, which turns out to be faster on large games than linear programs in practice.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5400" y="3863210"/>
                <a:ext cx="6553200" cy="1075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where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𝐴𝑦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𝑐h𝑎𝑛𝑐𝑒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863210"/>
                <a:ext cx="6553200" cy="1075551"/>
              </a:xfrm>
              <a:prstGeom prst="rect">
                <a:avLst/>
              </a:prstGeom>
              <a:blipFill>
                <a:blip r:embed="rId4"/>
                <a:stretch>
                  <a:fillRect l="-837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93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Recall: Regret Minimization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/>
                </a: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="" xmlns:a16="http://schemas.microsoft.com/office/drawing/2014/main" id="{A1069F77-C94A-5740-7DD5-63C5A2505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chooses an </a:t>
                </a:r>
                <a:r>
                  <a:rPr lang="en-US" b="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action distribution</a:t>
                </a: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Environment chooses a 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 gets utility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goal: Minimize </a:t>
                </a:r>
                <a:r>
                  <a:rPr lang="en-US" b="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regret.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“How well do we do against 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best, fixed </a:t>
                </a: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 in hindsight?”</a:t>
                </a: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〈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〈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〉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endParaRPr 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069F77-C94A-5740-7DD5-63C5A2505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4C175133-BD96-BD0D-9BC2-74FAEC486C34}"/>
              </a:ext>
            </a:extLst>
          </p:cNvPr>
          <p:cNvSpPr/>
          <p:nvPr/>
        </p:nvSpPr>
        <p:spPr>
          <a:xfrm>
            <a:off x="5308453" y="3733800"/>
            <a:ext cx="1092347" cy="990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2389798-3FEE-84BA-CAC2-0F9EA3DEE63B}"/>
              </a:ext>
            </a:extLst>
          </p:cNvPr>
          <p:cNvSpPr txBox="1"/>
          <p:nvPr/>
        </p:nvSpPr>
        <p:spPr>
          <a:xfrm>
            <a:off x="5295369" y="4703282"/>
            <a:ext cx="2210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Utility </a:t>
            </a:r>
            <a:r>
              <a:rPr lang="en-US" sz="1100" dirty="0">
                <a:solidFill>
                  <a:schemeClr val="accent2"/>
                </a:solidFill>
              </a:rPr>
              <a:t>that</a:t>
            </a:r>
            <a:r>
              <a:rPr lang="en-US" sz="1050" dirty="0">
                <a:solidFill>
                  <a:schemeClr val="accent2"/>
                </a:solidFill>
              </a:rPr>
              <a:t> was actually accumulated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2E1B2AE-802D-1745-01CA-C7949BB7129D}"/>
              </a:ext>
            </a:extLst>
          </p:cNvPr>
          <p:cNvSpPr/>
          <p:nvPr/>
        </p:nvSpPr>
        <p:spPr>
          <a:xfrm>
            <a:off x="3848061" y="3733800"/>
            <a:ext cx="1257339" cy="990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59E3B46-806A-C247-DA70-A9B34C34B161}"/>
              </a:ext>
            </a:extLst>
          </p:cNvPr>
          <p:cNvSpPr txBox="1"/>
          <p:nvPr/>
        </p:nvSpPr>
        <p:spPr>
          <a:xfrm>
            <a:off x="3615757" y="4724400"/>
            <a:ext cx="17219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Maximum utility that was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achievable by the </a:t>
            </a:r>
            <a:r>
              <a:rPr lang="en-US" sz="1050" b="1" dirty="0">
                <a:solidFill>
                  <a:schemeClr val="accent2"/>
                </a:solidFill>
              </a:rPr>
              <a:t>best fixed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action in hindsight</a:t>
            </a:r>
          </a:p>
        </p:txBody>
      </p:sp>
    </p:spTree>
    <p:extLst>
      <p:ext uri="{BB962C8B-B14F-4D97-AF65-F5344CB8AC3E}">
        <p14:creationId xmlns:p14="http://schemas.microsoft.com/office/powerpoint/2010/main" val="37399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Part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Nash Equilibria in Normal-Form Games</a:t>
            </a:r>
          </a:p>
        </p:txBody>
      </p:sp>
    </p:spTree>
    <p:extLst>
      <p:ext uri="{BB962C8B-B14F-4D97-AF65-F5344CB8AC3E}">
        <p14:creationId xmlns:p14="http://schemas.microsoft.com/office/powerpoint/2010/main" val="14511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Regret Minimization on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/>
                </a:r>
                <a:b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Sequence-Form Decision Problems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111" t="-17021" r="-11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="" xmlns:a16="http://schemas.microsoft.com/office/drawing/2014/main" id="{A1069F77-C94A-5740-7DD5-63C5A2505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chooses a </a:t>
                </a:r>
                <a:r>
                  <a:rPr lang="en-US" b="0" dirty="0">
                    <a:solidFill>
                      <a:schemeClr val="accent2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sequence-form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Environment chooses a 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 gets utility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goal: Minimize </a:t>
                </a:r>
                <a:r>
                  <a:rPr lang="en-US" b="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regret.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“How well do we do against 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best, fixed </a:t>
                </a: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 in hindsight?”</a:t>
                </a: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〈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〈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〉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069F77-C94A-5740-7DD5-63C5A2505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4C175133-BD96-BD0D-9BC2-74FAEC486C34}"/>
              </a:ext>
            </a:extLst>
          </p:cNvPr>
          <p:cNvSpPr/>
          <p:nvPr/>
        </p:nvSpPr>
        <p:spPr>
          <a:xfrm>
            <a:off x="5308453" y="3733800"/>
            <a:ext cx="1092347" cy="990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2389798-3FEE-84BA-CAC2-0F9EA3DEE63B}"/>
              </a:ext>
            </a:extLst>
          </p:cNvPr>
          <p:cNvSpPr txBox="1"/>
          <p:nvPr/>
        </p:nvSpPr>
        <p:spPr>
          <a:xfrm>
            <a:off x="5295369" y="4703282"/>
            <a:ext cx="2210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Utility </a:t>
            </a:r>
            <a:r>
              <a:rPr lang="en-US" sz="1100" dirty="0">
                <a:solidFill>
                  <a:schemeClr val="accent2"/>
                </a:solidFill>
              </a:rPr>
              <a:t>that</a:t>
            </a:r>
            <a:r>
              <a:rPr lang="en-US" sz="1050" dirty="0">
                <a:solidFill>
                  <a:schemeClr val="accent2"/>
                </a:solidFill>
              </a:rPr>
              <a:t> was actually accumulated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2E1B2AE-802D-1745-01CA-C7949BB7129D}"/>
              </a:ext>
            </a:extLst>
          </p:cNvPr>
          <p:cNvSpPr/>
          <p:nvPr/>
        </p:nvSpPr>
        <p:spPr>
          <a:xfrm>
            <a:off x="3848061" y="3733800"/>
            <a:ext cx="1257339" cy="990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59E3B46-806A-C247-DA70-A9B34C34B161}"/>
              </a:ext>
            </a:extLst>
          </p:cNvPr>
          <p:cNvSpPr txBox="1"/>
          <p:nvPr/>
        </p:nvSpPr>
        <p:spPr>
          <a:xfrm>
            <a:off x="3615757" y="4724400"/>
            <a:ext cx="17219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Maximum utility that was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achievable by the </a:t>
            </a:r>
            <a:r>
              <a:rPr lang="en-US" sz="1050" b="1" dirty="0">
                <a:solidFill>
                  <a:schemeClr val="accent2"/>
                </a:solidFill>
              </a:rPr>
              <a:t>best fixed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action in hindsight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6910182-D7C2-B592-3B34-83DB7E87EAD2}"/>
              </a:ext>
            </a:extLst>
          </p:cNvPr>
          <p:cNvSpPr txBox="1"/>
          <p:nvPr/>
        </p:nvSpPr>
        <p:spPr>
          <a:xfrm>
            <a:off x="304800" y="5865502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we can do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regret minimization for sequence-form strategy spaces</a:t>
            </a:r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</a:p>
          <a:p>
            <a:pPr lvl="1" algn="ctr"/>
            <a:r>
              <a:rPr lang="en-US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then we can </a:t>
            </a: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solve zero-sum extensive-form games</a:t>
            </a:r>
            <a:r>
              <a:rPr lang="en-US" b="1" dirty="0" smtClean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00A39A-E2B6-1C26-1B22-1108A004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2141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IDEA: </a:t>
            </a:r>
            <a:r>
              <a:rPr lang="en-US" sz="3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Run </a:t>
            </a:r>
            <a:r>
              <a:rPr lang="en-US" dirty="0">
                <a:solidFill>
                  <a:srgbClr val="FF0000"/>
                </a:solidFill>
              </a:rPr>
              <a:t>one regret minimizer at each decision point!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Each decision point's regret minimizer treats all other decision points below itself as part of the environment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140C47CA-FFA9-C997-6689-62C095111D27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9AA66246-11D9-0974-8366-76F09ECFE385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95F57F6C-7B66-3CC8-5321-CE0E1FC56C8B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="" xmlns:a16="http://schemas.microsoft.com/office/drawing/2014/main" id="{CA86F874-E42C-3CBC-7342-435611D74254}"/>
                </a:ext>
              </a:extLst>
            </p:cNvPr>
            <p:cNvCxnSpPr>
              <a:cxnSpLocks/>
              <a:stCxn id="52" idx="2"/>
              <a:endCxn id="53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E472F1DC-F485-36D0-51F0-AFF8D6F33C06}"/>
                </a:ext>
              </a:extLst>
            </p:cNvPr>
            <p:cNvCxnSpPr>
              <a:cxnSpLocks/>
              <a:stCxn id="52" idx="2"/>
              <a:endCxn id="69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="" xmlns:a16="http://schemas.microsoft.com/office/drawing/2014/main" id="{E4A10205-F89B-3F12-6CFA-B81A6AC6C1D8}"/>
                </a:ext>
              </a:extLst>
            </p:cNvPr>
            <p:cNvCxnSpPr>
              <a:cxnSpLocks/>
              <a:stCxn id="52" idx="2"/>
              <a:endCxn id="75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6686D23E-137D-7DA0-D5BA-7CECB76D2004}"/>
                </a:ext>
              </a:extLst>
            </p:cNvPr>
            <p:cNvCxnSpPr>
              <a:cxnSpLocks/>
              <a:stCxn id="53" idx="4"/>
              <a:endCxn id="60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1095">
              <a:extLst>
                <a:ext uri="{FF2B5EF4-FFF2-40B4-BE49-F238E27FC236}">
                  <a16:creationId xmlns="" xmlns:a16="http://schemas.microsoft.com/office/drawing/2014/main" id="{7678FAEC-2130-FA8B-2997-E948BB7028EB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="" xmlns:a16="http://schemas.microsoft.com/office/drawing/2014/main" id="{536CD490-6834-6CFA-18B8-401423B5C4E9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96B62950-D5D2-D19E-94D6-BCB4C5FDCB7E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1095">
              <a:extLst>
                <a:ext uri="{FF2B5EF4-FFF2-40B4-BE49-F238E27FC236}">
                  <a16:creationId xmlns="" xmlns:a16="http://schemas.microsoft.com/office/drawing/2014/main" id="{D6E9C545-74EB-DAF3-7ECF-8BE3B1FE4F4C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="" xmlns:a16="http://schemas.microsoft.com/office/drawing/2014/main" id="{607EB71E-B783-EA78-9DEA-A58FAEF1A3C0}"/>
                </a:ext>
              </a:extLst>
            </p:cNvPr>
            <p:cNvCxnSpPr>
              <a:cxnSpLocks/>
              <a:stCxn id="60" idx="2"/>
              <a:endCxn id="63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0A9B30B-3569-C9B5-1C4A-9D5EA8664839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F0B8BF02-62CE-F251-27E1-DC778DA0A66B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095">
              <a:extLst>
                <a:ext uri="{FF2B5EF4-FFF2-40B4-BE49-F238E27FC236}">
                  <a16:creationId xmlns="" xmlns:a16="http://schemas.microsoft.com/office/drawing/2014/main" id="{37B467F6-3F50-4E76-57E8-A83DA270BE2B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="" xmlns:a16="http://schemas.microsoft.com/office/drawing/2014/main" id="{D6260B0C-3C98-5605-21B5-FD2CFCAAA4E4}"/>
                </a:ext>
              </a:extLst>
            </p:cNvPr>
            <p:cNvCxnSpPr>
              <a:cxnSpLocks/>
              <a:stCxn id="63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1095">
              <a:extLst>
                <a:ext uri="{FF2B5EF4-FFF2-40B4-BE49-F238E27FC236}">
                  <a16:creationId xmlns="" xmlns:a16="http://schemas.microsoft.com/office/drawing/2014/main" id="{9B9FF095-73A5-E0C7-8352-59DD279FADC6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68" name="TextBox 1095">
              <a:extLst>
                <a:ext uri="{FF2B5EF4-FFF2-40B4-BE49-F238E27FC236}">
                  <a16:creationId xmlns="" xmlns:a16="http://schemas.microsoft.com/office/drawing/2014/main" id="{2A4224AC-222E-CF29-490D-D99E57C398D1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1CA70F82-E17B-4587-2439-E96857904630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="" xmlns:a16="http://schemas.microsoft.com/office/drawing/2014/main" id="{0BC20EA3-0C68-3E53-FDA2-3A33E7BC02B7}"/>
                </a:ext>
              </a:extLst>
            </p:cNvPr>
            <p:cNvCxnSpPr>
              <a:cxnSpLocks/>
              <a:stCxn id="69" idx="4"/>
              <a:endCxn id="73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095">
              <a:extLst>
                <a:ext uri="{FF2B5EF4-FFF2-40B4-BE49-F238E27FC236}">
                  <a16:creationId xmlns="" xmlns:a16="http://schemas.microsoft.com/office/drawing/2014/main" id="{E7036D98-15C9-C193-692B-6CD26FF60786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="" xmlns:a16="http://schemas.microsoft.com/office/drawing/2014/main" id="{475C7C7F-73AA-8C44-C753-B668A38EC354}"/>
                </a:ext>
              </a:extLst>
            </p:cNvPr>
            <p:cNvCxnSpPr>
              <a:cxnSpLocks/>
              <a:stCxn id="69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3111F05D-B491-F146-F1D5-04F8D9116B4F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1095">
              <a:extLst>
                <a:ext uri="{FF2B5EF4-FFF2-40B4-BE49-F238E27FC236}">
                  <a16:creationId xmlns="" xmlns:a16="http://schemas.microsoft.com/office/drawing/2014/main" id="{EF32806C-78D1-7EF0-6510-F0185BE8995B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A464FFD8-4EF6-93E4-D4FE-578B12DCEF46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="" xmlns:a16="http://schemas.microsoft.com/office/drawing/2014/main" id="{E4E912CA-A923-7244-5ACB-4827902B8E52}"/>
                </a:ext>
              </a:extLst>
            </p:cNvPr>
            <p:cNvCxnSpPr>
              <a:cxnSpLocks/>
              <a:stCxn id="75" idx="4"/>
              <a:endCxn id="79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1095">
              <a:extLst>
                <a:ext uri="{FF2B5EF4-FFF2-40B4-BE49-F238E27FC236}">
                  <a16:creationId xmlns="" xmlns:a16="http://schemas.microsoft.com/office/drawing/2014/main" id="{3F8529B3-72D9-B9D5-D8BC-DACBC5B2E61D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="" xmlns:a16="http://schemas.microsoft.com/office/drawing/2014/main" id="{8A74AA3E-B8D0-BE12-8BD1-43623C2B7F95}"/>
                </a:ext>
              </a:extLst>
            </p:cNvPr>
            <p:cNvCxnSpPr>
              <a:cxnSpLocks/>
              <a:stCxn id="75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38B553C0-EDE2-5B6B-7DB6-E6946BF8CEA1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095">
              <a:extLst>
                <a:ext uri="{FF2B5EF4-FFF2-40B4-BE49-F238E27FC236}">
                  <a16:creationId xmlns="" xmlns:a16="http://schemas.microsoft.com/office/drawing/2014/main" id="{C72F8A74-99BB-7E01-D4EC-EAED128B2520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81" name="TextBox 1095">
              <a:extLst>
                <a:ext uri="{FF2B5EF4-FFF2-40B4-BE49-F238E27FC236}">
                  <a16:creationId xmlns="" xmlns:a16="http://schemas.microsoft.com/office/drawing/2014/main" id="{DE3A9EE5-1DF8-0D42-2FBC-B5D8C92CD520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82" name="TextBox 1095">
              <a:extLst>
                <a:ext uri="{FF2B5EF4-FFF2-40B4-BE49-F238E27FC236}">
                  <a16:creationId xmlns="" xmlns:a16="http://schemas.microsoft.com/office/drawing/2014/main" id="{95DEC0C9-721D-0146-9742-16D7C089E2FA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83" name="TextBox 1095">
              <a:extLst>
                <a:ext uri="{FF2B5EF4-FFF2-40B4-BE49-F238E27FC236}">
                  <a16:creationId xmlns="" xmlns:a16="http://schemas.microsoft.com/office/drawing/2014/main" id="{C33B7940-B8DC-8EE7-B78B-620380B579E1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="" xmlns:a16="http://schemas.microsoft.com/office/drawing/2014/main" id="{0E24E77A-D9B7-9F80-75D1-8235009F0269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83B2AC6F-D54E-1DBD-BAAA-C7179D57AE2F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="" xmlns:a16="http://schemas.microsoft.com/office/drawing/2014/main" id="{7851247B-9286-CF78-A87F-FE6059A17A5B}"/>
                </a:ext>
              </a:extLst>
            </p:cNvPr>
            <p:cNvCxnSpPr>
              <a:cxnSpLocks/>
              <a:stCxn id="85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1095">
              <a:extLst>
                <a:ext uri="{FF2B5EF4-FFF2-40B4-BE49-F238E27FC236}">
                  <a16:creationId xmlns="" xmlns:a16="http://schemas.microsoft.com/office/drawing/2014/main" id="{5C50DA41-1057-D16D-1C72-F9671B651DD7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="" xmlns:a16="http://schemas.microsoft.com/office/drawing/2014/main" id="{DB3E065E-CA7B-C5DB-FE30-744270F53B1F}"/>
                </a:ext>
              </a:extLst>
            </p:cNvPr>
            <p:cNvCxnSpPr>
              <a:cxnSpLocks/>
              <a:stCxn id="85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095">
              <a:extLst>
                <a:ext uri="{FF2B5EF4-FFF2-40B4-BE49-F238E27FC236}">
                  <a16:creationId xmlns="" xmlns:a16="http://schemas.microsoft.com/office/drawing/2014/main" id="{2BC9E278-DE94-B921-99B1-04C4899995CD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="" xmlns:a16="http://schemas.microsoft.com/office/drawing/2014/main" id="{F98A1BF0-07CB-4BB4-1EE3-57B0ACDE8E0A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5C4F5B28-B70F-9CA3-4D24-8850E907B80D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Arrow Connector 156">
              <a:extLst>
                <a:ext uri="{FF2B5EF4-FFF2-40B4-BE49-F238E27FC236}">
                  <a16:creationId xmlns="" xmlns:a16="http://schemas.microsoft.com/office/drawing/2014/main" id="{633C5246-7443-E1F0-C69C-93FFB9424750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095">
              <a:extLst>
                <a:ext uri="{FF2B5EF4-FFF2-40B4-BE49-F238E27FC236}">
                  <a16:creationId xmlns="" xmlns:a16="http://schemas.microsoft.com/office/drawing/2014/main" id="{29E7A2E8-BABA-71A4-E4C0-4959E11563AF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="" xmlns:a16="http://schemas.microsoft.com/office/drawing/2014/main" id="{B01FE9A9-1F80-332D-2BBA-3427ECE6F0BB}"/>
                </a:ext>
              </a:extLst>
            </p:cNvPr>
            <p:cNvCxnSpPr>
              <a:cxnSpLocks/>
              <a:stCxn id="91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095">
              <a:extLst>
                <a:ext uri="{FF2B5EF4-FFF2-40B4-BE49-F238E27FC236}">
                  <a16:creationId xmlns="" xmlns:a16="http://schemas.microsoft.com/office/drawing/2014/main" id="{163630F4-1ABB-718D-1FBB-7897D3243215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161" name="TextBox 1095">
              <a:extLst>
                <a:ext uri="{FF2B5EF4-FFF2-40B4-BE49-F238E27FC236}">
                  <a16:creationId xmlns="" xmlns:a16="http://schemas.microsoft.com/office/drawing/2014/main" id="{060F0F26-E8AF-FB9C-C5ED-A0FCCA5637DE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162" name="TextBox 1095">
              <a:extLst>
                <a:ext uri="{FF2B5EF4-FFF2-40B4-BE49-F238E27FC236}">
                  <a16:creationId xmlns="" xmlns:a16="http://schemas.microsoft.com/office/drawing/2014/main" id="{7FE0FA1A-DF4B-5ADC-F1CE-E5BD79CBE0CF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="" xmlns:a16="http://schemas.microsoft.com/office/drawing/2014/main" id="{108755FB-5982-C142-04F8-764C4B75D332}"/>
                  </a:ext>
                </a:extLst>
              </p:cNvPr>
              <p:cNvSpPr txBox="1"/>
              <p:nvPr/>
            </p:nvSpPr>
            <p:spPr>
              <a:xfrm>
                <a:off x="4898527" y="3132029"/>
                <a:ext cx="435470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Step 1</a:t>
                </a:r>
                <a:r>
                  <a:rPr lang="en-US" sz="1600" dirty="0"/>
                  <a:t>: Compute and output the sequence-form strategy</a:t>
                </a:r>
                <a:r>
                  <a:rPr lang="en-US" sz="1600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08755FB-5982-C142-04F8-764C4B75D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27" y="3132029"/>
                <a:ext cx="4354703" cy="584775"/>
              </a:xfrm>
              <a:prstGeom prst="rect">
                <a:avLst/>
              </a:prstGeom>
              <a:blipFill>
                <a:blip r:embed="rId3"/>
                <a:stretch>
                  <a:fillRect l="-840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200A39A-E2B6-1C26-1B22-1108A0046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orange</a:t>
                </a:r>
                <a:r>
                  <a:rPr lang="en-US" dirty="0"/>
                  <a:t> local strategies were output at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the regret minimizers at each decision point.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0A39A-E2B6-1C26-1B22-1108A0046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  <a:blipFill>
                <a:blip r:embed="rId4"/>
                <a:stretch>
                  <a:fillRect l="-1185" t="-769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CB41344-776B-55C5-49CD-1287284F0245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B78A1AF-701D-7940-68E1-B701F5CAD65D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DE77BF8-74C8-5921-C5EC-5C3AA7B09D59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9D7F3CAD-293D-DA66-DC7C-55C4D312E16A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EA165910-7CF6-F5DA-0583-23AE27AFB039}"/>
                </a:ext>
              </a:extLst>
            </p:cNvPr>
            <p:cNvCxnSpPr>
              <a:cxnSpLocks/>
              <a:stCxn id="5" idx="2"/>
              <a:endCxn id="22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CFDC69EF-B01A-1BC9-FC01-B3E566B97622}"/>
                </a:ext>
              </a:extLst>
            </p:cNvPr>
            <p:cNvCxnSpPr>
              <a:cxnSpLocks/>
              <a:stCxn id="5" idx="2"/>
              <a:endCxn id="28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2AB15053-3D09-15A6-8294-91764BF899C7}"/>
                </a:ext>
              </a:extLst>
            </p:cNvPr>
            <p:cNvCxnSpPr>
              <a:cxnSpLocks/>
              <a:stCxn id="6" idx="4"/>
              <a:endCxn id="13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95">
              <a:extLst>
                <a:ext uri="{FF2B5EF4-FFF2-40B4-BE49-F238E27FC236}">
                  <a16:creationId xmlns="" xmlns:a16="http://schemas.microsoft.com/office/drawing/2014/main" id="{440D39E9-2FE4-38DD-8D57-665C159D2E36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30BE56F3-53CA-5F42-53BC-AA884DE306B0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2FC5FB8-74F0-E56C-6D39-0CD37879A113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095">
              <a:extLst>
                <a:ext uri="{FF2B5EF4-FFF2-40B4-BE49-F238E27FC236}">
                  <a16:creationId xmlns="" xmlns:a16="http://schemas.microsoft.com/office/drawing/2014/main" id="{4F6A88ED-460C-7C93-8460-01F616EC04BA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ED19DFF6-5339-86DE-8975-2784ED03B2C2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7C95B9E-58B0-F28E-00A5-44ECA26CE79E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5591A678-CE43-59F2-BB40-283467091EF9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095">
              <a:extLst>
                <a:ext uri="{FF2B5EF4-FFF2-40B4-BE49-F238E27FC236}">
                  <a16:creationId xmlns="" xmlns:a16="http://schemas.microsoft.com/office/drawing/2014/main" id="{D85AD097-6B52-BF54-8EB0-B484B28AA129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127E5F84-4DBB-DC81-CF6A-FBD224FBDAF0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95">
              <a:extLst>
                <a:ext uri="{FF2B5EF4-FFF2-40B4-BE49-F238E27FC236}">
                  <a16:creationId xmlns="" xmlns:a16="http://schemas.microsoft.com/office/drawing/2014/main" id="{B3133C0C-057A-B26F-525A-0828DFB77CDA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1" name="TextBox 1095">
              <a:extLst>
                <a:ext uri="{FF2B5EF4-FFF2-40B4-BE49-F238E27FC236}">
                  <a16:creationId xmlns="" xmlns:a16="http://schemas.microsoft.com/office/drawing/2014/main" id="{A09F1C2B-8DB4-21D0-E66D-C4FAE7AF9B72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CF04194C-BB88-4637-B885-1C1B4DDBDBE1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8928C290-A2C4-30FF-5987-3468BBCD17A5}"/>
                </a:ext>
              </a:extLst>
            </p:cNvPr>
            <p:cNvCxnSpPr>
              <a:cxnSpLocks/>
              <a:stCxn id="22" idx="4"/>
              <a:endCxn id="26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095">
              <a:extLst>
                <a:ext uri="{FF2B5EF4-FFF2-40B4-BE49-F238E27FC236}">
                  <a16:creationId xmlns="" xmlns:a16="http://schemas.microsoft.com/office/drawing/2014/main" id="{3B2B171F-6362-62C7-778E-AE6E84377401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C8ADD13A-41F2-0E3C-4992-29B01B06AD6C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F35D2D8-097A-0B00-4912-3E9F343C1B31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095">
              <a:extLst>
                <a:ext uri="{FF2B5EF4-FFF2-40B4-BE49-F238E27FC236}">
                  <a16:creationId xmlns="" xmlns:a16="http://schemas.microsoft.com/office/drawing/2014/main" id="{30B68A79-92E1-BB5F-23DA-D77EFBAED0A3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44BD8460-58A8-809D-0353-0FE268115E1D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C4878220-E89B-B030-F561-FBA4BD9650FB}"/>
                </a:ext>
              </a:extLst>
            </p:cNvPr>
            <p:cNvCxnSpPr>
              <a:cxnSpLocks/>
              <a:stCxn id="28" idx="4"/>
              <a:endCxn id="32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095">
              <a:extLst>
                <a:ext uri="{FF2B5EF4-FFF2-40B4-BE49-F238E27FC236}">
                  <a16:creationId xmlns="" xmlns:a16="http://schemas.microsoft.com/office/drawing/2014/main" id="{C9DF66C6-0F7A-C2FC-C4BE-74D8A18242B8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CA96B9B4-0399-7763-E116-12823C8BD4C5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CEC0CE9F-0860-F58B-583E-9A8DE20E6A48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095">
              <a:extLst>
                <a:ext uri="{FF2B5EF4-FFF2-40B4-BE49-F238E27FC236}">
                  <a16:creationId xmlns="" xmlns:a16="http://schemas.microsoft.com/office/drawing/2014/main" id="{08FD887D-9208-5B50-4275-224DC07D72C3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4" name="TextBox 1095">
              <a:extLst>
                <a:ext uri="{FF2B5EF4-FFF2-40B4-BE49-F238E27FC236}">
                  <a16:creationId xmlns="" xmlns:a16="http://schemas.microsoft.com/office/drawing/2014/main" id="{1BEE60C0-2060-0D9D-A2D9-59D15989E06C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35" name="TextBox 1095">
              <a:extLst>
                <a:ext uri="{FF2B5EF4-FFF2-40B4-BE49-F238E27FC236}">
                  <a16:creationId xmlns="" xmlns:a16="http://schemas.microsoft.com/office/drawing/2014/main" id="{E6C7DDA4-28FE-A188-7F85-7958725EC6F7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36" name="TextBox 1095">
              <a:extLst>
                <a:ext uri="{FF2B5EF4-FFF2-40B4-BE49-F238E27FC236}">
                  <a16:creationId xmlns="" xmlns:a16="http://schemas.microsoft.com/office/drawing/2014/main" id="{D6CECC2D-E9AF-0E04-8E00-8048ECBA20E4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119BD8DB-0CFE-80EA-DD2E-7127372C5B27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6AC9BC0-7463-42CC-9316-542EBA00FF2D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A251F7DE-3A20-66D0-627B-659CDBB9C81D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095">
              <a:extLst>
                <a:ext uri="{FF2B5EF4-FFF2-40B4-BE49-F238E27FC236}">
                  <a16:creationId xmlns="" xmlns:a16="http://schemas.microsoft.com/office/drawing/2014/main" id="{0D5A54DC-D5F0-0B46-8993-8102EB398866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06DDD33D-0AC6-E4A1-D54D-2C882011DADE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1095">
              <a:extLst>
                <a:ext uri="{FF2B5EF4-FFF2-40B4-BE49-F238E27FC236}">
                  <a16:creationId xmlns="" xmlns:a16="http://schemas.microsoft.com/office/drawing/2014/main" id="{BA1088C3-47B4-F90F-091C-C2D602D7A292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CF857DC3-71DA-79FB-C170-4D2087F38D08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526BDCD7-8797-2ADE-3AF1-C35416E55911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="" xmlns:a16="http://schemas.microsoft.com/office/drawing/2014/main" id="{B0C1B205-5D47-4421-D137-26A56318D0B1}"/>
                </a:ext>
              </a:extLst>
            </p:cNvPr>
            <p:cNvCxnSpPr>
              <a:cxnSpLocks/>
              <a:stCxn id="44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095">
              <a:extLst>
                <a:ext uri="{FF2B5EF4-FFF2-40B4-BE49-F238E27FC236}">
                  <a16:creationId xmlns="" xmlns:a16="http://schemas.microsoft.com/office/drawing/2014/main" id="{6C1F7D3B-132B-7870-BE08-19DF503577C0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FFA95AE0-5E02-6A04-8D4B-9EC584C65649}"/>
                </a:ext>
              </a:extLst>
            </p:cNvPr>
            <p:cNvCxnSpPr>
              <a:cxnSpLocks/>
              <a:stCxn id="44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095">
              <a:extLst>
                <a:ext uri="{FF2B5EF4-FFF2-40B4-BE49-F238E27FC236}">
                  <a16:creationId xmlns="" xmlns:a16="http://schemas.microsoft.com/office/drawing/2014/main" id="{892A2044-340C-D913-8396-8E98E8BA4E08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9" name="TextBox 1095">
              <a:extLst>
                <a:ext uri="{FF2B5EF4-FFF2-40B4-BE49-F238E27FC236}">
                  <a16:creationId xmlns="" xmlns:a16="http://schemas.microsoft.com/office/drawing/2014/main" id="{8BA155D9-C4EB-2D39-3DFD-987517E6A38B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0" name="TextBox 1095">
              <a:extLst>
                <a:ext uri="{FF2B5EF4-FFF2-40B4-BE49-F238E27FC236}">
                  <a16:creationId xmlns="" xmlns:a16="http://schemas.microsoft.com/office/drawing/2014/main" id="{2DB72B28-5B38-E9A8-49AA-C4AE3C8505FD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DB04B44-4938-AC56-EEF0-8F6E77AFF220}"/>
              </a:ext>
            </a:extLst>
          </p:cNvPr>
          <p:cNvSpPr txBox="1"/>
          <p:nvPr/>
        </p:nvSpPr>
        <p:spPr>
          <a:xfrm>
            <a:off x="1154534" y="48821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80C152E-D6B7-7904-C685-A4C05CE192A9}"/>
              </a:ext>
            </a:extLst>
          </p:cNvPr>
          <p:cNvSpPr txBox="1"/>
          <p:nvPr/>
        </p:nvSpPr>
        <p:spPr>
          <a:xfrm>
            <a:off x="643208" y="598524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356966F-3FE8-DB51-4B54-8E5425DD4E51}"/>
              </a:ext>
            </a:extLst>
          </p:cNvPr>
          <p:cNvSpPr txBox="1"/>
          <p:nvPr/>
        </p:nvSpPr>
        <p:spPr>
          <a:xfrm>
            <a:off x="2765506" y="481899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61224AC-3787-9293-2BE4-0969A2E7CE4A}"/>
              </a:ext>
            </a:extLst>
          </p:cNvPr>
          <p:cNvSpPr txBox="1"/>
          <p:nvPr/>
        </p:nvSpPr>
        <p:spPr>
          <a:xfrm>
            <a:off x="1748788" y="595978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0.4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764BAEA-E03A-73B3-3D3C-E374E1EE0045}"/>
              </a:ext>
            </a:extLst>
          </p:cNvPr>
          <p:cNvSpPr txBox="1"/>
          <p:nvPr/>
        </p:nvSpPr>
        <p:spPr>
          <a:xfrm>
            <a:off x="2188568" y="594697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0.6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7AB4357-34F4-F8FE-C206-334FAD3B9D71}"/>
              </a:ext>
            </a:extLst>
          </p:cNvPr>
          <p:cNvSpPr txBox="1"/>
          <p:nvPr/>
        </p:nvSpPr>
        <p:spPr>
          <a:xfrm>
            <a:off x="3345535" y="597733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  <a:endParaRPr lang="en-US" sz="1200" b="1" dirty="0">
              <a:solidFill>
                <a:schemeClr val="accent4"/>
              </a:solidFill>
            </a:endParaRPr>
          </a:p>
          <a:p>
            <a:r>
              <a:rPr lang="en-US" sz="1200" b="1" dirty="0">
                <a:solidFill>
                  <a:schemeClr val="accent4"/>
                </a:solidFill>
              </a:rPr>
              <a:t>0.075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12FD793-0903-BDBC-26CF-256B451A9C4B}"/>
              </a:ext>
            </a:extLst>
          </p:cNvPr>
          <p:cNvSpPr txBox="1"/>
          <p:nvPr/>
        </p:nvSpPr>
        <p:spPr>
          <a:xfrm>
            <a:off x="3767653" y="59539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0.675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807BB5F-B223-081C-F25F-F57CFB6977D1}"/>
              </a:ext>
            </a:extLst>
          </p:cNvPr>
          <p:cNvSpPr txBox="1"/>
          <p:nvPr/>
        </p:nvSpPr>
        <p:spPr>
          <a:xfrm>
            <a:off x="4414338" y="48861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0.25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0.25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20A5DAE-B6EC-794A-8CB3-8D595A80E618}"/>
              </a:ext>
            </a:extLst>
          </p:cNvPr>
          <p:cNvSpPr txBox="1"/>
          <p:nvPr/>
        </p:nvSpPr>
        <p:spPr>
          <a:xfrm>
            <a:off x="177841" y="598524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0.8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0.08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DD56C6D-656A-F358-5CD0-49524DB0EB13}"/>
              </a:ext>
            </a:extLst>
          </p:cNvPr>
          <p:cNvSpPr txBox="1"/>
          <p:nvPr/>
        </p:nvSpPr>
        <p:spPr>
          <a:xfrm>
            <a:off x="2703027" y="3276600"/>
            <a:ext cx="6493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1.0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5F13EBC-F493-D218-B18D-94351197B06A}"/>
              </a:ext>
            </a:extLst>
          </p:cNvPr>
          <p:cNvSpPr txBox="1"/>
          <p:nvPr/>
        </p:nvSpPr>
        <p:spPr>
          <a:xfrm>
            <a:off x="100175" y="458059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7D2CDD7-992B-39F4-869A-5880A1CB5D3D}"/>
              </a:ext>
            </a:extLst>
          </p:cNvPr>
          <p:cNvSpPr txBox="1"/>
          <p:nvPr/>
        </p:nvSpPr>
        <p:spPr>
          <a:xfrm>
            <a:off x="1675320" y="45621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A6459C3-9FD5-5F93-26F1-75F6E694D477}"/>
              </a:ext>
            </a:extLst>
          </p:cNvPr>
          <p:cNvSpPr txBox="1"/>
          <p:nvPr/>
        </p:nvSpPr>
        <p:spPr>
          <a:xfrm>
            <a:off x="3251498" y="452654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0.75</a:t>
            </a:r>
          </a:p>
          <a:p>
            <a:r>
              <a:rPr lang="en-US" sz="1200" b="1" dirty="0">
                <a:solidFill>
                  <a:schemeClr val="accent4"/>
                </a:solidFill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184927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54" grpId="0" uiExpand="1" build="p"/>
      <p:bldP spid="56" grpId="0" uiExpand="1" build="p"/>
      <p:bldP spid="57" grpId="0" uiExpand="1" build="p"/>
      <p:bldP spid="58" grpId="0" uiExpand="1" build="p"/>
      <p:bldP spid="60" grpId="0" uiExpand="1" build="p"/>
      <p:bldP spid="61" grpId="0" uiExpand="1" build="p"/>
      <p:bldP spid="62" grpId="0" uiExpand="1" build="p"/>
      <p:bldP spid="63" grpId="0" uiExpand="1" build="p"/>
      <p:bldP spid="66" grpId="0"/>
      <p:bldP spid="67" grpId="0" uiExpand="1" build="p"/>
      <p:bldP spid="68" grpId="0" uiExpand="1" build="p"/>
      <p:bldP spid="69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CB41344-776B-55C5-49CD-1287284F0245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AB78A1AF-701D-7940-68E1-B701F5CAD65D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9DE77BF8-74C8-5921-C5EC-5C3AA7B09D59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="" xmlns:a16="http://schemas.microsoft.com/office/drawing/2014/main" id="{9D7F3CAD-293D-DA66-DC7C-55C4D312E16A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EA165910-7CF6-F5DA-0583-23AE27AFB039}"/>
                </a:ext>
              </a:extLst>
            </p:cNvPr>
            <p:cNvCxnSpPr>
              <a:cxnSpLocks/>
              <a:stCxn id="5" idx="2"/>
              <a:endCxn id="22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CFDC69EF-B01A-1BC9-FC01-B3E566B97622}"/>
                </a:ext>
              </a:extLst>
            </p:cNvPr>
            <p:cNvCxnSpPr>
              <a:cxnSpLocks/>
              <a:stCxn id="5" idx="2"/>
              <a:endCxn id="28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2AB15053-3D09-15A6-8294-91764BF899C7}"/>
                </a:ext>
              </a:extLst>
            </p:cNvPr>
            <p:cNvCxnSpPr>
              <a:cxnSpLocks/>
              <a:stCxn id="6" idx="4"/>
              <a:endCxn id="13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95">
              <a:extLst>
                <a:ext uri="{FF2B5EF4-FFF2-40B4-BE49-F238E27FC236}">
                  <a16:creationId xmlns="" xmlns:a16="http://schemas.microsoft.com/office/drawing/2014/main" id="{440D39E9-2FE4-38DD-8D57-665C159D2E36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30BE56F3-53CA-5F42-53BC-AA884DE306B0}"/>
                </a:ext>
              </a:extLst>
            </p:cNvPr>
            <p:cNvCxnSpPr>
              <a:cxnSpLocks/>
              <a:stCxn id="6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82FC5FB8-74F0-E56C-6D39-0CD37879A113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095">
              <a:extLst>
                <a:ext uri="{FF2B5EF4-FFF2-40B4-BE49-F238E27FC236}">
                  <a16:creationId xmlns="" xmlns:a16="http://schemas.microsoft.com/office/drawing/2014/main" id="{4F6A88ED-460C-7C93-8460-01F616EC04BA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ED19DFF6-5339-86DE-8975-2784ED03B2C2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B7C95B9E-58B0-F28E-00A5-44ECA26CE79E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="" xmlns:a16="http://schemas.microsoft.com/office/drawing/2014/main" id="{5591A678-CE43-59F2-BB40-283467091EF9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095">
              <a:extLst>
                <a:ext uri="{FF2B5EF4-FFF2-40B4-BE49-F238E27FC236}">
                  <a16:creationId xmlns="" xmlns:a16="http://schemas.microsoft.com/office/drawing/2014/main" id="{D85AD097-6B52-BF54-8EB0-B484B28AA129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="" xmlns:a16="http://schemas.microsoft.com/office/drawing/2014/main" id="{127E5F84-4DBB-DC81-CF6A-FBD224FBDAF0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095">
              <a:extLst>
                <a:ext uri="{FF2B5EF4-FFF2-40B4-BE49-F238E27FC236}">
                  <a16:creationId xmlns="" xmlns:a16="http://schemas.microsoft.com/office/drawing/2014/main" id="{B3133C0C-057A-B26F-525A-0828DFB77CDA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1" name="TextBox 1095">
              <a:extLst>
                <a:ext uri="{FF2B5EF4-FFF2-40B4-BE49-F238E27FC236}">
                  <a16:creationId xmlns="" xmlns:a16="http://schemas.microsoft.com/office/drawing/2014/main" id="{A09F1C2B-8DB4-21D0-E66D-C4FAE7AF9B72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CF04194C-BB88-4637-B885-1C1B4DDBDBE1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8928C290-A2C4-30FF-5987-3468BBCD17A5}"/>
                </a:ext>
              </a:extLst>
            </p:cNvPr>
            <p:cNvCxnSpPr>
              <a:cxnSpLocks/>
              <a:stCxn id="22" idx="4"/>
              <a:endCxn id="26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095">
              <a:extLst>
                <a:ext uri="{FF2B5EF4-FFF2-40B4-BE49-F238E27FC236}">
                  <a16:creationId xmlns="" xmlns:a16="http://schemas.microsoft.com/office/drawing/2014/main" id="{3B2B171F-6362-62C7-778E-AE6E84377401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C8ADD13A-41F2-0E3C-4992-29B01B06AD6C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0F35D2D8-097A-0B00-4912-3E9F343C1B31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095">
              <a:extLst>
                <a:ext uri="{FF2B5EF4-FFF2-40B4-BE49-F238E27FC236}">
                  <a16:creationId xmlns="" xmlns:a16="http://schemas.microsoft.com/office/drawing/2014/main" id="{30B68A79-92E1-BB5F-23DA-D77EFBAED0A3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44BD8460-58A8-809D-0353-0FE268115E1D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C4878220-E89B-B030-F561-FBA4BD9650FB}"/>
                </a:ext>
              </a:extLst>
            </p:cNvPr>
            <p:cNvCxnSpPr>
              <a:cxnSpLocks/>
              <a:stCxn id="28" idx="4"/>
              <a:endCxn id="32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095">
              <a:extLst>
                <a:ext uri="{FF2B5EF4-FFF2-40B4-BE49-F238E27FC236}">
                  <a16:creationId xmlns="" xmlns:a16="http://schemas.microsoft.com/office/drawing/2014/main" id="{C9DF66C6-0F7A-C2FC-C4BE-74D8A18242B8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CA96B9B4-0399-7763-E116-12823C8BD4C5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CEC0CE9F-0860-F58B-583E-9A8DE20E6A48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095">
              <a:extLst>
                <a:ext uri="{FF2B5EF4-FFF2-40B4-BE49-F238E27FC236}">
                  <a16:creationId xmlns="" xmlns:a16="http://schemas.microsoft.com/office/drawing/2014/main" id="{08FD887D-9208-5B50-4275-224DC07D72C3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4" name="TextBox 1095">
              <a:extLst>
                <a:ext uri="{FF2B5EF4-FFF2-40B4-BE49-F238E27FC236}">
                  <a16:creationId xmlns="" xmlns:a16="http://schemas.microsoft.com/office/drawing/2014/main" id="{1BEE60C0-2060-0D9D-A2D9-59D15989E06C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35" name="TextBox 1095">
              <a:extLst>
                <a:ext uri="{FF2B5EF4-FFF2-40B4-BE49-F238E27FC236}">
                  <a16:creationId xmlns="" xmlns:a16="http://schemas.microsoft.com/office/drawing/2014/main" id="{E6C7DDA4-28FE-A188-7F85-7958725EC6F7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36" name="TextBox 1095">
              <a:extLst>
                <a:ext uri="{FF2B5EF4-FFF2-40B4-BE49-F238E27FC236}">
                  <a16:creationId xmlns="" xmlns:a16="http://schemas.microsoft.com/office/drawing/2014/main" id="{D6CECC2D-E9AF-0E04-8E00-8048ECBA20E4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119BD8DB-0CFE-80EA-DD2E-7127372C5B27}"/>
                </a:ext>
              </a:extLst>
            </p:cNvPr>
            <p:cNvCxnSpPr>
              <a:cxnSpLocks/>
              <a:endCxn id="38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6AC9BC0-7463-42CC-9316-542EBA00FF2D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="" xmlns:a16="http://schemas.microsoft.com/office/drawing/2014/main" id="{A251F7DE-3A20-66D0-627B-659CDBB9C81D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095">
              <a:extLst>
                <a:ext uri="{FF2B5EF4-FFF2-40B4-BE49-F238E27FC236}">
                  <a16:creationId xmlns="" xmlns:a16="http://schemas.microsoft.com/office/drawing/2014/main" id="{0D5A54DC-D5F0-0B46-8993-8102EB398866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="" xmlns:a16="http://schemas.microsoft.com/office/drawing/2014/main" id="{06DDD33D-0AC6-E4A1-D54D-2C882011DADE}"/>
                </a:ext>
              </a:extLst>
            </p:cNvPr>
            <p:cNvCxnSpPr>
              <a:cxnSpLocks/>
              <a:stCxn id="38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1095">
              <a:extLst>
                <a:ext uri="{FF2B5EF4-FFF2-40B4-BE49-F238E27FC236}">
                  <a16:creationId xmlns="" xmlns:a16="http://schemas.microsoft.com/office/drawing/2014/main" id="{BA1088C3-47B4-F90F-091C-C2D602D7A292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CF857DC3-71DA-79FB-C170-4D2087F38D08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526BDCD7-8797-2ADE-3AF1-C35416E55911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="" xmlns:a16="http://schemas.microsoft.com/office/drawing/2014/main" id="{B0C1B205-5D47-4421-D137-26A56318D0B1}"/>
                </a:ext>
              </a:extLst>
            </p:cNvPr>
            <p:cNvCxnSpPr>
              <a:cxnSpLocks/>
              <a:stCxn id="44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095">
              <a:extLst>
                <a:ext uri="{FF2B5EF4-FFF2-40B4-BE49-F238E27FC236}">
                  <a16:creationId xmlns="" xmlns:a16="http://schemas.microsoft.com/office/drawing/2014/main" id="{6C1F7D3B-132B-7870-BE08-19DF503577C0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="" xmlns:a16="http://schemas.microsoft.com/office/drawing/2014/main" id="{FFA95AE0-5E02-6A04-8D4B-9EC584C65649}"/>
                </a:ext>
              </a:extLst>
            </p:cNvPr>
            <p:cNvCxnSpPr>
              <a:cxnSpLocks/>
              <a:stCxn id="44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095">
              <a:extLst>
                <a:ext uri="{FF2B5EF4-FFF2-40B4-BE49-F238E27FC236}">
                  <a16:creationId xmlns="" xmlns:a16="http://schemas.microsoft.com/office/drawing/2014/main" id="{892A2044-340C-D913-8396-8E98E8BA4E08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49" name="TextBox 1095">
              <a:extLst>
                <a:ext uri="{FF2B5EF4-FFF2-40B4-BE49-F238E27FC236}">
                  <a16:creationId xmlns="" xmlns:a16="http://schemas.microsoft.com/office/drawing/2014/main" id="{8BA155D9-C4EB-2D39-3DFD-987517E6A38B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0" name="TextBox 1095">
              <a:extLst>
                <a:ext uri="{FF2B5EF4-FFF2-40B4-BE49-F238E27FC236}">
                  <a16:creationId xmlns="" xmlns:a16="http://schemas.microsoft.com/office/drawing/2014/main" id="{2DB72B28-5B38-E9A8-49AA-C4AE3C8505FD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ADB04B44-4938-AC56-EEF0-8F6E77AFF220}"/>
              </a:ext>
            </a:extLst>
          </p:cNvPr>
          <p:cNvSpPr txBox="1"/>
          <p:nvPr/>
        </p:nvSpPr>
        <p:spPr>
          <a:xfrm>
            <a:off x="1154534" y="48821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880C152E-D6B7-7904-C685-A4C05CE192A9}"/>
              </a:ext>
            </a:extLst>
          </p:cNvPr>
          <p:cNvSpPr txBox="1"/>
          <p:nvPr/>
        </p:nvSpPr>
        <p:spPr>
          <a:xfrm>
            <a:off x="643208" y="598524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B356966F-3FE8-DB51-4B54-8E5425DD4E51}"/>
              </a:ext>
            </a:extLst>
          </p:cNvPr>
          <p:cNvSpPr txBox="1"/>
          <p:nvPr/>
        </p:nvSpPr>
        <p:spPr>
          <a:xfrm>
            <a:off x="2765506" y="481899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61224AC-3787-9293-2BE4-0969A2E7CE4A}"/>
              </a:ext>
            </a:extLst>
          </p:cNvPr>
          <p:cNvSpPr txBox="1"/>
          <p:nvPr/>
        </p:nvSpPr>
        <p:spPr>
          <a:xfrm>
            <a:off x="1748788" y="595978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764BAEA-E03A-73B3-3D3C-E374E1EE0045}"/>
              </a:ext>
            </a:extLst>
          </p:cNvPr>
          <p:cNvSpPr txBox="1"/>
          <p:nvPr/>
        </p:nvSpPr>
        <p:spPr>
          <a:xfrm>
            <a:off x="2188568" y="594697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7AB4357-34F4-F8FE-C206-334FAD3B9D71}"/>
              </a:ext>
            </a:extLst>
          </p:cNvPr>
          <p:cNvSpPr txBox="1"/>
          <p:nvPr/>
        </p:nvSpPr>
        <p:spPr>
          <a:xfrm>
            <a:off x="3345535" y="597733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12FD793-0903-BDBC-26CF-256B451A9C4B}"/>
              </a:ext>
            </a:extLst>
          </p:cNvPr>
          <p:cNvSpPr txBox="1"/>
          <p:nvPr/>
        </p:nvSpPr>
        <p:spPr>
          <a:xfrm>
            <a:off x="3767653" y="59539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807BB5F-B223-081C-F25F-F57CFB6977D1}"/>
              </a:ext>
            </a:extLst>
          </p:cNvPr>
          <p:cNvSpPr txBox="1"/>
          <p:nvPr/>
        </p:nvSpPr>
        <p:spPr>
          <a:xfrm>
            <a:off x="4414338" y="48861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20A5DAE-B6EC-794A-8CB3-8D595A80E618}"/>
              </a:ext>
            </a:extLst>
          </p:cNvPr>
          <p:cNvSpPr txBox="1"/>
          <p:nvPr/>
        </p:nvSpPr>
        <p:spPr>
          <a:xfrm>
            <a:off x="177841" y="598524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="" xmlns:a16="http://schemas.microsoft.com/office/drawing/2014/main" id="{8F94B666-DC04-38BD-8899-5A836FB075D9}"/>
                  </a:ext>
                </a:extLst>
              </p:cNvPr>
              <p:cNvSpPr txBox="1"/>
              <p:nvPr/>
            </p:nvSpPr>
            <p:spPr>
              <a:xfrm>
                <a:off x="5106459" y="3787877"/>
                <a:ext cx="3976601" cy="2705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Remember: in regret minimization we make no assumption as to how the environment picked the utility vector. So, the green utilities may not actually be “real” payoffs in the game, which are</a:t>
                </a:r>
              </a:p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m:rPr>
                              <m:sty m:val="p"/>
                            </m:rPr>
                            <a:rPr lang="en-US" sz="1400" b="0" i="0" baseline="-2500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chance</m:t>
                          </m:r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endParaRPr lang="en-US" sz="14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(Not too important; this is just the vector such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4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>
                    <a:solidFill>
                      <a:schemeClr val="bg1">
                        <a:lumMod val="65000"/>
                      </a:schemeClr>
                    </a:solidFill>
                  </a:rPr>
                  <a:t> matches the expected value calculation from a few slides ago)</a:t>
                </a: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F94B666-DC04-38BD-8899-5A836FB0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59" y="3787877"/>
                <a:ext cx="3976601" cy="2705421"/>
              </a:xfrm>
              <a:prstGeom prst="rect">
                <a:avLst/>
              </a:prstGeom>
              <a:blipFill>
                <a:blip r:embed="rId4"/>
                <a:stretch>
                  <a:fillRect l="-460" t="-225" r="-307" b="-1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DD56C6D-656A-F358-5CD0-49524DB0EB13}"/>
              </a:ext>
            </a:extLst>
          </p:cNvPr>
          <p:cNvSpPr txBox="1"/>
          <p:nvPr/>
        </p:nvSpPr>
        <p:spPr>
          <a:xfrm>
            <a:off x="2703027" y="3276600"/>
            <a:ext cx="6493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5F13EBC-F493-D218-B18D-94351197B06A}"/>
              </a:ext>
            </a:extLst>
          </p:cNvPr>
          <p:cNvSpPr txBox="1"/>
          <p:nvPr/>
        </p:nvSpPr>
        <p:spPr>
          <a:xfrm>
            <a:off x="100175" y="458059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7D2CDD7-992B-39F4-869A-5880A1CB5D3D}"/>
              </a:ext>
            </a:extLst>
          </p:cNvPr>
          <p:cNvSpPr txBox="1"/>
          <p:nvPr/>
        </p:nvSpPr>
        <p:spPr>
          <a:xfrm>
            <a:off x="1675320" y="45621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BA6459C3-9FD5-5F93-26F1-75F6E694D477}"/>
              </a:ext>
            </a:extLst>
          </p:cNvPr>
          <p:cNvSpPr txBox="1"/>
          <p:nvPr/>
        </p:nvSpPr>
        <p:spPr>
          <a:xfrm>
            <a:off x="3251498" y="452654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="" xmlns:a16="http://schemas.microsoft.com/office/drawing/2014/main" id="{AF9D91B2-A9F2-C5CB-C89C-E2264418D3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600202"/>
                <a:ext cx="8229600" cy="16666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Suppose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orange</a:t>
                </a:r>
                <a:r>
                  <a:rPr lang="en-US" dirty="0"/>
                  <a:t> local strategies were output at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the regret minimizers at each decision point.</a:t>
                </a:r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Now we observe some 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AF9D91B2-A9F2-C5CB-C89C-E2264418D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2"/>
                <a:ext cx="8229600" cy="1666697"/>
              </a:xfrm>
              <a:prstGeom prst="rect">
                <a:avLst/>
              </a:prstGeom>
              <a:blipFill>
                <a:blip r:embed="rId5"/>
                <a:stretch>
                  <a:fillRect l="-1185" t="-769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uiExpand="1" build="p"/>
      <p:bldP spid="54" grpId="0" uiExpand="1" build="p"/>
      <p:bldP spid="56" grpId="0" uiExpand="1" build="p"/>
      <p:bldP spid="57" grpId="0" uiExpand="1" build="p"/>
      <p:bldP spid="58" grpId="0" uiExpand="1" build="p"/>
      <p:bldP spid="60" grpId="0" uiExpand="1" build="p"/>
      <p:bldP spid="61" grpId="0" uiExpand="1" build="p"/>
      <p:bldP spid="62" grpId="0" uiExpand="1" build="p"/>
      <p:bldP spid="63" grpId="0" uiExpand="1" build="p"/>
      <p:bldP spid="65" grpId="0"/>
      <p:bldP spid="66" grpId="0"/>
      <p:bldP spid="67" grpId="0" uiExpand="1" build="p"/>
      <p:bldP spid="68" grpId="0" uiExpand="1" build="p"/>
      <p:bldP spid="69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200A39A-E2B6-1C26-1B22-1108A0046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orange</a:t>
                </a:r>
                <a:r>
                  <a:rPr lang="en-US" dirty="0"/>
                  <a:t> local strategies were output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the regret minimizers at each decision point.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we observe some 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0A39A-E2B6-1C26-1B22-1108A0046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  <a:blipFill>
                <a:blip r:embed="rId3"/>
                <a:stretch>
                  <a:fillRect l="-1185" t="-769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C6F82F3-2895-2A43-9738-8E510F1AED89}"/>
              </a:ext>
            </a:extLst>
          </p:cNvPr>
          <p:cNvSpPr txBox="1"/>
          <p:nvPr/>
        </p:nvSpPr>
        <p:spPr>
          <a:xfrm>
            <a:off x="4898527" y="3132029"/>
            <a:ext cx="4354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Step 2</a:t>
            </a:r>
            <a:r>
              <a:rPr lang="en-US" sz="1600" dirty="0"/>
              <a:t>: Compute </a:t>
            </a:r>
            <a:r>
              <a:rPr lang="en-US" sz="1600" b="1" dirty="0"/>
              <a:t>counterfactual utilities</a:t>
            </a:r>
          </a:p>
          <a:p>
            <a:endParaRPr lang="en-US" sz="1600" b="1" dirty="0"/>
          </a:p>
          <a:p>
            <a:r>
              <a:rPr lang="en-US" sz="1600" i="1" dirty="0"/>
              <a:t>At </a:t>
            </a:r>
            <a:r>
              <a:rPr lang="en-US" sz="1600" b="1" i="1" dirty="0"/>
              <a:t>observation points and leaves:</a:t>
            </a:r>
          </a:p>
          <a:p>
            <a:r>
              <a:rPr lang="en-US" sz="1600" b="1" i="1" dirty="0">
                <a:solidFill>
                  <a:schemeClr val="accent2"/>
                </a:solidFill>
              </a:rPr>
              <a:t>   </a:t>
            </a:r>
            <a:r>
              <a:rPr lang="en-US" sz="1600" dirty="0">
                <a:solidFill>
                  <a:schemeClr val="accent2"/>
                </a:solidFill>
              </a:rPr>
              <a:t>counterfactual utility </a:t>
            </a:r>
            <a:r>
              <a:rPr lang="en-US" sz="1600" dirty="0"/>
              <a:t>=</a:t>
            </a:r>
          </a:p>
          <a:p>
            <a:r>
              <a:rPr lang="en-US" sz="1600" b="1" dirty="0"/>
              <a:t>      sum</a:t>
            </a:r>
            <a:r>
              <a:rPr lang="en-US" sz="1600" dirty="0"/>
              <a:t> of </a:t>
            </a:r>
            <a:r>
              <a:rPr lang="en-US" sz="1600" dirty="0">
                <a:solidFill>
                  <a:schemeClr val="accent2"/>
                </a:solidFill>
              </a:rPr>
              <a:t>counterfactual utilities </a:t>
            </a:r>
            <a:r>
              <a:rPr lang="en-US" sz="1600" dirty="0"/>
              <a:t>of children +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   utility value</a:t>
            </a:r>
            <a:r>
              <a:rPr lang="en-US" sz="1600" dirty="0"/>
              <a:t> given at that observation point</a:t>
            </a:r>
          </a:p>
          <a:p>
            <a:r>
              <a:rPr lang="en-US" sz="1600" i="1" dirty="0"/>
              <a:t>At </a:t>
            </a:r>
            <a:r>
              <a:rPr lang="en-US" sz="1600" b="1" i="1" dirty="0">
                <a:solidFill>
                  <a:schemeClr val="accent1"/>
                </a:solidFill>
              </a:rPr>
              <a:t>decision points</a:t>
            </a:r>
            <a:r>
              <a:rPr lang="en-US" sz="1600" b="1" i="1" dirty="0"/>
              <a:t>:</a:t>
            </a:r>
          </a:p>
          <a:p>
            <a:r>
              <a:rPr lang="en-US" sz="1600" i="1" dirty="0"/>
              <a:t>   </a:t>
            </a:r>
            <a:r>
              <a:rPr lang="en-US" sz="1600" dirty="0">
                <a:solidFill>
                  <a:schemeClr val="accent2"/>
                </a:solidFill>
              </a:rPr>
              <a:t>counterfactual utility </a:t>
            </a:r>
            <a:r>
              <a:rPr lang="en-US" sz="1600" dirty="0"/>
              <a:t>=</a:t>
            </a:r>
            <a:endParaRPr lang="en-US" sz="1600" i="1" dirty="0"/>
          </a:p>
          <a:p>
            <a:r>
              <a:rPr lang="en-US" sz="1600" i="1" dirty="0"/>
              <a:t>      </a:t>
            </a:r>
            <a:r>
              <a:rPr lang="en-US" sz="1600" b="1" dirty="0"/>
              <a:t>expected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counterfactual utility </a:t>
            </a:r>
            <a:r>
              <a:rPr lang="en-US" sz="1600" dirty="0"/>
              <a:t>of children </a:t>
            </a:r>
          </a:p>
          <a:p>
            <a:r>
              <a:rPr lang="en-US" sz="1600" dirty="0"/>
              <a:t>         under</a:t>
            </a:r>
            <a:r>
              <a:rPr lang="en-US" sz="1600" dirty="0">
                <a:solidFill>
                  <a:schemeClr val="accent6"/>
                </a:solidFill>
              </a:rPr>
              <a:t> local strategy at that decision point</a:t>
            </a:r>
            <a:endParaRPr lang="en-US" sz="1600" dirty="0"/>
          </a:p>
        </p:txBody>
      </p:sp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F4F82422-728F-55F7-CF0D-0F43D0358A9F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187" name="Rectangle 186">
              <a:extLst>
                <a:ext uri="{FF2B5EF4-FFF2-40B4-BE49-F238E27FC236}">
                  <a16:creationId xmlns="" xmlns:a16="http://schemas.microsoft.com/office/drawing/2014/main" id="{7605E9B8-CEE5-204D-97CC-DFE039876C91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="" xmlns:a16="http://schemas.microsoft.com/office/drawing/2014/main" id="{7F3C61CE-22FD-4788-56B9-A6914B4D6B4C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Arrow Connector 188">
              <a:extLst>
                <a:ext uri="{FF2B5EF4-FFF2-40B4-BE49-F238E27FC236}">
                  <a16:creationId xmlns="" xmlns:a16="http://schemas.microsoft.com/office/drawing/2014/main" id="{F50E2170-A3ED-EAF2-1674-DC944236E2AA}"/>
                </a:ext>
              </a:extLst>
            </p:cNvPr>
            <p:cNvCxnSpPr>
              <a:cxnSpLocks/>
              <a:stCxn id="187" idx="2"/>
              <a:endCxn id="188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="" xmlns:a16="http://schemas.microsoft.com/office/drawing/2014/main" id="{1CDA97A4-3A21-C26D-D467-F1471DD005A0}"/>
                </a:ext>
              </a:extLst>
            </p:cNvPr>
            <p:cNvCxnSpPr>
              <a:cxnSpLocks/>
              <a:stCxn id="187" idx="2"/>
              <a:endCxn id="204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Arrow Connector 190">
              <a:extLst>
                <a:ext uri="{FF2B5EF4-FFF2-40B4-BE49-F238E27FC236}">
                  <a16:creationId xmlns="" xmlns:a16="http://schemas.microsoft.com/office/drawing/2014/main" id="{A88DC8F9-9D23-18BF-19CB-4B7C9180833C}"/>
                </a:ext>
              </a:extLst>
            </p:cNvPr>
            <p:cNvCxnSpPr>
              <a:cxnSpLocks/>
              <a:stCxn id="187" idx="2"/>
              <a:endCxn id="210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="" xmlns:a16="http://schemas.microsoft.com/office/drawing/2014/main" id="{80D255D3-91B4-E1E3-BBBA-76E6A755DE14}"/>
                </a:ext>
              </a:extLst>
            </p:cNvPr>
            <p:cNvCxnSpPr>
              <a:cxnSpLocks/>
              <a:stCxn id="188" idx="4"/>
              <a:endCxn id="195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TextBox 1095">
              <a:extLst>
                <a:ext uri="{FF2B5EF4-FFF2-40B4-BE49-F238E27FC236}">
                  <a16:creationId xmlns="" xmlns:a16="http://schemas.microsoft.com/office/drawing/2014/main" id="{F57AD70A-2550-733F-9025-D3F10460FA14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="" xmlns:a16="http://schemas.microsoft.com/office/drawing/2014/main" id="{FD120547-E81B-F2F8-24D6-F6BB9E74A0F1}"/>
                </a:ext>
              </a:extLst>
            </p:cNvPr>
            <p:cNvCxnSpPr>
              <a:cxnSpLocks/>
              <a:stCxn id="188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6BC88F94-D33B-A78A-4252-E6BEEAA59AD3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1095">
              <a:extLst>
                <a:ext uri="{FF2B5EF4-FFF2-40B4-BE49-F238E27FC236}">
                  <a16:creationId xmlns="" xmlns:a16="http://schemas.microsoft.com/office/drawing/2014/main" id="{8EB1F3DE-FC2D-CAD0-A598-1E8E820604D0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="" xmlns:a16="http://schemas.microsoft.com/office/drawing/2014/main" id="{6959F06B-6E9C-172A-CCED-370F71E18C10}"/>
                </a:ext>
              </a:extLst>
            </p:cNvPr>
            <p:cNvCxnSpPr>
              <a:cxnSpLocks/>
              <a:stCxn id="195" idx="2"/>
              <a:endCxn id="198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F7D02C56-77DE-2B33-F0DA-1E07BD25DEA8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="" xmlns:a16="http://schemas.microsoft.com/office/drawing/2014/main" id="{1B881B14-38B9-ECD8-5C6C-2C0E9D8241F6}"/>
                </a:ext>
              </a:extLst>
            </p:cNvPr>
            <p:cNvCxnSpPr>
              <a:cxnSpLocks/>
              <a:stCxn id="198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095">
              <a:extLst>
                <a:ext uri="{FF2B5EF4-FFF2-40B4-BE49-F238E27FC236}">
                  <a16:creationId xmlns="" xmlns:a16="http://schemas.microsoft.com/office/drawing/2014/main" id="{30EE91B0-A2C1-6A4A-3521-7CBC12DAED7E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01" name="Straight Arrow Connector 200">
              <a:extLst>
                <a:ext uri="{FF2B5EF4-FFF2-40B4-BE49-F238E27FC236}">
                  <a16:creationId xmlns="" xmlns:a16="http://schemas.microsoft.com/office/drawing/2014/main" id="{EE383B3C-280F-058E-2C98-A7EC9926B1BB}"/>
                </a:ext>
              </a:extLst>
            </p:cNvPr>
            <p:cNvCxnSpPr>
              <a:cxnSpLocks/>
              <a:stCxn id="198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TextBox 1095">
              <a:extLst>
                <a:ext uri="{FF2B5EF4-FFF2-40B4-BE49-F238E27FC236}">
                  <a16:creationId xmlns="" xmlns:a16="http://schemas.microsoft.com/office/drawing/2014/main" id="{89DB365B-F8D8-13F0-2047-C01EE2047F6A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03" name="TextBox 1095">
              <a:extLst>
                <a:ext uri="{FF2B5EF4-FFF2-40B4-BE49-F238E27FC236}">
                  <a16:creationId xmlns="" xmlns:a16="http://schemas.microsoft.com/office/drawing/2014/main" id="{D1194B50-C874-D7A5-D2E6-25A290A198EF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04" name="Oval 203">
              <a:extLst>
                <a:ext uri="{FF2B5EF4-FFF2-40B4-BE49-F238E27FC236}">
                  <a16:creationId xmlns="" xmlns:a16="http://schemas.microsoft.com/office/drawing/2014/main" id="{8637B8C3-AC19-E7DA-A4F3-CF3EDA30E8D3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" name="Straight Arrow Connector 204">
              <a:extLst>
                <a:ext uri="{FF2B5EF4-FFF2-40B4-BE49-F238E27FC236}">
                  <a16:creationId xmlns="" xmlns:a16="http://schemas.microsoft.com/office/drawing/2014/main" id="{375E9070-785B-BCC0-DAD4-CDAC50F62F7B}"/>
                </a:ext>
              </a:extLst>
            </p:cNvPr>
            <p:cNvCxnSpPr>
              <a:cxnSpLocks/>
              <a:stCxn id="204" idx="4"/>
              <a:endCxn id="208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095">
              <a:extLst>
                <a:ext uri="{FF2B5EF4-FFF2-40B4-BE49-F238E27FC236}">
                  <a16:creationId xmlns="" xmlns:a16="http://schemas.microsoft.com/office/drawing/2014/main" id="{24B463C1-D6D1-6540-E718-BD48B31B0CAE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="" xmlns:a16="http://schemas.microsoft.com/office/drawing/2014/main" id="{4F9CB4D2-FB50-A9A7-5995-DDD0AD895F6A}"/>
                </a:ext>
              </a:extLst>
            </p:cNvPr>
            <p:cNvCxnSpPr>
              <a:cxnSpLocks/>
              <a:stCxn id="204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Rectangle 207">
              <a:extLst>
                <a:ext uri="{FF2B5EF4-FFF2-40B4-BE49-F238E27FC236}">
                  <a16:creationId xmlns="" xmlns:a16="http://schemas.microsoft.com/office/drawing/2014/main" id="{CCDF90DC-AB22-797E-3110-38094A326E18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1095">
              <a:extLst>
                <a:ext uri="{FF2B5EF4-FFF2-40B4-BE49-F238E27FC236}">
                  <a16:creationId xmlns="" xmlns:a16="http://schemas.microsoft.com/office/drawing/2014/main" id="{0396DF4F-AEFB-94D4-8BFF-06932874F75B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6697E6E5-A915-E940-B057-DAC439230EB7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="" xmlns:a16="http://schemas.microsoft.com/office/drawing/2014/main" id="{84982065-63BA-0AC3-DDE4-B03BF4664E8D}"/>
                </a:ext>
              </a:extLst>
            </p:cNvPr>
            <p:cNvCxnSpPr>
              <a:cxnSpLocks/>
              <a:stCxn id="210" idx="4"/>
              <a:endCxn id="214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1095">
              <a:extLst>
                <a:ext uri="{FF2B5EF4-FFF2-40B4-BE49-F238E27FC236}">
                  <a16:creationId xmlns="" xmlns:a16="http://schemas.microsoft.com/office/drawing/2014/main" id="{F84FCEB7-42E6-F411-4F22-E20601CE4536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13" name="Straight Arrow Connector 212">
              <a:extLst>
                <a:ext uri="{FF2B5EF4-FFF2-40B4-BE49-F238E27FC236}">
                  <a16:creationId xmlns="" xmlns:a16="http://schemas.microsoft.com/office/drawing/2014/main" id="{C593328E-7360-5246-28B8-7DE956430460}"/>
                </a:ext>
              </a:extLst>
            </p:cNvPr>
            <p:cNvCxnSpPr>
              <a:cxnSpLocks/>
              <a:stCxn id="210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Rectangle 213">
              <a:extLst>
                <a:ext uri="{FF2B5EF4-FFF2-40B4-BE49-F238E27FC236}">
                  <a16:creationId xmlns="" xmlns:a16="http://schemas.microsoft.com/office/drawing/2014/main" id="{7FC21C7A-590E-9DD2-A26D-DC8D288321CD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1095">
              <a:extLst>
                <a:ext uri="{FF2B5EF4-FFF2-40B4-BE49-F238E27FC236}">
                  <a16:creationId xmlns="" xmlns:a16="http://schemas.microsoft.com/office/drawing/2014/main" id="{62F30587-1B11-AB6D-D696-6CDAB56A3F4C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16" name="TextBox 1095">
              <a:extLst>
                <a:ext uri="{FF2B5EF4-FFF2-40B4-BE49-F238E27FC236}">
                  <a16:creationId xmlns="" xmlns:a16="http://schemas.microsoft.com/office/drawing/2014/main" id="{C0C7916C-3EC7-B42D-AB95-3B7A2DAC6CAF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217" name="TextBox 1095">
              <a:extLst>
                <a:ext uri="{FF2B5EF4-FFF2-40B4-BE49-F238E27FC236}">
                  <a16:creationId xmlns="" xmlns:a16="http://schemas.microsoft.com/office/drawing/2014/main" id="{2F7077FB-B672-5B65-65FA-0FCD9202D773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218" name="TextBox 1095">
              <a:extLst>
                <a:ext uri="{FF2B5EF4-FFF2-40B4-BE49-F238E27FC236}">
                  <a16:creationId xmlns="" xmlns:a16="http://schemas.microsoft.com/office/drawing/2014/main" id="{04F32F58-042E-9465-8B2E-102D30F8F999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219" name="Straight Arrow Connector 218">
              <a:extLst>
                <a:ext uri="{FF2B5EF4-FFF2-40B4-BE49-F238E27FC236}">
                  <a16:creationId xmlns="" xmlns:a16="http://schemas.microsoft.com/office/drawing/2014/main" id="{5EA189E4-7455-24FF-EEE3-036B87536FCE}"/>
                </a:ext>
              </a:extLst>
            </p:cNvPr>
            <p:cNvCxnSpPr>
              <a:cxnSpLocks/>
              <a:endCxn id="220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36E6FAB8-A0DF-F311-BE32-A9990CBBA640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Arrow Connector 220">
              <a:extLst>
                <a:ext uri="{FF2B5EF4-FFF2-40B4-BE49-F238E27FC236}">
                  <a16:creationId xmlns="" xmlns:a16="http://schemas.microsoft.com/office/drawing/2014/main" id="{6CBB8D13-08DC-C8E5-4222-C7B8786B8ACE}"/>
                </a:ext>
              </a:extLst>
            </p:cNvPr>
            <p:cNvCxnSpPr>
              <a:cxnSpLocks/>
              <a:stCxn id="220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TextBox 1095">
              <a:extLst>
                <a:ext uri="{FF2B5EF4-FFF2-40B4-BE49-F238E27FC236}">
                  <a16:creationId xmlns="" xmlns:a16="http://schemas.microsoft.com/office/drawing/2014/main" id="{D83060E5-8D30-E361-4B7A-EF5CBC87F345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="" xmlns:a16="http://schemas.microsoft.com/office/drawing/2014/main" id="{B718D331-E226-FC36-D84B-4FD6C6926F17}"/>
                </a:ext>
              </a:extLst>
            </p:cNvPr>
            <p:cNvCxnSpPr>
              <a:cxnSpLocks/>
              <a:stCxn id="220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1095">
              <a:extLst>
                <a:ext uri="{FF2B5EF4-FFF2-40B4-BE49-F238E27FC236}">
                  <a16:creationId xmlns="" xmlns:a16="http://schemas.microsoft.com/office/drawing/2014/main" id="{B9A13B47-D5D8-C8C7-A607-5215F35D5A30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225" name="Straight Arrow Connector 224">
              <a:extLst>
                <a:ext uri="{FF2B5EF4-FFF2-40B4-BE49-F238E27FC236}">
                  <a16:creationId xmlns="" xmlns:a16="http://schemas.microsoft.com/office/drawing/2014/main" id="{38893BE8-AC53-203E-2FBD-CD504C2F6404}"/>
                </a:ext>
              </a:extLst>
            </p:cNvPr>
            <p:cNvCxnSpPr>
              <a:cxnSpLocks/>
              <a:endCxn id="226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="" xmlns:a16="http://schemas.microsoft.com/office/drawing/2014/main" id="{4D230113-A27F-0F75-C5D0-4B934308112A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Arrow Connector 226">
              <a:extLst>
                <a:ext uri="{FF2B5EF4-FFF2-40B4-BE49-F238E27FC236}">
                  <a16:creationId xmlns="" xmlns:a16="http://schemas.microsoft.com/office/drawing/2014/main" id="{0F024406-E9AC-36C5-E523-0CDDA767F72F}"/>
                </a:ext>
              </a:extLst>
            </p:cNvPr>
            <p:cNvCxnSpPr>
              <a:cxnSpLocks/>
              <a:stCxn id="226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TextBox 1095">
              <a:extLst>
                <a:ext uri="{FF2B5EF4-FFF2-40B4-BE49-F238E27FC236}">
                  <a16:creationId xmlns="" xmlns:a16="http://schemas.microsoft.com/office/drawing/2014/main" id="{1473A4A1-2D72-7642-BD4C-56F68D9DAF76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="" xmlns:a16="http://schemas.microsoft.com/office/drawing/2014/main" id="{DD91C76D-55B0-3911-3E4F-127F2FA881AE}"/>
                </a:ext>
              </a:extLst>
            </p:cNvPr>
            <p:cNvCxnSpPr>
              <a:cxnSpLocks/>
              <a:stCxn id="226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1095">
              <a:extLst>
                <a:ext uri="{FF2B5EF4-FFF2-40B4-BE49-F238E27FC236}">
                  <a16:creationId xmlns="" xmlns:a16="http://schemas.microsoft.com/office/drawing/2014/main" id="{2A5197BA-74EC-4410-2F23-0B11D9054796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31" name="TextBox 1095">
              <a:extLst>
                <a:ext uri="{FF2B5EF4-FFF2-40B4-BE49-F238E27FC236}">
                  <a16:creationId xmlns="" xmlns:a16="http://schemas.microsoft.com/office/drawing/2014/main" id="{0B00FF68-9CF9-7DC1-FD5F-02596BE2915C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32" name="TextBox 1095">
              <a:extLst>
                <a:ext uri="{FF2B5EF4-FFF2-40B4-BE49-F238E27FC236}">
                  <a16:creationId xmlns="" xmlns:a16="http://schemas.microsoft.com/office/drawing/2014/main" id="{810E64A1-C5AF-E3FE-1FA7-4F0F2F24C266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9564C94F-5DF2-B2D8-8D75-592A20A61475}"/>
              </a:ext>
            </a:extLst>
          </p:cNvPr>
          <p:cNvSpPr txBox="1"/>
          <p:nvPr/>
        </p:nvSpPr>
        <p:spPr>
          <a:xfrm>
            <a:off x="1154534" y="48821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C2DD679D-EEA0-ED62-39DE-FF2FF5E2B853}"/>
              </a:ext>
            </a:extLst>
          </p:cNvPr>
          <p:cNvSpPr txBox="1"/>
          <p:nvPr/>
        </p:nvSpPr>
        <p:spPr>
          <a:xfrm>
            <a:off x="643208" y="598524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="" xmlns:a16="http://schemas.microsoft.com/office/drawing/2014/main" id="{11201806-A449-296C-71A4-6CE3D526B6EA}"/>
              </a:ext>
            </a:extLst>
          </p:cNvPr>
          <p:cNvSpPr txBox="1"/>
          <p:nvPr/>
        </p:nvSpPr>
        <p:spPr>
          <a:xfrm>
            <a:off x="2765506" y="481899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="" xmlns:a16="http://schemas.microsoft.com/office/drawing/2014/main" id="{B2E79EF6-676D-64C2-6473-4F2FC2800956}"/>
              </a:ext>
            </a:extLst>
          </p:cNvPr>
          <p:cNvSpPr txBox="1"/>
          <p:nvPr/>
        </p:nvSpPr>
        <p:spPr>
          <a:xfrm>
            <a:off x="1748788" y="595978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2EE4510D-B089-E9E9-7CEA-A3CE9A2DA3B7}"/>
              </a:ext>
            </a:extLst>
          </p:cNvPr>
          <p:cNvSpPr txBox="1"/>
          <p:nvPr/>
        </p:nvSpPr>
        <p:spPr>
          <a:xfrm>
            <a:off x="2188568" y="594697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3DEC73BF-46EB-FED4-3048-2371A011468A}"/>
              </a:ext>
            </a:extLst>
          </p:cNvPr>
          <p:cNvSpPr txBox="1"/>
          <p:nvPr/>
        </p:nvSpPr>
        <p:spPr>
          <a:xfrm>
            <a:off x="3345535" y="597733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="" xmlns:a16="http://schemas.microsoft.com/office/drawing/2014/main" id="{50A4B1EF-ED62-CC9A-C929-3788D106167F}"/>
              </a:ext>
            </a:extLst>
          </p:cNvPr>
          <p:cNvSpPr txBox="1"/>
          <p:nvPr/>
        </p:nvSpPr>
        <p:spPr>
          <a:xfrm>
            <a:off x="3767653" y="595395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="" xmlns:a16="http://schemas.microsoft.com/office/drawing/2014/main" id="{A0F0BA0B-AB56-A9E7-C5A3-C66B753E8F0E}"/>
              </a:ext>
            </a:extLst>
          </p:cNvPr>
          <p:cNvSpPr txBox="1"/>
          <p:nvPr/>
        </p:nvSpPr>
        <p:spPr>
          <a:xfrm>
            <a:off x="4414338" y="48861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="" xmlns:a16="http://schemas.microsoft.com/office/drawing/2014/main" id="{7255D7ED-1F23-07BA-6AC0-DF8C0CDD22F1}"/>
              </a:ext>
            </a:extLst>
          </p:cNvPr>
          <p:cNvSpPr txBox="1"/>
          <p:nvPr/>
        </p:nvSpPr>
        <p:spPr>
          <a:xfrm>
            <a:off x="177841" y="598524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="" xmlns:a16="http://schemas.microsoft.com/office/drawing/2014/main" id="{0CB677C0-F7ED-620D-79E7-E1D38F6F4188}"/>
              </a:ext>
            </a:extLst>
          </p:cNvPr>
          <p:cNvSpPr txBox="1"/>
          <p:nvPr/>
        </p:nvSpPr>
        <p:spPr>
          <a:xfrm>
            <a:off x="2703027" y="3276600"/>
            <a:ext cx="6493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="" xmlns:a16="http://schemas.microsoft.com/office/drawing/2014/main" id="{6644C10E-7850-D5BC-DF7D-33974F00984D}"/>
              </a:ext>
            </a:extLst>
          </p:cNvPr>
          <p:cNvSpPr txBox="1"/>
          <p:nvPr/>
        </p:nvSpPr>
        <p:spPr>
          <a:xfrm>
            <a:off x="100175" y="458059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247" name="TextBox 246">
            <a:extLst>
              <a:ext uri="{FF2B5EF4-FFF2-40B4-BE49-F238E27FC236}">
                <a16:creationId xmlns="" xmlns:a16="http://schemas.microsoft.com/office/drawing/2014/main" id="{1DE0E921-C58F-34F7-A84D-304892498BC8}"/>
              </a:ext>
            </a:extLst>
          </p:cNvPr>
          <p:cNvSpPr txBox="1"/>
          <p:nvPr/>
        </p:nvSpPr>
        <p:spPr>
          <a:xfrm>
            <a:off x="1675320" y="4562176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="" xmlns:a16="http://schemas.microsoft.com/office/drawing/2014/main" id="{3193BC85-2973-3D7C-D3D6-28E4E4ADEE3D}"/>
              </a:ext>
            </a:extLst>
          </p:cNvPr>
          <p:cNvSpPr txBox="1"/>
          <p:nvPr/>
        </p:nvSpPr>
        <p:spPr>
          <a:xfrm>
            <a:off x="3251498" y="452654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352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200A39A-E2B6-1C26-1B22-1108A0046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orange</a:t>
                </a:r>
                <a:r>
                  <a:rPr lang="en-US" dirty="0"/>
                  <a:t> local strategies were output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the regret minimizers at each decision point.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we observe some 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0A39A-E2B6-1C26-1B22-1108A0046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  <a:blipFill>
                <a:blip r:embed="rId3"/>
                <a:stretch>
                  <a:fillRect l="-1185" t="-769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224E4F-8C98-2EA9-2134-68EC2540E51B}"/>
              </a:ext>
            </a:extLst>
          </p:cNvPr>
          <p:cNvSpPr txBox="1"/>
          <p:nvPr/>
        </p:nvSpPr>
        <p:spPr>
          <a:xfrm>
            <a:off x="4898527" y="3132029"/>
            <a:ext cx="43547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Step 2</a:t>
            </a:r>
            <a:r>
              <a:rPr lang="en-US" sz="1600" dirty="0"/>
              <a:t>: Compute </a:t>
            </a:r>
            <a:r>
              <a:rPr lang="en-US" sz="1600" b="1" dirty="0"/>
              <a:t>counterfactual utilities</a:t>
            </a:r>
          </a:p>
          <a:p>
            <a:endParaRPr lang="en-US" sz="1600" b="1" dirty="0"/>
          </a:p>
          <a:p>
            <a:r>
              <a:rPr lang="en-US" sz="1600" i="1" dirty="0"/>
              <a:t>At </a:t>
            </a:r>
            <a:r>
              <a:rPr lang="en-US" sz="1600" b="1" i="1" dirty="0"/>
              <a:t>observation points and leaves:</a:t>
            </a:r>
          </a:p>
          <a:p>
            <a:r>
              <a:rPr lang="en-US" sz="1600" b="1" i="1" dirty="0">
                <a:solidFill>
                  <a:schemeClr val="accent2"/>
                </a:solidFill>
              </a:rPr>
              <a:t>   </a:t>
            </a:r>
            <a:r>
              <a:rPr lang="en-US" sz="1600" dirty="0">
                <a:solidFill>
                  <a:schemeClr val="accent2"/>
                </a:solidFill>
              </a:rPr>
              <a:t>counterfactual utility </a:t>
            </a:r>
            <a:r>
              <a:rPr lang="en-US" sz="1600" dirty="0"/>
              <a:t>=</a:t>
            </a:r>
          </a:p>
          <a:p>
            <a:r>
              <a:rPr lang="en-US" sz="1600" b="1" dirty="0"/>
              <a:t>      sum</a:t>
            </a:r>
            <a:r>
              <a:rPr lang="en-US" sz="1600" dirty="0"/>
              <a:t> of </a:t>
            </a:r>
            <a:r>
              <a:rPr lang="en-US" sz="1600" dirty="0">
                <a:solidFill>
                  <a:schemeClr val="accent2"/>
                </a:solidFill>
              </a:rPr>
              <a:t>counterfactual utilities </a:t>
            </a:r>
            <a:r>
              <a:rPr lang="en-US" sz="1600" dirty="0"/>
              <a:t>of children +</a:t>
            </a:r>
          </a:p>
          <a:p>
            <a:r>
              <a:rPr lang="en-US" sz="1600" dirty="0">
                <a:solidFill>
                  <a:srgbClr val="00B050"/>
                </a:solidFill>
              </a:rPr>
              <a:t>      utility value</a:t>
            </a:r>
            <a:r>
              <a:rPr lang="en-US" sz="1600" dirty="0"/>
              <a:t> given at that observation point</a:t>
            </a:r>
          </a:p>
          <a:p>
            <a:r>
              <a:rPr lang="en-US" sz="1600" i="1" dirty="0"/>
              <a:t>At </a:t>
            </a:r>
            <a:r>
              <a:rPr lang="en-US" sz="1600" b="1" i="1" dirty="0">
                <a:solidFill>
                  <a:schemeClr val="accent1"/>
                </a:solidFill>
              </a:rPr>
              <a:t>decision points</a:t>
            </a:r>
            <a:r>
              <a:rPr lang="en-US" sz="1600" b="1" i="1" dirty="0"/>
              <a:t>:</a:t>
            </a:r>
          </a:p>
          <a:p>
            <a:r>
              <a:rPr lang="en-US" sz="1600" i="1" dirty="0"/>
              <a:t>   </a:t>
            </a:r>
            <a:r>
              <a:rPr lang="en-US" sz="1600" dirty="0">
                <a:solidFill>
                  <a:schemeClr val="accent2"/>
                </a:solidFill>
              </a:rPr>
              <a:t>counterfactual utility </a:t>
            </a:r>
            <a:r>
              <a:rPr lang="en-US" sz="1600" dirty="0"/>
              <a:t>=</a:t>
            </a:r>
            <a:endParaRPr lang="en-US" sz="1600" i="1" dirty="0"/>
          </a:p>
          <a:p>
            <a:r>
              <a:rPr lang="en-US" sz="1600" i="1" dirty="0"/>
              <a:t>      </a:t>
            </a:r>
            <a:r>
              <a:rPr lang="en-US" sz="1600" b="1" dirty="0"/>
              <a:t>expected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counterfactual utility </a:t>
            </a:r>
            <a:r>
              <a:rPr lang="en-US" sz="1600" dirty="0"/>
              <a:t>of children </a:t>
            </a:r>
          </a:p>
          <a:p>
            <a:r>
              <a:rPr lang="en-US" sz="1600" dirty="0"/>
              <a:t>         under</a:t>
            </a:r>
            <a:r>
              <a:rPr lang="en-US" sz="1600" dirty="0">
                <a:solidFill>
                  <a:schemeClr val="accent6"/>
                </a:solidFill>
              </a:rPr>
              <a:t> local strategy at that decision point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1227F57-C77A-02A1-84FA-1DB592FC64BE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FB21320-A908-CCC9-0857-782390D12639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2649FFD-CEB8-F454-309C-C2A699E3D40B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09C8A62E-C1E1-EFF7-8365-D4D8385310A7}"/>
                </a:ext>
              </a:extLst>
            </p:cNvPr>
            <p:cNvCxnSpPr>
              <a:cxnSpLocks/>
              <a:stCxn id="8" idx="2"/>
              <a:endCxn id="9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505B64C-925E-F7A8-CF23-B89A2A7AC633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B96969E1-A732-004E-D2DE-1B98E19B9740}"/>
                </a:ext>
              </a:extLst>
            </p:cNvPr>
            <p:cNvCxnSpPr>
              <a:cxnSpLocks/>
              <a:stCxn id="8" idx="2"/>
              <a:endCxn id="31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77C609D7-E541-F2E7-FC76-A1D26265BE96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95">
              <a:extLst>
                <a:ext uri="{FF2B5EF4-FFF2-40B4-BE49-F238E27FC236}">
                  <a16:creationId xmlns="" xmlns:a16="http://schemas.microsoft.com/office/drawing/2014/main" id="{03107A0C-0260-F99E-4E4D-86E359AFDA6D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CFB6AC50-4B45-1C1B-1DD6-D0EF32F0D8E9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9D558EE-0CA4-26A5-1F3C-6698DA3129AF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095">
              <a:extLst>
                <a:ext uri="{FF2B5EF4-FFF2-40B4-BE49-F238E27FC236}">
                  <a16:creationId xmlns="" xmlns:a16="http://schemas.microsoft.com/office/drawing/2014/main" id="{89451E6D-1E13-F9D1-9161-4D4848FA067D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7E8D5BF7-779F-151B-BCBF-DB7F58CB2901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48C2087-C556-82C4-2A6C-580F2D96284D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85D45C2-1DF0-E672-CBF2-A79588A37A90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95">
              <a:extLst>
                <a:ext uri="{FF2B5EF4-FFF2-40B4-BE49-F238E27FC236}">
                  <a16:creationId xmlns="" xmlns:a16="http://schemas.microsoft.com/office/drawing/2014/main" id="{7B283781-B30A-5262-3EFF-1F8824ECFEC9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3BC41CAC-60ED-764C-BE22-3E87414AD7F3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095">
              <a:extLst>
                <a:ext uri="{FF2B5EF4-FFF2-40B4-BE49-F238E27FC236}">
                  <a16:creationId xmlns="" xmlns:a16="http://schemas.microsoft.com/office/drawing/2014/main" id="{D0173F79-0F1A-8F50-6D4B-EAA24E60146B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4" name="TextBox 1095">
              <a:extLst>
                <a:ext uri="{FF2B5EF4-FFF2-40B4-BE49-F238E27FC236}">
                  <a16:creationId xmlns="" xmlns:a16="http://schemas.microsoft.com/office/drawing/2014/main" id="{15F0CD53-1D6E-6299-5FD4-EFA70DA673DF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2998E41-6167-1CEA-2589-C6515FCA1BB3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9B8846CC-B3A4-37F7-BFB3-7AE930EDD5DC}"/>
                </a:ext>
              </a:extLst>
            </p:cNvPr>
            <p:cNvCxnSpPr>
              <a:cxnSpLocks/>
              <a:stCxn id="25" idx="4"/>
              <a:endCxn id="29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95">
              <a:extLst>
                <a:ext uri="{FF2B5EF4-FFF2-40B4-BE49-F238E27FC236}">
                  <a16:creationId xmlns="" xmlns:a16="http://schemas.microsoft.com/office/drawing/2014/main" id="{4000D7F0-9F0C-8A18-8D62-B3484FD3858D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FD97483D-AF78-48D9-342C-BD282C93D4DF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06C0C445-456D-4019-C4F9-C1FFAC263E19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1095">
              <a:extLst>
                <a:ext uri="{FF2B5EF4-FFF2-40B4-BE49-F238E27FC236}">
                  <a16:creationId xmlns="" xmlns:a16="http://schemas.microsoft.com/office/drawing/2014/main" id="{6E6F3328-818F-3960-7124-743064EF27AB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0156967D-9C13-79D6-EA01-96D384C1F553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D2FBC368-1A82-51E8-CF37-954D95EA8EE2}"/>
                </a:ext>
              </a:extLst>
            </p:cNvPr>
            <p:cNvCxnSpPr>
              <a:cxnSpLocks/>
              <a:stCxn id="31" idx="4"/>
              <a:endCxn id="35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095">
              <a:extLst>
                <a:ext uri="{FF2B5EF4-FFF2-40B4-BE49-F238E27FC236}">
                  <a16:creationId xmlns="" xmlns:a16="http://schemas.microsoft.com/office/drawing/2014/main" id="{E16496B0-0C54-1424-F010-ADA062D7006F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AF992468-6986-6E0B-3622-2092E5F1232D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A7E3AC18-8332-94C8-910E-AC752FF114E8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095">
              <a:extLst>
                <a:ext uri="{FF2B5EF4-FFF2-40B4-BE49-F238E27FC236}">
                  <a16:creationId xmlns="" xmlns:a16="http://schemas.microsoft.com/office/drawing/2014/main" id="{D5B8742F-F9CB-9353-C941-F4CC3016061E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7" name="TextBox 1095">
              <a:extLst>
                <a:ext uri="{FF2B5EF4-FFF2-40B4-BE49-F238E27FC236}">
                  <a16:creationId xmlns="" xmlns:a16="http://schemas.microsoft.com/office/drawing/2014/main" id="{A5F89DD1-C86D-7794-EA72-D39CF0FE5C0E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38" name="TextBox 1095">
              <a:extLst>
                <a:ext uri="{FF2B5EF4-FFF2-40B4-BE49-F238E27FC236}">
                  <a16:creationId xmlns="" xmlns:a16="http://schemas.microsoft.com/office/drawing/2014/main" id="{AD76578D-5BB6-0F49-8273-E12A68B61970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39" name="TextBox 1095">
              <a:extLst>
                <a:ext uri="{FF2B5EF4-FFF2-40B4-BE49-F238E27FC236}">
                  <a16:creationId xmlns="" xmlns:a16="http://schemas.microsoft.com/office/drawing/2014/main" id="{D1883427-62E4-8846-A55A-91C7066696BB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8666AACD-E222-97A5-638C-4179BC8CA67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6B9357E-772C-F7EB-362E-0007CFCE959A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D60625A2-41DF-D3D5-3287-0801C24AD9C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95">
              <a:extLst>
                <a:ext uri="{FF2B5EF4-FFF2-40B4-BE49-F238E27FC236}">
                  <a16:creationId xmlns="" xmlns:a16="http://schemas.microsoft.com/office/drawing/2014/main" id="{00943324-F38B-A6E9-2C58-55567D6B950F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811A21E9-9058-0970-49AE-0BDCA5BE8920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095">
              <a:extLst>
                <a:ext uri="{FF2B5EF4-FFF2-40B4-BE49-F238E27FC236}">
                  <a16:creationId xmlns="" xmlns:a16="http://schemas.microsoft.com/office/drawing/2014/main" id="{6B7FC652-1381-E087-0838-05812C03453F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4A24BE79-7C35-B099-4538-3A9D3677BD2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021E41ED-FC63-0AC6-D65B-29107FC680DB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18D7363B-83F6-727D-DB2D-E122A4DB0659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095">
              <a:extLst>
                <a:ext uri="{FF2B5EF4-FFF2-40B4-BE49-F238E27FC236}">
                  <a16:creationId xmlns="" xmlns:a16="http://schemas.microsoft.com/office/drawing/2014/main" id="{9DFFD625-57C9-ADF6-2E71-01068B331E7C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A85C0E65-CDC7-6F8D-375F-F6C0D68B7666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095">
              <a:extLst>
                <a:ext uri="{FF2B5EF4-FFF2-40B4-BE49-F238E27FC236}">
                  <a16:creationId xmlns="" xmlns:a16="http://schemas.microsoft.com/office/drawing/2014/main" id="{DEB093C0-7618-157A-FD22-9287D4AA778E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52" name="TextBox 1095">
              <a:extLst>
                <a:ext uri="{FF2B5EF4-FFF2-40B4-BE49-F238E27FC236}">
                  <a16:creationId xmlns="" xmlns:a16="http://schemas.microsoft.com/office/drawing/2014/main" id="{45394DDA-143E-760B-0AAA-C64B6683B834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4" name="TextBox 1095">
              <a:extLst>
                <a:ext uri="{FF2B5EF4-FFF2-40B4-BE49-F238E27FC236}">
                  <a16:creationId xmlns="" xmlns:a16="http://schemas.microsoft.com/office/drawing/2014/main" id="{E5167A9F-16ED-156F-6FC4-F028DFAE9579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B16A7FD-B18A-4E3D-CDAE-96A276ECA607}"/>
              </a:ext>
            </a:extLst>
          </p:cNvPr>
          <p:cNvSpPr txBox="1"/>
          <p:nvPr/>
        </p:nvSpPr>
        <p:spPr>
          <a:xfrm>
            <a:off x="100175" y="458059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2.84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825E2B-6A9B-DA6A-7920-93FA4624A90C}"/>
              </a:ext>
            </a:extLst>
          </p:cNvPr>
          <p:cNvSpPr txBox="1"/>
          <p:nvPr/>
        </p:nvSpPr>
        <p:spPr>
          <a:xfrm>
            <a:off x="1154534" y="48821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-1.5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7F1A04F-067A-FBB2-D77A-96A2B2571DB4}"/>
              </a:ext>
            </a:extLst>
          </p:cNvPr>
          <p:cNvSpPr txBox="1"/>
          <p:nvPr/>
        </p:nvSpPr>
        <p:spPr>
          <a:xfrm>
            <a:off x="643208" y="598524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68D1D84-C7A6-B709-D306-C37DA2FF28A8}"/>
              </a:ext>
            </a:extLst>
          </p:cNvPr>
          <p:cNvSpPr txBox="1"/>
          <p:nvPr/>
        </p:nvSpPr>
        <p:spPr>
          <a:xfrm>
            <a:off x="1675320" y="456217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0.46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33FDD57-AE2D-796D-CA7B-EA71B8A559E4}"/>
              </a:ext>
            </a:extLst>
          </p:cNvPr>
          <p:cNvSpPr txBox="1"/>
          <p:nvPr/>
        </p:nvSpPr>
        <p:spPr>
          <a:xfrm>
            <a:off x="2765506" y="481899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1AD5641-3116-505B-5695-2D1F7B162C0C}"/>
              </a:ext>
            </a:extLst>
          </p:cNvPr>
          <p:cNvSpPr txBox="1"/>
          <p:nvPr/>
        </p:nvSpPr>
        <p:spPr>
          <a:xfrm>
            <a:off x="1748788" y="595978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ECB2850-4236-B0A8-DBDD-865D6B896491}"/>
              </a:ext>
            </a:extLst>
          </p:cNvPr>
          <p:cNvSpPr txBox="1"/>
          <p:nvPr/>
        </p:nvSpPr>
        <p:spPr>
          <a:xfrm>
            <a:off x="2188568" y="594697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1.1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DDCFBD5-E94E-57F4-FD67-38A5EE933233}"/>
              </a:ext>
            </a:extLst>
          </p:cNvPr>
          <p:cNvSpPr txBox="1"/>
          <p:nvPr/>
        </p:nvSpPr>
        <p:spPr>
          <a:xfrm>
            <a:off x="3251498" y="452654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2.19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EE373FD-64C1-06EC-6726-FD01CDD004BB}"/>
              </a:ext>
            </a:extLst>
          </p:cNvPr>
          <p:cNvSpPr txBox="1"/>
          <p:nvPr/>
        </p:nvSpPr>
        <p:spPr>
          <a:xfrm>
            <a:off x="3345535" y="597733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-2.5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C7E6728-976B-E6BB-7F4E-C2C1DA207F25}"/>
              </a:ext>
            </a:extLst>
          </p:cNvPr>
          <p:cNvSpPr txBox="1"/>
          <p:nvPr/>
        </p:nvSpPr>
        <p:spPr>
          <a:xfrm>
            <a:off x="3767653" y="59539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1.6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9BC6BC4D-6E5A-F7E7-DC31-6D3794C6EF09}"/>
              </a:ext>
            </a:extLst>
          </p:cNvPr>
          <p:cNvSpPr txBox="1"/>
          <p:nvPr/>
        </p:nvSpPr>
        <p:spPr>
          <a:xfrm>
            <a:off x="177841" y="598524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  <a:endParaRPr lang="en-US" sz="1200" b="1" dirty="0">
              <a:solidFill>
                <a:schemeClr val="accent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1.2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C900D97-06FF-1D39-F26B-78673C6ACCB3}"/>
              </a:ext>
            </a:extLst>
          </p:cNvPr>
          <p:cNvSpPr txBox="1"/>
          <p:nvPr/>
        </p:nvSpPr>
        <p:spPr>
          <a:xfrm>
            <a:off x="2703027" y="3276600"/>
            <a:ext cx="64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0.6065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3AF27F82-1DF5-6DD0-9D03-6841CE28B2E5}"/>
              </a:ext>
            </a:extLst>
          </p:cNvPr>
          <p:cNvSpPr txBox="1"/>
          <p:nvPr/>
        </p:nvSpPr>
        <p:spPr>
          <a:xfrm>
            <a:off x="3778616" y="5344936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1.19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8B6592D0-F087-6860-7FB8-2566E0B247EB}"/>
              </a:ext>
            </a:extLst>
          </p:cNvPr>
          <p:cNvSpPr txBox="1"/>
          <p:nvPr/>
        </p:nvSpPr>
        <p:spPr>
          <a:xfrm>
            <a:off x="2192805" y="5351483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0.46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E085B62-62EA-4BF5-D350-827AA66A7EC5}"/>
              </a:ext>
            </a:extLst>
          </p:cNvPr>
          <p:cNvSpPr txBox="1"/>
          <p:nvPr/>
        </p:nvSpPr>
        <p:spPr>
          <a:xfrm>
            <a:off x="636963" y="5351291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0.84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404027A2-96BF-9F27-0979-819037E2C2C3}"/>
              </a:ext>
            </a:extLst>
          </p:cNvPr>
          <p:cNvSpPr txBox="1"/>
          <p:nvPr/>
        </p:nvSpPr>
        <p:spPr>
          <a:xfrm>
            <a:off x="1108274" y="423895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-1.066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5C5669E1-775E-4D59-A2EE-EBAC0EA09AE7}"/>
              </a:ext>
            </a:extLst>
          </p:cNvPr>
          <p:cNvSpPr txBox="1"/>
          <p:nvPr/>
        </p:nvSpPr>
        <p:spPr>
          <a:xfrm>
            <a:off x="2651666" y="4238954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0.03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3A96E271-ED90-E6CA-2093-6DFC01DBCEB5}"/>
              </a:ext>
            </a:extLst>
          </p:cNvPr>
          <p:cNvSpPr txBox="1"/>
          <p:nvPr/>
        </p:nvSpPr>
        <p:spPr>
          <a:xfrm>
            <a:off x="4222058" y="423798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1.6425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B92DFC7-49AE-7D36-AF85-630D1BC2E4DD}"/>
              </a:ext>
            </a:extLst>
          </p:cNvPr>
          <p:cNvSpPr txBox="1"/>
          <p:nvPr/>
        </p:nvSpPr>
        <p:spPr>
          <a:xfrm>
            <a:off x="4414338" y="48861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0.0</a:t>
            </a:r>
          </a:p>
        </p:txBody>
      </p:sp>
    </p:spTree>
    <p:extLst>
      <p:ext uri="{BB962C8B-B14F-4D97-AF65-F5344CB8AC3E}">
        <p14:creationId xmlns:p14="http://schemas.microsoft.com/office/powerpoint/2010/main" val="7719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200A39A-E2B6-1C26-1B22-1108A0046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orange</a:t>
                </a:r>
                <a:r>
                  <a:rPr lang="en-US" dirty="0"/>
                  <a:t> local strategies were output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the regret minimizers at each decision point.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we observe some 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0A39A-E2B6-1C26-1B22-1108A0046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  <a:blipFill>
                <a:blip r:embed="rId3"/>
                <a:stretch>
                  <a:fillRect l="-1185" t="-769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1227F57-C77A-02A1-84FA-1DB592FC64BE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FB21320-A908-CCC9-0857-782390D12639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2649FFD-CEB8-F454-309C-C2A699E3D40B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09C8A62E-C1E1-EFF7-8365-D4D8385310A7}"/>
                </a:ext>
              </a:extLst>
            </p:cNvPr>
            <p:cNvCxnSpPr>
              <a:cxnSpLocks/>
              <a:stCxn id="8" idx="2"/>
              <a:endCxn id="9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505B64C-925E-F7A8-CF23-B89A2A7AC633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B96969E1-A732-004E-D2DE-1B98E19B9740}"/>
                </a:ext>
              </a:extLst>
            </p:cNvPr>
            <p:cNvCxnSpPr>
              <a:cxnSpLocks/>
              <a:stCxn id="8" idx="2"/>
              <a:endCxn id="31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77C609D7-E541-F2E7-FC76-A1D26265BE96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95">
              <a:extLst>
                <a:ext uri="{FF2B5EF4-FFF2-40B4-BE49-F238E27FC236}">
                  <a16:creationId xmlns="" xmlns:a16="http://schemas.microsoft.com/office/drawing/2014/main" id="{03107A0C-0260-F99E-4E4D-86E359AFDA6D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CFB6AC50-4B45-1C1B-1DD6-D0EF32F0D8E9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9D558EE-0CA4-26A5-1F3C-6698DA3129AF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095">
              <a:extLst>
                <a:ext uri="{FF2B5EF4-FFF2-40B4-BE49-F238E27FC236}">
                  <a16:creationId xmlns="" xmlns:a16="http://schemas.microsoft.com/office/drawing/2014/main" id="{89451E6D-1E13-F9D1-9161-4D4848FA067D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7E8D5BF7-779F-151B-BCBF-DB7F58CB2901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48C2087-C556-82C4-2A6C-580F2D96284D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85D45C2-1DF0-E672-CBF2-A79588A37A90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95">
              <a:extLst>
                <a:ext uri="{FF2B5EF4-FFF2-40B4-BE49-F238E27FC236}">
                  <a16:creationId xmlns="" xmlns:a16="http://schemas.microsoft.com/office/drawing/2014/main" id="{7B283781-B30A-5262-3EFF-1F8824ECFEC9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3BC41CAC-60ED-764C-BE22-3E87414AD7F3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095">
              <a:extLst>
                <a:ext uri="{FF2B5EF4-FFF2-40B4-BE49-F238E27FC236}">
                  <a16:creationId xmlns="" xmlns:a16="http://schemas.microsoft.com/office/drawing/2014/main" id="{D0173F79-0F1A-8F50-6D4B-EAA24E60146B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4" name="TextBox 1095">
              <a:extLst>
                <a:ext uri="{FF2B5EF4-FFF2-40B4-BE49-F238E27FC236}">
                  <a16:creationId xmlns="" xmlns:a16="http://schemas.microsoft.com/office/drawing/2014/main" id="{15F0CD53-1D6E-6299-5FD4-EFA70DA673DF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2998E41-6167-1CEA-2589-C6515FCA1BB3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9B8846CC-B3A4-37F7-BFB3-7AE930EDD5DC}"/>
                </a:ext>
              </a:extLst>
            </p:cNvPr>
            <p:cNvCxnSpPr>
              <a:cxnSpLocks/>
              <a:stCxn id="25" idx="4"/>
              <a:endCxn id="29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95">
              <a:extLst>
                <a:ext uri="{FF2B5EF4-FFF2-40B4-BE49-F238E27FC236}">
                  <a16:creationId xmlns="" xmlns:a16="http://schemas.microsoft.com/office/drawing/2014/main" id="{4000D7F0-9F0C-8A18-8D62-B3484FD3858D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FD97483D-AF78-48D9-342C-BD282C93D4DF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06C0C445-456D-4019-C4F9-C1FFAC263E19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1095">
              <a:extLst>
                <a:ext uri="{FF2B5EF4-FFF2-40B4-BE49-F238E27FC236}">
                  <a16:creationId xmlns="" xmlns:a16="http://schemas.microsoft.com/office/drawing/2014/main" id="{6E6F3328-818F-3960-7124-743064EF27AB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0156967D-9C13-79D6-EA01-96D384C1F553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D2FBC368-1A82-51E8-CF37-954D95EA8EE2}"/>
                </a:ext>
              </a:extLst>
            </p:cNvPr>
            <p:cNvCxnSpPr>
              <a:cxnSpLocks/>
              <a:stCxn id="31" idx="4"/>
              <a:endCxn id="35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095">
              <a:extLst>
                <a:ext uri="{FF2B5EF4-FFF2-40B4-BE49-F238E27FC236}">
                  <a16:creationId xmlns="" xmlns:a16="http://schemas.microsoft.com/office/drawing/2014/main" id="{E16496B0-0C54-1424-F010-ADA062D7006F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AF992468-6986-6E0B-3622-2092E5F1232D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A7E3AC18-8332-94C8-910E-AC752FF114E8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095">
              <a:extLst>
                <a:ext uri="{FF2B5EF4-FFF2-40B4-BE49-F238E27FC236}">
                  <a16:creationId xmlns="" xmlns:a16="http://schemas.microsoft.com/office/drawing/2014/main" id="{D5B8742F-F9CB-9353-C941-F4CC3016061E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7" name="TextBox 1095">
              <a:extLst>
                <a:ext uri="{FF2B5EF4-FFF2-40B4-BE49-F238E27FC236}">
                  <a16:creationId xmlns="" xmlns:a16="http://schemas.microsoft.com/office/drawing/2014/main" id="{A5F89DD1-C86D-7794-EA72-D39CF0FE5C0E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38" name="TextBox 1095">
              <a:extLst>
                <a:ext uri="{FF2B5EF4-FFF2-40B4-BE49-F238E27FC236}">
                  <a16:creationId xmlns="" xmlns:a16="http://schemas.microsoft.com/office/drawing/2014/main" id="{AD76578D-5BB6-0F49-8273-E12A68B61970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39" name="TextBox 1095">
              <a:extLst>
                <a:ext uri="{FF2B5EF4-FFF2-40B4-BE49-F238E27FC236}">
                  <a16:creationId xmlns="" xmlns:a16="http://schemas.microsoft.com/office/drawing/2014/main" id="{D1883427-62E4-8846-A55A-91C7066696BB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8666AACD-E222-97A5-638C-4179BC8CA67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6B9357E-772C-F7EB-362E-0007CFCE959A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D60625A2-41DF-D3D5-3287-0801C24AD9C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95">
              <a:extLst>
                <a:ext uri="{FF2B5EF4-FFF2-40B4-BE49-F238E27FC236}">
                  <a16:creationId xmlns="" xmlns:a16="http://schemas.microsoft.com/office/drawing/2014/main" id="{00943324-F38B-A6E9-2C58-55567D6B950F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811A21E9-9058-0970-49AE-0BDCA5BE8920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095">
              <a:extLst>
                <a:ext uri="{FF2B5EF4-FFF2-40B4-BE49-F238E27FC236}">
                  <a16:creationId xmlns="" xmlns:a16="http://schemas.microsoft.com/office/drawing/2014/main" id="{6B7FC652-1381-E087-0838-05812C03453F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4A24BE79-7C35-B099-4538-3A9D3677BD2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021E41ED-FC63-0AC6-D65B-29107FC680DB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18D7363B-83F6-727D-DB2D-E122A4DB0659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095">
              <a:extLst>
                <a:ext uri="{FF2B5EF4-FFF2-40B4-BE49-F238E27FC236}">
                  <a16:creationId xmlns="" xmlns:a16="http://schemas.microsoft.com/office/drawing/2014/main" id="{9DFFD625-57C9-ADF6-2E71-01068B331E7C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A85C0E65-CDC7-6F8D-375F-F6C0D68B7666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095">
              <a:extLst>
                <a:ext uri="{FF2B5EF4-FFF2-40B4-BE49-F238E27FC236}">
                  <a16:creationId xmlns="" xmlns:a16="http://schemas.microsoft.com/office/drawing/2014/main" id="{DEB093C0-7618-157A-FD22-9287D4AA778E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52" name="TextBox 1095">
              <a:extLst>
                <a:ext uri="{FF2B5EF4-FFF2-40B4-BE49-F238E27FC236}">
                  <a16:creationId xmlns="" xmlns:a16="http://schemas.microsoft.com/office/drawing/2014/main" id="{45394DDA-143E-760B-0AAA-C64B6683B834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4" name="TextBox 1095">
              <a:extLst>
                <a:ext uri="{FF2B5EF4-FFF2-40B4-BE49-F238E27FC236}">
                  <a16:creationId xmlns="" xmlns:a16="http://schemas.microsoft.com/office/drawing/2014/main" id="{E5167A9F-16ED-156F-6FC4-F028DFAE9579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B16A7FD-B18A-4E3D-CDAE-96A276ECA607}"/>
              </a:ext>
            </a:extLst>
          </p:cNvPr>
          <p:cNvSpPr txBox="1"/>
          <p:nvPr/>
        </p:nvSpPr>
        <p:spPr>
          <a:xfrm>
            <a:off x="100175" y="458059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2.84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825E2B-6A9B-DA6A-7920-93FA4624A90C}"/>
              </a:ext>
            </a:extLst>
          </p:cNvPr>
          <p:cNvSpPr txBox="1"/>
          <p:nvPr/>
        </p:nvSpPr>
        <p:spPr>
          <a:xfrm>
            <a:off x="1154534" y="48821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-1.5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7F1A04F-067A-FBB2-D77A-96A2B2571DB4}"/>
              </a:ext>
            </a:extLst>
          </p:cNvPr>
          <p:cNvSpPr txBox="1"/>
          <p:nvPr/>
        </p:nvSpPr>
        <p:spPr>
          <a:xfrm>
            <a:off x="643208" y="598524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68D1D84-C7A6-B709-D306-C37DA2FF28A8}"/>
              </a:ext>
            </a:extLst>
          </p:cNvPr>
          <p:cNvSpPr txBox="1"/>
          <p:nvPr/>
        </p:nvSpPr>
        <p:spPr>
          <a:xfrm>
            <a:off x="1675320" y="456217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0.46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33FDD57-AE2D-796D-CA7B-EA71B8A559E4}"/>
              </a:ext>
            </a:extLst>
          </p:cNvPr>
          <p:cNvSpPr txBox="1"/>
          <p:nvPr/>
        </p:nvSpPr>
        <p:spPr>
          <a:xfrm>
            <a:off x="2765506" y="481899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1AD5641-3116-505B-5695-2D1F7B162C0C}"/>
              </a:ext>
            </a:extLst>
          </p:cNvPr>
          <p:cNvSpPr txBox="1"/>
          <p:nvPr/>
        </p:nvSpPr>
        <p:spPr>
          <a:xfrm>
            <a:off x="1748788" y="595978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ECB2850-4236-B0A8-DBDD-865D6B896491}"/>
              </a:ext>
            </a:extLst>
          </p:cNvPr>
          <p:cNvSpPr txBox="1"/>
          <p:nvPr/>
        </p:nvSpPr>
        <p:spPr>
          <a:xfrm>
            <a:off x="2188568" y="594697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1.1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DDCFBD5-E94E-57F4-FD67-38A5EE933233}"/>
              </a:ext>
            </a:extLst>
          </p:cNvPr>
          <p:cNvSpPr txBox="1"/>
          <p:nvPr/>
        </p:nvSpPr>
        <p:spPr>
          <a:xfrm>
            <a:off x="3251498" y="452654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2.19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EE373FD-64C1-06EC-6726-FD01CDD004BB}"/>
              </a:ext>
            </a:extLst>
          </p:cNvPr>
          <p:cNvSpPr txBox="1"/>
          <p:nvPr/>
        </p:nvSpPr>
        <p:spPr>
          <a:xfrm>
            <a:off x="3345535" y="597733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-2.5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C7E6728-976B-E6BB-7F4E-C2C1DA207F25}"/>
              </a:ext>
            </a:extLst>
          </p:cNvPr>
          <p:cNvSpPr txBox="1"/>
          <p:nvPr/>
        </p:nvSpPr>
        <p:spPr>
          <a:xfrm>
            <a:off x="3767653" y="59539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1.6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9BC6BC4D-6E5A-F7E7-DC31-6D3794C6EF09}"/>
              </a:ext>
            </a:extLst>
          </p:cNvPr>
          <p:cNvSpPr txBox="1"/>
          <p:nvPr/>
        </p:nvSpPr>
        <p:spPr>
          <a:xfrm>
            <a:off x="177841" y="598524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  <a:endParaRPr lang="en-US" sz="1200" b="1" dirty="0">
              <a:solidFill>
                <a:schemeClr val="accent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1.2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C900D97-06FF-1D39-F26B-78673C6ACCB3}"/>
              </a:ext>
            </a:extLst>
          </p:cNvPr>
          <p:cNvSpPr txBox="1"/>
          <p:nvPr/>
        </p:nvSpPr>
        <p:spPr>
          <a:xfrm>
            <a:off x="2703027" y="3276600"/>
            <a:ext cx="64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0.6065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3AF27F82-1DF5-6DD0-9D03-6841CE28B2E5}"/>
              </a:ext>
            </a:extLst>
          </p:cNvPr>
          <p:cNvSpPr txBox="1"/>
          <p:nvPr/>
        </p:nvSpPr>
        <p:spPr>
          <a:xfrm>
            <a:off x="3778616" y="5344936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1.19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8B6592D0-F087-6860-7FB8-2566E0B247EB}"/>
              </a:ext>
            </a:extLst>
          </p:cNvPr>
          <p:cNvSpPr txBox="1"/>
          <p:nvPr/>
        </p:nvSpPr>
        <p:spPr>
          <a:xfrm>
            <a:off x="2192805" y="5351483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0.46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E085B62-62EA-4BF5-D350-827AA66A7EC5}"/>
              </a:ext>
            </a:extLst>
          </p:cNvPr>
          <p:cNvSpPr txBox="1"/>
          <p:nvPr/>
        </p:nvSpPr>
        <p:spPr>
          <a:xfrm>
            <a:off x="636963" y="5351291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0.84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404027A2-96BF-9F27-0979-819037E2C2C3}"/>
              </a:ext>
            </a:extLst>
          </p:cNvPr>
          <p:cNvSpPr txBox="1"/>
          <p:nvPr/>
        </p:nvSpPr>
        <p:spPr>
          <a:xfrm>
            <a:off x="1108274" y="423895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-1.066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5C5669E1-775E-4D59-A2EE-EBAC0EA09AE7}"/>
              </a:ext>
            </a:extLst>
          </p:cNvPr>
          <p:cNvSpPr txBox="1"/>
          <p:nvPr/>
        </p:nvSpPr>
        <p:spPr>
          <a:xfrm>
            <a:off x="2651666" y="4238954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0.03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3A96E271-ED90-E6CA-2093-6DFC01DBCEB5}"/>
              </a:ext>
            </a:extLst>
          </p:cNvPr>
          <p:cNvSpPr txBox="1"/>
          <p:nvPr/>
        </p:nvSpPr>
        <p:spPr>
          <a:xfrm>
            <a:off x="4222058" y="423798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</a:rPr>
              <a:t>1.6425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B92DFC7-49AE-7D36-AF85-630D1BC2E4DD}"/>
              </a:ext>
            </a:extLst>
          </p:cNvPr>
          <p:cNvSpPr txBox="1"/>
          <p:nvPr/>
        </p:nvSpPr>
        <p:spPr>
          <a:xfrm>
            <a:off x="4414338" y="48861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272376-9A44-F23D-BA53-C498932695D2}"/>
              </a:ext>
            </a:extLst>
          </p:cNvPr>
          <p:cNvSpPr txBox="1"/>
          <p:nvPr/>
        </p:nvSpPr>
        <p:spPr>
          <a:xfrm>
            <a:off x="4988331" y="3164681"/>
            <a:ext cx="39624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  <a:r>
              <a:rPr lang="en-US" dirty="0"/>
              <a:t>: Feed the </a:t>
            </a:r>
            <a:r>
              <a:rPr lang="en-US" dirty="0">
                <a:solidFill>
                  <a:schemeClr val="accent2"/>
                </a:solidFill>
              </a:rPr>
              <a:t>counterfactual utilities </a:t>
            </a:r>
            <a:r>
              <a:rPr lang="en-US" dirty="0"/>
              <a:t>to the regret minimizers at each decision point</a:t>
            </a:r>
          </a:p>
          <a:p>
            <a:endParaRPr lang="en-US" dirty="0"/>
          </a:p>
          <a:p>
            <a:r>
              <a:rPr lang="en-US" dirty="0"/>
              <a:t>Note: Steps 1 &amp; 2 can be done in a single bottom-up pass</a:t>
            </a:r>
          </a:p>
          <a:p>
            <a:endParaRPr lang="en-US" dirty="0"/>
          </a:p>
          <a:p>
            <a:r>
              <a:rPr lang="en-US" dirty="0"/>
              <a:t>Remember: this will work </a:t>
            </a:r>
            <a:r>
              <a:rPr lang="en-US" i="1" dirty="0"/>
              <a:t>no matter the choice of regret minimizers </a:t>
            </a:r>
            <a:r>
              <a:rPr lang="en-US" dirty="0"/>
              <a:t>(MWU, RM, RM+, Discounted RM, Optimistic RM+, </a:t>
            </a:r>
            <a:r>
              <a:rPr lang="en-US" dirty="0" err="1"/>
              <a:t>etc</a:t>
            </a:r>
            <a:r>
              <a:rPr lang="en-US" dirty="0"/>
              <a:t>). </a:t>
            </a:r>
            <a:r>
              <a:rPr lang="en-US" b="1" dirty="0"/>
              <a:t>We can also use different regret minimizers at different nodes, unlike the original CFR paper, which used RM</a:t>
            </a:r>
          </a:p>
        </p:txBody>
      </p:sp>
    </p:spTree>
    <p:extLst>
      <p:ext uri="{BB962C8B-B14F-4D97-AF65-F5344CB8AC3E}">
        <p14:creationId xmlns:p14="http://schemas.microsoft.com/office/powerpoint/2010/main" val="16539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>
            <a:extLst>
              <a:ext uri="{FF2B5EF4-FFF2-40B4-BE49-F238E27FC236}">
                <a16:creationId xmlns="" xmlns:a16="http://schemas.microsoft.com/office/drawing/2014/main" id="{23251ACA-35B7-E1F1-D565-3C8AC61F30B1}"/>
              </a:ext>
            </a:extLst>
          </p:cNvPr>
          <p:cNvSpPr/>
          <p:nvPr/>
        </p:nvSpPr>
        <p:spPr>
          <a:xfrm>
            <a:off x="4093650" y="4047356"/>
            <a:ext cx="1190801" cy="914400"/>
          </a:xfrm>
          <a:prstGeom prst="arc">
            <a:avLst>
              <a:gd name="adj1" fmla="val 12434840"/>
              <a:gd name="adj2" fmla="val 19833924"/>
            </a:avLst>
          </a:prstGeom>
          <a:ln>
            <a:headEnd type="triangl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B777C4-FA12-C15D-AEE1-E2570A80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Counterfactual 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9200A39A-E2B6-1C26-1B22-1108A00469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the </a:t>
                </a:r>
                <a:r>
                  <a:rPr lang="en-US" b="1" dirty="0">
                    <a:solidFill>
                      <a:schemeClr val="accent6"/>
                    </a:solidFill>
                  </a:rPr>
                  <a:t>orange</a:t>
                </a:r>
                <a:r>
                  <a:rPr lang="en-US" dirty="0"/>
                  <a:t> local strategies were output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by the regret minimizers at each decision point.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we observe some 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00A39A-E2B6-1C26-1B22-1108A0046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2"/>
                <a:ext cx="8229600" cy="1666697"/>
              </a:xfrm>
              <a:blipFill>
                <a:blip r:embed="rId3"/>
                <a:stretch>
                  <a:fillRect l="-1185" t="-769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1227F57-C77A-02A1-84FA-1DB592FC64BE}"/>
              </a:ext>
            </a:extLst>
          </p:cNvPr>
          <p:cNvGrpSpPr/>
          <p:nvPr/>
        </p:nvGrpSpPr>
        <p:grpSpPr>
          <a:xfrm>
            <a:off x="346316" y="3458776"/>
            <a:ext cx="4252391" cy="2608667"/>
            <a:chOff x="4416165" y="1752600"/>
            <a:chExt cx="4252391" cy="2608667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5FB21320-A908-CCC9-0857-782390D12639}"/>
                </a:ext>
              </a:extLst>
            </p:cNvPr>
            <p:cNvSpPr/>
            <p:nvPr/>
          </p:nvSpPr>
          <p:spPr>
            <a:xfrm>
              <a:off x="6577175" y="1752600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2649FFD-CEB8-F454-309C-C2A699E3D40B}"/>
                </a:ext>
              </a:extLst>
            </p:cNvPr>
            <p:cNvSpPr/>
            <p:nvPr/>
          </p:nvSpPr>
          <p:spPr>
            <a:xfrm>
              <a:off x="5010036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09C8A62E-C1E1-EFF7-8365-D4D8385310A7}"/>
                </a:ext>
              </a:extLst>
            </p:cNvPr>
            <p:cNvCxnSpPr>
              <a:cxnSpLocks/>
              <a:stCxn id="8" idx="2"/>
              <a:endCxn id="9" idx="7"/>
            </p:cNvCxnSpPr>
            <p:nvPr/>
          </p:nvCxnSpPr>
          <p:spPr>
            <a:xfrm flipH="1">
              <a:off x="5171366" y="1938094"/>
              <a:ext cx="1492235" cy="67953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3505B64C-925E-F7A8-CF23-B89A2A7AC633}"/>
                </a:ext>
              </a:extLst>
            </p:cNvPr>
            <p:cNvCxnSpPr>
              <a:cxnSpLocks/>
              <a:stCxn id="8" idx="2"/>
              <a:endCxn id="25" idx="0"/>
            </p:cNvCxnSpPr>
            <p:nvPr/>
          </p:nvCxnSpPr>
          <p:spPr>
            <a:xfrm flipH="1">
              <a:off x="6663359" y="1938094"/>
              <a:ext cx="242" cy="644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B96969E1-A732-004E-D2DE-1B98E19B9740}"/>
                </a:ext>
              </a:extLst>
            </p:cNvPr>
            <p:cNvCxnSpPr>
              <a:cxnSpLocks/>
              <a:stCxn id="8" idx="2"/>
              <a:endCxn id="31" idx="0"/>
            </p:cNvCxnSpPr>
            <p:nvPr/>
          </p:nvCxnSpPr>
          <p:spPr>
            <a:xfrm>
              <a:off x="6663601" y="1938094"/>
              <a:ext cx="1573049" cy="6518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77C609D7-E541-F2E7-FC76-A1D26265BE96}"/>
                </a:ext>
              </a:extLst>
            </p:cNvPr>
            <p:cNvCxnSpPr>
              <a:cxnSpLocks/>
              <a:stCxn id="9" idx="4"/>
              <a:endCxn id="16" idx="0"/>
            </p:cNvCxnSpPr>
            <p:nvPr/>
          </p:nvCxnSpPr>
          <p:spPr>
            <a:xfrm flipH="1">
              <a:off x="4669224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095">
              <a:extLst>
                <a:ext uri="{FF2B5EF4-FFF2-40B4-BE49-F238E27FC236}">
                  <a16:creationId xmlns="" xmlns:a16="http://schemas.microsoft.com/office/drawing/2014/main" id="{03107A0C-0260-F99E-4E4D-86E359AFDA6D}"/>
                </a:ext>
              </a:extLst>
            </p:cNvPr>
            <p:cNvSpPr txBox="1"/>
            <p:nvPr/>
          </p:nvSpPr>
          <p:spPr>
            <a:xfrm rot="18900000">
              <a:off x="4556150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CFB6AC50-4B45-1C1B-1DD6-D0EF32F0D8E9}"/>
                </a:ext>
              </a:extLst>
            </p:cNvPr>
            <p:cNvCxnSpPr>
              <a:cxnSpLocks/>
              <a:stCxn id="9" idx="4"/>
            </p:cNvCxnSpPr>
            <p:nvPr/>
          </p:nvCxnSpPr>
          <p:spPr>
            <a:xfrm>
              <a:off x="5104541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19D558EE-0CA4-26A5-1F3C-6698DA3129AF}"/>
                </a:ext>
              </a:extLst>
            </p:cNvPr>
            <p:cNvSpPr/>
            <p:nvPr/>
          </p:nvSpPr>
          <p:spPr>
            <a:xfrm>
              <a:off x="4582798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095">
              <a:extLst>
                <a:ext uri="{FF2B5EF4-FFF2-40B4-BE49-F238E27FC236}">
                  <a16:creationId xmlns="" xmlns:a16="http://schemas.microsoft.com/office/drawing/2014/main" id="{89451E6D-1E13-F9D1-9161-4D4848FA067D}"/>
                </a:ext>
              </a:extLst>
            </p:cNvPr>
            <p:cNvSpPr txBox="1"/>
            <p:nvPr/>
          </p:nvSpPr>
          <p:spPr>
            <a:xfrm rot="16200000">
              <a:off x="4307609" y="3315803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7E8D5BF7-779F-151B-BCBF-DB7F58CB2901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>
              <a:off x="4669224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48C2087-C556-82C4-2A6C-580F2D96284D}"/>
                </a:ext>
              </a:extLst>
            </p:cNvPr>
            <p:cNvSpPr/>
            <p:nvPr/>
          </p:nvSpPr>
          <p:spPr>
            <a:xfrm>
              <a:off x="4577856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B85D45C2-1DF0-E672-CBF2-A79588A37A90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 flipH="1">
              <a:off x="4493754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1095">
              <a:extLst>
                <a:ext uri="{FF2B5EF4-FFF2-40B4-BE49-F238E27FC236}">
                  <a16:creationId xmlns="" xmlns:a16="http://schemas.microsoft.com/office/drawing/2014/main" id="{7B283781-B30A-5262-3EFF-1F8824ECFEC9}"/>
                </a:ext>
              </a:extLst>
            </p:cNvPr>
            <p:cNvSpPr txBox="1"/>
            <p:nvPr/>
          </p:nvSpPr>
          <p:spPr>
            <a:xfrm rot="18000000">
              <a:off x="4277600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="" xmlns:a16="http://schemas.microsoft.com/office/drawing/2014/main" id="{3BC41CAC-60ED-764C-BE22-3E87414AD7F3}"/>
                </a:ext>
              </a:extLst>
            </p:cNvPr>
            <p:cNvCxnSpPr>
              <a:cxnSpLocks/>
              <a:stCxn id="19" idx="4"/>
            </p:cNvCxnSpPr>
            <p:nvPr/>
          </p:nvCxnSpPr>
          <p:spPr>
            <a:xfrm>
              <a:off x="4672361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095">
              <a:extLst>
                <a:ext uri="{FF2B5EF4-FFF2-40B4-BE49-F238E27FC236}">
                  <a16:creationId xmlns="" xmlns:a16="http://schemas.microsoft.com/office/drawing/2014/main" id="{D0173F79-0F1A-8F50-6D4B-EAA24E60146B}"/>
                </a:ext>
              </a:extLst>
            </p:cNvPr>
            <p:cNvSpPr txBox="1"/>
            <p:nvPr/>
          </p:nvSpPr>
          <p:spPr>
            <a:xfrm rot="3600000">
              <a:off x="4594941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24" name="TextBox 1095">
              <a:extLst>
                <a:ext uri="{FF2B5EF4-FFF2-40B4-BE49-F238E27FC236}">
                  <a16:creationId xmlns="" xmlns:a16="http://schemas.microsoft.com/office/drawing/2014/main" id="{15F0CD53-1D6E-6299-5FD4-EFA70DA673DF}"/>
                </a:ext>
              </a:extLst>
            </p:cNvPr>
            <p:cNvSpPr txBox="1"/>
            <p:nvPr/>
          </p:nvSpPr>
          <p:spPr>
            <a:xfrm rot="2700000">
              <a:off x="5138148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12998E41-6167-1CEA-2589-C6515FCA1BB3}"/>
                </a:ext>
              </a:extLst>
            </p:cNvPr>
            <p:cNvSpPr/>
            <p:nvPr/>
          </p:nvSpPr>
          <p:spPr>
            <a:xfrm>
              <a:off x="6568854" y="2582504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="" xmlns:a16="http://schemas.microsoft.com/office/drawing/2014/main" id="{9B8846CC-B3A4-37F7-BFB3-7AE930EDD5DC}"/>
                </a:ext>
              </a:extLst>
            </p:cNvPr>
            <p:cNvCxnSpPr>
              <a:cxnSpLocks/>
              <a:stCxn id="25" idx="4"/>
              <a:endCxn id="29" idx="0"/>
            </p:cNvCxnSpPr>
            <p:nvPr/>
          </p:nvCxnSpPr>
          <p:spPr>
            <a:xfrm flipH="1">
              <a:off x="6228042" y="2771514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095">
              <a:extLst>
                <a:ext uri="{FF2B5EF4-FFF2-40B4-BE49-F238E27FC236}">
                  <a16:creationId xmlns="" xmlns:a16="http://schemas.microsoft.com/office/drawing/2014/main" id="{4000D7F0-9F0C-8A18-8D62-B3484FD3858D}"/>
                </a:ext>
              </a:extLst>
            </p:cNvPr>
            <p:cNvSpPr txBox="1"/>
            <p:nvPr/>
          </p:nvSpPr>
          <p:spPr>
            <a:xfrm rot="18900000">
              <a:off x="6114968" y="2783665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="" xmlns:a16="http://schemas.microsoft.com/office/drawing/2014/main" id="{FD97483D-AF78-48D9-342C-BD282C93D4DF}"/>
                </a:ext>
              </a:extLst>
            </p:cNvPr>
            <p:cNvCxnSpPr>
              <a:cxnSpLocks/>
              <a:stCxn id="25" idx="4"/>
            </p:cNvCxnSpPr>
            <p:nvPr/>
          </p:nvCxnSpPr>
          <p:spPr>
            <a:xfrm>
              <a:off x="6663359" y="2771514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06C0C445-456D-4019-C4F9-C1FFAC263E19}"/>
                </a:ext>
              </a:extLst>
            </p:cNvPr>
            <p:cNvSpPr/>
            <p:nvPr/>
          </p:nvSpPr>
          <p:spPr>
            <a:xfrm>
              <a:off x="6141616" y="3163702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1095">
              <a:extLst>
                <a:ext uri="{FF2B5EF4-FFF2-40B4-BE49-F238E27FC236}">
                  <a16:creationId xmlns="" xmlns:a16="http://schemas.microsoft.com/office/drawing/2014/main" id="{6E6F3328-818F-3960-7124-743064EF27AB}"/>
                </a:ext>
              </a:extLst>
            </p:cNvPr>
            <p:cNvSpPr txBox="1"/>
            <p:nvPr/>
          </p:nvSpPr>
          <p:spPr>
            <a:xfrm rot="2700000">
              <a:off x="6696966" y="284861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0156967D-9C13-79D6-EA01-96D384C1F553}"/>
                </a:ext>
              </a:extLst>
            </p:cNvPr>
            <p:cNvSpPr/>
            <p:nvPr/>
          </p:nvSpPr>
          <p:spPr>
            <a:xfrm>
              <a:off x="8142145" y="2589945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="" xmlns:a16="http://schemas.microsoft.com/office/drawing/2014/main" id="{D2FBC368-1A82-51E8-CF37-954D95EA8EE2}"/>
                </a:ext>
              </a:extLst>
            </p:cNvPr>
            <p:cNvCxnSpPr>
              <a:cxnSpLocks/>
              <a:stCxn id="31" idx="4"/>
              <a:endCxn id="35" idx="0"/>
            </p:cNvCxnSpPr>
            <p:nvPr/>
          </p:nvCxnSpPr>
          <p:spPr>
            <a:xfrm flipH="1">
              <a:off x="7801333" y="2778955"/>
              <a:ext cx="435317" cy="3921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1095">
              <a:extLst>
                <a:ext uri="{FF2B5EF4-FFF2-40B4-BE49-F238E27FC236}">
                  <a16:creationId xmlns="" xmlns:a16="http://schemas.microsoft.com/office/drawing/2014/main" id="{E16496B0-0C54-1424-F010-ADA062D7006F}"/>
                </a:ext>
              </a:extLst>
            </p:cNvPr>
            <p:cNvSpPr txBox="1"/>
            <p:nvPr/>
          </p:nvSpPr>
          <p:spPr>
            <a:xfrm rot="18900000">
              <a:off x="7688259" y="2791106"/>
              <a:ext cx="540539" cy="25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check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AF992468-6986-6E0B-3622-2092E5F1232D}"/>
                </a:ext>
              </a:extLst>
            </p:cNvPr>
            <p:cNvCxnSpPr>
              <a:cxnSpLocks/>
              <a:stCxn id="31" idx="4"/>
            </p:cNvCxnSpPr>
            <p:nvPr/>
          </p:nvCxnSpPr>
          <p:spPr>
            <a:xfrm>
              <a:off x="8236650" y="2778955"/>
              <a:ext cx="355974" cy="408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A7E3AC18-8332-94C8-910E-AC752FF114E8}"/>
                </a:ext>
              </a:extLst>
            </p:cNvPr>
            <p:cNvSpPr/>
            <p:nvPr/>
          </p:nvSpPr>
          <p:spPr>
            <a:xfrm>
              <a:off x="7714907" y="3171143"/>
              <a:ext cx="172851" cy="1854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1095">
              <a:extLst>
                <a:ext uri="{FF2B5EF4-FFF2-40B4-BE49-F238E27FC236}">
                  <a16:creationId xmlns="" xmlns:a16="http://schemas.microsoft.com/office/drawing/2014/main" id="{D5B8742F-F9CB-9353-C941-F4CC3016061E}"/>
                </a:ext>
              </a:extLst>
            </p:cNvPr>
            <p:cNvSpPr txBox="1"/>
            <p:nvPr/>
          </p:nvSpPr>
          <p:spPr>
            <a:xfrm rot="2700000">
              <a:off x="8270257" y="285605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37" name="TextBox 1095">
              <a:extLst>
                <a:ext uri="{FF2B5EF4-FFF2-40B4-BE49-F238E27FC236}">
                  <a16:creationId xmlns="" xmlns:a16="http://schemas.microsoft.com/office/drawing/2014/main" id="{A5F89DD1-C86D-7794-EA72-D39CF0FE5C0E}"/>
                </a:ext>
              </a:extLst>
            </p:cNvPr>
            <p:cNvSpPr txBox="1"/>
            <p:nvPr/>
          </p:nvSpPr>
          <p:spPr>
            <a:xfrm rot="20092519">
              <a:off x="5594058" y="208367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Jack</a:t>
              </a:r>
            </a:p>
          </p:txBody>
        </p:sp>
        <p:sp>
          <p:nvSpPr>
            <p:cNvPr id="38" name="TextBox 1095">
              <a:extLst>
                <a:ext uri="{FF2B5EF4-FFF2-40B4-BE49-F238E27FC236}">
                  <a16:creationId xmlns="" xmlns:a16="http://schemas.microsoft.com/office/drawing/2014/main" id="{AD76578D-5BB6-0F49-8273-E12A68B61970}"/>
                </a:ext>
              </a:extLst>
            </p:cNvPr>
            <p:cNvSpPr txBox="1"/>
            <p:nvPr/>
          </p:nvSpPr>
          <p:spPr>
            <a:xfrm rot="1459003">
              <a:off x="7277856" y="2053533"/>
              <a:ext cx="472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King</a:t>
              </a:r>
            </a:p>
          </p:txBody>
        </p:sp>
        <p:sp>
          <p:nvSpPr>
            <p:cNvPr id="39" name="TextBox 1095">
              <a:extLst>
                <a:ext uri="{FF2B5EF4-FFF2-40B4-BE49-F238E27FC236}">
                  <a16:creationId xmlns="" xmlns:a16="http://schemas.microsoft.com/office/drawing/2014/main" id="{D1883427-62E4-8846-A55A-91C7066696BB}"/>
                </a:ext>
              </a:extLst>
            </p:cNvPr>
            <p:cNvSpPr txBox="1"/>
            <p:nvPr/>
          </p:nvSpPr>
          <p:spPr>
            <a:xfrm rot="16200000">
              <a:off x="6216071" y="2053534"/>
              <a:ext cx="6794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Queen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8666AACD-E222-97A5-638C-4179BC8CA675}"/>
                </a:ext>
              </a:extLst>
            </p:cNvPr>
            <p:cNvCxnSpPr>
              <a:cxnSpLocks/>
              <a:endCxn id="41" idx="0"/>
            </p:cNvCxnSpPr>
            <p:nvPr/>
          </p:nvCxnSpPr>
          <p:spPr>
            <a:xfrm>
              <a:off x="6217387" y="3349666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26B9357E-772C-F7EB-362E-0007CFCE959A}"/>
                </a:ext>
              </a:extLst>
            </p:cNvPr>
            <p:cNvSpPr/>
            <p:nvPr/>
          </p:nvSpPr>
          <p:spPr>
            <a:xfrm>
              <a:off x="6126019" y="3686577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D60625A2-41DF-D3D5-3287-0801C24AD9C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flipH="1">
              <a:off x="6041917" y="3875587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95">
              <a:extLst>
                <a:ext uri="{FF2B5EF4-FFF2-40B4-BE49-F238E27FC236}">
                  <a16:creationId xmlns="" xmlns:a16="http://schemas.microsoft.com/office/drawing/2014/main" id="{00943324-F38B-A6E9-2C58-55567D6B950F}"/>
                </a:ext>
              </a:extLst>
            </p:cNvPr>
            <p:cNvSpPr txBox="1"/>
            <p:nvPr/>
          </p:nvSpPr>
          <p:spPr>
            <a:xfrm rot="18000000">
              <a:off x="5825763" y="3851639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811A21E9-9058-0970-49AE-0BDCA5BE8920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>
              <a:off x="6220524" y="3875587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1095">
              <a:extLst>
                <a:ext uri="{FF2B5EF4-FFF2-40B4-BE49-F238E27FC236}">
                  <a16:creationId xmlns="" xmlns:a16="http://schemas.microsoft.com/office/drawing/2014/main" id="{6B7FC652-1381-E087-0838-05812C03453F}"/>
                </a:ext>
              </a:extLst>
            </p:cNvPr>
            <p:cNvSpPr txBox="1"/>
            <p:nvPr/>
          </p:nvSpPr>
          <p:spPr>
            <a:xfrm rot="3600000">
              <a:off x="6143104" y="395599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="" xmlns:a16="http://schemas.microsoft.com/office/drawing/2014/main" id="{4A24BE79-7C35-B099-4538-3A9D3677BD29}"/>
                </a:ext>
              </a:extLst>
            </p:cNvPr>
            <p:cNvCxnSpPr>
              <a:cxnSpLocks/>
              <a:endCxn id="47" idx="0"/>
            </p:cNvCxnSpPr>
            <p:nvPr/>
          </p:nvCxnSpPr>
          <p:spPr>
            <a:xfrm>
              <a:off x="7801590" y="3356637"/>
              <a:ext cx="3137" cy="3369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021E41ED-FC63-0AC6-D65B-29107FC680DB}"/>
                </a:ext>
              </a:extLst>
            </p:cNvPr>
            <p:cNvSpPr/>
            <p:nvPr/>
          </p:nvSpPr>
          <p:spPr>
            <a:xfrm>
              <a:off x="7710222" y="3693548"/>
              <a:ext cx="189010" cy="189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="" xmlns:a16="http://schemas.microsoft.com/office/drawing/2014/main" id="{18D7363B-83F6-727D-DB2D-E122A4DB0659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 flipH="1">
              <a:off x="7626120" y="3882558"/>
              <a:ext cx="178607" cy="3975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095">
              <a:extLst>
                <a:ext uri="{FF2B5EF4-FFF2-40B4-BE49-F238E27FC236}">
                  <a16:creationId xmlns="" xmlns:a16="http://schemas.microsoft.com/office/drawing/2014/main" id="{9DFFD625-57C9-ADF6-2E71-01068B331E7C}"/>
                </a:ext>
              </a:extLst>
            </p:cNvPr>
            <p:cNvSpPr txBox="1"/>
            <p:nvPr/>
          </p:nvSpPr>
          <p:spPr>
            <a:xfrm rot="18000000">
              <a:off x="7409966" y="3858610"/>
              <a:ext cx="5233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fold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A85C0E65-CDC7-6F8D-375F-F6C0D68B7666}"/>
                </a:ext>
              </a:extLst>
            </p:cNvPr>
            <p:cNvCxnSpPr>
              <a:cxnSpLocks/>
              <a:stCxn id="47" idx="4"/>
            </p:cNvCxnSpPr>
            <p:nvPr/>
          </p:nvCxnSpPr>
          <p:spPr>
            <a:xfrm>
              <a:off x="7804727" y="3882558"/>
              <a:ext cx="178607" cy="3965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095">
              <a:extLst>
                <a:ext uri="{FF2B5EF4-FFF2-40B4-BE49-F238E27FC236}">
                  <a16:creationId xmlns="" xmlns:a16="http://schemas.microsoft.com/office/drawing/2014/main" id="{DEB093C0-7618-157A-FD22-9287D4AA778E}"/>
                </a:ext>
              </a:extLst>
            </p:cNvPr>
            <p:cNvSpPr txBox="1"/>
            <p:nvPr/>
          </p:nvSpPr>
          <p:spPr>
            <a:xfrm rot="3600000">
              <a:off x="7727307" y="3962967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call</a:t>
              </a:r>
            </a:p>
          </p:txBody>
        </p:sp>
        <p:sp>
          <p:nvSpPr>
            <p:cNvPr id="52" name="TextBox 1095">
              <a:extLst>
                <a:ext uri="{FF2B5EF4-FFF2-40B4-BE49-F238E27FC236}">
                  <a16:creationId xmlns="" xmlns:a16="http://schemas.microsoft.com/office/drawing/2014/main" id="{45394DDA-143E-760B-0AAA-C64B6683B834}"/>
                </a:ext>
              </a:extLst>
            </p:cNvPr>
            <p:cNvSpPr txBox="1"/>
            <p:nvPr/>
          </p:nvSpPr>
          <p:spPr>
            <a:xfrm rot="16200000">
              <a:off x="5863768" y="3309084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  <p:sp>
          <p:nvSpPr>
            <p:cNvPr id="54" name="TextBox 1095">
              <a:extLst>
                <a:ext uri="{FF2B5EF4-FFF2-40B4-BE49-F238E27FC236}">
                  <a16:creationId xmlns="" xmlns:a16="http://schemas.microsoft.com/office/drawing/2014/main" id="{E5167A9F-16ED-156F-6FC4-F028DFAE9579}"/>
                </a:ext>
              </a:extLst>
            </p:cNvPr>
            <p:cNvSpPr txBox="1"/>
            <p:nvPr/>
          </p:nvSpPr>
          <p:spPr>
            <a:xfrm rot="16200000">
              <a:off x="7462598" y="3295246"/>
              <a:ext cx="5503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latin typeface="Segoe UI" panose="020B0502040204020203" pitchFamily="34" charset="0"/>
                  <a:cs typeface="Segoe UI" panose="020B0502040204020203" pitchFamily="34" charset="0"/>
                </a:rPr>
                <a:t>bet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BB16A7FD-B18A-4E3D-CDAE-96A276ECA607}"/>
              </a:ext>
            </a:extLst>
          </p:cNvPr>
          <p:cNvSpPr txBox="1"/>
          <p:nvPr/>
        </p:nvSpPr>
        <p:spPr>
          <a:xfrm>
            <a:off x="100175" y="458059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2.0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2.84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825E2B-6A9B-DA6A-7920-93FA4624A90C}"/>
              </a:ext>
            </a:extLst>
          </p:cNvPr>
          <p:cNvSpPr txBox="1"/>
          <p:nvPr/>
        </p:nvSpPr>
        <p:spPr>
          <a:xfrm>
            <a:off x="1154534" y="48821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-1.5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-1.5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7F1A04F-067A-FBB2-D77A-96A2B2571DB4}"/>
              </a:ext>
            </a:extLst>
          </p:cNvPr>
          <p:cNvSpPr txBox="1"/>
          <p:nvPr/>
        </p:nvSpPr>
        <p:spPr>
          <a:xfrm>
            <a:off x="643208" y="5985248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-0.6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68D1D84-C7A6-B709-D306-C37DA2FF28A8}"/>
              </a:ext>
            </a:extLst>
          </p:cNvPr>
          <p:cNvSpPr txBox="1"/>
          <p:nvPr/>
        </p:nvSpPr>
        <p:spPr>
          <a:xfrm>
            <a:off x="1675320" y="4562176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0.46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B33FDD57-AE2D-796D-CA7B-EA71B8A559E4}"/>
              </a:ext>
            </a:extLst>
          </p:cNvPr>
          <p:cNvSpPr txBox="1"/>
          <p:nvPr/>
        </p:nvSpPr>
        <p:spPr>
          <a:xfrm>
            <a:off x="2765506" y="4818992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-0.4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1AD5641-3116-505B-5695-2D1F7B162C0C}"/>
              </a:ext>
            </a:extLst>
          </p:cNvPr>
          <p:cNvSpPr txBox="1"/>
          <p:nvPr/>
        </p:nvSpPr>
        <p:spPr>
          <a:xfrm>
            <a:off x="1748788" y="595978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0.4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-0.5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-0.5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ECB2850-4236-B0A8-DBDD-865D6B896491}"/>
              </a:ext>
            </a:extLst>
          </p:cNvPr>
          <p:cNvSpPr txBox="1"/>
          <p:nvPr/>
        </p:nvSpPr>
        <p:spPr>
          <a:xfrm>
            <a:off x="2188568" y="594697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0.6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1.1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1.1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DDCFBD5-E94E-57F4-FD67-38A5EE933233}"/>
              </a:ext>
            </a:extLst>
          </p:cNvPr>
          <p:cNvSpPr txBox="1"/>
          <p:nvPr/>
        </p:nvSpPr>
        <p:spPr>
          <a:xfrm>
            <a:off x="3251498" y="452654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0.75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2.19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0EE373FD-64C1-06EC-6726-FD01CDD004BB}"/>
              </a:ext>
            </a:extLst>
          </p:cNvPr>
          <p:cNvSpPr txBox="1"/>
          <p:nvPr/>
        </p:nvSpPr>
        <p:spPr>
          <a:xfrm>
            <a:off x="3345535" y="597733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0.1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-2.5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-2.5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8C7E6728-976B-E6BB-7F4E-C2C1DA207F25}"/>
              </a:ext>
            </a:extLst>
          </p:cNvPr>
          <p:cNvSpPr txBox="1"/>
          <p:nvPr/>
        </p:nvSpPr>
        <p:spPr>
          <a:xfrm>
            <a:off x="3767653" y="59539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0.9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1.6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1.6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9BC6BC4D-6E5A-F7E7-DC31-6D3794C6EF09}"/>
              </a:ext>
            </a:extLst>
          </p:cNvPr>
          <p:cNvSpPr txBox="1"/>
          <p:nvPr/>
        </p:nvSpPr>
        <p:spPr>
          <a:xfrm>
            <a:off x="177841" y="598524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0.8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1.2</a:t>
            </a:r>
            <a:endParaRPr lang="en-US" sz="1200" b="1" dirty="0">
              <a:solidFill>
                <a:schemeClr val="accent2"/>
              </a:solidFill>
            </a:endParaRPr>
          </a:p>
          <a:p>
            <a:r>
              <a:rPr lang="en-US" sz="1200" b="1" dirty="0">
                <a:solidFill>
                  <a:schemeClr val="accent2"/>
                </a:solidFill>
              </a:rPr>
              <a:t>1.2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8C900D97-06FF-1D39-F26B-78673C6ACCB3}"/>
              </a:ext>
            </a:extLst>
          </p:cNvPr>
          <p:cNvSpPr txBox="1"/>
          <p:nvPr/>
        </p:nvSpPr>
        <p:spPr>
          <a:xfrm>
            <a:off x="2703027" y="3276600"/>
            <a:ext cx="64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0.6065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3AF27F82-1DF5-6DD0-9D03-6841CE28B2E5}"/>
              </a:ext>
            </a:extLst>
          </p:cNvPr>
          <p:cNvSpPr txBox="1"/>
          <p:nvPr/>
        </p:nvSpPr>
        <p:spPr>
          <a:xfrm>
            <a:off x="3778616" y="5344936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1.19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8B6592D0-F087-6860-7FB8-2566E0B247EB}"/>
              </a:ext>
            </a:extLst>
          </p:cNvPr>
          <p:cNvSpPr txBox="1"/>
          <p:nvPr/>
        </p:nvSpPr>
        <p:spPr>
          <a:xfrm>
            <a:off x="2192805" y="5351483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0.46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4E085B62-62EA-4BF5-D350-827AA66A7EC5}"/>
              </a:ext>
            </a:extLst>
          </p:cNvPr>
          <p:cNvSpPr txBox="1"/>
          <p:nvPr/>
        </p:nvSpPr>
        <p:spPr>
          <a:xfrm>
            <a:off x="636963" y="5351291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0.84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404027A2-96BF-9F27-0979-819037E2C2C3}"/>
              </a:ext>
            </a:extLst>
          </p:cNvPr>
          <p:cNvSpPr txBox="1"/>
          <p:nvPr/>
        </p:nvSpPr>
        <p:spPr>
          <a:xfrm>
            <a:off x="1108274" y="4238955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-1.066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5C5669E1-775E-4D59-A2EE-EBAC0EA09AE7}"/>
              </a:ext>
            </a:extLst>
          </p:cNvPr>
          <p:cNvSpPr txBox="1"/>
          <p:nvPr/>
        </p:nvSpPr>
        <p:spPr>
          <a:xfrm>
            <a:off x="2651666" y="4238954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0.03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3A96E271-ED90-E6CA-2093-6DFC01DBCEB5}"/>
              </a:ext>
            </a:extLst>
          </p:cNvPr>
          <p:cNvSpPr txBox="1"/>
          <p:nvPr/>
        </p:nvSpPr>
        <p:spPr>
          <a:xfrm>
            <a:off x="4222058" y="4237983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1.6425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4B92DFC7-49AE-7D36-AF85-630D1BC2E4DD}"/>
              </a:ext>
            </a:extLst>
          </p:cNvPr>
          <p:cNvSpPr txBox="1"/>
          <p:nvPr/>
        </p:nvSpPr>
        <p:spPr>
          <a:xfrm>
            <a:off x="4414338" y="48861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0.25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0.0</a:t>
            </a:r>
          </a:p>
          <a:p>
            <a:r>
              <a:rPr lang="en-US" sz="1200" b="1" dirty="0">
                <a:solidFill>
                  <a:schemeClr val="accent2"/>
                </a:solidFill>
              </a:rPr>
              <a:t>0.0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272376-9A44-F23D-BA53-C498932695D2}"/>
              </a:ext>
            </a:extLst>
          </p:cNvPr>
          <p:cNvSpPr txBox="1"/>
          <p:nvPr/>
        </p:nvSpPr>
        <p:spPr>
          <a:xfrm>
            <a:off x="4988331" y="3164681"/>
            <a:ext cx="396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2</a:t>
            </a:r>
            <a:r>
              <a:rPr lang="en-US" dirty="0"/>
              <a:t>: Feed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counterfactual utilities </a:t>
            </a:r>
            <a:r>
              <a:rPr lang="en-US" dirty="0"/>
              <a:t>to the regret minimizers at each decision point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527D389-5FE6-1812-3474-F8DE938CCEF2}"/>
              </a:ext>
            </a:extLst>
          </p:cNvPr>
          <p:cNvSpPr/>
          <p:nvPr/>
        </p:nvSpPr>
        <p:spPr>
          <a:xfrm>
            <a:off x="5109496" y="4229158"/>
            <a:ext cx="3120225" cy="11157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Example: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Feed utilities </a:t>
            </a:r>
            <a:r>
              <a:rPr lang="en-US" sz="1600" dirty="0">
                <a:solidFill>
                  <a:schemeClr val="accent2"/>
                </a:solidFill>
              </a:rPr>
              <a:t>(2.19, 0)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/>
              <a:t>to the regret minimizer for this decision point</a:t>
            </a:r>
          </a:p>
        </p:txBody>
      </p:sp>
    </p:spTree>
    <p:extLst>
      <p:ext uri="{BB962C8B-B14F-4D97-AF65-F5344CB8AC3E}">
        <p14:creationId xmlns:p14="http://schemas.microsoft.com/office/powerpoint/2010/main" val="16180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B44157-0EFB-6CA0-1934-5D7B8CE9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Guarantees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51B3D4A6-D8EF-3217-AE96-F0B3E4370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200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Theorem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the regret cumulated by CFR can be bounded as</a:t>
                </a: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Therefore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 if the local regret minimizers all have regret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then CFR has regret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(where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hides game-dependent constants)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B3D4A6-D8EF-3217-AE96-F0B3E4370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200400"/>
              </a:xfrm>
              <a:blipFill>
                <a:blip r:embed="rId2"/>
                <a:stretch>
                  <a:fillRect l="-815" t="-323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1B3AC756-B62E-A6DE-BA35-D1C39B1649C6}"/>
                  </a:ext>
                </a:extLst>
              </p:cNvPr>
              <p:cNvSpPr txBox="1"/>
              <p:nvPr/>
            </p:nvSpPr>
            <p:spPr>
              <a:xfrm>
                <a:off x="3258872" y="1987490"/>
                <a:ext cx="2931059" cy="938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𝐶𝐹𝑅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{0,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3AC756-B62E-A6DE-BA35-D1C39B164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72" y="1987490"/>
                <a:ext cx="2931059" cy="938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A42DA1-4216-A61C-E236-0AB7A6DEC13E}"/>
              </a:ext>
            </a:extLst>
          </p:cNvPr>
          <p:cNvSpPr txBox="1"/>
          <p:nvPr/>
        </p:nvSpPr>
        <p:spPr>
          <a:xfrm>
            <a:off x="2659269" y="2953373"/>
            <a:ext cx="1453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Decision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23F807E8-8982-C2B4-B0DC-E83E9C15F984}"/>
                  </a:ext>
                </a:extLst>
              </p:cNvPr>
              <p:cNvSpPr txBox="1"/>
              <p:nvPr/>
            </p:nvSpPr>
            <p:spPr>
              <a:xfrm>
                <a:off x="6108183" y="2614764"/>
                <a:ext cx="26363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Regret of local regret</a:t>
                </a:r>
              </a:p>
              <a:p>
                <a:r>
                  <a:rPr lang="en-US" sz="1600" dirty="0"/>
                  <a:t>minimizer for decision point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F807E8-8982-C2B4-B0DC-E83E9C15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183" y="2614764"/>
                <a:ext cx="2636363" cy="584775"/>
              </a:xfrm>
              <a:prstGeom prst="rect">
                <a:avLst/>
              </a:prstGeom>
              <a:blipFill>
                <a:blip r:embed="rId4"/>
                <a:stretch>
                  <a:fillRect l="-1389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99742DFA-653C-B74E-DC4F-0395C992BD76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4113193" y="2898840"/>
            <a:ext cx="458807" cy="223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76D8F3AF-05F3-B431-61AD-D45FB141F05A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586895"/>
            <a:ext cx="246331" cy="139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72672EB-C8F2-AD7D-5FAD-3D19841D64D7}"/>
              </a:ext>
            </a:extLst>
          </p:cNvPr>
          <p:cNvSpPr/>
          <p:nvPr/>
        </p:nvSpPr>
        <p:spPr>
          <a:xfrm>
            <a:off x="304800" y="6414085"/>
            <a:ext cx="8439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[Farina, Kroer &amp; Sandholm, Regret Circuits: Composability of Regret Minimizers, ICML 2019]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9B7663CD-42A6-7ACF-B965-29FA71FF9AEB}"/>
                  </a:ext>
                </a:extLst>
              </p:cNvPr>
              <p:cNvSpPr txBox="1"/>
              <p:nvPr/>
            </p:nvSpPr>
            <p:spPr>
              <a:xfrm>
                <a:off x="514946" y="4507929"/>
                <a:ext cx="8229600" cy="142551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800" i="1" dirty="0"/>
                  <a:t>Therefore</a:t>
                </a:r>
                <a:r>
                  <a:rPr lang="en-US" sz="2800" dirty="0"/>
                  <a:t>: if both players in a zero-sum extensive-form game play according to CFR, the average strategy converges to Nash equilibrium at rate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7663CD-42A6-7ACF-B965-29FA71FF9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46" y="4507929"/>
                <a:ext cx="8229600" cy="1425518"/>
              </a:xfrm>
              <a:prstGeom prst="rect">
                <a:avLst/>
              </a:prstGeom>
              <a:blipFill>
                <a:blip r:embed="rId5"/>
                <a:stretch>
                  <a:fillRect l="-1329" t="-2941" r="-443" b="-10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0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3165DC-A2D1-BBB5-BF54-06B8673D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in Self-Play on a Game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686DC0-AEA4-72AC-A978-D787B6E9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When putting together all the pieces of the puzzle [*** TODO: CFR in self-play***], this is what an iteration of the CFR algorithm looks like</a:t>
            </a:r>
          </a:p>
          <a:p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[*** TODO: VIZ ***]</a:t>
            </a:r>
          </a:p>
        </p:txBody>
      </p:sp>
    </p:spTree>
    <p:extLst>
      <p:ext uri="{BB962C8B-B14F-4D97-AF65-F5344CB8AC3E}">
        <p14:creationId xmlns:p14="http://schemas.microsoft.com/office/powerpoint/2010/main" val="4167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>
                <a:extLst>
                  <a:ext uri="{FF2B5EF4-FFF2-40B4-BE49-F238E27FC236}">
                    <a16:creationId xmlns="" xmlns:a16="http://schemas.microsoft.com/office/drawing/2014/main" id="{A1069F77-C94A-5740-7DD5-63C5A2505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chooses an </a:t>
                </a:r>
                <a:r>
                  <a:rPr lang="en-US" b="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action distribution</a:t>
                </a: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Environment chooses a </a:t>
                </a:r>
                <a:r>
                  <a:rPr lang="en-US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utility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observes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 gets utility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Agent goal: Minimize </a:t>
                </a:r>
                <a:r>
                  <a:rPr lang="en-US" b="0" i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regret. </a:t>
                </a:r>
              </a:p>
              <a:p>
                <a:pPr marL="0" indent="0">
                  <a:buNone/>
                </a:pP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“How well do we do against </a:t>
                </a:r>
                <a:r>
                  <a:rPr lang="en-US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best, fixed </a:t>
                </a: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strategy in hindsight?”</a:t>
                </a: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〈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〈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〉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endParaRPr lang="en-US" sz="4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🌟 Goal: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grow </a:t>
                </a:r>
                <a:r>
                  <a:rPr lang="en-US" dirty="0" err="1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sublinearly</a:t>
                </a:r>
                <a:r>
                  <a:rPr lang="en-US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with respect to time T,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rad>
                      </m:e>
                    </m:d>
                  </m:oMath>
                </a14:m>
                <a:endParaRPr lang="en-US" dirty="0">
                  <a:solidFill>
                    <a:srgbClr val="0070C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b="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5" name="Content Placeholder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069F77-C94A-5740-7DD5-63C5A2505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59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5F0D38FE-DD6F-AC0B-03F2-C9C2E50BA78D}"/>
              </a:ext>
            </a:extLst>
          </p:cNvPr>
          <p:cNvCxnSpPr>
            <a:cxnSpLocks/>
          </p:cNvCxnSpPr>
          <p:nvPr/>
        </p:nvCxnSpPr>
        <p:spPr>
          <a:xfrm flipH="1" flipV="1">
            <a:off x="5943600" y="2057400"/>
            <a:ext cx="457200" cy="329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3F2A55D4-F62D-9CD4-6733-05E53DC65165}"/>
                  </a:ext>
                </a:extLst>
              </p:cNvPr>
              <p:cNvSpPr txBox="1"/>
              <p:nvPr/>
            </p:nvSpPr>
            <p:spPr>
              <a:xfrm>
                <a:off x="5548207" y="2512129"/>
                <a:ext cx="32098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set of distributions 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things</a:t>
                </a:r>
              </a:p>
              <a:p>
                <a:r>
                  <a:rPr lang="en-US" sz="1600" b="0" dirty="0">
                    <a:solidFill>
                      <a:srgbClr val="C0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,∑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2A55D4-F62D-9CD4-6733-05E53DC65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07" y="2512129"/>
                <a:ext cx="3209853" cy="584775"/>
              </a:xfrm>
              <a:prstGeom prst="rect">
                <a:avLst/>
              </a:prstGeom>
              <a:blipFill>
                <a:blip r:embed="rId4"/>
                <a:stretch>
                  <a:fillRect t="-3125" r="-190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4C175133-BD96-BD0D-9BC2-74FAEC486C34}"/>
              </a:ext>
            </a:extLst>
          </p:cNvPr>
          <p:cNvSpPr/>
          <p:nvPr/>
        </p:nvSpPr>
        <p:spPr>
          <a:xfrm>
            <a:off x="5308453" y="3733800"/>
            <a:ext cx="1092347" cy="990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02389798-3FEE-84BA-CAC2-0F9EA3DEE63B}"/>
              </a:ext>
            </a:extLst>
          </p:cNvPr>
          <p:cNvSpPr txBox="1"/>
          <p:nvPr/>
        </p:nvSpPr>
        <p:spPr>
          <a:xfrm>
            <a:off x="5295369" y="4703282"/>
            <a:ext cx="22108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Utility </a:t>
            </a:r>
            <a:r>
              <a:rPr lang="en-US" sz="1100" dirty="0">
                <a:solidFill>
                  <a:schemeClr val="accent2"/>
                </a:solidFill>
              </a:rPr>
              <a:t>that</a:t>
            </a:r>
            <a:r>
              <a:rPr lang="en-US" sz="1050" dirty="0">
                <a:solidFill>
                  <a:schemeClr val="accent2"/>
                </a:solidFill>
              </a:rPr>
              <a:t> was actually accumulated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2E1B2AE-802D-1745-01CA-C7949BB7129D}"/>
              </a:ext>
            </a:extLst>
          </p:cNvPr>
          <p:cNvSpPr/>
          <p:nvPr/>
        </p:nvSpPr>
        <p:spPr>
          <a:xfrm>
            <a:off x="3848061" y="3733800"/>
            <a:ext cx="1257339" cy="990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259E3B46-806A-C247-DA70-A9B34C34B161}"/>
              </a:ext>
            </a:extLst>
          </p:cNvPr>
          <p:cNvSpPr txBox="1"/>
          <p:nvPr/>
        </p:nvSpPr>
        <p:spPr>
          <a:xfrm>
            <a:off x="3615757" y="4724400"/>
            <a:ext cx="172194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accent2"/>
                </a:solidFill>
              </a:rPr>
              <a:t>Maximum utility that was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achievable by the </a:t>
            </a:r>
            <a:r>
              <a:rPr lang="en-US" sz="1050" b="1" dirty="0">
                <a:solidFill>
                  <a:schemeClr val="accent2"/>
                </a:solidFill>
              </a:rPr>
              <a:t>best fixed</a:t>
            </a:r>
          </a:p>
          <a:p>
            <a:r>
              <a:rPr lang="en-US" sz="1050" dirty="0">
                <a:solidFill>
                  <a:schemeClr val="accent2"/>
                </a:solidFill>
              </a:rPr>
              <a:t>action in hindsight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D6910182-D7C2-B592-3B34-83DB7E87EAD2}"/>
              </a:ext>
            </a:extLst>
          </p:cNvPr>
          <p:cNvSpPr txBox="1"/>
          <p:nvPr/>
        </p:nvSpPr>
        <p:spPr>
          <a:xfrm>
            <a:off x="1752600" y="5865502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assumption on utilities!</a:t>
            </a:r>
          </a:p>
          <a:p>
            <a:pPr lvl="1" algn="ctr"/>
            <a:r>
              <a:rPr lang="en-US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 handle adversarial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49" grpId="0" animBg="1"/>
      <p:bldP spid="50" grpId="0"/>
      <p:bldP spid="51" grpId="0" animBg="1"/>
      <p:bldP spid="52" grpId="0"/>
      <p:bldP spid="5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Why is CFR Superior in Practice?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17638"/>
            <a:ext cx="87630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to second-order methods (which can offer convergence rate 1/</a:t>
            </a:r>
            <a:r>
              <a:rPr lang="en-US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baseline="30000" dirty="0" err="1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baseline="300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Does not require solving large linear systems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Second-order methods (interior point, …) don’t fit in memory for large games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7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 to general-purpose regret minimizers (FTRL &amp; OMD)?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uses an approach local to each decision point (easier to parallelize, warm-start, etc.)</a:t>
            </a:r>
          </a:p>
          <a:p>
            <a:pPr lvl="2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[Brown &amp; Sandholm, </a:t>
            </a:r>
            <a:r>
              <a:rPr lang="en-US" sz="1600" dirty="0">
                <a:effectLst/>
                <a:ea typeface="Times New Roman" panose="02020603050405020304" pitchFamily="18" charset="0"/>
                <a:hlinkClick r:id="rId3"/>
              </a:rPr>
              <a:t>Reduced Space and Faster Convergence in Imperfect-Information Games via Pruning.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ICML-17]</a:t>
            </a:r>
            <a:endParaRPr lang="en-US" sz="1600" b="0" i="0" dirty="0">
              <a:solidFill>
                <a:srgbClr val="7030A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/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[Brown &amp; Sandholm, Strategy-based warm starting for regret minimization in games, AAAI 2016]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No need for expensive projections onto feasible strategy polytope (think projected gradient descent)</a:t>
            </a:r>
          </a:p>
        </p:txBody>
      </p:sp>
    </p:spTree>
    <p:extLst>
      <p:ext uri="{BB962C8B-B14F-4D97-AF65-F5344CB8AC3E}">
        <p14:creationId xmlns:p14="http://schemas.microsoft.com/office/powerpoint/2010/main" val="62335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B8F9D-777D-3149-4DAD-E24B9EC8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Other approaches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A2A5B77-DFB9-0B55-B1A1-961F62777E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Offline first-order methods:</a:t>
                </a:r>
              </a:p>
              <a:p>
                <a:pPr lvl="1"/>
                <a:r>
                  <a:rPr lang="en-US" dirty="0"/>
                  <a:t> E.g., mirror </a:t>
                </a:r>
                <a:r>
                  <a:rPr lang="en-US" dirty="0" err="1"/>
                  <a:t>prox</a:t>
                </a:r>
                <a:r>
                  <a:rPr lang="en-US" dirty="0"/>
                  <a:t> (MP) or excessive gap technique (EGT)</a:t>
                </a:r>
              </a:p>
              <a:p>
                <a:pPr lvl="2"/>
                <a:r>
                  <a:rPr lang="en-US" dirty="0"/>
                  <a:t>O(1/T) convergence instead of CFR’s O(1 /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Regret minimization is decentralized, and with optimism it matches the same theoretical rates. Also, it performs better empirically</a:t>
                </a:r>
              </a:p>
              <a:p>
                <a:endParaRPr lang="en-US" dirty="0"/>
              </a:p>
              <a:p>
                <a:r>
                  <a:rPr lang="en-US" i="1" dirty="0"/>
                  <a:t>All in all, regret-based methods are today the scalable state of the art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2A5B77-DFB9-0B55-B1A1-961F62777E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>
                <a:blip r:embed="rId2"/>
                <a:stretch>
                  <a:fillRect l="-1429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8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93" y="1066800"/>
            <a:ext cx="7994213" cy="5195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CFR Framework + </a:t>
            </a:r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Predictivity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Important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You can construct a regret minimizer for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sequential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decision making problems by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 combining regret minimizers for individual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decision points</a:t>
            </a:r>
          </a:p>
          <a:p>
            <a:pPr lvl="1">
              <a:buFont typeface="Cambria Math" panose="02040503050406030204" pitchFamily="18" charset="0"/>
              <a:buChar char="⇒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Improvements on simplex domains carry over to   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extensive-form domains!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Predictivity works well also in extensive-form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    domains</a:t>
            </a:r>
          </a:p>
        </p:txBody>
      </p:sp>
    </p:spTree>
    <p:extLst>
      <p:ext uri="{BB962C8B-B14F-4D97-AF65-F5344CB8AC3E}">
        <p14:creationId xmlns:p14="http://schemas.microsoft.com/office/powerpoint/2010/main" val="96339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CC9E74-946B-B6E8-BBF0-0F0E3EEB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Techniques to Further Increase Scalability of CFR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56BB16-A2FB-8278-D880-E8004C5F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Using utility estimators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Similar idea as stochastic gradient descent vs gradient descent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Instead of exactly computing the green numbers (gradients of the utility function), we use cheap unbiased estimators</a:t>
            </a:r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Popular estimator: sample a trajectory in the game tree and use importance sampling</a:t>
            </a:r>
          </a:p>
          <a:p>
            <a:pPr lvl="1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“Monte Carlo CFR”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[Monte Carlo Sampling for Regret Minimization in Extensive Games; Lanctot, Waugh,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Zinkevich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Bowling NIPS 2009]</a:t>
            </a:r>
            <a:endParaRPr lang="en-US" sz="2400" b="1" dirty="0"/>
          </a:p>
          <a:p>
            <a:pPr lvl="1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Even better algorithm, </a:t>
            </a:r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ESCHER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, does not use importance sampling [McAleer, Farina, Lanctot &amp; Sandholm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ICLR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-23]</a:t>
            </a:r>
          </a:p>
        </p:txBody>
      </p:sp>
    </p:spTree>
    <p:extLst>
      <p:ext uri="{BB962C8B-B14F-4D97-AF65-F5344CB8AC3E}">
        <p14:creationId xmlns:p14="http://schemas.microsoft.com/office/powerpoint/2010/main" val="14896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98238-5651-193C-E172-1B72065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Techniques to Further Increase Scalability of CFR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172F32-F1AC-EF5F-95C3-F27A112D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Temporary pruning</a:t>
            </a: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Idea: During CFR traversals, </a:t>
            </a:r>
          </a:p>
          <a:p>
            <a:pPr lvl="3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Prune actions (and their subtrees) that have negative cumulative regret</a:t>
            </a:r>
          </a:p>
          <a:p>
            <a:pPr lvl="3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Project in how many iterations at the earliest the cumulative regret can turn positive, and catch up that subtree’s iterates then </a:t>
            </a:r>
          </a:p>
          <a:p>
            <a:pPr lvl="4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Cath up as if we had played a best response throughout the CFR iterations to the opponent’s average strategy in that subtree</a:t>
            </a:r>
          </a:p>
          <a:p>
            <a:pPr lvl="4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If the regret is still negative, re-project, etc.</a:t>
            </a:r>
          </a:p>
          <a:p>
            <a:pPr lvl="4"/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Can be implemented without storing the pruned subtrees =&gt; space advantage</a:t>
            </a:r>
          </a:p>
          <a:p>
            <a:pPr lvl="1"/>
            <a:r>
              <a:rPr lang="en-US" sz="1800" b="1" dirty="0">
                <a:effectLst/>
                <a:latin typeface="Arial" panose="020B0604020202020204" pitchFamily="34" charset="0"/>
              </a:rPr>
              <a:t>Theorem. </a:t>
            </a:r>
            <a:r>
              <a:rPr lang="en-US" sz="1800" dirty="0">
                <a:effectLst/>
                <a:latin typeface="Arial" panose="020B0604020202020204" pitchFamily="34" charset="0"/>
              </a:rPr>
              <a:t>In a zero-sum game, if both players choose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strategies according to CFR with this kind of pruning, conducting T iterations traverses only </a:t>
            </a:r>
            <a:br>
              <a:rPr lang="en-US" sz="1800" dirty="0">
                <a:effectLst/>
                <a:latin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</a:rPr>
              <a:t>			O(|S|T + |H| ln(T)) nodes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885188-02B6-9B54-04AF-0FD9BBA953B1}"/>
              </a:ext>
            </a:extLst>
          </p:cNvPr>
          <p:cNvSpPr txBox="1"/>
          <p:nvPr/>
        </p:nvSpPr>
        <p:spPr>
          <a:xfrm>
            <a:off x="116747" y="6477000"/>
            <a:ext cx="89510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[Brown &amp; Sandholm, </a:t>
            </a:r>
            <a:r>
              <a:rPr lang="en-US" sz="1400" dirty="0">
                <a:effectLst/>
                <a:ea typeface="Times New Roman" panose="02020603050405020304" pitchFamily="18" charset="0"/>
                <a:hlinkClick r:id="rId2"/>
              </a:rPr>
              <a:t>Reduced Space and Faster Convergence in Imperfect-Information Games via Pruning.</a:t>
            </a:r>
            <a:r>
              <a:rPr lang="en-US" sz="14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ICML-17]</a:t>
            </a:r>
            <a:endParaRPr lang="en-US" sz="1400" b="0" i="0" dirty="0">
              <a:solidFill>
                <a:srgbClr val="7030A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F0D2D1-5D0E-423F-8CEB-73CA52E8AB71}"/>
              </a:ext>
            </a:extLst>
          </p:cNvPr>
          <p:cNvSpPr txBox="1"/>
          <p:nvPr/>
        </p:nvSpPr>
        <p:spPr>
          <a:xfrm>
            <a:off x="192947" y="6093023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Game paths that are part of some best response to some equilibrium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4C2D44AB-846B-48D9-88D2-6EF216ED0ACC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821847" y="5559623"/>
            <a:ext cx="835753" cy="5334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DDFA7A-B068-45FE-8010-2CDE048B722F}"/>
              </a:ext>
            </a:extLst>
          </p:cNvPr>
          <p:cNvSpPr txBox="1"/>
          <p:nvPr/>
        </p:nvSpPr>
        <p:spPr>
          <a:xfrm>
            <a:off x="5299615" y="5832054"/>
            <a:ext cx="39967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All game paths (i.e., information sets)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3A3045B-0EBB-47C0-9FDD-B3DEEBCC88CE}"/>
              </a:ext>
            </a:extLst>
          </p:cNvPr>
          <p:cNvCxnSpPr>
            <a:cxnSpLocks/>
          </p:cNvCxnSpPr>
          <p:nvPr/>
        </p:nvCxnSpPr>
        <p:spPr>
          <a:xfrm flipH="1" flipV="1">
            <a:off x="4419600" y="5559623"/>
            <a:ext cx="880015" cy="38680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A98238-5651-193C-E172-1B72065B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Techniques to Further Increase Scalability of CFR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172F32-F1AC-EF5F-95C3-F27A112D0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Sparsification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Idea: compute a low-rank factorization of the payoff matrix of the game</a:t>
            </a:r>
          </a:p>
          <a:p>
            <a:pPr lvl="1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 some games, a low-rank factorization is guaranteed to exist, and can dramatically speed up the algorithms</a:t>
            </a:r>
          </a:p>
          <a:p>
            <a:pPr marL="457200" lvl="1" indent="0"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885188-02B6-9B54-04AF-0FD9BBA953B1}"/>
              </a:ext>
            </a:extLst>
          </p:cNvPr>
          <p:cNvSpPr txBox="1"/>
          <p:nvPr/>
        </p:nvSpPr>
        <p:spPr>
          <a:xfrm>
            <a:off x="116747" y="5867400"/>
            <a:ext cx="89510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[Zhang &amp;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Sandholm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dirty="0" err="1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Sparsified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linear programming for zero-sum equilibrium finding. ICML 2020]</a:t>
            </a:r>
          </a:p>
          <a:p>
            <a:r>
              <a:rPr lang="en-US" sz="1600" b="0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[Farina &amp; </a:t>
            </a:r>
            <a:r>
              <a:rPr lang="en-US" sz="1600" b="0" i="0" dirty="0" err="1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Sandholm</a:t>
            </a:r>
            <a:r>
              <a:rPr lang="en-US" sz="1600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Fast Payoff Matrix </a:t>
            </a:r>
            <a:r>
              <a:rPr lang="en-US" sz="1600" b="0" i="0" dirty="0" err="1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Sparsification</a:t>
            </a:r>
            <a:r>
              <a:rPr lang="en-US" sz="1600" b="0" i="0" dirty="0">
                <a:solidFill>
                  <a:srgbClr val="7030A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Techniques for Structured Extensive-Form Games. AAAI 2022]</a:t>
            </a:r>
          </a:p>
        </p:txBody>
      </p:sp>
    </p:spTree>
    <p:extLst>
      <p:ext uri="{BB962C8B-B14F-4D97-AF65-F5344CB8AC3E}">
        <p14:creationId xmlns:p14="http://schemas.microsoft.com/office/powerpoint/2010/main" val="22837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Bibliographic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Regret Circuits: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[Farina et al., Online convex optimization for sequential decision processes and  extensive-form games, AAAI 2019]</a:t>
            </a:r>
          </a:p>
          <a:p>
            <a:r>
              <a:rPr lang="en-US" sz="2000" dirty="0">
                <a:solidFill>
                  <a:srgbClr val="7030A0"/>
                </a:solidFill>
              </a:rPr>
              <a:t>[Farina et al., Regret Circuits: Composability of Regret Minimizers, ICML 2019]</a:t>
            </a:r>
          </a:p>
          <a:p>
            <a:pPr marL="457200" lvl="1" indent="0">
              <a:buNone/>
            </a:pPr>
            <a:r>
              <a:rPr lang="en-US" sz="1600" dirty="0"/>
              <a:t>- Note: we also consider more convexity-preserving operations than just convex hulls &amp; Cartesian products</a:t>
            </a:r>
          </a:p>
        </p:txBody>
      </p:sp>
    </p:spTree>
    <p:extLst>
      <p:ext uri="{BB962C8B-B14F-4D97-AF65-F5344CB8AC3E}">
        <p14:creationId xmlns:p14="http://schemas.microsoft.com/office/powerpoint/2010/main" val="19606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Regret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Minimization: </a:t>
            </a:r>
            <a:b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Follow the Leader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14">
                <a:extLst>
                  <a:ext uri="{FF2B5EF4-FFF2-40B4-BE49-F238E27FC236}">
                    <a16:creationId xmlns="" xmlns:a16="http://schemas.microsoft.com/office/drawing/2014/main" id="{A1069F77-C94A-5740-7DD5-63C5A2505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First attempt: Follow the leader. That is, play the best action in hindsight so far: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𝜏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This does not work!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Counterexample: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actions,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skw"/>
                                        <m:ctrl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    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[0, 1]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&gt;1,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even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[1, 0]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&gt;1,</m:t>
                                </m:r>
                                <m: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odd</m:t>
                                </m:r>
                                <m: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Best action in hindsight has utility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Follow-the-leader always plays the wrong action and therefore gets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utility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5" name="Content Placeholder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069F77-C94A-5740-7DD5-63C5A2505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1" t="-2022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4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Recap: Zero-Sum Normal-Form Games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00003"/>
              </p:ext>
            </p:extLst>
          </p:nvPr>
        </p:nvGraphicFramePr>
        <p:xfrm>
          <a:off x="1928719" y="2362200"/>
          <a:ext cx="25146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="" xmlns:a16="http://schemas.microsoft.com/office/drawing/2014/main" val="399417156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396609503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642902486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67852519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410412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+1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62151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52919" y="1754109"/>
            <a:ext cx="3481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SIMULTANEOUS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(No turns)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19" y="4023255"/>
            <a:ext cx="741181" cy="709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519" y="2438400"/>
            <a:ext cx="685800" cy="635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19" y="3223176"/>
            <a:ext cx="692586" cy="6402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919" y="1627232"/>
            <a:ext cx="685800" cy="6354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726" y="1627232"/>
            <a:ext cx="692586" cy="640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038" y="1610795"/>
            <a:ext cx="741181" cy="7096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81519" y="3509432"/>
            <a:ext cx="34814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🌟 Strategy for a player is just a probability distribution over actions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881" y="2489209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881" y="3306281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81" y="4110335"/>
            <a:ext cx="633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1506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What does </a:t>
            </a:r>
            <a:r>
              <a:rPr lang="en-US" dirty="0" smtClean="0"/>
              <a:t>regret minimization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have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to do with zero-sum games?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1453419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🌟 IDEA: Self-play. Make two regret minimizers play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960" y="3282301"/>
                <a:ext cx="647700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〈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〉</m:t>
                                  </m:r>
                                </m:e>
                              </m:nary>
                            </m:e>
                          </m:d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0" y="3282301"/>
                <a:ext cx="6477000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273" y="1516963"/>
                <a:ext cx="2429127" cy="159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Nash equilibrium in a 2-player 0-sum normal-form game with payoff matrix A:</a:t>
                </a:r>
                <a:endParaRPr lang="en-US" b="0" i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lim>
                      </m:limLow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𝐴𝑦</m:t>
                          </m:r>
                        </m:e>
                      </m:func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3" y="1516963"/>
                <a:ext cx="2429127" cy="1596847"/>
              </a:xfrm>
              <a:prstGeom prst="rect">
                <a:avLst/>
              </a:prstGeom>
              <a:blipFill>
                <a:blip r:embed="rId5"/>
                <a:stretch>
                  <a:fillRect l="-2005" t="-1908" r="-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87960" y="4174667"/>
                <a:ext cx="647700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 ≔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⊤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p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〉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60" y="4174667"/>
                <a:ext cx="6477000" cy="9766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709581" y="5206602"/>
                <a:ext cx="4033797" cy="1198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endParaRPr lang="en-US" sz="600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/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𝑡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81" y="5206602"/>
                <a:ext cx="4033797" cy="1198149"/>
              </a:xfrm>
              <a:prstGeom prst="rect">
                <a:avLst/>
              </a:prstGeom>
              <a:blipFill rotWithShape="0">
                <a:blip r:embed="rId7"/>
                <a:stretch>
                  <a:fillRect l="-755" r="-3927" b="-5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73082" y="5151281"/>
            <a:ext cx="620871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87529" y="5138901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🌟 TAKEAWAY</a:t>
            </a:r>
          </a:p>
          <a:p>
            <a:pPr algn="ctr"/>
            <a:endParaRPr lang="en-US" sz="1600" b="1" dirty="0">
              <a:solidFill>
                <a:srgbClr val="FF0000"/>
              </a:solidFill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The average strategies converge to a Nash equilibrium!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3962400" y="3484121"/>
            <a:ext cx="1219200" cy="609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69491" y="4370365"/>
            <a:ext cx="1219200" cy="609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643334-88DA-4D32-BDE6-D0A1BBFD95AE}"/>
              </a:ext>
            </a:extLst>
          </p:cNvPr>
          <p:cNvSpPr txBox="1"/>
          <p:nvPr/>
        </p:nvSpPr>
        <p:spPr>
          <a:xfrm>
            <a:off x="6792241" y="3908700"/>
            <a:ext cx="2021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Add these two lines and </a:t>
            </a:r>
          </a:p>
          <a:p>
            <a:r>
              <a:rPr lang="en-US" sz="1200" dirty="0"/>
              <a:t>divide by </a:t>
            </a:r>
            <a:r>
              <a:rPr lang="en-US" sz="1200" i="1" dirty="0"/>
              <a:t>T</a:t>
            </a:r>
            <a:r>
              <a:rPr lang="en-US" sz="1200" dirty="0"/>
              <a:t> to get the average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4949C850-D74C-D2DC-6D76-6130F9FE7099}"/>
                  </a:ext>
                </a:extLst>
              </p:cNvPr>
              <p:cNvSpPr txBox="1"/>
              <p:nvPr/>
            </p:nvSpPr>
            <p:spPr>
              <a:xfrm>
                <a:off x="3048000" y="1763915"/>
                <a:ext cx="550275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←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request strategy from P1's regret minimizer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request strategy from P2's regret minimizer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Pass utility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to P1's regret minimizer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Pass utility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to P2's regret minimizer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949C850-D74C-D2DC-6D76-6130F9FE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763915"/>
                <a:ext cx="5502755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886" t="-1646" b="-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251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26" grpId="0"/>
      <p:bldP spid="29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17A79339-68D9-93A2-83B7-02F2C1A0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Given utility vectors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we compute the empirical regrets up to time t of each action:</a:t>
                </a:r>
                <a:b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−⟨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Then, intuitively the next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gives mass to actions </a:t>
                </a:r>
                <a:r>
                  <a:rPr lang="en-US" sz="2800" dirty="0" smtClean="0"/>
                  <a:t>in a manner related to how much regret they have accumulated</a:t>
                </a: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A79339-68D9-93A2-83B7-02F2C1A0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333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6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="" xmlns:a16="http://schemas.microsoft.com/office/drawing/2014/main" id="{17A79339-68D9-93A2-83B7-02F2C1A07C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Empirical regret: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latin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28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Then, intuitively the next strategy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gives mass to actions somewhat proportionally to how much regret they have accumulated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7A79339-68D9-93A2-83B7-02F2C1A07C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D40522-71B2-7E9C-72E4-4C092A3BBC86}"/>
              </a:ext>
            </a:extLst>
          </p:cNvPr>
          <p:cNvSpPr txBox="1"/>
          <p:nvPr/>
        </p:nvSpPr>
        <p:spPr>
          <a:xfrm>
            <a:off x="7162800" y="264335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Hyperparameter</a:t>
            </a:r>
          </a:p>
          <a:p>
            <a:r>
              <a:rPr lang="en-US" dirty="0">
                <a:solidFill>
                  <a:srgbClr val="C00000"/>
                </a:solidFill>
              </a:rPr>
              <a:t>(“learning rate”)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="" xmlns:a16="http://schemas.microsoft.com/office/drawing/2014/main" id="{12594708-AAEA-3DF3-7D47-E5B52BFB90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75310"/>
                  </p:ext>
                </p:extLst>
              </p:nvPr>
            </p:nvGraphicFramePr>
            <p:xfrm>
              <a:off x="461838" y="3439297"/>
              <a:ext cx="8458200" cy="2390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100">
                      <a:extLst>
                        <a:ext uri="{9D8B030D-6E8A-4147-A177-3AD203B41FA5}">
                          <a16:colId xmlns="" xmlns:a16="http://schemas.microsoft.com/office/drawing/2014/main" val="196333607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="" xmlns:a16="http://schemas.microsoft.com/office/drawing/2014/main" val="602414953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{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𝜂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⋅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[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]}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𝜂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⋅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</m:e>
                                    </m:func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}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b>
                                      <m:sup/>
                                      <m:e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max</m:t>
                                            </m:r>
                                          </m:fName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{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 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[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′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]}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2296276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12594708-AAEA-3DF3-7D47-E5B52BFB90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15475310"/>
                  </p:ext>
                </p:extLst>
              </p:nvPr>
            </p:nvGraphicFramePr>
            <p:xfrm>
              <a:off x="461838" y="3439297"/>
              <a:ext cx="8458200" cy="2390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229100">
                      <a:extLst>
                        <a:ext uri="{9D8B030D-6E8A-4147-A177-3AD203B41FA5}">
                          <a16:colId xmlns:a16="http://schemas.microsoft.com/office/drawing/2014/main" val="196333607"/>
                        </a:ext>
                      </a:extLst>
                    </a:gridCol>
                    <a:gridCol w="4229100">
                      <a:extLst>
                        <a:ext uri="{9D8B030D-6E8A-4147-A177-3AD203B41FA5}">
                          <a16:colId xmlns:a16="http://schemas.microsoft.com/office/drawing/2014/main" val="602414953"/>
                        </a:ext>
                      </a:extLst>
                    </a:gridCol>
                  </a:tblGrid>
                  <a:tr h="749822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Rule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57815389"/>
                      </a:ext>
                    </a:extLst>
                  </a:tr>
                  <a:tr h="890701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Multiplicative weights update (MWU)</a:t>
                          </a:r>
                        </a:p>
                        <a:p>
                          <a:r>
                            <a:rPr lang="en-US" sz="1400" dirty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(aka Hedge, aka Randomized Weighted Majority)</a:t>
                          </a:r>
                          <a:endParaRPr lang="en-US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88" t="-86395" r="-576" b="-8503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4012653"/>
                      </a:ext>
                    </a:extLst>
                  </a:tr>
                  <a:tr h="7500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Regret matching (RM)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288" t="-222764" r="-576" b="-16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2962763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6DC0F-4FEA-84A9-5616-BA1CB681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 Common Template for Regret Minimizers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17552F-9A4C-6568-F5F8-E0BB40823132}"/>
              </a:ext>
            </a:extLst>
          </p:cNvPr>
          <p:cNvSpPr txBox="1"/>
          <p:nvPr/>
        </p:nvSpPr>
        <p:spPr>
          <a:xfrm>
            <a:off x="457200" y="584706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Note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: MWU is a particular instance of a very general algorithm called “Online mirror descent”, which can be applied to all convex strategy sets and guarantees sublinear regret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13249C4-D2FB-63F8-1F58-779717ACBB7F}"/>
              </a:ext>
            </a:extLst>
          </p:cNvPr>
          <p:cNvSpPr/>
          <p:nvPr/>
        </p:nvSpPr>
        <p:spPr>
          <a:xfrm>
            <a:off x="7010400" y="4245041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735C9D34-6810-799F-2C4E-37D1BAC63B83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7270563" y="3256735"/>
            <a:ext cx="552629" cy="103294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4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15180</TotalTime>
  <Words>3745</Words>
  <Application>Microsoft Office PowerPoint</Application>
  <PresentationFormat>On-screen Show (4:3)</PresentationFormat>
  <Paragraphs>1221</Paragraphs>
  <Slides>47</Slides>
  <Notes>29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Cambria Math</vt:lpstr>
      <vt:lpstr>Roboto</vt:lpstr>
      <vt:lpstr>Segoe UI</vt:lpstr>
      <vt:lpstr>Segoe UI Emoji</vt:lpstr>
      <vt:lpstr>Times New Roman</vt:lpstr>
      <vt:lpstr>Wingdings</vt:lpstr>
      <vt:lpstr>Office Theme</vt:lpstr>
      <vt:lpstr>Regret minimization and applications to solving games</vt:lpstr>
      <vt:lpstr>Focus of this lecture</vt:lpstr>
      <vt:lpstr>Part One</vt:lpstr>
      <vt:lpstr>Regret Minimization</vt:lpstr>
      <vt:lpstr>Regret Minimization:  Follow the Leader</vt:lpstr>
      <vt:lpstr>Recap: Zero-Sum Normal-Form Games</vt:lpstr>
      <vt:lpstr>What does regret minimization have to do with zero-sum games?</vt:lpstr>
      <vt:lpstr>A Common Template for Regret Minimizers</vt:lpstr>
      <vt:lpstr>A Common Template for Regret Minimizers</vt:lpstr>
      <vt:lpstr>A Common Template for Regret Minimizers</vt:lpstr>
      <vt:lpstr>A Common Template for Regret Minimizers</vt:lpstr>
      <vt:lpstr>State-of-the-art variant in practice: Discounted RM (DRM)</vt:lpstr>
      <vt:lpstr>What Regret Minimizers are Used in Practice?</vt:lpstr>
      <vt:lpstr>Optimistic regret minimizers</vt:lpstr>
      <vt:lpstr>PowerPoint Presentation</vt:lpstr>
      <vt:lpstr>PowerPoint Presentation</vt:lpstr>
      <vt:lpstr>We Stand on the Shoulders of Giants</vt:lpstr>
      <vt:lpstr>Part Two</vt:lpstr>
      <vt:lpstr>From Normal-Form to  Extensive-Form Games</vt:lpstr>
      <vt:lpstr>Counterfactual Regret Minimization (CFR): The Gist</vt:lpstr>
      <vt:lpstr>Counterfactual Regret Minimization (CFR): The Gist</vt:lpstr>
      <vt:lpstr>Counterfactual Regret Minimization (CFR): The Gist</vt:lpstr>
      <vt:lpstr>Now: More details on CFR</vt:lpstr>
      <vt:lpstr>Two Representations</vt:lpstr>
      <vt:lpstr>Strategies</vt:lpstr>
      <vt:lpstr>Sequence-Form Strategies</vt:lpstr>
      <vt:lpstr>Sequence-Form Strategies</vt:lpstr>
      <vt:lpstr>Sequence-Form Strategies</vt:lpstr>
      <vt:lpstr>Recall: Regret Minimization on Δ^n </vt:lpstr>
      <vt:lpstr>Regret Minimization on Δ^n Sequence-Form Decision Problems</vt:lpstr>
      <vt:lpstr>Counterfactual Regret Minimization</vt:lpstr>
      <vt:lpstr>Counterfactual Regret Minimization</vt:lpstr>
      <vt:lpstr>Counterfactual Regret Minimization</vt:lpstr>
      <vt:lpstr>Counterfactual Regret Minimization</vt:lpstr>
      <vt:lpstr>Counterfactual Regret Minimization</vt:lpstr>
      <vt:lpstr>Counterfactual Regret Minimization</vt:lpstr>
      <vt:lpstr>Counterfactual Regret Minimization</vt:lpstr>
      <vt:lpstr>CFR Guarantees</vt:lpstr>
      <vt:lpstr>CFR in Self-Play on a Game Tree</vt:lpstr>
      <vt:lpstr>Why is CFR Superior in Practice?</vt:lpstr>
      <vt:lpstr>Other approaches</vt:lpstr>
      <vt:lpstr>CFR Framework + Predictivity</vt:lpstr>
      <vt:lpstr>Important Takeaways</vt:lpstr>
      <vt:lpstr>Techniques to Further Increase Scalability of CFR</vt:lpstr>
      <vt:lpstr>Techniques to Further Increase Scalability of CFR</vt:lpstr>
      <vt:lpstr>Techniques to Further Increase Scalability of CFR</vt:lpstr>
      <vt:lpstr>Bibliographic Remarks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Tuomas Sandholm</dc:creator>
  <cp:lastModifiedBy>brian</cp:lastModifiedBy>
  <cp:revision>479</cp:revision>
  <dcterms:created xsi:type="dcterms:W3CDTF">2006-08-16T00:00:00Z</dcterms:created>
  <dcterms:modified xsi:type="dcterms:W3CDTF">2023-04-12T17:55:11Z</dcterms:modified>
</cp:coreProperties>
</file>