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60" r:id="rId2"/>
  </p:sldMasterIdLst>
  <p:notesMasterIdLst>
    <p:notesMasterId r:id="rId30"/>
  </p:notesMasterIdLst>
  <p:handoutMasterIdLst>
    <p:handoutMasterId r:id="rId31"/>
  </p:handoutMasterIdLst>
  <p:sldIdLst>
    <p:sldId id="370" r:id="rId3"/>
    <p:sldId id="345" r:id="rId4"/>
    <p:sldId id="349" r:id="rId5"/>
    <p:sldId id="350" r:id="rId6"/>
    <p:sldId id="351" r:id="rId7"/>
    <p:sldId id="352" r:id="rId8"/>
    <p:sldId id="353" r:id="rId9"/>
    <p:sldId id="355" r:id="rId10"/>
    <p:sldId id="356" r:id="rId11"/>
    <p:sldId id="357" r:id="rId12"/>
    <p:sldId id="372" r:id="rId13"/>
    <p:sldId id="354" r:id="rId14"/>
    <p:sldId id="1015" r:id="rId15"/>
    <p:sldId id="369" r:id="rId16"/>
    <p:sldId id="359" r:id="rId17"/>
    <p:sldId id="360" r:id="rId18"/>
    <p:sldId id="361" r:id="rId19"/>
    <p:sldId id="362" r:id="rId20"/>
    <p:sldId id="316" r:id="rId21"/>
    <p:sldId id="364" r:id="rId22"/>
    <p:sldId id="1012" r:id="rId23"/>
    <p:sldId id="1014" r:id="rId24"/>
    <p:sldId id="363" r:id="rId25"/>
    <p:sldId id="1011" r:id="rId26"/>
    <p:sldId id="348" r:id="rId27"/>
    <p:sldId id="1013" r:id="rId28"/>
    <p:sldId id="1010" r:id="rId29"/>
  </p:sldIdLst>
  <p:sldSz cx="9144000" cy="6858000" type="screen4x3"/>
  <p:notesSz cx="6858000" cy="9144000"/>
  <p:embeddedFontLst>
    <p:embeddedFont>
      <p:font typeface="Abadi" panose="020B0604020104020204" pitchFamily="34" charset="0"/>
      <p:regular r:id="rId32"/>
    </p:embeddedFont>
    <p:embeddedFont>
      <p:font typeface="Cambria Math" panose="02040503050406030204" pitchFamily="18" charset="0"/>
      <p:regular r:id="rId33"/>
    </p:embeddedFont>
    <p:embeddedFont>
      <p:font typeface="Helvetica" panose="020B0604020202020204" pitchFamily="34" charset="0"/>
      <p:regular r:id="rId34"/>
      <p:bold r:id="rId35"/>
      <p:italic r:id="rId36"/>
      <p:boldItalic r:id="rId37"/>
    </p:embeddedFont>
    <p:embeddedFont>
      <p:font typeface="Times" panose="02020603050405020304" pitchFamily="18" charset="0"/>
      <p:regular r:id="rId38"/>
      <p:bold r:id="rId39"/>
      <p:italic r:id="rId40"/>
      <p:boldItalic r:id="rId41"/>
    </p:embeddedFont>
  </p:embeddedFontLst>
  <p:defaultTextStyle>
    <a:defPPr>
      <a:defRPr lang="en-US"/>
    </a:defPPr>
    <a:lvl1pPr algn="l" rtl="0" eaLnBrk="0" fontAlgn="base" hangingPunct="0">
      <a:spcBef>
        <a:spcPct val="0"/>
      </a:spcBef>
      <a:spcAft>
        <a:spcPct val="0"/>
      </a:spcAft>
      <a:defRPr sz="32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32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32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32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32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CCFF33"/>
    <a:srgbClr val="0000FC"/>
    <a:srgbClr val="D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61" autoAdjust="0"/>
  </p:normalViewPr>
  <p:slideViewPr>
    <p:cSldViewPr showGuides="1">
      <p:cViewPr varScale="1">
        <p:scale>
          <a:sx n="144" d="100"/>
          <a:sy n="144" d="100"/>
        </p:scale>
        <p:origin x="150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D67DE82-0A1C-4F58-BB51-B645D4BCFFC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ea typeface="+mn-ea"/>
              </a:defRPr>
            </a:lvl1pPr>
          </a:lstStyle>
          <a:p>
            <a:pPr>
              <a:defRPr/>
            </a:pPr>
            <a:endParaRPr lang="en-US"/>
          </a:p>
        </p:txBody>
      </p:sp>
      <p:sp>
        <p:nvSpPr>
          <p:cNvPr id="48131" name="Rectangle 3">
            <a:extLst>
              <a:ext uri="{FF2B5EF4-FFF2-40B4-BE49-F238E27FC236}">
                <a16:creationId xmlns:a16="http://schemas.microsoft.com/office/drawing/2014/main" id="{A324B97D-1D29-4B27-A7C7-DABE26192253}"/>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ea typeface="+mn-ea"/>
              </a:defRPr>
            </a:lvl1pPr>
          </a:lstStyle>
          <a:p>
            <a:pPr>
              <a:defRPr/>
            </a:pPr>
            <a:endParaRPr lang="en-US"/>
          </a:p>
        </p:txBody>
      </p:sp>
      <p:sp>
        <p:nvSpPr>
          <p:cNvPr id="48132" name="Rectangle 4">
            <a:extLst>
              <a:ext uri="{FF2B5EF4-FFF2-40B4-BE49-F238E27FC236}">
                <a16:creationId xmlns:a16="http://schemas.microsoft.com/office/drawing/2014/main" id="{294285A8-CDBD-4CFB-BEA0-C8C2A1C015F5}"/>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ea typeface="+mn-ea"/>
              </a:defRPr>
            </a:lvl1pPr>
          </a:lstStyle>
          <a:p>
            <a:pPr>
              <a:defRPr/>
            </a:pPr>
            <a:endParaRPr lang="en-US"/>
          </a:p>
        </p:txBody>
      </p:sp>
      <p:sp>
        <p:nvSpPr>
          <p:cNvPr id="48133" name="Rectangle 5">
            <a:extLst>
              <a:ext uri="{FF2B5EF4-FFF2-40B4-BE49-F238E27FC236}">
                <a16:creationId xmlns:a16="http://schemas.microsoft.com/office/drawing/2014/main" id="{4173FBBF-E191-4B73-8133-B30A33BEB14F}"/>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AD4A578-85D1-49BF-8782-11079A510D2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7B4F28D-86AF-461D-99F7-29F4C76E5A1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ea typeface="+mn-ea"/>
              </a:defRPr>
            </a:lvl1pPr>
          </a:lstStyle>
          <a:p>
            <a:pPr>
              <a:defRPr/>
            </a:pPr>
            <a:endParaRPr lang="en-US"/>
          </a:p>
        </p:txBody>
      </p:sp>
      <p:sp>
        <p:nvSpPr>
          <p:cNvPr id="9219" name="Rectangle 3">
            <a:extLst>
              <a:ext uri="{FF2B5EF4-FFF2-40B4-BE49-F238E27FC236}">
                <a16:creationId xmlns:a16="http://schemas.microsoft.com/office/drawing/2014/main" id="{36BCDDDE-0C0C-4450-AAA2-C0E464BB1740}"/>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ea typeface="+mn-ea"/>
              </a:defRPr>
            </a:lvl1pPr>
          </a:lstStyle>
          <a:p>
            <a:pPr>
              <a:defRPr/>
            </a:pPr>
            <a:endParaRPr lang="en-US"/>
          </a:p>
        </p:txBody>
      </p:sp>
      <p:sp>
        <p:nvSpPr>
          <p:cNvPr id="2052" name="Rectangle 4">
            <a:extLst>
              <a:ext uri="{FF2B5EF4-FFF2-40B4-BE49-F238E27FC236}">
                <a16:creationId xmlns:a16="http://schemas.microsoft.com/office/drawing/2014/main" id="{EB55BB68-56D5-477F-96D3-6ACD16FA788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AE5132CF-CB9C-4F77-A7FF-360CC92F45A2}"/>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2E8FE75B-F4BE-498E-AE25-B5409CE868A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ea typeface="+mn-ea"/>
              </a:defRPr>
            </a:lvl1pPr>
          </a:lstStyle>
          <a:p>
            <a:pPr>
              <a:defRPr/>
            </a:pPr>
            <a:endParaRPr lang="en-US"/>
          </a:p>
        </p:txBody>
      </p:sp>
      <p:sp>
        <p:nvSpPr>
          <p:cNvPr id="9223" name="Rectangle 7">
            <a:extLst>
              <a:ext uri="{FF2B5EF4-FFF2-40B4-BE49-F238E27FC236}">
                <a16:creationId xmlns:a16="http://schemas.microsoft.com/office/drawing/2014/main" id="{802B78E3-3C3D-41F6-855E-52C4F80A043A}"/>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A07F826-C7C4-4B9B-948E-E3795921A43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Admissible_decision_rule"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en.wikipedia.org/wiki/Trembling_hand_perfect_equilibrium#Trembling_hand_perfection_of_equilibria_of_extensive_form_gam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5A09227-185B-49FE-B045-26C6B793D045}"/>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14CDCC6B-0A53-47AB-B3BA-35BA284140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1">
                <a:latin typeface="Helvetica" panose="020B0604020202020204" pitchFamily="34" charset="0"/>
              </a:rPr>
              <a:t>Tools for building robust, nonmanipulable systems for self-interested agents</a:t>
            </a:r>
          </a:p>
          <a:p>
            <a:r>
              <a:rPr lang="en-US" altLang="en-US" sz="1800" b="1">
                <a:latin typeface="Helvetica" panose="020B0604020202020204" pitchFamily="34" charset="0"/>
              </a:rPr>
              <a:t>Different solution concepts</a:t>
            </a:r>
          </a:p>
          <a:p>
            <a:pPr lvl="1"/>
            <a:r>
              <a:rPr lang="en-US" altLang="en-US" sz="1800" b="1">
                <a:latin typeface="Helvetica" panose="020B0604020202020204" pitchFamily="34" charset="0"/>
              </a:rPr>
              <a:t>For existence, use strongest equilibrium concept</a:t>
            </a:r>
          </a:p>
          <a:p>
            <a:pPr lvl="1"/>
            <a:r>
              <a:rPr lang="en-US" altLang="en-US" sz="1800" b="1">
                <a:latin typeface="Helvetica" panose="020B0604020202020204" pitchFamily="34" charset="0"/>
              </a:rPr>
              <a:t>For uniqueness, use weakest equilibrium concept</a:t>
            </a:r>
          </a:p>
          <a:p>
            <a:endParaRPr lang="en-US" altLang="en-US"/>
          </a:p>
        </p:txBody>
      </p:sp>
      <p:sp>
        <p:nvSpPr>
          <p:cNvPr id="10244" name="Slide Number Placeholder 3">
            <a:extLst>
              <a:ext uri="{FF2B5EF4-FFF2-40B4-BE49-F238E27FC236}">
                <a16:creationId xmlns:a16="http://schemas.microsoft.com/office/drawing/2014/main" id="{F32F0E1A-3FF4-4291-B017-1FD2FA3113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fld id="{C674D92C-A89D-4803-B675-0F595AB1876D}" type="slidenum">
              <a:rPr lang="en-US" altLang="en-US" sz="1200" smtClean="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0E89A7A-CD00-4227-9C68-917BA770A212}"/>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93446334-9FEA-45BC-A615-00D58A764C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Slide Number Placeholder 3">
            <a:extLst>
              <a:ext uri="{FF2B5EF4-FFF2-40B4-BE49-F238E27FC236}">
                <a16:creationId xmlns:a16="http://schemas.microsoft.com/office/drawing/2014/main" id="{EE9FC3A6-00BA-41C2-BC7B-33C7FA894A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fld id="{A49CC063-61D7-4988-905A-C8DD44E881F9}" type="slidenum">
              <a:rPr lang="en-US" altLang="en-US" sz="1200" smtClean="0"/>
              <a:pPr/>
              <a:t>22</a:t>
            </a:fld>
            <a:endParaRPr lang="en-US" altLang="en-US" sz="1200"/>
          </a:p>
        </p:txBody>
      </p:sp>
    </p:spTree>
    <p:extLst>
      <p:ext uri="{BB962C8B-B14F-4D97-AF65-F5344CB8AC3E}">
        <p14:creationId xmlns:p14="http://schemas.microsoft.com/office/powerpoint/2010/main" val="1867132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0E89A7A-CD00-4227-9C68-917BA770A212}"/>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93446334-9FEA-45BC-A615-00D58A764C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Slide Number Placeholder 3">
            <a:extLst>
              <a:ext uri="{FF2B5EF4-FFF2-40B4-BE49-F238E27FC236}">
                <a16:creationId xmlns:a16="http://schemas.microsoft.com/office/drawing/2014/main" id="{EE9FC3A6-00BA-41C2-BC7B-33C7FA894A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fld id="{A49CC063-61D7-4988-905A-C8DD44E881F9}" type="slidenum">
              <a:rPr lang="en-US" altLang="en-US" sz="1200" smtClean="0"/>
              <a:pPr/>
              <a:t>24</a:t>
            </a:fld>
            <a:endParaRPr lang="en-US" altLang="en-US" sz="1200"/>
          </a:p>
        </p:txBody>
      </p:sp>
    </p:spTree>
    <p:extLst>
      <p:ext uri="{BB962C8B-B14F-4D97-AF65-F5344CB8AC3E}">
        <p14:creationId xmlns:p14="http://schemas.microsoft.com/office/powerpoint/2010/main" val="3952318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2E2EA83-F34D-4120-8D8B-BF9F3454DF7D}"/>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7630D19C-C945-4692-8500-05F337236A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voting game suggested by Mertens may be described as follows: Two players must elect one of them to perform an effortless task. The task may be performed either correctly or incorrectly. If it is performed correctly, both players receive a payoff of 1, otherwise both players receive a payoff of 0. The election is by a secret vote. If both players vote for the same player, that player gets to perform the task. If each player votes for himself, the player to perform the task is chosen at random but is not told that he was elected this way. Finally, if each player votes for the other, the task is performed by somebody else, with no possibility of it being performed incorrectly.</a:t>
            </a:r>
          </a:p>
          <a:p>
            <a:r>
              <a:rPr lang="en-US" altLang="en-US"/>
              <a:t>In the unique quasi-perfect equilibrium for the game, each player votes for himself. This is also the unique </a:t>
            </a:r>
            <a:r>
              <a:rPr lang="en-US" altLang="en-US">
                <a:hlinkClick r:id="rId3" action="ppaction://hlinkfile" tooltip="Admissible decision rule"/>
              </a:rPr>
              <a:t>admissible</a:t>
            </a:r>
            <a:r>
              <a:rPr lang="en-US" altLang="en-US"/>
              <a:t> behavior (i.e., one that does not play weakly dominated strategies). But in any </a:t>
            </a:r>
            <a:r>
              <a:rPr lang="en-US" altLang="en-US">
                <a:hlinkClick r:id="rId4" action="ppaction://hlinkfile" tooltip="Trembling hand perfect equilibrium"/>
              </a:rPr>
              <a:t>extensive-form trembling hand perfect equilibrium</a:t>
            </a:r>
            <a:r>
              <a:rPr lang="en-US" altLang="en-US"/>
              <a:t>, at least one of the players believes that he is at least as likely as the other player to perform the task incorrectly and hence votes for the other player.</a:t>
            </a:r>
          </a:p>
          <a:p>
            <a:r>
              <a:rPr lang="en-US" altLang="en-US"/>
              <a:t>The example illustrates that being a limit of equilibria of perturbed games, an </a:t>
            </a:r>
            <a:r>
              <a:rPr lang="en-US" altLang="en-US">
                <a:hlinkClick r:id="rId4" action="ppaction://hlinkfile" tooltip="Trembling hand perfect equilibrium"/>
              </a:rPr>
              <a:t>extensive-form trembling hand perfect equilibrium</a:t>
            </a:r>
            <a:r>
              <a:rPr lang="en-US" altLang="en-US"/>
              <a:t> implicitly assumes an </a:t>
            </a:r>
            <a:r>
              <a:rPr lang="en-US" altLang="en-US" b="1"/>
              <a:t>agreement</a:t>
            </a:r>
            <a:r>
              <a:rPr lang="en-US" altLang="en-US"/>
              <a:t> between the players about the relative magnitudes of future trembles. It also illustrates that such an assumption may be unwarranted and undesirable.</a:t>
            </a:r>
          </a:p>
        </p:txBody>
      </p:sp>
      <p:sp>
        <p:nvSpPr>
          <p:cNvPr id="17412" name="Slide Number Placeholder 3">
            <a:extLst>
              <a:ext uri="{FF2B5EF4-FFF2-40B4-BE49-F238E27FC236}">
                <a16:creationId xmlns:a16="http://schemas.microsoft.com/office/drawing/2014/main" id="{0DE81840-424B-4F13-8ADF-89A882AA4F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fld id="{8C2D1C02-FBB1-41DF-8A4B-5C9108B92281}" type="slidenum">
              <a:rPr lang="en-US" altLang="en-US" sz="1200" smtClean="0"/>
              <a:pPr/>
              <a:t>25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C5C0B8D-4DAF-4434-ACB3-F720BB95E6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1C7DCF-9475-42F7-8590-913D389FAE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7B5083-E46D-4979-B909-58676A445880}"/>
              </a:ext>
            </a:extLst>
          </p:cNvPr>
          <p:cNvSpPr>
            <a:spLocks noGrp="1" noChangeArrowheads="1"/>
          </p:cNvSpPr>
          <p:nvPr>
            <p:ph type="sldNum" sz="quarter" idx="12"/>
          </p:nvPr>
        </p:nvSpPr>
        <p:spPr>
          <a:ln/>
        </p:spPr>
        <p:txBody>
          <a:bodyPr/>
          <a:lstStyle>
            <a:lvl1pPr>
              <a:defRPr/>
            </a:lvl1pPr>
          </a:lstStyle>
          <a:p>
            <a:pPr>
              <a:defRPr/>
            </a:pPr>
            <a:fld id="{A808EA22-3EB3-4CC3-A785-8BF50719A3FC}" type="slidenum">
              <a:rPr lang="en-US" altLang="en-US"/>
              <a:pPr>
                <a:defRPr/>
              </a:pPr>
              <a:t>‹#›</a:t>
            </a:fld>
            <a:endParaRPr lang="en-US" altLang="en-US"/>
          </a:p>
        </p:txBody>
      </p:sp>
    </p:spTree>
    <p:extLst>
      <p:ext uri="{BB962C8B-B14F-4D97-AF65-F5344CB8AC3E}">
        <p14:creationId xmlns:p14="http://schemas.microsoft.com/office/powerpoint/2010/main" val="194239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20F8A9-F47D-47F5-A209-300DFE4327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6335A0-199A-4E61-B427-0001B9B61F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66EC83-D5A2-4649-A8AB-ACC4A1D19329}"/>
              </a:ext>
            </a:extLst>
          </p:cNvPr>
          <p:cNvSpPr>
            <a:spLocks noGrp="1" noChangeArrowheads="1"/>
          </p:cNvSpPr>
          <p:nvPr>
            <p:ph type="sldNum" sz="quarter" idx="12"/>
          </p:nvPr>
        </p:nvSpPr>
        <p:spPr>
          <a:ln/>
        </p:spPr>
        <p:txBody>
          <a:bodyPr/>
          <a:lstStyle>
            <a:lvl1pPr>
              <a:defRPr/>
            </a:lvl1pPr>
          </a:lstStyle>
          <a:p>
            <a:pPr>
              <a:defRPr/>
            </a:pPr>
            <a:fld id="{EED894FE-FB4D-4189-8505-E0B29F1C96D4}" type="slidenum">
              <a:rPr lang="en-US" altLang="en-US"/>
              <a:pPr>
                <a:defRPr/>
              </a:pPr>
              <a:t>‹#›</a:t>
            </a:fld>
            <a:endParaRPr lang="en-US" altLang="en-US"/>
          </a:p>
        </p:txBody>
      </p:sp>
    </p:spTree>
    <p:extLst>
      <p:ext uri="{BB962C8B-B14F-4D97-AF65-F5344CB8AC3E}">
        <p14:creationId xmlns:p14="http://schemas.microsoft.com/office/powerpoint/2010/main" val="327121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0E5519-F32F-48FF-83C8-C2BB3000BBC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876EDC-4978-4A90-8A69-2A5C1FCA0B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85AB54-C785-42E4-88B2-4110474C7884}"/>
              </a:ext>
            </a:extLst>
          </p:cNvPr>
          <p:cNvSpPr>
            <a:spLocks noGrp="1" noChangeArrowheads="1"/>
          </p:cNvSpPr>
          <p:nvPr>
            <p:ph type="sldNum" sz="quarter" idx="12"/>
          </p:nvPr>
        </p:nvSpPr>
        <p:spPr>
          <a:ln/>
        </p:spPr>
        <p:txBody>
          <a:bodyPr/>
          <a:lstStyle>
            <a:lvl1pPr>
              <a:defRPr/>
            </a:lvl1pPr>
          </a:lstStyle>
          <a:p>
            <a:pPr>
              <a:defRPr/>
            </a:pPr>
            <a:fld id="{50AA4983-E63A-47F4-95DA-9F8007BC7101}" type="slidenum">
              <a:rPr lang="en-US" altLang="en-US"/>
              <a:pPr>
                <a:defRPr/>
              </a:pPr>
              <a:t>‹#›</a:t>
            </a:fld>
            <a:endParaRPr lang="en-US" altLang="en-US"/>
          </a:p>
        </p:txBody>
      </p:sp>
    </p:spTree>
    <p:extLst>
      <p:ext uri="{BB962C8B-B14F-4D97-AF65-F5344CB8AC3E}">
        <p14:creationId xmlns:p14="http://schemas.microsoft.com/office/powerpoint/2010/main" val="1625649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87257B2-075B-E901-42A8-66076F1D805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B49E11-67E6-A48C-4F2F-B91C1990C9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E471DBE-B829-CD4F-133A-88BECD5E33F9}"/>
              </a:ext>
            </a:extLst>
          </p:cNvPr>
          <p:cNvSpPr>
            <a:spLocks noGrp="1" noChangeArrowheads="1"/>
          </p:cNvSpPr>
          <p:nvPr>
            <p:ph type="sldNum" sz="quarter" idx="12"/>
          </p:nvPr>
        </p:nvSpPr>
        <p:spPr>
          <a:ln/>
        </p:spPr>
        <p:txBody>
          <a:bodyPr/>
          <a:lstStyle>
            <a:lvl1pPr>
              <a:defRPr/>
            </a:lvl1pPr>
          </a:lstStyle>
          <a:p>
            <a:fld id="{D67BA41A-BB9A-492E-B449-75E9C425D93A}" type="slidenum">
              <a:rPr lang="en-US" altLang="en-US"/>
              <a:pPr/>
              <a:t>‹#›</a:t>
            </a:fld>
            <a:endParaRPr lang="en-US" altLang="en-US"/>
          </a:p>
        </p:txBody>
      </p:sp>
    </p:spTree>
    <p:extLst>
      <p:ext uri="{BB962C8B-B14F-4D97-AF65-F5344CB8AC3E}">
        <p14:creationId xmlns:p14="http://schemas.microsoft.com/office/powerpoint/2010/main" val="1503755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BB1D4B-27D7-9946-887C-3ECDF095F4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812122-702C-B02B-7993-E97FF17996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9FBF20-1745-C754-8B68-5CFA27460135}"/>
              </a:ext>
            </a:extLst>
          </p:cNvPr>
          <p:cNvSpPr>
            <a:spLocks noGrp="1" noChangeArrowheads="1"/>
          </p:cNvSpPr>
          <p:nvPr>
            <p:ph type="sldNum" sz="quarter" idx="12"/>
          </p:nvPr>
        </p:nvSpPr>
        <p:spPr>
          <a:ln/>
        </p:spPr>
        <p:txBody>
          <a:bodyPr/>
          <a:lstStyle>
            <a:lvl1pPr>
              <a:defRPr/>
            </a:lvl1pPr>
          </a:lstStyle>
          <a:p>
            <a:fld id="{B6364BBB-E835-4F9D-BFD4-BC8EB828E79A}" type="slidenum">
              <a:rPr lang="en-US" altLang="en-US"/>
              <a:pPr/>
              <a:t>‹#›</a:t>
            </a:fld>
            <a:endParaRPr lang="en-US" altLang="en-US"/>
          </a:p>
        </p:txBody>
      </p:sp>
    </p:spTree>
    <p:extLst>
      <p:ext uri="{BB962C8B-B14F-4D97-AF65-F5344CB8AC3E}">
        <p14:creationId xmlns:p14="http://schemas.microsoft.com/office/powerpoint/2010/main" val="1867237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C8998B4-30CD-705E-2C27-48F9D42CDDD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56682A-F0D0-99CB-FF10-A23FC2DBFF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D5C92EF-7CF2-9F96-1EC1-E50982BB461F}"/>
              </a:ext>
            </a:extLst>
          </p:cNvPr>
          <p:cNvSpPr>
            <a:spLocks noGrp="1" noChangeArrowheads="1"/>
          </p:cNvSpPr>
          <p:nvPr>
            <p:ph type="sldNum" sz="quarter" idx="12"/>
          </p:nvPr>
        </p:nvSpPr>
        <p:spPr>
          <a:ln/>
        </p:spPr>
        <p:txBody>
          <a:bodyPr/>
          <a:lstStyle>
            <a:lvl1pPr>
              <a:defRPr/>
            </a:lvl1pPr>
          </a:lstStyle>
          <a:p>
            <a:fld id="{E4125854-CA17-4E00-8591-6448D778A8B1}" type="slidenum">
              <a:rPr lang="en-US" altLang="en-US"/>
              <a:pPr/>
              <a:t>‹#›</a:t>
            </a:fld>
            <a:endParaRPr lang="en-US" altLang="en-US"/>
          </a:p>
        </p:txBody>
      </p:sp>
    </p:spTree>
    <p:extLst>
      <p:ext uri="{BB962C8B-B14F-4D97-AF65-F5344CB8AC3E}">
        <p14:creationId xmlns:p14="http://schemas.microsoft.com/office/powerpoint/2010/main" val="504129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2DA1F3D-A570-C75B-EFED-7093883EF1F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E90D509-379A-51D4-1271-5637F61CA2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DCB9702-AAA4-6B78-ED99-F9A5BE4E1236}"/>
              </a:ext>
            </a:extLst>
          </p:cNvPr>
          <p:cNvSpPr>
            <a:spLocks noGrp="1" noChangeArrowheads="1"/>
          </p:cNvSpPr>
          <p:nvPr>
            <p:ph type="sldNum" sz="quarter" idx="12"/>
          </p:nvPr>
        </p:nvSpPr>
        <p:spPr>
          <a:ln/>
        </p:spPr>
        <p:txBody>
          <a:bodyPr/>
          <a:lstStyle>
            <a:lvl1pPr>
              <a:defRPr/>
            </a:lvl1pPr>
          </a:lstStyle>
          <a:p>
            <a:fld id="{992EDF88-927B-44AD-99B2-08A3E6200053}" type="slidenum">
              <a:rPr lang="en-US" altLang="en-US"/>
              <a:pPr/>
              <a:t>‹#›</a:t>
            </a:fld>
            <a:endParaRPr lang="en-US" altLang="en-US"/>
          </a:p>
        </p:txBody>
      </p:sp>
    </p:spTree>
    <p:extLst>
      <p:ext uri="{BB962C8B-B14F-4D97-AF65-F5344CB8AC3E}">
        <p14:creationId xmlns:p14="http://schemas.microsoft.com/office/powerpoint/2010/main" val="2989608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F9FC6FB-6890-9B9E-5330-DCE651B03FF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C204D62-596F-49BC-935B-74C2AE9F04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3ED63EF-14E5-6FD8-99A9-CF0161A80FF1}"/>
              </a:ext>
            </a:extLst>
          </p:cNvPr>
          <p:cNvSpPr>
            <a:spLocks noGrp="1" noChangeArrowheads="1"/>
          </p:cNvSpPr>
          <p:nvPr>
            <p:ph type="sldNum" sz="quarter" idx="12"/>
          </p:nvPr>
        </p:nvSpPr>
        <p:spPr>
          <a:ln/>
        </p:spPr>
        <p:txBody>
          <a:bodyPr/>
          <a:lstStyle>
            <a:lvl1pPr>
              <a:defRPr/>
            </a:lvl1pPr>
          </a:lstStyle>
          <a:p>
            <a:fld id="{5E18D043-DAF2-468C-B441-77B020EDAB1F}" type="slidenum">
              <a:rPr lang="en-US" altLang="en-US"/>
              <a:pPr/>
              <a:t>‹#›</a:t>
            </a:fld>
            <a:endParaRPr lang="en-US" altLang="en-US"/>
          </a:p>
        </p:txBody>
      </p:sp>
    </p:spTree>
    <p:extLst>
      <p:ext uri="{BB962C8B-B14F-4D97-AF65-F5344CB8AC3E}">
        <p14:creationId xmlns:p14="http://schemas.microsoft.com/office/powerpoint/2010/main" val="2055615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D35C209-89D9-AA43-DE53-3FC3C211243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7AD1340-FF38-1C33-1EF4-EF6C76B679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9504695-1650-1A82-9BC3-52BBFA6CA06D}"/>
              </a:ext>
            </a:extLst>
          </p:cNvPr>
          <p:cNvSpPr>
            <a:spLocks noGrp="1" noChangeArrowheads="1"/>
          </p:cNvSpPr>
          <p:nvPr>
            <p:ph type="sldNum" sz="quarter" idx="12"/>
          </p:nvPr>
        </p:nvSpPr>
        <p:spPr>
          <a:ln/>
        </p:spPr>
        <p:txBody>
          <a:bodyPr/>
          <a:lstStyle>
            <a:lvl1pPr>
              <a:defRPr/>
            </a:lvl1pPr>
          </a:lstStyle>
          <a:p>
            <a:fld id="{46389323-26B0-4BB7-B4C7-6DEE5139DD32}" type="slidenum">
              <a:rPr lang="en-US" altLang="en-US"/>
              <a:pPr/>
              <a:t>‹#›</a:t>
            </a:fld>
            <a:endParaRPr lang="en-US" altLang="en-US"/>
          </a:p>
        </p:txBody>
      </p:sp>
    </p:spTree>
    <p:extLst>
      <p:ext uri="{BB962C8B-B14F-4D97-AF65-F5344CB8AC3E}">
        <p14:creationId xmlns:p14="http://schemas.microsoft.com/office/powerpoint/2010/main" val="2834118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D16B27-015F-670C-F9F9-F07C0913867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9CC115F-B767-6039-02E4-5471BD2186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05C67A9-FFB2-9BE4-6805-29F21DD8EEB2}"/>
              </a:ext>
            </a:extLst>
          </p:cNvPr>
          <p:cNvSpPr>
            <a:spLocks noGrp="1" noChangeArrowheads="1"/>
          </p:cNvSpPr>
          <p:nvPr>
            <p:ph type="sldNum" sz="quarter" idx="12"/>
          </p:nvPr>
        </p:nvSpPr>
        <p:spPr>
          <a:ln/>
        </p:spPr>
        <p:txBody>
          <a:bodyPr/>
          <a:lstStyle>
            <a:lvl1pPr>
              <a:defRPr/>
            </a:lvl1pPr>
          </a:lstStyle>
          <a:p>
            <a:fld id="{717B2387-526E-483B-93BF-AA69ED2D5B17}" type="slidenum">
              <a:rPr lang="en-US" altLang="en-US"/>
              <a:pPr/>
              <a:t>‹#›</a:t>
            </a:fld>
            <a:endParaRPr lang="en-US" altLang="en-US"/>
          </a:p>
        </p:txBody>
      </p:sp>
    </p:spTree>
    <p:extLst>
      <p:ext uri="{BB962C8B-B14F-4D97-AF65-F5344CB8AC3E}">
        <p14:creationId xmlns:p14="http://schemas.microsoft.com/office/powerpoint/2010/main" val="2862620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373A0F6-DA80-29C9-6E57-20CD82192D5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14DA013-B376-BDF3-D764-8D473D3DC7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CB881D1-3EA6-D04B-DCF7-B3CB958EB2FC}"/>
              </a:ext>
            </a:extLst>
          </p:cNvPr>
          <p:cNvSpPr>
            <a:spLocks noGrp="1" noChangeArrowheads="1"/>
          </p:cNvSpPr>
          <p:nvPr>
            <p:ph type="sldNum" sz="quarter" idx="12"/>
          </p:nvPr>
        </p:nvSpPr>
        <p:spPr>
          <a:ln/>
        </p:spPr>
        <p:txBody>
          <a:bodyPr/>
          <a:lstStyle>
            <a:lvl1pPr>
              <a:defRPr/>
            </a:lvl1pPr>
          </a:lstStyle>
          <a:p>
            <a:fld id="{6B2C39AB-D18C-4081-8CA3-ABA1FFF9228B}" type="slidenum">
              <a:rPr lang="en-US" altLang="en-US"/>
              <a:pPr/>
              <a:t>‹#›</a:t>
            </a:fld>
            <a:endParaRPr lang="en-US" altLang="en-US"/>
          </a:p>
        </p:txBody>
      </p:sp>
    </p:spTree>
    <p:extLst>
      <p:ext uri="{BB962C8B-B14F-4D97-AF65-F5344CB8AC3E}">
        <p14:creationId xmlns:p14="http://schemas.microsoft.com/office/powerpoint/2010/main" val="117001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E51A9C-6444-4BEC-8524-9D55186C7C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BB42A4-E7EC-42AE-B669-8E92AAC397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6DA078-D083-40B8-9A3E-BDD0C3490E18}"/>
              </a:ext>
            </a:extLst>
          </p:cNvPr>
          <p:cNvSpPr>
            <a:spLocks noGrp="1" noChangeArrowheads="1"/>
          </p:cNvSpPr>
          <p:nvPr>
            <p:ph type="sldNum" sz="quarter" idx="12"/>
          </p:nvPr>
        </p:nvSpPr>
        <p:spPr>
          <a:ln/>
        </p:spPr>
        <p:txBody>
          <a:bodyPr/>
          <a:lstStyle>
            <a:lvl1pPr>
              <a:defRPr/>
            </a:lvl1pPr>
          </a:lstStyle>
          <a:p>
            <a:pPr>
              <a:defRPr/>
            </a:pPr>
            <a:fld id="{9776FE10-7557-4B34-9B91-B9330349A353}" type="slidenum">
              <a:rPr lang="en-US" altLang="en-US"/>
              <a:pPr>
                <a:defRPr/>
              </a:pPr>
              <a:t>‹#›</a:t>
            </a:fld>
            <a:endParaRPr lang="en-US" altLang="en-US"/>
          </a:p>
        </p:txBody>
      </p:sp>
    </p:spTree>
    <p:extLst>
      <p:ext uri="{BB962C8B-B14F-4D97-AF65-F5344CB8AC3E}">
        <p14:creationId xmlns:p14="http://schemas.microsoft.com/office/powerpoint/2010/main" val="70219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02E1249-CBB3-414A-EA56-409F7095ED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43B0DBB-459E-09F2-FE36-D2C2DAEEBD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A43843-AC1E-975C-47D3-5D5FE74B8E09}"/>
              </a:ext>
            </a:extLst>
          </p:cNvPr>
          <p:cNvSpPr>
            <a:spLocks noGrp="1" noChangeArrowheads="1"/>
          </p:cNvSpPr>
          <p:nvPr>
            <p:ph type="sldNum" sz="quarter" idx="12"/>
          </p:nvPr>
        </p:nvSpPr>
        <p:spPr>
          <a:ln/>
        </p:spPr>
        <p:txBody>
          <a:bodyPr/>
          <a:lstStyle>
            <a:lvl1pPr>
              <a:defRPr/>
            </a:lvl1pPr>
          </a:lstStyle>
          <a:p>
            <a:fld id="{899362CE-2611-41B1-ABA9-ACFF3A8F4883}" type="slidenum">
              <a:rPr lang="en-US" altLang="en-US"/>
              <a:pPr/>
              <a:t>‹#›</a:t>
            </a:fld>
            <a:endParaRPr lang="en-US" altLang="en-US"/>
          </a:p>
        </p:txBody>
      </p:sp>
    </p:spTree>
    <p:extLst>
      <p:ext uri="{BB962C8B-B14F-4D97-AF65-F5344CB8AC3E}">
        <p14:creationId xmlns:p14="http://schemas.microsoft.com/office/powerpoint/2010/main" val="2985197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E5BFDA-F258-9F9D-BBE0-6810BCDBB08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D21BBE7-C0AE-37C4-3265-750E8C628F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2D5D0F-BD01-417C-F62B-9B4A19BD0624}"/>
              </a:ext>
            </a:extLst>
          </p:cNvPr>
          <p:cNvSpPr>
            <a:spLocks noGrp="1" noChangeArrowheads="1"/>
          </p:cNvSpPr>
          <p:nvPr>
            <p:ph type="sldNum" sz="quarter" idx="12"/>
          </p:nvPr>
        </p:nvSpPr>
        <p:spPr>
          <a:ln/>
        </p:spPr>
        <p:txBody>
          <a:bodyPr/>
          <a:lstStyle>
            <a:lvl1pPr>
              <a:defRPr/>
            </a:lvl1pPr>
          </a:lstStyle>
          <a:p>
            <a:fld id="{CC6D8372-4B82-44D5-827D-A19DB0AB05D1}" type="slidenum">
              <a:rPr lang="en-US" altLang="en-US"/>
              <a:pPr/>
              <a:t>‹#›</a:t>
            </a:fld>
            <a:endParaRPr lang="en-US" altLang="en-US"/>
          </a:p>
        </p:txBody>
      </p:sp>
    </p:spTree>
    <p:extLst>
      <p:ext uri="{BB962C8B-B14F-4D97-AF65-F5344CB8AC3E}">
        <p14:creationId xmlns:p14="http://schemas.microsoft.com/office/powerpoint/2010/main" val="2166577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218F479-85BB-A9CD-3DED-6DEA58382C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FC4018-E755-A056-211A-3A300D51D5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8ABE9B-9D45-E909-589E-74202AEF2C2F}"/>
              </a:ext>
            </a:extLst>
          </p:cNvPr>
          <p:cNvSpPr>
            <a:spLocks noGrp="1" noChangeArrowheads="1"/>
          </p:cNvSpPr>
          <p:nvPr>
            <p:ph type="sldNum" sz="quarter" idx="12"/>
          </p:nvPr>
        </p:nvSpPr>
        <p:spPr>
          <a:ln/>
        </p:spPr>
        <p:txBody>
          <a:bodyPr/>
          <a:lstStyle>
            <a:lvl1pPr>
              <a:defRPr/>
            </a:lvl1pPr>
          </a:lstStyle>
          <a:p>
            <a:fld id="{AB7247A5-F778-47A7-8AAF-89C1559F3DFC}" type="slidenum">
              <a:rPr lang="en-US" altLang="en-US"/>
              <a:pPr/>
              <a:t>‹#›</a:t>
            </a:fld>
            <a:endParaRPr lang="en-US" altLang="en-US"/>
          </a:p>
        </p:txBody>
      </p:sp>
    </p:spTree>
    <p:extLst>
      <p:ext uri="{BB962C8B-B14F-4D97-AF65-F5344CB8AC3E}">
        <p14:creationId xmlns:p14="http://schemas.microsoft.com/office/powerpoint/2010/main" val="1987808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41B8FCA-E48B-4DA9-9DF0-E6455E73B4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5885848-CDB8-4414-8649-46154133FE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DB34D47-F335-4001-94FE-1B18D1FDA2F1}"/>
              </a:ext>
            </a:extLst>
          </p:cNvPr>
          <p:cNvSpPr>
            <a:spLocks noGrp="1" noChangeArrowheads="1"/>
          </p:cNvSpPr>
          <p:nvPr>
            <p:ph type="sldNum" sz="quarter" idx="12"/>
          </p:nvPr>
        </p:nvSpPr>
        <p:spPr>
          <a:ln/>
        </p:spPr>
        <p:txBody>
          <a:bodyPr/>
          <a:lstStyle>
            <a:lvl1pPr>
              <a:defRPr/>
            </a:lvl1pPr>
          </a:lstStyle>
          <a:p>
            <a:pPr>
              <a:defRPr/>
            </a:pPr>
            <a:fld id="{51A72260-7B76-4B01-BA0D-AC93F7D0E3FC}" type="slidenum">
              <a:rPr lang="en-US" altLang="en-US"/>
              <a:pPr>
                <a:defRPr/>
              </a:pPr>
              <a:t>‹#›</a:t>
            </a:fld>
            <a:endParaRPr lang="en-US" altLang="en-US"/>
          </a:p>
        </p:txBody>
      </p:sp>
    </p:spTree>
    <p:extLst>
      <p:ext uri="{BB962C8B-B14F-4D97-AF65-F5344CB8AC3E}">
        <p14:creationId xmlns:p14="http://schemas.microsoft.com/office/powerpoint/2010/main" val="22197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2982F5F-FB6F-4BFE-B285-9852B446022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DEEE3A9-B0DC-4D39-9584-7707824671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B65B279-0EE3-4996-9AC1-1543231F7BE9}"/>
              </a:ext>
            </a:extLst>
          </p:cNvPr>
          <p:cNvSpPr>
            <a:spLocks noGrp="1" noChangeArrowheads="1"/>
          </p:cNvSpPr>
          <p:nvPr>
            <p:ph type="sldNum" sz="quarter" idx="12"/>
          </p:nvPr>
        </p:nvSpPr>
        <p:spPr>
          <a:ln/>
        </p:spPr>
        <p:txBody>
          <a:bodyPr/>
          <a:lstStyle>
            <a:lvl1pPr>
              <a:defRPr/>
            </a:lvl1pPr>
          </a:lstStyle>
          <a:p>
            <a:pPr>
              <a:defRPr/>
            </a:pPr>
            <a:fld id="{B04CD9BE-F7D9-4C46-805C-72E3B301692B}" type="slidenum">
              <a:rPr lang="en-US" altLang="en-US"/>
              <a:pPr>
                <a:defRPr/>
              </a:pPr>
              <a:t>‹#›</a:t>
            </a:fld>
            <a:endParaRPr lang="en-US" altLang="en-US"/>
          </a:p>
        </p:txBody>
      </p:sp>
    </p:spTree>
    <p:extLst>
      <p:ext uri="{BB962C8B-B14F-4D97-AF65-F5344CB8AC3E}">
        <p14:creationId xmlns:p14="http://schemas.microsoft.com/office/powerpoint/2010/main" val="2124766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C48ED29-596A-41F0-BB70-36558DEFFF8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6723EF6-8D34-4DC8-A838-7006787404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F6E965A-C881-4460-99D4-1E21CF9D079B}"/>
              </a:ext>
            </a:extLst>
          </p:cNvPr>
          <p:cNvSpPr>
            <a:spLocks noGrp="1" noChangeArrowheads="1"/>
          </p:cNvSpPr>
          <p:nvPr>
            <p:ph type="sldNum" sz="quarter" idx="12"/>
          </p:nvPr>
        </p:nvSpPr>
        <p:spPr>
          <a:ln/>
        </p:spPr>
        <p:txBody>
          <a:bodyPr/>
          <a:lstStyle>
            <a:lvl1pPr>
              <a:defRPr/>
            </a:lvl1pPr>
          </a:lstStyle>
          <a:p>
            <a:pPr>
              <a:defRPr/>
            </a:pPr>
            <a:fld id="{7F469D61-F6D8-4D76-815C-171B388F10C6}" type="slidenum">
              <a:rPr lang="en-US" altLang="en-US"/>
              <a:pPr>
                <a:defRPr/>
              </a:pPr>
              <a:t>‹#›</a:t>
            </a:fld>
            <a:endParaRPr lang="en-US" altLang="en-US"/>
          </a:p>
        </p:txBody>
      </p:sp>
    </p:spTree>
    <p:extLst>
      <p:ext uri="{BB962C8B-B14F-4D97-AF65-F5344CB8AC3E}">
        <p14:creationId xmlns:p14="http://schemas.microsoft.com/office/powerpoint/2010/main" val="1923426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58AF95D-0C98-482C-9EB7-2A3DFD31D2C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2AE519D-E352-47D6-8461-C43BDD8A3A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026BD36-3007-4F2F-A6F3-76608B4B1A2A}"/>
              </a:ext>
            </a:extLst>
          </p:cNvPr>
          <p:cNvSpPr>
            <a:spLocks noGrp="1" noChangeArrowheads="1"/>
          </p:cNvSpPr>
          <p:nvPr>
            <p:ph type="sldNum" sz="quarter" idx="12"/>
          </p:nvPr>
        </p:nvSpPr>
        <p:spPr>
          <a:ln/>
        </p:spPr>
        <p:txBody>
          <a:bodyPr/>
          <a:lstStyle>
            <a:lvl1pPr>
              <a:defRPr/>
            </a:lvl1pPr>
          </a:lstStyle>
          <a:p>
            <a:pPr>
              <a:defRPr/>
            </a:pPr>
            <a:fld id="{12E47CFA-CCEC-4DD1-A547-D2883F172028}" type="slidenum">
              <a:rPr lang="en-US" altLang="en-US"/>
              <a:pPr>
                <a:defRPr/>
              </a:pPr>
              <a:t>‹#›</a:t>
            </a:fld>
            <a:endParaRPr lang="en-US" altLang="en-US"/>
          </a:p>
        </p:txBody>
      </p:sp>
    </p:spTree>
    <p:extLst>
      <p:ext uri="{BB962C8B-B14F-4D97-AF65-F5344CB8AC3E}">
        <p14:creationId xmlns:p14="http://schemas.microsoft.com/office/powerpoint/2010/main" val="3832704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9032148-1F8D-4DB1-9C65-973D9848F3C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4696606-94F8-4902-AA12-6AF8E274E6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23951CB-6E1D-49D0-B27E-A44AE3E3EA79}"/>
              </a:ext>
            </a:extLst>
          </p:cNvPr>
          <p:cNvSpPr>
            <a:spLocks noGrp="1" noChangeArrowheads="1"/>
          </p:cNvSpPr>
          <p:nvPr>
            <p:ph type="sldNum" sz="quarter" idx="12"/>
          </p:nvPr>
        </p:nvSpPr>
        <p:spPr>
          <a:ln/>
        </p:spPr>
        <p:txBody>
          <a:bodyPr/>
          <a:lstStyle>
            <a:lvl1pPr>
              <a:defRPr/>
            </a:lvl1pPr>
          </a:lstStyle>
          <a:p>
            <a:pPr>
              <a:defRPr/>
            </a:pPr>
            <a:fld id="{6468FEB2-A313-46A4-A978-5F8E9BA485D1}" type="slidenum">
              <a:rPr lang="en-US" altLang="en-US"/>
              <a:pPr>
                <a:defRPr/>
              </a:pPr>
              <a:t>‹#›</a:t>
            </a:fld>
            <a:endParaRPr lang="en-US" altLang="en-US"/>
          </a:p>
        </p:txBody>
      </p:sp>
    </p:spTree>
    <p:extLst>
      <p:ext uri="{BB962C8B-B14F-4D97-AF65-F5344CB8AC3E}">
        <p14:creationId xmlns:p14="http://schemas.microsoft.com/office/powerpoint/2010/main" val="27980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78318A9-DE9E-46AC-A229-4221821E96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9FCEF24-066D-4C31-B425-63A58B1C13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9BB5D07-E2EB-4BC7-88E5-3CB87B4A1C5E}"/>
              </a:ext>
            </a:extLst>
          </p:cNvPr>
          <p:cNvSpPr>
            <a:spLocks noGrp="1" noChangeArrowheads="1"/>
          </p:cNvSpPr>
          <p:nvPr>
            <p:ph type="sldNum" sz="quarter" idx="12"/>
          </p:nvPr>
        </p:nvSpPr>
        <p:spPr>
          <a:ln/>
        </p:spPr>
        <p:txBody>
          <a:bodyPr/>
          <a:lstStyle>
            <a:lvl1pPr>
              <a:defRPr/>
            </a:lvl1pPr>
          </a:lstStyle>
          <a:p>
            <a:pPr>
              <a:defRPr/>
            </a:pPr>
            <a:fld id="{828656AC-1E0A-4EA8-AD84-148FBF0CC2FF}" type="slidenum">
              <a:rPr lang="en-US" altLang="en-US"/>
              <a:pPr>
                <a:defRPr/>
              </a:pPr>
              <a:t>‹#›</a:t>
            </a:fld>
            <a:endParaRPr lang="en-US" altLang="en-US"/>
          </a:p>
        </p:txBody>
      </p:sp>
    </p:spTree>
    <p:extLst>
      <p:ext uri="{BB962C8B-B14F-4D97-AF65-F5344CB8AC3E}">
        <p14:creationId xmlns:p14="http://schemas.microsoft.com/office/powerpoint/2010/main" val="259132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6B64CF0-9EF8-4AD0-92A3-F66576623A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118D904-4BD2-41B5-B70C-F01DC49C2D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FFD4ADB-6DC0-4E56-A35D-C443A7C7DFAB}"/>
              </a:ext>
            </a:extLst>
          </p:cNvPr>
          <p:cNvSpPr>
            <a:spLocks noGrp="1" noChangeArrowheads="1"/>
          </p:cNvSpPr>
          <p:nvPr>
            <p:ph type="sldNum" sz="quarter" idx="12"/>
          </p:nvPr>
        </p:nvSpPr>
        <p:spPr>
          <a:ln/>
        </p:spPr>
        <p:txBody>
          <a:bodyPr/>
          <a:lstStyle>
            <a:lvl1pPr>
              <a:defRPr/>
            </a:lvl1pPr>
          </a:lstStyle>
          <a:p>
            <a:pPr>
              <a:defRPr/>
            </a:pPr>
            <a:fld id="{8C8CE8DD-FF7C-481C-8BAB-70FEEF36473B}" type="slidenum">
              <a:rPr lang="en-US" altLang="en-US"/>
              <a:pPr>
                <a:defRPr/>
              </a:pPr>
              <a:t>‹#›</a:t>
            </a:fld>
            <a:endParaRPr lang="en-US" altLang="en-US"/>
          </a:p>
        </p:txBody>
      </p:sp>
    </p:spTree>
    <p:extLst>
      <p:ext uri="{BB962C8B-B14F-4D97-AF65-F5344CB8AC3E}">
        <p14:creationId xmlns:p14="http://schemas.microsoft.com/office/powerpoint/2010/main" val="292395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6042E8-F8A9-428D-AB77-CB1721F15A6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458223D-8B61-490B-A5B1-5D5D8C88F34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C957A64-2DCB-4987-9B51-6622B519917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8" charset="0"/>
                <a:ea typeface="+mn-ea"/>
              </a:defRPr>
            </a:lvl1pPr>
          </a:lstStyle>
          <a:p>
            <a:pPr>
              <a:defRPr/>
            </a:pPr>
            <a:endParaRPr lang="en-US"/>
          </a:p>
        </p:txBody>
      </p:sp>
      <p:sp>
        <p:nvSpPr>
          <p:cNvPr id="1029" name="Rectangle 5">
            <a:extLst>
              <a:ext uri="{FF2B5EF4-FFF2-40B4-BE49-F238E27FC236}">
                <a16:creationId xmlns:a16="http://schemas.microsoft.com/office/drawing/2014/main" id="{2CEF9E50-7544-4A65-BA8D-66E33C0654A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8" charset="0"/>
                <a:ea typeface="+mn-ea"/>
              </a:defRPr>
            </a:lvl1pPr>
          </a:lstStyle>
          <a:p>
            <a:pPr>
              <a:defRPr/>
            </a:pPr>
            <a:endParaRPr lang="en-US"/>
          </a:p>
        </p:txBody>
      </p:sp>
      <p:sp>
        <p:nvSpPr>
          <p:cNvPr id="1030" name="Rectangle 6">
            <a:extLst>
              <a:ext uri="{FF2B5EF4-FFF2-40B4-BE49-F238E27FC236}">
                <a16:creationId xmlns:a16="http://schemas.microsoft.com/office/drawing/2014/main" id="{D716614A-0617-44C7-8EAC-9DE8608C0E9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CF905E4-533A-4DD9-98E8-80EAFD9003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pitchFamily="18" charset="0"/>
          <a:ea typeface="MS PGothic" pitchFamily="34" charset="-128"/>
        </a:defRPr>
      </a:lvl2pPr>
      <a:lvl3pPr algn="ctr" rtl="0" eaLnBrk="0" fontAlgn="base" hangingPunct="0">
        <a:spcBef>
          <a:spcPct val="0"/>
        </a:spcBef>
        <a:spcAft>
          <a:spcPct val="0"/>
        </a:spcAft>
        <a:defRPr sz="4400">
          <a:solidFill>
            <a:schemeClr val="tx2"/>
          </a:solidFill>
          <a:latin typeface="Times" pitchFamily="18" charset="0"/>
          <a:ea typeface="MS PGothic" pitchFamily="34" charset="-128"/>
        </a:defRPr>
      </a:lvl3pPr>
      <a:lvl4pPr algn="ctr" rtl="0" eaLnBrk="0" fontAlgn="base" hangingPunct="0">
        <a:spcBef>
          <a:spcPct val="0"/>
        </a:spcBef>
        <a:spcAft>
          <a:spcPct val="0"/>
        </a:spcAft>
        <a:defRPr sz="4400">
          <a:solidFill>
            <a:schemeClr val="tx2"/>
          </a:solidFill>
          <a:latin typeface="Times" pitchFamily="18" charset="0"/>
          <a:ea typeface="MS PGothic" pitchFamily="34" charset="-128"/>
        </a:defRPr>
      </a:lvl4pPr>
      <a:lvl5pPr algn="ctr" rtl="0" eaLnBrk="0" fontAlgn="base" hangingPunct="0">
        <a:spcBef>
          <a:spcPct val="0"/>
        </a:spcBef>
        <a:spcAft>
          <a:spcPct val="0"/>
        </a:spcAft>
        <a:defRPr sz="4400">
          <a:solidFill>
            <a:schemeClr val="tx2"/>
          </a:solidFill>
          <a:latin typeface="Times" pitchFamily="18" charset="0"/>
          <a:ea typeface="MS PGothic" pitchFamily="34" charset="-128"/>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D4B502-1B58-8984-B3AC-649A0CDFC21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CD715FF-8E9D-720B-1234-E9997B0CDDD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85902C7-7621-3751-C820-039F13B1379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8" charset="0"/>
                <a:ea typeface="+mn-ea"/>
              </a:defRPr>
            </a:lvl1pPr>
          </a:lstStyle>
          <a:p>
            <a:pPr>
              <a:defRPr/>
            </a:pPr>
            <a:endParaRPr lang="en-US"/>
          </a:p>
        </p:txBody>
      </p:sp>
      <p:sp>
        <p:nvSpPr>
          <p:cNvPr id="1029" name="Rectangle 5">
            <a:extLst>
              <a:ext uri="{FF2B5EF4-FFF2-40B4-BE49-F238E27FC236}">
                <a16:creationId xmlns:a16="http://schemas.microsoft.com/office/drawing/2014/main" id="{C345235C-E7A0-CED5-2361-1C2F1250B48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8" charset="0"/>
                <a:ea typeface="+mn-ea"/>
              </a:defRPr>
            </a:lvl1pPr>
          </a:lstStyle>
          <a:p>
            <a:pPr>
              <a:defRPr/>
            </a:pPr>
            <a:endParaRPr lang="en-US"/>
          </a:p>
        </p:txBody>
      </p:sp>
      <p:sp>
        <p:nvSpPr>
          <p:cNvPr id="1030" name="Rectangle 6">
            <a:extLst>
              <a:ext uri="{FF2B5EF4-FFF2-40B4-BE49-F238E27FC236}">
                <a16:creationId xmlns:a16="http://schemas.microsoft.com/office/drawing/2014/main" id="{043FC4CF-0DE9-44B6-BB83-7BA0C2B616B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641C18D-AD45-45E8-822B-791690D4D467}" type="slidenum">
              <a:rPr lang="en-US" altLang="en-US"/>
              <a:pPr/>
              <a:t>‹#›</a:t>
            </a:fld>
            <a:endParaRPr lang="en-US" altLang="en-US"/>
          </a:p>
        </p:txBody>
      </p:sp>
    </p:spTree>
    <p:extLst>
      <p:ext uri="{BB962C8B-B14F-4D97-AF65-F5344CB8AC3E}">
        <p14:creationId xmlns:p14="http://schemas.microsoft.com/office/powerpoint/2010/main" val="763268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pitchFamily="18" charset="0"/>
          <a:ea typeface="MS PGothic" pitchFamily="34" charset="-128"/>
        </a:defRPr>
      </a:lvl2pPr>
      <a:lvl3pPr algn="ctr" rtl="0" eaLnBrk="0" fontAlgn="base" hangingPunct="0">
        <a:spcBef>
          <a:spcPct val="0"/>
        </a:spcBef>
        <a:spcAft>
          <a:spcPct val="0"/>
        </a:spcAft>
        <a:defRPr sz="4400">
          <a:solidFill>
            <a:schemeClr val="tx2"/>
          </a:solidFill>
          <a:latin typeface="Times" pitchFamily="18" charset="0"/>
          <a:ea typeface="MS PGothic" pitchFamily="34" charset="-128"/>
        </a:defRPr>
      </a:lvl3pPr>
      <a:lvl4pPr algn="ctr" rtl="0" eaLnBrk="0" fontAlgn="base" hangingPunct="0">
        <a:spcBef>
          <a:spcPct val="0"/>
        </a:spcBef>
        <a:spcAft>
          <a:spcPct val="0"/>
        </a:spcAft>
        <a:defRPr sz="4400">
          <a:solidFill>
            <a:schemeClr val="tx2"/>
          </a:solidFill>
          <a:latin typeface="Times" pitchFamily="18" charset="0"/>
          <a:ea typeface="MS PGothic" pitchFamily="34" charset="-128"/>
        </a:defRPr>
      </a:lvl4pPr>
      <a:lvl5pPr algn="ctr" rtl="0" eaLnBrk="0" fontAlgn="base" hangingPunct="0">
        <a:spcBef>
          <a:spcPct val="0"/>
        </a:spcBef>
        <a:spcAft>
          <a:spcPct val="0"/>
        </a:spcAft>
        <a:defRPr sz="4400">
          <a:solidFill>
            <a:schemeClr val="tx2"/>
          </a:solidFill>
          <a:latin typeface="Times" pitchFamily="18" charset="0"/>
          <a:ea typeface="MS PGothic" pitchFamily="34" charset="-128"/>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diatech-stream.andrew.cmu.edu/Mediasite/Play/8c8c0a62ba87490db02f4c8d0a8c174b1d?catalog=0db4fe8c-1147-43f6-87b4-826d8860448d" TargetMode="External"/><Relationship Id="rId2" Type="http://schemas.openxmlformats.org/officeDocument/2006/relationships/hyperlink" Target="https://www.cs.cmu.edu/~15381-f17/Game%20theory%20-%20tree-form%20complete-info%20games.pp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commons/9/91/John_f_nash_20061102_3.jpg" TargetMode="External"/><Relationship Id="rId2" Type="http://schemas.openxmlformats.org/officeDocument/2006/relationships/image" Target="../media/image1.wmf"/><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1C40-F5D4-491A-AFC6-04AE0EE33753}"/>
              </a:ext>
            </a:extLst>
          </p:cNvPr>
          <p:cNvSpPr>
            <a:spLocks noGrp="1"/>
          </p:cNvSpPr>
          <p:nvPr>
            <p:ph type="title"/>
          </p:nvPr>
        </p:nvSpPr>
        <p:spPr>
          <a:xfrm>
            <a:off x="495300" y="1905000"/>
            <a:ext cx="8115300" cy="757237"/>
          </a:xfrm>
        </p:spPr>
        <p:txBody>
          <a:bodyPr/>
          <a:lstStyle/>
          <a:p>
            <a:pPr algn="ctr">
              <a:defRPr/>
            </a:pPr>
            <a:r>
              <a:rPr lang="en-US" sz="3200" dirty="0"/>
              <a:t>GAME THEORY LECTURE 1:</a:t>
            </a:r>
            <a:br>
              <a:rPr lang="en-US" sz="3200" dirty="0"/>
            </a:br>
            <a:br>
              <a:rPr lang="en-US" sz="3200" dirty="0"/>
            </a:br>
            <a:r>
              <a:rPr lang="en-US" sz="2800" b="0" dirty="0"/>
              <a:t>Game representations,</a:t>
            </a:r>
            <a:br>
              <a:rPr lang="en-US" sz="2800" b="0" dirty="0"/>
            </a:br>
            <a:r>
              <a:rPr lang="en-US" sz="2800" b="0" dirty="0"/>
              <a:t>solution concepts, and </a:t>
            </a:r>
            <a:br>
              <a:rPr lang="en-US" sz="2800" b="0" dirty="0"/>
            </a:br>
            <a:r>
              <a:rPr lang="en-US" sz="2800" b="0" dirty="0"/>
              <a:t>Refinements of NASH Equilibrium</a:t>
            </a:r>
            <a:br>
              <a:rPr lang="en-US" sz="2800" b="0" dirty="0"/>
            </a:br>
            <a:br>
              <a:rPr lang="en-US" sz="2800" b="0" dirty="0"/>
            </a:br>
            <a:r>
              <a:rPr lang="en-US" sz="2000" b="0" cap="small" dirty="0"/>
              <a:t>Tuomas Sandholm</a:t>
            </a:r>
            <a:endParaRPr lang="en-US" sz="3200" b="0" cap="small" dirty="0"/>
          </a:p>
        </p:txBody>
      </p:sp>
    </p:spTree>
    <p:extLst>
      <p:ext uri="{BB962C8B-B14F-4D97-AF65-F5344CB8AC3E}">
        <p14:creationId xmlns:p14="http://schemas.microsoft.com/office/powerpoint/2010/main" val="2652960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57D0238-7D83-48F1-9A0B-1673F7E27131}"/>
              </a:ext>
            </a:extLst>
          </p:cNvPr>
          <p:cNvSpPr>
            <a:spLocks noGrp="1" noChangeArrowheads="1"/>
          </p:cNvSpPr>
          <p:nvPr>
            <p:ph type="title"/>
          </p:nvPr>
        </p:nvSpPr>
        <p:spPr>
          <a:xfrm>
            <a:off x="495300" y="0"/>
            <a:ext cx="8153400" cy="685800"/>
          </a:xfrm>
        </p:spPr>
        <p:txBody>
          <a:bodyPr/>
          <a:lstStyle/>
          <a:p>
            <a:r>
              <a:rPr lang="en-US" altLang="en-US" sz="2800" b="1" i="1" dirty="0">
                <a:solidFill>
                  <a:schemeClr val="tx1"/>
                </a:solidFill>
                <a:latin typeface="Helvetica" panose="020B0604020202020204" pitchFamily="34" charset="0"/>
              </a:rPr>
              <a:t>Imperfect-information extensive-form games</a:t>
            </a:r>
            <a:endParaRPr lang="en-US" altLang="en-US" sz="2800" b="1" dirty="0">
              <a:latin typeface="Helvetica" panose="020B0604020202020204" pitchFamily="34" charset="0"/>
            </a:endParaRPr>
          </a:p>
        </p:txBody>
      </p:sp>
      <p:grpSp>
        <p:nvGrpSpPr>
          <p:cNvPr id="12291" name="Group 63">
            <a:extLst>
              <a:ext uri="{FF2B5EF4-FFF2-40B4-BE49-F238E27FC236}">
                <a16:creationId xmlns:a16="http://schemas.microsoft.com/office/drawing/2014/main" id="{8543C9AE-13E9-438C-939C-105B04B20269}"/>
              </a:ext>
            </a:extLst>
          </p:cNvPr>
          <p:cNvGrpSpPr>
            <a:grpSpLocks/>
          </p:cNvGrpSpPr>
          <p:nvPr/>
        </p:nvGrpSpPr>
        <p:grpSpPr bwMode="auto">
          <a:xfrm>
            <a:off x="381000" y="1514475"/>
            <a:ext cx="5522913" cy="5343525"/>
            <a:chOff x="376" y="954"/>
            <a:chExt cx="3479" cy="3366"/>
          </a:xfrm>
        </p:grpSpPr>
        <p:sp>
          <p:nvSpPr>
            <p:cNvPr id="12298" name="Line 4">
              <a:extLst>
                <a:ext uri="{FF2B5EF4-FFF2-40B4-BE49-F238E27FC236}">
                  <a16:creationId xmlns:a16="http://schemas.microsoft.com/office/drawing/2014/main" id="{15AA99D1-DF23-42E3-BB16-C5BA69D94E6E}"/>
                </a:ext>
              </a:extLst>
            </p:cNvPr>
            <p:cNvSpPr>
              <a:spLocks noChangeShapeType="1"/>
            </p:cNvSpPr>
            <p:nvPr/>
          </p:nvSpPr>
          <p:spPr bwMode="auto">
            <a:xfrm flipV="1">
              <a:off x="1179" y="1508"/>
              <a:ext cx="1144" cy="1135"/>
            </a:xfrm>
            <a:prstGeom prst="line">
              <a:avLst/>
            </a:prstGeom>
            <a:noFill/>
            <a:ln w="555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9" name="Line 5">
              <a:extLst>
                <a:ext uri="{FF2B5EF4-FFF2-40B4-BE49-F238E27FC236}">
                  <a16:creationId xmlns:a16="http://schemas.microsoft.com/office/drawing/2014/main" id="{8D18B307-4919-42CA-A4A6-160B714632B7}"/>
                </a:ext>
              </a:extLst>
            </p:cNvPr>
            <p:cNvSpPr>
              <a:spLocks noChangeShapeType="1"/>
            </p:cNvSpPr>
            <p:nvPr/>
          </p:nvSpPr>
          <p:spPr bwMode="auto">
            <a:xfrm>
              <a:off x="1179" y="2653"/>
              <a:ext cx="2288" cy="1"/>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 name="Line 6">
              <a:extLst>
                <a:ext uri="{FF2B5EF4-FFF2-40B4-BE49-F238E27FC236}">
                  <a16:creationId xmlns:a16="http://schemas.microsoft.com/office/drawing/2014/main" id="{9CDF0D69-C69C-4CFD-ABB9-49DDB76F464D}"/>
                </a:ext>
              </a:extLst>
            </p:cNvPr>
            <p:cNvSpPr>
              <a:spLocks noChangeShapeType="1"/>
            </p:cNvSpPr>
            <p:nvPr/>
          </p:nvSpPr>
          <p:spPr bwMode="auto">
            <a:xfrm>
              <a:off x="1171" y="2653"/>
              <a:ext cx="1152" cy="1151"/>
            </a:xfrm>
            <a:prstGeom prst="line">
              <a:avLst/>
            </a:prstGeom>
            <a:noFill/>
            <a:ln w="555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1" name="Line 7">
              <a:extLst>
                <a:ext uri="{FF2B5EF4-FFF2-40B4-BE49-F238E27FC236}">
                  <a16:creationId xmlns:a16="http://schemas.microsoft.com/office/drawing/2014/main" id="{C0AEA2C7-9958-4F24-BE08-D3D81ABF4B8C}"/>
                </a:ext>
              </a:extLst>
            </p:cNvPr>
            <p:cNvSpPr>
              <a:spLocks noChangeShapeType="1"/>
            </p:cNvSpPr>
            <p:nvPr/>
          </p:nvSpPr>
          <p:spPr bwMode="auto">
            <a:xfrm>
              <a:off x="2331" y="1508"/>
              <a:ext cx="1144" cy="1"/>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2" name="Line 8">
              <a:extLst>
                <a:ext uri="{FF2B5EF4-FFF2-40B4-BE49-F238E27FC236}">
                  <a16:creationId xmlns:a16="http://schemas.microsoft.com/office/drawing/2014/main" id="{09E497CC-B858-4A39-8FAB-F04DDA13E808}"/>
                </a:ext>
              </a:extLst>
            </p:cNvPr>
            <p:cNvSpPr>
              <a:spLocks noChangeShapeType="1"/>
            </p:cNvSpPr>
            <p:nvPr/>
          </p:nvSpPr>
          <p:spPr bwMode="auto">
            <a:xfrm>
              <a:off x="2331" y="3804"/>
              <a:ext cx="1144" cy="1"/>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3" name="Line 9">
              <a:extLst>
                <a:ext uri="{FF2B5EF4-FFF2-40B4-BE49-F238E27FC236}">
                  <a16:creationId xmlns:a16="http://schemas.microsoft.com/office/drawing/2014/main" id="{79DBC259-E2DF-40A4-A0E0-09F68707675F}"/>
                </a:ext>
              </a:extLst>
            </p:cNvPr>
            <p:cNvSpPr>
              <a:spLocks noChangeShapeType="1"/>
            </p:cNvSpPr>
            <p:nvPr/>
          </p:nvSpPr>
          <p:spPr bwMode="auto">
            <a:xfrm flipV="1">
              <a:off x="2315" y="1084"/>
              <a:ext cx="1160" cy="41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4" name="Line 10">
              <a:extLst>
                <a:ext uri="{FF2B5EF4-FFF2-40B4-BE49-F238E27FC236}">
                  <a16:creationId xmlns:a16="http://schemas.microsoft.com/office/drawing/2014/main" id="{63C2DA8D-3281-41ED-9639-04F5FB47DC60}"/>
                </a:ext>
              </a:extLst>
            </p:cNvPr>
            <p:cNvSpPr>
              <a:spLocks noChangeShapeType="1"/>
            </p:cNvSpPr>
            <p:nvPr/>
          </p:nvSpPr>
          <p:spPr bwMode="auto">
            <a:xfrm>
              <a:off x="2323" y="1508"/>
              <a:ext cx="1144" cy="440"/>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5" name="Line 11">
              <a:extLst>
                <a:ext uri="{FF2B5EF4-FFF2-40B4-BE49-F238E27FC236}">
                  <a16:creationId xmlns:a16="http://schemas.microsoft.com/office/drawing/2014/main" id="{D92D0CD1-EA37-4CB8-9FA5-B44C22FE46B5}"/>
                </a:ext>
              </a:extLst>
            </p:cNvPr>
            <p:cNvSpPr>
              <a:spLocks noChangeShapeType="1"/>
            </p:cNvSpPr>
            <p:nvPr/>
          </p:nvSpPr>
          <p:spPr bwMode="auto">
            <a:xfrm flipV="1">
              <a:off x="2315" y="2236"/>
              <a:ext cx="1160" cy="41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6" name="Line 12">
              <a:extLst>
                <a:ext uri="{FF2B5EF4-FFF2-40B4-BE49-F238E27FC236}">
                  <a16:creationId xmlns:a16="http://schemas.microsoft.com/office/drawing/2014/main" id="{53435531-62F8-4749-842D-BA32D838BC7C}"/>
                </a:ext>
              </a:extLst>
            </p:cNvPr>
            <p:cNvSpPr>
              <a:spLocks noChangeShapeType="1"/>
            </p:cNvSpPr>
            <p:nvPr/>
          </p:nvSpPr>
          <p:spPr bwMode="auto">
            <a:xfrm flipV="1">
              <a:off x="2323" y="3380"/>
              <a:ext cx="1160" cy="41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7" name="Line 13">
              <a:extLst>
                <a:ext uri="{FF2B5EF4-FFF2-40B4-BE49-F238E27FC236}">
                  <a16:creationId xmlns:a16="http://schemas.microsoft.com/office/drawing/2014/main" id="{AEF3B746-C4D6-43A0-8386-F94D69BB9E44}"/>
                </a:ext>
              </a:extLst>
            </p:cNvPr>
            <p:cNvSpPr>
              <a:spLocks noChangeShapeType="1"/>
            </p:cNvSpPr>
            <p:nvPr/>
          </p:nvSpPr>
          <p:spPr bwMode="auto">
            <a:xfrm>
              <a:off x="2323" y="2653"/>
              <a:ext cx="1144" cy="43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8" name="Line 14">
              <a:extLst>
                <a:ext uri="{FF2B5EF4-FFF2-40B4-BE49-F238E27FC236}">
                  <a16:creationId xmlns:a16="http://schemas.microsoft.com/office/drawing/2014/main" id="{30666BFD-BDDF-4AB3-835E-A6110020C47C}"/>
                </a:ext>
              </a:extLst>
            </p:cNvPr>
            <p:cNvSpPr>
              <a:spLocks noChangeShapeType="1"/>
            </p:cNvSpPr>
            <p:nvPr/>
          </p:nvSpPr>
          <p:spPr bwMode="auto">
            <a:xfrm>
              <a:off x="2331" y="3804"/>
              <a:ext cx="1144" cy="440"/>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9" name="Line 15">
              <a:extLst>
                <a:ext uri="{FF2B5EF4-FFF2-40B4-BE49-F238E27FC236}">
                  <a16:creationId xmlns:a16="http://schemas.microsoft.com/office/drawing/2014/main" id="{1E42C1AF-21AA-452B-B1B1-0E7388DEC82F}"/>
                </a:ext>
              </a:extLst>
            </p:cNvPr>
            <p:cNvSpPr>
              <a:spLocks noChangeShapeType="1"/>
            </p:cNvSpPr>
            <p:nvPr/>
          </p:nvSpPr>
          <p:spPr bwMode="auto">
            <a:xfrm>
              <a:off x="2331" y="1491"/>
              <a:ext cx="1" cy="2313"/>
            </a:xfrm>
            <a:prstGeom prst="line">
              <a:avLst/>
            </a:prstGeom>
            <a:noFill/>
            <a:ln w="396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0" name="Rectangle 16">
              <a:extLst>
                <a:ext uri="{FF2B5EF4-FFF2-40B4-BE49-F238E27FC236}">
                  <a16:creationId xmlns:a16="http://schemas.microsoft.com/office/drawing/2014/main" id="{1ECC089C-6CFB-4E0D-AC60-27E5264A5DB6}"/>
                </a:ext>
              </a:extLst>
            </p:cNvPr>
            <p:cNvSpPr>
              <a:spLocks noChangeArrowheads="1"/>
            </p:cNvSpPr>
            <p:nvPr/>
          </p:nvSpPr>
          <p:spPr bwMode="auto">
            <a:xfrm>
              <a:off x="2208" y="1952"/>
              <a:ext cx="209"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2311" name="Rectangle 17">
              <a:extLst>
                <a:ext uri="{FF2B5EF4-FFF2-40B4-BE49-F238E27FC236}">
                  <a16:creationId xmlns:a16="http://schemas.microsoft.com/office/drawing/2014/main" id="{9BB55839-DEE7-4056-AFC4-AEA5029080F6}"/>
                </a:ext>
              </a:extLst>
            </p:cNvPr>
            <p:cNvSpPr>
              <a:spLocks noChangeArrowheads="1"/>
            </p:cNvSpPr>
            <p:nvPr/>
          </p:nvSpPr>
          <p:spPr bwMode="auto">
            <a:xfrm>
              <a:off x="2215" y="2313"/>
              <a:ext cx="210"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2312" name="Rectangle 18">
              <a:extLst>
                <a:ext uri="{FF2B5EF4-FFF2-40B4-BE49-F238E27FC236}">
                  <a16:creationId xmlns:a16="http://schemas.microsoft.com/office/drawing/2014/main" id="{A88EE051-7220-4559-8CD0-2E4C8731A07E}"/>
                </a:ext>
              </a:extLst>
            </p:cNvPr>
            <p:cNvSpPr>
              <a:spLocks noChangeArrowheads="1"/>
            </p:cNvSpPr>
            <p:nvPr/>
          </p:nvSpPr>
          <p:spPr bwMode="auto">
            <a:xfrm>
              <a:off x="2215" y="2720"/>
              <a:ext cx="210"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2313" name="Rectangle 19">
              <a:extLst>
                <a:ext uri="{FF2B5EF4-FFF2-40B4-BE49-F238E27FC236}">
                  <a16:creationId xmlns:a16="http://schemas.microsoft.com/office/drawing/2014/main" id="{0A3546A4-DB04-4A2C-9F8E-3391C6AED2C3}"/>
                </a:ext>
              </a:extLst>
            </p:cNvPr>
            <p:cNvSpPr>
              <a:spLocks noChangeArrowheads="1"/>
            </p:cNvSpPr>
            <p:nvPr/>
          </p:nvSpPr>
          <p:spPr bwMode="auto">
            <a:xfrm>
              <a:off x="2215" y="3065"/>
              <a:ext cx="210" cy="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2314" name="Rectangle 20">
              <a:extLst>
                <a:ext uri="{FF2B5EF4-FFF2-40B4-BE49-F238E27FC236}">
                  <a16:creationId xmlns:a16="http://schemas.microsoft.com/office/drawing/2014/main" id="{05174A65-1526-4735-B7AF-137037509E7E}"/>
                </a:ext>
              </a:extLst>
            </p:cNvPr>
            <p:cNvSpPr>
              <a:spLocks noChangeArrowheads="1"/>
            </p:cNvSpPr>
            <p:nvPr/>
          </p:nvSpPr>
          <p:spPr bwMode="auto">
            <a:xfrm>
              <a:off x="2215" y="3409"/>
              <a:ext cx="210"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2315" name="Rectangle 21">
              <a:extLst>
                <a:ext uri="{FF2B5EF4-FFF2-40B4-BE49-F238E27FC236}">
                  <a16:creationId xmlns:a16="http://schemas.microsoft.com/office/drawing/2014/main" id="{E0BBD91A-2ECE-4226-A3AB-04AD02CCF95D}"/>
                </a:ext>
              </a:extLst>
            </p:cNvPr>
            <p:cNvSpPr>
              <a:spLocks noChangeArrowheads="1"/>
            </p:cNvSpPr>
            <p:nvPr/>
          </p:nvSpPr>
          <p:spPr bwMode="auto">
            <a:xfrm>
              <a:off x="2248" y="1649"/>
              <a:ext cx="209"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2316" name="Rectangle 22">
              <a:extLst>
                <a:ext uri="{FF2B5EF4-FFF2-40B4-BE49-F238E27FC236}">
                  <a16:creationId xmlns:a16="http://schemas.microsoft.com/office/drawing/2014/main" id="{EBF2217A-3707-4525-A0E5-5192009A24B1}"/>
                </a:ext>
              </a:extLst>
            </p:cNvPr>
            <p:cNvSpPr>
              <a:spLocks noChangeArrowheads="1"/>
            </p:cNvSpPr>
            <p:nvPr/>
          </p:nvSpPr>
          <p:spPr bwMode="auto">
            <a:xfrm>
              <a:off x="376" y="2422"/>
              <a:ext cx="73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2400" b="1">
                  <a:solidFill>
                    <a:srgbClr val="000000"/>
                  </a:solidFill>
                  <a:latin typeface="Helvetica" panose="020B0604020202020204" pitchFamily="34" charset="0"/>
                </a:rPr>
                <a:t>move of</a:t>
              </a:r>
              <a:endParaRPr lang="en-US" altLang="en-US" sz="2400"/>
            </a:p>
          </p:txBody>
        </p:sp>
        <p:sp>
          <p:nvSpPr>
            <p:cNvPr id="12317" name="Rectangle 23">
              <a:extLst>
                <a:ext uri="{FF2B5EF4-FFF2-40B4-BE49-F238E27FC236}">
                  <a16:creationId xmlns:a16="http://schemas.microsoft.com/office/drawing/2014/main" id="{550BBBF5-42AD-4EB1-905C-AB103CA6B992}"/>
                </a:ext>
              </a:extLst>
            </p:cNvPr>
            <p:cNvSpPr>
              <a:spLocks noChangeArrowheads="1"/>
            </p:cNvSpPr>
            <p:nvPr/>
          </p:nvSpPr>
          <p:spPr bwMode="auto">
            <a:xfrm>
              <a:off x="1111" y="2422"/>
              <a:ext cx="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2400" b="1">
                  <a:solidFill>
                    <a:srgbClr val="000000"/>
                  </a:solidFill>
                  <a:latin typeface="Helvetica" panose="020B0604020202020204" pitchFamily="34" charset="0"/>
                </a:rPr>
                <a:t> </a:t>
              </a:r>
              <a:endParaRPr lang="en-US" altLang="en-US" sz="2400"/>
            </a:p>
          </p:txBody>
        </p:sp>
        <p:sp>
          <p:nvSpPr>
            <p:cNvPr id="12318" name="Rectangle 24">
              <a:extLst>
                <a:ext uri="{FF2B5EF4-FFF2-40B4-BE49-F238E27FC236}">
                  <a16:creationId xmlns:a16="http://schemas.microsoft.com/office/drawing/2014/main" id="{DE2048DC-11B3-426E-8955-A2B619FF7D0F}"/>
                </a:ext>
              </a:extLst>
            </p:cNvPr>
            <p:cNvSpPr>
              <a:spLocks noChangeArrowheads="1"/>
            </p:cNvSpPr>
            <p:nvPr/>
          </p:nvSpPr>
          <p:spPr bwMode="auto">
            <a:xfrm>
              <a:off x="439" y="2646"/>
              <a:ext cx="67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2400" b="1">
                  <a:solidFill>
                    <a:srgbClr val="000000"/>
                  </a:solidFill>
                  <a:latin typeface="Helvetica" panose="020B0604020202020204" pitchFamily="34" charset="0"/>
                </a:rPr>
                <a:t>agent 1</a:t>
              </a:r>
              <a:endParaRPr lang="en-US" altLang="en-US" sz="2400"/>
            </a:p>
          </p:txBody>
        </p:sp>
        <p:sp>
          <p:nvSpPr>
            <p:cNvPr id="12319" name="Rectangle 25">
              <a:extLst>
                <a:ext uri="{FF2B5EF4-FFF2-40B4-BE49-F238E27FC236}">
                  <a16:creationId xmlns:a16="http://schemas.microsoft.com/office/drawing/2014/main" id="{9E9B238E-9C87-41D9-BB5E-78E872C6EAA1}"/>
                </a:ext>
              </a:extLst>
            </p:cNvPr>
            <p:cNvSpPr>
              <a:spLocks noChangeArrowheads="1"/>
            </p:cNvSpPr>
            <p:nvPr/>
          </p:nvSpPr>
          <p:spPr bwMode="auto">
            <a:xfrm>
              <a:off x="1687" y="997"/>
              <a:ext cx="73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2400" b="1">
                  <a:solidFill>
                    <a:srgbClr val="000000"/>
                  </a:solidFill>
                  <a:latin typeface="Helvetica" panose="020B0604020202020204" pitchFamily="34" charset="0"/>
                </a:rPr>
                <a:t>move of</a:t>
              </a:r>
              <a:endParaRPr lang="en-US" altLang="en-US" sz="2400"/>
            </a:p>
          </p:txBody>
        </p:sp>
        <p:sp>
          <p:nvSpPr>
            <p:cNvPr id="12320" name="Rectangle 26">
              <a:extLst>
                <a:ext uri="{FF2B5EF4-FFF2-40B4-BE49-F238E27FC236}">
                  <a16:creationId xmlns:a16="http://schemas.microsoft.com/office/drawing/2014/main" id="{F58BA5B2-C09C-4DC5-982B-C18298C60A1E}"/>
                </a:ext>
              </a:extLst>
            </p:cNvPr>
            <p:cNvSpPr>
              <a:spLocks noChangeArrowheads="1"/>
            </p:cNvSpPr>
            <p:nvPr/>
          </p:nvSpPr>
          <p:spPr bwMode="auto">
            <a:xfrm>
              <a:off x="2423" y="997"/>
              <a:ext cx="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2400" b="1">
                  <a:solidFill>
                    <a:srgbClr val="000000"/>
                  </a:solidFill>
                  <a:latin typeface="Helvetica" panose="020B0604020202020204" pitchFamily="34" charset="0"/>
                </a:rPr>
                <a:t> </a:t>
              </a:r>
              <a:endParaRPr lang="en-US" altLang="en-US" sz="2400"/>
            </a:p>
          </p:txBody>
        </p:sp>
        <p:sp>
          <p:nvSpPr>
            <p:cNvPr id="12321" name="Rectangle 27">
              <a:extLst>
                <a:ext uri="{FF2B5EF4-FFF2-40B4-BE49-F238E27FC236}">
                  <a16:creationId xmlns:a16="http://schemas.microsoft.com/office/drawing/2014/main" id="{F5E19441-3395-4D27-AA19-DD6007B0215F}"/>
                </a:ext>
              </a:extLst>
            </p:cNvPr>
            <p:cNvSpPr>
              <a:spLocks noChangeArrowheads="1"/>
            </p:cNvSpPr>
            <p:nvPr/>
          </p:nvSpPr>
          <p:spPr bwMode="auto">
            <a:xfrm>
              <a:off x="1751" y="1222"/>
              <a:ext cx="67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2400" b="1">
                  <a:solidFill>
                    <a:srgbClr val="000000"/>
                  </a:solidFill>
                  <a:latin typeface="Helvetica" panose="020B0604020202020204" pitchFamily="34" charset="0"/>
                </a:rPr>
                <a:t>agent 2</a:t>
              </a:r>
              <a:endParaRPr lang="en-US" altLang="en-US" sz="2400"/>
            </a:p>
          </p:txBody>
        </p:sp>
        <p:sp>
          <p:nvSpPr>
            <p:cNvPr id="12322" name="Rectangle 28">
              <a:extLst>
                <a:ext uri="{FF2B5EF4-FFF2-40B4-BE49-F238E27FC236}">
                  <a16:creationId xmlns:a16="http://schemas.microsoft.com/office/drawing/2014/main" id="{DAE9CFD0-FE31-4F17-92AC-E108085F1550}"/>
                </a:ext>
              </a:extLst>
            </p:cNvPr>
            <p:cNvSpPr>
              <a:spLocks noChangeArrowheads="1"/>
            </p:cNvSpPr>
            <p:nvPr/>
          </p:nvSpPr>
          <p:spPr bwMode="auto">
            <a:xfrm>
              <a:off x="1503" y="1722"/>
              <a:ext cx="3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rock</a:t>
              </a:r>
              <a:endParaRPr lang="en-US" altLang="en-US" sz="2400"/>
            </a:p>
          </p:txBody>
        </p:sp>
        <p:sp>
          <p:nvSpPr>
            <p:cNvPr id="12323" name="Rectangle 29">
              <a:extLst>
                <a:ext uri="{FF2B5EF4-FFF2-40B4-BE49-F238E27FC236}">
                  <a16:creationId xmlns:a16="http://schemas.microsoft.com/office/drawing/2014/main" id="{F84953A7-7493-41FB-9FB7-8D1208A514FF}"/>
                </a:ext>
              </a:extLst>
            </p:cNvPr>
            <p:cNvSpPr>
              <a:spLocks noChangeArrowheads="1"/>
            </p:cNvSpPr>
            <p:nvPr/>
          </p:nvSpPr>
          <p:spPr bwMode="auto">
            <a:xfrm>
              <a:off x="2920" y="954"/>
              <a:ext cx="3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rock</a:t>
              </a:r>
              <a:endParaRPr lang="en-US" altLang="en-US" sz="2400"/>
            </a:p>
          </p:txBody>
        </p:sp>
        <p:sp>
          <p:nvSpPr>
            <p:cNvPr id="12324" name="Rectangle 30">
              <a:extLst>
                <a:ext uri="{FF2B5EF4-FFF2-40B4-BE49-F238E27FC236}">
                  <a16:creationId xmlns:a16="http://schemas.microsoft.com/office/drawing/2014/main" id="{9D847B41-A59B-4E5B-B69C-CBF4E98C441D}"/>
                </a:ext>
              </a:extLst>
            </p:cNvPr>
            <p:cNvSpPr>
              <a:spLocks noChangeArrowheads="1"/>
            </p:cNvSpPr>
            <p:nvPr/>
          </p:nvSpPr>
          <p:spPr bwMode="auto">
            <a:xfrm>
              <a:off x="2912" y="2106"/>
              <a:ext cx="3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rock</a:t>
              </a:r>
              <a:endParaRPr lang="en-US" altLang="en-US" sz="2400"/>
            </a:p>
          </p:txBody>
        </p:sp>
        <p:sp>
          <p:nvSpPr>
            <p:cNvPr id="12325" name="Rectangle 31">
              <a:extLst>
                <a:ext uri="{FF2B5EF4-FFF2-40B4-BE49-F238E27FC236}">
                  <a16:creationId xmlns:a16="http://schemas.microsoft.com/office/drawing/2014/main" id="{353BD674-4007-46A2-ACD9-46648E0D3A7E}"/>
                </a:ext>
              </a:extLst>
            </p:cNvPr>
            <p:cNvSpPr>
              <a:spLocks noChangeArrowheads="1"/>
            </p:cNvSpPr>
            <p:nvPr/>
          </p:nvSpPr>
          <p:spPr bwMode="auto">
            <a:xfrm>
              <a:off x="2920" y="3290"/>
              <a:ext cx="3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rock</a:t>
              </a:r>
              <a:endParaRPr lang="en-US" altLang="en-US" sz="2400"/>
            </a:p>
          </p:txBody>
        </p:sp>
        <p:sp>
          <p:nvSpPr>
            <p:cNvPr id="12326" name="Rectangle 32">
              <a:extLst>
                <a:ext uri="{FF2B5EF4-FFF2-40B4-BE49-F238E27FC236}">
                  <a16:creationId xmlns:a16="http://schemas.microsoft.com/office/drawing/2014/main" id="{B65A97BF-2ED9-4841-A355-70D572511C10}"/>
                </a:ext>
              </a:extLst>
            </p:cNvPr>
            <p:cNvSpPr>
              <a:spLocks noChangeArrowheads="1"/>
            </p:cNvSpPr>
            <p:nvPr/>
          </p:nvSpPr>
          <p:spPr bwMode="auto">
            <a:xfrm>
              <a:off x="1495" y="2474"/>
              <a:ext cx="5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scissors</a:t>
              </a:r>
              <a:endParaRPr lang="en-US" altLang="en-US" sz="2400"/>
            </a:p>
          </p:txBody>
        </p:sp>
        <p:sp>
          <p:nvSpPr>
            <p:cNvPr id="12327" name="Rectangle 33">
              <a:extLst>
                <a:ext uri="{FF2B5EF4-FFF2-40B4-BE49-F238E27FC236}">
                  <a16:creationId xmlns:a16="http://schemas.microsoft.com/office/drawing/2014/main" id="{E6999EFC-1661-44FC-818F-394AA2CF4120}"/>
                </a:ext>
              </a:extLst>
            </p:cNvPr>
            <p:cNvSpPr>
              <a:spLocks noChangeArrowheads="1"/>
            </p:cNvSpPr>
            <p:nvPr/>
          </p:nvSpPr>
          <p:spPr bwMode="auto">
            <a:xfrm>
              <a:off x="2895" y="1330"/>
              <a:ext cx="5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scissors</a:t>
              </a:r>
              <a:endParaRPr lang="en-US" altLang="en-US" sz="2400"/>
            </a:p>
          </p:txBody>
        </p:sp>
        <p:sp>
          <p:nvSpPr>
            <p:cNvPr id="12328" name="Rectangle 34">
              <a:extLst>
                <a:ext uri="{FF2B5EF4-FFF2-40B4-BE49-F238E27FC236}">
                  <a16:creationId xmlns:a16="http://schemas.microsoft.com/office/drawing/2014/main" id="{4460963C-8D99-408F-8240-DCB005CFDA34}"/>
                </a:ext>
              </a:extLst>
            </p:cNvPr>
            <p:cNvSpPr>
              <a:spLocks noChangeArrowheads="1"/>
            </p:cNvSpPr>
            <p:nvPr/>
          </p:nvSpPr>
          <p:spPr bwMode="auto">
            <a:xfrm>
              <a:off x="2903" y="2474"/>
              <a:ext cx="5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scissors</a:t>
              </a:r>
              <a:endParaRPr lang="en-US" altLang="en-US" sz="2400"/>
            </a:p>
          </p:txBody>
        </p:sp>
        <p:sp>
          <p:nvSpPr>
            <p:cNvPr id="12329" name="Rectangle 35">
              <a:extLst>
                <a:ext uri="{FF2B5EF4-FFF2-40B4-BE49-F238E27FC236}">
                  <a16:creationId xmlns:a16="http://schemas.microsoft.com/office/drawing/2014/main" id="{D1690DF8-238C-4B50-B31D-29315B3CF810}"/>
                </a:ext>
              </a:extLst>
            </p:cNvPr>
            <p:cNvSpPr>
              <a:spLocks noChangeArrowheads="1"/>
            </p:cNvSpPr>
            <p:nvPr/>
          </p:nvSpPr>
          <p:spPr bwMode="auto">
            <a:xfrm>
              <a:off x="2903" y="3626"/>
              <a:ext cx="5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scissors</a:t>
              </a:r>
              <a:endParaRPr lang="en-US" altLang="en-US" sz="2400"/>
            </a:p>
          </p:txBody>
        </p:sp>
        <p:sp>
          <p:nvSpPr>
            <p:cNvPr id="12330" name="Rectangle 36">
              <a:extLst>
                <a:ext uri="{FF2B5EF4-FFF2-40B4-BE49-F238E27FC236}">
                  <a16:creationId xmlns:a16="http://schemas.microsoft.com/office/drawing/2014/main" id="{5E5601BC-9A10-4D45-B71C-3F4CDA504C90}"/>
                </a:ext>
              </a:extLst>
            </p:cNvPr>
            <p:cNvSpPr>
              <a:spLocks noChangeArrowheads="1"/>
            </p:cNvSpPr>
            <p:nvPr/>
          </p:nvSpPr>
          <p:spPr bwMode="auto">
            <a:xfrm>
              <a:off x="1503" y="2787"/>
              <a:ext cx="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paper</a:t>
              </a:r>
              <a:endParaRPr lang="en-US" altLang="en-US" sz="2400"/>
            </a:p>
          </p:txBody>
        </p:sp>
        <p:sp>
          <p:nvSpPr>
            <p:cNvPr id="12331" name="Rectangle 37">
              <a:extLst>
                <a:ext uri="{FF2B5EF4-FFF2-40B4-BE49-F238E27FC236}">
                  <a16:creationId xmlns:a16="http://schemas.microsoft.com/office/drawing/2014/main" id="{45F1871A-530F-45BB-AA0F-D171E9BA9ED2}"/>
                </a:ext>
              </a:extLst>
            </p:cNvPr>
            <p:cNvSpPr>
              <a:spLocks noChangeArrowheads="1"/>
            </p:cNvSpPr>
            <p:nvPr/>
          </p:nvSpPr>
          <p:spPr bwMode="auto">
            <a:xfrm>
              <a:off x="2903" y="1555"/>
              <a:ext cx="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paper</a:t>
              </a:r>
              <a:endParaRPr lang="en-US" altLang="en-US" sz="2400"/>
            </a:p>
          </p:txBody>
        </p:sp>
        <p:sp>
          <p:nvSpPr>
            <p:cNvPr id="12332" name="Rectangle 38">
              <a:extLst>
                <a:ext uri="{FF2B5EF4-FFF2-40B4-BE49-F238E27FC236}">
                  <a16:creationId xmlns:a16="http://schemas.microsoft.com/office/drawing/2014/main" id="{BB7FA9D4-F699-474C-863B-4E52FC666F01}"/>
                </a:ext>
              </a:extLst>
            </p:cNvPr>
            <p:cNvSpPr>
              <a:spLocks noChangeArrowheads="1"/>
            </p:cNvSpPr>
            <p:nvPr/>
          </p:nvSpPr>
          <p:spPr bwMode="auto">
            <a:xfrm>
              <a:off x="2920" y="2699"/>
              <a:ext cx="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paper</a:t>
              </a:r>
              <a:endParaRPr lang="en-US" altLang="en-US" sz="2400"/>
            </a:p>
          </p:txBody>
        </p:sp>
        <p:sp>
          <p:nvSpPr>
            <p:cNvPr id="12333" name="Rectangle 39">
              <a:extLst>
                <a:ext uri="{FF2B5EF4-FFF2-40B4-BE49-F238E27FC236}">
                  <a16:creationId xmlns:a16="http://schemas.microsoft.com/office/drawing/2014/main" id="{E3771647-F865-421D-9E41-3E8A75AC3AFC}"/>
                </a:ext>
              </a:extLst>
            </p:cNvPr>
            <p:cNvSpPr>
              <a:spLocks noChangeArrowheads="1"/>
            </p:cNvSpPr>
            <p:nvPr/>
          </p:nvSpPr>
          <p:spPr bwMode="auto">
            <a:xfrm>
              <a:off x="2920" y="3851"/>
              <a:ext cx="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paper</a:t>
              </a:r>
              <a:endParaRPr lang="en-US" altLang="en-US" sz="2400"/>
            </a:p>
          </p:txBody>
        </p:sp>
        <p:sp>
          <p:nvSpPr>
            <p:cNvPr id="12334" name="Rectangle 40">
              <a:extLst>
                <a:ext uri="{FF2B5EF4-FFF2-40B4-BE49-F238E27FC236}">
                  <a16:creationId xmlns:a16="http://schemas.microsoft.com/office/drawing/2014/main" id="{8ACEFB1B-7836-451C-8958-99202B3DA595}"/>
                </a:ext>
              </a:extLst>
            </p:cNvPr>
            <p:cNvSpPr>
              <a:spLocks noChangeArrowheads="1"/>
            </p:cNvSpPr>
            <p:nvPr/>
          </p:nvSpPr>
          <p:spPr bwMode="auto">
            <a:xfrm>
              <a:off x="3600" y="979"/>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000000"/>
                  </a:solidFill>
                  <a:latin typeface="Helvetica" panose="020B0604020202020204" pitchFamily="34" charset="0"/>
                </a:rPr>
                <a:t>0, 0</a:t>
              </a:r>
              <a:endParaRPr lang="en-US" altLang="en-US" sz="2400"/>
            </a:p>
          </p:txBody>
        </p:sp>
        <p:sp>
          <p:nvSpPr>
            <p:cNvPr id="12335" name="Rectangle 41">
              <a:extLst>
                <a:ext uri="{FF2B5EF4-FFF2-40B4-BE49-F238E27FC236}">
                  <a16:creationId xmlns:a16="http://schemas.microsoft.com/office/drawing/2014/main" id="{3766AD94-7D39-42F3-9A17-AAEC785D125D}"/>
                </a:ext>
              </a:extLst>
            </p:cNvPr>
            <p:cNvSpPr>
              <a:spLocks noChangeArrowheads="1"/>
            </p:cNvSpPr>
            <p:nvPr/>
          </p:nvSpPr>
          <p:spPr bwMode="auto">
            <a:xfrm>
              <a:off x="3600" y="2555"/>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000000"/>
                  </a:solidFill>
                  <a:latin typeface="Helvetica" panose="020B0604020202020204" pitchFamily="34" charset="0"/>
                </a:rPr>
                <a:t>0, 0</a:t>
              </a:r>
            </a:p>
          </p:txBody>
        </p:sp>
        <p:sp>
          <p:nvSpPr>
            <p:cNvPr id="12336" name="Rectangle 42">
              <a:extLst>
                <a:ext uri="{FF2B5EF4-FFF2-40B4-BE49-F238E27FC236}">
                  <a16:creationId xmlns:a16="http://schemas.microsoft.com/office/drawing/2014/main" id="{666B312E-16E4-4A46-845A-B6DBBC26572A}"/>
                </a:ext>
              </a:extLst>
            </p:cNvPr>
            <p:cNvSpPr>
              <a:spLocks noChangeArrowheads="1"/>
            </p:cNvSpPr>
            <p:nvPr/>
          </p:nvSpPr>
          <p:spPr bwMode="auto">
            <a:xfrm>
              <a:off x="3600" y="4147"/>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000000"/>
                  </a:solidFill>
                  <a:latin typeface="Helvetica" panose="020B0604020202020204" pitchFamily="34" charset="0"/>
                </a:rPr>
                <a:t>0, 0</a:t>
              </a:r>
            </a:p>
          </p:txBody>
        </p:sp>
        <p:sp>
          <p:nvSpPr>
            <p:cNvPr id="12337" name="Rectangle 43">
              <a:extLst>
                <a:ext uri="{FF2B5EF4-FFF2-40B4-BE49-F238E27FC236}">
                  <a16:creationId xmlns:a16="http://schemas.microsoft.com/office/drawing/2014/main" id="{86ABC3A1-BB60-474C-8CFE-87548AF2DDB9}"/>
                </a:ext>
              </a:extLst>
            </p:cNvPr>
            <p:cNvSpPr>
              <a:spLocks noChangeArrowheads="1"/>
            </p:cNvSpPr>
            <p:nvPr/>
          </p:nvSpPr>
          <p:spPr bwMode="auto">
            <a:xfrm>
              <a:off x="3560" y="1411"/>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000000"/>
                  </a:solidFill>
                  <a:latin typeface="Helvetica" panose="020B0604020202020204" pitchFamily="34" charset="0"/>
                </a:rPr>
                <a:t>1, -1</a:t>
              </a:r>
              <a:endParaRPr lang="en-US" altLang="en-US" sz="2400"/>
            </a:p>
          </p:txBody>
        </p:sp>
        <p:sp>
          <p:nvSpPr>
            <p:cNvPr id="12338" name="Rectangle 44">
              <a:extLst>
                <a:ext uri="{FF2B5EF4-FFF2-40B4-BE49-F238E27FC236}">
                  <a16:creationId xmlns:a16="http://schemas.microsoft.com/office/drawing/2014/main" id="{FCFA525C-E197-493A-8D76-15CD1C1CB9F0}"/>
                </a:ext>
              </a:extLst>
            </p:cNvPr>
            <p:cNvSpPr>
              <a:spLocks noChangeArrowheads="1"/>
            </p:cNvSpPr>
            <p:nvPr/>
          </p:nvSpPr>
          <p:spPr bwMode="auto">
            <a:xfrm>
              <a:off x="3536" y="3002"/>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000000"/>
                  </a:solidFill>
                  <a:latin typeface="Helvetica" panose="020B0604020202020204" pitchFamily="34" charset="0"/>
                </a:rPr>
                <a:t>1, -1</a:t>
              </a:r>
              <a:endParaRPr lang="en-US" altLang="en-US" sz="2400"/>
            </a:p>
          </p:txBody>
        </p:sp>
        <p:sp>
          <p:nvSpPr>
            <p:cNvPr id="12339" name="Rectangle 45">
              <a:extLst>
                <a:ext uri="{FF2B5EF4-FFF2-40B4-BE49-F238E27FC236}">
                  <a16:creationId xmlns:a16="http://schemas.microsoft.com/office/drawing/2014/main" id="{27A47385-33D9-4249-BD99-A74F852B8F70}"/>
                </a:ext>
              </a:extLst>
            </p:cNvPr>
            <p:cNvSpPr>
              <a:spLocks noChangeArrowheads="1"/>
            </p:cNvSpPr>
            <p:nvPr/>
          </p:nvSpPr>
          <p:spPr bwMode="auto">
            <a:xfrm>
              <a:off x="3544" y="3290"/>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000000"/>
                  </a:solidFill>
                  <a:latin typeface="Helvetica" panose="020B0604020202020204" pitchFamily="34" charset="0"/>
                </a:rPr>
                <a:t>1, -1</a:t>
              </a:r>
              <a:endParaRPr lang="en-US" altLang="en-US" sz="2400"/>
            </a:p>
          </p:txBody>
        </p:sp>
        <p:sp>
          <p:nvSpPr>
            <p:cNvPr id="12340" name="Rectangle 46">
              <a:extLst>
                <a:ext uri="{FF2B5EF4-FFF2-40B4-BE49-F238E27FC236}">
                  <a16:creationId xmlns:a16="http://schemas.microsoft.com/office/drawing/2014/main" id="{DF0E8348-00B4-4508-9DDE-09D700A77EAD}"/>
                </a:ext>
              </a:extLst>
            </p:cNvPr>
            <p:cNvSpPr>
              <a:spLocks noChangeArrowheads="1"/>
            </p:cNvSpPr>
            <p:nvPr/>
          </p:nvSpPr>
          <p:spPr bwMode="auto">
            <a:xfrm>
              <a:off x="3567" y="1850"/>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000000"/>
                  </a:solidFill>
                  <a:latin typeface="Helvetica" panose="020B0604020202020204" pitchFamily="34" charset="0"/>
                </a:rPr>
                <a:t>-1, 1</a:t>
              </a:r>
              <a:endParaRPr lang="en-US" altLang="en-US" sz="2400"/>
            </a:p>
          </p:txBody>
        </p:sp>
        <p:sp>
          <p:nvSpPr>
            <p:cNvPr id="12341" name="Rectangle 47">
              <a:extLst>
                <a:ext uri="{FF2B5EF4-FFF2-40B4-BE49-F238E27FC236}">
                  <a16:creationId xmlns:a16="http://schemas.microsoft.com/office/drawing/2014/main" id="{47867E54-803A-4E9E-8F69-8A5B9BB65115}"/>
                </a:ext>
              </a:extLst>
            </p:cNvPr>
            <p:cNvSpPr>
              <a:spLocks noChangeArrowheads="1"/>
            </p:cNvSpPr>
            <p:nvPr/>
          </p:nvSpPr>
          <p:spPr bwMode="auto">
            <a:xfrm>
              <a:off x="3567" y="2138"/>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000000"/>
                  </a:solidFill>
                  <a:latin typeface="Helvetica" panose="020B0604020202020204" pitchFamily="34" charset="0"/>
                </a:rPr>
                <a:t>-1, 1</a:t>
              </a:r>
              <a:endParaRPr lang="en-US" altLang="en-US" sz="2400"/>
            </a:p>
          </p:txBody>
        </p:sp>
        <p:sp>
          <p:nvSpPr>
            <p:cNvPr id="12342" name="Rectangle 48">
              <a:extLst>
                <a:ext uri="{FF2B5EF4-FFF2-40B4-BE49-F238E27FC236}">
                  <a16:creationId xmlns:a16="http://schemas.microsoft.com/office/drawing/2014/main" id="{95CA3F14-8422-4310-9980-F31C56C3ADB0}"/>
                </a:ext>
              </a:extLst>
            </p:cNvPr>
            <p:cNvSpPr>
              <a:spLocks noChangeArrowheads="1"/>
            </p:cNvSpPr>
            <p:nvPr/>
          </p:nvSpPr>
          <p:spPr bwMode="auto">
            <a:xfrm>
              <a:off x="3552" y="3707"/>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000000"/>
                  </a:solidFill>
                  <a:latin typeface="Helvetica" panose="020B0604020202020204" pitchFamily="34" charset="0"/>
                </a:rPr>
                <a:t>-1, 1</a:t>
              </a:r>
              <a:endParaRPr lang="en-US" altLang="en-US" sz="2400"/>
            </a:p>
          </p:txBody>
        </p:sp>
      </p:grpSp>
      <p:sp>
        <p:nvSpPr>
          <p:cNvPr id="12292" name="Rectangle 60">
            <a:extLst>
              <a:ext uri="{FF2B5EF4-FFF2-40B4-BE49-F238E27FC236}">
                <a16:creationId xmlns:a16="http://schemas.microsoft.com/office/drawing/2014/main" id="{9015535E-FEB3-4933-A34B-73E1DF4F852C}"/>
              </a:ext>
            </a:extLst>
          </p:cNvPr>
          <p:cNvSpPr>
            <a:spLocks noChangeArrowheads="1"/>
          </p:cNvSpPr>
          <p:nvPr/>
        </p:nvSpPr>
        <p:spPr bwMode="auto">
          <a:xfrm>
            <a:off x="990600" y="685800"/>
            <a:ext cx="8153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a:lnSpc>
                <a:spcPct val="90000"/>
              </a:lnSpc>
              <a:spcBef>
                <a:spcPct val="20000"/>
              </a:spcBef>
            </a:pPr>
            <a:r>
              <a:rPr lang="en-US" altLang="en-US" sz="2400" b="1" i="1">
                <a:latin typeface="Helvetica" panose="020B0604020202020204" pitchFamily="34" charset="0"/>
              </a:rPr>
              <a:t>Mixed strategy</a:t>
            </a:r>
            <a:r>
              <a:rPr lang="en-US" altLang="en-US" sz="2400" b="1">
                <a:latin typeface="Helvetica" panose="020B0604020202020204" pitchFamily="34" charset="0"/>
              </a:rPr>
              <a:t>  = agent</a:t>
            </a:r>
            <a:r>
              <a:rPr lang="ja-JP" altLang="en-US" sz="2400" b="1">
                <a:latin typeface="Helvetica" panose="020B0604020202020204" pitchFamily="34" charset="0"/>
              </a:rPr>
              <a:t>’</a:t>
            </a:r>
            <a:r>
              <a:rPr lang="en-US" altLang="ja-JP" sz="2400" b="1">
                <a:latin typeface="Helvetica" panose="020B0604020202020204" pitchFamily="34" charset="0"/>
              </a:rPr>
              <a:t>s chosen probability distribution over pure strategies from its strategy set</a:t>
            </a:r>
            <a:endParaRPr lang="en-US" altLang="en-US" sz="2400" b="1">
              <a:latin typeface="Helvetica" panose="020B0604020202020204" pitchFamily="34" charset="0"/>
            </a:endParaRPr>
          </a:p>
        </p:txBody>
      </p:sp>
      <p:sp>
        <p:nvSpPr>
          <p:cNvPr id="12293" name="Rectangle 61">
            <a:extLst>
              <a:ext uri="{FF2B5EF4-FFF2-40B4-BE49-F238E27FC236}">
                <a16:creationId xmlns:a16="http://schemas.microsoft.com/office/drawing/2014/main" id="{0D8F69CE-2775-434C-B209-030C0AD28032}"/>
              </a:ext>
            </a:extLst>
          </p:cNvPr>
          <p:cNvSpPr>
            <a:spLocks noChangeArrowheads="1"/>
          </p:cNvSpPr>
          <p:nvPr/>
        </p:nvSpPr>
        <p:spPr bwMode="auto">
          <a:xfrm>
            <a:off x="6096000" y="1600200"/>
            <a:ext cx="304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latin typeface="Helvetica" panose="020B0604020202020204" pitchFamily="34" charset="0"/>
              </a:rPr>
              <a:t>(Bayes-)Nash equilibrium: Each agent uses a </a:t>
            </a:r>
          </a:p>
          <a:p>
            <a:r>
              <a:rPr lang="en-US" altLang="en-US" sz="1800" b="1">
                <a:latin typeface="Helvetica" panose="020B0604020202020204" pitchFamily="34" charset="0"/>
              </a:rPr>
              <a:t>best-response strategy </a:t>
            </a:r>
          </a:p>
          <a:p>
            <a:r>
              <a:rPr lang="en-US" altLang="en-US" sz="1800" b="1">
                <a:latin typeface="Helvetica" panose="020B0604020202020204" pitchFamily="34" charset="0"/>
              </a:rPr>
              <a:t>and has consistent beliefs</a:t>
            </a:r>
          </a:p>
        </p:txBody>
      </p:sp>
      <p:sp>
        <p:nvSpPr>
          <p:cNvPr id="12294" name="Rectangle 62">
            <a:extLst>
              <a:ext uri="{FF2B5EF4-FFF2-40B4-BE49-F238E27FC236}">
                <a16:creationId xmlns:a16="http://schemas.microsoft.com/office/drawing/2014/main" id="{50132A3F-3647-4778-A36F-B9C5180844F5}"/>
              </a:ext>
            </a:extLst>
          </p:cNvPr>
          <p:cNvSpPr>
            <a:spLocks noChangeArrowheads="1"/>
          </p:cNvSpPr>
          <p:nvPr/>
        </p:nvSpPr>
        <p:spPr bwMode="auto">
          <a:xfrm>
            <a:off x="6096000" y="5164138"/>
            <a:ext cx="29718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latin typeface="Helvetica" panose="020B0604020202020204" pitchFamily="34" charset="0"/>
              </a:rPr>
              <a:t>Fact: In mixed-strategy equilibrium, each strategy that occurs in the mix of agent i has equal expected utility to i</a:t>
            </a:r>
          </a:p>
        </p:txBody>
      </p:sp>
      <p:sp>
        <p:nvSpPr>
          <p:cNvPr id="12295" name="Text Box 64">
            <a:extLst>
              <a:ext uri="{FF2B5EF4-FFF2-40B4-BE49-F238E27FC236}">
                <a16:creationId xmlns:a16="http://schemas.microsoft.com/office/drawing/2014/main" id="{120B4052-A072-45D9-83C9-3732BF8D2B6D}"/>
              </a:ext>
            </a:extLst>
          </p:cNvPr>
          <p:cNvSpPr txBox="1">
            <a:spLocks noChangeArrowheads="1"/>
          </p:cNvSpPr>
          <p:nvPr/>
        </p:nvSpPr>
        <p:spPr bwMode="auto">
          <a:xfrm>
            <a:off x="298450" y="4857751"/>
            <a:ext cx="2590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dirty="0">
                <a:solidFill>
                  <a:srgbClr val="0000FC"/>
                </a:solidFill>
              </a:rPr>
              <a:t>Information set</a:t>
            </a:r>
          </a:p>
          <a:p>
            <a:r>
              <a:rPr lang="en-US" altLang="en-US" sz="1800" b="1" dirty="0">
                <a:solidFill>
                  <a:srgbClr val="0000FC"/>
                </a:solidFill>
              </a:rPr>
              <a:t>(the mover does not know which node of the set she is in)</a:t>
            </a:r>
          </a:p>
        </p:txBody>
      </p:sp>
      <p:sp>
        <p:nvSpPr>
          <p:cNvPr id="12296" name="Line 65">
            <a:extLst>
              <a:ext uri="{FF2B5EF4-FFF2-40B4-BE49-F238E27FC236}">
                <a16:creationId xmlns:a16="http://schemas.microsoft.com/office/drawing/2014/main" id="{0EAA7FDA-CD73-4223-AEA2-BE27881762BD}"/>
              </a:ext>
            </a:extLst>
          </p:cNvPr>
          <p:cNvSpPr>
            <a:spLocks noChangeShapeType="1"/>
          </p:cNvSpPr>
          <p:nvPr/>
        </p:nvSpPr>
        <p:spPr bwMode="auto">
          <a:xfrm flipV="1">
            <a:off x="2369345" y="4879922"/>
            <a:ext cx="1066800" cy="457200"/>
          </a:xfrm>
          <a:prstGeom prst="line">
            <a:avLst/>
          </a:prstGeom>
          <a:noFill/>
          <a:ln w="12700">
            <a:solidFill>
              <a:srgbClr val="0000F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7" name="Rectangle 61">
            <a:extLst>
              <a:ext uri="{FF2B5EF4-FFF2-40B4-BE49-F238E27FC236}">
                <a16:creationId xmlns:a16="http://schemas.microsoft.com/office/drawing/2014/main" id="{6F6DBFF2-D858-4A88-B416-A4CECF315895}"/>
              </a:ext>
            </a:extLst>
          </p:cNvPr>
          <p:cNvSpPr>
            <a:spLocks noChangeArrowheads="1"/>
          </p:cNvSpPr>
          <p:nvPr/>
        </p:nvSpPr>
        <p:spPr bwMode="auto">
          <a:xfrm>
            <a:off x="6096000" y="2960688"/>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00B050"/>
                </a:solidFill>
                <a:latin typeface="Helvetica" panose="020B0604020202020204" pitchFamily="34" charset="0"/>
              </a:rPr>
              <a:t>Rock-paper-scissors game has a symmetric mixed-strategy Nash equilibrium where each player plays each pure strategy with probability 1/3</a:t>
            </a:r>
          </a:p>
        </p:txBody>
      </p:sp>
      <p:sp>
        <p:nvSpPr>
          <p:cNvPr id="2" name="TextBox 1">
            <a:extLst>
              <a:ext uri="{FF2B5EF4-FFF2-40B4-BE49-F238E27FC236}">
                <a16:creationId xmlns:a16="http://schemas.microsoft.com/office/drawing/2014/main" id="{C4C27185-5872-4B4E-B884-78DD34FACFA1}"/>
              </a:ext>
            </a:extLst>
          </p:cNvPr>
          <p:cNvSpPr txBox="1"/>
          <p:nvPr/>
        </p:nvSpPr>
        <p:spPr>
          <a:xfrm>
            <a:off x="300143" y="6059269"/>
            <a:ext cx="3068533" cy="646331"/>
          </a:xfrm>
          <a:prstGeom prst="rect">
            <a:avLst/>
          </a:prstGeom>
          <a:noFill/>
        </p:spPr>
        <p:txBody>
          <a:bodyPr wrap="square" rtlCol="0">
            <a:spAutoFit/>
          </a:bodyPr>
          <a:lstStyle/>
          <a:p>
            <a:r>
              <a:rPr lang="en-US" sz="1800" dirty="0">
                <a:solidFill>
                  <a:srgbClr val="7030A0"/>
                </a:solidFill>
              </a:rPr>
              <a:t>Chance can also be a player (stochastic, not strategic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CE30-F335-430E-BBC9-AABAC3A648DD}"/>
              </a:ext>
            </a:extLst>
          </p:cNvPr>
          <p:cNvSpPr>
            <a:spLocks noGrp="1"/>
          </p:cNvSpPr>
          <p:nvPr>
            <p:ph type="title"/>
          </p:nvPr>
        </p:nvSpPr>
        <p:spPr/>
        <p:txBody>
          <a:bodyPr/>
          <a:lstStyle/>
          <a:p>
            <a:r>
              <a:rPr lang="en-US" dirty="0"/>
              <a:t>Behavioral strategy</a:t>
            </a:r>
          </a:p>
        </p:txBody>
      </p:sp>
      <p:sp>
        <p:nvSpPr>
          <p:cNvPr id="3" name="Content Placeholder 2">
            <a:extLst>
              <a:ext uri="{FF2B5EF4-FFF2-40B4-BE49-F238E27FC236}">
                <a16:creationId xmlns:a16="http://schemas.microsoft.com/office/drawing/2014/main" id="{0D24140D-A920-4ADD-9F3F-5531CB4D2FA7}"/>
              </a:ext>
            </a:extLst>
          </p:cNvPr>
          <p:cNvSpPr>
            <a:spLocks noGrp="1"/>
          </p:cNvSpPr>
          <p:nvPr>
            <p:ph idx="1"/>
          </p:nvPr>
        </p:nvSpPr>
        <p:spPr/>
        <p:txBody>
          <a:bodyPr/>
          <a:lstStyle/>
          <a:p>
            <a:r>
              <a:rPr lang="en-US" dirty="0"/>
              <a:t>Agent has a probability distribution over her actions at each of her information sets</a:t>
            </a:r>
          </a:p>
          <a:p>
            <a:r>
              <a:rPr lang="en-US" b="1" dirty="0"/>
              <a:t>Kuhn’s theorem: </a:t>
            </a:r>
            <a:r>
              <a:rPr lang="en-US" dirty="0"/>
              <a:t>If an agent has perfect recall, for every mixed strategy there is a behavioral strategy that has an equivalent payoff (i.e., the strategies are equivalent)</a:t>
            </a:r>
          </a:p>
          <a:p>
            <a:pPr lvl="1"/>
            <a:r>
              <a:rPr lang="en-US" dirty="0"/>
              <a:t>Applies also to infinite games</a:t>
            </a:r>
          </a:p>
        </p:txBody>
      </p:sp>
    </p:spTree>
    <p:extLst>
      <p:ext uri="{BB962C8B-B14F-4D97-AF65-F5344CB8AC3E}">
        <p14:creationId xmlns:p14="http://schemas.microsoft.com/office/powerpoint/2010/main" val="1427412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A8D888A-E3E9-4EA3-9F17-F43E845A65CC}"/>
              </a:ext>
            </a:extLst>
          </p:cNvPr>
          <p:cNvSpPr>
            <a:spLocks noGrp="1" noChangeArrowheads="1"/>
          </p:cNvSpPr>
          <p:nvPr>
            <p:ph type="title"/>
          </p:nvPr>
        </p:nvSpPr>
        <p:spPr>
          <a:xfrm>
            <a:off x="0" y="228600"/>
            <a:ext cx="9067800" cy="685800"/>
          </a:xfrm>
        </p:spPr>
        <p:txBody>
          <a:bodyPr/>
          <a:lstStyle/>
          <a:p>
            <a:r>
              <a:rPr lang="en-US" altLang="en-US" sz="3200" b="1" dirty="0">
                <a:latin typeface="Helvetica" panose="020B0604020202020204" pitchFamily="34" charset="0"/>
              </a:rPr>
              <a:t>Existence of pure-strategy Nash equilibria</a:t>
            </a:r>
          </a:p>
        </p:txBody>
      </p:sp>
      <p:sp>
        <p:nvSpPr>
          <p:cNvPr id="9219" name="Rectangle 3">
            <a:extLst>
              <a:ext uri="{FF2B5EF4-FFF2-40B4-BE49-F238E27FC236}">
                <a16:creationId xmlns:a16="http://schemas.microsoft.com/office/drawing/2014/main" id="{975E4795-D269-469A-9682-D2296D2CBB4F}"/>
              </a:ext>
            </a:extLst>
          </p:cNvPr>
          <p:cNvSpPr>
            <a:spLocks noGrp="1" noChangeArrowheads="1"/>
          </p:cNvSpPr>
          <p:nvPr>
            <p:ph type="body" idx="1"/>
          </p:nvPr>
        </p:nvSpPr>
        <p:spPr>
          <a:xfrm>
            <a:off x="304800" y="1219200"/>
            <a:ext cx="8458200" cy="4114800"/>
          </a:xfrm>
        </p:spPr>
        <p:txBody>
          <a:bodyPr/>
          <a:lstStyle/>
          <a:p>
            <a:r>
              <a:rPr lang="en-US" altLang="en-US" sz="2400" b="1" dirty="0" err="1">
                <a:latin typeface="Helvetica" panose="020B0604020202020204" pitchFamily="34" charset="0"/>
              </a:rPr>
              <a:t>Thrm</a:t>
            </a:r>
            <a:r>
              <a:rPr lang="en-US" altLang="en-US" sz="2400" b="1" dirty="0">
                <a:latin typeface="Helvetica" panose="020B0604020202020204" pitchFamily="34" charset="0"/>
              </a:rPr>
              <a:t>. </a:t>
            </a:r>
          </a:p>
          <a:p>
            <a:pPr lvl="1"/>
            <a:r>
              <a:rPr lang="en-US" altLang="en-US" sz="2000" b="1" dirty="0">
                <a:latin typeface="Helvetica" panose="020B0604020202020204" pitchFamily="34" charset="0"/>
              </a:rPr>
              <a:t>Any finite game, </a:t>
            </a:r>
          </a:p>
          <a:p>
            <a:pPr lvl="1"/>
            <a:r>
              <a:rPr lang="en-US" altLang="en-US" sz="2000" b="1" dirty="0">
                <a:latin typeface="Helvetica" panose="020B0604020202020204" pitchFamily="34" charset="0"/>
              </a:rPr>
              <a:t>where </a:t>
            </a:r>
            <a:r>
              <a:rPr lang="en-US" altLang="en-US" sz="2000" b="1" dirty="0">
                <a:solidFill>
                  <a:srgbClr val="FF0000"/>
                </a:solidFill>
                <a:latin typeface="Helvetica" panose="020B0604020202020204" pitchFamily="34" charset="0"/>
              </a:rPr>
              <a:t>each action node is alone in its information set </a:t>
            </a:r>
          </a:p>
          <a:p>
            <a:pPr lvl="2"/>
            <a:r>
              <a:rPr lang="en-US" altLang="en-US" sz="1800" dirty="0">
                <a:latin typeface="Helvetica" panose="020B0604020202020204" pitchFamily="34" charset="0"/>
              </a:rPr>
              <a:t>(i.e., at every point in the game, the agent whose turn it is to move knows what moves have been played so far) </a:t>
            </a:r>
          </a:p>
          <a:p>
            <a:pPr lvl="1"/>
            <a:r>
              <a:rPr lang="en-US" altLang="en-US" sz="2000" b="1" dirty="0">
                <a:latin typeface="Helvetica" panose="020B0604020202020204" pitchFamily="34" charset="0"/>
              </a:rPr>
              <a:t>is dominance solvable by backward induction (at least as long as ties are ruled out)</a:t>
            </a:r>
          </a:p>
          <a:p>
            <a:r>
              <a:rPr lang="en-US" altLang="en-US" sz="2400" b="1" dirty="0">
                <a:latin typeface="Helvetica" panose="020B0604020202020204" pitchFamily="34" charset="0"/>
              </a:rPr>
              <a:t>Constructive proof: Multi-player minimax search</a:t>
            </a:r>
          </a:p>
          <a:p>
            <a:r>
              <a:rPr lang="en-US" altLang="en-US" sz="2400" b="1" dirty="0">
                <a:latin typeface="Helvetica" panose="020B0604020202020204" pitchFamily="34" charset="0"/>
              </a:rPr>
              <a:t>Lots of interesting work has been done on computer chess and Go to tackle the computational complexity</a:t>
            </a:r>
          </a:p>
          <a:p>
            <a:pPr lvl="1"/>
            <a:r>
              <a:rPr lang="en-US" altLang="en-US" sz="2000" b="1" dirty="0">
                <a:latin typeface="Helvetica" panose="020B0604020202020204" pitchFamily="34" charset="0"/>
              </a:rPr>
              <a:t>See Prof. </a:t>
            </a:r>
            <a:r>
              <a:rPr lang="en-US" altLang="en-US" sz="2000" b="1" dirty="0" err="1">
                <a:latin typeface="Helvetica" panose="020B0604020202020204" pitchFamily="34" charset="0"/>
              </a:rPr>
              <a:t>Sandholm’s</a:t>
            </a:r>
            <a:r>
              <a:rPr lang="en-US" altLang="en-US" sz="2000" b="1" dirty="0">
                <a:latin typeface="Helvetica" panose="020B0604020202020204" pitchFamily="34" charset="0"/>
              </a:rPr>
              <a:t> lecture in an earlier course (</a:t>
            </a:r>
            <a:r>
              <a:rPr lang="en-US" altLang="en-US" sz="2000" b="1" dirty="0">
                <a:latin typeface="Helvetica" panose="020B0604020202020204" pitchFamily="34" charset="0"/>
                <a:hlinkClick r:id="rId2"/>
              </a:rPr>
              <a:t>pptx</a:t>
            </a:r>
            <a:r>
              <a:rPr lang="en-US" altLang="en-US" sz="2000" b="1" dirty="0">
                <a:latin typeface="Helvetica" panose="020B0604020202020204" pitchFamily="34" charset="0"/>
              </a:rPr>
              <a:t>, </a:t>
            </a:r>
            <a:r>
              <a:rPr lang="en-US" altLang="en-US" sz="2000" b="1" dirty="0">
                <a:latin typeface="Helvetica" panose="020B0604020202020204" pitchFamily="34" charset="0"/>
                <a:hlinkClick r:id="rId3"/>
              </a:rPr>
              <a:t>video</a:t>
            </a:r>
            <a:r>
              <a:rPr lang="en-US" altLang="en-US" sz="2000" b="1" dirty="0">
                <a:latin typeface="Helvetica" panose="020B0604020202020204" pitchFamily="34" charset="0"/>
              </a:rPr>
              <a:t>)</a:t>
            </a:r>
          </a:p>
          <a:p>
            <a:pPr lvl="1"/>
            <a:r>
              <a:rPr lang="en-US" altLang="en-US" sz="2000" b="1" dirty="0">
                <a:latin typeface="Helvetica" panose="020B0604020202020204" pitchFamily="34" charset="0"/>
              </a:rPr>
              <a:t>We won’t cover that work in this course because most real-world games are imperfect-information games</a:t>
            </a:r>
          </a:p>
          <a:p>
            <a:endParaRPr lang="en-US" altLang="en-US" sz="2400" b="1" dirty="0">
              <a:latin typeface="Helvetica"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28D8676-1CE3-7C19-F247-A8C00ECD5B27}"/>
              </a:ext>
            </a:extLst>
          </p:cNvPr>
          <p:cNvSpPr>
            <a:spLocks noGrp="1" noChangeArrowheads="1"/>
          </p:cNvSpPr>
          <p:nvPr>
            <p:ph type="title"/>
          </p:nvPr>
        </p:nvSpPr>
        <p:spPr>
          <a:xfrm>
            <a:off x="685800" y="304800"/>
            <a:ext cx="7772400" cy="1143000"/>
          </a:xfrm>
        </p:spPr>
        <p:txBody>
          <a:bodyPr/>
          <a:lstStyle/>
          <a:p>
            <a:r>
              <a:rPr lang="en-US" altLang="en-US"/>
              <a:t>Existence &amp; complexity of </a:t>
            </a:r>
            <a:br>
              <a:rPr lang="en-US" altLang="en-US"/>
            </a:br>
            <a:r>
              <a:rPr lang="en-US" altLang="en-US"/>
              <a:t>mixed-strategy Nash equilibria</a:t>
            </a:r>
          </a:p>
        </p:txBody>
      </p:sp>
      <p:sp>
        <p:nvSpPr>
          <p:cNvPr id="264195" name="Rectangle 3">
            <a:extLst>
              <a:ext uri="{FF2B5EF4-FFF2-40B4-BE49-F238E27FC236}">
                <a16:creationId xmlns:a16="http://schemas.microsoft.com/office/drawing/2014/main" id="{32037B5B-C0F8-7B8D-A1ED-13028C8BACC2}"/>
              </a:ext>
            </a:extLst>
          </p:cNvPr>
          <p:cNvSpPr>
            <a:spLocks noGrp="1" noChangeArrowheads="1"/>
          </p:cNvSpPr>
          <p:nvPr>
            <p:ph type="body" idx="1"/>
          </p:nvPr>
        </p:nvSpPr>
        <p:spPr>
          <a:xfrm>
            <a:off x="152400" y="2133600"/>
            <a:ext cx="8915400" cy="4419600"/>
          </a:xfrm>
        </p:spPr>
        <p:txBody>
          <a:bodyPr/>
          <a:lstStyle/>
          <a:p>
            <a:pPr>
              <a:lnSpc>
                <a:spcPct val="90000"/>
              </a:lnSpc>
            </a:pPr>
            <a:r>
              <a:rPr lang="en-US" altLang="en-US" sz="2000" b="1">
                <a:latin typeface="Helvetica" panose="020B0604020202020204" pitchFamily="34" charset="0"/>
              </a:rPr>
              <a:t>Every finite player, finite strategy game has at least one Nash equilibrium if we admit mixed-strategy equilibria as well as pure </a:t>
            </a:r>
            <a:r>
              <a:rPr lang="en-US" altLang="en-US" sz="2000" b="1">
                <a:solidFill>
                  <a:schemeClr val="accent1"/>
                </a:solidFill>
                <a:latin typeface="Helvetica" panose="020B0604020202020204" pitchFamily="34" charset="0"/>
              </a:rPr>
              <a:t>[Nash 50]</a:t>
            </a:r>
          </a:p>
          <a:p>
            <a:pPr lvl="1">
              <a:lnSpc>
                <a:spcPct val="90000"/>
              </a:lnSpc>
            </a:pPr>
            <a:r>
              <a:rPr lang="en-US" altLang="en-US" sz="1800" b="1">
                <a:latin typeface="Helvetica" panose="020B0604020202020204" pitchFamily="34" charset="0"/>
              </a:rPr>
              <a:t>(Proof is based on Kakutani</a:t>
            </a:r>
            <a:r>
              <a:rPr lang="ja-JP" altLang="en-US" sz="1800" b="1">
                <a:latin typeface="Helvetica" panose="020B0604020202020204" pitchFamily="34" charset="0"/>
              </a:rPr>
              <a:t>’</a:t>
            </a:r>
            <a:r>
              <a:rPr lang="en-US" altLang="ja-JP" sz="1800" b="1">
                <a:latin typeface="Helvetica" panose="020B0604020202020204" pitchFamily="34" charset="0"/>
              </a:rPr>
              <a:t>s fix point theorem)</a:t>
            </a:r>
          </a:p>
          <a:p>
            <a:pPr>
              <a:lnSpc>
                <a:spcPct val="90000"/>
              </a:lnSpc>
            </a:pPr>
            <a:endParaRPr lang="en-US" altLang="en-US" sz="2800" b="1">
              <a:latin typeface="Helvetica" panose="020B0604020202020204" pitchFamily="34" charset="0"/>
            </a:endParaRPr>
          </a:p>
          <a:p>
            <a:pPr>
              <a:lnSpc>
                <a:spcPct val="90000"/>
              </a:lnSpc>
            </a:pPr>
            <a:r>
              <a:rPr lang="en-US" altLang="en-US" sz="2000" b="1">
                <a:latin typeface="Helvetica" panose="020B0604020202020204" pitchFamily="34" charset="0"/>
              </a:rPr>
              <a:t>May be hard to compute</a:t>
            </a:r>
          </a:p>
          <a:p>
            <a:pPr lvl="1">
              <a:lnSpc>
                <a:spcPct val="90000"/>
              </a:lnSpc>
            </a:pPr>
            <a:r>
              <a:rPr lang="en-US" altLang="en-US" sz="1600" b="1">
                <a:latin typeface="Helvetica" panose="020B0604020202020204" pitchFamily="34" charset="0"/>
              </a:rPr>
              <a:t>Complexity of finding a Nash equilibrium in a normal form game:</a:t>
            </a:r>
          </a:p>
          <a:p>
            <a:pPr lvl="2">
              <a:lnSpc>
                <a:spcPct val="90000"/>
              </a:lnSpc>
            </a:pPr>
            <a:endParaRPr lang="en-US" altLang="en-US" sz="1400" b="1">
              <a:latin typeface="Helvetica" panose="020B0604020202020204" pitchFamily="34" charset="0"/>
            </a:endParaRPr>
          </a:p>
          <a:p>
            <a:pPr lvl="2">
              <a:lnSpc>
                <a:spcPct val="90000"/>
              </a:lnSpc>
            </a:pPr>
            <a:r>
              <a:rPr lang="en-US" altLang="en-US" sz="1400" b="1">
                <a:latin typeface="Helvetica" panose="020B0604020202020204" pitchFamily="34" charset="0"/>
              </a:rPr>
              <a:t>2-player 0-sum games can be solved in polytime with LP</a:t>
            </a:r>
          </a:p>
          <a:p>
            <a:pPr lvl="2">
              <a:lnSpc>
                <a:spcPct val="90000"/>
              </a:lnSpc>
            </a:pPr>
            <a:endParaRPr lang="en-US" altLang="en-US" sz="1400" b="1">
              <a:latin typeface="Helvetica" panose="020B0604020202020204" pitchFamily="34" charset="0"/>
            </a:endParaRPr>
          </a:p>
          <a:p>
            <a:pPr lvl="2">
              <a:lnSpc>
                <a:spcPct val="90000"/>
              </a:lnSpc>
            </a:pPr>
            <a:r>
              <a:rPr lang="en-US" altLang="en-US" sz="1400" b="1">
                <a:latin typeface="Helvetica" panose="020B0604020202020204" pitchFamily="34" charset="0"/>
              </a:rPr>
              <a:t>2-player games are </a:t>
            </a:r>
          </a:p>
          <a:p>
            <a:pPr lvl="3">
              <a:lnSpc>
                <a:spcPct val="90000"/>
              </a:lnSpc>
            </a:pPr>
            <a:r>
              <a:rPr lang="en-US" altLang="en-US" sz="1200" b="1">
                <a:latin typeface="Helvetica" panose="020B0604020202020204" pitchFamily="34" charset="0"/>
              </a:rPr>
              <a:t>PPAD-complete (even with 0/1 payoffs) </a:t>
            </a:r>
            <a:r>
              <a:rPr lang="en-US" altLang="en-US" sz="1200" b="1">
                <a:solidFill>
                  <a:schemeClr val="accent1"/>
                </a:solidFill>
                <a:latin typeface="Helvetica" panose="020B0604020202020204" pitchFamily="34" charset="0"/>
              </a:rPr>
              <a:t>[Chen, Deng &amp; Teng JACM-09; Abbott, Kane &amp; Valiant FOCS-05; Daskalakis, Goldberg &amp; Papadimitriou STOC-06]</a:t>
            </a:r>
            <a:r>
              <a:rPr lang="en-US" altLang="en-US" sz="1200" b="1">
                <a:latin typeface="Helvetica" panose="020B0604020202020204" pitchFamily="34" charset="0"/>
              </a:rPr>
              <a:t>, </a:t>
            </a:r>
          </a:p>
          <a:p>
            <a:pPr lvl="3">
              <a:lnSpc>
                <a:spcPct val="90000"/>
              </a:lnSpc>
            </a:pPr>
            <a:r>
              <a:rPr lang="en-US" altLang="en-US" sz="1200" b="1">
                <a:latin typeface="Helvetica" panose="020B0604020202020204" pitchFamily="34" charset="0"/>
              </a:rPr>
              <a:t>NP-complete to find an even approximately </a:t>
            </a:r>
            <a:r>
              <a:rPr lang="en-US" altLang="en-US" sz="1200" b="1" i="1">
                <a:latin typeface="Helvetica" panose="020B0604020202020204" pitchFamily="34" charset="0"/>
              </a:rPr>
              <a:t>good</a:t>
            </a:r>
            <a:r>
              <a:rPr lang="en-US" altLang="en-US" sz="1200" b="1">
                <a:latin typeface="Helvetica" panose="020B0604020202020204" pitchFamily="34" charset="0"/>
              </a:rPr>
              <a:t> Nash equilibrium </a:t>
            </a:r>
            <a:r>
              <a:rPr lang="en-US" altLang="en-US" sz="1200" b="1">
                <a:solidFill>
                  <a:schemeClr val="accent1"/>
                </a:solidFill>
                <a:latin typeface="Helvetica" panose="020B0604020202020204" pitchFamily="34" charset="0"/>
              </a:rPr>
              <a:t>[Conitzer &amp; Sandholm GEB-08]</a:t>
            </a:r>
            <a:endParaRPr lang="en-US" altLang="en-US" sz="1200" b="1">
              <a:latin typeface="Helvetica" panose="020B0604020202020204" pitchFamily="34" charset="0"/>
            </a:endParaRPr>
          </a:p>
          <a:p>
            <a:pPr lvl="2">
              <a:lnSpc>
                <a:spcPct val="90000"/>
              </a:lnSpc>
            </a:pPr>
            <a:endParaRPr lang="en-US" altLang="en-US" sz="1400" b="1">
              <a:latin typeface="Helvetica" panose="020B0604020202020204" pitchFamily="34" charset="0"/>
            </a:endParaRPr>
          </a:p>
          <a:p>
            <a:pPr lvl="2">
              <a:lnSpc>
                <a:spcPct val="90000"/>
              </a:lnSpc>
            </a:pPr>
            <a:r>
              <a:rPr lang="en-US" altLang="en-US" sz="1400" b="1">
                <a:latin typeface="Helvetica" panose="020B0604020202020204" pitchFamily="34" charset="0"/>
              </a:rPr>
              <a:t>3-player games are FIXP-complete </a:t>
            </a:r>
            <a:r>
              <a:rPr lang="en-US" altLang="en-US" sz="1400" b="1">
                <a:solidFill>
                  <a:schemeClr val="accent1"/>
                </a:solidFill>
                <a:latin typeface="Helvetica" panose="020B0604020202020204" pitchFamily="34" charset="0"/>
              </a:rPr>
              <a:t>[Etessami &amp; Yannakakis FOCS-07]</a:t>
            </a:r>
            <a:endParaRPr lang="en-US" altLang="en-US" sz="2000" b="1">
              <a:solidFill>
                <a:schemeClr val="accent1"/>
              </a:solidFill>
              <a:latin typeface="Helvetica" panose="020B0604020202020204" pitchFamily="34" charset="0"/>
            </a:endParaRPr>
          </a:p>
          <a:p>
            <a:pPr>
              <a:lnSpc>
                <a:spcPct val="90000"/>
              </a:lnSpc>
              <a:buFontTx/>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41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41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41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419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419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419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4195">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419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1C40-F5D4-491A-AFC6-04AE0EE33753}"/>
              </a:ext>
            </a:extLst>
          </p:cNvPr>
          <p:cNvSpPr>
            <a:spLocks noGrp="1"/>
          </p:cNvSpPr>
          <p:nvPr>
            <p:ph type="title"/>
          </p:nvPr>
        </p:nvSpPr>
        <p:spPr>
          <a:xfrm>
            <a:off x="533400" y="2824163"/>
            <a:ext cx="8115300" cy="757237"/>
          </a:xfrm>
        </p:spPr>
        <p:txBody>
          <a:bodyPr/>
          <a:lstStyle/>
          <a:p>
            <a:pPr>
              <a:defRPr/>
            </a:pPr>
            <a:r>
              <a:rPr lang="en-US" sz="3200" dirty="0"/>
              <a:t>Refinements of NASH Equilibrium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025501F-3A05-4E1B-B07D-2D2A044C2788}"/>
              </a:ext>
            </a:extLst>
          </p:cNvPr>
          <p:cNvSpPr>
            <a:spLocks noGrp="1" noChangeArrowheads="1"/>
          </p:cNvSpPr>
          <p:nvPr>
            <p:ph type="ctrTitle"/>
          </p:nvPr>
        </p:nvSpPr>
        <p:spPr>
          <a:xfrm>
            <a:off x="685800" y="2286000"/>
            <a:ext cx="7772400" cy="1143000"/>
          </a:xfrm>
        </p:spPr>
        <p:txBody>
          <a:bodyPr/>
          <a:lstStyle/>
          <a:p>
            <a:r>
              <a:rPr lang="en-US" altLang="en-US"/>
              <a:t>Ultimatum game </a:t>
            </a:r>
          </a:p>
        </p:txBody>
      </p:sp>
      <p:sp>
        <p:nvSpPr>
          <p:cNvPr id="5123" name="Rectangle 3">
            <a:extLst>
              <a:ext uri="{FF2B5EF4-FFF2-40B4-BE49-F238E27FC236}">
                <a16:creationId xmlns:a16="http://schemas.microsoft.com/office/drawing/2014/main" id="{F13C6035-6241-4E19-BD07-2624C70DEC71}"/>
              </a:ext>
            </a:extLst>
          </p:cNvPr>
          <p:cNvSpPr>
            <a:spLocks noGrp="1" noChangeArrowheads="1"/>
          </p:cNvSpPr>
          <p:nvPr>
            <p:ph type="subTitle" idx="1"/>
          </p:nvPr>
        </p:nvSpPr>
        <p:spPr/>
        <p:txBody>
          <a:bodyPr/>
          <a:lstStyle/>
          <a:p>
            <a:r>
              <a:rPr lang="en-US" altLang="en-US"/>
              <a:t>(for distributional bargaining)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3A443CE-4892-4F78-A7E5-56A6A8365466}"/>
              </a:ext>
            </a:extLst>
          </p:cNvPr>
          <p:cNvSpPr>
            <a:spLocks noGrp="1" noChangeArrowheads="1"/>
          </p:cNvSpPr>
          <p:nvPr>
            <p:ph type="title"/>
          </p:nvPr>
        </p:nvSpPr>
        <p:spPr>
          <a:xfrm>
            <a:off x="457200" y="457200"/>
            <a:ext cx="7086600" cy="609600"/>
          </a:xfrm>
        </p:spPr>
        <p:txBody>
          <a:bodyPr/>
          <a:lstStyle/>
          <a:p>
            <a:r>
              <a:rPr lang="en-US" altLang="en-US" sz="3200"/>
              <a:t>Subgame perfect equilibrium </a:t>
            </a:r>
            <a:r>
              <a:rPr lang="en-US" altLang="en-US" sz="3200">
                <a:solidFill>
                  <a:srgbClr val="0000FC"/>
                </a:solidFill>
              </a:rPr>
              <a:t>[Selten 72]</a:t>
            </a:r>
            <a:r>
              <a:rPr lang="en-US" altLang="en-US" sz="3200"/>
              <a:t> </a:t>
            </a:r>
            <a:br>
              <a:rPr lang="en-US" altLang="en-US" sz="3200"/>
            </a:br>
            <a:r>
              <a:rPr lang="en-US" altLang="en-US" sz="3200"/>
              <a:t>&amp; credible threats</a:t>
            </a:r>
            <a:br>
              <a:rPr lang="en-US" altLang="en-US" sz="3200"/>
            </a:br>
            <a:endParaRPr lang="en-US" altLang="en-US" sz="3200">
              <a:solidFill>
                <a:srgbClr val="0000FC"/>
              </a:solidFill>
            </a:endParaRPr>
          </a:p>
        </p:txBody>
      </p:sp>
      <p:sp>
        <p:nvSpPr>
          <p:cNvPr id="6147" name="Rectangle 3">
            <a:extLst>
              <a:ext uri="{FF2B5EF4-FFF2-40B4-BE49-F238E27FC236}">
                <a16:creationId xmlns:a16="http://schemas.microsoft.com/office/drawing/2014/main" id="{A8B3FBB5-9F4F-49F8-B60B-2456EBDCBB36}"/>
              </a:ext>
            </a:extLst>
          </p:cNvPr>
          <p:cNvSpPr>
            <a:spLocks noGrp="1" noChangeArrowheads="1"/>
          </p:cNvSpPr>
          <p:nvPr>
            <p:ph type="body" idx="1"/>
          </p:nvPr>
        </p:nvSpPr>
        <p:spPr>
          <a:xfrm>
            <a:off x="76200" y="1066800"/>
            <a:ext cx="9067800" cy="4114800"/>
          </a:xfrm>
        </p:spPr>
        <p:txBody>
          <a:bodyPr/>
          <a:lstStyle/>
          <a:p>
            <a:pPr>
              <a:lnSpc>
                <a:spcPct val="90000"/>
              </a:lnSpc>
            </a:pPr>
            <a:r>
              <a:rPr lang="en-US" altLang="en-US" sz="2400"/>
              <a:t>Proper subgame = subtree (of the game tree) whose root is alone in its information set</a:t>
            </a:r>
          </a:p>
          <a:p>
            <a:pPr>
              <a:lnSpc>
                <a:spcPct val="90000"/>
              </a:lnSpc>
            </a:pPr>
            <a:r>
              <a:rPr lang="en-US" altLang="en-US" sz="2400"/>
              <a:t>Subgame perfect equilibrium = strategy profile that is in Nash equilibrium in every proper subgame (including the root), whether or not that subgame is reached along the equilibrium path of play</a:t>
            </a:r>
          </a:p>
          <a:p>
            <a:pPr>
              <a:lnSpc>
                <a:spcPct val="90000"/>
              </a:lnSpc>
              <a:spcAft>
                <a:spcPct val="600000"/>
              </a:spcAft>
            </a:pPr>
            <a:r>
              <a:rPr lang="en-US" altLang="en-US" sz="2400"/>
              <a:t>E.g. Cuban missile crisis</a:t>
            </a:r>
          </a:p>
          <a:p>
            <a:pPr>
              <a:lnSpc>
                <a:spcPct val="90000"/>
              </a:lnSpc>
            </a:pPr>
            <a:r>
              <a:rPr lang="en-US" altLang="en-US" sz="2400"/>
              <a:t>Pure strategy Nash equilibria: (Arm,Fold), (Retract,Nuke)</a:t>
            </a:r>
          </a:p>
          <a:p>
            <a:pPr>
              <a:lnSpc>
                <a:spcPct val="90000"/>
              </a:lnSpc>
            </a:pPr>
            <a:r>
              <a:rPr lang="en-US" altLang="en-US" sz="2400"/>
              <a:t>Pure strategy subgame perfect equilibria: (Arm,Fold)</a:t>
            </a:r>
          </a:p>
          <a:p>
            <a:pPr>
              <a:lnSpc>
                <a:spcPct val="90000"/>
              </a:lnSpc>
            </a:pPr>
            <a:r>
              <a:rPr lang="en-US" altLang="en-US" sz="2400"/>
              <a:t>Conclusion: Kennedy</a:t>
            </a:r>
            <a:r>
              <a:rPr lang="ja-JP" altLang="en-US" sz="2400"/>
              <a:t>’</a:t>
            </a:r>
            <a:r>
              <a:rPr lang="en-US" altLang="ja-JP" sz="2400"/>
              <a:t>s Nuke threat was not </a:t>
            </a:r>
            <a:r>
              <a:rPr lang="en-US" altLang="ja-JP" sz="2400" i="1"/>
              <a:t>credible</a:t>
            </a:r>
            <a:endParaRPr lang="en-US" altLang="en-US" sz="2400" i="1"/>
          </a:p>
        </p:txBody>
      </p:sp>
      <p:grpSp>
        <p:nvGrpSpPr>
          <p:cNvPr id="6148" name="Group 20">
            <a:extLst>
              <a:ext uri="{FF2B5EF4-FFF2-40B4-BE49-F238E27FC236}">
                <a16:creationId xmlns:a16="http://schemas.microsoft.com/office/drawing/2014/main" id="{3F3238FC-4AFF-4262-9264-FAFEC58A00D9}"/>
              </a:ext>
            </a:extLst>
          </p:cNvPr>
          <p:cNvGrpSpPr>
            <a:grpSpLocks/>
          </p:cNvGrpSpPr>
          <p:nvPr/>
        </p:nvGrpSpPr>
        <p:grpSpPr bwMode="auto">
          <a:xfrm>
            <a:off x="1524000" y="2971800"/>
            <a:ext cx="5813425" cy="2362200"/>
            <a:chOff x="816" y="2496"/>
            <a:chExt cx="3662" cy="1488"/>
          </a:xfrm>
        </p:grpSpPr>
        <p:sp>
          <p:nvSpPr>
            <p:cNvPr id="6150" name="Oval 4">
              <a:extLst>
                <a:ext uri="{FF2B5EF4-FFF2-40B4-BE49-F238E27FC236}">
                  <a16:creationId xmlns:a16="http://schemas.microsoft.com/office/drawing/2014/main" id="{D1C27699-1C7D-40B3-B7B8-6689B0F6F9BB}"/>
                </a:ext>
              </a:extLst>
            </p:cNvPr>
            <p:cNvSpPr>
              <a:spLocks noChangeArrowheads="1"/>
            </p:cNvSpPr>
            <p:nvPr/>
          </p:nvSpPr>
          <p:spPr bwMode="auto">
            <a:xfrm>
              <a:off x="864" y="3312"/>
              <a:ext cx="576" cy="52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a:p>
          </p:txBody>
        </p:sp>
        <p:sp>
          <p:nvSpPr>
            <p:cNvPr id="6151" name="Rectangle 5">
              <a:extLst>
                <a:ext uri="{FF2B5EF4-FFF2-40B4-BE49-F238E27FC236}">
                  <a16:creationId xmlns:a16="http://schemas.microsoft.com/office/drawing/2014/main" id="{A8EFD351-7602-4131-B635-4CB90665EB34}"/>
                </a:ext>
              </a:extLst>
            </p:cNvPr>
            <p:cNvSpPr>
              <a:spLocks noChangeArrowheads="1"/>
            </p:cNvSpPr>
            <p:nvPr/>
          </p:nvSpPr>
          <p:spPr bwMode="auto">
            <a:xfrm>
              <a:off x="816" y="3456"/>
              <a:ext cx="6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a:t>Khrushchev</a:t>
              </a:r>
            </a:p>
          </p:txBody>
        </p:sp>
        <p:sp>
          <p:nvSpPr>
            <p:cNvPr id="6152" name="Line 6">
              <a:extLst>
                <a:ext uri="{FF2B5EF4-FFF2-40B4-BE49-F238E27FC236}">
                  <a16:creationId xmlns:a16="http://schemas.microsoft.com/office/drawing/2014/main" id="{348D69B0-D5D6-428C-98A6-EA9AE63352B8}"/>
                </a:ext>
              </a:extLst>
            </p:cNvPr>
            <p:cNvSpPr>
              <a:spLocks noChangeShapeType="1"/>
            </p:cNvSpPr>
            <p:nvPr/>
          </p:nvSpPr>
          <p:spPr bwMode="auto">
            <a:xfrm flipV="1">
              <a:off x="1440" y="3072"/>
              <a:ext cx="912" cy="4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3" name="Line 7">
              <a:extLst>
                <a:ext uri="{FF2B5EF4-FFF2-40B4-BE49-F238E27FC236}">
                  <a16:creationId xmlns:a16="http://schemas.microsoft.com/office/drawing/2014/main" id="{B90FAE81-E632-40C9-9B8B-F37B4D4B02DA}"/>
                </a:ext>
              </a:extLst>
            </p:cNvPr>
            <p:cNvSpPr>
              <a:spLocks noChangeShapeType="1"/>
            </p:cNvSpPr>
            <p:nvPr/>
          </p:nvSpPr>
          <p:spPr bwMode="auto">
            <a:xfrm>
              <a:off x="1440" y="3552"/>
              <a:ext cx="912"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4" name="Oval 8">
              <a:extLst>
                <a:ext uri="{FF2B5EF4-FFF2-40B4-BE49-F238E27FC236}">
                  <a16:creationId xmlns:a16="http://schemas.microsoft.com/office/drawing/2014/main" id="{2F446614-D3CF-4261-BAC2-8FE245ECFD9F}"/>
                </a:ext>
              </a:extLst>
            </p:cNvPr>
            <p:cNvSpPr>
              <a:spLocks noChangeArrowheads="1"/>
            </p:cNvSpPr>
            <p:nvPr/>
          </p:nvSpPr>
          <p:spPr bwMode="auto">
            <a:xfrm>
              <a:off x="2304" y="2832"/>
              <a:ext cx="576" cy="52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a:p>
          </p:txBody>
        </p:sp>
        <p:sp>
          <p:nvSpPr>
            <p:cNvPr id="6155" name="Line 9">
              <a:extLst>
                <a:ext uri="{FF2B5EF4-FFF2-40B4-BE49-F238E27FC236}">
                  <a16:creationId xmlns:a16="http://schemas.microsoft.com/office/drawing/2014/main" id="{D2A3CFD6-57AC-48FA-B408-E4BAD50DDFFC}"/>
                </a:ext>
              </a:extLst>
            </p:cNvPr>
            <p:cNvSpPr>
              <a:spLocks noChangeShapeType="1"/>
            </p:cNvSpPr>
            <p:nvPr/>
          </p:nvSpPr>
          <p:spPr bwMode="auto">
            <a:xfrm flipV="1">
              <a:off x="2880" y="2592"/>
              <a:ext cx="912" cy="4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6" name="Line 10">
              <a:extLst>
                <a:ext uri="{FF2B5EF4-FFF2-40B4-BE49-F238E27FC236}">
                  <a16:creationId xmlns:a16="http://schemas.microsoft.com/office/drawing/2014/main" id="{1D519A5A-BCF7-41B9-B3BE-32195209641E}"/>
                </a:ext>
              </a:extLst>
            </p:cNvPr>
            <p:cNvSpPr>
              <a:spLocks noChangeShapeType="1"/>
            </p:cNvSpPr>
            <p:nvPr/>
          </p:nvSpPr>
          <p:spPr bwMode="auto">
            <a:xfrm>
              <a:off x="2880" y="3072"/>
              <a:ext cx="912"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7" name="Rectangle 11">
              <a:extLst>
                <a:ext uri="{FF2B5EF4-FFF2-40B4-BE49-F238E27FC236}">
                  <a16:creationId xmlns:a16="http://schemas.microsoft.com/office/drawing/2014/main" id="{A68CF6B4-77CC-4DCE-BB4E-2758F399329E}"/>
                </a:ext>
              </a:extLst>
            </p:cNvPr>
            <p:cNvSpPr>
              <a:spLocks noChangeArrowheads="1"/>
            </p:cNvSpPr>
            <p:nvPr/>
          </p:nvSpPr>
          <p:spPr bwMode="auto">
            <a:xfrm>
              <a:off x="2359" y="2976"/>
              <a:ext cx="5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a:t>Kennedy</a:t>
              </a:r>
            </a:p>
          </p:txBody>
        </p:sp>
        <p:sp>
          <p:nvSpPr>
            <p:cNvPr id="6158" name="Rectangle 12">
              <a:extLst>
                <a:ext uri="{FF2B5EF4-FFF2-40B4-BE49-F238E27FC236}">
                  <a16:creationId xmlns:a16="http://schemas.microsoft.com/office/drawing/2014/main" id="{B1584D81-9C34-42B0-B8FC-A3C451A51E27}"/>
                </a:ext>
              </a:extLst>
            </p:cNvPr>
            <p:cNvSpPr>
              <a:spLocks noChangeArrowheads="1"/>
            </p:cNvSpPr>
            <p:nvPr/>
          </p:nvSpPr>
          <p:spPr bwMode="auto">
            <a:xfrm>
              <a:off x="1680" y="3072"/>
              <a:ext cx="3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a:t>Arm</a:t>
              </a:r>
            </a:p>
          </p:txBody>
        </p:sp>
        <p:sp>
          <p:nvSpPr>
            <p:cNvPr id="6159" name="Rectangle 13">
              <a:extLst>
                <a:ext uri="{FF2B5EF4-FFF2-40B4-BE49-F238E27FC236}">
                  <a16:creationId xmlns:a16="http://schemas.microsoft.com/office/drawing/2014/main" id="{D6F72516-7934-48ED-8F3F-62C9FFD95ABF}"/>
                </a:ext>
              </a:extLst>
            </p:cNvPr>
            <p:cNvSpPr>
              <a:spLocks noChangeArrowheads="1"/>
            </p:cNvSpPr>
            <p:nvPr/>
          </p:nvSpPr>
          <p:spPr bwMode="auto">
            <a:xfrm>
              <a:off x="1728" y="3792"/>
              <a:ext cx="4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a:t>Retract</a:t>
              </a:r>
            </a:p>
          </p:txBody>
        </p:sp>
        <p:sp>
          <p:nvSpPr>
            <p:cNvPr id="6160" name="Rectangle 14">
              <a:extLst>
                <a:ext uri="{FF2B5EF4-FFF2-40B4-BE49-F238E27FC236}">
                  <a16:creationId xmlns:a16="http://schemas.microsoft.com/office/drawing/2014/main" id="{0375E6AC-FEE7-43D9-829F-7F34198BE648}"/>
                </a:ext>
              </a:extLst>
            </p:cNvPr>
            <p:cNvSpPr>
              <a:spLocks noChangeArrowheads="1"/>
            </p:cNvSpPr>
            <p:nvPr/>
          </p:nvSpPr>
          <p:spPr bwMode="auto">
            <a:xfrm>
              <a:off x="3072" y="3264"/>
              <a:ext cx="3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a:t>Fold</a:t>
              </a:r>
            </a:p>
          </p:txBody>
        </p:sp>
        <p:sp>
          <p:nvSpPr>
            <p:cNvPr id="6161" name="Rectangle 15">
              <a:extLst>
                <a:ext uri="{FF2B5EF4-FFF2-40B4-BE49-F238E27FC236}">
                  <a16:creationId xmlns:a16="http://schemas.microsoft.com/office/drawing/2014/main" id="{FB82F28F-C5AA-4554-93AE-13FA8FA4BA0D}"/>
                </a:ext>
              </a:extLst>
            </p:cNvPr>
            <p:cNvSpPr>
              <a:spLocks noChangeArrowheads="1"/>
            </p:cNvSpPr>
            <p:nvPr/>
          </p:nvSpPr>
          <p:spPr bwMode="auto">
            <a:xfrm>
              <a:off x="3072" y="2592"/>
              <a:ext cx="3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a:t>Nuke</a:t>
              </a:r>
            </a:p>
          </p:txBody>
        </p:sp>
        <p:sp>
          <p:nvSpPr>
            <p:cNvPr id="6162" name="Rectangle 17">
              <a:extLst>
                <a:ext uri="{FF2B5EF4-FFF2-40B4-BE49-F238E27FC236}">
                  <a16:creationId xmlns:a16="http://schemas.microsoft.com/office/drawing/2014/main" id="{64094938-2438-4167-9695-E595C6778770}"/>
                </a:ext>
              </a:extLst>
            </p:cNvPr>
            <p:cNvSpPr>
              <a:spLocks noChangeArrowheads="1"/>
            </p:cNvSpPr>
            <p:nvPr/>
          </p:nvSpPr>
          <p:spPr bwMode="auto">
            <a:xfrm>
              <a:off x="2352" y="3792"/>
              <a:ext cx="3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a:t>-1, 1</a:t>
              </a:r>
            </a:p>
          </p:txBody>
        </p:sp>
        <p:sp>
          <p:nvSpPr>
            <p:cNvPr id="6163" name="Rectangle 18">
              <a:extLst>
                <a:ext uri="{FF2B5EF4-FFF2-40B4-BE49-F238E27FC236}">
                  <a16:creationId xmlns:a16="http://schemas.microsoft.com/office/drawing/2014/main" id="{C5683F6B-1139-4B7E-9C23-9FF65B4ACB29}"/>
                </a:ext>
              </a:extLst>
            </p:cNvPr>
            <p:cNvSpPr>
              <a:spLocks noChangeArrowheads="1"/>
            </p:cNvSpPr>
            <p:nvPr/>
          </p:nvSpPr>
          <p:spPr bwMode="auto">
            <a:xfrm>
              <a:off x="3840" y="2496"/>
              <a:ext cx="63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a:t>- 100, - 100</a:t>
              </a:r>
            </a:p>
          </p:txBody>
        </p:sp>
        <p:sp>
          <p:nvSpPr>
            <p:cNvPr id="6164" name="Rectangle 19">
              <a:extLst>
                <a:ext uri="{FF2B5EF4-FFF2-40B4-BE49-F238E27FC236}">
                  <a16:creationId xmlns:a16="http://schemas.microsoft.com/office/drawing/2014/main" id="{523BB9C7-B0A2-4456-BD0E-4E88A2389B29}"/>
                </a:ext>
              </a:extLst>
            </p:cNvPr>
            <p:cNvSpPr>
              <a:spLocks noChangeArrowheads="1"/>
            </p:cNvSpPr>
            <p:nvPr/>
          </p:nvSpPr>
          <p:spPr bwMode="auto">
            <a:xfrm>
              <a:off x="3888" y="3312"/>
              <a:ext cx="4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a:t>10, -10</a:t>
              </a:r>
            </a:p>
          </p:txBody>
        </p:sp>
      </p:grpSp>
      <p:pic>
        <p:nvPicPr>
          <p:cNvPr id="6149" name="Picture 21" descr="http://www.n24.de/media/_fotos/bildergalerien/2008_4/deutschenobelpreistrger/reinhard_selten_ww.jpg">
            <a:extLst>
              <a:ext uri="{FF2B5EF4-FFF2-40B4-BE49-F238E27FC236}">
                <a16:creationId xmlns:a16="http://schemas.microsoft.com/office/drawing/2014/main" id="{EBE1B2B3-3B1F-42EE-9E0C-DFA32D9F0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76200"/>
            <a:ext cx="14097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1DBCF52-D237-428B-95AC-C4C90706B023}"/>
              </a:ext>
            </a:extLst>
          </p:cNvPr>
          <p:cNvSpPr>
            <a:spLocks noGrp="1" noChangeArrowheads="1"/>
          </p:cNvSpPr>
          <p:nvPr>
            <p:ph type="ctrTitle"/>
          </p:nvPr>
        </p:nvSpPr>
        <p:spPr>
          <a:xfrm>
            <a:off x="685800" y="2286000"/>
            <a:ext cx="7772400" cy="1143000"/>
          </a:xfrm>
        </p:spPr>
        <p:txBody>
          <a:bodyPr/>
          <a:lstStyle/>
          <a:p>
            <a:r>
              <a:rPr lang="en-US" altLang="en-US"/>
              <a:t>Ultimatum game, again</a:t>
            </a:r>
          </a:p>
        </p:txBody>
      </p:sp>
      <p:sp>
        <p:nvSpPr>
          <p:cNvPr id="7171" name="Rectangle 3">
            <a:extLst>
              <a:ext uri="{FF2B5EF4-FFF2-40B4-BE49-F238E27FC236}">
                <a16:creationId xmlns:a16="http://schemas.microsoft.com/office/drawing/2014/main" id="{AB7C1625-9C5B-4E4A-B2C8-ECCE01DEB344}"/>
              </a:ext>
            </a:extLst>
          </p:cNvPr>
          <p:cNvSpPr>
            <a:spLocks noGrp="1" noChangeArrowheads="1"/>
          </p:cNvSpPr>
          <p:nvPr>
            <p:ph type="subTitle" idx="1"/>
          </p:nvPr>
        </p:nvSpPr>
        <p:spPr/>
        <p:txBody>
          <a:bodyPr/>
          <a:lstStyle/>
          <a:p>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7FA9737-BDCD-46DC-8E8C-3F72A7D63940}"/>
              </a:ext>
            </a:extLst>
          </p:cNvPr>
          <p:cNvSpPr>
            <a:spLocks noGrp="1" noChangeArrowheads="1"/>
          </p:cNvSpPr>
          <p:nvPr>
            <p:ph type="title"/>
          </p:nvPr>
        </p:nvSpPr>
        <p:spPr/>
        <p:txBody>
          <a:bodyPr/>
          <a:lstStyle/>
          <a:p>
            <a:r>
              <a:rPr lang="en-US" altLang="en-US"/>
              <a:t>Thoughts on credible threats</a:t>
            </a:r>
          </a:p>
        </p:txBody>
      </p:sp>
      <p:sp>
        <p:nvSpPr>
          <p:cNvPr id="8195" name="Rectangle 3">
            <a:extLst>
              <a:ext uri="{FF2B5EF4-FFF2-40B4-BE49-F238E27FC236}">
                <a16:creationId xmlns:a16="http://schemas.microsoft.com/office/drawing/2014/main" id="{A89E410A-6E03-4B7E-B24F-D56E85A86038}"/>
              </a:ext>
            </a:extLst>
          </p:cNvPr>
          <p:cNvSpPr>
            <a:spLocks noGrp="1" noChangeArrowheads="1"/>
          </p:cNvSpPr>
          <p:nvPr>
            <p:ph type="body" idx="1"/>
          </p:nvPr>
        </p:nvSpPr>
        <p:spPr>
          <a:xfrm>
            <a:off x="381000" y="1981200"/>
            <a:ext cx="8458200" cy="4114800"/>
          </a:xfrm>
        </p:spPr>
        <p:txBody>
          <a:bodyPr/>
          <a:lstStyle/>
          <a:p>
            <a:pPr>
              <a:lnSpc>
                <a:spcPct val="90000"/>
              </a:lnSpc>
            </a:pPr>
            <a:r>
              <a:rPr lang="en-US" altLang="en-US" sz="2800"/>
              <a:t>Could use software as a commitment device</a:t>
            </a:r>
          </a:p>
          <a:p>
            <a:pPr lvl="1">
              <a:lnSpc>
                <a:spcPct val="90000"/>
              </a:lnSpc>
            </a:pPr>
            <a:r>
              <a:rPr lang="en-US" altLang="en-US" sz="2400"/>
              <a:t>If one can credibly convince others that one cannot change one’</a:t>
            </a:r>
            <a:r>
              <a:rPr lang="en-US" altLang="ja-JP" sz="2400"/>
              <a:t>s software agent, then revealing the agent’s code acts as a credible commitment to one’s strategy</a:t>
            </a:r>
          </a:p>
          <a:p>
            <a:pPr lvl="1">
              <a:lnSpc>
                <a:spcPct val="90000"/>
              </a:lnSpc>
            </a:pPr>
            <a:r>
              <a:rPr lang="en-US" altLang="en-US" sz="2400"/>
              <a:t>E.g. nuke in the missile crisis</a:t>
            </a:r>
          </a:p>
          <a:p>
            <a:pPr lvl="1">
              <a:lnSpc>
                <a:spcPct val="90000"/>
              </a:lnSpc>
            </a:pPr>
            <a:r>
              <a:rPr lang="en-US" altLang="en-US" sz="2400"/>
              <a:t>E.g. accept no less than 60% as the second mover in the ultimatum game</a:t>
            </a:r>
          </a:p>
          <a:p>
            <a:pPr>
              <a:lnSpc>
                <a:spcPct val="90000"/>
              </a:lnSpc>
            </a:pPr>
            <a:r>
              <a:rPr lang="en-US" altLang="en-US" sz="2800"/>
              <a:t>Restricting one’</a:t>
            </a:r>
            <a:r>
              <a:rPr lang="en-US" altLang="ja-JP" sz="2800"/>
              <a:t>s strategy set can increase one’s utility</a:t>
            </a:r>
          </a:p>
          <a:p>
            <a:pPr lvl="1">
              <a:lnSpc>
                <a:spcPct val="90000"/>
              </a:lnSpc>
            </a:pPr>
            <a:r>
              <a:rPr lang="en-US" altLang="en-US" sz="2400"/>
              <a:t>This cannot occur in single-agent settings</a:t>
            </a:r>
          </a:p>
          <a:p>
            <a:pPr>
              <a:lnSpc>
                <a:spcPct val="90000"/>
              </a:lnSpc>
            </a:pPr>
            <a:r>
              <a:rPr lang="en-US" altLang="en-US" sz="2800"/>
              <a:t>Social welfare can increase or decrease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B10E6D9-F2A2-44EB-8FE5-7FA69DBA55D3}"/>
              </a:ext>
            </a:extLst>
          </p:cNvPr>
          <p:cNvSpPr>
            <a:spLocks noGrp="1" noChangeArrowheads="1"/>
          </p:cNvSpPr>
          <p:nvPr>
            <p:ph type="title"/>
          </p:nvPr>
        </p:nvSpPr>
        <p:spPr>
          <a:xfrm>
            <a:off x="685800" y="152400"/>
            <a:ext cx="7772400" cy="1143000"/>
          </a:xfrm>
        </p:spPr>
        <p:txBody>
          <a:bodyPr/>
          <a:lstStyle/>
          <a:p>
            <a:r>
              <a:rPr lang="en-US" altLang="en-US" sz="4000" b="1">
                <a:latin typeface="Helvetica" panose="020B0604020202020204" pitchFamily="34" charset="0"/>
              </a:rPr>
              <a:t>Solution concepts</a:t>
            </a:r>
          </a:p>
        </p:txBody>
      </p:sp>
      <p:sp>
        <p:nvSpPr>
          <p:cNvPr id="9219" name="TextBox 3">
            <a:extLst>
              <a:ext uri="{FF2B5EF4-FFF2-40B4-BE49-F238E27FC236}">
                <a16:creationId xmlns:a16="http://schemas.microsoft.com/office/drawing/2014/main" id="{703B9681-2967-468E-A934-58A1C81A995E}"/>
              </a:ext>
            </a:extLst>
          </p:cNvPr>
          <p:cNvSpPr txBox="1">
            <a:spLocks noChangeArrowheads="1"/>
          </p:cNvSpPr>
          <p:nvPr/>
        </p:nvSpPr>
        <p:spPr bwMode="auto">
          <a:xfrm>
            <a:off x="506413" y="5040313"/>
            <a:ext cx="8047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800">
                <a:solidFill>
                  <a:schemeClr val="accent1"/>
                </a:solidFill>
              </a:rPr>
              <a:t>Ex post equilibrium </a:t>
            </a:r>
            <a:r>
              <a:rPr lang="en-US" altLang="en-US" sz="1800">
                <a:solidFill>
                  <a:schemeClr val="accent1"/>
                </a:solidFill>
                <a:sym typeface="Math1"/>
              </a:rPr>
              <a:t>=</a:t>
            </a:r>
            <a:r>
              <a:rPr lang="en-US" altLang="en-US" sz="1800">
                <a:solidFill>
                  <a:schemeClr val="accent1"/>
                </a:solidFill>
              </a:rPr>
              <a:t> Nash equilibrium for all priors</a:t>
            </a:r>
          </a:p>
          <a:p>
            <a:pPr>
              <a:spcBef>
                <a:spcPct val="0"/>
              </a:spcBef>
              <a:buFontTx/>
              <a:buNone/>
            </a:pPr>
            <a:r>
              <a:rPr lang="en-US" altLang="en-US" sz="1800"/>
              <a:t>There are other equilibrium refinements too (see, e.g., following slides &amp; wikipedia)</a:t>
            </a:r>
          </a:p>
        </p:txBody>
      </p:sp>
      <p:grpSp>
        <p:nvGrpSpPr>
          <p:cNvPr id="9220" name="Group 7">
            <a:extLst>
              <a:ext uri="{FF2B5EF4-FFF2-40B4-BE49-F238E27FC236}">
                <a16:creationId xmlns:a16="http://schemas.microsoft.com/office/drawing/2014/main" id="{557E751D-A53A-4BC8-BC70-4061C6E31183}"/>
              </a:ext>
            </a:extLst>
          </p:cNvPr>
          <p:cNvGrpSpPr>
            <a:grpSpLocks noChangeAspect="1"/>
          </p:cNvGrpSpPr>
          <p:nvPr/>
        </p:nvGrpSpPr>
        <p:grpSpPr bwMode="auto">
          <a:xfrm>
            <a:off x="292100" y="1809750"/>
            <a:ext cx="8623300" cy="2773363"/>
            <a:chOff x="184" y="1632"/>
            <a:chExt cx="5432" cy="1747"/>
          </a:xfrm>
        </p:grpSpPr>
        <p:sp>
          <p:nvSpPr>
            <p:cNvPr id="9221" name="AutoShape 6">
              <a:extLst>
                <a:ext uri="{FF2B5EF4-FFF2-40B4-BE49-F238E27FC236}">
                  <a16:creationId xmlns:a16="http://schemas.microsoft.com/office/drawing/2014/main" id="{EAAD1F5D-3E5D-471E-8C2B-6B2221808282}"/>
                </a:ext>
              </a:extLst>
            </p:cNvPr>
            <p:cNvSpPr>
              <a:spLocks noChangeAspect="1" noChangeArrowheads="1" noTextEdit="1"/>
            </p:cNvSpPr>
            <p:nvPr/>
          </p:nvSpPr>
          <p:spPr bwMode="auto">
            <a:xfrm>
              <a:off x="184" y="1632"/>
              <a:ext cx="5432" cy="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22" name="Line 8">
              <a:extLst>
                <a:ext uri="{FF2B5EF4-FFF2-40B4-BE49-F238E27FC236}">
                  <a16:creationId xmlns:a16="http://schemas.microsoft.com/office/drawing/2014/main" id="{4A890C42-73C7-44F1-9A54-9A21B991DE9A}"/>
                </a:ext>
              </a:extLst>
            </p:cNvPr>
            <p:cNvSpPr>
              <a:spLocks noChangeShapeType="1"/>
            </p:cNvSpPr>
            <p:nvPr/>
          </p:nvSpPr>
          <p:spPr bwMode="auto">
            <a:xfrm flipV="1">
              <a:off x="857" y="1662"/>
              <a:ext cx="0" cy="1403"/>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 name="Line 9">
              <a:extLst>
                <a:ext uri="{FF2B5EF4-FFF2-40B4-BE49-F238E27FC236}">
                  <a16:creationId xmlns:a16="http://schemas.microsoft.com/office/drawing/2014/main" id="{D24916D2-DE98-4DE4-930F-0451922B9ACB}"/>
                </a:ext>
              </a:extLst>
            </p:cNvPr>
            <p:cNvSpPr>
              <a:spLocks noChangeShapeType="1"/>
            </p:cNvSpPr>
            <p:nvPr/>
          </p:nvSpPr>
          <p:spPr bwMode="auto">
            <a:xfrm flipH="1">
              <a:off x="784" y="1662"/>
              <a:ext cx="146" cy="0"/>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 name="Line 10">
              <a:extLst>
                <a:ext uri="{FF2B5EF4-FFF2-40B4-BE49-F238E27FC236}">
                  <a16:creationId xmlns:a16="http://schemas.microsoft.com/office/drawing/2014/main" id="{901AED3A-C844-4E60-A3B3-E9754C183824}"/>
                </a:ext>
              </a:extLst>
            </p:cNvPr>
            <p:cNvSpPr>
              <a:spLocks noChangeShapeType="1"/>
            </p:cNvSpPr>
            <p:nvPr/>
          </p:nvSpPr>
          <p:spPr bwMode="auto">
            <a:xfrm>
              <a:off x="857" y="3065"/>
              <a:ext cx="4506" cy="0"/>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 name="Line 11">
              <a:extLst>
                <a:ext uri="{FF2B5EF4-FFF2-40B4-BE49-F238E27FC236}">
                  <a16:creationId xmlns:a16="http://schemas.microsoft.com/office/drawing/2014/main" id="{FE4F7892-2DA3-4849-9CE2-DADD20732DE0}"/>
                </a:ext>
              </a:extLst>
            </p:cNvPr>
            <p:cNvSpPr>
              <a:spLocks noChangeShapeType="1"/>
            </p:cNvSpPr>
            <p:nvPr/>
          </p:nvSpPr>
          <p:spPr bwMode="auto">
            <a:xfrm flipV="1">
              <a:off x="5363" y="2992"/>
              <a:ext cx="0" cy="146"/>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Rectangle 12">
              <a:extLst>
                <a:ext uri="{FF2B5EF4-FFF2-40B4-BE49-F238E27FC236}">
                  <a16:creationId xmlns:a16="http://schemas.microsoft.com/office/drawing/2014/main" id="{C6E5B856-5D56-4C04-8D94-659BEC84A6A9}"/>
                </a:ext>
              </a:extLst>
            </p:cNvPr>
            <p:cNvSpPr>
              <a:spLocks noChangeArrowheads="1"/>
            </p:cNvSpPr>
            <p:nvPr/>
          </p:nvSpPr>
          <p:spPr bwMode="auto">
            <a:xfrm>
              <a:off x="917" y="2767"/>
              <a:ext cx="49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FF0000"/>
                  </a:solidFill>
                  <a:latin typeface="Helvetica" panose="020B0604020202020204" pitchFamily="34" charset="0"/>
                </a:rPr>
                <a:t>Nash eq</a:t>
              </a:r>
              <a:endParaRPr lang="en-US" altLang="en-US"/>
            </a:p>
          </p:txBody>
        </p:sp>
        <p:sp>
          <p:nvSpPr>
            <p:cNvPr id="9227" name="Rectangle 13">
              <a:extLst>
                <a:ext uri="{FF2B5EF4-FFF2-40B4-BE49-F238E27FC236}">
                  <a16:creationId xmlns:a16="http://schemas.microsoft.com/office/drawing/2014/main" id="{003F8AE8-8EC4-4410-81C5-94494EAD888C}"/>
                </a:ext>
              </a:extLst>
            </p:cNvPr>
            <p:cNvSpPr>
              <a:spLocks noChangeArrowheads="1"/>
            </p:cNvSpPr>
            <p:nvPr/>
          </p:nvSpPr>
          <p:spPr bwMode="auto">
            <a:xfrm>
              <a:off x="4643" y="2809"/>
              <a:ext cx="572"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FF0000"/>
                  </a:solidFill>
                  <a:latin typeface="Helvetica" panose="020B0604020202020204" pitchFamily="34" charset="0"/>
                </a:rPr>
                <a:t>Dominant</a:t>
              </a:r>
              <a:endParaRPr lang="en-US" altLang="en-US"/>
            </a:p>
          </p:txBody>
        </p:sp>
        <p:sp>
          <p:nvSpPr>
            <p:cNvPr id="9228" name="Rectangle 14">
              <a:extLst>
                <a:ext uri="{FF2B5EF4-FFF2-40B4-BE49-F238E27FC236}">
                  <a16:creationId xmlns:a16="http://schemas.microsoft.com/office/drawing/2014/main" id="{B4B8CB98-AB9B-44A5-B542-A57ECC1DDF58}"/>
                </a:ext>
              </a:extLst>
            </p:cNvPr>
            <p:cNvSpPr>
              <a:spLocks noChangeArrowheads="1"/>
            </p:cNvSpPr>
            <p:nvPr/>
          </p:nvSpPr>
          <p:spPr bwMode="auto">
            <a:xfrm>
              <a:off x="5143" y="2767"/>
              <a:ext cx="8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FF0000"/>
                  </a:solidFill>
                  <a:latin typeface="Helvetica" panose="020B0604020202020204" pitchFamily="34" charset="0"/>
                </a:rPr>
                <a:t> </a:t>
              </a:r>
              <a:endParaRPr lang="en-US" altLang="en-US"/>
            </a:p>
          </p:txBody>
        </p:sp>
        <p:sp>
          <p:nvSpPr>
            <p:cNvPr id="9229" name="Rectangle 15">
              <a:extLst>
                <a:ext uri="{FF2B5EF4-FFF2-40B4-BE49-F238E27FC236}">
                  <a16:creationId xmlns:a16="http://schemas.microsoft.com/office/drawing/2014/main" id="{C4235E6B-E6DD-4B29-809D-414EB0B96B11}"/>
                </a:ext>
              </a:extLst>
            </p:cNvPr>
            <p:cNvSpPr>
              <a:spLocks noChangeArrowheads="1"/>
            </p:cNvSpPr>
            <p:nvPr/>
          </p:nvSpPr>
          <p:spPr bwMode="auto">
            <a:xfrm>
              <a:off x="4643" y="2915"/>
              <a:ext cx="64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FF0000"/>
                  </a:solidFill>
                  <a:latin typeface="Helvetica" panose="020B0604020202020204" pitchFamily="34" charset="0"/>
                </a:rPr>
                <a:t>strategy eq</a:t>
              </a:r>
              <a:endParaRPr lang="en-US" altLang="en-US"/>
            </a:p>
          </p:txBody>
        </p:sp>
        <p:sp>
          <p:nvSpPr>
            <p:cNvPr id="9230" name="Rectangle 16">
              <a:extLst>
                <a:ext uri="{FF2B5EF4-FFF2-40B4-BE49-F238E27FC236}">
                  <a16:creationId xmlns:a16="http://schemas.microsoft.com/office/drawing/2014/main" id="{D1BF99DB-1BAC-4F64-B577-5F0417DDB085}"/>
                </a:ext>
              </a:extLst>
            </p:cNvPr>
            <p:cNvSpPr>
              <a:spLocks noChangeArrowheads="1"/>
            </p:cNvSpPr>
            <p:nvPr/>
          </p:nvSpPr>
          <p:spPr bwMode="auto">
            <a:xfrm>
              <a:off x="4806" y="3110"/>
              <a:ext cx="51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000000"/>
                  </a:solidFill>
                  <a:latin typeface="Helvetica" panose="020B0604020202020204" pitchFamily="34" charset="0"/>
                </a:rPr>
                <a:t>Strength</a:t>
              </a:r>
              <a:endParaRPr lang="en-US" altLang="en-US"/>
            </a:p>
          </p:txBody>
        </p:sp>
        <p:sp>
          <p:nvSpPr>
            <p:cNvPr id="9231" name="Rectangle 17">
              <a:extLst>
                <a:ext uri="{FF2B5EF4-FFF2-40B4-BE49-F238E27FC236}">
                  <a16:creationId xmlns:a16="http://schemas.microsoft.com/office/drawing/2014/main" id="{E2706335-957C-485C-B385-35F7630CE73E}"/>
                </a:ext>
              </a:extLst>
            </p:cNvPr>
            <p:cNvSpPr>
              <a:spLocks noChangeArrowheads="1"/>
            </p:cNvSpPr>
            <p:nvPr/>
          </p:nvSpPr>
          <p:spPr bwMode="auto">
            <a:xfrm>
              <a:off x="246" y="1769"/>
              <a:ext cx="51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000000"/>
                  </a:solidFill>
                  <a:latin typeface="Helvetica" panose="020B0604020202020204" pitchFamily="34" charset="0"/>
                </a:rPr>
                <a:t>Strength</a:t>
              </a:r>
              <a:endParaRPr lang="en-US" altLang="en-US"/>
            </a:p>
          </p:txBody>
        </p:sp>
        <p:sp>
          <p:nvSpPr>
            <p:cNvPr id="9232" name="Rectangle 18">
              <a:extLst>
                <a:ext uri="{FF2B5EF4-FFF2-40B4-BE49-F238E27FC236}">
                  <a16:creationId xmlns:a16="http://schemas.microsoft.com/office/drawing/2014/main" id="{EF5BC448-9249-4DDB-ADA6-5E3C747B5A03}"/>
                </a:ext>
              </a:extLst>
            </p:cNvPr>
            <p:cNvSpPr>
              <a:spLocks noChangeArrowheads="1"/>
            </p:cNvSpPr>
            <p:nvPr/>
          </p:nvSpPr>
          <p:spPr bwMode="auto">
            <a:xfrm>
              <a:off x="691" y="1769"/>
              <a:ext cx="8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000000"/>
                  </a:solidFill>
                  <a:latin typeface="Helvetica" panose="020B0604020202020204" pitchFamily="34" charset="0"/>
                </a:rPr>
                <a:t> </a:t>
              </a:r>
              <a:endParaRPr lang="en-US" altLang="en-US"/>
            </a:p>
          </p:txBody>
        </p:sp>
        <p:sp>
          <p:nvSpPr>
            <p:cNvPr id="9233" name="Rectangle 19">
              <a:extLst>
                <a:ext uri="{FF2B5EF4-FFF2-40B4-BE49-F238E27FC236}">
                  <a16:creationId xmlns:a16="http://schemas.microsoft.com/office/drawing/2014/main" id="{B2D1F799-7C00-4C35-94EE-12AC28C2F9B2}"/>
                </a:ext>
              </a:extLst>
            </p:cNvPr>
            <p:cNvSpPr>
              <a:spLocks noChangeArrowheads="1"/>
            </p:cNvSpPr>
            <p:nvPr/>
          </p:nvSpPr>
          <p:spPr bwMode="auto">
            <a:xfrm>
              <a:off x="246" y="1894"/>
              <a:ext cx="44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000000"/>
                  </a:solidFill>
                  <a:latin typeface="Helvetica" panose="020B0604020202020204" pitchFamily="34" charset="0"/>
                </a:rPr>
                <a:t>against</a:t>
              </a:r>
              <a:endParaRPr lang="en-US" altLang="en-US"/>
            </a:p>
          </p:txBody>
        </p:sp>
        <p:sp>
          <p:nvSpPr>
            <p:cNvPr id="9234" name="Rectangle 20">
              <a:extLst>
                <a:ext uri="{FF2B5EF4-FFF2-40B4-BE49-F238E27FC236}">
                  <a16:creationId xmlns:a16="http://schemas.microsoft.com/office/drawing/2014/main" id="{B96BEB40-3D66-4D5C-ACBB-0E58FCA0C177}"/>
                </a:ext>
              </a:extLst>
            </p:cNvPr>
            <p:cNvSpPr>
              <a:spLocks noChangeArrowheads="1"/>
            </p:cNvSpPr>
            <p:nvPr/>
          </p:nvSpPr>
          <p:spPr bwMode="auto">
            <a:xfrm>
              <a:off x="625" y="1894"/>
              <a:ext cx="8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000000"/>
                  </a:solidFill>
                  <a:latin typeface="Helvetica" panose="020B0604020202020204" pitchFamily="34" charset="0"/>
                </a:rPr>
                <a:t> </a:t>
              </a:r>
              <a:endParaRPr lang="en-US" altLang="en-US"/>
            </a:p>
          </p:txBody>
        </p:sp>
        <p:sp>
          <p:nvSpPr>
            <p:cNvPr id="9235" name="Rectangle 21">
              <a:extLst>
                <a:ext uri="{FF2B5EF4-FFF2-40B4-BE49-F238E27FC236}">
                  <a16:creationId xmlns:a16="http://schemas.microsoft.com/office/drawing/2014/main" id="{90C5B317-679B-49A4-83A8-2E79E41D3B45}"/>
                </a:ext>
              </a:extLst>
            </p:cNvPr>
            <p:cNvSpPr>
              <a:spLocks noChangeArrowheads="1"/>
            </p:cNvSpPr>
            <p:nvPr/>
          </p:nvSpPr>
          <p:spPr bwMode="auto">
            <a:xfrm>
              <a:off x="246" y="2019"/>
              <a:ext cx="55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000000"/>
                  </a:solidFill>
                  <a:latin typeface="Helvetica" panose="020B0604020202020204" pitchFamily="34" charset="0"/>
                </a:rPr>
                <a:t>collusion</a:t>
              </a:r>
              <a:endParaRPr lang="en-US" altLang="en-US"/>
            </a:p>
          </p:txBody>
        </p:sp>
        <p:sp>
          <p:nvSpPr>
            <p:cNvPr id="9236" name="Rectangle 22">
              <a:extLst>
                <a:ext uri="{FF2B5EF4-FFF2-40B4-BE49-F238E27FC236}">
                  <a16:creationId xmlns:a16="http://schemas.microsoft.com/office/drawing/2014/main" id="{35E15341-7831-4479-84EE-744419624A4F}"/>
                </a:ext>
              </a:extLst>
            </p:cNvPr>
            <p:cNvSpPr>
              <a:spLocks noChangeArrowheads="1"/>
            </p:cNvSpPr>
            <p:nvPr/>
          </p:nvSpPr>
          <p:spPr bwMode="auto">
            <a:xfrm>
              <a:off x="1824" y="2787"/>
              <a:ext cx="91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FF0000"/>
                  </a:solidFill>
                  <a:latin typeface="Helvetica" panose="020B0604020202020204" pitchFamily="34" charset="0"/>
                </a:rPr>
                <a:t>Subgame perfect</a:t>
              </a:r>
            </a:p>
            <a:p>
              <a:pPr>
                <a:spcBef>
                  <a:spcPct val="0"/>
                </a:spcBef>
                <a:buFontTx/>
                <a:buNone/>
              </a:pPr>
              <a:r>
                <a:rPr lang="en-US" altLang="en-US" sz="1400" b="1">
                  <a:solidFill>
                    <a:srgbClr val="FF0000"/>
                  </a:solidFill>
                  <a:latin typeface="Helvetica" panose="020B0604020202020204" pitchFamily="34" charset="0"/>
                </a:rPr>
                <a:t>equilibrium</a:t>
              </a:r>
              <a:endParaRPr lang="en-US" altLang="en-US"/>
            </a:p>
          </p:txBody>
        </p:sp>
        <p:sp>
          <p:nvSpPr>
            <p:cNvPr id="9237" name="Rectangle 23">
              <a:extLst>
                <a:ext uri="{FF2B5EF4-FFF2-40B4-BE49-F238E27FC236}">
                  <a16:creationId xmlns:a16="http://schemas.microsoft.com/office/drawing/2014/main" id="{E4FC5F35-C782-4C4B-83E4-994D638399BB}"/>
                </a:ext>
              </a:extLst>
            </p:cNvPr>
            <p:cNvSpPr>
              <a:spLocks noChangeArrowheads="1"/>
            </p:cNvSpPr>
            <p:nvPr/>
          </p:nvSpPr>
          <p:spPr bwMode="auto">
            <a:xfrm>
              <a:off x="3091" y="2790"/>
              <a:ext cx="8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FF0000"/>
                  </a:solidFill>
                  <a:latin typeface="Helvetica" panose="020B0604020202020204" pitchFamily="34" charset="0"/>
                </a:rPr>
                <a:t> </a:t>
              </a:r>
              <a:endParaRPr lang="en-US" altLang="en-US"/>
            </a:p>
          </p:txBody>
        </p:sp>
        <p:sp>
          <p:nvSpPr>
            <p:cNvPr id="9238" name="Rectangle 24">
              <a:extLst>
                <a:ext uri="{FF2B5EF4-FFF2-40B4-BE49-F238E27FC236}">
                  <a16:creationId xmlns:a16="http://schemas.microsoft.com/office/drawing/2014/main" id="{F525D4DC-3264-47D9-8E56-DC658F70B1CA}"/>
                </a:ext>
              </a:extLst>
            </p:cNvPr>
            <p:cNvSpPr>
              <a:spLocks noChangeArrowheads="1"/>
            </p:cNvSpPr>
            <p:nvPr/>
          </p:nvSpPr>
          <p:spPr bwMode="auto">
            <a:xfrm>
              <a:off x="2832" y="2787"/>
              <a:ext cx="94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0000FF"/>
                  </a:solidFill>
                  <a:latin typeface="Helvetica" panose="020B0604020202020204" pitchFamily="34" charset="0"/>
                </a:rPr>
                <a:t>Perfect Bayesian </a:t>
              </a:r>
            </a:p>
            <a:p>
              <a:pPr>
                <a:spcBef>
                  <a:spcPct val="0"/>
                </a:spcBef>
                <a:buFontTx/>
                <a:buNone/>
              </a:pPr>
              <a:r>
                <a:rPr lang="en-US" altLang="en-US" sz="1400" b="1">
                  <a:solidFill>
                    <a:srgbClr val="0000FF"/>
                  </a:solidFill>
                  <a:latin typeface="Helvetica" panose="020B0604020202020204" pitchFamily="34" charset="0"/>
                </a:rPr>
                <a:t>equilibrium</a:t>
              </a:r>
              <a:endParaRPr lang="en-US" altLang="en-US"/>
            </a:p>
          </p:txBody>
        </p:sp>
        <p:sp>
          <p:nvSpPr>
            <p:cNvPr id="9239" name="Rectangle 25">
              <a:extLst>
                <a:ext uri="{FF2B5EF4-FFF2-40B4-BE49-F238E27FC236}">
                  <a16:creationId xmlns:a16="http://schemas.microsoft.com/office/drawing/2014/main" id="{62058FDF-4519-4E9B-97EF-B768C9FA6029}"/>
                </a:ext>
              </a:extLst>
            </p:cNvPr>
            <p:cNvSpPr>
              <a:spLocks noChangeArrowheads="1"/>
            </p:cNvSpPr>
            <p:nvPr/>
          </p:nvSpPr>
          <p:spPr bwMode="auto">
            <a:xfrm>
              <a:off x="917" y="2915"/>
              <a:ext cx="85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0000FF"/>
                  </a:solidFill>
                  <a:latin typeface="Helvetica" panose="020B0604020202020204" pitchFamily="34" charset="0"/>
                </a:rPr>
                <a:t>Bayes-Nash eq</a:t>
              </a:r>
              <a:endParaRPr lang="en-US" altLang="en-US"/>
            </a:p>
          </p:txBody>
        </p:sp>
        <p:sp>
          <p:nvSpPr>
            <p:cNvPr id="9240" name="Rectangle 26">
              <a:extLst>
                <a:ext uri="{FF2B5EF4-FFF2-40B4-BE49-F238E27FC236}">
                  <a16:creationId xmlns:a16="http://schemas.microsoft.com/office/drawing/2014/main" id="{E749E8A1-F1DA-4964-B10B-047F9517B7D8}"/>
                </a:ext>
              </a:extLst>
            </p:cNvPr>
            <p:cNvSpPr>
              <a:spLocks noChangeArrowheads="1"/>
            </p:cNvSpPr>
            <p:nvPr/>
          </p:nvSpPr>
          <p:spPr bwMode="auto">
            <a:xfrm>
              <a:off x="3876" y="2776"/>
              <a:ext cx="60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0000FF"/>
                  </a:solidFill>
                  <a:latin typeface="Helvetica" panose="020B0604020202020204" pitchFamily="34" charset="0"/>
                </a:rPr>
                <a:t>Sequential </a:t>
              </a:r>
            </a:p>
            <a:p>
              <a:pPr>
                <a:spcBef>
                  <a:spcPct val="0"/>
                </a:spcBef>
                <a:buFontTx/>
                <a:buNone/>
              </a:pPr>
              <a:r>
                <a:rPr lang="en-US" altLang="en-US" sz="1400" b="1">
                  <a:solidFill>
                    <a:srgbClr val="0000FF"/>
                  </a:solidFill>
                  <a:latin typeface="Helvetica" panose="020B0604020202020204" pitchFamily="34" charset="0"/>
                </a:rPr>
                <a:t>equilibrium</a:t>
              </a:r>
              <a:endParaRPr lang="en-US" altLang="en-US"/>
            </a:p>
          </p:txBody>
        </p:sp>
        <p:sp>
          <p:nvSpPr>
            <p:cNvPr id="9241" name="Rectangle 27">
              <a:extLst>
                <a:ext uri="{FF2B5EF4-FFF2-40B4-BE49-F238E27FC236}">
                  <a16:creationId xmlns:a16="http://schemas.microsoft.com/office/drawing/2014/main" id="{D3545D84-7032-4074-B7BD-89DBEFCDD516}"/>
                </a:ext>
              </a:extLst>
            </p:cNvPr>
            <p:cNvSpPr>
              <a:spLocks noChangeArrowheads="1"/>
            </p:cNvSpPr>
            <p:nvPr/>
          </p:nvSpPr>
          <p:spPr bwMode="auto">
            <a:xfrm>
              <a:off x="917" y="1690"/>
              <a:ext cx="160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dirty="0">
                  <a:solidFill>
                    <a:srgbClr val="FF0000"/>
                  </a:solidFill>
                  <a:latin typeface="Helvetica" panose="020B0604020202020204" pitchFamily="34" charset="0"/>
                </a:rPr>
                <a:t>Strong Nash eq [</a:t>
              </a:r>
              <a:r>
                <a:rPr lang="en-US" altLang="en-US" sz="1400" b="1" dirty="0" err="1">
                  <a:solidFill>
                    <a:srgbClr val="FF0000"/>
                  </a:solidFill>
                  <a:latin typeface="Helvetica" panose="020B0604020202020204" pitchFamily="34" charset="0"/>
                </a:rPr>
                <a:t>Auman</a:t>
              </a:r>
              <a:r>
                <a:rPr lang="en-US" altLang="en-US" sz="1400" b="1" dirty="0">
                  <a:solidFill>
                    <a:srgbClr val="FF0000"/>
                  </a:solidFill>
                  <a:latin typeface="Helvetica" panose="020B0604020202020204" pitchFamily="34" charset="0"/>
                </a:rPr>
                <a:t> 1959]</a:t>
              </a:r>
              <a:endParaRPr lang="en-US" altLang="en-US" dirty="0"/>
            </a:p>
          </p:txBody>
        </p:sp>
        <p:sp>
          <p:nvSpPr>
            <p:cNvPr id="9242" name="Rectangle 28">
              <a:extLst>
                <a:ext uri="{FF2B5EF4-FFF2-40B4-BE49-F238E27FC236}">
                  <a16:creationId xmlns:a16="http://schemas.microsoft.com/office/drawing/2014/main" id="{A1ECCF6C-59FC-4BE2-9C09-59FC1AC859A6}"/>
                </a:ext>
              </a:extLst>
            </p:cNvPr>
            <p:cNvSpPr>
              <a:spLocks noChangeArrowheads="1"/>
            </p:cNvSpPr>
            <p:nvPr/>
          </p:nvSpPr>
          <p:spPr bwMode="auto">
            <a:xfrm>
              <a:off x="915" y="2110"/>
              <a:ext cx="32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dirty="0">
                  <a:solidFill>
                    <a:srgbClr val="FF0000"/>
                  </a:solidFill>
                  <a:latin typeface="Helvetica" panose="020B0604020202020204" pitchFamily="34" charset="0"/>
                </a:rPr>
                <a:t>Coalition-Proof Nash eq [</a:t>
              </a:r>
              <a:r>
                <a:rPr lang="en-US" altLang="en-US" sz="1400" b="1" dirty="0" err="1">
                  <a:solidFill>
                    <a:srgbClr val="FF0000"/>
                  </a:solidFill>
                  <a:latin typeface="Helvetica" panose="020B0604020202020204" pitchFamily="34" charset="0"/>
                </a:rPr>
                <a:t>Bernheim</a:t>
              </a:r>
              <a:r>
                <a:rPr lang="en-US" altLang="en-US" sz="1400" b="1" dirty="0">
                  <a:solidFill>
                    <a:srgbClr val="FF0000"/>
                  </a:solidFill>
                  <a:latin typeface="Helvetica" panose="020B0604020202020204" pitchFamily="34" charset="0"/>
                </a:rPr>
                <a:t>, Peleg &amp; </a:t>
              </a:r>
              <a:r>
                <a:rPr lang="en-US" altLang="en-US" sz="1400" b="1" dirty="0" err="1">
                  <a:solidFill>
                    <a:srgbClr val="FF0000"/>
                  </a:solidFill>
                  <a:latin typeface="Helvetica" panose="020B0604020202020204" pitchFamily="34" charset="0"/>
                </a:rPr>
                <a:t>Whinston</a:t>
              </a:r>
              <a:r>
                <a:rPr lang="en-US" altLang="en-US" sz="1400" b="1" dirty="0">
                  <a:solidFill>
                    <a:srgbClr val="FF0000"/>
                  </a:solidFill>
                  <a:latin typeface="Helvetica" panose="020B0604020202020204" pitchFamily="34" charset="0"/>
                </a:rPr>
                <a:t> 1987]</a:t>
              </a:r>
              <a:endParaRPr lang="en-US" altLang="en-US"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CA123E5-F54A-0153-9ABE-092D00B55CC9}"/>
              </a:ext>
            </a:extLst>
          </p:cNvPr>
          <p:cNvSpPr>
            <a:spLocks noGrp="1" noChangeArrowheads="1"/>
          </p:cNvSpPr>
          <p:nvPr>
            <p:ph type="title"/>
          </p:nvPr>
        </p:nvSpPr>
        <p:spPr>
          <a:xfrm>
            <a:off x="685800" y="457200"/>
            <a:ext cx="7772400" cy="1143000"/>
          </a:xfrm>
        </p:spPr>
        <p:txBody>
          <a:bodyPr/>
          <a:lstStyle/>
          <a:p>
            <a:r>
              <a:rPr lang="en-US" altLang="en-US" b="1"/>
              <a:t>The heart of the problem</a:t>
            </a:r>
          </a:p>
        </p:txBody>
      </p:sp>
      <p:sp>
        <p:nvSpPr>
          <p:cNvPr id="3075" name="Rectangle 3">
            <a:extLst>
              <a:ext uri="{FF2B5EF4-FFF2-40B4-BE49-F238E27FC236}">
                <a16:creationId xmlns:a16="http://schemas.microsoft.com/office/drawing/2014/main" id="{59F0E773-99EE-456F-7251-5A0EE033C3F5}"/>
              </a:ext>
            </a:extLst>
          </p:cNvPr>
          <p:cNvSpPr>
            <a:spLocks noGrp="1" noChangeArrowheads="1"/>
          </p:cNvSpPr>
          <p:nvPr>
            <p:ph type="body" idx="1"/>
          </p:nvPr>
        </p:nvSpPr>
        <p:spPr/>
        <p:txBody>
          <a:bodyPr/>
          <a:lstStyle/>
          <a:p>
            <a:pPr>
              <a:spcAft>
                <a:spcPct val="20000"/>
              </a:spcAft>
            </a:pPr>
            <a:r>
              <a:rPr lang="en-US" altLang="en-US" sz="2400" b="1">
                <a:solidFill>
                  <a:srgbClr val="00B050"/>
                </a:solidFill>
                <a:latin typeface="Helvetica" panose="020B0604020202020204" pitchFamily="34" charset="0"/>
              </a:rPr>
              <a:t>In a 1-agent setting, agent</a:t>
            </a:r>
            <a:r>
              <a:rPr lang="ja-JP" altLang="en-US" sz="2400" b="1">
                <a:solidFill>
                  <a:srgbClr val="00B050"/>
                </a:solidFill>
                <a:latin typeface="Helvetica" panose="020B0604020202020204" pitchFamily="34" charset="0"/>
              </a:rPr>
              <a:t>’</a:t>
            </a:r>
            <a:r>
              <a:rPr lang="en-US" altLang="ja-JP" sz="2400" b="1">
                <a:solidFill>
                  <a:srgbClr val="00B050"/>
                </a:solidFill>
                <a:latin typeface="Helvetica" panose="020B0604020202020204" pitchFamily="34" charset="0"/>
              </a:rPr>
              <a:t>s expected utility maximizing strategy is well-defined</a:t>
            </a:r>
          </a:p>
          <a:p>
            <a:pPr>
              <a:spcAft>
                <a:spcPct val="20000"/>
              </a:spcAft>
            </a:pPr>
            <a:endParaRPr lang="en-US" altLang="en-US" sz="2400" b="1">
              <a:solidFill>
                <a:srgbClr val="DC0000"/>
              </a:solidFill>
              <a:latin typeface="Helvetica" panose="020B0604020202020204" pitchFamily="34" charset="0"/>
            </a:endParaRPr>
          </a:p>
          <a:p>
            <a:pPr>
              <a:spcAft>
                <a:spcPct val="20000"/>
              </a:spcAft>
            </a:pPr>
            <a:r>
              <a:rPr lang="en-US" altLang="en-US" sz="2400" b="1">
                <a:solidFill>
                  <a:srgbClr val="DC0000"/>
                </a:solidFill>
                <a:latin typeface="Helvetica" panose="020B0604020202020204" pitchFamily="34" charset="0"/>
              </a:rPr>
              <a:t>But in a multiagent system, the outcome may depend on others</a:t>
            </a:r>
            <a:r>
              <a:rPr lang="ja-JP" altLang="en-US" sz="2400" b="1">
                <a:solidFill>
                  <a:srgbClr val="DC0000"/>
                </a:solidFill>
                <a:latin typeface="Helvetica" panose="020B0604020202020204" pitchFamily="34" charset="0"/>
              </a:rPr>
              <a:t>’</a:t>
            </a:r>
            <a:r>
              <a:rPr lang="en-US" altLang="ja-JP" sz="2400" b="1">
                <a:solidFill>
                  <a:srgbClr val="DC0000"/>
                </a:solidFill>
                <a:latin typeface="Helvetica" panose="020B0604020202020204" pitchFamily="34" charset="0"/>
              </a:rPr>
              <a:t> strategies also</a:t>
            </a:r>
            <a:br>
              <a:rPr lang="en-US" altLang="ja-JP" sz="2400" b="1">
                <a:solidFill>
                  <a:srgbClr val="DC0000"/>
                </a:solidFill>
                <a:latin typeface="Helvetica" panose="020B0604020202020204" pitchFamily="34" charset="0"/>
              </a:rPr>
            </a:br>
            <a:br>
              <a:rPr lang="en-US" altLang="ja-JP" sz="2400" b="1">
                <a:solidFill>
                  <a:srgbClr val="DC0000"/>
                </a:solidFill>
                <a:latin typeface="Helvetica" panose="020B0604020202020204" pitchFamily="34" charset="0"/>
              </a:rPr>
            </a:br>
            <a:r>
              <a:rPr lang="en-US" altLang="en-US" sz="2400" b="1">
                <a:solidFill>
                  <a:srgbClr val="DC0000"/>
                </a:solidFill>
                <a:latin typeface="Helvetica" panose="020B0604020202020204" pitchFamily="34" charset="0"/>
              </a:rPr>
              <a:t>=&gt; the agent’s best strategy may depend on what strategies the other agent(s) choose, and vice versa</a:t>
            </a: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F874165-6364-4CA0-AC78-FFB9B849844C}"/>
              </a:ext>
            </a:extLst>
          </p:cNvPr>
          <p:cNvSpPr>
            <a:spLocks noGrp="1" noChangeArrowheads="1"/>
          </p:cNvSpPr>
          <p:nvPr>
            <p:ph type="title"/>
          </p:nvPr>
        </p:nvSpPr>
        <p:spPr>
          <a:xfrm>
            <a:off x="266700" y="228600"/>
            <a:ext cx="8610600" cy="1143000"/>
          </a:xfrm>
        </p:spPr>
        <p:txBody>
          <a:bodyPr/>
          <a:lstStyle/>
          <a:p>
            <a:r>
              <a:rPr lang="en-US" altLang="en-US" sz="3200"/>
              <a:t>Example from the </a:t>
            </a:r>
            <a:r>
              <a:rPr lang="en-US" altLang="en-US" sz="3200" b="1" i="1"/>
              <a:t>Brains vs AI </a:t>
            </a:r>
            <a:br>
              <a:rPr lang="en-US" altLang="en-US" sz="3200" b="1" i="1"/>
            </a:br>
            <a:r>
              <a:rPr lang="en-US" altLang="en-US" sz="3200"/>
              <a:t>Heads’Up No-Limit Texas Hold’em poker competition that I organized in April-May 2015</a:t>
            </a:r>
          </a:p>
        </p:txBody>
      </p:sp>
      <p:sp>
        <p:nvSpPr>
          <p:cNvPr id="11267" name="Content Placeholder 2">
            <a:extLst>
              <a:ext uri="{FF2B5EF4-FFF2-40B4-BE49-F238E27FC236}">
                <a16:creationId xmlns:a16="http://schemas.microsoft.com/office/drawing/2014/main" id="{C16E4659-193F-4B5E-B928-B8BA0B762E3A}"/>
              </a:ext>
            </a:extLst>
          </p:cNvPr>
          <p:cNvSpPr>
            <a:spLocks noGrp="1" noChangeArrowheads="1"/>
          </p:cNvSpPr>
          <p:nvPr>
            <p:ph idx="1"/>
          </p:nvPr>
        </p:nvSpPr>
        <p:spPr>
          <a:xfrm>
            <a:off x="533400" y="2019300"/>
            <a:ext cx="8382000" cy="2819400"/>
          </a:xfrm>
        </p:spPr>
        <p:txBody>
          <a:bodyPr/>
          <a:lstStyle/>
          <a:p>
            <a:r>
              <a:rPr lang="en-US" altLang="en-US" sz="2400" i="1"/>
              <a:t>Claudico</a:t>
            </a:r>
            <a:r>
              <a:rPr lang="en-US" altLang="en-US" sz="2400"/>
              <a:t> made a bad move (not in the beginning of a hand)</a:t>
            </a:r>
          </a:p>
          <a:p>
            <a:r>
              <a:rPr lang="en-US" altLang="en-US" sz="2400"/>
              <a:t>“How can that mistake be part of a GTO strategy?”</a:t>
            </a:r>
            <a:r>
              <a:rPr lang="en-US" altLang="en-US" sz="2800"/>
              <a:t> </a:t>
            </a:r>
          </a:p>
        </p:txBody>
      </p:sp>
      <p:pic>
        <p:nvPicPr>
          <p:cNvPr id="11268" name="Picture 3">
            <a:extLst>
              <a:ext uri="{FF2B5EF4-FFF2-40B4-BE49-F238E27FC236}">
                <a16:creationId xmlns:a16="http://schemas.microsoft.com/office/drawing/2014/main" id="{BDB86862-A638-4856-B301-C0116E8F77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124200"/>
            <a:ext cx="525780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C34231-4DF9-4067-BF2F-9DDE0C3DA25F}"/>
              </a:ext>
            </a:extLst>
          </p:cNvPr>
          <p:cNvSpPr>
            <a:spLocks noGrp="1"/>
          </p:cNvSpPr>
          <p:nvPr>
            <p:ph type="title"/>
          </p:nvPr>
        </p:nvSpPr>
        <p:spPr>
          <a:xfrm>
            <a:off x="685800" y="304800"/>
            <a:ext cx="7772400" cy="1143000"/>
          </a:xfrm>
        </p:spPr>
        <p:txBody>
          <a:bodyPr/>
          <a:lstStyle/>
          <a:p>
            <a:r>
              <a:rPr lang="en-US" dirty="0"/>
              <a:t>Guess-the-Ace game </a:t>
            </a:r>
            <a:br>
              <a:rPr lang="en-US" dirty="0"/>
            </a:br>
            <a:r>
              <a:rPr lang="en-US" sz="2800" dirty="0"/>
              <a:t>[</a:t>
            </a:r>
            <a:r>
              <a:rPr lang="en-US" sz="2800" dirty="0" err="1"/>
              <a:t>Miltersen</a:t>
            </a:r>
            <a:r>
              <a:rPr lang="en-US" sz="2800" dirty="0"/>
              <a:t> &amp; </a:t>
            </a:r>
            <a:r>
              <a:rPr lang="en-US" sz="2800" dirty="0" err="1"/>
              <a:t>Sørensen</a:t>
            </a:r>
            <a:r>
              <a:rPr lang="en-US" sz="2800" dirty="0"/>
              <a:t>, 2006]</a:t>
            </a:r>
            <a:endParaRPr lang="en-US" dirty="0"/>
          </a:p>
        </p:txBody>
      </p:sp>
      <p:pic>
        <p:nvPicPr>
          <p:cNvPr id="5" name="Picture 4">
            <a:extLst>
              <a:ext uri="{FF2B5EF4-FFF2-40B4-BE49-F238E27FC236}">
                <a16:creationId xmlns:a16="http://schemas.microsoft.com/office/drawing/2014/main" id="{2E99780F-42EC-462F-86DA-F6E0531A13C6}"/>
              </a:ext>
            </a:extLst>
          </p:cNvPr>
          <p:cNvPicPr>
            <a:picLocks noChangeAspect="1"/>
          </p:cNvPicPr>
          <p:nvPr/>
        </p:nvPicPr>
        <p:blipFill>
          <a:blip r:embed="rId2"/>
          <a:stretch>
            <a:fillRect/>
          </a:stretch>
        </p:blipFill>
        <p:spPr>
          <a:xfrm>
            <a:off x="228600" y="2209800"/>
            <a:ext cx="8690042" cy="2819399"/>
          </a:xfrm>
          <a:prstGeom prst="rect">
            <a:avLst/>
          </a:prstGeom>
        </p:spPr>
      </p:pic>
    </p:spTree>
    <p:extLst>
      <p:ext uri="{BB962C8B-B14F-4D97-AF65-F5344CB8AC3E}">
        <p14:creationId xmlns:p14="http://schemas.microsoft.com/office/powerpoint/2010/main" val="3408030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4E4275B-BE2B-412F-8396-34714AC7D827}"/>
              </a:ext>
            </a:extLst>
          </p:cNvPr>
          <p:cNvSpPr>
            <a:spLocks noGrp="1" noChangeArrowheads="1"/>
          </p:cNvSpPr>
          <p:nvPr>
            <p:ph type="title"/>
          </p:nvPr>
        </p:nvSpPr>
        <p:spPr>
          <a:xfrm>
            <a:off x="152400" y="383381"/>
            <a:ext cx="8763000" cy="457200"/>
          </a:xfrm>
        </p:spPr>
        <p:txBody>
          <a:bodyPr/>
          <a:lstStyle/>
          <a:p>
            <a:r>
              <a:rPr lang="en-US" altLang="en-US" sz="3200" dirty="0"/>
              <a:t>Solution concepts for extensive-form imperfect-information games (slide 1 of 3)</a:t>
            </a:r>
          </a:p>
        </p:txBody>
      </p:sp>
      <p:sp>
        <p:nvSpPr>
          <p:cNvPr id="17411" name="Content Placeholder 2">
            <a:extLst>
              <a:ext uri="{FF2B5EF4-FFF2-40B4-BE49-F238E27FC236}">
                <a16:creationId xmlns:a16="http://schemas.microsoft.com/office/drawing/2014/main" id="{D83B65A4-1448-4110-9228-811E75C575FC}"/>
              </a:ext>
            </a:extLst>
          </p:cNvPr>
          <p:cNvSpPr>
            <a:spLocks noGrp="1" noChangeArrowheads="1"/>
          </p:cNvSpPr>
          <p:nvPr>
            <p:ph idx="1"/>
          </p:nvPr>
        </p:nvSpPr>
        <p:spPr>
          <a:xfrm>
            <a:off x="704850" y="1143000"/>
            <a:ext cx="8077200" cy="5181600"/>
          </a:xfrm>
        </p:spPr>
        <p:txBody>
          <a:bodyPr/>
          <a:lstStyle/>
          <a:p>
            <a:r>
              <a:rPr lang="en-US" altLang="en-US" sz="1400" dirty="0"/>
              <a:t>A player’s </a:t>
            </a:r>
            <a:r>
              <a:rPr lang="en-US" altLang="en-US" sz="1400" i="1" dirty="0"/>
              <a:t>beliefs</a:t>
            </a:r>
            <a:r>
              <a:rPr lang="en-US" altLang="en-US" sz="1400" dirty="0"/>
              <a:t> consist of probability distributions over nodes occurring in her information sets</a:t>
            </a:r>
          </a:p>
          <a:p>
            <a:r>
              <a:rPr lang="en-US" altLang="en-US" sz="1400" dirty="0"/>
              <a:t>A (Bayesian) </a:t>
            </a:r>
            <a:r>
              <a:rPr lang="en-US" altLang="en-US" sz="1400" dirty="0">
                <a:solidFill>
                  <a:srgbClr val="FF0000"/>
                </a:solidFill>
              </a:rPr>
              <a:t>Nash equilibrium </a:t>
            </a:r>
            <a:r>
              <a:rPr lang="en-US" altLang="en-US" sz="1400" dirty="0"/>
              <a:t>is a strategy profile where each player maximizes her expected utility given the strategies played by the other players</a:t>
            </a:r>
          </a:p>
          <a:p>
            <a:r>
              <a:rPr lang="en-US" altLang="en-US" sz="1400" dirty="0">
                <a:solidFill>
                  <a:srgbClr val="FF0000"/>
                </a:solidFill>
              </a:rPr>
              <a:t>Perfect Bayesian equilibrium (PBE)</a:t>
            </a:r>
          </a:p>
          <a:p>
            <a:pPr lvl="1"/>
            <a:r>
              <a:rPr lang="en-US" altLang="en-US" sz="1200" dirty="0"/>
              <a:t>A belief system is </a:t>
            </a:r>
            <a:r>
              <a:rPr lang="en-US" altLang="en-US" sz="1200" i="1" dirty="0"/>
              <a:t>consistent</a:t>
            </a:r>
            <a:r>
              <a:rPr lang="en-US" altLang="en-US" sz="1200" dirty="0"/>
              <a:t> for a given strategy profile if the probability assigned by the system to every node is computed as the probability of that node being reached given the strategy profile, i.e., by Bayes</a:t>
            </a:r>
            <a:r>
              <a:rPr lang="en-US" altLang="ja-JP" sz="1200" dirty="0"/>
              <a:t>’ rule</a:t>
            </a:r>
          </a:p>
          <a:p>
            <a:pPr lvl="1"/>
            <a:r>
              <a:rPr lang="en-US" altLang="en-US" sz="1200" dirty="0"/>
              <a:t>A strategy profile is </a:t>
            </a:r>
            <a:r>
              <a:rPr lang="en-US" altLang="en-US" sz="1200" i="1" dirty="0"/>
              <a:t>sequentially rational </a:t>
            </a:r>
            <a:r>
              <a:rPr lang="en-US" altLang="en-US" sz="1200" dirty="0"/>
              <a:t>at a particular information set for a particular </a:t>
            </a:r>
            <a:r>
              <a:rPr lang="en-US" altLang="en-US" sz="1200" i="1" dirty="0"/>
              <a:t>belief system</a:t>
            </a:r>
            <a:r>
              <a:rPr lang="en-US" altLang="en-US" sz="1200" dirty="0"/>
              <a:t> if the expected utility of the player whose information set it is </a:t>
            </a:r>
            <a:r>
              <a:rPr lang="en-US" altLang="en-US" sz="1200" dirty="0" err="1"/>
              <a:t>is</a:t>
            </a:r>
            <a:r>
              <a:rPr lang="en-US" altLang="en-US" sz="1200" dirty="0"/>
              <a:t> maximal given the strategies played by the other players </a:t>
            </a:r>
          </a:p>
          <a:p>
            <a:pPr lvl="2"/>
            <a:r>
              <a:rPr lang="en-US" altLang="en-US" sz="1000" dirty="0"/>
              <a:t>A strategy profile is sequentially rational for a particular belief system if it satisfies the above for every information set</a:t>
            </a:r>
          </a:p>
          <a:p>
            <a:pPr lvl="1"/>
            <a:r>
              <a:rPr lang="en-US" altLang="en-US" sz="1200" dirty="0"/>
              <a:t>A PBE is a strategy profile and a belief system such that the strategies are sequentially rational given the belief system and the belief system is </a:t>
            </a:r>
            <a:r>
              <a:rPr lang="en-US" altLang="en-US" sz="1200" i="1" dirty="0"/>
              <a:t>consistent</a:t>
            </a:r>
            <a:r>
              <a:rPr lang="en-US" altLang="en-US" sz="1200" dirty="0"/>
              <a:t>, wherever possible, given the strategy profile</a:t>
            </a:r>
          </a:p>
          <a:p>
            <a:pPr lvl="2"/>
            <a:r>
              <a:rPr lang="en-US" altLang="en-US" sz="1100" dirty="0"/>
              <a:t>‘wherever possible’ clause is necessary: some information sets might be reached with zero probability given the strategy profile; hence Bayes’ rule cannot be employed to calculate the probability of nodes in those sets.  Such information sets are said to be </a:t>
            </a:r>
            <a:r>
              <a:rPr lang="en-US" altLang="en-US" sz="1100" i="1" dirty="0"/>
              <a:t>off the equilibrium path</a:t>
            </a:r>
            <a:r>
              <a:rPr lang="en-US" altLang="en-US" sz="1100" dirty="0"/>
              <a:t> and any beliefs can be assigned to them</a:t>
            </a:r>
          </a:p>
          <a:p>
            <a:pPr lvl="2"/>
            <a:r>
              <a:rPr lang="en-US" altLang="en-US" sz="1100" dirty="0"/>
              <a:t>In Guess-the-Ace, the questionable Nash equilibrium is also a PBE, so PBE does not solve the issue</a:t>
            </a:r>
          </a:p>
          <a:p>
            <a:r>
              <a:rPr lang="en-US" altLang="en-US" sz="1400" dirty="0">
                <a:solidFill>
                  <a:srgbClr val="FF0000"/>
                </a:solidFill>
              </a:rPr>
              <a:t>Sequential equilibrium [Kreps and Wilson 82]. </a:t>
            </a:r>
            <a:r>
              <a:rPr lang="en-US" altLang="en-US" sz="1400" dirty="0"/>
              <a:t>Refinement of PBE that specifies constraints on beliefs in such zero-probability information sets.  Strategies and beliefs must be a limit point of a sequence of totally mixed strategy profiles and associated sensible (in PBE sense) beliefs. </a:t>
            </a:r>
          </a:p>
          <a:p>
            <a:pPr lvl="1"/>
            <a:r>
              <a:rPr lang="en-US" altLang="en-US" sz="1200" dirty="0"/>
              <a:t>In Guess-the-Ace, the questionable Nash equilibrium is not a sequential equilibrium, so that issue is solved</a:t>
            </a:r>
          </a:p>
          <a:p>
            <a:pPr marL="0" indent="0">
              <a:buNone/>
            </a:pPr>
            <a:endParaRPr lang="en-US" altLang="en-US" sz="1400" dirty="0"/>
          </a:p>
          <a:p>
            <a:pPr lvl="1"/>
            <a:endParaRPr lang="en-US" altLang="en-US" sz="1200" dirty="0"/>
          </a:p>
        </p:txBody>
      </p:sp>
      <p:cxnSp>
        <p:nvCxnSpPr>
          <p:cNvPr id="13316" name="Straight Arrow Connector 2">
            <a:extLst>
              <a:ext uri="{FF2B5EF4-FFF2-40B4-BE49-F238E27FC236}">
                <a16:creationId xmlns:a16="http://schemas.microsoft.com/office/drawing/2014/main" id="{2C27CD07-A544-4857-B6B9-9DA063E8F13A}"/>
              </a:ext>
            </a:extLst>
          </p:cNvPr>
          <p:cNvCxnSpPr>
            <a:cxnSpLocks noChangeShapeType="1"/>
          </p:cNvCxnSpPr>
          <p:nvPr/>
        </p:nvCxnSpPr>
        <p:spPr bwMode="auto">
          <a:xfrm>
            <a:off x="400050" y="1295400"/>
            <a:ext cx="0" cy="4419600"/>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13317" name="TextBox 3">
            <a:extLst>
              <a:ext uri="{FF2B5EF4-FFF2-40B4-BE49-F238E27FC236}">
                <a16:creationId xmlns:a16="http://schemas.microsoft.com/office/drawing/2014/main" id="{8EAC45AB-0C87-4F31-BEFD-30DA0BC20C1D}"/>
              </a:ext>
            </a:extLst>
          </p:cNvPr>
          <p:cNvSpPr txBox="1">
            <a:spLocks noChangeArrowheads="1"/>
          </p:cNvSpPr>
          <p:nvPr/>
        </p:nvSpPr>
        <p:spPr bwMode="auto">
          <a:xfrm rot="5400000">
            <a:off x="-183356" y="2921794"/>
            <a:ext cx="1528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000">
                <a:solidFill>
                  <a:srgbClr val="0070C0"/>
                </a:solidFill>
              </a:rPr>
              <a:t>More refined</a:t>
            </a:r>
          </a:p>
        </p:txBody>
      </p:sp>
    </p:spTree>
    <p:extLst>
      <p:ext uri="{BB962C8B-B14F-4D97-AF65-F5344CB8AC3E}">
        <p14:creationId xmlns:p14="http://schemas.microsoft.com/office/powerpoint/2010/main" val="2996764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41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41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D45C7BD-4B27-4DB9-8E19-57C5C1E92EC2}"/>
              </a:ext>
            </a:extLst>
          </p:cNvPr>
          <p:cNvSpPr>
            <a:spLocks noGrp="1" noChangeArrowheads="1"/>
          </p:cNvSpPr>
          <p:nvPr>
            <p:ph type="title"/>
          </p:nvPr>
        </p:nvSpPr>
        <p:spPr>
          <a:xfrm>
            <a:off x="762000" y="76200"/>
            <a:ext cx="7772400" cy="838200"/>
          </a:xfrm>
        </p:spPr>
        <p:txBody>
          <a:bodyPr/>
          <a:lstStyle/>
          <a:p>
            <a:r>
              <a:rPr lang="en-US" altLang="en-US" sz="3600" dirty="0"/>
              <a:t>More detail about sequential equilibrium </a:t>
            </a:r>
            <a:br>
              <a:rPr lang="en-US" altLang="en-US" sz="3600" dirty="0"/>
            </a:br>
            <a:r>
              <a:rPr lang="en-US" altLang="en-US" sz="1000" dirty="0"/>
              <a:t>(slide content from Yiling Chen’s course)</a:t>
            </a:r>
            <a:endParaRPr lang="en-US" altLang="en-US" sz="1200" dirty="0"/>
          </a:p>
        </p:txBody>
      </p:sp>
      <p:pic>
        <p:nvPicPr>
          <p:cNvPr id="15363" name="Picture 2">
            <a:extLst>
              <a:ext uri="{FF2B5EF4-FFF2-40B4-BE49-F238E27FC236}">
                <a16:creationId xmlns:a16="http://schemas.microsoft.com/office/drawing/2014/main" id="{BA6F226D-FBDF-4D8A-B701-93787F811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14425"/>
            <a:ext cx="43434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3">
            <a:extLst>
              <a:ext uri="{FF2B5EF4-FFF2-40B4-BE49-F238E27FC236}">
                <a16:creationId xmlns:a16="http://schemas.microsoft.com/office/drawing/2014/main" id="{6D871AA5-8A3D-4DD7-9E36-40D61236D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9200"/>
            <a:ext cx="44005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4">
            <a:extLst>
              <a:ext uri="{FF2B5EF4-FFF2-40B4-BE49-F238E27FC236}">
                <a16:creationId xmlns:a16="http://schemas.microsoft.com/office/drawing/2014/main" id="{B882E83C-4460-4F73-96F5-BDA25A1C2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810000"/>
            <a:ext cx="44672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a:extLst>
              <a:ext uri="{FF2B5EF4-FFF2-40B4-BE49-F238E27FC236}">
                <a16:creationId xmlns:a16="http://schemas.microsoft.com/office/drawing/2014/main" id="{00FF9A8A-E7D0-4635-BB10-3A799E30AC99}"/>
              </a:ext>
            </a:extLst>
          </p:cNvPr>
          <p:cNvCxnSpPr/>
          <p:nvPr/>
        </p:nvCxnSpPr>
        <p:spPr bwMode="auto">
          <a:xfrm flipV="1">
            <a:off x="3276600" y="3581400"/>
            <a:ext cx="762000" cy="15240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 name="TextBox 3">
            <a:extLst>
              <a:ext uri="{FF2B5EF4-FFF2-40B4-BE49-F238E27FC236}">
                <a16:creationId xmlns:a16="http://schemas.microsoft.com/office/drawing/2014/main" id="{46296FE3-F63D-4D08-B0AD-C65FD2B8C071}"/>
              </a:ext>
            </a:extLst>
          </p:cNvPr>
          <p:cNvSpPr txBox="1"/>
          <p:nvPr/>
        </p:nvSpPr>
        <p:spPr>
          <a:xfrm>
            <a:off x="838200" y="5058168"/>
            <a:ext cx="3894015" cy="261610"/>
          </a:xfrm>
          <a:prstGeom prst="rect">
            <a:avLst/>
          </a:prstGeom>
          <a:noFill/>
        </p:spPr>
        <p:txBody>
          <a:bodyPr wrap="none" rtlCol="0">
            <a:spAutoFit/>
          </a:bodyPr>
          <a:lstStyle/>
          <a:p>
            <a:r>
              <a:rPr lang="en-US" sz="1100" dirty="0"/>
              <a:t>The Nash equilibrium is also a sequential equilibrium in this case.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4E4275B-BE2B-412F-8396-34714AC7D827}"/>
              </a:ext>
            </a:extLst>
          </p:cNvPr>
          <p:cNvSpPr>
            <a:spLocks noGrp="1" noChangeArrowheads="1"/>
          </p:cNvSpPr>
          <p:nvPr>
            <p:ph type="title"/>
          </p:nvPr>
        </p:nvSpPr>
        <p:spPr>
          <a:xfrm>
            <a:off x="152400" y="383381"/>
            <a:ext cx="8763000" cy="457200"/>
          </a:xfrm>
        </p:spPr>
        <p:txBody>
          <a:bodyPr/>
          <a:lstStyle/>
          <a:p>
            <a:r>
              <a:rPr lang="en-US" altLang="en-US" sz="3200" dirty="0"/>
              <a:t>Solution concepts for extensive-form imperfect-information games (slide 2 of 3)</a:t>
            </a:r>
          </a:p>
        </p:txBody>
      </p:sp>
      <p:sp>
        <p:nvSpPr>
          <p:cNvPr id="17411" name="Content Placeholder 2">
            <a:extLst>
              <a:ext uri="{FF2B5EF4-FFF2-40B4-BE49-F238E27FC236}">
                <a16:creationId xmlns:a16="http://schemas.microsoft.com/office/drawing/2014/main" id="{D83B65A4-1448-4110-9228-811E75C575FC}"/>
              </a:ext>
            </a:extLst>
          </p:cNvPr>
          <p:cNvSpPr>
            <a:spLocks noGrp="1" noChangeArrowheads="1"/>
          </p:cNvSpPr>
          <p:nvPr>
            <p:ph idx="1"/>
          </p:nvPr>
        </p:nvSpPr>
        <p:spPr>
          <a:xfrm>
            <a:off x="704850" y="1143000"/>
            <a:ext cx="8077200" cy="5181600"/>
          </a:xfrm>
        </p:spPr>
        <p:txBody>
          <a:bodyPr/>
          <a:lstStyle/>
          <a:p>
            <a:r>
              <a:rPr lang="en-US" altLang="en-US" sz="1400" dirty="0"/>
              <a:t>A player’s </a:t>
            </a:r>
            <a:r>
              <a:rPr lang="en-US" altLang="en-US" sz="1400" i="1" dirty="0"/>
              <a:t>beliefs</a:t>
            </a:r>
            <a:r>
              <a:rPr lang="en-US" altLang="en-US" sz="1400" dirty="0"/>
              <a:t> consist of probability distributions over nodes occurring in her information sets</a:t>
            </a:r>
          </a:p>
          <a:p>
            <a:r>
              <a:rPr lang="en-US" altLang="en-US" sz="1400" dirty="0"/>
              <a:t>A (Bayesian) </a:t>
            </a:r>
            <a:r>
              <a:rPr lang="en-US" altLang="en-US" sz="1400" dirty="0">
                <a:solidFill>
                  <a:srgbClr val="FF0000"/>
                </a:solidFill>
              </a:rPr>
              <a:t>Nash equilibrium </a:t>
            </a:r>
            <a:r>
              <a:rPr lang="en-US" altLang="en-US" sz="1400" dirty="0"/>
              <a:t>is a strategy profile where each player maximizes her expected utility given the strategies played by the other players</a:t>
            </a:r>
          </a:p>
          <a:p>
            <a:r>
              <a:rPr lang="en-US" altLang="en-US" sz="1400" dirty="0">
                <a:solidFill>
                  <a:srgbClr val="FF0000"/>
                </a:solidFill>
              </a:rPr>
              <a:t>Perfect Bayesian equilibrium (PBE)</a:t>
            </a:r>
          </a:p>
          <a:p>
            <a:pPr lvl="1"/>
            <a:r>
              <a:rPr lang="en-US" altLang="en-US" sz="1200" dirty="0"/>
              <a:t>A belief system is </a:t>
            </a:r>
            <a:r>
              <a:rPr lang="en-US" altLang="en-US" sz="1200" i="1" dirty="0"/>
              <a:t>consistent</a:t>
            </a:r>
            <a:r>
              <a:rPr lang="en-US" altLang="en-US" sz="1200" dirty="0"/>
              <a:t> for a given strategy profile if the probability assigned by the system to every node is computed as the probability of that node being reached given the strategy profile, i.e., by Bayes</a:t>
            </a:r>
            <a:r>
              <a:rPr lang="en-US" altLang="ja-JP" sz="1200" dirty="0"/>
              <a:t>’ rule</a:t>
            </a:r>
          </a:p>
          <a:p>
            <a:pPr lvl="1"/>
            <a:r>
              <a:rPr lang="en-US" altLang="en-US" sz="1200" dirty="0"/>
              <a:t>A strategy profile is </a:t>
            </a:r>
            <a:r>
              <a:rPr lang="en-US" altLang="en-US" sz="1200" i="1" dirty="0"/>
              <a:t>sequentially rational </a:t>
            </a:r>
            <a:r>
              <a:rPr lang="en-US" altLang="en-US" sz="1200" dirty="0"/>
              <a:t>at a particular information set for a particular </a:t>
            </a:r>
            <a:r>
              <a:rPr lang="en-US" altLang="en-US" sz="1200" i="1" dirty="0"/>
              <a:t>belief system</a:t>
            </a:r>
            <a:r>
              <a:rPr lang="en-US" altLang="en-US" sz="1200" dirty="0"/>
              <a:t> if the expected utility of the player whose information set it is </a:t>
            </a:r>
            <a:r>
              <a:rPr lang="en-US" altLang="en-US" sz="1200" dirty="0" err="1"/>
              <a:t>is</a:t>
            </a:r>
            <a:r>
              <a:rPr lang="en-US" altLang="en-US" sz="1200" dirty="0"/>
              <a:t> maximal given the strategies played by the other players </a:t>
            </a:r>
          </a:p>
          <a:p>
            <a:pPr lvl="2"/>
            <a:r>
              <a:rPr lang="en-US" altLang="en-US" sz="1000" dirty="0"/>
              <a:t>A strategy profile is sequentially rational for a particular belief system if it satisfies the above for every information set</a:t>
            </a:r>
          </a:p>
          <a:p>
            <a:pPr lvl="1"/>
            <a:r>
              <a:rPr lang="en-US" altLang="en-US" sz="1200" dirty="0"/>
              <a:t>A PBE is a strategy profile and a belief system such that the strategies are sequentially rational given the belief system and the belief system is </a:t>
            </a:r>
            <a:r>
              <a:rPr lang="en-US" altLang="en-US" sz="1200" i="1" dirty="0"/>
              <a:t>consistent</a:t>
            </a:r>
            <a:r>
              <a:rPr lang="en-US" altLang="en-US" sz="1200" dirty="0"/>
              <a:t>, wherever possible, given the strategy profile</a:t>
            </a:r>
          </a:p>
          <a:p>
            <a:pPr lvl="2"/>
            <a:r>
              <a:rPr lang="en-US" altLang="en-US" sz="1100" dirty="0"/>
              <a:t>‘wherever possible’ clause is necessary: some information sets might be reached with zero probability given the strategy profile; hence Bayes’ rule cannot be employed to calculate the probability of nodes in those sets.  Such information sets are said to be </a:t>
            </a:r>
            <a:r>
              <a:rPr lang="en-US" altLang="en-US" sz="1100" i="1" dirty="0"/>
              <a:t>off the equilibrium path</a:t>
            </a:r>
            <a:r>
              <a:rPr lang="en-US" altLang="en-US" sz="1100" dirty="0"/>
              <a:t> and any beliefs can be assigned to them</a:t>
            </a:r>
          </a:p>
          <a:p>
            <a:pPr lvl="2"/>
            <a:r>
              <a:rPr lang="en-US" altLang="en-US" sz="1100" dirty="0"/>
              <a:t>In Guess-the-Ace, the questionable Nash equilibrium is also a PBE, so PBE does not solve the issue</a:t>
            </a:r>
          </a:p>
          <a:p>
            <a:r>
              <a:rPr lang="en-US" altLang="en-US" sz="1400" dirty="0">
                <a:solidFill>
                  <a:srgbClr val="FF0000"/>
                </a:solidFill>
              </a:rPr>
              <a:t>Sequential equilibrium [Kreps and Wilson 82]. </a:t>
            </a:r>
            <a:r>
              <a:rPr lang="en-US" altLang="en-US" sz="1400" dirty="0"/>
              <a:t>Refinement of PBE that specifies constraints on beliefs in such zero-probability information sets.  Strategies and beliefs must be a limit point of a sequence of totally mixed strategy profiles and associated sensible (in PBE sense) beliefs. </a:t>
            </a:r>
          </a:p>
          <a:p>
            <a:pPr lvl="1"/>
            <a:r>
              <a:rPr lang="en-US" altLang="en-US" sz="1200" dirty="0"/>
              <a:t>In Guess-the-Ace, the questionable Nash equilibrium is not a sequential equilibrium, so that issue is solved</a:t>
            </a:r>
          </a:p>
          <a:p>
            <a:r>
              <a:rPr lang="en-US" altLang="en-US" sz="1400" dirty="0">
                <a:solidFill>
                  <a:srgbClr val="FF0000"/>
                </a:solidFill>
              </a:rPr>
              <a:t>Extensive-form trembling hand </a:t>
            </a:r>
            <a:r>
              <a:rPr lang="en-US" altLang="en-US" sz="1400" b="1" i="1" dirty="0">
                <a:solidFill>
                  <a:srgbClr val="FF0000"/>
                </a:solidFill>
              </a:rPr>
              <a:t>perfect</a:t>
            </a:r>
            <a:r>
              <a:rPr lang="en-US" altLang="en-US" sz="1400" dirty="0">
                <a:solidFill>
                  <a:srgbClr val="FF0000"/>
                </a:solidFill>
              </a:rPr>
              <a:t> equilibrium (EFPE) [</a:t>
            </a:r>
            <a:r>
              <a:rPr lang="en-US" altLang="en-US" sz="1400" dirty="0" err="1">
                <a:solidFill>
                  <a:srgbClr val="FF0000"/>
                </a:solidFill>
              </a:rPr>
              <a:t>Selten</a:t>
            </a:r>
            <a:r>
              <a:rPr lang="en-US" altLang="en-US" sz="1400" dirty="0">
                <a:solidFill>
                  <a:srgbClr val="FF0000"/>
                </a:solidFill>
              </a:rPr>
              <a:t> 75].</a:t>
            </a:r>
            <a:r>
              <a:rPr lang="en-US" altLang="en-US" sz="1400" dirty="0"/>
              <a:t> Require every move at every information set to be taken with non-zero probability. Take limit as tremble probability </a:t>
            </a:r>
            <a:r>
              <a:rPr lang="el-GR" altLang="en-US" sz="1400" dirty="0">
                <a:latin typeface="Times New Roman" panose="02020603050405020304" pitchFamily="18" charset="0"/>
                <a:cs typeface="Times New Roman" panose="02020603050405020304" pitchFamily="18" charset="0"/>
              </a:rPr>
              <a:t>→</a:t>
            </a:r>
            <a:r>
              <a:rPr lang="en-US" altLang="en-US" sz="1400" dirty="0">
                <a:latin typeface="Times New Roman" panose="02020603050405020304" pitchFamily="18" charset="0"/>
                <a:cs typeface="Times New Roman" panose="02020603050405020304" pitchFamily="18" charset="0"/>
              </a:rPr>
              <a:t>0</a:t>
            </a:r>
            <a:endParaRPr lang="en-US" altLang="en-US" sz="1400" dirty="0"/>
          </a:p>
          <a:p>
            <a:r>
              <a:rPr lang="en-US" altLang="en-US" sz="1400" dirty="0">
                <a:solidFill>
                  <a:srgbClr val="FF0000"/>
                </a:solidFill>
              </a:rPr>
              <a:t>Extensive-form </a:t>
            </a:r>
            <a:r>
              <a:rPr lang="en-US" altLang="en-US" sz="1400" b="1" i="1" dirty="0">
                <a:solidFill>
                  <a:srgbClr val="FF0000"/>
                </a:solidFill>
              </a:rPr>
              <a:t>proper</a:t>
            </a:r>
            <a:r>
              <a:rPr lang="en-US" altLang="en-US" sz="1400" dirty="0">
                <a:solidFill>
                  <a:srgbClr val="FF0000"/>
                </a:solidFill>
              </a:rPr>
              <a:t> equilibrium [Myerson 78].</a:t>
            </a:r>
            <a:r>
              <a:rPr lang="en-US" altLang="en-US" sz="1400" dirty="0"/>
              <a:t>  Idea: Costly trembles much less likely. At any information set, for any two actions A and B, if the mover’</a:t>
            </a:r>
            <a:r>
              <a:rPr lang="en-US" altLang="ja-JP" sz="1400" dirty="0"/>
              <a:t>s utility from B is less than from A, then prob(B) ≤ </a:t>
            </a:r>
            <a:r>
              <a:rPr lang="el-GR" altLang="ja-JP" sz="1400" dirty="0">
                <a:latin typeface="Times New Roman" panose="02020603050405020304" pitchFamily="18" charset="0"/>
                <a:cs typeface="Times New Roman" panose="02020603050405020304" pitchFamily="18" charset="0"/>
              </a:rPr>
              <a:t>ε </a:t>
            </a:r>
            <a:r>
              <a:rPr lang="en-US" altLang="ja-JP" sz="1400" dirty="0"/>
              <a:t>prob(A)</a:t>
            </a:r>
            <a:r>
              <a:rPr lang="en-US" altLang="ja-JP" sz="1400" dirty="0">
                <a:latin typeface="Times New Roman" panose="02020603050405020304" pitchFamily="18" charset="0"/>
                <a:cs typeface="Times New Roman" panose="02020603050405020304" pitchFamily="18" charset="0"/>
              </a:rPr>
              <a:t>.  Take limit as </a:t>
            </a:r>
            <a:r>
              <a:rPr lang="el-GR" altLang="ja-JP" sz="1400" dirty="0">
                <a:latin typeface="Times New Roman" panose="02020603050405020304" pitchFamily="18" charset="0"/>
                <a:cs typeface="Times New Roman" panose="02020603050405020304" pitchFamily="18" charset="0"/>
              </a:rPr>
              <a:t>ε→</a:t>
            </a:r>
            <a:r>
              <a:rPr lang="en-US" altLang="ja-JP" sz="1400" dirty="0">
                <a:latin typeface="Times New Roman" panose="02020603050405020304" pitchFamily="18" charset="0"/>
                <a:cs typeface="Times New Roman" panose="02020603050405020304" pitchFamily="18" charset="0"/>
              </a:rPr>
              <a:t>0</a:t>
            </a:r>
            <a:endParaRPr lang="en-US" altLang="ja-JP" sz="1400" dirty="0"/>
          </a:p>
          <a:p>
            <a:endParaRPr lang="en-US" altLang="en-US" sz="1400" dirty="0"/>
          </a:p>
          <a:p>
            <a:pPr lvl="1"/>
            <a:endParaRPr lang="en-US" altLang="en-US" sz="1200" dirty="0"/>
          </a:p>
        </p:txBody>
      </p:sp>
      <p:cxnSp>
        <p:nvCxnSpPr>
          <p:cNvPr id="13316" name="Straight Arrow Connector 2">
            <a:extLst>
              <a:ext uri="{FF2B5EF4-FFF2-40B4-BE49-F238E27FC236}">
                <a16:creationId xmlns:a16="http://schemas.microsoft.com/office/drawing/2014/main" id="{2C27CD07-A544-4857-B6B9-9DA063E8F13A}"/>
              </a:ext>
            </a:extLst>
          </p:cNvPr>
          <p:cNvCxnSpPr>
            <a:cxnSpLocks noChangeShapeType="1"/>
          </p:cNvCxnSpPr>
          <p:nvPr/>
        </p:nvCxnSpPr>
        <p:spPr bwMode="auto">
          <a:xfrm>
            <a:off x="400050" y="1295400"/>
            <a:ext cx="0" cy="4419600"/>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13317" name="TextBox 3">
            <a:extLst>
              <a:ext uri="{FF2B5EF4-FFF2-40B4-BE49-F238E27FC236}">
                <a16:creationId xmlns:a16="http://schemas.microsoft.com/office/drawing/2014/main" id="{8EAC45AB-0C87-4F31-BEFD-30DA0BC20C1D}"/>
              </a:ext>
            </a:extLst>
          </p:cNvPr>
          <p:cNvSpPr txBox="1">
            <a:spLocks noChangeArrowheads="1"/>
          </p:cNvSpPr>
          <p:nvPr/>
        </p:nvSpPr>
        <p:spPr bwMode="auto">
          <a:xfrm rot="5400000">
            <a:off x="-183356" y="2921794"/>
            <a:ext cx="1528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000">
                <a:solidFill>
                  <a:srgbClr val="0070C0"/>
                </a:solidFill>
              </a:rPr>
              <a:t>More refined</a:t>
            </a:r>
          </a:p>
        </p:txBody>
      </p:sp>
    </p:spTree>
    <p:extLst>
      <p:ext uri="{BB962C8B-B14F-4D97-AF65-F5344CB8AC3E}">
        <p14:creationId xmlns:p14="http://schemas.microsoft.com/office/powerpoint/2010/main" val="841520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1" end="1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A4755D-3462-4F61-A92D-B974BE34B06E}"/>
              </a:ext>
            </a:extLst>
          </p:cNvPr>
          <p:cNvSpPr>
            <a:spLocks noGrp="1" noChangeArrowheads="1"/>
          </p:cNvSpPr>
          <p:nvPr>
            <p:ph idx="1"/>
          </p:nvPr>
        </p:nvSpPr>
        <p:spPr>
          <a:xfrm>
            <a:off x="628650" y="990600"/>
            <a:ext cx="8439150" cy="5486400"/>
          </a:xfrm>
        </p:spPr>
        <p:txBody>
          <a:bodyPr/>
          <a:lstStyle/>
          <a:p>
            <a:r>
              <a:rPr lang="en-US" altLang="en-US" sz="1600" dirty="0">
                <a:solidFill>
                  <a:srgbClr val="7030A0"/>
                </a:solidFill>
              </a:rPr>
              <a:t>Extensive-form perfect/proper equilibrium can involve playing weakly dominated strategies </a:t>
            </a:r>
            <a:br>
              <a:rPr lang="en-US" altLang="en-US" sz="1600" dirty="0">
                <a:solidFill>
                  <a:srgbClr val="7030A0"/>
                </a:solidFill>
              </a:rPr>
            </a:br>
            <a:r>
              <a:rPr lang="en-US" altLang="en-US" sz="1600" dirty="0">
                <a:solidFill>
                  <a:srgbClr val="7030A0"/>
                </a:solidFill>
              </a:rPr>
              <a:t>=&gt; argument for other solution concepts:</a:t>
            </a:r>
          </a:p>
          <a:p>
            <a:r>
              <a:rPr lang="en-US" altLang="en-US" sz="1600" i="1" dirty="0">
                <a:solidFill>
                  <a:srgbClr val="FF0000"/>
                </a:solidFill>
              </a:rPr>
              <a:t>Normal-form</a:t>
            </a:r>
            <a:r>
              <a:rPr lang="en-US" altLang="en-US" sz="1600" dirty="0">
                <a:solidFill>
                  <a:srgbClr val="FF0000"/>
                </a:solidFill>
              </a:rPr>
              <a:t> perfect equilibrium </a:t>
            </a:r>
          </a:p>
          <a:p>
            <a:pPr lvl="1"/>
            <a:r>
              <a:rPr lang="en-US" altLang="en-US" sz="1400" dirty="0"/>
              <a:t>Defined analogously to extensive-form trembling hand perfect equilibrium, but now for normal-form games</a:t>
            </a:r>
          </a:p>
          <a:p>
            <a:pPr lvl="1"/>
            <a:r>
              <a:rPr lang="en-US" altLang="en-US" sz="1400" dirty="0"/>
              <a:t>Normal- and extensive-form perfect equilibria are incomparable</a:t>
            </a:r>
          </a:p>
          <a:p>
            <a:pPr lvl="1"/>
            <a:r>
              <a:rPr lang="en-US" altLang="en-US" sz="1400" dirty="0"/>
              <a:t>A normal-form perfect equilibrium of an extensive-form game may or may not be sequential (and might not even be subgame perfect)</a:t>
            </a:r>
          </a:p>
          <a:p>
            <a:r>
              <a:rPr lang="en-US" altLang="en-US" sz="1600" dirty="0">
                <a:solidFill>
                  <a:srgbClr val="FF0000"/>
                </a:solidFill>
              </a:rPr>
              <a:t>Quasi-perfect equilibrium (QPE) [van Damme 84]</a:t>
            </a:r>
          </a:p>
          <a:p>
            <a:pPr lvl="1"/>
            <a:r>
              <a:rPr lang="en-US" altLang="en-US" sz="1400" dirty="0"/>
              <a:t>Original definition, informally: “A player takes observed as well as potential future mistakes of his opponents into account but assumes that he himself will not make a mistake in the future, even if he observes that he has done so in the past.”</a:t>
            </a:r>
          </a:p>
          <a:p>
            <a:pPr lvl="1"/>
            <a:r>
              <a:rPr lang="en-US" altLang="en-US" sz="1400" dirty="0"/>
              <a:t>Can be defined like EFPE, but the trembling constraints state that each sequence must have probability </a:t>
            </a:r>
            <a:r>
              <a:rPr lang="en-US" altLang="en-US" sz="1400" dirty="0">
                <a:latin typeface="Abadi" panose="020B0604020104020204" pitchFamily="34" charset="0"/>
              </a:rPr>
              <a:t>≥</a:t>
            </a:r>
            <a:r>
              <a:rPr lang="en-US" altLang="en-US" sz="1400" dirty="0"/>
              <a:t> </a:t>
            </a:r>
            <a:r>
              <a:rPr lang="en-US" altLang="en-US" sz="1400" dirty="0" err="1"/>
              <a:t>ɛ</a:t>
            </a:r>
            <a:r>
              <a:rPr lang="en-US" altLang="en-US" sz="1400" baseline="30000" dirty="0" err="1"/>
              <a:t>length</a:t>
            </a:r>
            <a:r>
              <a:rPr lang="en-US" altLang="en-US" sz="1400" baseline="30000" dirty="0"/>
              <a:t>(sequence)</a:t>
            </a:r>
            <a:r>
              <a:rPr lang="en-US" altLang="en-US" sz="1400" dirty="0"/>
              <a:t> [</a:t>
            </a:r>
            <a:r>
              <a:rPr lang="en-US" altLang="en-US" sz="1400" dirty="0" err="1"/>
              <a:t>Miltersen</a:t>
            </a:r>
            <a:r>
              <a:rPr lang="en-US" altLang="en-US" sz="1400" dirty="0"/>
              <a:t> &amp; </a:t>
            </a:r>
            <a:r>
              <a:rPr lang="en-US" altLang="en-US" sz="1400" dirty="0" err="1"/>
              <a:t>S</a:t>
            </a:r>
            <a:r>
              <a:rPr lang="en-US" sz="1400" dirty="0" err="1"/>
              <a:t>ø</a:t>
            </a:r>
            <a:r>
              <a:rPr lang="en-US" altLang="en-US" sz="1400" dirty="0" err="1"/>
              <a:t>rensen</a:t>
            </a:r>
            <a:r>
              <a:rPr lang="en-US" altLang="en-US" sz="1400" dirty="0"/>
              <a:t> 2010; Gatti </a:t>
            </a:r>
            <a:r>
              <a:rPr lang="en-US" altLang="en-US" sz="1400" i="1" dirty="0"/>
              <a:t>et al. </a:t>
            </a:r>
            <a:r>
              <a:rPr lang="en-US" altLang="en-US" sz="1400" dirty="0"/>
              <a:t>2020]</a:t>
            </a:r>
            <a:endParaRPr lang="en-US" altLang="en-US" sz="1400" baseline="30000" dirty="0"/>
          </a:p>
          <a:p>
            <a:pPr lvl="1"/>
            <a:r>
              <a:rPr lang="en-US" altLang="en-US" sz="1400" dirty="0"/>
              <a:t>Incomparable to extensive-form perfect/proper</a:t>
            </a:r>
          </a:p>
          <a:p>
            <a:pPr lvl="1"/>
            <a:r>
              <a:rPr lang="en-US" altLang="en-US" sz="1400" dirty="0">
                <a:solidFill>
                  <a:srgbClr val="00B050"/>
                </a:solidFill>
              </a:rPr>
              <a:t>Admissible</a:t>
            </a:r>
            <a:r>
              <a:rPr lang="en-US" altLang="en-US" sz="1400" dirty="0"/>
              <a:t>, unlike EFPE</a:t>
            </a:r>
          </a:p>
          <a:p>
            <a:r>
              <a:rPr lang="en-US" altLang="en-US" sz="1600" i="1" dirty="0">
                <a:solidFill>
                  <a:srgbClr val="FF0000"/>
                </a:solidFill>
              </a:rPr>
              <a:t>Normal-form</a:t>
            </a:r>
            <a:r>
              <a:rPr lang="en-US" altLang="en-US" sz="1600" dirty="0">
                <a:solidFill>
                  <a:srgbClr val="FF0000"/>
                </a:solidFill>
              </a:rPr>
              <a:t> proper equilibrium </a:t>
            </a:r>
          </a:p>
          <a:p>
            <a:pPr lvl="1"/>
            <a:r>
              <a:rPr lang="en-US" altLang="en-US" sz="1400" dirty="0"/>
              <a:t>Defined analogously to extensive-form proper equilibrium, but now for normal-form games</a:t>
            </a:r>
          </a:p>
          <a:p>
            <a:pPr lvl="1"/>
            <a:r>
              <a:rPr lang="en-US" altLang="en-US" sz="1400" dirty="0"/>
              <a:t>Always sequential</a:t>
            </a:r>
          </a:p>
          <a:p>
            <a:pPr lvl="1"/>
            <a:r>
              <a:rPr lang="en-US" altLang="en-US" sz="1400" dirty="0"/>
              <a:t>For 0-sum games, provides a strategy that maximizes the conditional utility (among minmax strategies), conditioned on the opponent making a mistake</a:t>
            </a:r>
          </a:p>
          <a:p>
            <a:pPr lvl="2"/>
            <a:r>
              <a:rPr lang="en-US" altLang="en-US" sz="1200" dirty="0"/>
              <a:t>Here a mistake is defined as a pure strategy that doesn’t achieve the value of the game against all minmax strategies</a:t>
            </a:r>
          </a:p>
        </p:txBody>
      </p:sp>
      <p:cxnSp>
        <p:nvCxnSpPr>
          <p:cNvPr id="16388" name="Straight Arrow Connector 3">
            <a:extLst>
              <a:ext uri="{FF2B5EF4-FFF2-40B4-BE49-F238E27FC236}">
                <a16:creationId xmlns:a16="http://schemas.microsoft.com/office/drawing/2014/main" id="{BEA0F6E3-B66F-4925-BC4C-740D9CEF017F}"/>
              </a:ext>
            </a:extLst>
          </p:cNvPr>
          <p:cNvCxnSpPr>
            <a:cxnSpLocks noChangeShapeType="1"/>
          </p:cNvCxnSpPr>
          <p:nvPr/>
        </p:nvCxnSpPr>
        <p:spPr bwMode="auto">
          <a:xfrm>
            <a:off x="247650" y="2133600"/>
            <a:ext cx="0" cy="2895600"/>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16389" name="TextBox 4">
            <a:extLst>
              <a:ext uri="{FF2B5EF4-FFF2-40B4-BE49-F238E27FC236}">
                <a16:creationId xmlns:a16="http://schemas.microsoft.com/office/drawing/2014/main" id="{346BF66B-FB46-4F5C-98D7-9BCE05995E7C}"/>
              </a:ext>
            </a:extLst>
          </p:cNvPr>
          <p:cNvSpPr txBox="1">
            <a:spLocks noChangeArrowheads="1"/>
          </p:cNvSpPr>
          <p:nvPr/>
        </p:nvSpPr>
        <p:spPr bwMode="auto">
          <a:xfrm rot="5400000">
            <a:off x="-335756" y="3074194"/>
            <a:ext cx="1528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000">
                <a:solidFill>
                  <a:srgbClr val="0070C0"/>
                </a:solidFill>
              </a:rPr>
              <a:t>More refined</a:t>
            </a:r>
          </a:p>
        </p:txBody>
      </p:sp>
      <p:sp>
        <p:nvSpPr>
          <p:cNvPr id="8" name="Title 1">
            <a:extLst>
              <a:ext uri="{FF2B5EF4-FFF2-40B4-BE49-F238E27FC236}">
                <a16:creationId xmlns:a16="http://schemas.microsoft.com/office/drawing/2014/main" id="{A8FC7E42-94C6-4AAD-9319-5FDDF1394250}"/>
              </a:ext>
            </a:extLst>
          </p:cNvPr>
          <p:cNvSpPr>
            <a:spLocks noGrp="1" noChangeArrowheads="1"/>
          </p:cNvSpPr>
          <p:nvPr>
            <p:ph type="title"/>
          </p:nvPr>
        </p:nvSpPr>
        <p:spPr>
          <a:xfrm>
            <a:off x="543560" y="6773"/>
            <a:ext cx="7772400" cy="983827"/>
          </a:xfrm>
        </p:spPr>
        <p:txBody>
          <a:bodyPr/>
          <a:lstStyle/>
          <a:p>
            <a:pPr>
              <a:lnSpc>
                <a:spcPts val="3200"/>
              </a:lnSpc>
            </a:pPr>
            <a:r>
              <a:rPr lang="en-US" altLang="en-US" sz="3200" dirty="0"/>
              <a:t>Solution concepts for extensive-form imperfect-information games (slide 3 of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027537-1476-4CF0-A94A-89591C654B09}"/>
              </a:ext>
            </a:extLst>
          </p:cNvPr>
          <p:cNvPicPr>
            <a:picLocks noChangeAspect="1"/>
          </p:cNvPicPr>
          <p:nvPr/>
        </p:nvPicPr>
        <p:blipFill>
          <a:blip r:embed="rId2"/>
          <a:stretch>
            <a:fillRect/>
          </a:stretch>
        </p:blipFill>
        <p:spPr>
          <a:xfrm>
            <a:off x="0" y="1178887"/>
            <a:ext cx="9144000" cy="4500226"/>
          </a:xfrm>
          <a:prstGeom prst="rect">
            <a:avLst/>
          </a:prstGeom>
        </p:spPr>
      </p:pic>
    </p:spTree>
    <p:extLst>
      <p:ext uri="{BB962C8B-B14F-4D97-AF65-F5344CB8AC3E}">
        <p14:creationId xmlns:p14="http://schemas.microsoft.com/office/powerpoint/2010/main" val="4128155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5AC3B-4D1D-4B00-BBBA-F1B812D8A52D}"/>
              </a:ext>
            </a:extLst>
          </p:cNvPr>
          <p:cNvSpPr>
            <a:spLocks noGrp="1"/>
          </p:cNvSpPr>
          <p:nvPr>
            <p:ph type="title"/>
          </p:nvPr>
        </p:nvSpPr>
        <p:spPr>
          <a:xfrm>
            <a:off x="433137" y="76200"/>
            <a:ext cx="8305800" cy="914400"/>
          </a:xfrm>
        </p:spPr>
        <p:txBody>
          <a:bodyPr>
            <a:noAutofit/>
          </a:bodyPr>
          <a:lstStyle/>
          <a:p>
            <a:r>
              <a:rPr lang="en-US" sz="2800" dirty="0"/>
              <a:t>Algorithms for equilibrium refinements in 2-player </a:t>
            </a:r>
            <a:br>
              <a:rPr lang="en-US" sz="2800" dirty="0"/>
            </a:br>
            <a:r>
              <a:rPr lang="en-US" sz="2800" dirty="0"/>
              <a:t>0-sum extensive-form imperfect-information games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EBC187-96E4-4D1C-83ED-AE9DE6DFC811}"/>
                  </a:ext>
                </a:extLst>
              </p:cNvPr>
              <p:cNvSpPr>
                <a:spLocks noGrp="1"/>
              </p:cNvSpPr>
              <p:nvPr>
                <p:ph idx="1"/>
              </p:nvPr>
            </p:nvSpPr>
            <p:spPr>
              <a:xfrm>
                <a:off x="152400" y="1915809"/>
                <a:ext cx="8915400" cy="4942191"/>
              </a:xfrm>
            </p:spPr>
            <p:txBody>
              <a:bodyPr>
                <a:normAutofit fontScale="92500"/>
              </a:bodyPr>
              <a:lstStyle/>
              <a:p>
                <a:r>
                  <a:rPr lang="en-US" sz="1400" dirty="0"/>
                  <a:t>Even in 2-player 0-sum setting, these had been too complex to compute beyond small games</a:t>
                </a:r>
              </a:p>
              <a:p>
                <a:pPr lvl="1"/>
                <a:r>
                  <a:rPr lang="en-US" sz="1200" dirty="0"/>
                  <a:t>Best prior algorithm </a:t>
                </a:r>
                <a:r>
                  <a:rPr lang="en-US" sz="1200" dirty="0">
                    <a:solidFill>
                      <a:schemeClr val="bg1">
                        <a:lumMod val="75000"/>
                      </a:schemeClr>
                    </a:solidFill>
                  </a:rPr>
                  <a:t>[</a:t>
                </a:r>
                <a:r>
                  <a:rPr lang="en-US" sz="1200" dirty="0" err="1">
                    <a:solidFill>
                      <a:schemeClr val="bg1">
                        <a:lumMod val="75000"/>
                      </a:schemeClr>
                    </a:solidFill>
                  </a:rPr>
                  <a:t>Miltersen</a:t>
                </a:r>
                <a:r>
                  <a:rPr lang="en-US" sz="1200" dirty="0">
                    <a:solidFill>
                      <a:schemeClr val="bg1">
                        <a:lumMod val="75000"/>
                      </a:schemeClr>
                    </a:solidFill>
                  </a:rPr>
                  <a:t> &amp; </a:t>
                </a:r>
                <a:r>
                  <a:rPr lang="en-US" sz="1200" dirty="0" err="1">
                    <a:solidFill>
                      <a:schemeClr val="bg1">
                        <a:lumMod val="75000"/>
                      </a:schemeClr>
                    </a:solidFill>
                  </a:rPr>
                  <a:t>Sørensen</a:t>
                </a:r>
                <a:r>
                  <a:rPr lang="en-US" sz="1200" dirty="0">
                    <a:solidFill>
                      <a:schemeClr val="bg1">
                        <a:lumMod val="75000"/>
                      </a:schemeClr>
                    </a:solidFill>
                  </a:rPr>
                  <a:t> 2010] </a:t>
                </a:r>
                <a:r>
                  <a:rPr lang="en-US" sz="1200" dirty="0"/>
                  <a:t>can solve games with 1,000 leaves </a:t>
                </a:r>
                <a:r>
                  <a:rPr lang="en-US" sz="1200" dirty="0">
                    <a:solidFill>
                      <a:schemeClr val="bg1">
                        <a:lumMod val="75000"/>
                      </a:schemeClr>
                    </a:solidFill>
                  </a:rPr>
                  <a:t>[Farina, Gatti, and Sandholm, NeurIPS-18, draft-22]</a:t>
                </a:r>
              </a:p>
              <a:p>
                <a:r>
                  <a:rPr lang="en-US" sz="1400" dirty="0"/>
                  <a:t>New algorithm finds exact EFPEs and QPEs for games with 100,000,000’s of leaves on a laptop in a day</a:t>
                </a:r>
              </a:p>
              <a:p>
                <a:r>
                  <a:rPr lang="en-US" sz="1400" dirty="0"/>
                  <a:t>EFPE-style and QPE-style trembling can be modeled as </a:t>
                </a:r>
                <a:r>
                  <a:rPr lang="en-US" sz="1400" i="1" dirty="0"/>
                  <a:t>trembling linear programs </a:t>
                </a:r>
                <a:r>
                  <a:rPr lang="en-US" sz="1400" dirty="0"/>
                  <a:t>for a given trembling magnitude </a:t>
                </a:r>
                <a:r>
                  <a:rPr lang="el-GR" sz="1400" dirty="0"/>
                  <a:t>ε </a:t>
                </a:r>
                <a:r>
                  <a:rPr lang="en-US" sz="1400" dirty="0"/>
                  <a:t>&gt; 0</a:t>
                </a:r>
              </a:p>
              <a:p>
                <a:endParaRPr lang="en-US" sz="1400" dirty="0"/>
              </a:p>
              <a:p>
                <a:endParaRPr lang="en-US" sz="1400" dirty="0"/>
              </a:p>
              <a:p>
                <a:endParaRPr lang="en-US" sz="1400" dirty="0"/>
              </a:p>
              <a:p>
                <a:endParaRPr lang="en-US" sz="1400" dirty="0"/>
              </a:p>
              <a:p>
                <a:pPr marL="0" indent="0">
                  <a:buNone/>
                </a:pPr>
                <a:endParaRPr lang="en-US" sz="1400" dirty="0"/>
              </a:p>
              <a:p>
                <a:r>
                  <a:rPr lang="en-US" sz="1400" dirty="0"/>
                  <a:t>As </a:t>
                </a:r>
                <a:r>
                  <a:rPr lang="el-GR" sz="1400" dirty="0"/>
                  <a:t>ε</a:t>
                </a:r>
                <a:r>
                  <a:rPr lang="en-US" sz="1400" dirty="0"/>
                  <a:t> </a:t>
                </a:r>
                <a:r>
                  <a:rPr lang="en-US" sz="1400" dirty="0">
                    <a:latin typeface="Abadi" panose="020B0604020104020204" pitchFamily="34" charset="0"/>
                  </a:rPr>
                  <a:t>→ </a:t>
                </a:r>
                <a:r>
                  <a:rPr lang="en-US" sz="1400" dirty="0"/>
                  <a:t>0, the LP optimum approaches an EFPE or QPE, respectively</a:t>
                </a:r>
              </a:p>
              <a:p>
                <a:r>
                  <a:rPr lang="en-US" sz="1400" b="1" dirty="0"/>
                  <a:t>Theorem</a:t>
                </a:r>
                <a:r>
                  <a:rPr lang="en-US" sz="1400" dirty="0"/>
                  <a:t> </a:t>
                </a:r>
                <a:r>
                  <a:rPr lang="en-US" sz="1400" dirty="0">
                    <a:solidFill>
                      <a:schemeClr val="bg1">
                        <a:lumMod val="75000"/>
                      </a:schemeClr>
                    </a:solidFill>
                  </a:rPr>
                  <a:t>[Farina, Gatti &amp; Sandholm, NeurIPS-18, draft-22]</a:t>
                </a:r>
                <a:r>
                  <a:rPr lang="en-US" sz="1400" dirty="0"/>
                  <a:t>.  </a:t>
                </a:r>
                <a14:m>
                  <m:oMath xmlns:m="http://schemas.openxmlformats.org/officeDocument/2006/math">
                    <m:r>
                      <a:rPr lang="en-US" sz="1400" b="1" i="1" smtClean="0">
                        <a:latin typeface="Cambria Math" panose="02040503050406030204" pitchFamily="18" charset="0"/>
                      </a:rPr>
                      <m:t>∃</m:t>
                    </m:r>
                  </m:oMath>
                </a14:m>
                <a:r>
                  <a:rPr lang="en-US" sz="1400" dirty="0"/>
                  <a:t> finite game-specific </a:t>
                </a:r>
                <a:r>
                  <a:rPr lang="el-GR" sz="1400" dirty="0"/>
                  <a:t>ε</a:t>
                </a:r>
                <a:r>
                  <a:rPr lang="en-US" sz="1400" dirty="0"/>
                  <a:t>* &gt; 0 </a:t>
                </a:r>
                <a:r>
                  <a:rPr lang="en-US" sz="1400" dirty="0" err="1"/>
                  <a:t>s.t.</a:t>
                </a:r>
                <a:r>
                  <a:rPr lang="en-US" sz="1400" dirty="0"/>
                  <a:t> for all 0 &lt;</a:t>
                </a:r>
                <a:r>
                  <a:rPr lang="el-GR" sz="1400" dirty="0"/>
                  <a:t> ε</a:t>
                </a:r>
                <a:r>
                  <a:rPr lang="en-US" sz="1400" dirty="0"/>
                  <a:t> ≤ </a:t>
                </a:r>
                <a:r>
                  <a:rPr lang="el-GR" sz="1400" dirty="0"/>
                  <a:t>ε</a:t>
                </a:r>
                <a:r>
                  <a:rPr lang="en-US" sz="1400" dirty="0"/>
                  <a:t>*, the optimal LP basis is stable</a:t>
                </a:r>
              </a:p>
              <a:p>
                <a:r>
                  <a:rPr lang="en-US" sz="1400" b="1" dirty="0"/>
                  <a:t>Algorithm</a:t>
                </a:r>
                <a:r>
                  <a:rPr lang="en-US" sz="1400" dirty="0"/>
                  <a:t> </a:t>
                </a:r>
                <a:r>
                  <a:rPr lang="en-US" sz="1400" dirty="0">
                    <a:solidFill>
                      <a:schemeClr val="bg1">
                        <a:lumMod val="75000"/>
                      </a:schemeClr>
                    </a:solidFill>
                  </a:rPr>
                  <a:t>[Farina, Gatti &amp; Sandholm, NeurIPS-18, draft-22]</a:t>
                </a:r>
              </a:p>
              <a:p>
                <a:pPr marL="457200" lvl="1" indent="0">
                  <a:buNone/>
                </a:pPr>
                <a:r>
                  <a:rPr lang="en-US" sz="1400" b="1" dirty="0"/>
                  <a:t>Initialize</a:t>
                </a:r>
                <a:r>
                  <a:rPr lang="en-US" sz="1400" dirty="0"/>
                  <a:t> </a:t>
                </a:r>
                <a:r>
                  <a:rPr lang="el-GR" sz="1400" dirty="0"/>
                  <a:t>ε </a:t>
                </a:r>
                <a:r>
                  <a:rPr lang="en-US" sz="1400" dirty="0"/>
                  <a:t>&gt; 0</a:t>
                </a:r>
              </a:p>
              <a:p>
                <a:pPr marL="457200" lvl="1" indent="0">
                  <a:buNone/>
                </a:pPr>
                <a:r>
                  <a:rPr lang="en-US" sz="1400" b="1" dirty="0"/>
                  <a:t>Repeat</a:t>
                </a:r>
              </a:p>
              <a:p>
                <a:pPr marL="457200" lvl="1" indent="0">
                  <a:buNone/>
                </a:pPr>
                <a:r>
                  <a:rPr lang="en-US" sz="1400" dirty="0"/>
                  <a:t>	Solve </a:t>
                </a:r>
                <a:r>
                  <a:rPr lang="en-US" sz="1400" i="1" dirty="0"/>
                  <a:t>P(</a:t>
                </a:r>
                <a:r>
                  <a:rPr lang="el-GR" sz="1400" dirty="0"/>
                  <a:t>ε</a:t>
                </a:r>
                <a:r>
                  <a:rPr lang="en-US" sz="1400" i="1" dirty="0"/>
                  <a:t>)</a:t>
                </a:r>
              </a:p>
              <a:p>
                <a:pPr marL="914400" lvl="2" indent="0">
                  <a:buNone/>
                </a:pPr>
                <a:r>
                  <a:rPr lang="en-US" sz="1400" b="1" dirty="0"/>
                  <a:t>if</a:t>
                </a:r>
                <a:r>
                  <a:rPr lang="en-US" sz="1400" dirty="0"/>
                  <a:t> </a:t>
                </a:r>
                <a:r>
                  <a:rPr lang="en-US" sz="1400" u="sng" dirty="0"/>
                  <a:t>basis is stable</a:t>
                </a:r>
              </a:p>
              <a:p>
                <a:pPr marL="1371600" lvl="3" indent="0">
                  <a:buNone/>
                </a:pPr>
                <a:r>
                  <a:rPr lang="en-US" sz="1400" u="sng" dirty="0"/>
                  <a:t>Compute the limit of the optimal LP solution as  </a:t>
                </a:r>
                <a:r>
                  <a:rPr lang="el-GR" sz="1400" u="sng" dirty="0"/>
                  <a:t>ε</a:t>
                </a:r>
                <a:r>
                  <a:rPr lang="en-US" sz="1400" u="sng" dirty="0"/>
                  <a:t>*</a:t>
                </a:r>
                <a:r>
                  <a:rPr lang="en-US" sz="1400" u="sng" dirty="0">
                    <a:latin typeface="Abadi" panose="020B0604020104020204" pitchFamily="34" charset="0"/>
                  </a:rPr>
                  <a:t>→ </a:t>
                </a:r>
                <a:r>
                  <a:rPr lang="en-US" sz="1400" u="sng" dirty="0"/>
                  <a:t>0</a:t>
                </a:r>
                <a:r>
                  <a:rPr lang="en-US" sz="1400" dirty="0"/>
                  <a:t> and return</a:t>
                </a:r>
              </a:p>
              <a:p>
                <a:pPr marL="914400" lvl="2" indent="0">
                  <a:buNone/>
                </a:pPr>
                <a:r>
                  <a:rPr lang="en-US" sz="1400" b="1" dirty="0"/>
                  <a:t>else</a:t>
                </a:r>
                <a:r>
                  <a:rPr lang="en-US" sz="1400" dirty="0"/>
                  <a:t> </a:t>
                </a:r>
                <a:r>
                  <a:rPr lang="el-GR" sz="1400" dirty="0"/>
                  <a:t>ε </a:t>
                </a:r>
                <a:r>
                  <a:rPr lang="en-US" sz="1400" dirty="0">
                    <a:latin typeface="Abadi" panose="020B0604020104020204" pitchFamily="34" charset="0"/>
                  </a:rPr>
                  <a:t>←</a:t>
                </a:r>
                <a:r>
                  <a:rPr lang="en-US" sz="1400" dirty="0"/>
                  <a:t> </a:t>
                </a:r>
                <a:r>
                  <a:rPr lang="el-GR" sz="1400" dirty="0"/>
                  <a:t>ε </a:t>
                </a:r>
                <a:r>
                  <a:rPr lang="en-US" sz="1400" dirty="0"/>
                  <a:t>/1000</a:t>
                </a:r>
              </a:p>
              <a:p>
                <a:r>
                  <a:rPr lang="en-US" sz="1400" dirty="0"/>
                  <a:t>Newest version runs LP </a:t>
                </a:r>
                <a:r>
                  <a:rPr lang="en-US" sz="1400" dirty="0" err="1"/>
                  <a:t>sparsification</a:t>
                </a:r>
                <a:r>
                  <a:rPr lang="en-US" sz="1400" dirty="0"/>
                  <a:t> as a preprocessor before running the above algorithm </a:t>
                </a:r>
                <a:r>
                  <a:rPr lang="en-US" sz="1400" dirty="0">
                    <a:solidFill>
                      <a:schemeClr val="bg1">
                        <a:lumMod val="75000"/>
                      </a:schemeClr>
                    </a:solidFill>
                  </a:rPr>
                  <a:t>[Farina, Gatti &amp; Sandholm, 2021]</a:t>
                </a:r>
              </a:p>
            </p:txBody>
          </p:sp>
        </mc:Choice>
        <mc:Fallback xmlns="">
          <p:sp>
            <p:nvSpPr>
              <p:cNvPr id="3" name="Content Placeholder 2">
                <a:extLst>
                  <a:ext uri="{FF2B5EF4-FFF2-40B4-BE49-F238E27FC236}">
                    <a16:creationId xmlns:a16="http://schemas.microsoft.com/office/drawing/2014/main" id="{DAEBC187-96E4-4D1C-83ED-AE9DE6DFC811}"/>
                  </a:ext>
                </a:extLst>
              </p:cNvPr>
              <p:cNvSpPr>
                <a:spLocks noGrp="1" noRot="1" noChangeAspect="1" noMove="1" noResize="1" noEditPoints="1" noAdjustHandles="1" noChangeArrowheads="1" noChangeShapeType="1" noTextEdit="1"/>
              </p:cNvSpPr>
              <p:nvPr>
                <p:ph idx="1"/>
              </p:nvPr>
            </p:nvSpPr>
            <p:spPr>
              <a:xfrm>
                <a:off x="152400" y="1915809"/>
                <a:ext cx="8915400" cy="4942191"/>
              </a:xfrm>
              <a:blipFill>
                <a:blip r:embed="rId2"/>
                <a:stretch>
                  <a:fillRect t="-12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F1CC0505-5C6F-4DDA-AFDD-0242CA37EA39}"/>
              </a:ext>
            </a:extLst>
          </p:cNvPr>
          <p:cNvSpPr txBox="1"/>
          <p:nvPr/>
        </p:nvSpPr>
        <p:spPr>
          <a:xfrm>
            <a:off x="609600" y="1153180"/>
            <a:ext cx="2386263" cy="523220"/>
          </a:xfrm>
          <a:prstGeom prst="rect">
            <a:avLst/>
          </a:prstGeom>
          <a:noFill/>
        </p:spPr>
        <p:txBody>
          <a:bodyPr wrap="square">
            <a:spAutoFit/>
          </a:bodyPr>
          <a:lstStyle/>
          <a:p>
            <a:r>
              <a:rPr lang="en-US" sz="1400" dirty="0"/>
              <a:t>Sequential equilibrium </a:t>
            </a:r>
          </a:p>
          <a:p>
            <a:r>
              <a:rPr lang="en-US" sz="1400" dirty="0"/>
              <a:t>[Kreps and Wilson, 1982]</a:t>
            </a:r>
          </a:p>
        </p:txBody>
      </p:sp>
      <p:sp>
        <p:nvSpPr>
          <p:cNvPr id="13" name="TextBox 12">
            <a:extLst>
              <a:ext uri="{FF2B5EF4-FFF2-40B4-BE49-F238E27FC236}">
                <a16:creationId xmlns:a16="http://schemas.microsoft.com/office/drawing/2014/main" id="{DE74E6BA-E8AF-4CE1-8FAA-801009DC9689}"/>
              </a:ext>
            </a:extLst>
          </p:cNvPr>
          <p:cNvSpPr txBox="1"/>
          <p:nvPr/>
        </p:nvSpPr>
        <p:spPr>
          <a:xfrm>
            <a:off x="2819400" y="990600"/>
            <a:ext cx="6248400" cy="307777"/>
          </a:xfrm>
          <a:prstGeom prst="rect">
            <a:avLst/>
          </a:prstGeom>
          <a:noFill/>
        </p:spPr>
        <p:txBody>
          <a:bodyPr wrap="square">
            <a:spAutoFit/>
          </a:bodyPr>
          <a:lstStyle/>
          <a:p>
            <a:r>
              <a:rPr lang="en-US" sz="1400" b="1" dirty="0"/>
              <a:t>Extensive-form trembling hand perfect equilibrium (EFPE) </a:t>
            </a:r>
            <a:r>
              <a:rPr lang="en-US" sz="1400" dirty="0"/>
              <a:t>[</a:t>
            </a:r>
            <a:r>
              <a:rPr lang="en-US" sz="1400" dirty="0" err="1"/>
              <a:t>Selten</a:t>
            </a:r>
            <a:r>
              <a:rPr lang="en-US" sz="1400" dirty="0"/>
              <a:t>, 1975] </a:t>
            </a:r>
          </a:p>
        </p:txBody>
      </p:sp>
      <p:sp>
        <p:nvSpPr>
          <p:cNvPr id="15" name="TextBox 14">
            <a:extLst>
              <a:ext uri="{FF2B5EF4-FFF2-40B4-BE49-F238E27FC236}">
                <a16:creationId xmlns:a16="http://schemas.microsoft.com/office/drawing/2014/main" id="{8B92C29E-9C1E-4DD6-A99F-5CC728FECA58}"/>
              </a:ext>
            </a:extLst>
          </p:cNvPr>
          <p:cNvSpPr txBox="1"/>
          <p:nvPr/>
        </p:nvSpPr>
        <p:spPr>
          <a:xfrm>
            <a:off x="2823411" y="1406098"/>
            <a:ext cx="4704346" cy="307777"/>
          </a:xfrm>
          <a:prstGeom prst="rect">
            <a:avLst/>
          </a:prstGeom>
          <a:noFill/>
        </p:spPr>
        <p:txBody>
          <a:bodyPr wrap="square">
            <a:spAutoFit/>
          </a:bodyPr>
          <a:lstStyle/>
          <a:p>
            <a:r>
              <a:rPr lang="en-US" sz="1400" b="1" dirty="0"/>
              <a:t>Quasi-perfect equilibrium (QPE) </a:t>
            </a:r>
            <a:r>
              <a:rPr lang="en-US" sz="1400" dirty="0"/>
              <a:t>[van Damme, 1984]</a:t>
            </a:r>
          </a:p>
        </p:txBody>
      </p:sp>
      <p:cxnSp>
        <p:nvCxnSpPr>
          <p:cNvPr id="17" name="Straight Connector 16">
            <a:extLst>
              <a:ext uri="{FF2B5EF4-FFF2-40B4-BE49-F238E27FC236}">
                <a16:creationId xmlns:a16="http://schemas.microsoft.com/office/drawing/2014/main" id="{3D5B68AF-09C0-4088-A401-E4C2E33803F1}"/>
              </a:ext>
            </a:extLst>
          </p:cNvPr>
          <p:cNvCxnSpPr>
            <a:cxnSpLocks/>
            <a:endCxn id="13" idx="1"/>
          </p:cNvCxnSpPr>
          <p:nvPr/>
        </p:nvCxnSpPr>
        <p:spPr>
          <a:xfrm flipV="1">
            <a:off x="2590800" y="1144489"/>
            <a:ext cx="228600"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BD9653-02DD-4029-BD88-7086C4B6471D}"/>
              </a:ext>
            </a:extLst>
          </p:cNvPr>
          <p:cNvCxnSpPr>
            <a:cxnSpLocks/>
            <a:endCxn id="15" idx="1"/>
          </p:cNvCxnSpPr>
          <p:nvPr/>
        </p:nvCxnSpPr>
        <p:spPr>
          <a:xfrm>
            <a:off x="2590800" y="1359187"/>
            <a:ext cx="232611" cy="20080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EF559A0A-452E-4C2E-B9DF-8F85459A1AAF}"/>
              </a:ext>
            </a:extLst>
          </p:cNvPr>
          <p:cNvPicPr>
            <a:picLocks noChangeAspect="1"/>
          </p:cNvPicPr>
          <p:nvPr/>
        </p:nvPicPr>
        <p:blipFill>
          <a:blip r:embed="rId3"/>
          <a:stretch>
            <a:fillRect/>
          </a:stretch>
        </p:blipFill>
        <p:spPr>
          <a:xfrm>
            <a:off x="3312695" y="3076096"/>
            <a:ext cx="2546684" cy="790051"/>
          </a:xfrm>
          <a:prstGeom prst="rect">
            <a:avLst/>
          </a:prstGeom>
        </p:spPr>
      </p:pic>
    </p:spTree>
    <p:extLst>
      <p:ext uri="{BB962C8B-B14F-4D97-AF65-F5344CB8AC3E}">
        <p14:creationId xmlns:p14="http://schemas.microsoft.com/office/powerpoint/2010/main" val="89807657"/>
      </p:ext>
    </p:extLst>
  </p:cSld>
  <p:clrMapOvr>
    <a:masterClrMapping/>
  </p:clrMapOvr>
  <mc:AlternateContent xmlns:mc="http://schemas.openxmlformats.org/markup-compatibility/2006" xmlns:p14="http://schemas.microsoft.com/office/powerpoint/2010/main">
    <mc:Choice Requires="p14">
      <p:transition spd="slow" p14:dur="2000" advTm="121239"/>
    </mc:Choice>
    <mc:Fallback xmlns="">
      <p:transition spd="slow" advTm="121239"/>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F7C8636-291A-DAC4-58D0-447C9A46A5F3}"/>
              </a:ext>
            </a:extLst>
          </p:cNvPr>
          <p:cNvSpPr>
            <a:spLocks noGrp="1" noChangeArrowheads="1"/>
          </p:cNvSpPr>
          <p:nvPr>
            <p:ph type="title"/>
          </p:nvPr>
        </p:nvSpPr>
        <p:spPr>
          <a:xfrm>
            <a:off x="685800" y="76200"/>
            <a:ext cx="7772400" cy="762000"/>
          </a:xfrm>
        </p:spPr>
        <p:txBody>
          <a:bodyPr/>
          <a:lstStyle/>
          <a:p>
            <a:r>
              <a:rPr lang="en-US" altLang="en-US" b="1">
                <a:latin typeface="Helvetica" panose="020B0604020202020204" pitchFamily="34" charset="0"/>
              </a:rPr>
              <a:t>Terminology</a:t>
            </a:r>
          </a:p>
        </p:txBody>
      </p:sp>
      <p:sp>
        <p:nvSpPr>
          <p:cNvPr id="63491" name="Rectangle 3">
            <a:extLst>
              <a:ext uri="{FF2B5EF4-FFF2-40B4-BE49-F238E27FC236}">
                <a16:creationId xmlns:a16="http://schemas.microsoft.com/office/drawing/2014/main" id="{B44E3505-788E-7F63-7226-4B150C5BA729}"/>
              </a:ext>
            </a:extLst>
          </p:cNvPr>
          <p:cNvSpPr>
            <a:spLocks noGrp="1" noChangeArrowheads="1"/>
          </p:cNvSpPr>
          <p:nvPr>
            <p:ph type="body" idx="1"/>
          </p:nvPr>
        </p:nvSpPr>
        <p:spPr>
          <a:xfrm>
            <a:off x="152400" y="1143000"/>
            <a:ext cx="8839200" cy="4876800"/>
          </a:xfrm>
        </p:spPr>
        <p:txBody>
          <a:bodyPr/>
          <a:lstStyle/>
          <a:p>
            <a:pPr>
              <a:spcAft>
                <a:spcPct val="20000"/>
              </a:spcAft>
            </a:pPr>
            <a:r>
              <a:rPr lang="en-US" altLang="en-US" sz="2400" b="1" i="1">
                <a:solidFill>
                  <a:srgbClr val="0000FC"/>
                </a:solidFill>
                <a:latin typeface="Helvetica" panose="020B0604020202020204" pitchFamily="34" charset="0"/>
              </a:rPr>
              <a:t>Agent</a:t>
            </a:r>
            <a:r>
              <a:rPr lang="en-US" altLang="en-US" sz="2400" b="1">
                <a:solidFill>
                  <a:srgbClr val="0000FC"/>
                </a:solidFill>
                <a:latin typeface="Helvetica" panose="020B0604020202020204" pitchFamily="34" charset="0"/>
              </a:rPr>
              <a:t> = </a:t>
            </a:r>
            <a:r>
              <a:rPr lang="en-US" altLang="en-US" sz="2400" b="1" i="1">
                <a:solidFill>
                  <a:srgbClr val="0000FC"/>
                </a:solidFill>
                <a:latin typeface="Helvetica" panose="020B0604020202020204" pitchFamily="34" charset="0"/>
              </a:rPr>
              <a:t>player</a:t>
            </a:r>
          </a:p>
          <a:p>
            <a:pPr>
              <a:spcAft>
                <a:spcPct val="20000"/>
              </a:spcAft>
            </a:pPr>
            <a:r>
              <a:rPr lang="en-US" altLang="en-US" sz="2400" b="1" i="1">
                <a:solidFill>
                  <a:srgbClr val="0000FC"/>
                </a:solidFill>
                <a:latin typeface="Helvetica" panose="020B0604020202020204" pitchFamily="34" charset="0"/>
              </a:rPr>
              <a:t>Action</a:t>
            </a:r>
            <a:r>
              <a:rPr lang="en-US" altLang="en-US" sz="2400" b="1">
                <a:solidFill>
                  <a:srgbClr val="0000FC"/>
                </a:solidFill>
                <a:latin typeface="Helvetica" panose="020B0604020202020204" pitchFamily="34" charset="0"/>
              </a:rPr>
              <a:t> = </a:t>
            </a:r>
            <a:r>
              <a:rPr lang="en-US" altLang="en-US" sz="2400" b="1" i="1">
                <a:solidFill>
                  <a:srgbClr val="0000FC"/>
                </a:solidFill>
                <a:latin typeface="Helvetica" panose="020B0604020202020204" pitchFamily="34" charset="0"/>
              </a:rPr>
              <a:t>move</a:t>
            </a:r>
            <a:r>
              <a:rPr lang="en-US" altLang="en-US" sz="2400" b="1">
                <a:latin typeface="Helvetica" panose="020B0604020202020204" pitchFamily="34" charset="0"/>
              </a:rPr>
              <a:t> = choice that agent can make at a point in the game</a:t>
            </a:r>
          </a:p>
          <a:p>
            <a:pPr>
              <a:spcAft>
                <a:spcPct val="20000"/>
              </a:spcAft>
            </a:pPr>
            <a:r>
              <a:rPr lang="en-US" altLang="en-US" sz="2400" b="1" i="1">
                <a:solidFill>
                  <a:srgbClr val="0000FC"/>
                </a:solidFill>
                <a:latin typeface="Helvetica" panose="020B0604020202020204" pitchFamily="34" charset="0"/>
              </a:rPr>
              <a:t>Strategy</a:t>
            </a:r>
            <a:r>
              <a:rPr lang="en-US" altLang="en-US" sz="2400" b="1">
                <a:latin typeface="Helvetica" panose="020B0604020202020204" pitchFamily="34" charset="0"/>
              </a:rPr>
              <a:t>  s</a:t>
            </a:r>
            <a:r>
              <a:rPr lang="en-US" altLang="en-US" sz="2400" b="1" baseline="-25000">
                <a:latin typeface="Helvetica" panose="020B0604020202020204" pitchFamily="34" charset="0"/>
              </a:rPr>
              <a:t>i</a:t>
            </a:r>
            <a:r>
              <a:rPr lang="en-US" altLang="en-US" sz="2400" b="1">
                <a:latin typeface="Helvetica" panose="020B0604020202020204" pitchFamily="34" charset="0"/>
              </a:rPr>
              <a:t> = mapping from history (to the extent that the agent i can distinguish) to actions</a:t>
            </a:r>
          </a:p>
          <a:p>
            <a:pPr>
              <a:spcAft>
                <a:spcPct val="20000"/>
              </a:spcAft>
            </a:pPr>
            <a:r>
              <a:rPr lang="en-US" altLang="en-US" sz="2400" b="1" i="1">
                <a:solidFill>
                  <a:srgbClr val="0000FC"/>
                </a:solidFill>
                <a:latin typeface="Helvetica" panose="020B0604020202020204" pitchFamily="34" charset="0"/>
              </a:rPr>
              <a:t>Strategy set</a:t>
            </a:r>
            <a:r>
              <a:rPr lang="en-US" altLang="en-US" sz="2400" b="1">
                <a:latin typeface="Helvetica" panose="020B0604020202020204" pitchFamily="34" charset="0"/>
              </a:rPr>
              <a:t>  S</a:t>
            </a:r>
            <a:r>
              <a:rPr lang="en-US" altLang="en-US" sz="2400" b="1" baseline="-25000">
                <a:latin typeface="Helvetica" panose="020B0604020202020204" pitchFamily="34" charset="0"/>
              </a:rPr>
              <a:t>i</a:t>
            </a:r>
            <a:r>
              <a:rPr lang="en-US" altLang="en-US" sz="2400" b="1">
                <a:latin typeface="Helvetica" panose="020B0604020202020204" pitchFamily="34" charset="0"/>
              </a:rPr>
              <a:t> = strategies available to the agent</a:t>
            </a:r>
          </a:p>
          <a:p>
            <a:pPr>
              <a:spcAft>
                <a:spcPct val="20000"/>
              </a:spcAft>
            </a:pPr>
            <a:r>
              <a:rPr lang="en-US" altLang="en-US" sz="2400" b="1" i="1">
                <a:solidFill>
                  <a:srgbClr val="0000FC"/>
                </a:solidFill>
                <a:latin typeface="Helvetica" panose="020B0604020202020204" pitchFamily="34" charset="0"/>
              </a:rPr>
              <a:t>Strategy profile</a:t>
            </a:r>
            <a:r>
              <a:rPr lang="en-US" altLang="en-US" sz="2400" b="1">
                <a:latin typeface="Helvetica" panose="020B0604020202020204" pitchFamily="34" charset="0"/>
              </a:rPr>
              <a:t> (s</a:t>
            </a:r>
            <a:r>
              <a:rPr lang="en-US" altLang="en-US" sz="2400" b="1" baseline="-25000">
                <a:latin typeface="Helvetica" panose="020B0604020202020204" pitchFamily="34" charset="0"/>
              </a:rPr>
              <a:t>1</a:t>
            </a:r>
            <a:r>
              <a:rPr lang="en-US" altLang="en-US" sz="2400" b="1">
                <a:latin typeface="Helvetica" panose="020B0604020202020204" pitchFamily="34" charset="0"/>
              </a:rPr>
              <a:t>, s</a:t>
            </a:r>
            <a:r>
              <a:rPr lang="en-US" altLang="en-US" sz="2400" b="1" baseline="-25000">
                <a:latin typeface="Helvetica" panose="020B0604020202020204" pitchFamily="34" charset="0"/>
              </a:rPr>
              <a:t>2</a:t>
            </a:r>
            <a:r>
              <a:rPr lang="en-US" altLang="en-US" sz="2400" b="1">
                <a:latin typeface="Helvetica" panose="020B0604020202020204" pitchFamily="34" charset="0"/>
              </a:rPr>
              <a:t>, ..., s</a:t>
            </a:r>
            <a:r>
              <a:rPr lang="en-US" altLang="en-US" sz="2400" b="1" baseline="-25000">
                <a:latin typeface="Helvetica" panose="020B0604020202020204" pitchFamily="34" charset="0"/>
              </a:rPr>
              <a:t>|A|</a:t>
            </a:r>
            <a:r>
              <a:rPr lang="en-US" altLang="en-US" sz="2400" b="1">
                <a:latin typeface="Helvetica" panose="020B0604020202020204" pitchFamily="34" charset="0"/>
              </a:rPr>
              <a:t>) = one strategy for each agent</a:t>
            </a:r>
          </a:p>
          <a:p>
            <a:pPr>
              <a:spcAft>
                <a:spcPct val="20000"/>
              </a:spcAft>
            </a:pPr>
            <a:r>
              <a:rPr lang="en-US" altLang="en-US" sz="2400" b="1">
                <a:latin typeface="Helvetica" panose="020B0604020202020204" pitchFamily="34" charset="0"/>
              </a:rPr>
              <a:t>Agent</a:t>
            </a:r>
            <a:r>
              <a:rPr lang="ja-JP" altLang="en-US" sz="2400" b="1">
                <a:latin typeface="Helvetica" panose="020B0604020202020204" pitchFamily="34" charset="0"/>
              </a:rPr>
              <a:t>’</a:t>
            </a:r>
            <a:r>
              <a:rPr lang="en-US" altLang="ja-JP" sz="2400" b="1">
                <a:latin typeface="Helvetica" panose="020B0604020202020204" pitchFamily="34" charset="0"/>
              </a:rPr>
              <a:t>s utility is determined after each agent (including </a:t>
            </a:r>
            <a:r>
              <a:rPr lang="en-US" altLang="ja-JP" sz="2400" b="1">
                <a:solidFill>
                  <a:srgbClr val="0000FC"/>
                </a:solidFill>
                <a:latin typeface="Helvetica" panose="020B0604020202020204" pitchFamily="34" charset="0"/>
              </a:rPr>
              <a:t>nature</a:t>
            </a:r>
            <a:r>
              <a:rPr lang="en-US" altLang="ja-JP" sz="2400" b="1">
                <a:latin typeface="Helvetica" panose="020B0604020202020204" pitchFamily="34" charset="0"/>
              </a:rPr>
              <a:t> that is used to model uncertainty) has chosen its strategy, and game has been played: u</a:t>
            </a:r>
            <a:r>
              <a:rPr lang="en-US" altLang="ja-JP" sz="2400" b="1" baseline="-25000">
                <a:latin typeface="Helvetica" panose="020B0604020202020204" pitchFamily="34" charset="0"/>
              </a:rPr>
              <a:t>i</a:t>
            </a:r>
            <a:r>
              <a:rPr lang="en-US" altLang="ja-JP" sz="2400" b="1">
                <a:latin typeface="Helvetica" panose="020B0604020202020204" pitchFamily="34" charset="0"/>
              </a:rPr>
              <a:t> = u</a:t>
            </a:r>
            <a:r>
              <a:rPr lang="en-US" altLang="ja-JP" sz="2400" b="1" baseline="-25000">
                <a:latin typeface="Helvetica" panose="020B0604020202020204" pitchFamily="34" charset="0"/>
              </a:rPr>
              <a:t>i</a:t>
            </a:r>
            <a:r>
              <a:rPr lang="en-US" altLang="ja-JP" sz="2400" b="1">
                <a:latin typeface="Helvetica" panose="020B0604020202020204" pitchFamily="34" charset="0"/>
              </a:rPr>
              <a:t>(s</a:t>
            </a:r>
            <a:r>
              <a:rPr lang="en-US" altLang="ja-JP" sz="2400" b="1" baseline="-25000">
                <a:latin typeface="Helvetica" panose="020B0604020202020204" pitchFamily="34" charset="0"/>
              </a:rPr>
              <a:t>1</a:t>
            </a:r>
            <a:r>
              <a:rPr lang="en-US" altLang="ja-JP" sz="2400" b="1">
                <a:latin typeface="Helvetica" panose="020B0604020202020204" pitchFamily="34" charset="0"/>
              </a:rPr>
              <a:t>, s</a:t>
            </a:r>
            <a:r>
              <a:rPr lang="en-US" altLang="ja-JP" sz="2400" b="1" baseline="-25000">
                <a:latin typeface="Helvetica" panose="020B0604020202020204" pitchFamily="34" charset="0"/>
              </a:rPr>
              <a:t>2</a:t>
            </a:r>
            <a:r>
              <a:rPr lang="en-US" altLang="ja-JP" sz="2400" b="1">
                <a:latin typeface="Helvetica" panose="020B0604020202020204" pitchFamily="34" charset="0"/>
              </a:rPr>
              <a:t>, ..., s</a:t>
            </a:r>
            <a:r>
              <a:rPr lang="en-US" altLang="ja-JP" sz="2400" b="1" baseline="-25000">
                <a:latin typeface="Helvetica" panose="020B0604020202020204" pitchFamily="34" charset="0"/>
              </a:rPr>
              <a:t>|A|</a:t>
            </a:r>
            <a:r>
              <a:rPr lang="en-US" altLang="ja-JP" sz="2400" b="1">
                <a:latin typeface="Helvetica" panose="020B0604020202020204" pitchFamily="34" charset="0"/>
              </a:rPr>
              <a:t>)</a:t>
            </a:r>
            <a:endParaRPr lang="en-US" altLang="en-US" sz="2400" b="1">
              <a:latin typeface="Helvetica"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wipe(left)">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wipe(left)">
                                      <p:cBhvr>
                                        <p:cTn id="12" dur="500"/>
                                        <p:tgtEl>
                                          <p:spTgt spid="63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Effect transition="in" filter="wipe(left)">
                                      <p:cBhvr>
                                        <p:cTn id="17" dur="500"/>
                                        <p:tgtEl>
                                          <p:spTgt spid="63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3491">
                                            <p:txEl>
                                              <p:pRg st="3" end="3"/>
                                            </p:txEl>
                                          </p:spTgt>
                                        </p:tgtEl>
                                        <p:attrNameLst>
                                          <p:attrName>style.visibility</p:attrName>
                                        </p:attrNameLst>
                                      </p:cBhvr>
                                      <p:to>
                                        <p:strVal val="visible"/>
                                      </p:to>
                                    </p:set>
                                    <p:animEffect transition="in" filter="wipe(left)">
                                      <p:cBhvr>
                                        <p:cTn id="22" dur="500"/>
                                        <p:tgtEl>
                                          <p:spTgt spid="634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3491">
                                            <p:txEl>
                                              <p:pRg st="4" end="4"/>
                                            </p:txEl>
                                          </p:spTgt>
                                        </p:tgtEl>
                                        <p:attrNameLst>
                                          <p:attrName>style.visibility</p:attrName>
                                        </p:attrNameLst>
                                      </p:cBhvr>
                                      <p:to>
                                        <p:strVal val="visible"/>
                                      </p:to>
                                    </p:set>
                                    <p:animEffect transition="in" filter="wipe(left)">
                                      <p:cBhvr>
                                        <p:cTn id="27" dur="500"/>
                                        <p:tgtEl>
                                          <p:spTgt spid="634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3491">
                                            <p:txEl>
                                              <p:pRg st="5" end="5"/>
                                            </p:txEl>
                                          </p:spTgt>
                                        </p:tgtEl>
                                        <p:attrNameLst>
                                          <p:attrName>style.visibility</p:attrName>
                                        </p:attrNameLst>
                                      </p:cBhvr>
                                      <p:to>
                                        <p:strVal val="visible"/>
                                      </p:to>
                                    </p:set>
                                    <p:animEffect transition="in" filter="wipe(left)">
                                      <p:cBhvr>
                                        <p:cTn id="32" dur="500"/>
                                        <p:tgtEl>
                                          <p:spTgt spid="634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038B8B8-C42C-4D8C-B6BC-B3150FFE0AAD}"/>
              </a:ext>
            </a:extLst>
          </p:cNvPr>
          <p:cNvSpPr>
            <a:spLocks noGrp="1" noChangeArrowheads="1"/>
          </p:cNvSpPr>
          <p:nvPr>
            <p:ph type="title"/>
          </p:nvPr>
        </p:nvSpPr>
        <p:spPr>
          <a:xfrm>
            <a:off x="838200" y="152400"/>
            <a:ext cx="7772400" cy="609600"/>
          </a:xfrm>
        </p:spPr>
        <p:txBody>
          <a:bodyPr/>
          <a:lstStyle/>
          <a:p>
            <a:r>
              <a:rPr lang="en-US" altLang="en-US" b="1"/>
              <a:t>Game representations</a:t>
            </a:r>
          </a:p>
        </p:txBody>
      </p:sp>
      <p:grpSp>
        <p:nvGrpSpPr>
          <p:cNvPr id="2" name="Group 116">
            <a:extLst>
              <a:ext uri="{FF2B5EF4-FFF2-40B4-BE49-F238E27FC236}">
                <a16:creationId xmlns:a16="http://schemas.microsoft.com/office/drawing/2014/main" id="{7F4A9F68-9010-49B3-BCBA-F07D5E325B79}"/>
              </a:ext>
            </a:extLst>
          </p:cNvPr>
          <p:cNvGrpSpPr>
            <a:grpSpLocks/>
          </p:cNvGrpSpPr>
          <p:nvPr/>
        </p:nvGrpSpPr>
        <p:grpSpPr bwMode="auto">
          <a:xfrm>
            <a:off x="76200" y="1295400"/>
            <a:ext cx="4279900" cy="4343400"/>
            <a:chOff x="48" y="816"/>
            <a:chExt cx="2696" cy="2736"/>
          </a:xfrm>
        </p:grpSpPr>
        <p:sp>
          <p:nvSpPr>
            <p:cNvPr id="5151" name="Text Box 4">
              <a:extLst>
                <a:ext uri="{FF2B5EF4-FFF2-40B4-BE49-F238E27FC236}">
                  <a16:creationId xmlns:a16="http://schemas.microsoft.com/office/drawing/2014/main" id="{2829143F-C107-45C6-9E1F-B5CA9B20E237}"/>
                </a:ext>
              </a:extLst>
            </p:cNvPr>
            <p:cNvSpPr txBox="1">
              <a:spLocks noChangeArrowheads="1"/>
            </p:cNvSpPr>
            <p:nvPr/>
          </p:nvSpPr>
          <p:spPr bwMode="auto">
            <a:xfrm>
              <a:off x="864" y="816"/>
              <a:ext cx="135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2400"/>
                <a:t>Extensive form </a:t>
              </a:r>
            </a:p>
            <a:p>
              <a:r>
                <a:rPr lang="en-US" altLang="en-US" sz="2400"/>
                <a:t>(aka tree form)</a:t>
              </a:r>
            </a:p>
          </p:txBody>
        </p:sp>
        <p:grpSp>
          <p:nvGrpSpPr>
            <p:cNvPr id="5152" name="Group 104">
              <a:extLst>
                <a:ext uri="{FF2B5EF4-FFF2-40B4-BE49-F238E27FC236}">
                  <a16:creationId xmlns:a16="http://schemas.microsoft.com/office/drawing/2014/main" id="{1414A054-FDF5-47A9-A83B-6A1D591FECA5}"/>
                </a:ext>
              </a:extLst>
            </p:cNvPr>
            <p:cNvGrpSpPr>
              <a:grpSpLocks/>
            </p:cNvGrpSpPr>
            <p:nvPr/>
          </p:nvGrpSpPr>
          <p:grpSpPr bwMode="auto">
            <a:xfrm>
              <a:off x="48" y="1824"/>
              <a:ext cx="2696" cy="1728"/>
              <a:chOff x="144" y="720"/>
              <a:chExt cx="2696" cy="1728"/>
            </a:xfrm>
          </p:grpSpPr>
          <p:sp>
            <p:nvSpPr>
              <p:cNvPr id="5153" name="Oval 7">
                <a:extLst>
                  <a:ext uri="{FF2B5EF4-FFF2-40B4-BE49-F238E27FC236}">
                    <a16:creationId xmlns:a16="http://schemas.microsoft.com/office/drawing/2014/main" id="{A61756CA-E2DD-4058-AB00-6B6E3C0EAA72}"/>
                  </a:ext>
                </a:extLst>
              </p:cNvPr>
              <p:cNvSpPr>
                <a:spLocks noChangeArrowheads="1"/>
              </p:cNvSpPr>
              <p:nvPr/>
            </p:nvSpPr>
            <p:spPr bwMode="auto">
              <a:xfrm>
                <a:off x="152" y="1344"/>
                <a:ext cx="580" cy="576"/>
              </a:xfrm>
              <a:prstGeom prst="ellipse">
                <a:avLst/>
              </a:prstGeom>
              <a:solidFill>
                <a:schemeClr val="accent1"/>
              </a:solidFill>
              <a:ln w="9525">
                <a:solidFill>
                  <a:schemeClr val="tx1"/>
                </a:solidFill>
                <a:round/>
                <a:headEnd/>
                <a:tailEnd/>
              </a:ln>
            </p:spPr>
            <p:txBody>
              <a:bodyPr wrap="none" anchor="ct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5154" name="Rectangle 8">
                <a:extLst>
                  <a:ext uri="{FF2B5EF4-FFF2-40B4-BE49-F238E27FC236}">
                    <a16:creationId xmlns:a16="http://schemas.microsoft.com/office/drawing/2014/main" id="{45E80C60-6277-4F7E-832B-DE0756D567A3}"/>
                  </a:ext>
                </a:extLst>
              </p:cNvPr>
              <p:cNvSpPr>
                <a:spLocks noChangeArrowheads="1"/>
              </p:cNvSpPr>
              <p:nvPr/>
            </p:nvSpPr>
            <p:spPr bwMode="auto">
              <a:xfrm>
                <a:off x="144" y="1497"/>
                <a:ext cx="5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player 1</a:t>
                </a:r>
              </a:p>
            </p:txBody>
          </p:sp>
          <p:sp>
            <p:nvSpPr>
              <p:cNvPr id="5155" name="Line 23">
                <a:extLst>
                  <a:ext uri="{FF2B5EF4-FFF2-40B4-BE49-F238E27FC236}">
                    <a16:creationId xmlns:a16="http://schemas.microsoft.com/office/drawing/2014/main" id="{A0E237F4-0357-4011-8479-5267F353DAA9}"/>
                  </a:ext>
                </a:extLst>
              </p:cNvPr>
              <p:cNvSpPr>
                <a:spLocks noChangeShapeType="1"/>
              </p:cNvSpPr>
              <p:nvPr/>
            </p:nvSpPr>
            <p:spPr bwMode="auto">
              <a:xfrm flipV="1">
                <a:off x="728" y="1152"/>
                <a:ext cx="628" cy="4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6" name="Line 24">
                <a:extLst>
                  <a:ext uri="{FF2B5EF4-FFF2-40B4-BE49-F238E27FC236}">
                    <a16:creationId xmlns:a16="http://schemas.microsoft.com/office/drawing/2014/main" id="{C04AE86B-A296-4FFF-B26A-646DCD72CDF3}"/>
                  </a:ext>
                </a:extLst>
              </p:cNvPr>
              <p:cNvSpPr>
                <a:spLocks noChangeShapeType="1"/>
              </p:cNvSpPr>
              <p:nvPr/>
            </p:nvSpPr>
            <p:spPr bwMode="auto">
              <a:xfrm>
                <a:off x="728" y="1632"/>
                <a:ext cx="624"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7" name="Line 27">
                <a:extLst>
                  <a:ext uri="{FF2B5EF4-FFF2-40B4-BE49-F238E27FC236}">
                    <a16:creationId xmlns:a16="http://schemas.microsoft.com/office/drawing/2014/main" id="{722415C4-C092-41F7-94E7-E52777666D1B}"/>
                  </a:ext>
                </a:extLst>
              </p:cNvPr>
              <p:cNvSpPr>
                <a:spLocks noChangeShapeType="1"/>
              </p:cNvSpPr>
              <p:nvPr/>
            </p:nvSpPr>
            <p:spPr bwMode="auto">
              <a:xfrm flipV="1">
                <a:off x="1932" y="816"/>
                <a:ext cx="624"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8" name="Line 28">
                <a:extLst>
                  <a:ext uri="{FF2B5EF4-FFF2-40B4-BE49-F238E27FC236}">
                    <a16:creationId xmlns:a16="http://schemas.microsoft.com/office/drawing/2014/main" id="{E32C933E-1BFE-412F-8404-7916FDD0C06B}"/>
                  </a:ext>
                </a:extLst>
              </p:cNvPr>
              <p:cNvSpPr>
                <a:spLocks noChangeShapeType="1"/>
              </p:cNvSpPr>
              <p:nvPr/>
            </p:nvSpPr>
            <p:spPr bwMode="auto">
              <a:xfrm>
                <a:off x="1932" y="1152"/>
                <a:ext cx="624" cy="2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9" name="Rectangle 31">
                <a:extLst>
                  <a:ext uri="{FF2B5EF4-FFF2-40B4-BE49-F238E27FC236}">
                    <a16:creationId xmlns:a16="http://schemas.microsoft.com/office/drawing/2014/main" id="{358EEB73-9B24-4642-8993-DA7770CDE02C}"/>
                  </a:ext>
                </a:extLst>
              </p:cNvPr>
              <p:cNvSpPr>
                <a:spLocks noChangeArrowheads="1"/>
              </p:cNvSpPr>
              <p:nvPr/>
            </p:nvSpPr>
            <p:spPr bwMode="auto">
              <a:xfrm>
                <a:off x="2556" y="720"/>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1, 2</a:t>
                </a:r>
              </a:p>
            </p:txBody>
          </p:sp>
          <p:sp>
            <p:nvSpPr>
              <p:cNvPr id="5160" name="Rectangle 32">
                <a:extLst>
                  <a:ext uri="{FF2B5EF4-FFF2-40B4-BE49-F238E27FC236}">
                    <a16:creationId xmlns:a16="http://schemas.microsoft.com/office/drawing/2014/main" id="{1FC27B23-49E2-431B-98C4-A3CAA94FC892}"/>
                  </a:ext>
                </a:extLst>
              </p:cNvPr>
              <p:cNvSpPr>
                <a:spLocks noChangeArrowheads="1"/>
              </p:cNvSpPr>
              <p:nvPr/>
            </p:nvSpPr>
            <p:spPr bwMode="auto">
              <a:xfrm>
                <a:off x="2556" y="1296"/>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3, 4</a:t>
                </a:r>
              </a:p>
            </p:txBody>
          </p:sp>
          <p:sp>
            <p:nvSpPr>
              <p:cNvPr id="5161" name="Oval 33">
                <a:extLst>
                  <a:ext uri="{FF2B5EF4-FFF2-40B4-BE49-F238E27FC236}">
                    <a16:creationId xmlns:a16="http://schemas.microsoft.com/office/drawing/2014/main" id="{F033FB62-E596-4693-BA8D-60C48EC99C57}"/>
                  </a:ext>
                </a:extLst>
              </p:cNvPr>
              <p:cNvSpPr>
                <a:spLocks noChangeArrowheads="1"/>
              </p:cNvSpPr>
              <p:nvPr/>
            </p:nvSpPr>
            <p:spPr bwMode="auto">
              <a:xfrm>
                <a:off x="1360" y="864"/>
                <a:ext cx="580" cy="576"/>
              </a:xfrm>
              <a:prstGeom prst="ellipse">
                <a:avLst/>
              </a:prstGeom>
              <a:solidFill>
                <a:schemeClr val="accent1"/>
              </a:solidFill>
              <a:ln w="9525">
                <a:solidFill>
                  <a:schemeClr val="tx1"/>
                </a:solidFill>
                <a:round/>
                <a:headEnd/>
                <a:tailEnd/>
              </a:ln>
            </p:spPr>
            <p:txBody>
              <a:bodyPr wrap="none" anchor="ct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5162" name="Rectangle 34">
                <a:extLst>
                  <a:ext uri="{FF2B5EF4-FFF2-40B4-BE49-F238E27FC236}">
                    <a16:creationId xmlns:a16="http://schemas.microsoft.com/office/drawing/2014/main" id="{9B0FAF8E-3243-4EFF-8165-D7A1E01C425E}"/>
                  </a:ext>
                </a:extLst>
              </p:cNvPr>
              <p:cNvSpPr>
                <a:spLocks noChangeArrowheads="1"/>
              </p:cNvSpPr>
              <p:nvPr/>
            </p:nvSpPr>
            <p:spPr bwMode="auto">
              <a:xfrm>
                <a:off x="1352" y="1017"/>
                <a:ext cx="5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algn="ctr"/>
                <a:r>
                  <a:rPr lang="en-US" altLang="en-US" sz="1800"/>
                  <a:t>player 2</a:t>
                </a:r>
              </a:p>
              <a:p>
                <a:pPr algn="ctr"/>
                <a:endParaRPr lang="en-US" altLang="en-US" sz="1800"/>
              </a:p>
            </p:txBody>
          </p:sp>
          <p:sp>
            <p:nvSpPr>
              <p:cNvPr id="5163" name="Rectangle 41">
                <a:extLst>
                  <a:ext uri="{FF2B5EF4-FFF2-40B4-BE49-F238E27FC236}">
                    <a16:creationId xmlns:a16="http://schemas.microsoft.com/office/drawing/2014/main" id="{05E47438-3C17-447A-B1A4-7B759B88BA71}"/>
                  </a:ext>
                </a:extLst>
              </p:cNvPr>
              <p:cNvSpPr>
                <a:spLocks noChangeArrowheads="1"/>
              </p:cNvSpPr>
              <p:nvPr/>
            </p:nvSpPr>
            <p:spPr bwMode="auto">
              <a:xfrm>
                <a:off x="920" y="1056"/>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Up</a:t>
                </a:r>
              </a:p>
            </p:txBody>
          </p:sp>
          <p:sp>
            <p:nvSpPr>
              <p:cNvPr id="5164" name="Rectangle 42">
                <a:extLst>
                  <a:ext uri="{FF2B5EF4-FFF2-40B4-BE49-F238E27FC236}">
                    <a16:creationId xmlns:a16="http://schemas.microsoft.com/office/drawing/2014/main" id="{3369BA97-E2D0-48CF-8968-7AA92F8B9E7C}"/>
                  </a:ext>
                </a:extLst>
              </p:cNvPr>
              <p:cNvSpPr>
                <a:spLocks noChangeArrowheads="1"/>
              </p:cNvSpPr>
              <p:nvPr/>
            </p:nvSpPr>
            <p:spPr bwMode="auto">
              <a:xfrm>
                <a:off x="788" y="1929"/>
                <a:ext cx="4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Down</a:t>
                </a:r>
              </a:p>
            </p:txBody>
          </p:sp>
          <p:sp>
            <p:nvSpPr>
              <p:cNvPr id="5165" name="Rectangle 43">
                <a:extLst>
                  <a:ext uri="{FF2B5EF4-FFF2-40B4-BE49-F238E27FC236}">
                    <a16:creationId xmlns:a16="http://schemas.microsoft.com/office/drawing/2014/main" id="{907DFD7C-884E-431D-9FC9-8B2F04D7F9CD}"/>
                  </a:ext>
                </a:extLst>
              </p:cNvPr>
              <p:cNvSpPr>
                <a:spLocks noChangeArrowheads="1"/>
              </p:cNvSpPr>
              <p:nvPr/>
            </p:nvSpPr>
            <p:spPr bwMode="auto">
              <a:xfrm>
                <a:off x="2072" y="720"/>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Left</a:t>
                </a:r>
              </a:p>
            </p:txBody>
          </p:sp>
          <p:sp>
            <p:nvSpPr>
              <p:cNvPr id="5166" name="Rectangle 44">
                <a:extLst>
                  <a:ext uri="{FF2B5EF4-FFF2-40B4-BE49-F238E27FC236}">
                    <a16:creationId xmlns:a16="http://schemas.microsoft.com/office/drawing/2014/main" id="{1BBA3500-BD45-46A5-946B-4003582DB016}"/>
                  </a:ext>
                </a:extLst>
              </p:cNvPr>
              <p:cNvSpPr>
                <a:spLocks noChangeArrowheads="1"/>
              </p:cNvSpPr>
              <p:nvPr/>
            </p:nvSpPr>
            <p:spPr bwMode="auto">
              <a:xfrm>
                <a:off x="2068" y="1305"/>
                <a:ext cx="4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Right</a:t>
                </a:r>
              </a:p>
            </p:txBody>
          </p:sp>
          <p:sp>
            <p:nvSpPr>
              <p:cNvPr id="5167" name="Line 73">
                <a:extLst>
                  <a:ext uri="{FF2B5EF4-FFF2-40B4-BE49-F238E27FC236}">
                    <a16:creationId xmlns:a16="http://schemas.microsoft.com/office/drawing/2014/main" id="{94D04AD4-AFAD-4211-A334-414E5512A0DA}"/>
                  </a:ext>
                </a:extLst>
              </p:cNvPr>
              <p:cNvSpPr>
                <a:spLocks noChangeShapeType="1"/>
              </p:cNvSpPr>
              <p:nvPr/>
            </p:nvSpPr>
            <p:spPr bwMode="auto">
              <a:xfrm flipV="1">
                <a:off x="1932" y="1728"/>
                <a:ext cx="624"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8" name="Line 74">
                <a:extLst>
                  <a:ext uri="{FF2B5EF4-FFF2-40B4-BE49-F238E27FC236}">
                    <a16:creationId xmlns:a16="http://schemas.microsoft.com/office/drawing/2014/main" id="{85C408E4-1300-4141-935D-51699EE2BD97}"/>
                  </a:ext>
                </a:extLst>
              </p:cNvPr>
              <p:cNvSpPr>
                <a:spLocks noChangeShapeType="1"/>
              </p:cNvSpPr>
              <p:nvPr/>
            </p:nvSpPr>
            <p:spPr bwMode="auto">
              <a:xfrm>
                <a:off x="1932" y="2064"/>
                <a:ext cx="624" cy="2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9" name="Rectangle 75">
                <a:extLst>
                  <a:ext uri="{FF2B5EF4-FFF2-40B4-BE49-F238E27FC236}">
                    <a16:creationId xmlns:a16="http://schemas.microsoft.com/office/drawing/2014/main" id="{B7DC2F66-8B67-4247-8623-E3516A7B6C1A}"/>
                  </a:ext>
                </a:extLst>
              </p:cNvPr>
              <p:cNvSpPr>
                <a:spLocks noChangeArrowheads="1"/>
              </p:cNvSpPr>
              <p:nvPr/>
            </p:nvSpPr>
            <p:spPr bwMode="auto">
              <a:xfrm>
                <a:off x="2556" y="1632"/>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5, 6</a:t>
                </a:r>
              </a:p>
            </p:txBody>
          </p:sp>
          <p:sp>
            <p:nvSpPr>
              <p:cNvPr id="5170" name="Rectangle 76">
                <a:extLst>
                  <a:ext uri="{FF2B5EF4-FFF2-40B4-BE49-F238E27FC236}">
                    <a16:creationId xmlns:a16="http://schemas.microsoft.com/office/drawing/2014/main" id="{EE4D35B7-AE30-4AC4-B176-A661A29F5001}"/>
                  </a:ext>
                </a:extLst>
              </p:cNvPr>
              <p:cNvSpPr>
                <a:spLocks noChangeArrowheads="1"/>
              </p:cNvSpPr>
              <p:nvPr/>
            </p:nvSpPr>
            <p:spPr bwMode="auto">
              <a:xfrm>
                <a:off x="2556" y="2208"/>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7, 8</a:t>
                </a:r>
              </a:p>
            </p:txBody>
          </p:sp>
          <p:sp>
            <p:nvSpPr>
              <p:cNvPr id="5171" name="Oval 77">
                <a:extLst>
                  <a:ext uri="{FF2B5EF4-FFF2-40B4-BE49-F238E27FC236}">
                    <a16:creationId xmlns:a16="http://schemas.microsoft.com/office/drawing/2014/main" id="{5DE4245F-CB71-4FE4-9A96-116B081B1F82}"/>
                  </a:ext>
                </a:extLst>
              </p:cNvPr>
              <p:cNvSpPr>
                <a:spLocks noChangeArrowheads="1"/>
              </p:cNvSpPr>
              <p:nvPr/>
            </p:nvSpPr>
            <p:spPr bwMode="auto">
              <a:xfrm>
                <a:off x="1360" y="1776"/>
                <a:ext cx="580" cy="576"/>
              </a:xfrm>
              <a:prstGeom prst="ellipse">
                <a:avLst/>
              </a:prstGeom>
              <a:solidFill>
                <a:schemeClr val="accent1"/>
              </a:solidFill>
              <a:ln w="9525">
                <a:solidFill>
                  <a:schemeClr val="tx1"/>
                </a:solidFill>
                <a:round/>
                <a:headEnd/>
                <a:tailEnd/>
              </a:ln>
            </p:spPr>
            <p:txBody>
              <a:bodyPr wrap="none" anchor="ct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5172" name="Rectangle 78">
                <a:extLst>
                  <a:ext uri="{FF2B5EF4-FFF2-40B4-BE49-F238E27FC236}">
                    <a16:creationId xmlns:a16="http://schemas.microsoft.com/office/drawing/2014/main" id="{706B8CE6-84B8-4DDA-B8C0-4C5FF7C29DAD}"/>
                  </a:ext>
                </a:extLst>
              </p:cNvPr>
              <p:cNvSpPr>
                <a:spLocks noChangeArrowheads="1"/>
              </p:cNvSpPr>
              <p:nvPr/>
            </p:nvSpPr>
            <p:spPr bwMode="auto">
              <a:xfrm>
                <a:off x="1352" y="1929"/>
                <a:ext cx="5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algn="ctr"/>
                <a:r>
                  <a:rPr lang="en-US" altLang="en-US" sz="1800"/>
                  <a:t>player 2</a:t>
                </a:r>
              </a:p>
              <a:p>
                <a:pPr algn="ctr"/>
                <a:endParaRPr lang="en-US" altLang="en-US" sz="1800"/>
              </a:p>
            </p:txBody>
          </p:sp>
          <p:sp>
            <p:nvSpPr>
              <p:cNvPr id="5173" name="Rectangle 79">
                <a:extLst>
                  <a:ext uri="{FF2B5EF4-FFF2-40B4-BE49-F238E27FC236}">
                    <a16:creationId xmlns:a16="http://schemas.microsoft.com/office/drawing/2014/main" id="{FD12B663-19A4-474F-8F50-7F9EBBACC4D9}"/>
                  </a:ext>
                </a:extLst>
              </p:cNvPr>
              <p:cNvSpPr>
                <a:spLocks noChangeArrowheads="1"/>
              </p:cNvSpPr>
              <p:nvPr/>
            </p:nvSpPr>
            <p:spPr bwMode="auto">
              <a:xfrm>
                <a:off x="2072" y="1632"/>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Left</a:t>
                </a:r>
              </a:p>
            </p:txBody>
          </p:sp>
          <p:sp>
            <p:nvSpPr>
              <p:cNvPr id="5174" name="Rectangle 80">
                <a:extLst>
                  <a:ext uri="{FF2B5EF4-FFF2-40B4-BE49-F238E27FC236}">
                    <a16:creationId xmlns:a16="http://schemas.microsoft.com/office/drawing/2014/main" id="{18C83D29-E4DD-4FA9-864C-C72DC8BE4975}"/>
                  </a:ext>
                </a:extLst>
              </p:cNvPr>
              <p:cNvSpPr>
                <a:spLocks noChangeArrowheads="1"/>
              </p:cNvSpPr>
              <p:nvPr/>
            </p:nvSpPr>
            <p:spPr bwMode="auto">
              <a:xfrm>
                <a:off x="2068" y="2217"/>
                <a:ext cx="4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Right</a:t>
                </a:r>
              </a:p>
            </p:txBody>
          </p:sp>
        </p:grpSp>
      </p:grpSp>
      <p:grpSp>
        <p:nvGrpSpPr>
          <p:cNvPr id="4" name="Group 117">
            <a:extLst>
              <a:ext uri="{FF2B5EF4-FFF2-40B4-BE49-F238E27FC236}">
                <a16:creationId xmlns:a16="http://schemas.microsoft.com/office/drawing/2014/main" id="{0C0D545C-25A7-438D-A23E-DC0EA436C184}"/>
              </a:ext>
            </a:extLst>
          </p:cNvPr>
          <p:cNvGrpSpPr>
            <a:grpSpLocks/>
          </p:cNvGrpSpPr>
          <p:nvPr/>
        </p:nvGrpSpPr>
        <p:grpSpPr bwMode="auto">
          <a:xfrm>
            <a:off x="4546601" y="1081088"/>
            <a:ext cx="4452943" cy="3948113"/>
            <a:chOff x="2864" y="681"/>
            <a:chExt cx="2805" cy="2487"/>
          </a:xfrm>
        </p:grpSpPr>
        <p:sp>
          <p:nvSpPr>
            <p:cNvPr id="5128" name="Text Box 5">
              <a:extLst>
                <a:ext uri="{FF2B5EF4-FFF2-40B4-BE49-F238E27FC236}">
                  <a16:creationId xmlns:a16="http://schemas.microsoft.com/office/drawing/2014/main" id="{9A00965F-2225-465A-A211-C83BCD930661}"/>
                </a:ext>
              </a:extLst>
            </p:cNvPr>
            <p:cNvSpPr txBox="1">
              <a:spLocks noChangeArrowheads="1"/>
            </p:cNvSpPr>
            <p:nvPr/>
          </p:nvSpPr>
          <p:spPr bwMode="auto">
            <a:xfrm>
              <a:off x="3010" y="681"/>
              <a:ext cx="2659"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2400" dirty="0"/>
                <a:t>Normal form</a:t>
              </a:r>
            </a:p>
            <a:p>
              <a:r>
                <a:rPr lang="en-US" altLang="en-US" sz="2400" dirty="0"/>
                <a:t>aka strategic form</a:t>
              </a:r>
            </a:p>
            <a:p>
              <a:r>
                <a:rPr lang="en-US" altLang="en-US" sz="2400" dirty="0"/>
                <a:t>aka matrix form / </a:t>
              </a:r>
              <a:r>
                <a:rPr lang="en-US" altLang="en-US" sz="2400" dirty="0" err="1"/>
                <a:t>bimatrix</a:t>
              </a:r>
              <a:r>
                <a:rPr lang="en-US" altLang="en-US" sz="2400" dirty="0"/>
                <a:t> form</a:t>
              </a:r>
            </a:p>
          </p:txBody>
        </p:sp>
        <p:grpSp>
          <p:nvGrpSpPr>
            <p:cNvPr id="5129" name="Group 115">
              <a:extLst>
                <a:ext uri="{FF2B5EF4-FFF2-40B4-BE49-F238E27FC236}">
                  <a16:creationId xmlns:a16="http://schemas.microsoft.com/office/drawing/2014/main" id="{92876D3D-76F6-48D4-9BB8-00DEFD632449}"/>
                </a:ext>
              </a:extLst>
            </p:cNvPr>
            <p:cNvGrpSpPr>
              <a:grpSpLocks/>
            </p:cNvGrpSpPr>
            <p:nvPr/>
          </p:nvGrpSpPr>
          <p:grpSpPr bwMode="auto">
            <a:xfrm>
              <a:off x="2864" y="1632"/>
              <a:ext cx="2800" cy="1536"/>
              <a:chOff x="2864" y="1248"/>
              <a:chExt cx="2800" cy="1536"/>
            </a:xfrm>
          </p:grpSpPr>
          <p:sp>
            <p:nvSpPr>
              <p:cNvPr id="5130" name="Rectangle 35">
                <a:extLst>
                  <a:ext uri="{FF2B5EF4-FFF2-40B4-BE49-F238E27FC236}">
                    <a16:creationId xmlns:a16="http://schemas.microsoft.com/office/drawing/2014/main" id="{B8A9EEFE-38EA-45B7-97AB-72941E0C6F56}"/>
                  </a:ext>
                </a:extLst>
              </p:cNvPr>
              <p:cNvSpPr>
                <a:spLocks noChangeArrowheads="1"/>
              </p:cNvSpPr>
              <p:nvPr/>
            </p:nvSpPr>
            <p:spPr bwMode="auto">
              <a:xfrm>
                <a:off x="3840" y="1920"/>
                <a:ext cx="912" cy="86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5131" name="Line 36">
                <a:extLst>
                  <a:ext uri="{FF2B5EF4-FFF2-40B4-BE49-F238E27FC236}">
                    <a16:creationId xmlns:a16="http://schemas.microsoft.com/office/drawing/2014/main" id="{79C01E30-F6FD-48DA-8B8B-A4B3782AC90F}"/>
                  </a:ext>
                </a:extLst>
              </p:cNvPr>
              <p:cNvSpPr>
                <a:spLocks noChangeShapeType="1"/>
              </p:cNvSpPr>
              <p:nvPr/>
            </p:nvSpPr>
            <p:spPr bwMode="auto">
              <a:xfrm>
                <a:off x="4320" y="1920"/>
                <a:ext cx="0" cy="8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2" name="Line 37">
                <a:extLst>
                  <a:ext uri="{FF2B5EF4-FFF2-40B4-BE49-F238E27FC236}">
                    <a16:creationId xmlns:a16="http://schemas.microsoft.com/office/drawing/2014/main" id="{1CD94B35-59E2-4D0C-846B-510D850046CB}"/>
                  </a:ext>
                </a:extLst>
              </p:cNvPr>
              <p:cNvSpPr>
                <a:spLocks noChangeShapeType="1"/>
              </p:cNvSpPr>
              <p:nvPr/>
            </p:nvSpPr>
            <p:spPr bwMode="auto">
              <a:xfrm>
                <a:off x="3840" y="2352"/>
                <a:ext cx="18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3" name="Rectangle 38">
                <a:extLst>
                  <a:ext uri="{FF2B5EF4-FFF2-40B4-BE49-F238E27FC236}">
                    <a16:creationId xmlns:a16="http://schemas.microsoft.com/office/drawing/2014/main" id="{D1880153-406F-4B38-B8C4-2950E3515368}"/>
                  </a:ext>
                </a:extLst>
              </p:cNvPr>
              <p:cNvSpPr>
                <a:spLocks noChangeArrowheads="1"/>
              </p:cNvSpPr>
              <p:nvPr/>
            </p:nvSpPr>
            <p:spPr bwMode="auto">
              <a:xfrm>
                <a:off x="2864" y="2112"/>
                <a:ext cx="6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player 1</a:t>
                </a:r>
                <a:r>
                  <a:rPr lang="ja-JP" altLang="en-US" sz="1800"/>
                  <a:t>’</a:t>
                </a:r>
                <a:r>
                  <a:rPr lang="en-US" altLang="ja-JP" sz="1800"/>
                  <a:t>s</a:t>
                </a:r>
              </a:p>
              <a:p>
                <a:r>
                  <a:rPr lang="en-US" altLang="en-US" sz="1800"/>
                  <a:t>strategy</a:t>
                </a:r>
              </a:p>
            </p:txBody>
          </p:sp>
          <p:sp>
            <p:nvSpPr>
              <p:cNvPr id="5134" name="Rectangle 39">
                <a:extLst>
                  <a:ext uri="{FF2B5EF4-FFF2-40B4-BE49-F238E27FC236}">
                    <a16:creationId xmlns:a16="http://schemas.microsoft.com/office/drawing/2014/main" id="{7AC122CF-711D-437B-B269-B3432920921D}"/>
                  </a:ext>
                </a:extLst>
              </p:cNvPr>
              <p:cNvSpPr>
                <a:spLocks noChangeArrowheads="1"/>
              </p:cNvSpPr>
              <p:nvPr/>
            </p:nvSpPr>
            <p:spPr bwMode="auto">
              <a:xfrm>
                <a:off x="4272" y="1248"/>
                <a:ext cx="11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player 2</a:t>
                </a:r>
                <a:r>
                  <a:rPr lang="ja-JP" altLang="en-US" sz="1800"/>
                  <a:t>’</a:t>
                </a:r>
                <a:r>
                  <a:rPr lang="en-US" altLang="ja-JP" sz="1800"/>
                  <a:t>s strategy</a:t>
                </a:r>
                <a:endParaRPr lang="en-US" altLang="en-US" sz="1800"/>
              </a:p>
            </p:txBody>
          </p:sp>
          <p:sp>
            <p:nvSpPr>
              <p:cNvPr id="5135" name="Rectangle 40">
                <a:extLst>
                  <a:ext uri="{FF2B5EF4-FFF2-40B4-BE49-F238E27FC236}">
                    <a16:creationId xmlns:a16="http://schemas.microsoft.com/office/drawing/2014/main" id="{A13E4618-48FA-48AD-9680-A73CEA668571}"/>
                  </a:ext>
                </a:extLst>
              </p:cNvPr>
              <p:cNvSpPr>
                <a:spLocks noChangeArrowheads="1"/>
              </p:cNvSpPr>
              <p:nvPr/>
            </p:nvSpPr>
            <p:spPr bwMode="auto">
              <a:xfrm>
                <a:off x="3936" y="2064"/>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1, 2</a:t>
                </a:r>
              </a:p>
            </p:txBody>
          </p:sp>
          <p:sp>
            <p:nvSpPr>
              <p:cNvPr id="5136" name="Rectangle 45">
                <a:extLst>
                  <a:ext uri="{FF2B5EF4-FFF2-40B4-BE49-F238E27FC236}">
                    <a16:creationId xmlns:a16="http://schemas.microsoft.com/office/drawing/2014/main" id="{C22C9734-643B-41CE-815E-9CACB5E25BFB}"/>
                  </a:ext>
                </a:extLst>
              </p:cNvPr>
              <p:cNvSpPr>
                <a:spLocks noChangeArrowheads="1"/>
              </p:cNvSpPr>
              <p:nvPr/>
            </p:nvSpPr>
            <p:spPr bwMode="auto">
              <a:xfrm>
                <a:off x="3504" y="2016"/>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Up</a:t>
                </a:r>
              </a:p>
            </p:txBody>
          </p:sp>
          <p:sp>
            <p:nvSpPr>
              <p:cNvPr id="5137" name="Rectangle 46">
                <a:extLst>
                  <a:ext uri="{FF2B5EF4-FFF2-40B4-BE49-F238E27FC236}">
                    <a16:creationId xmlns:a16="http://schemas.microsoft.com/office/drawing/2014/main" id="{F14A3937-670C-494D-8D0E-ACD5081814B8}"/>
                  </a:ext>
                </a:extLst>
              </p:cNvPr>
              <p:cNvSpPr>
                <a:spLocks noChangeArrowheads="1"/>
              </p:cNvSpPr>
              <p:nvPr/>
            </p:nvSpPr>
            <p:spPr bwMode="auto">
              <a:xfrm>
                <a:off x="3408" y="2457"/>
                <a:ext cx="4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Down</a:t>
                </a:r>
              </a:p>
            </p:txBody>
          </p:sp>
          <p:sp>
            <p:nvSpPr>
              <p:cNvPr id="5138" name="Rectangle 47">
                <a:extLst>
                  <a:ext uri="{FF2B5EF4-FFF2-40B4-BE49-F238E27FC236}">
                    <a16:creationId xmlns:a16="http://schemas.microsoft.com/office/drawing/2014/main" id="{2A01C70F-4F13-4179-AE2A-2A363E24B882}"/>
                  </a:ext>
                </a:extLst>
              </p:cNvPr>
              <p:cNvSpPr>
                <a:spLocks noChangeArrowheads="1"/>
              </p:cNvSpPr>
              <p:nvPr/>
            </p:nvSpPr>
            <p:spPr bwMode="auto">
              <a:xfrm>
                <a:off x="3888" y="1516"/>
                <a:ext cx="39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Left,</a:t>
                </a:r>
              </a:p>
              <a:p>
                <a:r>
                  <a:rPr lang="en-US" altLang="en-US" sz="1800"/>
                  <a:t>Left</a:t>
                </a:r>
              </a:p>
            </p:txBody>
          </p:sp>
          <p:sp>
            <p:nvSpPr>
              <p:cNvPr id="5139" name="Rectangle 48">
                <a:extLst>
                  <a:ext uri="{FF2B5EF4-FFF2-40B4-BE49-F238E27FC236}">
                    <a16:creationId xmlns:a16="http://schemas.microsoft.com/office/drawing/2014/main" id="{5F602116-7E80-4F82-9209-39E436B02FFC}"/>
                  </a:ext>
                </a:extLst>
              </p:cNvPr>
              <p:cNvSpPr>
                <a:spLocks noChangeArrowheads="1"/>
              </p:cNvSpPr>
              <p:nvPr/>
            </p:nvSpPr>
            <p:spPr bwMode="auto">
              <a:xfrm>
                <a:off x="4320" y="1516"/>
                <a:ext cx="4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Left,</a:t>
                </a:r>
              </a:p>
              <a:p>
                <a:r>
                  <a:rPr lang="en-US" altLang="en-US" sz="1800"/>
                  <a:t>Right</a:t>
                </a:r>
              </a:p>
            </p:txBody>
          </p:sp>
          <p:sp>
            <p:nvSpPr>
              <p:cNvPr id="5140" name="Rectangle 49">
                <a:extLst>
                  <a:ext uri="{FF2B5EF4-FFF2-40B4-BE49-F238E27FC236}">
                    <a16:creationId xmlns:a16="http://schemas.microsoft.com/office/drawing/2014/main" id="{C766CE01-5274-4CE6-B972-1A4B080EBD28}"/>
                  </a:ext>
                </a:extLst>
              </p:cNvPr>
              <p:cNvSpPr>
                <a:spLocks noChangeArrowheads="1"/>
              </p:cNvSpPr>
              <p:nvPr/>
            </p:nvSpPr>
            <p:spPr bwMode="auto">
              <a:xfrm>
                <a:off x="4852" y="2064"/>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3, 4</a:t>
                </a:r>
              </a:p>
            </p:txBody>
          </p:sp>
          <p:sp>
            <p:nvSpPr>
              <p:cNvPr id="5141" name="Rectangle 50">
                <a:extLst>
                  <a:ext uri="{FF2B5EF4-FFF2-40B4-BE49-F238E27FC236}">
                    <a16:creationId xmlns:a16="http://schemas.microsoft.com/office/drawing/2014/main" id="{E44D7688-54F5-4EAF-8723-1708EA1022DC}"/>
                  </a:ext>
                </a:extLst>
              </p:cNvPr>
              <p:cNvSpPr>
                <a:spLocks noChangeArrowheads="1"/>
              </p:cNvSpPr>
              <p:nvPr/>
            </p:nvSpPr>
            <p:spPr bwMode="auto">
              <a:xfrm>
                <a:off x="3936" y="2448"/>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5, 6</a:t>
                </a:r>
              </a:p>
            </p:txBody>
          </p:sp>
          <p:sp>
            <p:nvSpPr>
              <p:cNvPr id="5142" name="Rectangle 51">
                <a:extLst>
                  <a:ext uri="{FF2B5EF4-FFF2-40B4-BE49-F238E27FC236}">
                    <a16:creationId xmlns:a16="http://schemas.microsoft.com/office/drawing/2014/main" id="{7155860B-1B65-48CE-AB03-1F3DBF72114F}"/>
                  </a:ext>
                </a:extLst>
              </p:cNvPr>
              <p:cNvSpPr>
                <a:spLocks noChangeArrowheads="1"/>
              </p:cNvSpPr>
              <p:nvPr/>
            </p:nvSpPr>
            <p:spPr bwMode="auto">
              <a:xfrm>
                <a:off x="4368" y="2448"/>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7, 8</a:t>
                </a:r>
              </a:p>
            </p:txBody>
          </p:sp>
          <p:sp>
            <p:nvSpPr>
              <p:cNvPr id="5143" name="Rectangle 107">
                <a:extLst>
                  <a:ext uri="{FF2B5EF4-FFF2-40B4-BE49-F238E27FC236}">
                    <a16:creationId xmlns:a16="http://schemas.microsoft.com/office/drawing/2014/main" id="{4FCD1149-5E3A-48DE-A9E0-4C324FD7C656}"/>
                  </a:ext>
                </a:extLst>
              </p:cNvPr>
              <p:cNvSpPr>
                <a:spLocks noChangeArrowheads="1"/>
              </p:cNvSpPr>
              <p:nvPr/>
            </p:nvSpPr>
            <p:spPr bwMode="auto">
              <a:xfrm>
                <a:off x="4752" y="1920"/>
                <a:ext cx="912" cy="86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5144" name="Rectangle 108">
                <a:extLst>
                  <a:ext uri="{FF2B5EF4-FFF2-40B4-BE49-F238E27FC236}">
                    <a16:creationId xmlns:a16="http://schemas.microsoft.com/office/drawing/2014/main" id="{2DB90802-B2FF-4583-8CDD-52134F7979CC}"/>
                  </a:ext>
                </a:extLst>
              </p:cNvPr>
              <p:cNvSpPr>
                <a:spLocks noChangeArrowheads="1"/>
              </p:cNvSpPr>
              <p:nvPr/>
            </p:nvSpPr>
            <p:spPr bwMode="auto">
              <a:xfrm>
                <a:off x="4760" y="1536"/>
                <a:ext cx="4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Right,</a:t>
                </a:r>
              </a:p>
              <a:p>
                <a:r>
                  <a:rPr lang="en-US" altLang="en-US" sz="1800"/>
                  <a:t>Left</a:t>
                </a:r>
              </a:p>
            </p:txBody>
          </p:sp>
          <p:sp>
            <p:nvSpPr>
              <p:cNvPr id="5145" name="Rectangle 109">
                <a:extLst>
                  <a:ext uri="{FF2B5EF4-FFF2-40B4-BE49-F238E27FC236}">
                    <a16:creationId xmlns:a16="http://schemas.microsoft.com/office/drawing/2014/main" id="{1BACBFAD-0A16-4743-928C-2E5AB7E99CD9}"/>
                  </a:ext>
                </a:extLst>
              </p:cNvPr>
              <p:cNvSpPr>
                <a:spLocks noChangeArrowheads="1"/>
              </p:cNvSpPr>
              <p:nvPr/>
            </p:nvSpPr>
            <p:spPr bwMode="auto">
              <a:xfrm>
                <a:off x="5184" y="1536"/>
                <a:ext cx="4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Right,</a:t>
                </a:r>
              </a:p>
              <a:p>
                <a:r>
                  <a:rPr lang="en-US" altLang="en-US" sz="1800"/>
                  <a:t>Right</a:t>
                </a:r>
              </a:p>
            </p:txBody>
          </p:sp>
          <p:sp>
            <p:nvSpPr>
              <p:cNvPr id="5146" name="Line 110">
                <a:extLst>
                  <a:ext uri="{FF2B5EF4-FFF2-40B4-BE49-F238E27FC236}">
                    <a16:creationId xmlns:a16="http://schemas.microsoft.com/office/drawing/2014/main" id="{90BA689F-FE75-4ABD-9AD6-C747B68E9DEA}"/>
                  </a:ext>
                </a:extLst>
              </p:cNvPr>
              <p:cNvSpPr>
                <a:spLocks noChangeShapeType="1"/>
              </p:cNvSpPr>
              <p:nvPr/>
            </p:nvSpPr>
            <p:spPr bwMode="auto">
              <a:xfrm>
                <a:off x="5232" y="1920"/>
                <a:ext cx="0" cy="8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7" name="Rectangle 111">
                <a:extLst>
                  <a:ext uri="{FF2B5EF4-FFF2-40B4-BE49-F238E27FC236}">
                    <a16:creationId xmlns:a16="http://schemas.microsoft.com/office/drawing/2014/main" id="{746D926E-C2AB-4B11-8791-2B485419DDB7}"/>
                  </a:ext>
                </a:extLst>
              </p:cNvPr>
              <p:cNvSpPr>
                <a:spLocks noChangeArrowheads="1"/>
              </p:cNvSpPr>
              <p:nvPr/>
            </p:nvSpPr>
            <p:spPr bwMode="auto">
              <a:xfrm>
                <a:off x="5284" y="2064"/>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3, 4</a:t>
                </a:r>
              </a:p>
            </p:txBody>
          </p:sp>
          <p:sp>
            <p:nvSpPr>
              <p:cNvPr id="5148" name="Rectangle 112">
                <a:extLst>
                  <a:ext uri="{FF2B5EF4-FFF2-40B4-BE49-F238E27FC236}">
                    <a16:creationId xmlns:a16="http://schemas.microsoft.com/office/drawing/2014/main" id="{2FA5E627-6F9B-453F-9A38-1841CEF7D79B}"/>
                  </a:ext>
                </a:extLst>
              </p:cNvPr>
              <p:cNvSpPr>
                <a:spLocks noChangeArrowheads="1"/>
              </p:cNvSpPr>
              <p:nvPr/>
            </p:nvSpPr>
            <p:spPr bwMode="auto">
              <a:xfrm>
                <a:off x="4372" y="2064"/>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1, 2</a:t>
                </a:r>
              </a:p>
            </p:txBody>
          </p:sp>
          <p:sp>
            <p:nvSpPr>
              <p:cNvPr id="5149" name="Rectangle 113">
                <a:extLst>
                  <a:ext uri="{FF2B5EF4-FFF2-40B4-BE49-F238E27FC236}">
                    <a16:creationId xmlns:a16="http://schemas.microsoft.com/office/drawing/2014/main" id="{449648F6-95CC-4300-834C-D46A0AAFF42A}"/>
                  </a:ext>
                </a:extLst>
              </p:cNvPr>
              <p:cNvSpPr>
                <a:spLocks noChangeArrowheads="1"/>
              </p:cNvSpPr>
              <p:nvPr/>
            </p:nvSpPr>
            <p:spPr bwMode="auto">
              <a:xfrm>
                <a:off x="4852" y="2448"/>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5, 6</a:t>
                </a:r>
              </a:p>
            </p:txBody>
          </p:sp>
          <p:sp>
            <p:nvSpPr>
              <p:cNvPr id="5150" name="Rectangle 114">
                <a:extLst>
                  <a:ext uri="{FF2B5EF4-FFF2-40B4-BE49-F238E27FC236}">
                    <a16:creationId xmlns:a16="http://schemas.microsoft.com/office/drawing/2014/main" id="{E52EADBF-6F61-423A-86E1-F6FFB9D3689B}"/>
                  </a:ext>
                </a:extLst>
              </p:cNvPr>
              <p:cNvSpPr>
                <a:spLocks noChangeArrowheads="1"/>
              </p:cNvSpPr>
              <p:nvPr/>
            </p:nvSpPr>
            <p:spPr bwMode="auto">
              <a:xfrm>
                <a:off x="5284" y="2448"/>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7, 8</a:t>
                </a:r>
              </a:p>
            </p:txBody>
          </p:sp>
        </p:grpSp>
      </p:grpSp>
      <p:grpSp>
        <p:nvGrpSpPr>
          <p:cNvPr id="6" name="Group 120">
            <a:extLst>
              <a:ext uri="{FF2B5EF4-FFF2-40B4-BE49-F238E27FC236}">
                <a16:creationId xmlns:a16="http://schemas.microsoft.com/office/drawing/2014/main" id="{197AE55C-2DC6-4D32-8F01-AE7B802DE243}"/>
              </a:ext>
            </a:extLst>
          </p:cNvPr>
          <p:cNvGrpSpPr>
            <a:grpSpLocks/>
          </p:cNvGrpSpPr>
          <p:nvPr/>
        </p:nvGrpSpPr>
        <p:grpSpPr bwMode="auto">
          <a:xfrm>
            <a:off x="3048000" y="6099175"/>
            <a:ext cx="3505200" cy="454025"/>
            <a:chOff x="1920" y="3842"/>
            <a:chExt cx="2208" cy="286"/>
          </a:xfrm>
        </p:grpSpPr>
        <p:sp>
          <p:nvSpPr>
            <p:cNvPr id="5126" name="Line 118">
              <a:extLst>
                <a:ext uri="{FF2B5EF4-FFF2-40B4-BE49-F238E27FC236}">
                  <a16:creationId xmlns:a16="http://schemas.microsoft.com/office/drawing/2014/main" id="{E6016D33-B0F2-47D6-8ED9-AC7E00F35311}"/>
                </a:ext>
              </a:extLst>
            </p:cNvPr>
            <p:cNvSpPr>
              <a:spLocks noChangeShapeType="1"/>
            </p:cNvSpPr>
            <p:nvPr/>
          </p:nvSpPr>
          <p:spPr bwMode="auto">
            <a:xfrm>
              <a:off x="1968" y="4128"/>
              <a:ext cx="2160" cy="0"/>
            </a:xfrm>
            <a:prstGeom prst="line">
              <a:avLst/>
            </a:prstGeom>
            <a:noFill/>
            <a:ln w="57150">
              <a:solidFill>
                <a:srgbClr val="D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7" name="Text Box 119">
              <a:extLst>
                <a:ext uri="{FF2B5EF4-FFF2-40B4-BE49-F238E27FC236}">
                  <a16:creationId xmlns:a16="http://schemas.microsoft.com/office/drawing/2014/main" id="{6AFBB650-16DC-48D3-9F8C-7C02613A326F}"/>
                </a:ext>
              </a:extLst>
            </p:cNvPr>
            <p:cNvSpPr txBox="1">
              <a:spLocks noChangeArrowheads="1"/>
            </p:cNvSpPr>
            <p:nvPr/>
          </p:nvSpPr>
          <p:spPr bwMode="auto">
            <a:xfrm>
              <a:off x="1920" y="3842"/>
              <a:ext cx="21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DC0000"/>
                  </a:solidFill>
                </a:rPr>
                <a:t>Potential combinatorial explosion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E1B1A0E-64EA-803D-F464-2AC2EC4B8959}"/>
              </a:ext>
            </a:extLst>
          </p:cNvPr>
          <p:cNvSpPr>
            <a:spLocks noGrp="1" noChangeArrowheads="1"/>
          </p:cNvSpPr>
          <p:nvPr>
            <p:ph type="title"/>
          </p:nvPr>
        </p:nvSpPr>
        <p:spPr>
          <a:xfrm>
            <a:off x="685800" y="76200"/>
            <a:ext cx="7772400" cy="609600"/>
          </a:xfrm>
        </p:spPr>
        <p:txBody>
          <a:bodyPr/>
          <a:lstStyle/>
          <a:p>
            <a:r>
              <a:rPr lang="en-US" altLang="en-US" sz="3600" b="1">
                <a:latin typeface="Helvetica" panose="020B0604020202020204" pitchFamily="34" charset="0"/>
              </a:rPr>
              <a:t>Dominant strategy </a:t>
            </a:r>
            <a:r>
              <a:rPr lang="ja-JP" altLang="en-US" sz="3600" b="1">
                <a:latin typeface="Helvetica" panose="020B0604020202020204" pitchFamily="34" charset="0"/>
              </a:rPr>
              <a:t>“</a:t>
            </a:r>
            <a:r>
              <a:rPr lang="en-US" altLang="ja-JP" sz="3600" b="1">
                <a:latin typeface="Helvetica" panose="020B0604020202020204" pitchFamily="34" charset="0"/>
              </a:rPr>
              <a:t>equilibrium</a:t>
            </a:r>
            <a:r>
              <a:rPr lang="ja-JP" altLang="en-US" sz="3600" b="1">
                <a:latin typeface="Helvetica" panose="020B0604020202020204" pitchFamily="34" charset="0"/>
              </a:rPr>
              <a:t>”</a:t>
            </a:r>
            <a:endParaRPr lang="en-US" altLang="en-US" sz="3600" b="1">
              <a:latin typeface="Helvetica" panose="020B0604020202020204" pitchFamily="34" charset="0"/>
            </a:endParaRPr>
          </a:p>
        </p:txBody>
      </p:sp>
      <p:sp>
        <p:nvSpPr>
          <p:cNvPr id="64515" name="Rectangle 3">
            <a:extLst>
              <a:ext uri="{FF2B5EF4-FFF2-40B4-BE49-F238E27FC236}">
                <a16:creationId xmlns:a16="http://schemas.microsoft.com/office/drawing/2014/main" id="{674B0AAC-7520-002D-F14E-07560A2EB938}"/>
              </a:ext>
            </a:extLst>
          </p:cNvPr>
          <p:cNvSpPr>
            <a:spLocks noGrp="1" noChangeArrowheads="1"/>
          </p:cNvSpPr>
          <p:nvPr>
            <p:ph type="body" idx="1"/>
          </p:nvPr>
        </p:nvSpPr>
        <p:spPr>
          <a:xfrm>
            <a:off x="381000" y="990600"/>
            <a:ext cx="8458200" cy="3352800"/>
          </a:xfrm>
        </p:spPr>
        <p:txBody>
          <a:bodyPr/>
          <a:lstStyle/>
          <a:p>
            <a:r>
              <a:rPr lang="en-US" altLang="en-US" sz="2200" b="1" i="1" dirty="0">
                <a:solidFill>
                  <a:srgbClr val="DC0000"/>
                </a:solidFill>
                <a:latin typeface="Helvetica" panose="020B0604020202020204" pitchFamily="34" charset="0"/>
              </a:rPr>
              <a:t>Best response</a:t>
            </a:r>
            <a:r>
              <a:rPr lang="en-US" altLang="en-US" sz="2200" b="1" dirty="0">
                <a:latin typeface="Helvetica" panose="020B0604020202020204" pitchFamily="34" charset="0"/>
              </a:rPr>
              <a:t>  </a:t>
            </a:r>
            <a:r>
              <a:rPr lang="en-US" altLang="en-US" sz="2200" b="1" dirty="0" err="1">
                <a:latin typeface="Helvetica" panose="020B0604020202020204" pitchFamily="34" charset="0"/>
              </a:rPr>
              <a:t>s</a:t>
            </a:r>
            <a:r>
              <a:rPr lang="en-US" altLang="en-US" sz="2200" b="1" baseline="-25000" dirty="0" err="1">
                <a:latin typeface="Helvetica" panose="020B0604020202020204" pitchFamily="34" charset="0"/>
              </a:rPr>
              <a:t>i</a:t>
            </a:r>
            <a:r>
              <a:rPr lang="en-US" altLang="en-US" sz="2200" b="1" dirty="0">
                <a:latin typeface="Helvetica" panose="020B0604020202020204" pitchFamily="34" charset="0"/>
              </a:rPr>
              <a:t>*:  for all </a:t>
            </a:r>
            <a:r>
              <a:rPr lang="en-US" altLang="en-US" sz="2200" b="1" dirty="0" err="1">
                <a:latin typeface="Helvetica" panose="020B0604020202020204" pitchFamily="34" charset="0"/>
              </a:rPr>
              <a:t>s</a:t>
            </a:r>
            <a:r>
              <a:rPr lang="en-US" altLang="en-US" sz="2200" b="1" baseline="-25000" dirty="0" err="1">
                <a:latin typeface="Helvetica" panose="020B0604020202020204" pitchFamily="34" charset="0"/>
              </a:rPr>
              <a:t>i</a:t>
            </a:r>
            <a:r>
              <a:rPr lang="ja-JP" altLang="en-US" sz="2200" b="1" dirty="0">
                <a:latin typeface="Helvetica" panose="020B0604020202020204" pitchFamily="34" charset="0"/>
              </a:rPr>
              <a:t>’</a:t>
            </a:r>
            <a:r>
              <a:rPr lang="en-US" altLang="ja-JP" sz="2200" b="1" dirty="0">
                <a:latin typeface="Helvetica" panose="020B0604020202020204" pitchFamily="34" charset="0"/>
              </a:rPr>
              <a:t>,  </a:t>
            </a:r>
            <a:r>
              <a:rPr lang="en-US" altLang="ja-JP" sz="2200" b="1" dirty="0" err="1">
                <a:latin typeface="Helvetica" panose="020B0604020202020204" pitchFamily="34" charset="0"/>
              </a:rPr>
              <a:t>u</a:t>
            </a:r>
            <a:r>
              <a:rPr lang="en-US" altLang="ja-JP" sz="2200" b="1" baseline="-25000" dirty="0" err="1">
                <a:latin typeface="Helvetica" panose="020B0604020202020204" pitchFamily="34" charset="0"/>
              </a:rPr>
              <a:t>i</a:t>
            </a:r>
            <a:r>
              <a:rPr lang="en-US" altLang="ja-JP" sz="2200" b="1" dirty="0">
                <a:latin typeface="Helvetica" panose="020B0604020202020204" pitchFamily="34" charset="0"/>
              </a:rPr>
              <a:t>(</a:t>
            </a:r>
            <a:r>
              <a:rPr lang="en-US" altLang="ja-JP" sz="2200" b="1" dirty="0" err="1">
                <a:latin typeface="Helvetica" panose="020B0604020202020204" pitchFamily="34" charset="0"/>
              </a:rPr>
              <a:t>s</a:t>
            </a:r>
            <a:r>
              <a:rPr lang="en-US" altLang="ja-JP" sz="2200" b="1" baseline="-25000" dirty="0" err="1">
                <a:latin typeface="Helvetica" panose="020B0604020202020204" pitchFamily="34" charset="0"/>
              </a:rPr>
              <a:t>i</a:t>
            </a:r>
            <a:r>
              <a:rPr lang="en-US" altLang="ja-JP" sz="2200" b="1" dirty="0">
                <a:latin typeface="Helvetica" panose="020B0604020202020204" pitchFamily="34" charset="0"/>
              </a:rPr>
              <a:t>*,s</a:t>
            </a:r>
            <a:r>
              <a:rPr lang="en-US" altLang="ja-JP" sz="2200" b="1" baseline="-25000" dirty="0">
                <a:latin typeface="Helvetica" panose="020B0604020202020204" pitchFamily="34" charset="0"/>
              </a:rPr>
              <a:t>-</a:t>
            </a:r>
            <a:r>
              <a:rPr lang="en-US" altLang="ja-JP" sz="2200" b="1" baseline="-25000" dirty="0" err="1">
                <a:latin typeface="Helvetica" panose="020B0604020202020204" pitchFamily="34" charset="0"/>
              </a:rPr>
              <a:t>i</a:t>
            </a:r>
            <a:r>
              <a:rPr lang="en-US" altLang="ja-JP" sz="2200" b="1" dirty="0">
                <a:latin typeface="Helvetica" panose="020B0604020202020204" pitchFamily="34" charset="0"/>
              </a:rPr>
              <a:t>) ≥ </a:t>
            </a:r>
            <a:r>
              <a:rPr lang="en-US" altLang="ja-JP" sz="2200" b="1" dirty="0" err="1">
                <a:latin typeface="Helvetica" panose="020B0604020202020204" pitchFamily="34" charset="0"/>
              </a:rPr>
              <a:t>u</a:t>
            </a:r>
            <a:r>
              <a:rPr lang="en-US" altLang="ja-JP" sz="2200" b="1" baseline="-25000" dirty="0" err="1">
                <a:latin typeface="Helvetica" panose="020B0604020202020204" pitchFamily="34" charset="0"/>
              </a:rPr>
              <a:t>i</a:t>
            </a:r>
            <a:r>
              <a:rPr lang="en-US" altLang="ja-JP" sz="2200" b="1" dirty="0">
                <a:latin typeface="Helvetica" panose="020B0604020202020204" pitchFamily="34" charset="0"/>
              </a:rPr>
              <a:t>(</a:t>
            </a:r>
            <a:r>
              <a:rPr lang="en-US" altLang="ja-JP" sz="2200" b="1" dirty="0" err="1">
                <a:latin typeface="Helvetica" panose="020B0604020202020204" pitchFamily="34" charset="0"/>
              </a:rPr>
              <a:t>s</a:t>
            </a:r>
            <a:r>
              <a:rPr lang="en-US" altLang="ja-JP" sz="2200" b="1" baseline="-25000" dirty="0" err="1">
                <a:latin typeface="Helvetica" panose="020B0604020202020204" pitchFamily="34" charset="0"/>
              </a:rPr>
              <a:t>i</a:t>
            </a:r>
            <a:r>
              <a:rPr lang="ja-JP" altLang="en-US" sz="2200" b="1" dirty="0">
                <a:latin typeface="Helvetica" panose="020B0604020202020204" pitchFamily="34" charset="0"/>
              </a:rPr>
              <a:t>’</a:t>
            </a:r>
            <a:r>
              <a:rPr lang="en-US" altLang="ja-JP" sz="2200" b="1" dirty="0">
                <a:latin typeface="Helvetica" panose="020B0604020202020204" pitchFamily="34" charset="0"/>
              </a:rPr>
              <a:t>,s</a:t>
            </a:r>
            <a:r>
              <a:rPr lang="en-US" altLang="ja-JP" sz="2200" b="1" baseline="-25000" dirty="0">
                <a:latin typeface="Helvetica" panose="020B0604020202020204" pitchFamily="34" charset="0"/>
              </a:rPr>
              <a:t>-</a:t>
            </a:r>
            <a:r>
              <a:rPr lang="en-US" altLang="ja-JP" sz="2200" b="1" baseline="-25000" dirty="0" err="1">
                <a:latin typeface="Helvetica" panose="020B0604020202020204" pitchFamily="34" charset="0"/>
              </a:rPr>
              <a:t>i</a:t>
            </a:r>
            <a:r>
              <a:rPr lang="en-US" altLang="ja-JP" sz="2200" b="1" dirty="0">
                <a:latin typeface="Helvetica" panose="020B0604020202020204" pitchFamily="34" charset="0"/>
              </a:rPr>
              <a:t>)</a:t>
            </a:r>
          </a:p>
          <a:p>
            <a:r>
              <a:rPr lang="en-US" altLang="en-US" sz="2200" b="1" i="1" dirty="0">
                <a:solidFill>
                  <a:srgbClr val="DC0000"/>
                </a:solidFill>
                <a:latin typeface="Helvetica" panose="020B0604020202020204" pitchFamily="34" charset="0"/>
              </a:rPr>
              <a:t>Dominant strategy</a:t>
            </a:r>
            <a:r>
              <a:rPr lang="en-US" altLang="en-US" sz="2200" b="1" dirty="0">
                <a:latin typeface="Helvetica" panose="020B0604020202020204" pitchFamily="34" charset="0"/>
              </a:rPr>
              <a:t>  </a:t>
            </a:r>
            <a:r>
              <a:rPr lang="en-US" altLang="en-US" sz="2200" b="1" dirty="0" err="1">
                <a:latin typeface="Helvetica" panose="020B0604020202020204" pitchFamily="34" charset="0"/>
              </a:rPr>
              <a:t>s</a:t>
            </a:r>
            <a:r>
              <a:rPr lang="en-US" altLang="en-US" sz="2200" b="1" baseline="-25000" dirty="0" err="1">
                <a:latin typeface="Helvetica" panose="020B0604020202020204" pitchFamily="34" charset="0"/>
              </a:rPr>
              <a:t>i</a:t>
            </a:r>
            <a:r>
              <a:rPr lang="en-US" altLang="en-US" sz="2200" b="1" dirty="0">
                <a:latin typeface="Helvetica" panose="020B0604020202020204" pitchFamily="34" charset="0"/>
              </a:rPr>
              <a:t>*:   </a:t>
            </a:r>
            <a:r>
              <a:rPr lang="en-US" altLang="en-US" sz="2200" b="1" dirty="0" err="1">
                <a:latin typeface="Helvetica" panose="020B0604020202020204" pitchFamily="34" charset="0"/>
              </a:rPr>
              <a:t>s</a:t>
            </a:r>
            <a:r>
              <a:rPr lang="en-US" altLang="en-US" sz="2200" b="1" baseline="-25000" dirty="0" err="1">
                <a:latin typeface="Helvetica" panose="020B0604020202020204" pitchFamily="34" charset="0"/>
              </a:rPr>
              <a:t>i</a:t>
            </a:r>
            <a:r>
              <a:rPr lang="en-US" altLang="en-US" sz="2200" b="1" dirty="0">
                <a:latin typeface="Helvetica" panose="020B0604020202020204" pitchFamily="34" charset="0"/>
              </a:rPr>
              <a:t>* is a best response for all s</a:t>
            </a:r>
            <a:r>
              <a:rPr lang="en-US" altLang="en-US" sz="2200" b="1" baseline="-25000" dirty="0">
                <a:latin typeface="Helvetica" panose="020B0604020202020204" pitchFamily="34" charset="0"/>
              </a:rPr>
              <a:t>-</a:t>
            </a:r>
            <a:r>
              <a:rPr lang="en-US" altLang="en-US" sz="2200" b="1" baseline="-25000" dirty="0" err="1">
                <a:latin typeface="Helvetica" panose="020B0604020202020204" pitchFamily="34" charset="0"/>
              </a:rPr>
              <a:t>i</a:t>
            </a:r>
            <a:endParaRPr lang="en-US" altLang="en-US" sz="2200" b="1" baseline="-25000" dirty="0">
              <a:latin typeface="Helvetica" panose="020B0604020202020204" pitchFamily="34" charset="0"/>
            </a:endParaRPr>
          </a:p>
          <a:p>
            <a:pPr lvl="1"/>
            <a:r>
              <a:rPr lang="en-US" altLang="en-US" sz="2200" b="1" dirty="0">
                <a:latin typeface="Helvetica" panose="020B0604020202020204" pitchFamily="34" charset="0"/>
              </a:rPr>
              <a:t>Does not always exist</a:t>
            </a:r>
          </a:p>
          <a:p>
            <a:pPr lvl="1"/>
            <a:r>
              <a:rPr lang="en-US" altLang="en-US" sz="2200" b="1" dirty="0">
                <a:latin typeface="Helvetica" panose="020B0604020202020204" pitchFamily="34" charset="0"/>
              </a:rPr>
              <a:t>Inferior strategies are called </a:t>
            </a:r>
            <a:r>
              <a:rPr lang="ja-JP" altLang="en-US" sz="2200" b="1" dirty="0">
                <a:latin typeface="Helvetica" panose="020B0604020202020204" pitchFamily="34" charset="0"/>
              </a:rPr>
              <a:t>“</a:t>
            </a:r>
            <a:r>
              <a:rPr lang="en-US" altLang="ja-JP" sz="2200" b="1" dirty="0">
                <a:latin typeface="Helvetica" panose="020B0604020202020204" pitchFamily="34" charset="0"/>
              </a:rPr>
              <a:t>dominated</a:t>
            </a:r>
            <a:r>
              <a:rPr lang="ja-JP" altLang="en-US" sz="2200" b="1" dirty="0">
                <a:latin typeface="Helvetica" panose="020B0604020202020204" pitchFamily="34" charset="0"/>
              </a:rPr>
              <a:t>”</a:t>
            </a:r>
            <a:endParaRPr lang="en-US" altLang="ja-JP" sz="2200" b="1" dirty="0">
              <a:latin typeface="Helvetica" panose="020B0604020202020204" pitchFamily="34" charset="0"/>
            </a:endParaRPr>
          </a:p>
          <a:p>
            <a:r>
              <a:rPr lang="en-US" altLang="en-US" sz="2200" b="1" i="1" dirty="0">
                <a:solidFill>
                  <a:srgbClr val="DC0000"/>
                </a:solidFill>
                <a:latin typeface="Helvetica" panose="020B0604020202020204" pitchFamily="34" charset="0"/>
              </a:rPr>
              <a:t>Dominant strategy equilibrium</a:t>
            </a:r>
            <a:r>
              <a:rPr lang="en-US" altLang="en-US" sz="2200" b="1" dirty="0">
                <a:latin typeface="Helvetica" panose="020B0604020202020204" pitchFamily="34" charset="0"/>
              </a:rPr>
              <a:t> is a strategy profile where each agent has picked its dominant strategy</a:t>
            </a:r>
          </a:p>
          <a:p>
            <a:pPr lvl="1"/>
            <a:r>
              <a:rPr lang="en-US" altLang="en-US" sz="2200" b="1" dirty="0">
                <a:latin typeface="Helvetica" panose="020B0604020202020204" pitchFamily="34" charset="0"/>
              </a:rPr>
              <a:t>Does not always exist</a:t>
            </a:r>
          </a:p>
          <a:p>
            <a:pPr lvl="1"/>
            <a:r>
              <a:rPr lang="en-US" altLang="en-US" sz="2200" b="1" dirty="0">
                <a:latin typeface="Helvetica" panose="020B0604020202020204" pitchFamily="34" charset="0"/>
              </a:rPr>
              <a:t>Requires no </a:t>
            </a:r>
            <a:r>
              <a:rPr lang="en-US" altLang="en-US" sz="2200" b="1" dirty="0" err="1">
                <a:latin typeface="Helvetica" panose="020B0604020202020204" pitchFamily="34" charset="0"/>
              </a:rPr>
              <a:t>counterspeculation</a:t>
            </a:r>
            <a:endParaRPr lang="en-US" altLang="en-US" sz="2200" b="1" dirty="0">
              <a:latin typeface="Helvetica" panose="020B0604020202020204" pitchFamily="34" charset="0"/>
            </a:endParaRPr>
          </a:p>
          <a:p>
            <a:pPr lvl="1"/>
            <a:r>
              <a:rPr lang="en-US" altLang="en-US" sz="2200" b="1" dirty="0">
                <a:latin typeface="Helvetica" panose="020B0604020202020204" pitchFamily="34" charset="0"/>
              </a:rPr>
              <a:t>E.g., Prisoners’ Dilemma:</a:t>
            </a:r>
          </a:p>
        </p:txBody>
      </p:sp>
      <p:grpSp>
        <p:nvGrpSpPr>
          <p:cNvPr id="2" name="Group 24">
            <a:extLst>
              <a:ext uri="{FF2B5EF4-FFF2-40B4-BE49-F238E27FC236}">
                <a16:creationId xmlns:a16="http://schemas.microsoft.com/office/drawing/2014/main" id="{34598271-3CC0-4C80-6762-36A36570611F}"/>
              </a:ext>
            </a:extLst>
          </p:cNvPr>
          <p:cNvGrpSpPr>
            <a:grpSpLocks/>
          </p:cNvGrpSpPr>
          <p:nvPr/>
        </p:nvGrpSpPr>
        <p:grpSpPr bwMode="auto">
          <a:xfrm>
            <a:off x="1500188" y="4724400"/>
            <a:ext cx="6270625" cy="1905000"/>
            <a:chOff x="945" y="2832"/>
            <a:chExt cx="3950" cy="1200"/>
          </a:xfrm>
        </p:grpSpPr>
        <p:sp>
          <p:nvSpPr>
            <p:cNvPr id="6149" name="Rectangle 5">
              <a:extLst>
                <a:ext uri="{FF2B5EF4-FFF2-40B4-BE49-F238E27FC236}">
                  <a16:creationId xmlns:a16="http://schemas.microsoft.com/office/drawing/2014/main" id="{7F059C35-9E86-2F34-D955-BF2E9010E6DD}"/>
                </a:ext>
              </a:extLst>
            </p:cNvPr>
            <p:cNvSpPr>
              <a:spLocks noChangeArrowheads="1"/>
            </p:cNvSpPr>
            <p:nvPr/>
          </p:nvSpPr>
          <p:spPr bwMode="auto">
            <a:xfrm>
              <a:off x="945" y="3230"/>
              <a:ext cx="7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Helvetica" panose="020B0604020202020204" pitchFamily="34" charset="0"/>
                  <a:ea typeface="MS PGothic" panose="020B0600070205080204" pitchFamily="34" charset="-128"/>
                  <a:cs typeface="+mn-cs"/>
                </a:rPr>
                <a:t>cooperate</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150" name="Rectangle 6">
              <a:extLst>
                <a:ext uri="{FF2B5EF4-FFF2-40B4-BE49-F238E27FC236}">
                  <a16:creationId xmlns:a16="http://schemas.microsoft.com/office/drawing/2014/main" id="{8F51A447-4EE0-2504-B2EE-5A4697063D13}"/>
                </a:ext>
              </a:extLst>
            </p:cNvPr>
            <p:cNvSpPr>
              <a:spLocks noChangeArrowheads="1"/>
            </p:cNvSpPr>
            <p:nvPr/>
          </p:nvSpPr>
          <p:spPr bwMode="auto">
            <a:xfrm>
              <a:off x="1873" y="3122"/>
              <a:ext cx="1659" cy="910"/>
            </a:xfrm>
            <a:prstGeom prst="rect">
              <a:avLst/>
            </a:prstGeom>
            <a:noFill/>
            <a:ln w="11113">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151" name="Line 7">
              <a:extLst>
                <a:ext uri="{FF2B5EF4-FFF2-40B4-BE49-F238E27FC236}">
                  <a16:creationId xmlns:a16="http://schemas.microsoft.com/office/drawing/2014/main" id="{A9F7FCF7-47FA-AF50-7922-F16CA62099FC}"/>
                </a:ext>
              </a:extLst>
            </p:cNvPr>
            <p:cNvSpPr>
              <a:spLocks noChangeShapeType="1"/>
            </p:cNvSpPr>
            <p:nvPr/>
          </p:nvSpPr>
          <p:spPr bwMode="auto">
            <a:xfrm>
              <a:off x="2621" y="3122"/>
              <a:ext cx="1" cy="910"/>
            </a:xfrm>
            <a:prstGeom prst="line">
              <a:avLst/>
            </a:prstGeom>
            <a:noFill/>
            <a:ln w="11113">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152" name="Line 8">
              <a:extLst>
                <a:ext uri="{FF2B5EF4-FFF2-40B4-BE49-F238E27FC236}">
                  <a16:creationId xmlns:a16="http://schemas.microsoft.com/office/drawing/2014/main" id="{C421CF65-EADC-C706-5B9E-630D07917FC7}"/>
                </a:ext>
              </a:extLst>
            </p:cNvPr>
            <p:cNvSpPr>
              <a:spLocks noChangeShapeType="1"/>
            </p:cNvSpPr>
            <p:nvPr/>
          </p:nvSpPr>
          <p:spPr bwMode="auto">
            <a:xfrm>
              <a:off x="1873" y="3589"/>
              <a:ext cx="1659" cy="1"/>
            </a:xfrm>
            <a:prstGeom prst="line">
              <a:avLst/>
            </a:prstGeom>
            <a:noFill/>
            <a:ln w="11113">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153" name="Rectangle 9">
              <a:extLst>
                <a:ext uri="{FF2B5EF4-FFF2-40B4-BE49-F238E27FC236}">
                  <a16:creationId xmlns:a16="http://schemas.microsoft.com/office/drawing/2014/main" id="{CD574BA5-7AC2-5AEE-F202-DBD8CE4E8E17}"/>
                </a:ext>
              </a:extLst>
            </p:cNvPr>
            <p:cNvSpPr>
              <a:spLocks noChangeArrowheads="1"/>
            </p:cNvSpPr>
            <p:nvPr/>
          </p:nvSpPr>
          <p:spPr bwMode="auto">
            <a:xfrm>
              <a:off x="1826" y="2832"/>
              <a:ext cx="7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Helvetica" panose="020B0604020202020204" pitchFamily="34" charset="0"/>
                  <a:ea typeface="MS PGothic" panose="020B0600070205080204" pitchFamily="34" charset="-128"/>
                  <a:cs typeface="+mn-cs"/>
                </a:rPr>
                <a:t>cooperate</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154" name="Rectangle 10">
              <a:extLst>
                <a:ext uri="{FF2B5EF4-FFF2-40B4-BE49-F238E27FC236}">
                  <a16:creationId xmlns:a16="http://schemas.microsoft.com/office/drawing/2014/main" id="{786FEBD5-8DD7-11D6-7907-B603B567A26B}"/>
                </a:ext>
              </a:extLst>
            </p:cNvPr>
            <p:cNvSpPr>
              <a:spLocks noChangeArrowheads="1"/>
            </p:cNvSpPr>
            <p:nvPr/>
          </p:nvSpPr>
          <p:spPr bwMode="auto">
            <a:xfrm>
              <a:off x="2859" y="2846"/>
              <a:ext cx="4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Helvetica" panose="020B0604020202020204" pitchFamily="34" charset="0"/>
                  <a:ea typeface="MS PGothic" panose="020B0600070205080204" pitchFamily="34" charset="-128"/>
                  <a:cs typeface="+mn-cs"/>
                </a:rPr>
                <a:t>defect</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155" name="Rectangle 11">
              <a:extLst>
                <a:ext uri="{FF2B5EF4-FFF2-40B4-BE49-F238E27FC236}">
                  <a16:creationId xmlns:a16="http://schemas.microsoft.com/office/drawing/2014/main" id="{78742C00-E04D-8619-94B5-7A4A046B3491}"/>
                </a:ext>
              </a:extLst>
            </p:cNvPr>
            <p:cNvSpPr>
              <a:spLocks noChangeArrowheads="1"/>
            </p:cNvSpPr>
            <p:nvPr/>
          </p:nvSpPr>
          <p:spPr bwMode="auto">
            <a:xfrm>
              <a:off x="1253" y="3688"/>
              <a:ext cx="4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Helvetica" panose="020B0604020202020204" pitchFamily="34" charset="0"/>
                  <a:ea typeface="MS PGothic" panose="020B0600070205080204" pitchFamily="34" charset="-128"/>
                  <a:cs typeface="+mn-cs"/>
                </a:rPr>
                <a:t>defect</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156" name="Rectangle 12">
              <a:extLst>
                <a:ext uri="{FF2B5EF4-FFF2-40B4-BE49-F238E27FC236}">
                  <a16:creationId xmlns:a16="http://schemas.microsoft.com/office/drawing/2014/main" id="{F9897687-4044-DEF1-A126-11C83AD9D702}"/>
                </a:ext>
              </a:extLst>
            </p:cNvPr>
            <p:cNvSpPr>
              <a:spLocks noChangeArrowheads="1"/>
            </p:cNvSpPr>
            <p:nvPr/>
          </p:nvSpPr>
          <p:spPr bwMode="auto">
            <a:xfrm>
              <a:off x="2118" y="3245"/>
              <a:ext cx="26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FF00"/>
                  </a:solidFill>
                  <a:effectLst/>
                  <a:uLnTx/>
                  <a:uFillTx/>
                  <a:latin typeface="Helvetica" panose="020B0604020202020204" pitchFamily="34" charset="0"/>
                  <a:ea typeface="MS PGothic" panose="020B0600070205080204" pitchFamily="34" charset="-128"/>
                  <a:cs typeface="+mn-cs"/>
                </a:rPr>
                <a:t>3, 3</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157" name="Rectangle 13">
              <a:extLst>
                <a:ext uri="{FF2B5EF4-FFF2-40B4-BE49-F238E27FC236}">
                  <a16:creationId xmlns:a16="http://schemas.microsoft.com/office/drawing/2014/main" id="{F4417372-AC7B-79BE-BD4D-41CB54D8A158}"/>
                </a:ext>
              </a:extLst>
            </p:cNvPr>
            <p:cNvSpPr>
              <a:spLocks noChangeArrowheads="1"/>
            </p:cNvSpPr>
            <p:nvPr/>
          </p:nvSpPr>
          <p:spPr bwMode="auto">
            <a:xfrm>
              <a:off x="2940" y="3245"/>
              <a:ext cx="26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Helvetica" panose="020B0604020202020204" pitchFamily="34" charset="0"/>
                  <a:ea typeface="MS PGothic" panose="020B0600070205080204" pitchFamily="34" charset="-128"/>
                  <a:cs typeface="+mn-cs"/>
                </a:rPr>
                <a:t>0, 5</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158" name="Rectangle 14">
              <a:extLst>
                <a:ext uri="{FF2B5EF4-FFF2-40B4-BE49-F238E27FC236}">
                  <a16:creationId xmlns:a16="http://schemas.microsoft.com/office/drawing/2014/main" id="{873B9ECA-DEDB-8081-5648-49576B3544B6}"/>
                </a:ext>
              </a:extLst>
            </p:cNvPr>
            <p:cNvSpPr>
              <a:spLocks noChangeArrowheads="1"/>
            </p:cNvSpPr>
            <p:nvPr/>
          </p:nvSpPr>
          <p:spPr bwMode="auto">
            <a:xfrm>
              <a:off x="2126" y="3681"/>
              <a:ext cx="2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Helvetica" panose="020B0604020202020204" pitchFamily="34" charset="0"/>
                  <a:ea typeface="MS PGothic" panose="020B0600070205080204" pitchFamily="34" charset="-128"/>
                  <a:cs typeface="+mn-cs"/>
                </a:rPr>
                <a:t>5, 0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159" name="Rectangle 15">
              <a:extLst>
                <a:ext uri="{FF2B5EF4-FFF2-40B4-BE49-F238E27FC236}">
                  <a16:creationId xmlns:a16="http://schemas.microsoft.com/office/drawing/2014/main" id="{3847DB53-C10A-4B7B-3053-7E5CE96E3F9E}"/>
                </a:ext>
              </a:extLst>
            </p:cNvPr>
            <p:cNvSpPr>
              <a:spLocks noChangeArrowheads="1"/>
            </p:cNvSpPr>
            <p:nvPr/>
          </p:nvSpPr>
          <p:spPr bwMode="auto">
            <a:xfrm>
              <a:off x="2932" y="3688"/>
              <a:ext cx="2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Helvetica" panose="020B0604020202020204" pitchFamily="34" charset="0"/>
                  <a:ea typeface="MS PGothic" panose="020B0600070205080204" pitchFamily="34" charset="-128"/>
                  <a:cs typeface="+mn-cs"/>
                </a:rPr>
                <a:t>1, 1</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160" name="Oval 16">
              <a:extLst>
                <a:ext uri="{FF2B5EF4-FFF2-40B4-BE49-F238E27FC236}">
                  <a16:creationId xmlns:a16="http://schemas.microsoft.com/office/drawing/2014/main" id="{4A9FBB9B-3524-2DCB-6DC3-1AE966901057}"/>
                </a:ext>
              </a:extLst>
            </p:cNvPr>
            <p:cNvSpPr>
              <a:spLocks noChangeArrowheads="1"/>
            </p:cNvSpPr>
            <p:nvPr/>
          </p:nvSpPr>
          <p:spPr bwMode="auto">
            <a:xfrm>
              <a:off x="2834" y="3670"/>
              <a:ext cx="499" cy="272"/>
            </a:xfrm>
            <a:prstGeom prst="ellipse">
              <a:avLst/>
            </a:prstGeom>
            <a:noFill/>
            <a:ln w="33338">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161" name="Rectangle 17">
              <a:extLst>
                <a:ext uri="{FF2B5EF4-FFF2-40B4-BE49-F238E27FC236}">
                  <a16:creationId xmlns:a16="http://schemas.microsoft.com/office/drawing/2014/main" id="{02E8D941-E4C4-DFFC-4689-91584C430799}"/>
                </a:ext>
              </a:extLst>
            </p:cNvPr>
            <p:cNvSpPr>
              <a:spLocks noChangeArrowheads="1"/>
            </p:cNvSpPr>
            <p:nvPr/>
          </p:nvSpPr>
          <p:spPr bwMode="auto">
            <a:xfrm>
              <a:off x="3864" y="3055"/>
              <a:ext cx="90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t>Pareto optimal?</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162" name="Rectangle 18">
              <a:extLst>
                <a:ext uri="{FF2B5EF4-FFF2-40B4-BE49-F238E27FC236}">
                  <a16:creationId xmlns:a16="http://schemas.microsoft.com/office/drawing/2014/main" id="{013975DD-390A-3014-9FBE-9F88C0620CEF}"/>
                </a:ext>
              </a:extLst>
            </p:cNvPr>
            <p:cNvSpPr>
              <a:spLocks noChangeArrowheads="1"/>
            </p:cNvSpPr>
            <p:nvPr/>
          </p:nvSpPr>
          <p:spPr bwMode="auto">
            <a:xfrm>
              <a:off x="4862" y="3055"/>
              <a:ext cx="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t> </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163" name="Rectangle 19">
              <a:extLst>
                <a:ext uri="{FF2B5EF4-FFF2-40B4-BE49-F238E27FC236}">
                  <a16:creationId xmlns:a16="http://schemas.microsoft.com/office/drawing/2014/main" id="{C7F4523E-6FF4-EA8D-12DD-19C89661AA60}"/>
                </a:ext>
              </a:extLst>
            </p:cNvPr>
            <p:cNvSpPr>
              <a:spLocks noChangeArrowheads="1"/>
            </p:cNvSpPr>
            <p:nvPr/>
          </p:nvSpPr>
          <p:spPr bwMode="auto">
            <a:xfrm>
              <a:off x="3864" y="3429"/>
              <a:ext cx="80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t>Social welfare</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164" name="Rectangle 20">
              <a:extLst>
                <a:ext uri="{FF2B5EF4-FFF2-40B4-BE49-F238E27FC236}">
                  <a16:creationId xmlns:a16="http://schemas.microsoft.com/office/drawing/2014/main" id="{92851117-D39F-A9FC-E9C3-83CCB77F6648}"/>
                </a:ext>
              </a:extLst>
            </p:cNvPr>
            <p:cNvSpPr>
              <a:spLocks noChangeArrowheads="1"/>
            </p:cNvSpPr>
            <p:nvPr/>
          </p:nvSpPr>
          <p:spPr bwMode="auto">
            <a:xfrm>
              <a:off x="4744" y="3429"/>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t> </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165" name="Rectangle 21">
              <a:extLst>
                <a:ext uri="{FF2B5EF4-FFF2-40B4-BE49-F238E27FC236}">
                  <a16:creationId xmlns:a16="http://schemas.microsoft.com/office/drawing/2014/main" id="{6A58AE1F-2DD3-9F28-3B60-5E83A3F4BBB9}"/>
                </a:ext>
              </a:extLst>
            </p:cNvPr>
            <p:cNvSpPr>
              <a:spLocks noChangeArrowheads="1"/>
            </p:cNvSpPr>
            <p:nvPr/>
          </p:nvSpPr>
          <p:spPr bwMode="auto">
            <a:xfrm>
              <a:off x="3864" y="3588"/>
              <a:ext cx="72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t>maximizing?</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left)">
                                      <p:cBhvr>
                                        <p:cTn id="7" dur="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wipe(left)">
                                      <p:cBhvr>
                                        <p:cTn id="12" dur="500"/>
                                        <p:tgtEl>
                                          <p:spTgt spid="64515">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animEffect transition="in" filter="wipe(left)">
                                      <p:cBhvr>
                                        <p:cTn id="15" dur="500"/>
                                        <p:tgtEl>
                                          <p:spTgt spid="64515">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64515">
                                            <p:txEl>
                                              <p:pRg st="3" end="3"/>
                                            </p:txEl>
                                          </p:spTgt>
                                        </p:tgtEl>
                                        <p:attrNameLst>
                                          <p:attrName>style.visibility</p:attrName>
                                        </p:attrNameLst>
                                      </p:cBhvr>
                                      <p:to>
                                        <p:strVal val="visible"/>
                                      </p:to>
                                    </p:set>
                                    <p:animEffect transition="in" filter="wipe(left)">
                                      <p:cBhvr>
                                        <p:cTn id="18" dur="500"/>
                                        <p:tgtEl>
                                          <p:spTgt spid="64515">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64515">
                                            <p:txEl>
                                              <p:pRg st="4" end="4"/>
                                            </p:txEl>
                                          </p:spTgt>
                                        </p:tgtEl>
                                        <p:attrNameLst>
                                          <p:attrName>style.visibility</p:attrName>
                                        </p:attrNameLst>
                                      </p:cBhvr>
                                      <p:to>
                                        <p:strVal val="visible"/>
                                      </p:to>
                                    </p:set>
                                    <p:animEffect transition="in" filter="wipe(left)">
                                      <p:cBhvr>
                                        <p:cTn id="23" dur="500"/>
                                        <p:tgtEl>
                                          <p:spTgt spid="64515">
                                            <p:txEl>
                                              <p:pRg st="4" end="4"/>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64515">
                                            <p:txEl>
                                              <p:pRg st="5" end="5"/>
                                            </p:txEl>
                                          </p:spTgt>
                                        </p:tgtEl>
                                        <p:attrNameLst>
                                          <p:attrName>style.visibility</p:attrName>
                                        </p:attrNameLst>
                                      </p:cBhvr>
                                      <p:to>
                                        <p:strVal val="visible"/>
                                      </p:to>
                                    </p:set>
                                    <p:animEffect transition="in" filter="wipe(left)">
                                      <p:cBhvr>
                                        <p:cTn id="26" dur="500"/>
                                        <p:tgtEl>
                                          <p:spTgt spid="64515">
                                            <p:txEl>
                                              <p:pRg st="5" end="5"/>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64515">
                                            <p:txEl>
                                              <p:pRg st="6" end="6"/>
                                            </p:txEl>
                                          </p:spTgt>
                                        </p:tgtEl>
                                        <p:attrNameLst>
                                          <p:attrName>style.visibility</p:attrName>
                                        </p:attrNameLst>
                                      </p:cBhvr>
                                      <p:to>
                                        <p:strVal val="visible"/>
                                      </p:to>
                                    </p:set>
                                    <p:animEffect transition="in" filter="wipe(left)">
                                      <p:cBhvr>
                                        <p:cTn id="29" dur="500"/>
                                        <p:tgtEl>
                                          <p:spTgt spid="64515">
                                            <p:txEl>
                                              <p:pRg st="6" end="6"/>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64515">
                                            <p:txEl>
                                              <p:pRg st="7" end="7"/>
                                            </p:txEl>
                                          </p:spTgt>
                                        </p:tgtEl>
                                        <p:attrNameLst>
                                          <p:attrName>style.visibility</p:attrName>
                                        </p:attrNameLst>
                                      </p:cBhvr>
                                      <p:to>
                                        <p:strVal val="visible"/>
                                      </p:to>
                                    </p:set>
                                    <p:animEffect transition="in" filter="wipe(left)">
                                      <p:cBhvr>
                                        <p:cTn id="32" dur="500"/>
                                        <p:tgtEl>
                                          <p:spTgt spid="64515">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F3B0E74-5B89-E292-5460-73BF691A238E}"/>
              </a:ext>
            </a:extLst>
          </p:cNvPr>
          <p:cNvSpPr>
            <a:spLocks noGrp="1" noChangeArrowheads="1"/>
          </p:cNvSpPr>
          <p:nvPr>
            <p:ph type="title"/>
          </p:nvPr>
        </p:nvSpPr>
        <p:spPr>
          <a:xfrm>
            <a:off x="685800" y="228600"/>
            <a:ext cx="7772400" cy="762000"/>
          </a:xfrm>
        </p:spPr>
        <p:txBody>
          <a:bodyPr/>
          <a:lstStyle/>
          <a:p>
            <a:r>
              <a:rPr lang="en-US" altLang="en-US" sz="3600" b="1">
                <a:solidFill>
                  <a:schemeClr val="tx1"/>
                </a:solidFill>
                <a:latin typeface="Helvetica" panose="020B0604020202020204" pitchFamily="34" charset="0"/>
              </a:rPr>
              <a:t>Nash equilibrium </a:t>
            </a:r>
            <a:br>
              <a:rPr lang="en-US" altLang="en-US" sz="3600" b="1">
                <a:solidFill>
                  <a:schemeClr val="tx1"/>
                </a:solidFill>
                <a:latin typeface="Helvetica" panose="020B0604020202020204" pitchFamily="34" charset="0"/>
              </a:rPr>
            </a:br>
            <a:r>
              <a:rPr lang="en-US" altLang="en-US" sz="2400" b="1">
                <a:solidFill>
                  <a:schemeClr val="tx1"/>
                </a:solidFill>
                <a:latin typeface="Helvetica" panose="020B0604020202020204" pitchFamily="34" charset="0"/>
              </a:rPr>
              <a:t>[Nash50]</a:t>
            </a:r>
          </a:p>
        </p:txBody>
      </p:sp>
      <p:sp>
        <p:nvSpPr>
          <p:cNvPr id="36867" name="Rectangle 3">
            <a:extLst>
              <a:ext uri="{FF2B5EF4-FFF2-40B4-BE49-F238E27FC236}">
                <a16:creationId xmlns:a16="http://schemas.microsoft.com/office/drawing/2014/main" id="{B7E50986-8A20-77BA-1F2F-60029067E81E}"/>
              </a:ext>
            </a:extLst>
          </p:cNvPr>
          <p:cNvSpPr>
            <a:spLocks noGrp="1" noChangeArrowheads="1"/>
          </p:cNvSpPr>
          <p:nvPr>
            <p:ph type="body" idx="1"/>
          </p:nvPr>
        </p:nvSpPr>
        <p:spPr>
          <a:xfrm>
            <a:off x="228600" y="1366838"/>
            <a:ext cx="8686800" cy="3657600"/>
          </a:xfrm>
        </p:spPr>
        <p:txBody>
          <a:bodyPr/>
          <a:lstStyle/>
          <a:p>
            <a:pPr>
              <a:spcBef>
                <a:spcPct val="0"/>
              </a:spcBef>
            </a:pPr>
            <a:r>
              <a:rPr lang="en-US" altLang="en-US" sz="2200" b="1">
                <a:latin typeface="Helvetica" panose="020B0604020202020204" pitchFamily="34" charset="0"/>
              </a:rPr>
              <a:t>Sometimes an agent</a:t>
            </a:r>
            <a:r>
              <a:rPr lang="ja-JP" altLang="en-US" sz="2200" b="1">
                <a:latin typeface="Helvetica" panose="020B0604020202020204" pitchFamily="34" charset="0"/>
              </a:rPr>
              <a:t>’</a:t>
            </a:r>
            <a:r>
              <a:rPr lang="en-US" altLang="ja-JP" sz="2200" b="1">
                <a:latin typeface="Helvetica" panose="020B0604020202020204" pitchFamily="34" charset="0"/>
              </a:rPr>
              <a:t>s best response depends on others</a:t>
            </a:r>
            <a:r>
              <a:rPr lang="ja-JP" altLang="en-US" sz="2200" b="1">
                <a:latin typeface="Helvetica" panose="020B0604020202020204" pitchFamily="34" charset="0"/>
              </a:rPr>
              <a:t>’</a:t>
            </a:r>
            <a:r>
              <a:rPr lang="en-US" altLang="ja-JP" sz="2200" b="1">
                <a:latin typeface="Helvetica" panose="020B0604020202020204" pitchFamily="34" charset="0"/>
              </a:rPr>
              <a:t> strategies: a dominant strategy does not exist</a:t>
            </a:r>
          </a:p>
          <a:p>
            <a:pPr>
              <a:spcBef>
                <a:spcPct val="0"/>
              </a:spcBef>
            </a:pPr>
            <a:r>
              <a:rPr lang="en-US" altLang="en-US" sz="2200" b="1">
                <a:latin typeface="Helvetica" panose="020B0604020202020204" pitchFamily="34" charset="0"/>
              </a:rPr>
              <a:t>A strategy profile is a </a:t>
            </a:r>
            <a:r>
              <a:rPr lang="en-US" altLang="en-US" sz="2200" b="1" i="1">
                <a:solidFill>
                  <a:srgbClr val="DC0000"/>
                </a:solidFill>
                <a:latin typeface="Helvetica" panose="020B0604020202020204" pitchFamily="34" charset="0"/>
              </a:rPr>
              <a:t>Nash equilibrium</a:t>
            </a:r>
            <a:r>
              <a:rPr lang="en-US" altLang="en-US" sz="2200" b="1">
                <a:latin typeface="Helvetica" panose="020B0604020202020204" pitchFamily="34" charset="0"/>
              </a:rPr>
              <a:t> if no player has incentive to deviate from his strategy given that others do not deviate: for every agent i, u</a:t>
            </a:r>
            <a:r>
              <a:rPr lang="en-US" altLang="en-US" sz="2200" b="1" baseline="-25000">
                <a:latin typeface="Helvetica" panose="020B0604020202020204" pitchFamily="34" charset="0"/>
              </a:rPr>
              <a:t>i</a:t>
            </a:r>
            <a:r>
              <a:rPr lang="en-US" altLang="en-US" sz="2200" b="1">
                <a:latin typeface="Helvetica" panose="020B0604020202020204" pitchFamily="34" charset="0"/>
              </a:rPr>
              <a:t>(s</a:t>
            </a:r>
            <a:r>
              <a:rPr lang="en-US" altLang="en-US" sz="2200" b="1" baseline="-25000">
                <a:latin typeface="Helvetica" panose="020B0604020202020204" pitchFamily="34" charset="0"/>
              </a:rPr>
              <a:t>i</a:t>
            </a:r>
            <a:r>
              <a:rPr lang="en-US" altLang="en-US" sz="2200" b="1">
                <a:latin typeface="Helvetica" panose="020B0604020202020204" pitchFamily="34" charset="0"/>
              </a:rPr>
              <a:t>*,s</a:t>
            </a:r>
            <a:r>
              <a:rPr lang="en-US" altLang="en-US" sz="2200" b="1" baseline="-25000">
                <a:latin typeface="Helvetica" panose="020B0604020202020204" pitchFamily="34" charset="0"/>
              </a:rPr>
              <a:t>-i</a:t>
            </a:r>
            <a:r>
              <a:rPr lang="en-US" altLang="en-US" sz="2200" b="1">
                <a:latin typeface="Helvetica" panose="020B0604020202020204" pitchFamily="34" charset="0"/>
              </a:rPr>
              <a:t>) ≥ u</a:t>
            </a:r>
            <a:r>
              <a:rPr lang="en-US" altLang="en-US" sz="2200" b="1" baseline="-25000">
                <a:latin typeface="Helvetica" panose="020B0604020202020204" pitchFamily="34" charset="0"/>
              </a:rPr>
              <a:t>i</a:t>
            </a:r>
            <a:r>
              <a:rPr lang="en-US" altLang="en-US" sz="2200" b="1">
                <a:latin typeface="Helvetica" panose="020B0604020202020204" pitchFamily="34" charset="0"/>
              </a:rPr>
              <a:t>(s</a:t>
            </a:r>
            <a:r>
              <a:rPr lang="en-US" altLang="en-US" sz="2200" b="1" baseline="-25000">
                <a:latin typeface="Helvetica" panose="020B0604020202020204" pitchFamily="34" charset="0"/>
              </a:rPr>
              <a:t>i</a:t>
            </a:r>
            <a:r>
              <a:rPr lang="ja-JP" altLang="en-US" sz="2200" b="1">
                <a:latin typeface="Helvetica" panose="020B0604020202020204" pitchFamily="34" charset="0"/>
              </a:rPr>
              <a:t>’</a:t>
            </a:r>
            <a:r>
              <a:rPr lang="en-US" altLang="ja-JP" sz="2200" b="1">
                <a:latin typeface="Helvetica" panose="020B0604020202020204" pitchFamily="34" charset="0"/>
              </a:rPr>
              <a:t>,s</a:t>
            </a:r>
            <a:r>
              <a:rPr lang="en-US" altLang="ja-JP" sz="2200" b="1" baseline="-25000">
                <a:latin typeface="Helvetica" panose="020B0604020202020204" pitchFamily="34" charset="0"/>
              </a:rPr>
              <a:t>-i</a:t>
            </a:r>
            <a:r>
              <a:rPr lang="en-US" altLang="ja-JP" sz="2200" b="1">
                <a:latin typeface="Helvetica" panose="020B0604020202020204" pitchFamily="34" charset="0"/>
              </a:rPr>
              <a:t>) for all s</a:t>
            </a:r>
            <a:r>
              <a:rPr lang="en-US" altLang="ja-JP" sz="2200" b="1" baseline="-25000">
                <a:latin typeface="Helvetica" panose="020B0604020202020204" pitchFamily="34" charset="0"/>
              </a:rPr>
              <a:t>i</a:t>
            </a:r>
            <a:r>
              <a:rPr lang="ja-JP" altLang="en-US" sz="2200" b="1">
                <a:latin typeface="Helvetica" panose="020B0604020202020204" pitchFamily="34" charset="0"/>
              </a:rPr>
              <a:t>’</a:t>
            </a:r>
            <a:endParaRPr lang="en-US" altLang="ja-JP" sz="2200" b="1">
              <a:latin typeface="Helvetica" panose="020B0604020202020204" pitchFamily="34" charset="0"/>
            </a:endParaRPr>
          </a:p>
          <a:p>
            <a:pPr lvl="1">
              <a:spcBef>
                <a:spcPct val="0"/>
              </a:spcBef>
            </a:pPr>
            <a:r>
              <a:rPr lang="en-US" altLang="en-US" sz="2000">
                <a:latin typeface="Helvetica" panose="020B0604020202020204" pitchFamily="34" charset="0"/>
              </a:rPr>
              <a:t>Dominant strategy equilibria are Nash equilibria but not vice versa</a:t>
            </a:r>
          </a:p>
          <a:p>
            <a:pPr lvl="1">
              <a:spcBef>
                <a:spcPct val="0"/>
              </a:spcBef>
            </a:pPr>
            <a:r>
              <a:rPr lang="en-US" altLang="en-US" sz="2000">
                <a:latin typeface="Helvetica" panose="020B0604020202020204" pitchFamily="34" charset="0"/>
              </a:rPr>
              <a:t>Defect-defect is the only Nash eq. in Prisoner</a:t>
            </a:r>
            <a:r>
              <a:rPr lang="ja-JP" altLang="en-US" sz="2000">
                <a:latin typeface="Helvetica" panose="020B0604020202020204" pitchFamily="34" charset="0"/>
              </a:rPr>
              <a:t>’</a:t>
            </a:r>
            <a:r>
              <a:rPr lang="en-US" altLang="ja-JP" sz="2000">
                <a:latin typeface="Helvetica" panose="020B0604020202020204" pitchFamily="34" charset="0"/>
              </a:rPr>
              <a:t>s Dilemma</a:t>
            </a:r>
          </a:p>
          <a:p>
            <a:pPr lvl="1">
              <a:spcBef>
                <a:spcPct val="0"/>
              </a:spcBef>
            </a:pPr>
            <a:r>
              <a:rPr lang="en-US" altLang="en-US" sz="2000">
                <a:latin typeface="Helvetica" panose="020B0604020202020204" pitchFamily="34" charset="0"/>
              </a:rPr>
              <a:t>Battle of the Sexes game</a:t>
            </a:r>
          </a:p>
          <a:p>
            <a:pPr lvl="2">
              <a:spcBef>
                <a:spcPct val="0"/>
              </a:spcBef>
            </a:pPr>
            <a:r>
              <a:rPr lang="en-US" altLang="en-US" sz="2000">
                <a:latin typeface="Helvetica" panose="020B0604020202020204" pitchFamily="34" charset="0"/>
              </a:rPr>
              <a:t>Has no dominant strategy equilibria</a:t>
            </a:r>
          </a:p>
        </p:txBody>
      </p:sp>
      <p:pic>
        <p:nvPicPr>
          <p:cNvPr id="36868" name="Picture 4">
            <a:extLst>
              <a:ext uri="{FF2B5EF4-FFF2-40B4-BE49-F238E27FC236}">
                <a16:creationId xmlns:a16="http://schemas.microsoft.com/office/drawing/2014/main" id="{CF5751A9-6BC8-2DEC-A33F-14ACE0929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343400"/>
            <a:ext cx="5867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Oval 5">
            <a:extLst>
              <a:ext uri="{FF2B5EF4-FFF2-40B4-BE49-F238E27FC236}">
                <a16:creationId xmlns:a16="http://schemas.microsoft.com/office/drawing/2014/main" id="{03BDED16-170F-245A-B1AC-9883C3A304A6}"/>
              </a:ext>
            </a:extLst>
          </p:cNvPr>
          <p:cNvSpPr>
            <a:spLocks noChangeArrowheads="1"/>
          </p:cNvSpPr>
          <p:nvPr/>
        </p:nvSpPr>
        <p:spPr bwMode="auto">
          <a:xfrm>
            <a:off x="3733800" y="5054600"/>
            <a:ext cx="792163" cy="431800"/>
          </a:xfrm>
          <a:prstGeom prst="ellipse">
            <a:avLst/>
          </a:prstGeom>
          <a:noFill/>
          <a:ln w="33338">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36870" name="Oval 6">
            <a:extLst>
              <a:ext uri="{FF2B5EF4-FFF2-40B4-BE49-F238E27FC236}">
                <a16:creationId xmlns:a16="http://schemas.microsoft.com/office/drawing/2014/main" id="{D5090314-B55D-ABA9-BAAE-F6FA05CB350B}"/>
              </a:ext>
            </a:extLst>
          </p:cNvPr>
          <p:cNvSpPr>
            <a:spLocks noChangeArrowheads="1"/>
          </p:cNvSpPr>
          <p:nvPr/>
        </p:nvSpPr>
        <p:spPr bwMode="auto">
          <a:xfrm>
            <a:off x="5761038" y="5511800"/>
            <a:ext cx="792162" cy="431800"/>
          </a:xfrm>
          <a:prstGeom prst="ellipse">
            <a:avLst/>
          </a:prstGeom>
          <a:noFill/>
          <a:ln w="33338">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pic>
        <p:nvPicPr>
          <p:cNvPr id="7175" name="Picture 8" descr="Image:John f nash 20061102 3.jpg">
            <a:hlinkClick r:id="rId3"/>
            <a:extLst>
              <a:ext uri="{FF2B5EF4-FFF2-40B4-BE49-F238E27FC236}">
                <a16:creationId xmlns:a16="http://schemas.microsoft.com/office/drawing/2014/main" id="{A31350E7-3F79-08F4-0FEE-544846C839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4338" y="55563"/>
            <a:ext cx="99060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animEffect transition="in" filter="wipe(left)">
                                      <p:cBhvr>
                                        <p:cTn id="15" dur="500"/>
                                        <p:tgtEl>
                                          <p:spTgt spid="36867">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6867">
                                            <p:txEl>
                                              <p:pRg st="3" end="3"/>
                                            </p:txEl>
                                          </p:spTgt>
                                        </p:tgtEl>
                                        <p:attrNameLst>
                                          <p:attrName>style.visibility</p:attrName>
                                        </p:attrNameLst>
                                      </p:cBhvr>
                                      <p:to>
                                        <p:strVal val="visible"/>
                                      </p:to>
                                    </p:set>
                                    <p:animEffect transition="in" filter="wipe(left)">
                                      <p:cBhvr>
                                        <p:cTn id="18" dur="500"/>
                                        <p:tgtEl>
                                          <p:spTgt spid="36867">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6867">
                                            <p:txEl>
                                              <p:pRg st="4" end="4"/>
                                            </p:txEl>
                                          </p:spTgt>
                                        </p:tgtEl>
                                        <p:attrNameLst>
                                          <p:attrName>style.visibility</p:attrName>
                                        </p:attrNameLst>
                                      </p:cBhvr>
                                      <p:to>
                                        <p:strVal val="visible"/>
                                      </p:to>
                                    </p:set>
                                    <p:animEffect transition="in" filter="wipe(left)">
                                      <p:cBhvr>
                                        <p:cTn id="21" dur="500"/>
                                        <p:tgtEl>
                                          <p:spTgt spid="36867">
                                            <p:txEl>
                                              <p:pRg st="4" end="4"/>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6867">
                                            <p:txEl>
                                              <p:pRg st="5" end="5"/>
                                            </p:txEl>
                                          </p:spTgt>
                                        </p:tgtEl>
                                        <p:attrNameLst>
                                          <p:attrName>style.visibility</p:attrName>
                                        </p:attrNameLst>
                                      </p:cBhvr>
                                      <p:to>
                                        <p:strVal val="visible"/>
                                      </p:to>
                                    </p:set>
                                    <p:animEffect transition="in" filter="wipe(left)">
                                      <p:cBhvr>
                                        <p:cTn id="24" dur="500"/>
                                        <p:tgtEl>
                                          <p:spTgt spid="36867">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3686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3686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36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P spid="36869" grpId="0" animBg="1"/>
      <p:bldP spid="368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0245AC6-1ABE-0989-F7AF-CF1215B461C9}"/>
              </a:ext>
            </a:extLst>
          </p:cNvPr>
          <p:cNvSpPr>
            <a:spLocks noGrp="1" noChangeArrowheads="1"/>
          </p:cNvSpPr>
          <p:nvPr>
            <p:ph type="title"/>
          </p:nvPr>
        </p:nvSpPr>
        <p:spPr>
          <a:xfrm>
            <a:off x="381000" y="152400"/>
            <a:ext cx="8382000" cy="914400"/>
          </a:xfrm>
        </p:spPr>
        <p:txBody>
          <a:bodyPr/>
          <a:lstStyle/>
          <a:p>
            <a:r>
              <a:rPr lang="en-US" altLang="en-US" b="1">
                <a:latin typeface="Helvetica" panose="020B0604020202020204" pitchFamily="34" charset="0"/>
              </a:rPr>
              <a:t>Criticisms of Nash equilibrium</a:t>
            </a:r>
          </a:p>
        </p:txBody>
      </p:sp>
      <p:sp>
        <p:nvSpPr>
          <p:cNvPr id="8195" name="Rectangle 3">
            <a:extLst>
              <a:ext uri="{FF2B5EF4-FFF2-40B4-BE49-F238E27FC236}">
                <a16:creationId xmlns:a16="http://schemas.microsoft.com/office/drawing/2014/main" id="{79834D74-2C1C-DA0B-BA89-66B5017E875D}"/>
              </a:ext>
            </a:extLst>
          </p:cNvPr>
          <p:cNvSpPr>
            <a:spLocks noGrp="1" noChangeArrowheads="1"/>
          </p:cNvSpPr>
          <p:nvPr>
            <p:ph type="body" idx="1"/>
          </p:nvPr>
        </p:nvSpPr>
        <p:spPr>
          <a:xfrm>
            <a:off x="304800" y="1371600"/>
            <a:ext cx="8763000" cy="4800600"/>
          </a:xfrm>
        </p:spPr>
        <p:txBody>
          <a:bodyPr/>
          <a:lstStyle/>
          <a:p>
            <a:pPr>
              <a:lnSpc>
                <a:spcPct val="90000"/>
              </a:lnSpc>
            </a:pPr>
            <a:r>
              <a:rPr lang="en-US" altLang="en-US" sz="2000" b="1">
                <a:latin typeface="Helvetica" panose="020B0604020202020204" pitchFamily="34" charset="0"/>
              </a:rPr>
              <a:t>Not unique in all games, e.g. Battle of the Sexes</a:t>
            </a:r>
          </a:p>
          <a:p>
            <a:pPr lvl="1">
              <a:lnSpc>
                <a:spcPct val="90000"/>
              </a:lnSpc>
            </a:pPr>
            <a:r>
              <a:rPr lang="en-US" altLang="en-US" sz="2000" b="1">
                <a:latin typeface="Helvetica" panose="020B0604020202020204" pitchFamily="34" charset="0"/>
              </a:rPr>
              <a:t>Approaches for addressing this problem</a:t>
            </a:r>
          </a:p>
          <a:p>
            <a:pPr lvl="2">
              <a:lnSpc>
                <a:spcPct val="90000"/>
              </a:lnSpc>
            </a:pPr>
            <a:r>
              <a:rPr lang="en-US" altLang="en-US" sz="1800" b="1">
                <a:latin typeface="Helvetica" panose="020B0604020202020204" pitchFamily="34" charset="0"/>
              </a:rPr>
              <a:t>Refinements (=strengthenings) of the equilibrium concept</a:t>
            </a:r>
          </a:p>
          <a:p>
            <a:pPr lvl="3">
              <a:lnSpc>
                <a:spcPct val="90000"/>
              </a:lnSpc>
            </a:pPr>
            <a:r>
              <a:rPr lang="en-US" altLang="en-US" sz="1800" b="1">
                <a:latin typeface="Helvetica" panose="020B0604020202020204" pitchFamily="34" charset="0"/>
              </a:rPr>
              <a:t>Eliminate weakly dominated strategies first</a:t>
            </a:r>
          </a:p>
          <a:p>
            <a:pPr lvl="3">
              <a:lnSpc>
                <a:spcPct val="90000"/>
              </a:lnSpc>
            </a:pPr>
            <a:r>
              <a:rPr lang="en-US" altLang="en-US" sz="1800" b="1">
                <a:latin typeface="Helvetica" panose="020B0604020202020204" pitchFamily="34" charset="0"/>
              </a:rPr>
              <a:t>Choose the Nash equilibrium with highest welfare</a:t>
            </a:r>
          </a:p>
          <a:p>
            <a:pPr lvl="3">
              <a:lnSpc>
                <a:spcPct val="90000"/>
              </a:lnSpc>
            </a:pPr>
            <a:r>
              <a:rPr lang="en-US" altLang="en-US" sz="1800" b="1">
                <a:latin typeface="Helvetica" panose="020B0604020202020204" pitchFamily="34" charset="0"/>
              </a:rPr>
              <a:t>Subgame perfection …</a:t>
            </a:r>
          </a:p>
          <a:p>
            <a:pPr lvl="2">
              <a:lnSpc>
                <a:spcPct val="90000"/>
              </a:lnSpc>
            </a:pPr>
            <a:r>
              <a:rPr lang="en-US" altLang="en-US" sz="1800" b="1">
                <a:latin typeface="Helvetica" panose="020B0604020202020204" pitchFamily="34" charset="0"/>
              </a:rPr>
              <a:t>Focal points</a:t>
            </a:r>
          </a:p>
          <a:p>
            <a:pPr lvl="2">
              <a:lnSpc>
                <a:spcPct val="90000"/>
              </a:lnSpc>
            </a:pPr>
            <a:r>
              <a:rPr lang="en-US" altLang="en-US" sz="1800" b="1">
                <a:latin typeface="Helvetica" panose="020B0604020202020204" pitchFamily="34" charset="0"/>
              </a:rPr>
              <a:t>Mediation</a:t>
            </a:r>
          </a:p>
          <a:p>
            <a:pPr lvl="2">
              <a:lnSpc>
                <a:spcPct val="90000"/>
              </a:lnSpc>
            </a:pPr>
            <a:r>
              <a:rPr lang="en-US" altLang="en-US" sz="1800" b="1">
                <a:latin typeface="Helvetica" panose="020B0604020202020204" pitchFamily="34" charset="0"/>
              </a:rPr>
              <a:t>Communication</a:t>
            </a:r>
          </a:p>
          <a:p>
            <a:pPr lvl="2">
              <a:lnSpc>
                <a:spcPct val="90000"/>
              </a:lnSpc>
            </a:pPr>
            <a:r>
              <a:rPr lang="en-US" altLang="en-US" sz="1800" b="1">
                <a:latin typeface="Helvetica" panose="020B0604020202020204" pitchFamily="34" charset="0"/>
              </a:rPr>
              <a:t>Convention</a:t>
            </a:r>
          </a:p>
          <a:p>
            <a:pPr lvl="2">
              <a:lnSpc>
                <a:spcPct val="90000"/>
              </a:lnSpc>
            </a:pPr>
            <a:r>
              <a:rPr lang="en-US" altLang="en-US" sz="1800" b="1">
                <a:latin typeface="Helvetica" panose="020B0604020202020204" pitchFamily="34" charset="0"/>
              </a:rPr>
              <a:t>Learning</a:t>
            </a:r>
          </a:p>
          <a:p>
            <a:pPr>
              <a:lnSpc>
                <a:spcPct val="90000"/>
              </a:lnSpc>
            </a:pPr>
            <a:r>
              <a:rPr lang="en-US" altLang="en-US" sz="2000" b="1">
                <a:latin typeface="Helvetica" panose="020B0604020202020204" pitchFamily="34" charset="0"/>
              </a:rPr>
              <a:t>Does not exist in all games</a:t>
            </a:r>
          </a:p>
          <a:p>
            <a:pPr>
              <a:lnSpc>
                <a:spcPct val="90000"/>
              </a:lnSpc>
              <a:buFontTx/>
              <a:buNone/>
            </a:pPr>
            <a:endParaRPr lang="en-US" altLang="en-US" sz="1400" b="1">
              <a:latin typeface="Helvetica" panose="020B0604020202020204" pitchFamily="34" charset="0"/>
            </a:endParaRPr>
          </a:p>
        </p:txBody>
      </p:sp>
      <p:pic>
        <p:nvPicPr>
          <p:cNvPr id="8196" name="Picture 4">
            <a:extLst>
              <a:ext uri="{FF2B5EF4-FFF2-40B4-BE49-F238E27FC236}">
                <a16:creationId xmlns:a16="http://schemas.microsoft.com/office/drawing/2014/main" id="{98B57DA5-EC1A-CA0E-1334-EC55DC211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4102100"/>
            <a:ext cx="2959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ECF0B749-BD14-40C3-AEA5-1DAD0E790430}"/>
              </a:ext>
            </a:extLst>
          </p:cNvPr>
          <p:cNvSpPr>
            <a:spLocks noGrp="1" noChangeArrowheads="1"/>
          </p:cNvSpPr>
          <p:nvPr>
            <p:ph type="ctrTitle"/>
          </p:nvPr>
        </p:nvSpPr>
        <p:spPr>
          <a:xfrm>
            <a:off x="685800" y="2286000"/>
            <a:ext cx="7772400" cy="1143000"/>
          </a:xfrm>
        </p:spPr>
        <p:txBody>
          <a:bodyPr/>
          <a:lstStyle/>
          <a:p>
            <a:r>
              <a:rPr lang="en-US" altLang="en-US"/>
              <a:t>Rock-scissors-paper game</a:t>
            </a:r>
            <a:br>
              <a:rPr lang="en-US" altLang="en-US"/>
            </a:br>
            <a:endParaRPr lang="en-US" altLang="en-US"/>
          </a:p>
        </p:txBody>
      </p:sp>
      <p:sp>
        <p:nvSpPr>
          <p:cNvPr id="10243" name="Rectangle 1027">
            <a:extLst>
              <a:ext uri="{FF2B5EF4-FFF2-40B4-BE49-F238E27FC236}">
                <a16:creationId xmlns:a16="http://schemas.microsoft.com/office/drawing/2014/main" id="{1746F295-AC34-4DA2-9452-D71A42B6D277}"/>
              </a:ext>
            </a:extLst>
          </p:cNvPr>
          <p:cNvSpPr>
            <a:spLocks noGrp="1" noChangeArrowheads="1"/>
          </p:cNvSpPr>
          <p:nvPr>
            <p:ph type="subTitle" idx="1"/>
          </p:nvPr>
        </p:nvSpPr>
        <p:spPr/>
        <p:txBody>
          <a:bodyPr/>
          <a:lstStyle/>
          <a:p>
            <a:r>
              <a:rPr lang="en-US" altLang="en-US"/>
              <a:t>Sequential moves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a:extLst>
              <a:ext uri="{FF2B5EF4-FFF2-40B4-BE49-F238E27FC236}">
                <a16:creationId xmlns:a16="http://schemas.microsoft.com/office/drawing/2014/main" id="{0C94352A-525C-4E94-83B3-986090EC058C}"/>
              </a:ext>
            </a:extLst>
          </p:cNvPr>
          <p:cNvSpPr>
            <a:spLocks noGrp="1" noChangeArrowheads="1"/>
          </p:cNvSpPr>
          <p:nvPr>
            <p:ph type="ctrTitle"/>
          </p:nvPr>
        </p:nvSpPr>
        <p:spPr>
          <a:xfrm>
            <a:off x="685800" y="2286000"/>
            <a:ext cx="7772400" cy="1143000"/>
          </a:xfrm>
        </p:spPr>
        <p:txBody>
          <a:bodyPr/>
          <a:lstStyle/>
          <a:p>
            <a:r>
              <a:rPr lang="en-US" altLang="en-US"/>
              <a:t>Rock-scissors-paper game</a:t>
            </a:r>
            <a:br>
              <a:rPr lang="en-US" altLang="en-US"/>
            </a:br>
            <a:endParaRPr lang="en-US" altLang="en-US"/>
          </a:p>
        </p:txBody>
      </p:sp>
      <p:sp>
        <p:nvSpPr>
          <p:cNvPr id="11267" name="Rectangle 1027">
            <a:extLst>
              <a:ext uri="{FF2B5EF4-FFF2-40B4-BE49-F238E27FC236}">
                <a16:creationId xmlns:a16="http://schemas.microsoft.com/office/drawing/2014/main" id="{BD2CA2B9-72A5-499F-82CF-806B047D23BE}"/>
              </a:ext>
            </a:extLst>
          </p:cNvPr>
          <p:cNvSpPr>
            <a:spLocks noGrp="1" noChangeArrowheads="1"/>
          </p:cNvSpPr>
          <p:nvPr>
            <p:ph type="subTitle" idx="1"/>
          </p:nvPr>
        </p:nvSpPr>
        <p:spPr/>
        <p:txBody>
          <a:bodyPr/>
          <a:lstStyle/>
          <a:p>
            <a:r>
              <a:rPr lang="en-US" altLang="en-US" i="1"/>
              <a:t>Simultaneous</a:t>
            </a:r>
            <a:r>
              <a:rPr lang="en-US" altLang="en-US"/>
              <a:t> moves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7210</TotalTime>
  <Words>2951</Words>
  <Application>Microsoft Office PowerPoint</Application>
  <PresentationFormat>On-screen Show (4:3)</PresentationFormat>
  <Paragraphs>301</Paragraphs>
  <Slides>27</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Cambria Math</vt:lpstr>
      <vt:lpstr>Times</vt:lpstr>
      <vt:lpstr>Times New Roman</vt:lpstr>
      <vt:lpstr>Helvetica</vt:lpstr>
      <vt:lpstr>Abadi</vt:lpstr>
      <vt:lpstr>Default Design</vt:lpstr>
      <vt:lpstr>1_Default Design</vt:lpstr>
      <vt:lpstr>GAME THEORY LECTURE 1:  Game representations, solution concepts, and  Refinements of NASH Equilibrium  Tuomas Sandholm</vt:lpstr>
      <vt:lpstr>The heart of the problem</vt:lpstr>
      <vt:lpstr>Terminology</vt:lpstr>
      <vt:lpstr>Game representations</vt:lpstr>
      <vt:lpstr>Dominant strategy “equilibrium”</vt:lpstr>
      <vt:lpstr>Nash equilibrium  [Nash50]</vt:lpstr>
      <vt:lpstr>Criticisms of Nash equilibrium</vt:lpstr>
      <vt:lpstr>Rock-scissors-paper game </vt:lpstr>
      <vt:lpstr>Rock-scissors-paper game </vt:lpstr>
      <vt:lpstr>Imperfect-information extensive-form games</vt:lpstr>
      <vt:lpstr>Behavioral strategy</vt:lpstr>
      <vt:lpstr>Existence of pure-strategy Nash equilibria</vt:lpstr>
      <vt:lpstr>Existence &amp; complexity of  mixed-strategy Nash equilibria</vt:lpstr>
      <vt:lpstr>Refinements of NASH Equilibrium</vt:lpstr>
      <vt:lpstr>Ultimatum game </vt:lpstr>
      <vt:lpstr>Subgame perfect equilibrium [Selten 72]  &amp; credible threats </vt:lpstr>
      <vt:lpstr>Ultimatum game, again</vt:lpstr>
      <vt:lpstr>Thoughts on credible threats</vt:lpstr>
      <vt:lpstr>Solution concepts</vt:lpstr>
      <vt:lpstr>Example from the Brains vs AI  Heads’Up No-Limit Texas Hold’em poker competition that I organized in April-May 2015</vt:lpstr>
      <vt:lpstr>Guess-the-Ace game  [Miltersen &amp; Sørensen, 2006]</vt:lpstr>
      <vt:lpstr>Solution concepts for extensive-form imperfect-information games (slide 1 of 3)</vt:lpstr>
      <vt:lpstr>More detail about sequential equilibrium  (slide content from Yiling Chen’s course)</vt:lpstr>
      <vt:lpstr>Solution concepts for extensive-form imperfect-information games (slide 2 of 3)</vt:lpstr>
      <vt:lpstr>Solution concepts for extensive-form imperfect-information games (slide 3 of 3)</vt:lpstr>
      <vt:lpstr>PowerPoint Presentation</vt:lpstr>
      <vt:lpstr>Algorithms for equilibrium refinements in 2-player  0-sum extensive-form imperfect-information games</vt:lpstr>
    </vt:vector>
  </TitlesOfParts>
  <Company>CMU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Tuomas Sandholm</dc:creator>
  <cp:lastModifiedBy>Tuomas Sandholm</cp:lastModifiedBy>
  <cp:revision>1056</cp:revision>
  <dcterms:created xsi:type="dcterms:W3CDTF">2001-04-21T19:04:23Z</dcterms:created>
  <dcterms:modified xsi:type="dcterms:W3CDTF">2023-04-05T04:53:34Z</dcterms:modified>
</cp:coreProperties>
</file>