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69" r:id="rId2"/>
    <p:sldId id="776" r:id="rId3"/>
    <p:sldId id="661" r:id="rId4"/>
    <p:sldId id="663" r:id="rId5"/>
    <p:sldId id="777" r:id="rId6"/>
    <p:sldId id="778" r:id="rId7"/>
    <p:sldId id="779" r:id="rId8"/>
    <p:sldId id="780" r:id="rId9"/>
    <p:sldId id="781" r:id="rId10"/>
    <p:sldId id="782" r:id="rId11"/>
    <p:sldId id="783" r:id="rId12"/>
    <p:sldId id="787" r:id="rId13"/>
    <p:sldId id="613" r:id="rId14"/>
    <p:sldId id="784" r:id="rId15"/>
    <p:sldId id="790" r:id="rId16"/>
    <p:sldId id="789" r:id="rId17"/>
    <p:sldId id="786" r:id="rId18"/>
    <p:sldId id="785" r:id="rId19"/>
    <p:sldId id="621" r:id="rId20"/>
    <p:sldId id="623" r:id="rId21"/>
    <p:sldId id="791" r:id="rId22"/>
    <p:sldId id="625" r:id="rId23"/>
    <p:sldId id="624" r:id="rId24"/>
    <p:sldId id="626" r:id="rId25"/>
    <p:sldId id="629" r:id="rId26"/>
    <p:sldId id="630" r:id="rId27"/>
    <p:sldId id="631" r:id="rId28"/>
    <p:sldId id="632" r:id="rId29"/>
    <p:sldId id="593" r:id="rId30"/>
    <p:sldId id="594" r:id="rId31"/>
    <p:sldId id="598" r:id="rId32"/>
    <p:sldId id="599" r:id="rId33"/>
    <p:sldId id="792" r:id="rId34"/>
    <p:sldId id="596" r:id="rId35"/>
    <p:sldId id="588" r:id="rId36"/>
  </p:sldIdLst>
  <p:sldSz cx="12192000" cy="6858000"/>
  <p:notesSz cx="7010400" cy="92964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18:12:59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2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5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775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Entailment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Each model that satisfies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 must also satisfy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"If I know 1 holds, then I know 2 holds"</a:t>
            </a:r>
          </a:p>
          <a:p>
            <a:pPr lvl="1" fontAlgn="ctr"/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ASK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00B050"/>
                </a:solidFill>
              </a:rPr>
              <a:t>TT-ENTAILS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FC-ENTAILS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Satisfy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Is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 in this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?</a:t>
            </a:r>
          </a:p>
          <a:p>
            <a:pPr lvl="1" fontAlgn="ctr"/>
            <a:r>
              <a:rPr lang="en-US" sz="2800" dirty="0"/>
              <a:t>Does this model </a:t>
            </a:r>
            <a:r>
              <a:rPr lang="en-US" sz="2800" dirty="0">
                <a:solidFill>
                  <a:srgbClr val="C00000"/>
                </a:solidFill>
              </a:rPr>
              <a:t>satisfy</a:t>
            </a:r>
            <a:r>
              <a:rPr lang="en-US" sz="2800" dirty="0"/>
              <a:t> this sentence</a:t>
            </a:r>
          </a:p>
          <a:p>
            <a:pPr lvl="1" fontAlgn="ctr"/>
            <a:r>
              <a:rPr lang="en-US" sz="2800" dirty="0"/>
              <a:t>"Does this particular state of the world work?’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PL-TRUE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Satisfiable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Can find at least one model that satisfies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3" fontAlgn="ctr"/>
            <a:r>
              <a:rPr lang="en-US" sz="2800" dirty="0"/>
              <a:t>(We often want to know what that model is)</a:t>
            </a:r>
          </a:p>
          <a:p>
            <a:pPr lvl="1" fontAlgn="ctr"/>
            <a:r>
              <a:rPr lang="en-US" sz="2800" dirty="0"/>
              <a:t>"Is it possible to make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true?"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DPLL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is true in all possible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2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75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implement a logical agent that proves entailment?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Logic language</a:t>
            </a:r>
          </a:p>
          <a:p>
            <a:pPr lvl="2"/>
            <a:r>
              <a:rPr lang="en-US" sz="2800" dirty="0"/>
              <a:t>Propositional logic</a:t>
            </a:r>
          </a:p>
          <a:p>
            <a:pPr lvl="2"/>
            <a:r>
              <a:rPr lang="en-US" sz="2800" dirty="0"/>
              <a:t>First order logic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Inference algorithms</a:t>
            </a:r>
          </a:p>
          <a:p>
            <a:pPr lvl="2"/>
            <a:r>
              <a:rPr lang="en-US" sz="2800" dirty="0"/>
              <a:t>Theorem proving</a:t>
            </a:r>
          </a:p>
          <a:p>
            <a:pPr lvl="2"/>
            <a:r>
              <a:rPr lang="en-US" sz="2800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253861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not(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23194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We can do much better!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787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00" y="1180790"/>
            <a:ext cx="6172200" cy="2184398"/>
          </a:xfrm>
        </p:spPr>
        <p:txBody>
          <a:bodyPr/>
          <a:lstStyle/>
          <a:p>
            <a:r>
              <a:rPr lang="en-US" dirty="0"/>
              <a:t>Which would you choose?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BFS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802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</a:t>
            </a:r>
            <a:r>
              <a:rPr lang="en-US" dirty="0" err="1">
                <a:solidFill>
                  <a:srgbClr val="0000FF"/>
                </a:solidFill>
              </a:rPr>
              <a:t>symbols,model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← rest(symbols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 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32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Grading should be finished tomorrow night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Then we’ll let you know as soon as Canvas reflects your current grade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Due Thu 2/21,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Out later tonight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516FF-7122-4C3E-991B-E75A4957893E}"/>
              </a:ext>
            </a:extLst>
          </p:cNvPr>
          <p:cNvSpPr txBox="1">
            <a:spLocks/>
          </p:cNvSpPr>
          <p:nvPr/>
        </p:nvSpPr>
        <p:spPr bwMode="auto">
          <a:xfrm>
            <a:off x="4906818" y="3308928"/>
            <a:ext cx="609600" cy="304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A6B6-4E64-4501-96BB-D943C4D34BF7}"/>
              </a:ext>
            </a:extLst>
          </p:cNvPr>
          <p:cNvSpPr txBox="1"/>
          <p:nvPr/>
        </p:nvSpPr>
        <p:spPr>
          <a:xfrm>
            <a:off x="8251426" y="2976572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97EAE-D555-45C3-B466-D876394D371E}"/>
              </a:ext>
            </a:extLst>
          </p:cNvPr>
          <p:cNvSpPr txBox="1"/>
          <p:nvPr/>
        </p:nvSpPr>
        <p:spPr>
          <a:xfrm>
            <a:off x="4323535" y="2927928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9F60A-CA3A-44F8-A005-7DCF5703A63E}"/>
              </a:ext>
            </a:extLst>
          </p:cNvPr>
          <p:cNvSpPr txBox="1">
            <a:spLocks/>
          </p:cNvSpPr>
          <p:nvPr/>
        </p:nvSpPr>
        <p:spPr bwMode="auto">
          <a:xfrm>
            <a:off x="6187220" y="3348335"/>
            <a:ext cx="1676400" cy="286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5AEF-5D81-4737-B557-B78DA8A128C8}"/>
              </a:ext>
            </a:extLst>
          </p:cNvPr>
          <p:cNvSpPr txBox="1"/>
          <p:nvPr/>
        </p:nvSpPr>
        <p:spPr>
          <a:xfrm>
            <a:off x="6213537" y="2967335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</p:spTree>
    <p:extLst>
      <p:ext uri="{BB962C8B-B14F-4D97-AF65-F5344CB8AC3E}">
        <p14:creationId xmlns:p14="http://schemas.microsoft.com/office/powerpoint/2010/main" val="5171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68"/>
            <a:ext cx="2438400" cy="4231341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Q</a:t>
            </a:r>
          </a:p>
          <a:p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M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72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3" grpId="0" build="p"/>
      <p:bldP spid="4" grpId="0" animBg="1"/>
      <p:bldP spid="5" grpId="0" animBg="1"/>
      <p:bldP spid="7" grpId="0"/>
      <p:bldP spid="10" grpId="0"/>
      <p:bldP spid="11" grpId="0"/>
      <p:bldP spid="12" grpId="0" animBg="1"/>
      <p:bldP spid="13" grpId="0" animBg="1"/>
      <p:bldP spid="9" grpId="0"/>
      <p:bldP spid="8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409462" cy="57473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while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is not empty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Pop(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true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 = false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]←true</a:t>
            </a:r>
            <a:br>
              <a:rPr lang="en-US" sz="2400" dirty="0"/>
            </a:br>
            <a:r>
              <a:rPr lang="en-US" sz="2400" dirty="0"/>
              <a:t>                    </a:t>
            </a:r>
            <a:r>
              <a:rPr lang="en-US" sz="2400" dirty="0">
                <a:solidFill>
                  <a:srgbClr val="7030A0"/>
                </a:solidFill>
              </a:rPr>
              <a:t>for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each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clause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in </a:t>
            </a:r>
            <a:r>
              <a:rPr lang="en-US" sz="2400" dirty="0" err="1">
                <a:solidFill>
                  <a:srgbClr val="0000FF"/>
                </a:solidFill>
              </a:rPr>
              <a:t>c.premise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decrement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= 0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/>
              <a:t>add </a:t>
            </a:r>
            <a:r>
              <a:rPr lang="en-US" sz="2400" dirty="0" err="1">
                <a:solidFill>
                  <a:srgbClr val="0000FF"/>
                </a:solidFill>
              </a:rPr>
              <a:t>c.conclusion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18832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/>
              <a:t>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/>
              <a:t> 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7030A0"/>
                </a:solidFill>
              </a:rPr>
              <a:t>KB </a:t>
            </a:r>
            <a:r>
              <a:rPr lang="en-US" sz="2400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7030A0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A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B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L</a:t>
              </a:r>
              <a:r>
                <a:rPr lang="en-US" sz="2000" dirty="0">
                  <a:solidFill>
                    <a:srgbClr val="0000FF"/>
                  </a:solidFill>
                </a:rPr>
                <a:t> 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M</a:t>
              </a:r>
              <a:r>
                <a:rPr lang="en-US" sz="2000" dirty="0">
                  <a:solidFill>
                    <a:srgbClr val="0000FF"/>
                  </a:solidFill>
                </a:rPr>
                <a:t>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8CE861D-BA1A-4EAE-A94C-98859AAB55A1}"/>
              </a:ext>
            </a:extLst>
          </p:cNvPr>
          <p:cNvSpPr/>
          <p:nvPr/>
        </p:nvSpPr>
        <p:spPr>
          <a:xfrm>
            <a:off x="6096000" y="1078069"/>
            <a:ext cx="3352800" cy="737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 err="1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</a:t>
            </a:r>
            <a:r>
              <a:rPr lang="en-US" dirty="0" err="1"/>
              <a:t>cf</a:t>
            </a:r>
            <a:r>
              <a:rPr lang="en-US" dirty="0"/>
              <a:t> CSPs!)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So, add the negated conclusion to what you know, test for (un)satisfiability; also known as </a:t>
            </a:r>
            <a:r>
              <a:rPr lang="en-US" sz="2400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sz="2400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  <a:endParaRPr lang="en-US" dirty="0">
              <a:solidFill>
                <a:srgbClr val="0000FF"/>
              </a:solidFill>
              <a:latin typeface="Apple Chancery"/>
              <a:cs typeface="Apple Chancery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30089" y="1312441"/>
            <a:ext cx="5474855" cy="533400"/>
          </a:xfrm>
          <a:prstGeom prst="wedgeRoundRectCallout">
            <a:avLst>
              <a:gd name="adj1" fmla="val -81350"/>
              <a:gd name="adj2" fmla="val 378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biconditional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90749"/>
              <a:gd name="adj2" fmla="val 3680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by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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181764" cy="533400"/>
          </a:xfrm>
          <a:prstGeom prst="wedgeRoundRectCallout">
            <a:avLst>
              <a:gd name="adj1" fmla="val -89186"/>
              <a:gd name="adj2" fmla="val 3735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Distribute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over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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3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179283"/>
            <a:ext cx="10861964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Essentially a backtracking search over models with some extras: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becomes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</a:t>
            </a:r>
            <a:r>
              <a:rPr lang="en-US" sz="2400" dirty="0">
                <a:sym typeface="Symbol"/>
              </a:rPr>
              <a:t>, i.e.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C)</a:t>
            </a:r>
          </a:p>
          <a:p>
            <a:pPr lvl="2"/>
            <a:r>
              <a:rPr lang="en-US" sz="2400" dirty="0">
                <a:sym typeface="Symbol"/>
              </a:rPr>
              <a:t>Satisfying the unit clauses often leads to further propagation, new unit clauses,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994943"/>
            <a:ext cx="11270447" cy="5863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symbols, 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model∪{P=true}</a:t>
            </a:r>
            <a:r>
              <a:rPr lang="en-US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model∪{P=false}</a:t>
            </a:r>
            <a:r>
              <a:rPr lang="en-US" dirty="0"/>
              <a:t>))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49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</p:txBody>
      </p:sp>
    </p:spTree>
    <p:extLst>
      <p:ext uri="{BB962C8B-B14F-4D97-AF65-F5344CB8AC3E}">
        <p14:creationId xmlns:p14="http://schemas.microsoft.com/office/powerpoint/2010/main" val="12525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Index card feedback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Thanks!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Piazza with some responses tonight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Alita Class Field Trip!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Saturday, 2/23, afternoon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Details will be posted on Piazza</a:t>
            </a:r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05D4679-D43F-4918-BE43-C1FE4BBD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49" y="546793"/>
            <a:ext cx="3602759" cy="57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cman_P2_ghosts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9038" y="856643"/>
            <a:ext cx="4773924" cy="51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cman_P2_ghosts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3768" y="1095025"/>
            <a:ext cx="5464464" cy="46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  <a:p>
            <a:endParaRPr lang="en-US" dirty="0"/>
          </a:p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Precondition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</a:rPr>
              <a:t>At_1,1_0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N_0    Wall_1,2 </a:t>
            </a:r>
            <a:r>
              <a:rPr lang="en-US" sz="2800" dirty="0">
                <a:sym typeface="Symbol"/>
              </a:rPr>
              <a:t>etc.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Action exclusion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(N</a:t>
            </a:r>
            <a:r>
              <a:rPr lang="en-US" sz="2800" dirty="0">
                <a:solidFill>
                  <a:srgbClr val="7030A0"/>
                </a:solidFill>
              </a:rPr>
              <a:t>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W</a:t>
            </a:r>
            <a:r>
              <a:rPr lang="en-US" sz="2800" dirty="0">
                <a:solidFill>
                  <a:srgbClr val="7030A0"/>
                </a:solidFill>
              </a:rPr>
              <a:t>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sz="2800" dirty="0">
                <a:solidFill>
                  <a:srgbClr val="7030A0"/>
                </a:solidFill>
              </a:rPr>
              <a:t>N_0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800" dirty="0">
                <a:solidFill>
                  <a:srgbClr val="7030A0"/>
                </a:solidFill>
              </a:rPr>
              <a:t>S_0)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.. </a:t>
            </a:r>
            <a:r>
              <a:rPr lang="en-US" sz="2800" dirty="0">
                <a:sym typeface="Symbol"/>
              </a:rPr>
              <a:t>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478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75255"/>
            <a:ext cx="10515600" cy="4729164"/>
          </a:xfrm>
        </p:spPr>
        <p:txBody>
          <a:bodyPr/>
          <a:lstStyle/>
          <a:p>
            <a:r>
              <a:rPr lang="en-US" dirty="0"/>
              <a:t>The agent may know its initial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</a:t>
            </a:r>
          </a:p>
          <a:p>
            <a:r>
              <a:rPr lang="en-US" dirty="0"/>
              <a:t>Or, it may not: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 v At_1,2_0 v At_1,3_0 v … v At_3,3_0</a:t>
            </a:r>
          </a:p>
          <a:p>
            <a:r>
              <a:rPr lang="en-US" dirty="0"/>
              <a:t>We also need a </a:t>
            </a:r>
            <a:r>
              <a:rPr lang="en-US" i="1" dirty="0">
                <a:solidFill>
                  <a:srgbClr val="C00000"/>
                </a:solidFill>
              </a:rPr>
              <a:t>domain constraint </a:t>
            </a:r>
            <a:r>
              <a:rPr lang="en-US" dirty="0"/>
              <a:t>– cannot be in two places at once!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…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/>
              <a:t>State variables for PL Pacman are </a:t>
            </a:r>
            <a:r>
              <a:rPr lang="en-US" dirty="0" err="1">
                <a:solidFill>
                  <a:srgbClr val="7030A0"/>
                </a:solidFill>
              </a:rPr>
              <a:t>At_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At_3,3_17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r>
              <a:rPr lang="en-US" dirty="0">
                <a:sym typeface="Symbol"/>
              </a:rPr>
              <a:t>For Pacman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At_3,3_17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At_3,3_16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((Wall_3,4  N_16) v (Wall_4,3  E_16) v …)]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v  [</a:t>
            </a:r>
            <a:r>
              <a:rPr lang="en-US" dirty="0">
                <a:solidFill>
                  <a:srgbClr val="7030A0"/>
                </a:solidFill>
              </a:rPr>
              <a:t>At_3,3_16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((</a:t>
            </a:r>
            <a:r>
              <a:rPr lang="en-US" dirty="0">
                <a:solidFill>
                  <a:srgbClr val="7030A0"/>
                </a:solidFill>
              </a:rPr>
              <a:t>At_3,2_16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                         (</a:t>
            </a:r>
            <a:r>
              <a:rPr lang="en-US" dirty="0">
                <a:solidFill>
                  <a:srgbClr val="7030A0"/>
                </a:solidFill>
              </a:rPr>
              <a:t>At_2,3_16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…)]</a:t>
            </a: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Logical Agents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775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30991884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entagon 37">
            <a:extLst>
              <a:ext uri="{FF2B5EF4-FFF2-40B4-BE49-F238E27FC236}">
                <a16:creationId xmlns:a16="http://schemas.microsoft.com/office/drawing/2014/main" id="{73AD917E-72C1-4390-A6BF-6A33692A73DF}"/>
              </a:ext>
            </a:extLst>
          </p:cNvPr>
          <p:cNvSpPr/>
          <p:nvPr/>
        </p:nvSpPr>
        <p:spPr>
          <a:xfrm>
            <a:off x="9723812" y="2849823"/>
            <a:ext cx="1327711" cy="1450127"/>
          </a:xfrm>
          <a:prstGeom prst="pentagon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intersection feasible regions?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790156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</a:t>
                </a:r>
                <a:r>
                  <a:rPr lang="en-US" dirty="0">
                    <a:solidFill>
                      <a:srgbClr val="C00000"/>
                    </a:solidFill>
                  </a:rPr>
                  <a:t>points</a:t>
                </a:r>
                <a:r>
                  <a:rPr lang="en-US" dirty="0"/>
                  <a:t> that satisfy the respective </a:t>
                </a:r>
                <a:r>
                  <a:rPr lang="en-US" dirty="0">
                    <a:solidFill>
                      <a:srgbClr val="C00000"/>
                    </a:solidFill>
                  </a:rPr>
                  <a:t>constraints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is a </a:t>
                </a:r>
                <a:r>
                  <a:rPr lang="en-US" dirty="0">
                    <a:solidFill>
                      <a:srgbClr val="C00000"/>
                    </a:solidFill>
                  </a:rPr>
                  <a:t>solution point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guaranteed to be feasible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790156" cy="1270514"/>
              </a:xfrm>
              <a:blipFill>
                <a:blip r:embed="rId3"/>
                <a:stretch>
                  <a:fillRect l="-1186" t="-8173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B22D806D-5A48-457D-BBFC-B51D9D0DBB91}"/>
              </a:ext>
            </a:extLst>
          </p:cNvPr>
          <p:cNvSpPr/>
          <p:nvPr/>
        </p:nvSpPr>
        <p:spPr>
          <a:xfrm>
            <a:off x="1079970" y="2890965"/>
            <a:ext cx="1327711" cy="1450127"/>
          </a:xfrm>
          <a:prstGeom prst="pentagon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74723D6-54FB-45D4-A661-5071DE3E9A72}"/>
              </a:ext>
            </a:extLst>
          </p:cNvPr>
          <p:cNvSpPr/>
          <p:nvPr/>
        </p:nvSpPr>
        <p:spPr>
          <a:xfrm>
            <a:off x="1821642" y="2743034"/>
            <a:ext cx="1499160" cy="1254113"/>
          </a:xfrm>
          <a:prstGeom prst="triangl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468188" y="3523481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88" y="3523481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79971" y="3473927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3473927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entagon 30">
            <a:extLst>
              <a:ext uri="{FF2B5EF4-FFF2-40B4-BE49-F238E27FC236}">
                <a16:creationId xmlns:a16="http://schemas.microsoft.com/office/drawing/2014/main" id="{5218E17C-1B64-4CC3-ABA8-F7654E2AEFBA}"/>
              </a:ext>
            </a:extLst>
          </p:cNvPr>
          <p:cNvSpPr/>
          <p:nvPr/>
        </p:nvSpPr>
        <p:spPr>
          <a:xfrm>
            <a:off x="4729755" y="2796894"/>
            <a:ext cx="1327711" cy="1450127"/>
          </a:xfrm>
          <a:prstGeom prst="pentagon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4EEFAB01-9AF3-47B7-89B9-1D1DAE77F039}"/>
              </a:ext>
            </a:extLst>
          </p:cNvPr>
          <p:cNvSpPr/>
          <p:nvPr/>
        </p:nvSpPr>
        <p:spPr>
          <a:xfrm>
            <a:off x="6498805" y="2984261"/>
            <a:ext cx="1499160" cy="1254113"/>
          </a:xfrm>
          <a:prstGeom prst="triangl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entagon 34">
            <a:extLst>
              <a:ext uri="{FF2B5EF4-FFF2-40B4-BE49-F238E27FC236}">
                <a16:creationId xmlns:a16="http://schemas.microsoft.com/office/drawing/2014/main" id="{FA946265-1BD5-40C8-936C-85E9A714014D}"/>
              </a:ext>
            </a:extLst>
          </p:cNvPr>
          <p:cNvSpPr/>
          <p:nvPr/>
        </p:nvSpPr>
        <p:spPr>
          <a:xfrm>
            <a:off x="9723812" y="2841589"/>
            <a:ext cx="1327711" cy="1450127"/>
          </a:xfrm>
          <a:prstGeom prst="pentagon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C3BF32-0116-43F3-B422-E36A95D6B6DA}"/>
                  </a:ext>
                </a:extLst>
              </p:cNvPr>
              <p:cNvSpPr txBox="1"/>
              <p:nvPr/>
            </p:nvSpPr>
            <p:spPr>
              <a:xfrm>
                <a:off x="10270294" y="347529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C3BF32-0116-43F3-B422-E36A95D6B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294" y="3475296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5B69D94-CD98-4228-B00E-4E47BDCDF0B5}"/>
                  </a:ext>
                </a:extLst>
              </p:cNvPr>
              <p:cNvSpPr txBox="1"/>
              <p:nvPr/>
            </p:nvSpPr>
            <p:spPr>
              <a:xfrm>
                <a:off x="9723813" y="3424551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5B69D94-CD98-4228-B00E-4E47BDCDF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813" y="3424551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257DB5-25C6-4A20-8D53-5116F7FCA82E}"/>
                  </a:ext>
                </a:extLst>
              </p:cNvPr>
              <p:cNvSpPr txBox="1"/>
              <p:nvPr/>
            </p:nvSpPr>
            <p:spPr>
              <a:xfrm>
                <a:off x="7068092" y="370800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257DB5-25C6-4A20-8D53-5116F7FCA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092" y="3708006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DACE61-71E8-4678-BD45-5354E720218A}"/>
                  </a:ext>
                </a:extLst>
              </p:cNvPr>
              <p:cNvSpPr txBox="1"/>
              <p:nvPr/>
            </p:nvSpPr>
            <p:spPr>
              <a:xfrm>
                <a:off x="4729756" y="33798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DACE61-71E8-4678-BD45-5354E7202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56" y="3379856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entagon 38">
            <a:extLst>
              <a:ext uri="{FF2B5EF4-FFF2-40B4-BE49-F238E27FC236}">
                <a16:creationId xmlns:a16="http://schemas.microsoft.com/office/drawing/2014/main" id="{D5B77FD0-D587-45A0-A5D7-7E76EFB07D59}"/>
              </a:ext>
            </a:extLst>
          </p:cNvPr>
          <p:cNvSpPr/>
          <p:nvPr/>
        </p:nvSpPr>
        <p:spPr>
          <a:xfrm>
            <a:off x="2994100" y="4714729"/>
            <a:ext cx="1917807" cy="1931073"/>
          </a:xfrm>
          <a:prstGeom prst="pentagon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D79FB7A-11FA-4E60-9850-E224BFC035E6}"/>
              </a:ext>
            </a:extLst>
          </p:cNvPr>
          <p:cNvSpPr/>
          <p:nvPr/>
        </p:nvSpPr>
        <p:spPr>
          <a:xfrm>
            <a:off x="3843697" y="5429890"/>
            <a:ext cx="783722" cy="772064"/>
          </a:xfrm>
          <a:prstGeom prst="triangl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D94F24-0110-4A7C-8553-9B9577F49417}"/>
                  </a:ext>
                </a:extLst>
              </p:cNvPr>
              <p:cNvSpPr txBox="1"/>
              <p:nvPr/>
            </p:nvSpPr>
            <p:spPr>
              <a:xfrm>
                <a:off x="3870907" y="567873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D94F24-0110-4A7C-8553-9B9577F49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907" y="5678734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6EDAAC-F00A-43E3-94B6-CDEF0D902EFF}"/>
                  </a:ext>
                </a:extLst>
              </p:cNvPr>
              <p:cNvSpPr txBox="1"/>
              <p:nvPr/>
            </p:nvSpPr>
            <p:spPr>
              <a:xfrm>
                <a:off x="3155942" y="566257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6EDAAC-F00A-43E3-94B6-CDEF0D902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42" y="566257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Pentagon 42">
            <a:extLst>
              <a:ext uri="{FF2B5EF4-FFF2-40B4-BE49-F238E27FC236}">
                <a16:creationId xmlns:a16="http://schemas.microsoft.com/office/drawing/2014/main" id="{CC2F5027-2106-4C56-A70F-3E2F317F4402}"/>
              </a:ext>
            </a:extLst>
          </p:cNvPr>
          <p:cNvSpPr/>
          <p:nvPr/>
        </p:nvSpPr>
        <p:spPr>
          <a:xfrm>
            <a:off x="7519207" y="5791891"/>
            <a:ext cx="811406" cy="710515"/>
          </a:xfrm>
          <a:prstGeom prst="pentagon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052FABB4-966D-4C8A-9CF8-4E05939E71D1}"/>
              </a:ext>
            </a:extLst>
          </p:cNvPr>
          <p:cNvSpPr/>
          <p:nvPr/>
        </p:nvSpPr>
        <p:spPr>
          <a:xfrm>
            <a:off x="7082351" y="4881804"/>
            <a:ext cx="2034651" cy="1726033"/>
          </a:xfrm>
          <a:prstGeom prst="triangl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B91ABC-2985-4686-879C-9C7E0A20DC2E}"/>
                  </a:ext>
                </a:extLst>
              </p:cNvPr>
              <p:cNvSpPr txBox="1"/>
              <p:nvPr/>
            </p:nvSpPr>
            <p:spPr>
              <a:xfrm>
                <a:off x="8187129" y="607746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B91ABC-2985-4686-879C-9C7E0A20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129" y="6077469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8CFC01-C0DA-4F5C-9BAB-93E7E190F44F}"/>
                  </a:ext>
                </a:extLst>
              </p:cNvPr>
              <p:cNvSpPr txBox="1"/>
              <p:nvPr/>
            </p:nvSpPr>
            <p:spPr>
              <a:xfrm>
                <a:off x="7499375" y="5881680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8CFC01-C0DA-4F5C-9BAB-93E7E190F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75" y="5881680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493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5" grpId="0"/>
      <p:bldP spid="26" grpId="0"/>
      <p:bldP spid="27" grpId="0"/>
      <p:bldP spid="28" grpId="0"/>
      <p:bldP spid="31" grpId="0" animBg="1"/>
      <p:bldP spid="32" grpId="0" animBg="1"/>
      <p:bldP spid="35" grpId="0" animBg="1"/>
      <p:bldP spid="36" grpId="0"/>
      <p:bldP spid="37" grpId="0"/>
      <p:bldP spid="33" grpId="0"/>
      <p:bldP spid="34" grpId="0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775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9653428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78A0-0FFC-46A5-967B-05379772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the knowledge base entail my query?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Query 1: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[1,2]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B0F0"/>
                    </a:solidFill>
                  </a:rPr>
                  <a:t>Query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[2,2]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143052-23A2-482E-9E5C-28E4211E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81" y="189279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14:cNvPr>
              <p14:cNvContentPartPr/>
              <p14:nvPr/>
            </p14:nvContentPartPr>
            <p14:xfrm>
              <a:off x="5819392" y="1980462"/>
              <a:ext cx="3857760" cy="4256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6398" y="1917457"/>
                <a:ext cx="3983388" cy="43819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69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194737" cy="5638604"/>
          </a:xfrm>
        </p:spPr>
        <p:txBody>
          <a:bodyPr/>
          <a:lstStyle/>
          <a:p>
            <a:pPr fontAlgn="ctr"/>
            <a:r>
              <a:rPr lang="en-US" dirty="0"/>
              <a:t>Model</a:t>
            </a:r>
          </a:p>
          <a:p>
            <a:pPr lvl="1" fontAlgn="ctr"/>
            <a:r>
              <a:rPr lang="en-US" sz="2800" dirty="0"/>
              <a:t>Complete assignment of symbols to True/False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Sentence</a:t>
            </a:r>
          </a:p>
          <a:p>
            <a:pPr lvl="1" fontAlgn="ctr"/>
            <a:r>
              <a:rPr lang="en-US" sz="2800" dirty="0"/>
              <a:t>Logical statement</a:t>
            </a:r>
          </a:p>
          <a:p>
            <a:pPr lvl="1" fontAlgn="ctr"/>
            <a:r>
              <a:rPr lang="en-US" sz="2800" dirty="0"/>
              <a:t>Composition of logic symbols and operators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KB</a:t>
            </a:r>
          </a:p>
          <a:p>
            <a:pPr lvl="1" fontAlgn="ctr"/>
            <a:r>
              <a:rPr lang="en-US" sz="2800" dirty="0"/>
              <a:t>Collection of sentences representing facts and rules we know about the world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Query</a:t>
            </a:r>
          </a:p>
          <a:p>
            <a:pPr lvl="1" fontAlgn="ctr"/>
            <a:r>
              <a:rPr lang="en-US" sz="2800" dirty="0"/>
              <a:t>Sentence we want to know if it is </a:t>
            </a:r>
            <a:r>
              <a:rPr lang="en-US" sz="2800" i="1" dirty="0"/>
              <a:t>probably</a:t>
            </a:r>
            <a:r>
              <a:rPr lang="en-US" sz="2800" dirty="0"/>
              <a:t> True, </a:t>
            </a:r>
            <a:r>
              <a:rPr lang="en-US" sz="2800" i="1" dirty="0"/>
              <a:t>provably</a:t>
            </a:r>
            <a:r>
              <a:rPr lang="en-US" sz="2800" dirty="0"/>
              <a:t> False, or </a:t>
            </a:r>
            <a:r>
              <a:rPr lang="en-US" sz="2800" i="1" dirty="0"/>
              <a:t>unsure</a:t>
            </a:r>
            <a:r>
              <a:rPr lang="en-US" sz="2800" dirty="0"/>
              <a:t>.</a:t>
            </a:r>
          </a:p>
          <a:p>
            <a:pPr marL="0" lvl="1" indent="0" fontAlgn="ctr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9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2304</Words>
  <Application>Microsoft Office PowerPoint</Application>
  <PresentationFormat>Widescreen</PresentationFormat>
  <Paragraphs>440</Paragraphs>
  <Slides>35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Cambria Math</vt:lpstr>
      <vt:lpstr>Wingdings</vt:lpstr>
      <vt:lpstr>Apple Chancery</vt:lpstr>
      <vt:lpstr>Calibri Light</vt:lpstr>
      <vt:lpstr>Arial</vt:lpstr>
      <vt:lpstr>Times New Roman</vt:lpstr>
      <vt:lpstr>Office Theme</vt:lpstr>
      <vt:lpstr>Warm-up:</vt:lpstr>
      <vt:lpstr>Announcements</vt:lpstr>
      <vt:lpstr>Announcements</vt:lpstr>
      <vt:lpstr>AI: Representation and Problem Solving </vt:lpstr>
      <vt:lpstr>Piazza Poll 1</vt:lpstr>
      <vt:lpstr>What about intersection feasible regions?</vt:lpstr>
      <vt:lpstr>Piazza Poll 1</vt:lpstr>
      <vt:lpstr>Entailment</vt:lpstr>
      <vt:lpstr>Logical Agent Vocab</vt:lpstr>
      <vt:lpstr>Logical Agent Vocab</vt:lpstr>
      <vt:lpstr>Logical Agent Vocab</vt:lpstr>
      <vt:lpstr>Propositional Logical Vocab</vt:lpstr>
      <vt:lpstr>Entailment</vt:lpstr>
      <vt:lpstr>Propositional Logic</vt:lpstr>
      <vt:lpstr>Simple Model Checking</vt:lpstr>
      <vt:lpstr>Simple Model Checking, contd.</vt:lpstr>
      <vt:lpstr>Piazza Poll 2</vt:lpstr>
      <vt:lpstr>Simple Model Checking</vt:lpstr>
      <vt:lpstr>Inference: Proofs</vt:lpstr>
      <vt:lpstr>Simple Theorem Proving: Forward Chaining</vt:lpstr>
      <vt:lpstr>Forward Chaining Algorithm</vt:lpstr>
      <vt:lpstr>Forward Chaining Example: Proving Q</vt:lpstr>
      <vt:lpstr>Forward Chaining Algorithm</vt:lpstr>
      <vt:lpstr>Properties of forward chaining</vt:lpstr>
      <vt:lpstr>Satisfiability and Entailment</vt:lpstr>
      <vt:lpstr>Conjunctive Normal Form (CNF)</vt:lpstr>
      <vt:lpstr>Efficient SAT solvers</vt:lpstr>
      <vt:lpstr>DPLL algorithm</vt:lpstr>
      <vt:lpstr>Planning as Satisfiability</vt:lpstr>
      <vt:lpstr>PowerPoint Presentation</vt:lpstr>
      <vt:lpstr>PowerPoint Presentation</vt:lpstr>
      <vt:lpstr>PowerPoint Presentation</vt:lpstr>
      <vt:lpstr>Planning as Satisfiability</vt:lpstr>
      <vt:lpstr>Initial State</vt:lpstr>
      <vt:lpstr>Transition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Warm-up:</dc:title>
  <dc:creator>Pat Virtue</dc:creator>
  <cp:lastModifiedBy>Pat Virtue</cp:lastModifiedBy>
  <cp:revision>813</cp:revision>
  <cp:lastPrinted>2018-11-27T13:42:27Z</cp:lastPrinted>
  <dcterms:created xsi:type="dcterms:W3CDTF">2018-10-11T11:39:27Z</dcterms:created>
  <dcterms:modified xsi:type="dcterms:W3CDTF">2019-02-22T04:14:33Z</dcterms:modified>
</cp:coreProperties>
</file>