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9" r:id="rId2"/>
    <p:sldId id="661" r:id="rId3"/>
    <p:sldId id="663" r:id="rId4"/>
    <p:sldId id="688" r:id="rId5"/>
    <p:sldId id="725" r:id="rId6"/>
    <p:sldId id="724" r:id="rId7"/>
    <p:sldId id="731" r:id="rId8"/>
    <p:sldId id="718" r:id="rId9"/>
    <p:sldId id="719" r:id="rId10"/>
    <p:sldId id="732" r:id="rId11"/>
    <p:sldId id="721" r:id="rId12"/>
    <p:sldId id="722" r:id="rId13"/>
    <p:sldId id="723" r:id="rId14"/>
    <p:sldId id="728" r:id="rId15"/>
    <p:sldId id="737" r:id="rId16"/>
    <p:sldId id="733" r:id="rId17"/>
    <p:sldId id="734" r:id="rId18"/>
    <p:sldId id="736" r:id="rId19"/>
    <p:sldId id="738" r:id="rId20"/>
    <p:sldId id="739" r:id="rId21"/>
    <p:sldId id="740" r:id="rId22"/>
    <p:sldId id="741" r:id="rId23"/>
    <p:sldId id="742" r:id="rId24"/>
    <p:sldId id="743" r:id="rId25"/>
    <p:sldId id="711" r:id="rId26"/>
    <p:sldId id="747" r:id="rId27"/>
    <p:sldId id="744" r:id="rId28"/>
    <p:sldId id="745" r:id="rId29"/>
    <p:sldId id="746" r:id="rId30"/>
    <p:sldId id="748" r:id="rId31"/>
    <p:sldId id="749" r:id="rId32"/>
    <p:sldId id="750" r:id="rId33"/>
    <p:sldId id="752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Cryptarithmetic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573384" y="382543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022214" y="20512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/>
              <a:t>How would we formulate this as a linear program?</a:t>
            </a:r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 the magnitude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increases, the distance between</a:t>
                </a:r>
              </a:p>
              <a:p>
                <a:r>
                  <a:rPr lang="en-US" dirty="0"/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2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5158154" y="2226396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arenR"/>
            </a:pPr>
            <a:r>
              <a:rPr lang="en-US" dirty="0"/>
              <a:t>Increases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Decreases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5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11.2 from Boyd and </a:t>
            </a:r>
            <a:r>
              <a:rPr lang="en-US" dirty="0" err="1"/>
              <a:t>Vandenberghe</a:t>
            </a:r>
            <a:r>
              <a:rPr lang="en-US" dirty="0"/>
              <a:t>, </a:t>
            </a:r>
            <a:r>
              <a:rPr lang="en-US" i="1" dirty="0"/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Graphical Representation</a:t>
              </a: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your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(written)</a:t>
            </a:r>
          </a:p>
          <a:p>
            <a:pPr marL="917575" lvl="2" indent="-457200"/>
            <a:r>
              <a:rPr lang="en-US" sz="2800" dirty="0"/>
              <a:t>Due Tue 2/12,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Released</a:t>
            </a:r>
          </a:p>
          <a:p>
            <a:pPr marL="917575" lvl="2" indent="-457200"/>
            <a:r>
              <a:rPr lang="en-US" sz="2800" dirty="0"/>
              <a:t>Due Thu 2/21, 10 pm</a:t>
            </a:r>
          </a:p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2/18, in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Fri is a review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Practice midterm coming soon!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87489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could also do: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Even more constrained: Binary Integer Programming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hybrid: Mixed Integer Linear Programming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Cryptarithmetic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842624" y="37903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022214" y="20512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/>
              <a:t>How would we formulate this as a </a:t>
            </a:r>
            <a:r>
              <a:rPr lang="en-US" dirty="0">
                <a:solidFill>
                  <a:srgbClr val="C00000"/>
                </a:solidFill>
              </a:rPr>
              <a:t>integer</a:t>
            </a:r>
            <a:r>
              <a:rPr lang="en-US" dirty="0"/>
              <a:t> program?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329A67-47E7-427E-A9C4-79641B1930F7}"/>
              </a:ext>
            </a:extLst>
          </p:cNvPr>
          <p:cNvSpPr txBox="1">
            <a:spLocks/>
          </p:cNvSpPr>
          <p:nvPr/>
        </p:nvSpPr>
        <p:spPr>
          <a:xfrm>
            <a:off x="552099" y="5498814"/>
            <a:ext cx="10515600" cy="529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would we could we solve it?</a:t>
            </a:r>
          </a:p>
        </p:txBody>
      </p:sp>
    </p:spTree>
    <p:extLst>
      <p:ext uri="{BB962C8B-B14F-4D97-AF65-F5344CB8AC3E}">
        <p14:creationId xmlns:p14="http://schemas.microsoft.com/office/powerpoint/2010/main" val="104664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2039539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917575" lvl="2" indent="-457200"/>
                <a:r>
                  <a:rPr lang="en-US" sz="2800" dirty="0"/>
                  <a:t>Start with LP-relaxed version of IP</a:t>
                </a:r>
              </a:p>
              <a:p>
                <a:pPr marL="917575" lvl="2" indent="-457200"/>
                <a:r>
                  <a:rPr lang="en-US" sz="2800" dirty="0"/>
                  <a:t>If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has non-integer value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  <a:p>
                <a:pPr lvl="2" indent="0">
                  <a:buNone/>
                </a:pPr>
                <a:r>
                  <a:rPr lang="en-US" sz="2800" dirty="0"/>
                  <a:t>	Consider two branches with two different slightly more 	constrained LP problems:</a:t>
                </a:r>
              </a:p>
              <a:p>
                <a:pPr lvl="2" indent="0">
                  <a:buNone/>
                </a:pPr>
                <a:r>
                  <a:rPr lang="en-US" sz="2800" dirty="0"/>
                  <a:t>		</a:t>
                </a:r>
                <a:r>
                  <a:rPr lang="en-US" sz="2800" i="1" dirty="0"/>
                  <a:t>Left branch</a:t>
                </a:r>
                <a:r>
                  <a:rPr lang="en-US" sz="28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/>
              </a:p>
              <a:p>
                <a:pPr lvl="2" indent="0">
                  <a:buNone/>
                </a:pPr>
                <a:r>
                  <a:rPr lang="en-US" sz="2800" dirty="0"/>
                  <a:t>		</a:t>
                </a:r>
                <a:r>
                  <a:rPr lang="en-US" sz="2800" i="1" dirty="0"/>
                  <a:t>Right branch</a:t>
                </a:r>
                <a:r>
                  <a:rPr lang="en-US" sz="28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917575" lvl="2" indent="-457200"/>
                <a:r>
                  <a:rPr lang="en-US" sz="2800" dirty="0"/>
                  <a:t>Recursion.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Stop going deeper:</a:t>
                </a:r>
              </a:p>
              <a:p>
                <a:pPr marL="1371600" lvl="4" indent="-457200"/>
                <a:r>
                  <a:rPr lang="en-US" sz="2800" dirty="0">
                    <a:solidFill>
                      <a:srgbClr val="7030A0"/>
                    </a:solidFill>
                  </a:rPr>
                  <a:t>When the LP returns a worse objective than the best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feasible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IP objective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you have seen before (remember pruning!)</a:t>
                </a:r>
              </a:p>
              <a:p>
                <a:pPr marL="1371600" lvl="4" indent="-457200"/>
                <a:r>
                  <a:rPr lang="en-US" sz="2800" dirty="0">
                    <a:solidFill>
                      <a:srgbClr val="7030A0"/>
                    </a:solidFill>
                  </a:rPr>
                  <a:t>When you hit an integer result from the LP</a:t>
                </a:r>
              </a:p>
              <a:p>
                <a:pPr marL="1371600" lvl="4" indent="-457200"/>
                <a:r>
                  <a:rPr lang="en-US" sz="2800" dirty="0">
                    <a:solidFill>
                      <a:srgbClr val="7030A0"/>
                    </a:solidFill>
                  </a:rPr>
                  <a:t>When LP is infeasible</a:t>
                </a:r>
              </a:p>
              <a:p>
                <a:pPr lvl="2" indent="0">
                  <a:buNone/>
                </a:pPr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2039539"/>
              </a:xfrm>
              <a:blipFill>
                <a:blip r:embed="rId2"/>
                <a:stretch>
                  <a:fillRect l="-1204" t="-4776" b="-166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615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583A4-EE00-426B-B9A6-889A52DD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34" y="1195359"/>
            <a:ext cx="5122735" cy="514877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66908EF-26EA-4D24-9CE7-7F78B6058C1E}"/>
              </a:ext>
            </a:extLst>
          </p:cNvPr>
          <p:cNvGrpSpPr/>
          <p:nvPr/>
        </p:nvGrpSpPr>
        <p:grpSpPr>
          <a:xfrm>
            <a:off x="8196343" y="2645705"/>
            <a:ext cx="2955387" cy="2653246"/>
            <a:chOff x="401083" y="1716065"/>
            <a:chExt cx="2955387" cy="265324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60B291-5181-45E0-9DDB-9152868A2B5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5DF34A-FD48-48B2-9AB8-E086EEAA1919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72D718-37A3-450C-810B-4D69293506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8D7650-ED76-4F0F-A862-9245B67E930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C0BF1F-5DDD-4EE3-9F08-15EAB4AFD0A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C0B240-31C2-492F-B0AE-78879F4086D2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355202-2467-4903-B05A-CD4813DE4862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4208EC9-202F-46D0-A59B-133CC965BE18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BFB9FF-76D4-4867-99C4-2E0330D9C1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256D25-95B1-4358-8042-086CD95ECB4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14C8C2-AF63-4659-BA5A-E97A94FD608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185D2B-8AA3-4642-8B39-7754A397DEFE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A6A70A-B7DC-4EF2-B9EF-3EDA7922CCBA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3D7052-085B-4F19-ABBE-ACABCE643882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7C8FC4-9CE6-400B-BAD8-A48B17FF4885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CECCDD-02FA-405A-BE7A-D77B7C2C17BF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286B12-80A8-4749-92AE-EE8B16431354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A73EA0-4924-4A60-A0BC-9FC0F0FCBAF6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4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57292 -0.1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</p:spTree>
    <p:extLst>
      <p:ext uri="{BB962C8B-B14F-4D97-AF65-F5344CB8AC3E}">
        <p14:creationId xmlns:p14="http://schemas.microsoft.com/office/powerpoint/2010/main" val="6258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40" y="0"/>
            <a:ext cx="68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&amp; Problem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2453A9-DFDA-43B3-BC78-7C3A669D40B1}"/>
              </a:ext>
            </a:extLst>
          </p:cNvPr>
          <p:cNvGrpSpPr/>
          <p:nvPr/>
        </p:nvGrpSpPr>
        <p:grpSpPr>
          <a:xfrm>
            <a:off x="67948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Graphical Representation</a:t>
              </a: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0A38C9-4972-4990-AE26-FC2093108B89}"/>
              </a:ext>
            </a:extLst>
          </p:cNvPr>
          <p:cNvSpPr/>
          <p:nvPr/>
        </p:nvSpPr>
        <p:spPr>
          <a:xfrm>
            <a:off x="4038499" y="145541"/>
            <a:ext cx="3845112" cy="10772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0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1190</Words>
  <Application>Microsoft Office PowerPoint</Application>
  <PresentationFormat>Widescreen</PresentationFormat>
  <Paragraphs>330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Office Theme</vt:lpstr>
      <vt:lpstr>Warm-up: Cryptarithmetic</vt:lpstr>
      <vt:lpstr>Announcements</vt:lpstr>
      <vt:lpstr>AI: Representation and Problem Solving </vt:lpstr>
      <vt:lpstr>Linear Programming: What to eat?</vt:lpstr>
      <vt:lpstr>Optimization Formulation</vt:lpstr>
      <vt:lpstr>PowerPoint Presentation</vt:lpstr>
      <vt:lpstr>Representation &amp; Problem Solving</vt:lpstr>
      <vt:lpstr>Cost Contours</vt:lpstr>
      <vt:lpstr>Cost Contours</vt:lpstr>
      <vt:lpstr>Piazza Poll 1</vt:lpstr>
      <vt:lpstr>Solving a Linear Program</vt:lpstr>
      <vt:lpstr>Solving a Linear Program</vt:lpstr>
      <vt:lpstr>Piazza Poll 2</vt:lpstr>
      <vt:lpstr>Solving an LP</vt:lpstr>
      <vt:lpstr>Solving an LP</vt:lpstr>
      <vt:lpstr>Solving an LP</vt:lpstr>
      <vt:lpstr>Solving an LP</vt:lpstr>
      <vt:lpstr>What about higher dimensions?</vt:lpstr>
      <vt:lpstr>“Marty, your not thinking fourth-dimensionally”</vt:lpstr>
      <vt:lpstr>Shapes in higher dimensions</vt:lpstr>
      <vt:lpstr>What are intersections in higher dimensions?</vt:lpstr>
      <vt:lpstr>How do we find intersections in higher dimensions?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Integer Programming: Cryptarithmetic</vt:lpstr>
      <vt:lpstr>Relaxation</vt:lpstr>
      <vt:lpstr>Piazza Poll 3:</vt:lpstr>
      <vt:lpstr>Piazza Poll 4:</vt:lpstr>
      <vt:lpstr>Solving an IP</vt:lpstr>
      <vt:lpstr>Branch and Bound Example</vt:lpstr>
      <vt:lpstr>Branch and Bound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744</cp:revision>
  <cp:lastPrinted>2018-11-27T13:42:27Z</cp:lastPrinted>
  <dcterms:created xsi:type="dcterms:W3CDTF">2018-10-11T11:39:27Z</dcterms:created>
  <dcterms:modified xsi:type="dcterms:W3CDTF">2019-02-11T23:40:05Z</dcterms:modified>
</cp:coreProperties>
</file>