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258" r:id="rId2"/>
    <p:sldId id="345" r:id="rId3"/>
    <p:sldId id="257" r:id="rId4"/>
    <p:sldId id="346" r:id="rId5"/>
    <p:sldId id="347" r:id="rId6"/>
    <p:sldId id="348" r:id="rId7"/>
    <p:sldId id="279" r:id="rId8"/>
    <p:sldId id="280" r:id="rId9"/>
    <p:sldId id="262" r:id="rId10"/>
    <p:sldId id="264" r:id="rId11"/>
    <p:sldId id="273" r:id="rId12"/>
    <p:sldId id="281" r:id="rId13"/>
    <p:sldId id="270" r:id="rId14"/>
    <p:sldId id="267" r:id="rId15"/>
    <p:sldId id="271" r:id="rId16"/>
    <p:sldId id="268" r:id="rId17"/>
    <p:sldId id="272" r:id="rId18"/>
    <p:sldId id="265" r:id="rId19"/>
    <p:sldId id="269" r:id="rId20"/>
    <p:sldId id="349" r:id="rId21"/>
    <p:sldId id="263" r:id="rId22"/>
    <p:sldId id="276" r:id="rId23"/>
    <p:sldId id="277" r:id="rId24"/>
    <p:sldId id="278" r:id="rId25"/>
    <p:sldId id="282" r:id="rId26"/>
    <p:sldId id="284" r:id="rId27"/>
    <p:sldId id="286" r:id="rId28"/>
    <p:sldId id="285" r:id="rId29"/>
    <p:sldId id="292" r:id="rId30"/>
    <p:sldId id="287" r:id="rId31"/>
    <p:sldId id="288" r:id="rId32"/>
    <p:sldId id="289" r:id="rId33"/>
    <p:sldId id="290" r:id="rId34"/>
    <p:sldId id="293" r:id="rId35"/>
    <p:sldId id="294" r:id="rId36"/>
    <p:sldId id="291" r:id="rId37"/>
    <p:sldId id="275" r:id="rId38"/>
    <p:sldId id="351" r:id="rId39"/>
    <p:sldId id="352" r:id="rId40"/>
    <p:sldId id="295" r:id="rId41"/>
    <p:sldId id="296" r:id="rId42"/>
    <p:sldId id="297" r:id="rId43"/>
    <p:sldId id="303" r:id="rId44"/>
    <p:sldId id="304" r:id="rId45"/>
    <p:sldId id="305" r:id="rId46"/>
    <p:sldId id="309" r:id="rId47"/>
    <p:sldId id="308" r:id="rId48"/>
    <p:sldId id="310" r:id="rId49"/>
    <p:sldId id="311" r:id="rId50"/>
    <p:sldId id="312" r:id="rId51"/>
    <p:sldId id="313" r:id="rId52"/>
    <p:sldId id="331" r:id="rId53"/>
    <p:sldId id="329" r:id="rId54"/>
    <p:sldId id="315" r:id="rId55"/>
    <p:sldId id="316" r:id="rId56"/>
    <p:sldId id="317" r:id="rId57"/>
    <p:sldId id="319" r:id="rId58"/>
    <p:sldId id="318" r:id="rId59"/>
    <p:sldId id="320" r:id="rId60"/>
    <p:sldId id="33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14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265"/>
  </p:normalViewPr>
  <p:slideViewPr>
    <p:cSldViewPr snapToGrid="0" snapToObjects="1">
      <p:cViewPr>
        <p:scale>
          <a:sx n="90" d="100"/>
          <a:sy n="90" d="100"/>
        </p:scale>
        <p:origin x="13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3C52B-A81C-8046-89A0-72E9908278D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89CB3-440F-8F45-97DF-66F2EF1A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1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19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104227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680051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726483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46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7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0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0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3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7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7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4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3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62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1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5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1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0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4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9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2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72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50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that “minimax-decision” has become just “decision”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75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08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that “minimax-decision” has become just “decision”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76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0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9CB3-440F-8F45-97DF-66F2EF1A31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78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78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8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9CB3-440F-8F45-97DF-66F2EF1A31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027FC-5BC0-42F1-89EB-2B8A298EE3B3}" type="slidenum">
              <a:rPr lang="en-US" smtClean="0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027FC-5BC0-42F1-89EB-2B8A298EE3B3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8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027FC-5BC0-42F1-89EB-2B8A298EE3B3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0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027FC-5BC0-42F1-89EB-2B8A298EE3B3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2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0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E049-1ECD-814F-8D4A-5159AE9F243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8460-164A-4C41-B053-69798F733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png"/><Relationship Id="rId9" Type="http://schemas.openxmlformats.org/officeDocument/2006/relationships/image" Target="../media/image18.png"/><Relationship Id="rId1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would you search for moves in Tic Tac Toe?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2075" t="81687" r="57572" b="7122"/>
          <a:stretch/>
        </p:blipFill>
        <p:spPr bwMode="auto">
          <a:xfrm>
            <a:off x="628651" y="2957513"/>
            <a:ext cx="6261306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2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5113"/>
          </a:xfrm>
        </p:spPr>
        <p:txBody>
          <a:bodyPr/>
          <a:lstStyle/>
          <a:p>
            <a:r>
              <a:rPr lang="en-US" dirty="0" smtClean="0"/>
              <a:t>How could we model </a:t>
            </a:r>
            <a:r>
              <a:rPr lang="en-US" smtClean="0"/>
              <a:t>multi-agent collaborative problems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2968709"/>
            <a:ext cx="3049587" cy="30495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29376" y="2968709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38897" y="2763925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we model multi-agent problems?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2968709"/>
            <a:ext cx="3049587" cy="30495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29376" y="2968709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38897" y="2763925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32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Simplest idea: each agent plans their own actions separately from others.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8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Single-Agent </a:t>
            </a:r>
            <a:r>
              <a:rPr lang="en-US" dirty="0"/>
              <a:t>Trees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971687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2276487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2276487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3190887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3190887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3190887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3190887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8839200" y="2886087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72400" y="3800487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3800487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10200" y="3800487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4257687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4257687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4257687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410528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608648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60864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60864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60864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608648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60864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60864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608648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12" y="1564495"/>
            <a:ext cx="663575" cy="663575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5988367" y="161497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34814" y="2912279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626" y="2505087"/>
            <a:ext cx="663575" cy="663575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3555679" y="256985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814753" y="2912279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65" y="2505087"/>
            <a:ext cx="663575" cy="663575"/>
          </a:xfrm>
          <a:prstGeom prst="rect">
            <a:avLst/>
          </a:prstGeom>
        </p:spPr>
      </p:pic>
      <p:sp>
        <p:nvSpPr>
          <p:cNvPr id="77" name="Oval 76"/>
          <p:cNvSpPr/>
          <p:nvPr/>
        </p:nvSpPr>
        <p:spPr>
          <a:xfrm>
            <a:off x="8392798" y="269844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124200" y="3963204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12" y="3556012"/>
            <a:ext cx="663575" cy="663575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2345050" y="397797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465762" y="3990191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4" y="3582999"/>
            <a:ext cx="663575" cy="663575"/>
          </a:xfrm>
          <a:prstGeom prst="rect">
            <a:avLst/>
          </a:prstGeom>
        </p:spPr>
      </p:pic>
      <p:sp>
        <p:nvSpPr>
          <p:cNvPr id="83" name="Oval 82"/>
          <p:cNvSpPr/>
          <p:nvPr/>
        </p:nvSpPr>
        <p:spPr>
          <a:xfrm>
            <a:off x="4686614" y="386208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764461" y="3974316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273" y="3567124"/>
            <a:ext cx="663575" cy="663575"/>
          </a:xfrm>
          <a:prstGeom prst="rect">
            <a:avLst/>
          </a:prstGeom>
        </p:spPr>
      </p:pic>
      <p:sp>
        <p:nvSpPr>
          <p:cNvPr id="86" name="Oval 85"/>
          <p:cNvSpPr/>
          <p:nvPr/>
        </p:nvSpPr>
        <p:spPr>
          <a:xfrm>
            <a:off x="7199628" y="384620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063160" y="3968282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972" y="3561090"/>
            <a:ext cx="663575" cy="663575"/>
          </a:xfrm>
          <a:prstGeom prst="rect">
            <a:avLst/>
          </a:prstGeom>
        </p:spPr>
      </p:pic>
      <p:sp>
        <p:nvSpPr>
          <p:cNvPr id="89" name="Oval 88"/>
          <p:cNvSpPr/>
          <p:nvPr/>
        </p:nvSpPr>
        <p:spPr>
          <a:xfrm>
            <a:off x="9726932" y="405448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8915400" y="1892510"/>
            <a:ext cx="2819400" cy="993577"/>
            <a:chOff x="8534400" y="1447800"/>
            <a:chExt cx="2819400" cy="993577"/>
          </a:xfrm>
        </p:grpSpPr>
        <p:sp>
          <p:nvSpPr>
            <p:cNvPr id="91" name="TextBox 90"/>
            <p:cNvSpPr txBox="1"/>
            <p:nvPr/>
          </p:nvSpPr>
          <p:spPr>
            <a:xfrm>
              <a:off x="8534400" y="14478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Non-Terminal States: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199" y="1993116"/>
            <a:ext cx="275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the best action for each </a:t>
            </a:r>
            <a:r>
              <a:rPr lang="en-US" sz="2400" smtClean="0"/>
              <a:t>agent independently</a:t>
            </a:r>
            <a:endParaRPr lang="en-US" sz="2400"/>
          </a:p>
        </p:txBody>
      </p:sp>
      <p:sp>
        <p:nvSpPr>
          <p:cNvPr id="93" name="Rounded Rectangle 92"/>
          <p:cNvSpPr/>
          <p:nvPr/>
        </p:nvSpPr>
        <p:spPr>
          <a:xfrm>
            <a:off x="415928" y="1867399"/>
            <a:ext cx="2728016" cy="1507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Joint State/Action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Combine the states and actions of the N agents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72055" y="2457451"/>
                <a:ext cx="1561966" cy="376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5" y="2457451"/>
                <a:ext cx="1561966" cy="376321"/>
              </a:xfrm>
              <a:prstGeom prst="rect">
                <a:avLst/>
              </a:prstGeom>
              <a:blipFill rotWithShape="0">
                <a:blip r:embed="rId2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25" y="2968709"/>
            <a:ext cx="3049587" cy="30495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29376" y="2968709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38897" y="2763925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Joint State/Action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Combine the states and actions of the N agents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2968709"/>
            <a:ext cx="3049587" cy="30495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00917" y="5269010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38774" y="4992787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0089" y="4305341"/>
                <a:ext cx="1591077" cy="374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89" y="4305341"/>
                <a:ext cx="1591077" cy="374718"/>
              </a:xfrm>
              <a:prstGeom prst="rect">
                <a:avLst/>
              </a:prstGeom>
              <a:blipFill rotWithShape="0"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Joint State/Action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looks through all combinations of all agents’ states and actions</a:t>
            </a:r>
          </a:p>
          <a:p>
            <a:pPr marL="0" indent="0">
              <a:buNone/>
            </a:pPr>
            <a:r>
              <a:rPr lang="en-US" dirty="0" smtClean="0"/>
              <a:t>Think of one brain controlling many agents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2968709"/>
            <a:ext cx="3049587" cy="30495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300917" y="5269010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38774" y="4992787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10089" y="4305341"/>
                <a:ext cx="1591077" cy="374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89" y="4305341"/>
                <a:ext cx="1591077" cy="374718"/>
              </a:xfrm>
              <a:prstGeom prst="rect">
                <a:avLst/>
              </a:prstGeom>
              <a:blipFill rotWithShape="0"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0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Joint State/Action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looks through all combinations of all agents’ states and actions</a:t>
            </a:r>
          </a:p>
          <a:p>
            <a:pPr marL="0" indent="0">
              <a:buNone/>
            </a:pPr>
            <a:r>
              <a:rPr lang="en-US" dirty="0" smtClean="0"/>
              <a:t>Think of one brain controlling many agents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2968709"/>
            <a:ext cx="3049587" cy="30495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00917" y="5269010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38774" y="4992787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968709"/>
            <a:ext cx="2862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size of the state space?</a:t>
            </a:r>
          </a:p>
          <a:p>
            <a:endParaRPr lang="en-US" sz="2800" dirty="0"/>
          </a:p>
          <a:p>
            <a:r>
              <a:rPr lang="en-US" sz="2800" dirty="0" smtClean="0"/>
              <a:t>What is the size of the action space?</a:t>
            </a:r>
          </a:p>
          <a:p>
            <a:endParaRPr lang="en-US" sz="2800" dirty="0"/>
          </a:p>
          <a:p>
            <a:r>
              <a:rPr lang="en-US" sz="2800" dirty="0" smtClean="0"/>
              <a:t>What is the size of the search tree?</a:t>
            </a:r>
          </a:p>
        </p:txBody>
      </p:sp>
    </p:spTree>
    <p:extLst>
      <p:ext uri="{BB962C8B-B14F-4D97-AF65-F5344CB8AC3E}">
        <p14:creationId xmlns:p14="http://schemas.microsoft.com/office/powerpoint/2010/main" val="191686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</a:t>
            </a:r>
            <a:r>
              <a:rPr lang="en-US" dirty="0"/>
              <a:t>3</a:t>
            </a:r>
            <a:r>
              <a:rPr lang="en-US" dirty="0" smtClean="0"/>
              <a:t>: Centralized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agent proposes their actions and computer confirms the joint plan</a:t>
            </a:r>
          </a:p>
          <a:p>
            <a:pPr marL="0" indent="0">
              <a:buNone/>
            </a:pPr>
            <a:r>
              <a:rPr lang="en-US" dirty="0" smtClean="0"/>
              <a:t>Example: Autonomous driving through intersections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6614" y="6311900"/>
            <a:ext cx="493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=4pbAI40dK0A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Idea 4: Alternate Searching One Agent at a Time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643692" y="3086105"/>
            <a:ext cx="9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54578" y="4357948"/>
            <a:ext cx="9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360923" y="5517385"/>
            <a:ext cx="9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1</a:t>
            </a:r>
            <a:endParaRPr lang="en-US" dirty="0"/>
          </a:p>
        </p:txBody>
      </p: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Search one agent’s actions from a state, search the next agent’s actions from those resulting states ,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endParaRPr lang="en-US" dirty="0" smtClean="0"/>
          </a:p>
        </p:txBody>
      </p:sp>
      <p:grpSp>
        <p:nvGrpSpPr>
          <p:cNvPr id="74" name="Group 73"/>
          <p:cNvGrpSpPr/>
          <p:nvPr/>
        </p:nvGrpSpPr>
        <p:grpSpPr>
          <a:xfrm>
            <a:off x="4423911" y="3014663"/>
            <a:ext cx="7091821" cy="2957512"/>
            <a:chOff x="2466517" y="2757488"/>
            <a:chExt cx="8606296" cy="3910478"/>
          </a:xfrm>
        </p:grpSpPr>
        <p:sp>
          <p:nvSpPr>
            <p:cNvPr id="75" name="Triangle 74"/>
            <p:cNvSpPr/>
            <p:nvPr/>
          </p:nvSpPr>
          <p:spPr>
            <a:xfrm>
              <a:off x="2466517" y="5972174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/>
            <p:cNvSpPr/>
            <p:nvPr/>
          </p:nvSpPr>
          <p:spPr>
            <a:xfrm>
              <a:off x="4222659" y="5972174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/>
            <p:cNvSpPr/>
            <p:nvPr/>
          </p:nvSpPr>
          <p:spPr>
            <a:xfrm>
              <a:off x="5657753" y="597217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iangle 77"/>
            <p:cNvSpPr/>
            <p:nvPr/>
          </p:nvSpPr>
          <p:spPr>
            <a:xfrm>
              <a:off x="7206992" y="597217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iangle 78"/>
            <p:cNvSpPr/>
            <p:nvPr/>
          </p:nvSpPr>
          <p:spPr>
            <a:xfrm>
              <a:off x="8938623" y="597791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79"/>
            <p:cNvSpPr/>
            <p:nvPr/>
          </p:nvSpPr>
          <p:spPr>
            <a:xfrm>
              <a:off x="10398228" y="5972172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iangle 80"/>
            <p:cNvSpPr/>
            <p:nvPr/>
          </p:nvSpPr>
          <p:spPr>
            <a:xfrm>
              <a:off x="6425962" y="2757488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3778494" y="3447541"/>
              <a:ext cx="2984760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763254" y="3447541"/>
              <a:ext cx="1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763254" y="3447541"/>
              <a:ext cx="3168153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803810" y="5105897"/>
              <a:ext cx="974685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778494" y="5105897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5995046" y="5105896"/>
              <a:ext cx="774620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769665" y="5105896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9275916" y="5105896"/>
              <a:ext cx="655494" cy="872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9931408" y="5105896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407004" y="4415844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82144" y="4424141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506483" y="4424141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886067" y="2740531"/>
            <a:ext cx="2819400" cy="993577"/>
            <a:chOff x="8534400" y="1447800"/>
            <a:chExt cx="2819400" cy="993577"/>
          </a:xfrm>
        </p:grpSpPr>
        <p:sp>
          <p:nvSpPr>
            <p:cNvPr id="95" name="TextBox 94"/>
            <p:cNvSpPr txBox="1"/>
            <p:nvPr/>
          </p:nvSpPr>
          <p:spPr>
            <a:xfrm>
              <a:off x="8534400" y="14478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Non-Terminal States: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27866" y="2841137"/>
            <a:ext cx="308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the best cascading combination of actions</a:t>
            </a:r>
            <a:endParaRPr lang="en-US" sz="2400" dirty="0"/>
          </a:p>
        </p:txBody>
      </p:sp>
      <p:sp>
        <p:nvSpPr>
          <p:cNvPr id="98" name="Rounded Rectangle 97"/>
          <p:cNvSpPr/>
          <p:nvPr/>
        </p:nvSpPr>
        <p:spPr>
          <a:xfrm>
            <a:off x="374006" y="2668746"/>
            <a:ext cx="3136981" cy="1507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Idea 4: Alternate Searching One Agent at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one agent’s actions from a state, search the next agent’s actions from those resulting states ,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423911" y="3014663"/>
            <a:ext cx="7091821" cy="2957512"/>
            <a:chOff x="2466517" y="2757488"/>
            <a:chExt cx="8606296" cy="3910478"/>
          </a:xfrm>
        </p:grpSpPr>
        <p:sp>
          <p:nvSpPr>
            <p:cNvPr id="30" name="Triangle 29"/>
            <p:cNvSpPr/>
            <p:nvPr/>
          </p:nvSpPr>
          <p:spPr>
            <a:xfrm>
              <a:off x="2466517" y="5972174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iangle 30"/>
            <p:cNvSpPr/>
            <p:nvPr/>
          </p:nvSpPr>
          <p:spPr>
            <a:xfrm>
              <a:off x="4222659" y="5972174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iangle 31"/>
            <p:cNvSpPr/>
            <p:nvPr/>
          </p:nvSpPr>
          <p:spPr>
            <a:xfrm>
              <a:off x="5657753" y="597217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32"/>
            <p:cNvSpPr/>
            <p:nvPr/>
          </p:nvSpPr>
          <p:spPr>
            <a:xfrm>
              <a:off x="7206992" y="597217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iangle 33"/>
            <p:cNvSpPr/>
            <p:nvPr/>
          </p:nvSpPr>
          <p:spPr>
            <a:xfrm>
              <a:off x="8938623" y="597791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riangle 34"/>
            <p:cNvSpPr/>
            <p:nvPr/>
          </p:nvSpPr>
          <p:spPr>
            <a:xfrm>
              <a:off x="10398228" y="5972172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iangle 35"/>
            <p:cNvSpPr/>
            <p:nvPr/>
          </p:nvSpPr>
          <p:spPr>
            <a:xfrm>
              <a:off x="6425962" y="2757488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3778494" y="3447541"/>
              <a:ext cx="2984760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763254" y="3447541"/>
              <a:ext cx="1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763254" y="3447541"/>
              <a:ext cx="3168153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803810" y="5105897"/>
              <a:ext cx="974685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78494" y="5105897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95046" y="5105896"/>
              <a:ext cx="774620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769665" y="5105896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9275916" y="5105896"/>
              <a:ext cx="655494" cy="872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931408" y="5105896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407004" y="4415844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82144" y="4424141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506483" y="4424141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8200" y="2968709"/>
            <a:ext cx="2862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size of the state space?</a:t>
            </a:r>
          </a:p>
          <a:p>
            <a:endParaRPr lang="en-US" sz="2800" dirty="0"/>
          </a:p>
          <a:p>
            <a:r>
              <a:rPr lang="en-US" sz="2800" dirty="0" smtClean="0"/>
              <a:t>What is the size of the action space?</a:t>
            </a:r>
          </a:p>
          <a:p>
            <a:endParaRPr lang="en-US" sz="2800" dirty="0"/>
          </a:p>
          <a:p>
            <a:r>
              <a:rPr lang="en-US" sz="2800" dirty="0" smtClean="0"/>
              <a:t>What is the size of the search tree?</a:t>
            </a:r>
          </a:p>
        </p:txBody>
      </p:sp>
    </p:spTree>
    <p:extLst>
      <p:ext uri="{BB962C8B-B14F-4D97-AF65-F5344CB8AC3E}">
        <p14:creationId xmlns:p14="http://schemas.microsoft.com/office/powerpoint/2010/main" val="207626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 smtClean="0"/>
              <a:t>Adversarial Search</a:t>
            </a:r>
            <a:endParaRPr lang="en-US" sz="4267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Pat Virtue, http://ai.berkeley.edu</a:t>
            </a:r>
          </a:p>
        </p:txBody>
      </p:sp>
      <p:pic>
        <p:nvPicPr>
          <p:cNvPr id="26625" name="Picture 1" descr="C:\Temp\ketrina\Lecture1-Introdu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384" y="2466283"/>
            <a:ext cx="6022848" cy="268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6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Multi-Agent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143124"/>
            <a:ext cx="3049587" cy="30495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43163" y="2143124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52684" y="1938340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651" y="5254619"/>
            <a:ext cx="409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Collaborative Maze Solving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702391" y="4881559"/>
            <a:ext cx="3802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Team: Collaborative</a:t>
            </a:r>
          </a:p>
          <a:p>
            <a:r>
              <a:rPr lang="en-US" sz="2800" dirty="0" smtClean="0"/>
              <a:t>Competition: Adversarial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2075" t="81687" r="77813" b="7122"/>
          <a:stretch/>
        </p:blipFill>
        <p:spPr bwMode="auto">
          <a:xfrm>
            <a:off x="4314825" y="2432047"/>
            <a:ext cx="3084390" cy="24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3379" y="4779041"/>
            <a:ext cx="181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Adversarial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9663" y="3443288"/>
            <a:ext cx="10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(Football)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0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2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Deterministic or stochastic?</a:t>
            </a:r>
          </a:p>
          <a:p>
            <a:r>
              <a:rPr lang="en-US" dirty="0" smtClean="0"/>
              <a:t>Perfect information (fully observable)?</a:t>
            </a:r>
          </a:p>
          <a:p>
            <a:r>
              <a:rPr lang="en-US" dirty="0" smtClean="0"/>
              <a:t>One, two, or more players?</a:t>
            </a:r>
          </a:p>
          <a:p>
            <a:r>
              <a:rPr lang="en-US" dirty="0" smtClean="0"/>
              <a:t>Turn-taking or simultaneous?</a:t>
            </a:r>
          </a:p>
          <a:p>
            <a:r>
              <a:rPr lang="en-US" dirty="0" smtClean="0"/>
              <a:t>Zero sum?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048963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6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games are deterministic, observable, two-player, turn-taking, zero-sum</a:t>
            </a:r>
          </a:p>
          <a:p>
            <a:r>
              <a:rPr lang="en-US" dirty="0"/>
              <a:t>Game formulation:</a:t>
            </a:r>
          </a:p>
          <a:p>
            <a:pPr lvl="1"/>
            <a:r>
              <a:rPr lang="en-US" dirty="0"/>
              <a:t>Initial state: </a:t>
            </a:r>
            <a:r>
              <a:rPr lang="en-US" dirty="0">
                <a:solidFill>
                  <a:srgbClr val="BD00B0"/>
                </a:solidFill>
              </a:rPr>
              <a:t>s</a:t>
            </a:r>
            <a:r>
              <a:rPr lang="en-US" baseline="-25000" dirty="0">
                <a:solidFill>
                  <a:srgbClr val="BD00B0"/>
                </a:solidFill>
              </a:rPr>
              <a:t>0</a:t>
            </a:r>
            <a:endParaRPr lang="en-US" dirty="0">
              <a:solidFill>
                <a:srgbClr val="BD00B0"/>
              </a:solidFill>
            </a:endParaRPr>
          </a:p>
          <a:p>
            <a:pPr lvl="1"/>
            <a:r>
              <a:rPr lang="en-US" dirty="0"/>
              <a:t>Players: </a:t>
            </a:r>
            <a:r>
              <a:rPr lang="en-US" dirty="0">
                <a:solidFill>
                  <a:srgbClr val="BD00B0"/>
                </a:solidFill>
              </a:rPr>
              <a:t>Player(s) </a:t>
            </a:r>
            <a:r>
              <a:rPr lang="en-US" dirty="0"/>
              <a:t>indicates whose move it is</a:t>
            </a:r>
          </a:p>
          <a:p>
            <a:pPr lvl="1"/>
            <a:r>
              <a:rPr lang="en-US" dirty="0"/>
              <a:t>Actions: </a:t>
            </a:r>
            <a:r>
              <a:rPr lang="en-US" dirty="0">
                <a:solidFill>
                  <a:srgbClr val="BD00B0"/>
                </a:solidFill>
              </a:rPr>
              <a:t>Actions(s) </a:t>
            </a:r>
            <a:r>
              <a:rPr lang="en-US" dirty="0"/>
              <a:t>for player on move</a:t>
            </a:r>
          </a:p>
          <a:p>
            <a:pPr lvl="1"/>
            <a:r>
              <a:rPr lang="en-US" dirty="0"/>
              <a:t>Transition model: </a:t>
            </a:r>
            <a:r>
              <a:rPr lang="en-US" dirty="0">
                <a:solidFill>
                  <a:srgbClr val="BD00B0"/>
                </a:solidFill>
              </a:rPr>
              <a:t>Result(</a:t>
            </a:r>
            <a:r>
              <a:rPr lang="en-US" dirty="0" err="1">
                <a:solidFill>
                  <a:srgbClr val="BD00B0"/>
                </a:solidFill>
              </a:rPr>
              <a:t>s,a</a:t>
            </a:r>
            <a:r>
              <a:rPr lang="en-US" dirty="0">
                <a:solidFill>
                  <a:srgbClr val="BD00B0"/>
                </a:solidFill>
              </a:rPr>
              <a:t>)</a:t>
            </a:r>
            <a:endParaRPr lang="en-US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Terminal test: </a:t>
            </a:r>
            <a:r>
              <a:rPr lang="en-US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dirty="0">
                <a:sym typeface="Symbol" pitchFamily="18" charset="2"/>
              </a:rPr>
              <a:t>Terminal values: </a:t>
            </a:r>
            <a:r>
              <a:rPr lang="en-US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for player </a:t>
            </a:r>
            <a:r>
              <a:rPr lang="en-US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dirty="0">
                <a:sym typeface="Symbol" pitchFamily="18" charset="2"/>
              </a:rPr>
              <a:t>Or just </a:t>
            </a:r>
            <a:r>
              <a:rPr lang="en-US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547" y="2514600"/>
            <a:ext cx="3276503" cy="34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Zero-Sum Games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531433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333875"/>
            <a:ext cx="5715000" cy="17065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Zero-Sum Games</a:t>
            </a:r>
          </a:p>
          <a:p>
            <a:pPr lvl="1"/>
            <a:r>
              <a:rPr lang="en-US" sz="2000" dirty="0"/>
              <a:t>Agents have </a:t>
            </a:r>
            <a:r>
              <a:rPr lang="en-US" sz="2000" b="1" i="1" dirty="0">
                <a:solidFill>
                  <a:srgbClr val="0000FF"/>
                </a:solidFill>
              </a:rPr>
              <a:t>opposite</a:t>
            </a:r>
            <a:r>
              <a:rPr lang="en-US" sz="2000" dirty="0"/>
              <a:t> utilities </a:t>
            </a:r>
          </a:p>
          <a:p>
            <a:pPr lvl="1"/>
            <a:r>
              <a:rPr lang="en-US" sz="2000" dirty="0"/>
              <a:t>Pure competition: </a:t>
            </a:r>
          </a:p>
          <a:p>
            <a:pPr lvl="2"/>
            <a:r>
              <a:rPr lang="en-US" sz="1600" dirty="0"/>
              <a:t>One</a:t>
            </a:r>
            <a:r>
              <a:rPr lang="en-US" sz="1600" b="1" i="1" dirty="0">
                <a:solidFill>
                  <a:srgbClr val="0000FF"/>
                </a:solidFill>
              </a:rPr>
              <a:t> maximizes</a:t>
            </a:r>
            <a:r>
              <a:rPr lang="en-US" sz="1600" dirty="0"/>
              <a:t>, the other </a:t>
            </a:r>
            <a:r>
              <a:rPr lang="en-US" sz="1600" b="1" i="1" dirty="0">
                <a:solidFill>
                  <a:srgbClr val="FF0000"/>
                </a:solidFill>
              </a:rPr>
              <a:t>minimizes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6172200" y="4333875"/>
            <a:ext cx="5562600" cy="1706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General Games</a:t>
            </a:r>
          </a:p>
          <a:p>
            <a:pPr lvl="1"/>
            <a:r>
              <a:rPr lang="en-US" sz="2000" dirty="0" smtClean="0"/>
              <a:t>Agents have </a:t>
            </a:r>
            <a:r>
              <a:rPr lang="en-US" sz="2000" b="1" i="1" dirty="0" smtClean="0">
                <a:solidFill>
                  <a:srgbClr val="0000FF"/>
                </a:solidFill>
              </a:rPr>
              <a:t>independent</a:t>
            </a:r>
            <a:r>
              <a:rPr lang="en-US" sz="2000" dirty="0" smtClean="0"/>
              <a:t> utilities</a:t>
            </a:r>
          </a:p>
          <a:p>
            <a:pPr lvl="1"/>
            <a:r>
              <a:rPr lang="en-US" sz="2000" dirty="0" smtClean="0"/>
              <a:t>Cooperation, indifference, competition, shifting alliances, and more are all possible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1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Game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one agent’s actions from a state, search the competitor’s actions from those resulting states ,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423911" y="3014663"/>
            <a:ext cx="7091821" cy="2957512"/>
            <a:chOff x="2466517" y="2757488"/>
            <a:chExt cx="8606296" cy="3910478"/>
          </a:xfrm>
        </p:grpSpPr>
        <p:sp>
          <p:nvSpPr>
            <p:cNvPr id="30" name="Triangle 29"/>
            <p:cNvSpPr/>
            <p:nvPr/>
          </p:nvSpPr>
          <p:spPr>
            <a:xfrm>
              <a:off x="2466517" y="5972174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iangle 30"/>
            <p:cNvSpPr/>
            <p:nvPr/>
          </p:nvSpPr>
          <p:spPr>
            <a:xfrm>
              <a:off x="4222659" y="5972174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iangle 31"/>
            <p:cNvSpPr/>
            <p:nvPr/>
          </p:nvSpPr>
          <p:spPr>
            <a:xfrm>
              <a:off x="5657753" y="597217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32"/>
            <p:cNvSpPr/>
            <p:nvPr/>
          </p:nvSpPr>
          <p:spPr>
            <a:xfrm>
              <a:off x="7206992" y="597217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iangle 33"/>
            <p:cNvSpPr/>
            <p:nvPr/>
          </p:nvSpPr>
          <p:spPr>
            <a:xfrm>
              <a:off x="8938623" y="5977913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riangle 34"/>
            <p:cNvSpPr/>
            <p:nvPr/>
          </p:nvSpPr>
          <p:spPr>
            <a:xfrm>
              <a:off x="10398228" y="5972172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iangle 35"/>
            <p:cNvSpPr/>
            <p:nvPr/>
          </p:nvSpPr>
          <p:spPr>
            <a:xfrm>
              <a:off x="6425962" y="2757488"/>
              <a:ext cx="674585" cy="69005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3778494" y="3447541"/>
              <a:ext cx="2984760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763254" y="3447541"/>
              <a:ext cx="1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763254" y="3447541"/>
              <a:ext cx="3168153" cy="968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803810" y="5105897"/>
              <a:ext cx="974685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78494" y="5105897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95046" y="5105896"/>
              <a:ext cx="774620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769665" y="5105896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9275916" y="5105896"/>
              <a:ext cx="655494" cy="872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931408" y="5105896"/>
              <a:ext cx="781458" cy="8662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407004" y="4415844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82144" y="4424141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506483" y="4424141"/>
              <a:ext cx="762219" cy="690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80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Tic-</a:t>
            </a:r>
            <a:r>
              <a:rPr lang="en-US" dirty="0" err="1"/>
              <a:t>Tac</a:t>
            </a:r>
            <a:r>
              <a:rPr lang="en-US" dirty="0"/>
              <a:t>-Toe Game Tree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270000"/>
            <a:ext cx="72961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100" y="3708570"/>
            <a:ext cx="4419600" cy="21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5486400"/>
            <a:ext cx="4114800" cy="990600"/>
          </a:xfrm>
          <a:prstGeom prst="roundRect">
            <a:avLst/>
          </a:prstGeom>
          <a:solidFill>
            <a:srgbClr val="C39BE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8813" y="1270000"/>
            <a:ext cx="1185862" cy="368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Tic-</a:t>
            </a:r>
            <a:r>
              <a:rPr lang="en-US" dirty="0" err="1"/>
              <a:t>Tac</a:t>
            </a:r>
            <a:r>
              <a:rPr lang="en-US" dirty="0"/>
              <a:t>-Toe Game Tree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270000"/>
            <a:ext cx="72961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100" y="3708570"/>
            <a:ext cx="4419600" cy="21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5486400"/>
            <a:ext cx="4114800" cy="990600"/>
          </a:xfrm>
          <a:prstGeom prst="roundRect">
            <a:avLst/>
          </a:prstGeom>
          <a:solidFill>
            <a:srgbClr val="C39BE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8813" y="1270000"/>
            <a:ext cx="1185862" cy="368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594" y="1582787"/>
            <a:ext cx="35004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</a:t>
            </a:r>
            <a:r>
              <a:rPr lang="en-US" sz="2600" dirty="0" smtClean="0"/>
              <a:t>his is a zero-sum game, </a:t>
            </a:r>
          </a:p>
          <a:p>
            <a:r>
              <a:rPr lang="en-US" sz="2600" dirty="0" smtClean="0"/>
              <a:t>the best action for X is the worst action for O </a:t>
            </a:r>
          </a:p>
          <a:p>
            <a:r>
              <a:rPr lang="en-US" sz="2600" dirty="0" smtClean="0"/>
              <a:t>and vice versa</a:t>
            </a:r>
          </a:p>
          <a:p>
            <a:endParaRPr lang="en-US" sz="2600" dirty="0"/>
          </a:p>
          <a:p>
            <a:r>
              <a:rPr lang="en-US" sz="2600" dirty="0" smtClean="0"/>
              <a:t>How do we define       best and worst?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45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Tic-</a:t>
            </a:r>
            <a:r>
              <a:rPr lang="en-US" dirty="0" err="1"/>
              <a:t>Tac</a:t>
            </a:r>
            <a:r>
              <a:rPr lang="en-US" dirty="0"/>
              <a:t>-Toe Game Tree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270000"/>
            <a:ext cx="72961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265" y="1066800"/>
            <a:ext cx="1045620" cy="103346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66" y="1981884"/>
            <a:ext cx="928884" cy="103209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265" y="2895600"/>
            <a:ext cx="1045620" cy="103346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66" y="3810684"/>
            <a:ext cx="928884" cy="1032093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100" y="3708570"/>
            <a:ext cx="4419600" cy="21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5486400"/>
            <a:ext cx="4114800" cy="990600"/>
          </a:xfrm>
          <a:prstGeom prst="roundRect">
            <a:avLst/>
          </a:prstGeom>
          <a:solidFill>
            <a:srgbClr val="C39BE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7428" y="638710"/>
            <a:ext cx="308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 of taking the max utility at every level, alternate max and min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8883568" y="535779"/>
            <a:ext cx="3136981" cy="17420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Tic-Tac-Toe </a:t>
            </a:r>
            <a:r>
              <a:rPr lang="en-US" dirty="0" smtClean="0"/>
              <a:t>Minimax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270000"/>
            <a:ext cx="72961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265" y="1066800"/>
            <a:ext cx="1045620" cy="103346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66" y="1981884"/>
            <a:ext cx="928884" cy="103209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265" y="2895600"/>
            <a:ext cx="1045620" cy="103346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66" y="3810684"/>
            <a:ext cx="928884" cy="1032093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2286000" y="5486400"/>
            <a:ext cx="4114800" cy="990600"/>
          </a:xfrm>
          <a:prstGeom prst="roundRect">
            <a:avLst/>
          </a:prstGeom>
          <a:solidFill>
            <a:srgbClr val="C39BE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531858">
            <a:off x="6196387" y="2541981"/>
            <a:ext cx="1706429" cy="304800"/>
          </a:xfrm>
          <a:prstGeom prst="rightArrow">
            <a:avLst/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248107">
            <a:off x="5260872" y="4352562"/>
            <a:ext cx="1235734" cy="268231"/>
          </a:xfrm>
          <a:prstGeom prst="rightArrow">
            <a:avLst/>
          </a:prstGeom>
          <a:solidFill>
            <a:srgbClr val="FF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67592" y="3433701"/>
            <a:ext cx="4648200" cy="993577"/>
            <a:chOff x="8534400" y="1447800"/>
            <a:chExt cx="4648200" cy="993577"/>
          </a:xfrm>
        </p:grpSpPr>
        <p:sp>
          <p:nvSpPr>
            <p:cNvPr id="17" name="TextBox 16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</a:rPr>
                <a:t>MAX nodes: under Agent’s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38925" y="4345988"/>
            <a:ext cx="5181600" cy="993577"/>
            <a:chOff x="8534400" y="1447800"/>
            <a:chExt cx="4648200" cy="993577"/>
          </a:xfrm>
        </p:grpSpPr>
        <p:sp>
          <p:nvSpPr>
            <p:cNvPr id="20" name="TextBox 19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MIN nodes: under Opponent’s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min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sp>
        <p:nvSpPr>
          <p:cNvPr id="22" name="Right Arrow 21"/>
          <p:cNvSpPr/>
          <p:nvPr/>
        </p:nvSpPr>
        <p:spPr>
          <a:xfrm rot="11195472">
            <a:off x="5341062" y="3468759"/>
            <a:ext cx="1869181" cy="304097"/>
          </a:xfrm>
          <a:prstGeom prst="rightArrow">
            <a:avLst/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4784547">
            <a:off x="5855360" y="3472261"/>
            <a:ext cx="1409528" cy="337635"/>
          </a:xfrm>
          <a:prstGeom prst="rightArrow">
            <a:avLst/>
          </a:prstGeom>
          <a:solidFill>
            <a:srgbClr val="FF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due tonight!</a:t>
            </a:r>
          </a:p>
          <a:p>
            <a:r>
              <a:rPr lang="en-US" dirty="0" smtClean="0"/>
              <a:t>Homework 3 out this evening!</a:t>
            </a:r>
          </a:p>
          <a:p>
            <a:r>
              <a:rPr lang="en-US" dirty="0" smtClean="0"/>
              <a:t>P1 due 2/7, work </a:t>
            </a:r>
            <a:r>
              <a:rPr lang="en-US" smtClean="0"/>
              <a:t>in pairs!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Pacman Example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743200" y="3124200"/>
            <a:ext cx="6781800" cy="2230830"/>
            <a:chOff x="1676400" y="1447800"/>
            <a:chExt cx="8763000" cy="2882533"/>
          </a:xfrm>
        </p:grpSpPr>
        <p:sp>
          <p:nvSpPr>
            <p:cNvPr id="6" name="Rectangle 5"/>
            <p:cNvSpPr/>
            <p:nvPr/>
          </p:nvSpPr>
          <p:spPr>
            <a:xfrm>
              <a:off x="5105400" y="14478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5410200" y="15240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127260" y="1600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3657600" y="1905000"/>
              <a:ext cx="23622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1905000"/>
              <a:ext cx="22860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7239000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05800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590801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57601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15005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27432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2774460" y="24227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1"/>
            <p:cNvSpPr/>
            <p:nvPr/>
          </p:nvSpPr>
          <p:spPr>
            <a:xfrm>
              <a:off x="37650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73914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8001000" y="24384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84132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1676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1707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2698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61"/>
            <p:cNvSpPr/>
            <p:nvPr/>
          </p:nvSpPr>
          <p:spPr>
            <a:xfrm>
              <a:off x="3962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3993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63"/>
            <p:cNvSpPr/>
            <p:nvPr/>
          </p:nvSpPr>
          <p:spPr>
            <a:xfrm>
              <a:off x="4984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53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6324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6934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Oval 67"/>
            <p:cNvSpPr/>
            <p:nvPr/>
          </p:nvSpPr>
          <p:spPr>
            <a:xfrm>
              <a:off x="7346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8610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9220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Oval 71"/>
            <p:cNvSpPr/>
            <p:nvPr/>
          </p:nvSpPr>
          <p:spPr>
            <a:xfrm>
              <a:off x="9632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35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9207357" y="3733800"/>
              <a:ext cx="838200" cy="59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+8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94816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30220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7164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-8</a:t>
              </a:r>
            </a:p>
          </p:txBody>
        </p:sp>
      </p:grpSp>
      <p:sp>
        <p:nvSpPr>
          <p:cNvPr id="86" name="Right Arrow 85"/>
          <p:cNvSpPr/>
          <p:nvPr/>
        </p:nvSpPr>
        <p:spPr>
          <a:xfrm rot="1353018">
            <a:off x="3919234" y="2377227"/>
            <a:ext cx="1706429" cy="304800"/>
          </a:xfrm>
          <a:prstGeom prst="rightArrow">
            <a:avLst/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8255959">
            <a:off x="8148387" y="2949051"/>
            <a:ext cx="1406806" cy="304800"/>
          </a:xfrm>
          <a:prstGeom prst="rightArrow">
            <a:avLst/>
          </a:prstGeom>
          <a:solidFill>
            <a:srgbClr val="FF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895600" y="3733800"/>
            <a:ext cx="6486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77000" y="3733800"/>
            <a:ext cx="6486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24400" y="2995511"/>
            <a:ext cx="648694" cy="461665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-8</a:t>
            </a:r>
          </a:p>
        </p:txBody>
      </p:sp>
      <p:sp>
        <p:nvSpPr>
          <p:cNvPr id="3" name="Right Arrow 2"/>
          <p:cNvSpPr/>
          <p:nvPr/>
        </p:nvSpPr>
        <p:spPr>
          <a:xfrm rot="10313695">
            <a:off x="4936841" y="3426482"/>
            <a:ext cx="10668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457200" y="1695454"/>
            <a:ext cx="4648200" cy="993577"/>
            <a:chOff x="8534400" y="1447800"/>
            <a:chExt cx="4648200" cy="993577"/>
          </a:xfrm>
        </p:grpSpPr>
        <p:sp>
          <p:nvSpPr>
            <p:cNvPr id="88" name="TextBox 87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</a:rPr>
                <a:t>MAX nodes: under Agent’s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800600" y="5638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Terminal States: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V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s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) = </a:t>
            </a:r>
            <a:r>
              <a:rPr lang="en-US" sz="2400" dirty="0">
                <a:latin typeface="Calibri" pitchFamily="34" charset="0"/>
              </a:rPr>
              <a:t>known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010400" y="1695454"/>
            <a:ext cx="5181600" cy="993577"/>
            <a:chOff x="8534400" y="1447800"/>
            <a:chExt cx="4648200" cy="993577"/>
          </a:xfrm>
        </p:grpSpPr>
        <p:sp>
          <p:nvSpPr>
            <p:cNvPr id="95" name="TextBox 94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MIN nodes: under Opponent’s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min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9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0" grpId="0" animBg="1"/>
      <p:bldP spid="74" grpId="0" animBg="1"/>
      <p:bldP spid="75" grpId="0" animBg="1"/>
      <p:bldP spid="76" grpId="0" animBg="1"/>
      <p:bldP spid="3" grpId="0" animBg="1"/>
      <p:bldP spid="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Implementation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3429000"/>
            <a:ext cx="5562600" cy="2590800"/>
            <a:chOff x="0" y="1981200"/>
            <a:chExt cx="5562600" cy="259080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1981200"/>
              <a:ext cx="5429250" cy="2590800"/>
            </a:xfrm>
            <a:prstGeom prst="roundRect">
              <a:avLst/>
            </a:prstGeom>
            <a:solidFill>
              <a:srgbClr val="0066CC">
                <a:alpha val="16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0" y="2209800"/>
              <a:ext cx="55626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342882" marR="0" lvl="0" indent="-342882" algn="l" defTabSz="914400" rtl="0" eaLnBrk="1" fontAlgn="base" latinLnBrk="0" hangingPunct="1">
                <a:lnSpc>
                  <a:spcPct val="80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function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cs typeface="Calibri"/>
                </a:rPr>
                <a:t>max-value(s)</a:t>
              </a:r>
              <a:r>
                <a:rPr lang="en-US" sz="2400" kern="0" dirty="0">
                  <a:solidFill>
                    <a:srgbClr val="0000FF"/>
                  </a:solidFill>
                  <a:latin typeface="Calibri"/>
                  <a:cs typeface="Calibri"/>
                </a:rPr>
                <a:t>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returns</a:t>
              </a:r>
              <a:r>
                <a:rPr lang="en-US" sz="2400" kern="0" dirty="0">
                  <a:solidFill>
                    <a:srgbClr val="0070C0"/>
                  </a:solidFill>
                  <a:latin typeface="Calibri"/>
                  <a:cs typeface="Calibri"/>
                </a:rPr>
                <a:t> </a:t>
              </a:r>
              <a:r>
                <a:rPr lang="en-US" sz="2400" kern="0" dirty="0">
                  <a:solidFill>
                    <a:srgbClr val="0000FF"/>
                  </a:solidFill>
                  <a:latin typeface="Calibri"/>
                  <a:cs typeface="Calibri"/>
                </a:rPr>
                <a:t>value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742913" marR="0" lvl="1" indent="-285737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400" kern="0" dirty="0">
                  <a:latin typeface="Calibri"/>
                  <a:cs typeface="Calibri"/>
                </a:rPr>
                <a:t>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</a:rPr>
                <a:t>f Terminal-Test(s) then return Utility(s)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</a:rPr>
                <a:t>initialize v = </a:t>
              </a:r>
              <a:r>
                <a:rPr lang="en-US" sz="2400" kern="0" noProof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400" kern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∞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</a:rPr>
                <a:t>for each </a:t>
              </a:r>
              <a:r>
                <a:rPr lang="en-US" sz="2400" kern="0" dirty="0">
                  <a:latin typeface="Calibri"/>
                  <a:cs typeface="Calibri"/>
                </a:rPr>
                <a:t>a in Actions(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</a:rPr>
                <a:t>s):</a:t>
              </a:r>
            </a:p>
            <a:p>
              <a:pPr marL="1142942" marR="0" lvl="2" indent="-228589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</a:rPr>
                <a:t>v =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cs typeface="Calibri"/>
                </a:rPr>
                <a:t>max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</a:rPr>
                <a:t>(v,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cs typeface="Calibri"/>
                </a:rPr>
                <a:t>min-value(</a:t>
              </a:r>
              <a:r>
                <a:rPr lang="en-US" sz="2400" kern="0" dirty="0">
                  <a:solidFill>
                    <a:srgbClr val="C00000"/>
                  </a:solidFill>
                  <a:latin typeface="Calibri"/>
                  <a:cs typeface="Calibri"/>
                </a:rPr>
                <a:t>Result(</a:t>
              </a:r>
              <a:r>
                <a:rPr lang="en-US" sz="2400" kern="0" dirty="0" err="1">
                  <a:solidFill>
                    <a:srgbClr val="C00000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cs typeface="Calibri"/>
                </a:rPr>
                <a:t>)</a:t>
              </a:r>
            </a:p>
            <a:p>
              <a:pPr marL="742913" marR="0" lvl="1" indent="-285737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Calibri"/>
                </a:rPr>
                <a:t>return v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29400" y="3429000"/>
            <a:ext cx="5562600" cy="2590800"/>
            <a:chOff x="6477000" y="1981200"/>
            <a:chExt cx="5562600" cy="2590800"/>
          </a:xfrm>
        </p:grpSpPr>
        <p:sp>
          <p:nvSpPr>
            <p:cNvPr id="12" name="Rounded Rectangle 11"/>
            <p:cNvSpPr/>
            <p:nvPr/>
          </p:nvSpPr>
          <p:spPr>
            <a:xfrm>
              <a:off x="6477000" y="1981200"/>
              <a:ext cx="5467351" cy="2590800"/>
            </a:xfrm>
            <a:prstGeom prst="roundRect">
              <a:avLst/>
            </a:prstGeom>
            <a:solidFill>
              <a:srgbClr val="C00000">
                <a:alpha val="16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477000" y="2209800"/>
              <a:ext cx="5562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342882" marR="0" lvl="0" indent="-342882" algn="l" defTabSz="914400" rtl="0" eaLnBrk="1" fontAlgn="base" latinLnBrk="0" hangingPunct="1">
                <a:lnSpc>
                  <a:spcPct val="80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 pitchFamily="34" charset="0"/>
                </a:rPr>
                <a:t>function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min-value(s)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BD00B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returns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value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latin typeface="Calibri"/>
                  <a:cs typeface="Calibri"/>
                </a:rPr>
                <a:t>if Terminal-Test(s) then return Utility(s)</a:t>
              </a:r>
            </a:p>
            <a:p>
              <a:pPr marL="742913" marR="0" lvl="1" indent="-285737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initialize v = </a:t>
              </a:r>
              <a:r>
                <a:rPr lang="en-US" sz="24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∞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for each </a:t>
              </a:r>
              <a:r>
                <a:rPr lang="en-US" sz="2400" kern="0" dirty="0">
                  <a:latin typeface="Calibri" pitchFamily="34" charset="0"/>
                </a:rPr>
                <a:t>a in Actions(state):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1142942" marR="0" lvl="2" indent="-228589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400" kern="0" noProof="0" dirty="0">
                  <a:latin typeface="Calibri" pitchFamily="34" charset="0"/>
                </a:rPr>
                <a:t>v = </a:t>
              </a:r>
              <a:r>
                <a:rPr lang="en-US" sz="2400" kern="0" noProof="0" dirty="0">
                  <a:solidFill>
                    <a:srgbClr val="FF0000"/>
                  </a:solidFill>
                  <a:latin typeface="Calibri" pitchFamily="34" charset="0"/>
                </a:rPr>
                <a:t>min</a:t>
              </a:r>
              <a:r>
                <a:rPr lang="en-US" sz="2400" kern="0" noProof="0" dirty="0">
                  <a:latin typeface="Calibri" pitchFamily="34" charset="0"/>
                </a:rPr>
                <a:t>(v,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</a:rPr>
                <a:t>max-value(</a:t>
              </a:r>
              <a:r>
                <a:rPr lang="en-US" sz="2400" kern="0" dirty="0">
                  <a:solidFill>
                    <a:srgbClr val="0070C0"/>
                  </a:solidFill>
                  <a:latin typeface="Calibri" pitchFamily="34" charset="0"/>
                </a:rPr>
                <a:t>Result(</a:t>
              </a:r>
              <a:r>
                <a:rPr lang="en-US" sz="2400" kern="0" dirty="0" err="1">
                  <a:solidFill>
                    <a:srgbClr val="0070C0"/>
                  </a:solidFill>
                  <a:latin typeface="Calibri" pitchFamily="34" charset="0"/>
                </a:rPr>
                <a:t>s,a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</a:rPr>
                <a:t>)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)</a:t>
              </a:r>
            </a:p>
            <a:p>
              <a:pPr marL="742913" marR="0" lvl="1" indent="-285737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return v</a:t>
              </a:r>
            </a:p>
          </p:txBody>
        </p:sp>
      </p:grpSp>
      <p:sp>
        <p:nvSpPr>
          <p:cNvPr id="6" name="Left-Right Arrow 5"/>
          <p:cNvSpPr/>
          <p:nvPr/>
        </p:nvSpPr>
        <p:spPr>
          <a:xfrm>
            <a:off x="5715000" y="4724400"/>
            <a:ext cx="838200" cy="304800"/>
          </a:xfrm>
          <a:prstGeom prst="leftRightArrow">
            <a:avLst/>
          </a:prstGeom>
          <a:solidFill>
            <a:srgbClr val="BD00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38400" y="1509715"/>
            <a:ext cx="6934200" cy="16764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14600" y="1585915"/>
            <a:ext cx="662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function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minimax-decision(s)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returns</a:t>
            </a:r>
            <a:r>
              <a:rPr lang="en-US" sz="2400" kern="0" dirty="0"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action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/>
                <a:cs typeface="Calibri"/>
              </a:rPr>
              <a:t>   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</a:t>
            </a:r>
            <a:r>
              <a:rPr lang="en-US" sz="2400" kern="0" dirty="0">
                <a:latin typeface="Calibri"/>
                <a:cs typeface="Calibri"/>
              </a:rPr>
              <a:t> the action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400" kern="0" dirty="0">
                <a:latin typeface="Calibri"/>
                <a:cs typeface="Calibri"/>
              </a:rPr>
              <a:t> in Actions(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lang="en-US" sz="2400" kern="0" dirty="0">
                <a:latin typeface="Calibri"/>
                <a:cs typeface="Calibri"/>
              </a:rPr>
              <a:t>) with the highest </a:t>
            </a:r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min-value(Result(</a:t>
            </a:r>
            <a:r>
              <a:rPr lang="en-US" sz="2400" kern="0" dirty="0" err="1">
                <a:solidFill>
                  <a:srgbClr val="FF0000"/>
                </a:solidFill>
                <a:latin typeface="Calibri"/>
                <a:cs typeface="Calibri"/>
              </a:rPr>
              <a:t>s,a</a:t>
            </a:r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))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  <p:sp>
        <p:nvSpPr>
          <p:cNvPr id="17" name="Left-Right Arrow 16"/>
          <p:cNvSpPr/>
          <p:nvPr/>
        </p:nvSpPr>
        <p:spPr>
          <a:xfrm rot="3861907">
            <a:off x="7105542" y="3194998"/>
            <a:ext cx="409432" cy="258216"/>
          </a:xfrm>
          <a:prstGeom prst="leftRightArrow">
            <a:avLst/>
          </a:prstGeom>
          <a:solidFill>
            <a:srgbClr val="BD00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77400" y="2057400"/>
            <a:ext cx="198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latin typeface="Calibri"/>
                <a:cs typeface="Calibri"/>
              </a:rPr>
              <a:t>Result(</a:t>
            </a:r>
            <a:r>
              <a:rPr lang="en-US" sz="2400" kern="0" dirty="0" err="1">
                <a:latin typeface="Calibri"/>
                <a:cs typeface="Calibri"/>
              </a:rPr>
              <a:t>s,a</a:t>
            </a:r>
            <a:r>
              <a:rPr lang="en-US" sz="2400" kern="0" dirty="0">
                <a:latin typeface="Calibri"/>
                <a:cs typeface="Calibri"/>
              </a:rPr>
              <a:t>)</a:t>
            </a:r>
            <a:r>
              <a:rPr lang="en-US" sz="2400" kern="0" dirty="0">
                <a:latin typeface="Calibri"/>
                <a:cs typeface="Calibri"/>
                <a:sym typeface="Wingdings"/>
              </a:rPr>
              <a:t>s’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43000" y="6090046"/>
            <a:ext cx="4648200" cy="615554"/>
            <a:chOff x="8534400" y="1447800"/>
            <a:chExt cx="4648200" cy="615554"/>
          </a:xfrm>
        </p:grpSpPr>
        <p:sp>
          <p:nvSpPr>
            <p:cNvPr id="23" name="TextBox 22"/>
            <p:cNvSpPr txBox="1"/>
            <p:nvPr/>
          </p:nvSpPr>
          <p:spPr>
            <a:xfrm>
              <a:off x="8534400" y="1447800"/>
              <a:ext cx="464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0" y="1755577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6200" y="6090046"/>
            <a:ext cx="5181600" cy="615554"/>
            <a:chOff x="8534400" y="1447800"/>
            <a:chExt cx="4648200" cy="615554"/>
          </a:xfrm>
        </p:grpSpPr>
        <p:sp>
          <p:nvSpPr>
            <p:cNvPr id="26" name="TextBox 25"/>
            <p:cNvSpPr txBox="1"/>
            <p:nvPr/>
          </p:nvSpPr>
          <p:spPr>
            <a:xfrm>
              <a:off x="8534400" y="1447800"/>
              <a:ext cx="464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min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81247" y="1755577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8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Implementation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733800"/>
            <a:ext cx="10668000" cy="2590800"/>
            <a:chOff x="6111574" y="1981200"/>
            <a:chExt cx="5684409" cy="2590800"/>
          </a:xfrm>
          <a:solidFill>
            <a:srgbClr val="C198E0"/>
          </a:solidFill>
        </p:grpSpPr>
        <p:sp>
          <p:nvSpPr>
            <p:cNvPr id="12" name="Rounded Rectangle 11"/>
            <p:cNvSpPr/>
            <p:nvPr/>
          </p:nvSpPr>
          <p:spPr>
            <a:xfrm>
              <a:off x="6111574" y="1981200"/>
              <a:ext cx="5467351" cy="2590800"/>
            </a:xfrm>
            <a:prstGeom prst="roundRect">
              <a:avLst/>
            </a:prstGeom>
            <a:solidFill>
              <a:srgbClr val="F4E8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233383" y="2209800"/>
              <a:ext cx="5562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342882" indent="-342882">
                <a:lnSpc>
                  <a:spcPct val="80000"/>
                </a:lnSpc>
                <a:spcBef>
                  <a:spcPts val="1200"/>
                </a:spcBef>
                <a:buClr>
                  <a:schemeClr val="accent2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 pitchFamily="34" charset="0"/>
                </a:rPr>
                <a:t>function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value(s)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BD00B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returns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9B01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 value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B01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Terminal-Test(s)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</a:t>
              </a:r>
              <a:r>
                <a:rPr lang="en-US" sz="2400" kern="0" dirty="0">
                  <a:latin typeface="Calibri"/>
                  <a:cs typeface="Calibri"/>
                </a:rPr>
                <a:t> Utility(s)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dirty="0">
                  <a:latin typeface="Calibri"/>
                  <a:cs typeface="Calibri"/>
                </a:rPr>
                <a:t>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 err="1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baseline="-25000" dirty="0" err="1">
                  <a:latin typeface="Calibri"/>
                  <a:cs typeface="Calibri"/>
                </a:rPr>
                <a:t>a</a:t>
              </a:r>
              <a:r>
                <a:rPr lang="en-US" sz="2400" kern="0" baseline="-25000" dirty="0">
                  <a:latin typeface="Calibri"/>
                  <a:cs typeface="Calibri"/>
                </a:rPr>
                <a:t> in Actions(s)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dirty="0">
                  <a:latin typeface="Calibri"/>
                  <a:cs typeface="Calibri"/>
                </a:rPr>
                <a:t>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baseline="-25000" dirty="0">
                  <a:latin typeface="Calibri"/>
                  <a:cs typeface="Calibri"/>
                </a:rPr>
                <a:t>a in Actions(s)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2400" kern="0" dirty="0">
                <a:solidFill>
                  <a:srgbClr val="9B01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438400" y="1524000"/>
            <a:ext cx="6934200" cy="16764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14600" y="1600200"/>
            <a:ext cx="662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function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minimax-decision(s)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returns</a:t>
            </a:r>
            <a:r>
              <a:rPr lang="en-US" sz="2400" kern="0" dirty="0"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an action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/>
                <a:cs typeface="Calibri"/>
              </a:rPr>
              <a:t>   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</a:t>
            </a:r>
            <a:r>
              <a:rPr lang="en-US" sz="2400" kern="0" dirty="0">
                <a:latin typeface="Calibri"/>
                <a:cs typeface="Calibri"/>
              </a:rPr>
              <a:t> the action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400" kern="0" dirty="0">
                <a:latin typeface="Calibri"/>
                <a:cs typeface="Calibri"/>
              </a:rPr>
              <a:t> in Actions(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lang="en-US" sz="2400" kern="0" dirty="0">
                <a:latin typeface="Calibri"/>
                <a:cs typeface="Calibri"/>
              </a:rPr>
              <a:t>) with the highest 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value(Result(</a:t>
            </a:r>
            <a:r>
              <a:rPr lang="en-US" sz="2400" kern="0" dirty="0" err="1">
                <a:solidFill>
                  <a:srgbClr val="9B01FF"/>
                </a:solidFill>
                <a:latin typeface="Calibri"/>
                <a:cs typeface="Calibri"/>
              </a:rPr>
              <a:t>s,a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))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  <p:sp>
        <p:nvSpPr>
          <p:cNvPr id="17" name="Left-Right Arrow 16"/>
          <p:cNvSpPr/>
          <p:nvPr/>
        </p:nvSpPr>
        <p:spPr>
          <a:xfrm rot="5400000">
            <a:off x="5563192" y="3323583"/>
            <a:ext cx="409432" cy="258216"/>
          </a:xfrm>
          <a:prstGeom prst="leftRightArrow">
            <a:avLst/>
          </a:prstGeom>
          <a:solidFill>
            <a:srgbClr val="BD00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5256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kind of search is Minimax Search?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en-US" dirty="0" smtClean="0"/>
              <a:t>BFS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en-US" dirty="0" smtClean="0"/>
              <a:t>DFS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en-US" dirty="0" smtClean="0"/>
              <a:t>UCS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en-US" dirty="0" smtClean="0"/>
              <a:t>A*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is Depth-First Search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743200" y="3124200"/>
            <a:ext cx="6781800" cy="2230830"/>
            <a:chOff x="1676400" y="1447800"/>
            <a:chExt cx="8763000" cy="2882533"/>
          </a:xfrm>
        </p:grpSpPr>
        <p:sp>
          <p:nvSpPr>
            <p:cNvPr id="6" name="Rectangle 5"/>
            <p:cNvSpPr/>
            <p:nvPr/>
          </p:nvSpPr>
          <p:spPr>
            <a:xfrm>
              <a:off x="5105400" y="14478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5410200" y="15240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127260" y="1600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3657600" y="1905000"/>
              <a:ext cx="23622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1905000"/>
              <a:ext cx="22860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7239000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05800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590801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57601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15005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27432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2774460" y="24227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1"/>
            <p:cNvSpPr/>
            <p:nvPr/>
          </p:nvSpPr>
          <p:spPr>
            <a:xfrm>
              <a:off x="37650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73914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8001000" y="24384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84132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1676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1707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2698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61"/>
            <p:cNvSpPr/>
            <p:nvPr/>
          </p:nvSpPr>
          <p:spPr>
            <a:xfrm>
              <a:off x="3962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3993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63"/>
            <p:cNvSpPr/>
            <p:nvPr/>
          </p:nvSpPr>
          <p:spPr>
            <a:xfrm>
              <a:off x="4984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53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6324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6934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Oval 67"/>
            <p:cNvSpPr/>
            <p:nvPr/>
          </p:nvSpPr>
          <p:spPr>
            <a:xfrm>
              <a:off x="7346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8610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9220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Oval 71"/>
            <p:cNvSpPr/>
            <p:nvPr/>
          </p:nvSpPr>
          <p:spPr>
            <a:xfrm>
              <a:off x="9632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35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9207357" y="3733800"/>
              <a:ext cx="838200" cy="59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+8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94816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30220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7164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-8</a:t>
              </a:r>
            </a:p>
          </p:txBody>
        </p:sp>
      </p:grpSp>
      <p:sp>
        <p:nvSpPr>
          <p:cNvPr id="86" name="Right Arrow 85"/>
          <p:cNvSpPr/>
          <p:nvPr/>
        </p:nvSpPr>
        <p:spPr>
          <a:xfrm rot="1353018">
            <a:off x="3919234" y="2377227"/>
            <a:ext cx="1706429" cy="304800"/>
          </a:xfrm>
          <a:prstGeom prst="rightArrow">
            <a:avLst/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8255959">
            <a:off x="8148387" y="2949051"/>
            <a:ext cx="1406806" cy="304800"/>
          </a:xfrm>
          <a:prstGeom prst="rightArrow">
            <a:avLst/>
          </a:prstGeom>
          <a:solidFill>
            <a:srgbClr val="FF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895600" y="3733800"/>
            <a:ext cx="6486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77000" y="3733800"/>
            <a:ext cx="6486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24400" y="2995511"/>
            <a:ext cx="648694" cy="461665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-8</a:t>
            </a:r>
          </a:p>
        </p:txBody>
      </p:sp>
      <p:sp>
        <p:nvSpPr>
          <p:cNvPr id="3" name="Right Arrow 2"/>
          <p:cNvSpPr/>
          <p:nvPr/>
        </p:nvSpPr>
        <p:spPr>
          <a:xfrm rot="10313695">
            <a:off x="4936841" y="3426482"/>
            <a:ext cx="10668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457200" y="1695454"/>
            <a:ext cx="4648200" cy="993577"/>
            <a:chOff x="8534400" y="1447800"/>
            <a:chExt cx="4648200" cy="993577"/>
          </a:xfrm>
        </p:grpSpPr>
        <p:sp>
          <p:nvSpPr>
            <p:cNvPr id="88" name="TextBox 87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</a:rPr>
                <a:t>MAX nodes: under Agent’s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800600" y="5638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Terminal States: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V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s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) = </a:t>
            </a:r>
            <a:r>
              <a:rPr lang="en-US" sz="2400" dirty="0">
                <a:latin typeface="Calibri" pitchFamily="34" charset="0"/>
              </a:rPr>
              <a:t>known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010400" y="1695454"/>
            <a:ext cx="5181600" cy="993577"/>
            <a:chOff x="8534400" y="1447800"/>
            <a:chExt cx="4648200" cy="993577"/>
          </a:xfrm>
        </p:grpSpPr>
        <p:sp>
          <p:nvSpPr>
            <p:cNvPr id="95" name="TextBox 94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MIN nodes: under Opponent’s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min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4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400" baseline="30000" dirty="0" err="1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76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Size Robot Soccer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State/Action space and search for our team</a:t>
            </a:r>
          </a:p>
          <a:p>
            <a:r>
              <a:rPr lang="en-US" dirty="0" smtClean="0"/>
              <a:t>Adversarial search to predict the opponent team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97949" y="6311900"/>
            <a:ext cx="482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=YihJguq26ek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75" y="2849821"/>
            <a:ext cx="4984412" cy="34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Person Chess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would you search for moves in Tic Tac Toe?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2075" t="81687" r="57572" b="7122"/>
          <a:stretch/>
        </p:blipFill>
        <p:spPr bwMode="auto">
          <a:xfrm>
            <a:off x="628651" y="2957513"/>
            <a:ext cx="6261306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7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  <p:extLst>
      <p:ext uri="{BB962C8B-B14F-4D97-AF65-F5344CB8AC3E}">
        <p14:creationId xmlns:p14="http://schemas.microsoft.com/office/powerpoint/2010/main" val="3612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461000" cy="4729164"/>
          </a:xfrm>
        </p:spPr>
        <p:txBody>
          <a:bodyPr/>
          <a:lstStyle/>
          <a:p>
            <a:r>
              <a:rPr lang="en-US" sz="2800" dirty="0"/>
              <a:t>Evaluation functions are always imperfect</a:t>
            </a:r>
          </a:p>
          <a:p>
            <a:r>
              <a:rPr lang="en-US" sz="2800" dirty="0"/>
              <a:t>Deeper search =&gt; better play (usually)</a:t>
            </a:r>
          </a:p>
          <a:p>
            <a:r>
              <a:rPr lang="en-US" sz="2800" dirty="0"/>
              <a:t>Or, deeper search gives same quality of play with a less accurate evaluation function</a:t>
            </a:r>
          </a:p>
          <a:p>
            <a:r>
              <a:rPr lang="en-US" sz="2800" dirty="0"/>
              <a:t>An important example of the tradeoff between complexity of features and complexity of computation</a:t>
            </a: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depth limited (L6D4, L6D5)]</a:t>
            </a:r>
          </a:p>
        </p:txBody>
      </p:sp>
    </p:spTree>
    <p:extLst>
      <p:ext uri="{BB962C8B-B14F-4D97-AF65-F5344CB8AC3E}">
        <p14:creationId xmlns:p14="http://schemas.microsoft.com/office/powerpoint/2010/main" val="2515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11314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36650" y="1594644"/>
            <a:ext cx="115062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EVAL(s) = 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aseline="-25000" dirty="0">
                <a:solidFill>
                  <a:srgbClr val="BD00B0"/>
                </a:solidFill>
              </a:rPr>
              <a:t>1 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solidFill>
                  <a:srgbClr val="BD00B0"/>
                </a:solidFill>
              </a:rPr>
              <a:t>1</a:t>
            </a:r>
            <a:r>
              <a:rPr lang="en-US" sz="2000" dirty="0">
                <a:solidFill>
                  <a:srgbClr val="BD00B0"/>
                </a:solidFill>
              </a:rPr>
              <a:t>(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BD00B0"/>
                </a:solidFill>
              </a:rPr>
              <a:t>) + 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sz="2000" baseline="-25000" dirty="0">
                <a:solidFill>
                  <a:srgbClr val="BD00B0"/>
                </a:solidFill>
              </a:rPr>
              <a:t> 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BD00B0"/>
                </a:solidFill>
              </a:rPr>
              <a:t>(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BD00B0"/>
                </a:solidFill>
              </a:rPr>
              <a:t>) + …. + </a:t>
            </a:r>
            <a:r>
              <a:rPr lang="en-US" sz="2000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sz="2000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BD00B0"/>
                </a:solidFill>
              </a:rPr>
              <a:t>(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aseline="-25000" dirty="0">
                <a:solidFill>
                  <a:srgbClr val="BD00B0"/>
                </a:solidFill>
              </a:rPr>
              <a:t>1</a:t>
            </a:r>
            <a:r>
              <a:rPr lang="en-US" sz="2000" dirty="0">
                <a:solidFill>
                  <a:srgbClr val="BD00B0"/>
                </a:solidFill>
              </a:rPr>
              <a:t> = 9,  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solidFill>
                  <a:srgbClr val="BD00B0"/>
                </a:solidFill>
              </a:rPr>
              <a:t>1</a:t>
            </a:r>
            <a:r>
              <a:rPr lang="en-US" sz="2000" dirty="0">
                <a:solidFill>
                  <a:srgbClr val="BD00B0"/>
                </a:solidFill>
              </a:rPr>
              <a:t>(</a:t>
            </a:r>
            <a:r>
              <a:rPr lang="en-US" sz="2000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sz="2000" dirty="0"/>
              <a:t>, etc.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Terminate search only in </a:t>
            </a:r>
            <a:r>
              <a:rPr lang="en-US" sz="2400" b="1" i="1" dirty="0">
                <a:solidFill>
                  <a:srgbClr val="FF0000"/>
                </a:solidFill>
              </a:rPr>
              <a:t>quiescent</a:t>
            </a:r>
            <a:r>
              <a:rPr lang="en-US" sz="2400" dirty="0"/>
              <a:t> positions, i.e., no major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     changes expected in feature values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175" y="182880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967413" y="234950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5380038" y="274320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6469063" y="274320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5089525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5699125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6156325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6805613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5462588" y="251777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6051550" y="251777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5173663" y="290988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5464175" y="290988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6240463" y="290988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6553200" y="290988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6629400" y="369093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4470400" y="305435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7010400" y="305911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6156325" y="348932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6238875" y="320040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6324600" y="320040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6842125" y="350520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943600" y="369093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5105400" y="344487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5187950" y="321945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5189537" y="361156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5470525" y="373380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5257800" y="393541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4" name="Photo Editor Photo" r:id="rId4" imgW="327619" imgH="343075" progId="MSPhotoEd.3">
                      <p:embed/>
                    </p:oleObj>
                  </mc:Choice>
                  <mc:Fallback>
                    <p:oleObj name="Photo Editor Photo" r:id="rId4" imgW="327619" imgH="343075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5" name="Photo Editor Photo" r:id="rId6" imgW="327619" imgH="343075" progId="MSPhotoEd.3">
                      <p:embed/>
                    </p:oleObj>
                  </mc:Choice>
                  <mc:Fallback>
                    <p:oleObj name="Photo Editor Photo" r:id="rId6" imgW="327619" imgH="343075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" name="Photo Editor Photo" r:id="rId7" imgW="327619" imgH="343075" progId="MSPhotoEd.3">
                    <p:embed/>
                  </p:oleObj>
                </mc:Choice>
                <mc:Fallback>
                  <p:oleObj name="Photo Editor Photo" r:id="rId7" imgW="327619" imgH="34307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724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70037"/>
            <a:ext cx="7086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Solution 1: Bounded </a:t>
            </a:r>
            <a:r>
              <a:rPr lang="en-US" sz="2400" b="1" dirty="0" err="1"/>
              <a:t>lookahead</a:t>
            </a:r>
            <a:endParaRPr 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2: Game </a:t>
            </a:r>
            <a:r>
              <a:rPr lang="en-US" dirty="0"/>
              <a:t>Tree Pruning</a:t>
            </a:r>
          </a:p>
        </p:txBody>
      </p:sp>
    </p:spTree>
    <p:extLst>
      <p:ext uri="{BB962C8B-B14F-4D97-AF65-F5344CB8AC3E}">
        <p14:creationId xmlns:p14="http://schemas.microsoft.com/office/powerpoint/2010/main" val="13466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65125"/>
            <a:ext cx="11477625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Intuition</a:t>
            </a:r>
            <a:r>
              <a:rPr lang="en-US" smtClean="0">
                <a:sym typeface="Symbol" pitchFamily="18" charset="2"/>
              </a:rPr>
              <a:t>: prune the branches that can’t be chosen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8025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Alpha-Beta Pruning </a:t>
            </a:r>
            <a:r>
              <a:rPr lang="en-US" dirty="0">
                <a:sym typeface="Symbol" pitchFamily="18" charset="2"/>
              </a:rPr>
              <a:t>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449575" y="5488367"/>
            <a:ext cx="401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We can prune when: </a:t>
            </a:r>
            <a:r>
              <a:rPr lang="en-US" dirty="0" smtClean="0"/>
              <a:t>min node won’t be higher than 2, while parent max has seen something larger in another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72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is Tic Tac Toe different from maze search?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3" y="2564607"/>
            <a:ext cx="2457450" cy="245745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2075" t="81687" r="57572" b="7122"/>
          <a:stretch/>
        </p:blipFill>
        <p:spPr bwMode="auto">
          <a:xfrm>
            <a:off x="628651" y="2957513"/>
            <a:ext cx="6261306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4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0442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Minimax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0721" y="1500188"/>
            <a:ext cx="4952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value of the blue triangle?</a:t>
            </a:r>
          </a:p>
          <a:p>
            <a:r>
              <a:rPr lang="en-US" sz="2400" dirty="0" smtClean="0"/>
              <a:t>A) 10</a:t>
            </a:r>
          </a:p>
          <a:p>
            <a:r>
              <a:rPr lang="en-US" sz="2400" dirty="0" smtClean="0"/>
              <a:t>B) 8</a:t>
            </a:r>
          </a:p>
          <a:p>
            <a:r>
              <a:rPr lang="en-US" sz="2400" dirty="0" smtClean="0"/>
              <a:t>C) 4</a:t>
            </a:r>
          </a:p>
          <a:p>
            <a:r>
              <a:rPr lang="en-US" sz="2400" dirty="0" smtClean="0"/>
              <a:t>D) 50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Minimax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0721" y="1500188"/>
            <a:ext cx="4952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value of the blue triangle?</a:t>
            </a:r>
          </a:p>
          <a:p>
            <a:r>
              <a:rPr lang="en-US" sz="2400" dirty="0" smtClean="0"/>
              <a:t>A) 10</a:t>
            </a:r>
          </a:p>
          <a:p>
            <a:r>
              <a:rPr lang="en-US" sz="2400" dirty="0" smtClean="0"/>
              <a:t>B) 8</a:t>
            </a:r>
          </a:p>
          <a:p>
            <a:r>
              <a:rPr lang="en-US" sz="2400" dirty="0" smtClean="0"/>
              <a:t>C) 4</a:t>
            </a:r>
          </a:p>
          <a:p>
            <a:r>
              <a:rPr lang="en-US" sz="2400" dirty="0" smtClean="0"/>
              <a:t>D) 50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15886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2532" y="18283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73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</p:spTree>
    <p:extLst>
      <p:ext uri="{BB962C8B-B14F-4D97-AF65-F5344CB8AC3E}">
        <p14:creationId xmlns:p14="http://schemas.microsoft.com/office/powerpoint/2010/main" val="17546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1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 kern="0" dirty="0">
                <a:latin typeface="Calibri" pitchFamily="34" charset="0"/>
              </a:rPr>
              <a:t>v = min(v,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 kern="0" dirty="0">
                <a:latin typeface="Calibri" pitchFamily="34" charset="0"/>
              </a:rPr>
              <a:t>v = min(v,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b="1" kern="0" dirty="0">
                <a:latin typeface="Calibri" pitchFamily="34" charset="0"/>
              </a:rPr>
              <a:t>β </a:t>
            </a:r>
            <a:r>
              <a:rPr lang="en-US" b="1" kern="0" dirty="0">
                <a:latin typeface="Calibri" pitchFamily="34" charset="0"/>
              </a:rPr>
              <a:t>= min(</a:t>
            </a:r>
            <a:r>
              <a:rPr lang="el-GR" b="1" kern="0" dirty="0">
                <a:latin typeface="Calibri" pitchFamily="34" charset="0"/>
              </a:rPr>
              <a:t>β</a:t>
            </a:r>
            <a:r>
              <a:rPr lang="en-US" b="1" kern="0" dirty="0">
                <a:latin typeface="Calibri" pitchFamily="34" charset="0"/>
              </a:rPr>
              <a:t>, v)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=10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 kern="0" dirty="0">
                <a:latin typeface="Calibri" pitchFamily="34" charset="0"/>
              </a:rPr>
              <a:t>v = min(v,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=10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5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b="1" kern="0" dirty="0">
                <a:latin typeface="Calibri" pitchFamily="34" charset="0"/>
              </a:rPr>
              <a:t>β </a:t>
            </a:r>
            <a:r>
              <a:rPr lang="en-US" b="1" kern="0" dirty="0">
                <a:latin typeface="Calibri" pitchFamily="34" charset="0"/>
              </a:rPr>
              <a:t>= min(</a:t>
            </a:r>
            <a:r>
              <a:rPr lang="el-GR" b="1" kern="0" dirty="0">
                <a:latin typeface="Calibri" pitchFamily="34" charset="0"/>
              </a:rPr>
              <a:t>β</a:t>
            </a:r>
            <a:r>
              <a:rPr lang="en-US" b="1" kern="0" dirty="0">
                <a:latin typeface="Calibri" pitchFamily="34" charset="0"/>
              </a:rPr>
              <a:t>, v)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is Tic Tac Toe different from maze search?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3" y="2564607"/>
            <a:ext cx="2457450" cy="245745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2075" t="81687" r="57572" b="7122"/>
          <a:stretch/>
        </p:blipFill>
        <p:spPr bwMode="auto">
          <a:xfrm>
            <a:off x="628651" y="2957513"/>
            <a:ext cx="6261306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65191" y="4629151"/>
            <a:ext cx="49882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Multi-Agent, Adversarial, Zero Sum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7993083" y="5188745"/>
            <a:ext cx="18605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/>
              <a:t>Single Agent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5819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6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86780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521" t="-15441" r="-352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b="1" kern="0" noProof="0" dirty="0">
                <a:latin typeface="Calibri" pitchFamily="34" charset="0"/>
              </a:rPr>
              <a:t>max(v,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b="1" kern="0" dirty="0">
                <a:latin typeface="Calibri" pitchFamily="34" charset="0"/>
              </a:rPr>
              <a:t>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1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69" t="-15441" r="-325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b="1" kern="0" dirty="0">
                <a:latin typeface="Calibri" pitchFamily="34" charset="0"/>
              </a:rPr>
              <a:t>α</a:t>
            </a:r>
            <a:r>
              <a:rPr lang="en-US" b="1" kern="0" dirty="0">
                <a:latin typeface="Calibri" pitchFamily="34" charset="0"/>
              </a:rPr>
              <a:t> = max(</a:t>
            </a:r>
            <a:r>
              <a:rPr lang="el-GR" b="1" kern="0" dirty="0">
                <a:latin typeface="Calibri" pitchFamily="34" charset="0"/>
              </a:rPr>
              <a:t>α</a:t>
            </a:r>
            <a:r>
              <a:rPr lang="en-US" b="1" kern="0" dirty="0">
                <a:latin typeface="Calibri" pitchFamily="34" charset="0"/>
              </a:rPr>
              <a:t>, v)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8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69" t="-15441" r="-325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 kern="0" dirty="0">
                <a:latin typeface="Calibri" pitchFamily="34" charset="0"/>
              </a:rPr>
              <a:t>v = min(v,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0569" t="-15441" r="-40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7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69" t="-15441" r="-325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 kern="0" dirty="0">
                <a:latin typeface="Calibri" pitchFamily="34" charset="0"/>
              </a:rPr>
              <a:t>v = min(v,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0569" t="-15441" r="-40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69" t="-15441" r="-325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 kern="0" dirty="0">
                <a:latin typeface="Calibri" pitchFamily="34" charset="0"/>
              </a:rPr>
              <a:t>if v ≤ </a:t>
            </a:r>
            <a:r>
              <a:rPr lang="el-GR" b="1" kern="0" dirty="0">
                <a:latin typeface="Calibri" pitchFamily="34" charset="0"/>
              </a:rPr>
              <a:t>α</a:t>
            </a:r>
            <a:r>
              <a:rPr lang="en-US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 kern="0" dirty="0">
                <a:latin typeface="Calibri" pitchFamily="34" charset="0"/>
              </a:rPr>
              <a:t>        return v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0569" t="-15441" r="-40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5886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3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69" t="-15441" r="-325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b="1" kern="0" noProof="0" dirty="0">
                <a:latin typeface="Calibri" pitchFamily="34" charset="0"/>
              </a:rPr>
              <a:t>max(v,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b="1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b="1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b="1" kern="0" dirty="0">
                <a:latin typeface="Calibri" pitchFamily="34" charset="0"/>
              </a:rPr>
              <a:t>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0569" t="-15441" r="-40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5886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84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69" t="-15441" r="-325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b="1" kern="0" dirty="0">
                <a:latin typeface="Calibri" pitchFamily="34" charset="0"/>
              </a:rPr>
              <a:t>α</a:t>
            </a:r>
            <a:r>
              <a:rPr lang="en-US" b="1" kern="0" dirty="0">
                <a:latin typeface="Calibri" pitchFamily="34" charset="0"/>
              </a:rPr>
              <a:t> = max(</a:t>
            </a:r>
            <a:r>
              <a:rPr lang="el-GR" b="1" kern="0" dirty="0">
                <a:latin typeface="Calibri" pitchFamily="34" charset="0"/>
              </a:rPr>
              <a:t>α</a:t>
            </a:r>
            <a:r>
              <a:rPr lang="en-US" b="1" kern="0" dirty="0">
                <a:latin typeface="Calibri" pitchFamily="34" charset="0"/>
              </a:rPr>
              <a:t>, v)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0569" t="-15441" r="-40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5886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08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  <a:r>
              <a:rPr lang="en-US" dirty="0" smtClean="0"/>
              <a:t>Small Example</a:t>
            </a:r>
            <a:endParaRPr lang="en-US" dirty="0"/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8"/>
            <a:ext cx="6502400" cy="482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1" y="1413689"/>
                <a:ext cx="7475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69" t="-15441" r="-325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96200" y="3913188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def min-value(state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        return v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0" y="1027906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kern="0" noProof="0" dirty="0">
                <a:latin typeface="Calibri" pitchFamily="34" charset="0"/>
              </a:rPr>
              <a:t>max(v,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baseline="0" dirty="0">
                <a:latin typeface="Calibri" pitchFamily="34" charset="0"/>
              </a:rPr>
              <a:t>if</a:t>
            </a:r>
            <a:r>
              <a:rPr lang="en-US" kern="0" dirty="0">
                <a:latin typeface="Calibri" pitchFamily="34" charset="0"/>
              </a:rPr>
              <a:t>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=−∞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3" y="3237706"/>
                <a:ext cx="86780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521" r="-3521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= ∞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19" y="3237706"/>
                <a:ext cx="74757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0569" t="-15441" r="-40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97309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5886" y="3420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2532" y="18283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9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Quiz</a:t>
            </a:r>
            <a:endParaRPr lang="en-US" dirty="0"/>
          </a:p>
        </p:txBody>
      </p:sp>
      <p:pic>
        <p:nvPicPr>
          <p:cNvPr id="4" name="Picture 3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329883"/>
            <a:ext cx="8734425" cy="5528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7840" y="1027906"/>
            <a:ext cx="465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value of the top node?</a:t>
            </a:r>
          </a:p>
          <a:p>
            <a:r>
              <a:rPr lang="en-US" sz="2400" dirty="0" smtClean="0"/>
              <a:t>A) 10</a:t>
            </a:r>
          </a:p>
          <a:p>
            <a:r>
              <a:rPr lang="en-US" sz="2400" dirty="0" smtClean="0"/>
              <a:t>B) 100</a:t>
            </a:r>
          </a:p>
          <a:p>
            <a:r>
              <a:rPr lang="en-US" sz="2400" dirty="0" smtClean="0"/>
              <a:t>C) 2</a:t>
            </a:r>
          </a:p>
          <a:p>
            <a:r>
              <a:rPr lang="en-US" sz="2400" dirty="0" smtClean="0"/>
              <a:t>D)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5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822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447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Beta Quiz</a:t>
            </a:r>
            <a:endParaRPr lang="en-US" dirty="0"/>
          </a:p>
        </p:txBody>
      </p:sp>
      <p:pic>
        <p:nvPicPr>
          <p:cNvPr id="4" name="Picture 3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329883"/>
            <a:ext cx="8734425" cy="5528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7840" y="1027906"/>
            <a:ext cx="465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branches are pruned?</a:t>
            </a:r>
          </a:p>
          <a:p>
            <a:r>
              <a:rPr lang="en-US" sz="2400" dirty="0" smtClean="0"/>
              <a:t>A) e, l</a:t>
            </a:r>
          </a:p>
          <a:p>
            <a:r>
              <a:rPr lang="en-US" sz="2400" dirty="0" smtClean="0"/>
              <a:t>B) g, l</a:t>
            </a:r>
          </a:p>
          <a:p>
            <a:r>
              <a:rPr lang="en-US" sz="2400" dirty="0" smtClean="0"/>
              <a:t>C) g, k, l</a:t>
            </a:r>
          </a:p>
          <a:p>
            <a:r>
              <a:rPr lang="en-US" sz="2400" dirty="0" smtClean="0"/>
              <a:t>D) g, 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68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Quiz 2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05600" y="25833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5800" y="1059359"/>
            <a:ext cx="91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0558" y="44883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400" y="4495800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4259759"/>
            <a:ext cx="720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lang="en-US" sz="4400" dirty="0" smtClean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endParaRPr lang="en-US" sz="4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6382" y="24309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</p:spTree>
    <p:extLst>
      <p:ext uri="{BB962C8B-B14F-4D97-AF65-F5344CB8AC3E}">
        <p14:creationId xmlns:p14="http://schemas.microsoft.com/office/powerpoint/2010/main" val="5147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Iterative deepening helps with this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Time complexity drops to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baseline="30000" dirty="0"/>
              <a:t>/2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1M nodes/move =&gt; depth=8, respectable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7584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565" y="1447800"/>
            <a:ext cx="6578036" cy="41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Games with uncertain outcomes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505200"/>
            <a:ext cx="10668000" cy="2590800"/>
            <a:chOff x="6111574" y="1981200"/>
            <a:chExt cx="5684409" cy="2590800"/>
          </a:xfrm>
          <a:solidFill>
            <a:srgbClr val="C198E0"/>
          </a:solidFill>
        </p:grpSpPr>
        <p:sp>
          <p:nvSpPr>
            <p:cNvPr id="12" name="Rounded Rectangle 11"/>
            <p:cNvSpPr/>
            <p:nvPr/>
          </p:nvSpPr>
          <p:spPr>
            <a:xfrm>
              <a:off x="6111574" y="1981200"/>
              <a:ext cx="5467351" cy="2590800"/>
            </a:xfrm>
            <a:prstGeom prst="roundRect">
              <a:avLst/>
            </a:prstGeom>
            <a:solidFill>
              <a:srgbClr val="F4E8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233383" y="2209800"/>
              <a:ext cx="5562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342882" indent="-342882">
                <a:lnSpc>
                  <a:spcPct val="80000"/>
                </a:lnSpc>
                <a:spcBef>
                  <a:spcPts val="1200"/>
                </a:spcBef>
                <a:buClr>
                  <a:schemeClr val="accent2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 pitchFamily="34" charset="0"/>
                </a:rPr>
                <a:t>function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value(s)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BD00B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returns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9B01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 value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B01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Terminal-Test(s)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</a:t>
              </a:r>
              <a:r>
                <a:rPr lang="en-US" sz="2400" kern="0" dirty="0">
                  <a:latin typeface="Calibri"/>
                  <a:cs typeface="Calibri"/>
                </a:rPr>
                <a:t> Utility(s)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dirty="0">
                  <a:latin typeface="Calibri"/>
                  <a:cs typeface="Calibri"/>
                </a:rPr>
                <a:t>       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 err="1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baseline="-25000" dirty="0" err="1">
                  <a:latin typeface="Calibri"/>
                  <a:cs typeface="Calibri"/>
                </a:rPr>
                <a:t>a</a:t>
              </a:r>
              <a:r>
                <a:rPr lang="en-US" sz="2400" kern="0" baseline="-25000" dirty="0">
                  <a:latin typeface="Calibri"/>
                  <a:cs typeface="Calibri"/>
                </a:rPr>
                <a:t> in Actions(s)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dirty="0">
                  <a:latin typeface="Calibri"/>
                  <a:cs typeface="Calibri"/>
                </a:rPr>
                <a:t>        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baseline="-25000" dirty="0">
                  <a:latin typeface="Calibri"/>
                  <a:cs typeface="Calibri"/>
                </a:rPr>
                <a:t>a in Actions(s)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2400" kern="0" dirty="0">
                <a:solidFill>
                  <a:srgbClr val="9B01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438400" y="1295400"/>
            <a:ext cx="6934200" cy="16764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14600" y="1371600"/>
            <a:ext cx="662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function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decision(s)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returns</a:t>
            </a:r>
            <a:r>
              <a:rPr lang="en-US" sz="2400" kern="0" dirty="0"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an action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/>
                <a:cs typeface="Calibri"/>
              </a:rPr>
              <a:t>   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</a:t>
            </a:r>
            <a:r>
              <a:rPr lang="en-US" sz="2400" kern="0" dirty="0">
                <a:latin typeface="Calibri"/>
                <a:cs typeface="Calibri"/>
              </a:rPr>
              <a:t> the action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400" kern="0" dirty="0">
                <a:latin typeface="Calibri"/>
                <a:cs typeface="Calibri"/>
              </a:rPr>
              <a:t> in Actions(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lang="en-US" sz="2400" kern="0" dirty="0">
                <a:latin typeface="Calibri"/>
                <a:cs typeface="Calibri"/>
              </a:rPr>
              <a:t>) with the highest 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value(Result(</a:t>
            </a:r>
            <a:r>
              <a:rPr lang="en-US" sz="2400" kern="0" dirty="0" err="1">
                <a:solidFill>
                  <a:srgbClr val="9B01FF"/>
                </a:solidFill>
                <a:latin typeface="Calibri"/>
                <a:cs typeface="Calibri"/>
              </a:rPr>
              <a:t>s,a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))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  <p:sp>
        <p:nvSpPr>
          <p:cNvPr id="17" name="Left-Right Arrow 16"/>
          <p:cNvSpPr/>
          <p:nvPr/>
        </p:nvSpPr>
        <p:spPr>
          <a:xfrm rot="5400000">
            <a:off x="5563192" y="3094983"/>
            <a:ext cx="409432" cy="258216"/>
          </a:xfrm>
          <a:prstGeom prst="leftRightArrow">
            <a:avLst/>
          </a:prstGeom>
          <a:solidFill>
            <a:srgbClr val="BD00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55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Expectiminimax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3505200"/>
            <a:ext cx="10668000" cy="2590800"/>
            <a:chOff x="6111574" y="1981200"/>
            <a:chExt cx="5684409" cy="2590800"/>
          </a:xfrm>
          <a:solidFill>
            <a:srgbClr val="C198E0"/>
          </a:solidFill>
        </p:grpSpPr>
        <p:sp>
          <p:nvSpPr>
            <p:cNvPr id="12" name="Rounded Rectangle 11"/>
            <p:cNvSpPr/>
            <p:nvPr/>
          </p:nvSpPr>
          <p:spPr>
            <a:xfrm>
              <a:off x="6111574" y="1981200"/>
              <a:ext cx="5467351" cy="2590800"/>
            </a:xfrm>
            <a:prstGeom prst="roundRect">
              <a:avLst/>
            </a:prstGeom>
            <a:solidFill>
              <a:srgbClr val="F4E8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233383" y="2209800"/>
              <a:ext cx="5562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342882" indent="-342882">
                <a:lnSpc>
                  <a:spcPct val="80000"/>
                </a:lnSpc>
                <a:spcBef>
                  <a:spcPts val="1200"/>
                </a:spcBef>
                <a:buClr>
                  <a:schemeClr val="accent2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 pitchFamily="34" charset="0"/>
                </a:rPr>
                <a:t>function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value(s)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BD00B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returns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9B01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 value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B01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Terminal-Test(s)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</a:t>
              </a:r>
              <a:r>
                <a:rPr lang="en-US" sz="2400" kern="0" dirty="0">
                  <a:latin typeface="Calibri"/>
                  <a:cs typeface="Calibri"/>
                </a:rPr>
                <a:t> Utility(s)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dirty="0">
                  <a:latin typeface="Calibri"/>
                  <a:cs typeface="Calibri"/>
                </a:rPr>
                <a:t>       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 err="1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baseline="-25000" dirty="0" err="1">
                  <a:latin typeface="Calibri"/>
                  <a:cs typeface="Calibri"/>
                </a:rPr>
                <a:t>a</a:t>
              </a:r>
              <a:r>
                <a:rPr lang="en-US" sz="2400" kern="0" baseline="-25000" dirty="0">
                  <a:latin typeface="Calibri"/>
                  <a:cs typeface="Calibri"/>
                </a:rPr>
                <a:t> in Actions(s)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dirty="0">
                  <a:latin typeface="Calibri"/>
                  <a:cs typeface="Calibri"/>
                </a:rPr>
                <a:t>        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baseline="-25000" dirty="0">
                  <a:latin typeface="Calibri"/>
                  <a:cs typeface="Calibri"/>
                </a:rPr>
                <a:t>a in Actions(s)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value(Result(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008000"/>
                  </a:solidFill>
                  <a:latin typeface="Calibri"/>
                  <a:cs typeface="Calibri"/>
                </a:rPr>
                <a:t>CHANCE</a:t>
              </a:r>
              <a:r>
                <a:rPr lang="en-US" sz="2400" kern="0" dirty="0">
                  <a:latin typeface="Calibri"/>
                  <a:cs typeface="Calibri"/>
                </a:rPr>
                <a:t>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 err="1">
                  <a:solidFill>
                    <a:srgbClr val="008000"/>
                  </a:solidFill>
                  <a:latin typeface="Calibri"/>
                  <a:cs typeface="Calibri"/>
                </a:rPr>
                <a:t>sum</a:t>
              </a:r>
              <a:r>
                <a:rPr lang="en-US" sz="2400" kern="0" baseline="-25000" dirty="0" err="1">
                  <a:latin typeface="Calibri"/>
                  <a:cs typeface="Calibri"/>
                </a:rPr>
                <a:t>a</a:t>
              </a:r>
              <a:r>
                <a:rPr lang="en-US" sz="2400" kern="0" baseline="-25000" dirty="0">
                  <a:latin typeface="Calibri"/>
                  <a:cs typeface="Calibri"/>
                </a:rPr>
                <a:t> in Actions(s) </a:t>
              </a:r>
              <a:r>
                <a:rPr lang="en-US" sz="2400" kern="0" dirty="0" err="1">
                  <a:solidFill>
                    <a:srgbClr val="008000"/>
                  </a:solidFill>
                  <a:latin typeface="Calibri"/>
                  <a:cs typeface="Calibri"/>
                </a:rPr>
                <a:t>Pr</a:t>
              </a:r>
              <a:r>
                <a:rPr lang="en-US" sz="2400" kern="0" dirty="0">
                  <a:solidFill>
                    <a:srgbClr val="008000"/>
                  </a:solidFill>
                  <a:latin typeface="Calibri"/>
                  <a:cs typeface="Calibri"/>
                </a:rPr>
                <a:t>(a) 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* value(Result(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2400" kern="0" dirty="0">
                <a:solidFill>
                  <a:srgbClr val="9B01FF"/>
                </a:solidFill>
                <a:latin typeface="Calibri"/>
                <a:cs typeface="Calibri"/>
              </a:endParaRP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2400" kern="0" dirty="0">
                <a:solidFill>
                  <a:srgbClr val="9B01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438400" y="1295400"/>
            <a:ext cx="6934200" cy="16764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14600" y="1371600"/>
            <a:ext cx="662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function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decision(s)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returns</a:t>
            </a:r>
            <a:r>
              <a:rPr lang="en-US" sz="2400" kern="0" dirty="0"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an action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/>
                <a:cs typeface="Calibri"/>
              </a:rPr>
              <a:t>   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</a:t>
            </a:r>
            <a:r>
              <a:rPr lang="en-US" sz="2400" kern="0" dirty="0">
                <a:latin typeface="Calibri"/>
                <a:cs typeface="Calibri"/>
              </a:rPr>
              <a:t> the action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400" kern="0" dirty="0">
                <a:latin typeface="Calibri"/>
                <a:cs typeface="Calibri"/>
              </a:rPr>
              <a:t> in Actions(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lang="en-US" sz="2400" kern="0" dirty="0">
                <a:latin typeface="Calibri"/>
                <a:cs typeface="Calibri"/>
              </a:rPr>
              <a:t>) with the highest 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value(Result(</a:t>
            </a:r>
            <a:r>
              <a:rPr lang="en-US" sz="2400" kern="0" dirty="0" err="1">
                <a:solidFill>
                  <a:srgbClr val="9B01FF"/>
                </a:solidFill>
                <a:latin typeface="Calibri"/>
                <a:cs typeface="Calibri"/>
              </a:rPr>
              <a:t>s,a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))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  <p:sp>
        <p:nvSpPr>
          <p:cNvPr id="17" name="Left-Right Arrow 16"/>
          <p:cNvSpPr/>
          <p:nvPr/>
        </p:nvSpPr>
        <p:spPr>
          <a:xfrm rot="5400000">
            <a:off x="5563192" y="3094983"/>
            <a:ext cx="409432" cy="258216"/>
          </a:xfrm>
          <a:prstGeom prst="leftRightArrow">
            <a:avLst/>
          </a:prstGeom>
          <a:solidFill>
            <a:srgbClr val="BD00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107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849594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The expected value of a random variable is the average, weighted by the probability distribution over outcomes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7076" y="1212791"/>
            <a:ext cx="3108698" cy="19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4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02332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6248400" cy="1143000"/>
          </a:xfrm>
          <a:prstGeom prst="roundRect">
            <a:avLst/>
          </a:prstGeom>
          <a:solidFill>
            <a:srgbClr val="00B05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9812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 err="1">
                <a:solidFill>
                  <a:srgbClr val="008000"/>
                </a:solidFill>
                <a:latin typeface="Calibri"/>
                <a:cs typeface="Calibri"/>
              </a:rPr>
              <a:t>sum</a:t>
            </a:r>
            <a:r>
              <a:rPr lang="en-US" sz="2800" kern="0" baseline="-25000" dirty="0" err="1">
                <a:latin typeface="Calibri"/>
                <a:cs typeface="Calibri"/>
              </a:rPr>
              <a:t>a</a:t>
            </a:r>
            <a:r>
              <a:rPr lang="en-US" sz="2800" kern="0" baseline="-25000" dirty="0">
                <a:latin typeface="Calibri"/>
                <a:cs typeface="Calibri"/>
              </a:rPr>
              <a:t> in Action(s) </a:t>
            </a:r>
            <a:r>
              <a:rPr lang="en-US" sz="2800" kern="0" dirty="0" err="1">
                <a:solidFill>
                  <a:srgbClr val="008000"/>
                </a:solidFill>
                <a:latin typeface="Calibri"/>
                <a:cs typeface="Calibri"/>
              </a:rPr>
              <a:t>Pr</a:t>
            </a:r>
            <a:r>
              <a:rPr lang="en-US" sz="2800" kern="0" dirty="0">
                <a:solidFill>
                  <a:srgbClr val="008000"/>
                </a:solidFill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* value(Result(</a:t>
            </a:r>
            <a:r>
              <a:rPr lang="en-US" sz="2800" kern="0" dirty="0" err="1">
                <a:solidFill>
                  <a:srgbClr val="9B01FF"/>
                </a:solidFill>
                <a:latin typeface="Calibri"/>
                <a:cs typeface="Calibri"/>
              </a:rPr>
              <a:t>s,a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62800" y="3581400"/>
            <a:ext cx="655320" cy="524256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5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473440" y="3581400"/>
            <a:ext cx="655320" cy="524256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7</a:t>
            </a:r>
          </a:p>
        </p:txBody>
      </p:sp>
      <p:cxnSp>
        <p:nvCxnSpPr>
          <p:cNvPr id="8" name="AutoShape 13"/>
          <p:cNvCxnSpPr>
            <a:cxnSpLocks noChangeShapeType="1"/>
            <a:stCxn id="10" idx="4"/>
            <a:endCxn id="11" idx="0"/>
          </p:cNvCxnSpPr>
          <p:nvPr/>
        </p:nvCxnSpPr>
        <p:spPr bwMode="auto">
          <a:xfrm flipH="1">
            <a:off x="7490460" y="2407920"/>
            <a:ext cx="1310640" cy="11734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" name="AutoShape 14"/>
          <p:cNvCxnSpPr>
            <a:cxnSpLocks noChangeShapeType="1"/>
            <a:stCxn id="10" idx="4"/>
            <a:endCxn id="12" idx="0"/>
          </p:cNvCxnSpPr>
          <p:nvPr/>
        </p:nvCxnSpPr>
        <p:spPr bwMode="auto">
          <a:xfrm>
            <a:off x="8801100" y="2407920"/>
            <a:ext cx="0" cy="11734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8473440" y="1752600"/>
            <a:ext cx="655320" cy="655320"/>
          </a:xfrm>
          <a:prstGeom prst="ellipse">
            <a:avLst/>
          </a:prstGeom>
          <a:solidFill>
            <a:srgbClr val="B5ED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62800" y="3581400"/>
            <a:ext cx="655320" cy="524256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8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73440" y="3581400"/>
            <a:ext cx="655320" cy="524256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24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784080" y="3581400"/>
            <a:ext cx="655320" cy="524256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-12</a:t>
            </a:r>
          </a:p>
        </p:txBody>
      </p:sp>
      <p:cxnSp>
        <p:nvCxnSpPr>
          <p:cNvPr id="14" name="AutoShape 14"/>
          <p:cNvCxnSpPr>
            <a:cxnSpLocks noChangeShapeType="1"/>
            <a:stCxn id="10" idx="4"/>
            <a:endCxn id="13" idx="0"/>
          </p:cNvCxnSpPr>
          <p:nvPr/>
        </p:nvCxnSpPr>
        <p:spPr bwMode="auto">
          <a:xfrm>
            <a:off x="8801100" y="2407920"/>
            <a:ext cx="1310640" cy="11734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" name="TextBox 18"/>
          <p:cNvSpPr txBox="1"/>
          <p:nvPr/>
        </p:nvSpPr>
        <p:spPr>
          <a:xfrm>
            <a:off x="7543800" y="2667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1/2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9600" y="2895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1/3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25000" y="2667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1/6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600" y="4953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v = (1/2) (8) + (1/3) (24) + (1/6) (-12) = 10</a:t>
            </a:r>
          </a:p>
        </p:txBody>
      </p:sp>
    </p:spTree>
    <p:extLst>
      <p:ext uri="{BB962C8B-B14F-4D97-AF65-F5344CB8AC3E}">
        <p14:creationId xmlns:p14="http://schemas.microsoft.com/office/powerpoint/2010/main" val="13712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of a State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3124200" y="2362200"/>
            <a:ext cx="6324600" cy="3560121"/>
            <a:chOff x="1828800" y="1447800"/>
            <a:chExt cx="8458200" cy="4761126"/>
          </a:xfrm>
        </p:grpSpPr>
        <p:sp>
          <p:nvSpPr>
            <p:cNvPr id="41" name="Rectangle 40"/>
            <p:cNvSpPr/>
            <p:nvPr/>
          </p:nvSpPr>
          <p:spPr>
            <a:xfrm>
              <a:off x="5257800" y="14478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5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5867400" y="15128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63"/>
            <p:cNvSpPr/>
            <p:nvPr/>
          </p:nvSpPr>
          <p:spPr>
            <a:xfrm>
              <a:off x="6553200" y="1600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 flipV="1">
              <a:off x="3657600" y="1905000"/>
              <a:ext cx="2362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019800" y="1905000"/>
              <a:ext cx="22860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7239000" y="2819400"/>
              <a:ext cx="10668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305800" y="2819400"/>
              <a:ext cx="1219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590801" y="2819400"/>
              <a:ext cx="10668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657601" y="2819400"/>
              <a:ext cx="1219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895600" y="23622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2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3200400" y="24272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72"/>
            <p:cNvSpPr/>
            <p:nvPr/>
          </p:nvSpPr>
          <p:spPr>
            <a:xfrm>
              <a:off x="419100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43800" y="23622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8458200" y="24272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val 75"/>
            <p:cNvSpPr/>
            <p:nvPr/>
          </p:nvSpPr>
          <p:spPr>
            <a:xfrm>
              <a:off x="883920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770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8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70866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Oval 78"/>
            <p:cNvSpPr/>
            <p:nvPr/>
          </p:nvSpPr>
          <p:spPr>
            <a:xfrm>
              <a:off x="77724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7630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99822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Rectangle 81"/>
            <p:cNvSpPr/>
            <p:nvPr/>
          </p:nvSpPr>
          <p:spPr>
            <a:xfrm>
              <a:off x="18288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18288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Oval 83"/>
            <p:cNvSpPr/>
            <p:nvPr/>
          </p:nvSpPr>
          <p:spPr>
            <a:xfrm>
              <a:off x="31242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48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6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47244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Oval 86"/>
            <p:cNvSpPr/>
            <p:nvPr/>
          </p:nvSpPr>
          <p:spPr>
            <a:xfrm>
              <a:off x="54102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18288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41148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4770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345975" y="3733800"/>
              <a:ext cx="5334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60155" y="5715000"/>
              <a:ext cx="685799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44048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53499" y="5715000"/>
              <a:ext cx="8382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7887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97338" y="5715000"/>
              <a:ext cx="8382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1401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81400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0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…</a:t>
              </a:r>
            </a:p>
          </p:txBody>
        </p:sp>
      </p:grpSp>
      <p:sp>
        <p:nvSpPr>
          <p:cNvPr id="110" name="Right Arrow 109"/>
          <p:cNvSpPr/>
          <p:nvPr/>
        </p:nvSpPr>
        <p:spPr>
          <a:xfrm rot="9900000">
            <a:off x="8860469" y="2647461"/>
            <a:ext cx="1066800" cy="304800"/>
          </a:xfrm>
          <a:prstGeom prst="rightArrow">
            <a:avLst/>
          </a:prstGeom>
          <a:solidFill>
            <a:srgbClr val="BEE39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 rot="14100089">
            <a:off x="8965176" y="4791553"/>
            <a:ext cx="1066800" cy="304800"/>
          </a:xfrm>
          <a:prstGeom prst="rightArrow">
            <a:avLst/>
          </a:prstGeom>
          <a:solidFill>
            <a:srgbClr val="BEE39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57200" y="2017838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Value of a state: The best achievable outcome (utility) from that state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04800" y="1924054"/>
            <a:ext cx="2971800" cy="1752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220200" y="563433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Terminal States: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V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s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) = </a:t>
            </a:r>
            <a:r>
              <a:rPr lang="en-US" sz="2400" dirty="0">
                <a:latin typeface="Calibri" pitchFamily="34" charset="0"/>
              </a:rPr>
              <a:t>known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915400" y="1521023"/>
            <a:ext cx="2819400" cy="993577"/>
            <a:chOff x="8534400" y="1447800"/>
            <a:chExt cx="2819400" cy="993577"/>
          </a:xfrm>
        </p:grpSpPr>
        <p:sp>
          <p:nvSpPr>
            <p:cNvPr id="52" name="TextBox 51"/>
            <p:cNvSpPr txBox="1"/>
            <p:nvPr/>
          </p:nvSpPr>
          <p:spPr>
            <a:xfrm>
              <a:off x="8534400" y="14478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Non-Terminal States: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2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3" grpId="0"/>
      <p:bldP spid="114" grpId="0" animBg="1"/>
      <p:bldP spid="5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Example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752600" y="1539240"/>
            <a:ext cx="8636000" cy="3947160"/>
            <a:chOff x="1219200" y="1992630"/>
            <a:chExt cx="6477000" cy="2960370"/>
          </a:xfrm>
        </p:grpSpPr>
        <p:sp>
          <p:nvSpPr>
            <p:cNvPr id="6149" name="AutoShape 4"/>
            <p:cNvSpPr>
              <a:spLocks noChangeArrowheads="1"/>
            </p:cNvSpPr>
            <p:nvPr/>
          </p:nvSpPr>
          <p:spPr bwMode="auto">
            <a:xfrm>
              <a:off x="4133850" y="1992630"/>
              <a:ext cx="652463" cy="521970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" name="Group 60"/>
            <p:cNvGrpSpPr>
              <a:grpSpLocks/>
            </p:cNvGrpSpPr>
            <p:nvPr/>
          </p:nvGrpSpPr>
          <p:grpSpPr bwMode="auto">
            <a:xfrm>
              <a:off x="1981200" y="3765550"/>
              <a:ext cx="381000" cy="1187450"/>
              <a:chOff x="1981200" y="3765550"/>
              <a:chExt cx="381000" cy="1187450"/>
            </a:xfrm>
          </p:grpSpPr>
          <p:cxnSp>
            <p:nvCxnSpPr>
              <p:cNvPr id="6190" name="AutoShape 13"/>
              <p:cNvCxnSpPr>
                <a:cxnSpLocks noChangeShapeType="1"/>
                <a:stCxn id="6182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91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12</a:t>
                </a:r>
              </a:p>
            </p:txBody>
          </p:sp>
        </p:grpSp>
        <p:grpSp>
          <p:nvGrpSpPr>
            <p:cNvPr id="6151" name="Group 61"/>
            <p:cNvGrpSpPr>
              <a:grpSpLocks/>
            </p:cNvGrpSpPr>
            <p:nvPr/>
          </p:nvGrpSpPr>
          <p:grpSpPr bwMode="auto">
            <a:xfrm>
              <a:off x="2173288" y="3765550"/>
              <a:ext cx="950912" cy="1187450"/>
              <a:chOff x="2173288" y="3765550"/>
              <a:chExt cx="950912" cy="1187450"/>
            </a:xfrm>
          </p:grpSpPr>
          <p:cxnSp>
            <p:nvCxnSpPr>
              <p:cNvPr id="6188" name="AutoShape 17"/>
              <p:cNvCxnSpPr>
                <a:cxnSpLocks noChangeShapeType="1"/>
                <a:stCxn id="6182" idx="0"/>
              </p:cNvCxnSpPr>
              <p:nvPr/>
            </p:nvCxnSpPr>
            <p:spPr bwMode="auto">
              <a:xfrm>
                <a:off x="2173288" y="3765550"/>
                <a:ext cx="763587" cy="822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89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9</a:t>
                </a:r>
              </a:p>
            </p:txBody>
          </p:sp>
        </p:grpSp>
        <p:grpSp>
          <p:nvGrpSpPr>
            <p:cNvPr id="6152" name="Group 64"/>
            <p:cNvGrpSpPr>
              <a:grpSpLocks/>
            </p:cNvGrpSpPr>
            <p:nvPr/>
          </p:nvGrpSpPr>
          <p:grpSpPr bwMode="auto">
            <a:xfrm>
              <a:off x="6553200" y="3765550"/>
              <a:ext cx="381000" cy="1187450"/>
              <a:chOff x="6553200" y="3765550"/>
              <a:chExt cx="381000" cy="1187450"/>
            </a:xfrm>
          </p:grpSpPr>
          <p:cxnSp>
            <p:nvCxnSpPr>
              <p:cNvPr id="6186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87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6</a:t>
                </a:r>
              </a:p>
            </p:txBody>
          </p:sp>
        </p:grpSp>
        <p:grpSp>
          <p:nvGrpSpPr>
            <p:cNvPr id="6153" name="Group 65"/>
            <p:cNvGrpSpPr>
              <a:grpSpLocks/>
            </p:cNvGrpSpPr>
            <p:nvPr/>
          </p:nvGrpSpPr>
          <p:grpSpPr bwMode="auto">
            <a:xfrm>
              <a:off x="6745288" y="3765550"/>
              <a:ext cx="950912" cy="1187450"/>
              <a:chOff x="6745288" y="3765550"/>
              <a:chExt cx="950912" cy="1187450"/>
            </a:xfrm>
          </p:grpSpPr>
          <p:cxnSp>
            <p:nvCxnSpPr>
              <p:cNvPr id="6184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85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</p:grpSp>
        <p:grpSp>
          <p:nvGrpSpPr>
            <p:cNvPr id="6154" name="Group 51"/>
            <p:cNvGrpSpPr>
              <a:grpSpLocks/>
            </p:cNvGrpSpPr>
            <p:nvPr/>
          </p:nvGrpSpPr>
          <p:grpSpPr bwMode="auto">
            <a:xfrm>
              <a:off x="1984375" y="2514600"/>
              <a:ext cx="2475707" cy="1250950"/>
              <a:chOff x="1984375" y="2514601"/>
              <a:chExt cx="2475709" cy="1250949"/>
            </a:xfrm>
          </p:grpSpPr>
          <p:sp>
            <p:nvSpPr>
              <p:cNvPr id="6182" name="AutoShape 6"/>
              <p:cNvSpPr>
                <a:spLocks noChangeArrowheads="1"/>
              </p:cNvSpPr>
              <p:nvPr/>
            </p:nvSpPr>
            <p:spPr bwMode="auto">
              <a:xfrm flipV="1">
                <a:off x="1984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CCCC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183" name="AutoShape 7"/>
              <p:cNvCxnSpPr>
                <a:cxnSpLocks noChangeShapeType="1"/>
                <a:stCxn id="6149" idx="3"/>
                <a:endCxn id="6167" idx="0"/>
              </p:cNvCxnSpPr>
              <p:nvPr/>
            </p:nvCxnSpPr>
            <p:spPr bwMode="auto">
              <a:xfrm flipH="1">
                <a:off x="2171700" y="2514601"/>
                <a:ext cx="2288384" cy="83819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cxnSp>
          <p:nvCxnSpPr>
            <p:cNvPr id="6155" name="AutoShape 9"/>
            <p:cNvCxnSpPr>
              <a:cxnSpLocks noChangeShapeType="1"/>
              <a:stCxn id="6182" idx="0"/>
            </p:cNvCxnSpPr>
            <p:nvPr/>
          </p:nvCxnSpPr>
          <p:spPr bwMode="auto">
            <a:xfrm flipH="1">
              <a:off x="1412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219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6157" name="AutoShape 21"/>
            <p:cNvCxnSpPr>
              <a:cxnSpLocks noChangeShapeType="1"/>
            </p:cNvCxnSpPr>
            <p:nvPr/>
          </p:nvCxnSpPr>
          <p:spPr bwMode="auto">
            <a:xfrm rot="5400000">
              <a:off x="4304507" y="2666206"/>
              <a:ext cx="304800" cy="1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8" name="AutoShape 21"/>
            <p:cNvCxnSpPr>
              <a:cxnSpLocks noChangeShapeType="1"/>
            </p:cNvCxnSpPr>
            <p:nvPr/>
          </p:nvCxnSpPr>
          <p:spPr bwMode="auto">
            <a:xfrm rot="5400000">
              <a:off x="2020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159" name="Group 59"/>
            <p:cNvGrpSpPr>
              <a:grpSpLocks/>
            </p:cNvGrpSpPr>
            <p:nvPr/>
          </p:nvGrpSpPr>
          <p:grpSpPr bwMode="auto">
            <a:xfrm>
              <a:off x="4270375" y="2514600"/>
              <a:ext cx="381000" cy="1235075"/>
              <a:chOff x="4270375" y="2514601"/>
              <a:chExt cx="381000" cy="1235074"/>
            </a:xfrm>
          </p:grpSpPr>
          <p:sp>
            <p:nvSpPr>
              <p:cNvPr id="6180" name="AutoShape 20"/>
              <p:cNvSpPr>
                <a:spLocks noChangeArrowheads="1"/>
              </p:cNvSpPr>
              <p:nvPr/>
            </p:nvSpPr>
            <p:spPr bwMode="auto">
              <a:xfrm flipV="1">
                <a:off x="4270375" y="3444875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CCCC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181" name="AutoShape 21"/>
              <p:cNvCxnSpPr>
                <a:cxnSpLocks noChangeShapeType="1"/>
                <a:stCxn id="6149" idx="3"/>
                <a:endCxn id="6165" idx="0"/>
              </p:cNvCxnSpPr>
              <p:nvPr/>
            </p:nvCxnSpPr>
            <p:spPr bwMode="auto">
              <a:xfrm flipH="1">
                <a:off x="4457700" y="2514601"/>
                <a:ext cx="2382" cy="76199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grpSp>
          <p:nvGrpSpPr>
            <p:cNvPr id="6160" name="Group 58"/>
            <p:cNvGrpSpPr>
              <a:grpSpLocks/>
            </p:cNvGrpSpPr>
            <p:nvPr/>
          </p:nvGrpSpPr>
          <p:grpSpPr bwMode="auto">
            <a:xfrm>
              <a:off x="3505200" y="3762375"/>
              <a:ext cx="954088" cy="1190625"/>
              <a:chOff x="3505200" y="3762375"/>
              <a:chExt cx="954088" cy="1190625"/>
            </a:xfrm>
          </p:grpSpPr>
          <p:cxnSp>
            <p:nvCxnSpPr>
              <p:cNvPr id="6177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78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cxnSp>
            <p:nvCxnSpPr>
              <p:cNvPr id="6179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161" name="Group 61"/>
            <p:cNvGrpSpPr>
              <a:grpSpLocks/>
            </p:cNvGrpSpPr>
            <p:nvPr/>
          </p:nvGrpSpPr>
          <p:grpSpPr bwMode="auto">
            <a:xfrm>
              <a:off x="4460082" y="2514600"/>
              <a:ext cx="2477296" cy="1250950"/>
              <a:chOff x="4460079" y="2514600"/>
              <a:chExt cx="2477296" cy="1250950"/>
            </a:xfrm>
          </p:grpSpPr>
          <p:sp>
            <p:nvSpPr>
              <p:cNvPr id="6175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CCCC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176" name="AutoShape 27"/>
              <p:cNvCxnSpPr>
                <a:cxnSpLocks noChangeShapeType="1"/>
                <a:stCxn id="6149" idx="3"/>
                <a:endCxn id="6166" idx="0"/>
              </p:cNvCxnSpPr>
              <p:nvPr/>
            </p:nvCxnSpPr>
            <p:spPr bwMode="auto">
              <a:xfrm>
                <a:off x="4460079" y="2514600"/>
                <a:ext cx="2283618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grpSp>
          <p:nvGrpSpPr>
            <p:cNvPr id="6162" name="Group 60"/>
            <p:cNvGrpSpPr>
              <a:grpSpLocks/>
            </p:cNvGrpSpPr>
            <p:nvPr/>
          </p:nvGrpSpPr>
          <p:grpSpPr bwMode="auto">
            <a:xfrm>
              <a:off x="5791200" y="3762375"/>
              <a:ext cx="954088" cy="1190625"/>
              <a:chOff x="5791200" y="3762375"/>
              <a:chExt cx="954088" cy="1190625"/>
            </a:xfrm>
          </p:grpSpPr>
          <p:cxnSp>
            <p:nvCxnSpPr>
              <p:cNvPr id="617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7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15</a:t>
                </a:r>
              </a:p>
            </p:txBody>
          </p:sp>
          <p:cxnSp>
            <p:nvCxnSpPr>
              <p:cNvPr id="617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163" name="Group 64"/>
            <p:cNvGrpSpPr>
              <a:grpSpLocks/>
            </p:cNvGrpSpPr>
            <p:nvPr/>
          </p:nvGrpSpPr>
          <p:grpSpPr bwMode="auto">
            <a:xfrm>
              <a:off x="4267200" y="3765550"/>
              <a:ext cx="381000" cy="1187450"/>
              <a:chOff x="6553200" y="3765550"/>
              <a:chExt cx="381000" cy="1187450"/>
            </a:xfrm>
          </p:grpSpPr>
          <p:cxnSp>
            <p:nvCxnSpPr>
              <p:cNvPr id="6170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6745288" y="3765550"/>
                <a:ext cx="1" cy="8181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7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4</a:t>
                </a:r>
              </a:p>
            </p:txBody>
          </p:sp>
        </p:grpSp>
        <p:grpSp>
          <p:nvGrpSpPr>
            <p:cNvPr id="6164" name="Group 65"/>
            <p:cNvGrpSpPr>
              <a:grpSpLocks/>
            </p:cNvGrpSpPr>
            <p:nvPr/>
          </p:nvGrpSpPr>
          <p:grpSpPr bwMode="auto">
            <a:xfrm>
              <a:off x="4459288" y="3765550"/>
              <a:ext cx="950912" cy="1187450"/>
              <a:chOff x="6745288" y="3765550"/>
              <a:chExt cx="950912" cy="1187450"/>
            </a:xfrm>
          </p:grpSpPr>
          <p:cxnSp>
            <p:nvCxnSpPr>
              <p:cNvPr id="616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616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solidFill>
                <a:srgbClr val="C2C2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6</a:t>
                </a:r>
              </a:p>
            </p:txBody>
          </p:sp>
        </p:grpSp>
        <p:sp>
          <p:nvSpPr>
            <p:cNvPr id="6165" name="Oval 11"/>
            <p:cNvSpPr>
              <a:spLocks noChangeArrowheads="1"/>
            </p:cNvSpPr>
            <p:nvPr/>
          </p:nvSpPr>
          <p:spPr bwMode="auto">
            <a:xfrm>
              <a:off x="4191000" y="3276600"/>
              <a:ext cx="533400" cy="533400"/>
            </a:xfrm>
            <a:prstGeom prst="ellipse">
              <a:avLst/>
            </a:prstGeom>
            <a:solidFill>
              <a:srgbClr val="B5EDC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11"/>
            <p:cNvSpPr>
              <a:spLocks noChangeArrowheads="1"/>
            </p:cNvSpPr>
            <p:nvPr/>
          </p:nvSpPr>
          <p:spPr bwMode="auto">
            <a:xfrm>
              <a:off x="6477000" y="3352800"/>
              <a:ext cx="533400" cy="533400"/>
            </a:xfrm>
            <a:prstGeom prst="ellipse">
              <a:avLst/>
            </a:prstGeom>
            <a:solidFill>
              <a:srgbClr val="B5EDC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11"/>
            <p:cNvSpPr>
              <a:spLocks noChangeArrowheads="1"/>
            </p:cNvSpPr>
            <p:nvPr/>
          </p:nvSpPr>
          <p:spPr bwMode="auto">
            <a:xfrm>
              <a:off x="1905000" y="3352800"/>
              <a:ext cx="533400" cy="533400"/>
            </a:xfrm>
            <a:prstGeom prst="ellipse">
              <a:avLst/>
            </a:prstGeom>
            <a:solidFill>
              <a:srgbClr val="B5EDC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4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743200" y="2414952"/>
            <a:ext cx="6553200" cy="386864"/>
            <a:chOff x="2743200" y="2414952"/>
            <a:chExt cx="6553200" cy="386864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rot="10800000">
              <a:off x="2743200" y="2414952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 rot="10800000">
              <a:off x="44196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 rot="10800000">
              <a:off x="71628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 rot="10800000">
              <a:off x="8820150" y="2420816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Values to Use?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191000"/>
            <a:ext cx="12192000" cy="2362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For worst-case minimax reasoning, evaluation function scale doesn’t matter</a:t>
            </a:r>
          </a:p>
          <a:p>
            <a:pPr lvl="1"/>
            <a:r>
              <a:rPr lang="en-US" sz="2400" dirty="0"/>
              <a:t>We just want better states to have higher evaluations (get the ordering right)</a:t>
            </a:r>
          </a:p>
          <a:p>
            <a:pPr lvl="1"/>
            <a:r>
              <a:rPr lang="en-US" sz="2400" dirty="0"/>
              <a:t>Minimax decisions are </a:t>
            </a:r>
            <a:r>
              <a:rPr lang="en-US" sz="2400" b="1" i="1" dirty="0">
                <a:solidFill>
                  <a:srgbClr val="C00000"/>
                </a:solidFill>
              </a:rPr>
              <a:t>invariant with respect to monotonic transformations on values</a:t>
            </a:r>
          </a:p>
          <a:p>
            <a:pPr lvl="2"/>
            <a:endParaRPr lang="en-US" sz="1600" dirty="0"/>
          </a:p>
          <a:p>
            <a:r>
              <a:rPr lang="en-US" sz="2400" dirty="0" err="1"/>
              <a:t>Expectiminimax</a:t>
            </a:r>
            <a:r>
              <a:rPr lang="en-US" sz="2400" dirty="0"/>
              <a:t> decisions are </a:t>
            </a:r>
            <a:r>
              <a:rPr lang="en-US" sz="2400" b="1" i="1" dirty="0">
                <a:solidFill>
                  <a:srgbClr val="C00000"/>
                </a:solidFill>
              </a:rPr>
              <a:t>invariant with respect to positive affine transformations</a:t>
            </a:r>
          </a:p>
          <a:p>
            <a:r>
              <a:rPr lang="en-US" sz="2400" dirty="0" err="1"/>
              <a:t>Expectiminimax</a:t>
            </a:r>
            <a:r>
              <a:rPr lang="en-US" sz="2400" dirty="0"/>
              <a:t> evaluation functions have to be aligned with actual win probabilities!</a:t>
            </a:r>
          </a:p>
          <a:p>
            <a:endParaRPr lang="en-US" sz="2400" dirty="0"/>
          </a:p>
        </p:txBody>
      </p:sp>
      <p:cxnSp>
        <p:nvCxnSpPr>
          <p:cNvPr id="10260" name="AutoShape 43"/>
          <p:cNvCxnSpPr>
            <a:cxnSpLocks noChangeShapeType="1"/>
            <a:stCxn id="10261" idx="4"/>
            <a:endCxn id="9" idx="0"/>
          </p:cNvCxnSpPr>
          <p:nvPr/>
        </p:nvCxnSpPr>
        <p:spPr bwMode="auto">
          <a:xfrm rot="16200000" flipH="1">
            <a:off x="3005137" y="2795587"/>
            <a:ext cx="24765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Rectangle 7"/>
          <p:cNvSpPr/>
          <p:nvPr/>
        </p:nvSpPr>
        <p:spPr bwMode="auto">
          <a:xfrm>
            <a:off x="2438400" y="3067050"/>
            <a:ext cx="4572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71800" y="3067050"/>
            <a:ext cx="6096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</a:t>
            </a:r>
          </a:p>
        </p:txBody>
      </p:sp>
      <p:cxnSp>
        <p:nvCxnSpPr>
          <p:cNvPr id="10264" name="AutoShape 43"/>
          <p:cNvCxnSpPr>
            <a:cxnSpLocks noChangeShapeType="1"/>
            <a:stCxn id="10261" idx="4"/>
            <a:endCxn id="8" idx="0"/>
          </p:cNvCxnSpPr>
          <p:nvPr/>
        </p:nvCxnSpPr>
        <p:spPr bwMode="auto">
          <a:xfrm rot="5400000">
            <a:off x="2700338" y="2786063"/>
            <a:ext cx="24765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5" name="AutoShape 43"/>
          <p:cNvCxnSpPr>
            <a:cxnSpLocks noChangeShapeType="1"/>
            <a:stCxn id="10266" idx="4"/>
            <a:endCxn id="21" idx="0"/>
          </p:cNvCxnSpPr>
          <p:nvPr/>
        </p:nvCxnSpPr>
        <p:spPr bwMode="auto">
          <a:xfrm rot="16200000" flipH="1">
            <a:off x="4700587" y="2757487"/>
            <a:ext cx="247650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Rectangle 19"/>
          <p:cNvSpPr/>
          <p:nvPr/>
        </p:nvSpPr>
        <p:spPr bwMode="auto">
          <a:xfrm>
            <a:off x="40386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7244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30</a:t>
            </a:r>
          </a:p>
        </p:txBody>
      </p:sp>
      <p:cxnSp>
        <p:nvCxnSpPr>
          <p:cNvPr id="10269" name="AutoShape 43"/>
          <p:cNvCxnSpPr>
            <a:cxnSpLocks noChangeShapeType="1"/>
            <a:stCxn id="10266" idx="4"/>
            <a:endCxn id="20" idx="0"/>
          </p:cNvCxnSpPr>
          <p:nvPr/>
        </p:nvCxnSpPr>
        <p:spPr bwMode="auto">
          <a:xfrm rot="5400000">
            <a:off x="4357688" y="2747963"/>
            <a:ext cx="24765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43"/>
          <p:cNvCxnSpPr>
            <a:cxnSpLocks noChangeShapeType="1"/>
            <a:stCxn id="10272" idx="3"/>
            <a:endCxn id="10266" idx="0"/>
          </p:cNvCxnSpPr>
          <p:nvPr/>
        </p:nvCxnSpPr>
        <p:spPr bwMode="auto">
          <a:xfrm rot="16200000" flipH="1">
            <a:off x="4119563" y="1824037"/>
            <a:ext cx="228600" cy="847725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71" name="AutoShape 43"/>
          <p:cNvCxnSpPr>
            <a:cxnSpLocks noChangeShapeType="1"/>
            <a:stCxn id="10272" idx="3"/>
            <a:endCxn id="10261" idx="0"/>
          </p:cNvCxnSpPr>
          <p:nvPr/>
        </p:nvCxnSpPr>
        <p:spPr bwMode="auto">
          <a:xfrm rot="5400000">
            <a:off x="3271838" y="1843088"/>
            <a:ext cx="247650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72" name="Isosceles Triangle 32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791200" y="2971800"/>
            <a:ext cx="609600" cy="533400"/>
          </a:xfrm>
          <a:prstGeom prst="rightArrow">
            <a:avLst>
              <a:gd name="adj1" fmla="val 100000"/>
              <a:gd name="adj2" fmla="val 26972"/>
            </a:avLst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x</a:t>
            </a:r>
            <a:r>
              <a:rPr lang="en-US" baseline="30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0247" name="AutoShape 43"/>
          <p:cNvCxnSpPr>
            <a:cxnSpLocks noChangeShapeType="1"/>
            <a:stCxn id="10248" idx="4"/>
            <a:endCxn id="64" idx="0"/>
          </p:cNvCxnSpPr>
          <p:nvPr/>
        </p:nvCxnSpPr>
        <p:spPr bwMode="auto">
          <a:xfrm rot="16200000" flipH="1">
            <a:off x="7424737" y="2795587"/>
            <a:ext cx="24765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Rectangle 62"/>
          <p:cNvSpPr/>
          <p:nvPr/>
        </p:nvSpPr>
        <p:spPr bwMode="auto">
          <a:xfrm>
            <a:off x="6858000" y="3067050"/>
            <a:ext cx="4572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391400" y="3067050"/>
            <a:ext cx="6096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1600</a:t>
            </a:r>
          </a:p>
        </p:txBody>
      </p:sp>
      <p:cxnSp>
        <p:nvCxnSpPr>
          <p:cNvPr id="10251" name="AutoShape 43"/>
          <p:cNvCxnSpPr>
            <a:cxnSpLocks noChangeShapeType="1"/>
            <a:stCxn id="10248" idx="4"/>
            <a:endCxn id="63" idx="0"/>
          </p:cNvCxnSpPr>
          <p:nvPr/>
        </p:nvCxnSpPr>
        <p:spPr bwMode="auto">
          <a:xfrm rot="5400000">
            <a:off x="7119938" y="2786063"/>
            <a:ext cx="24765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2" name="AutoShape 43"/>
          <p:cNvCxnSpPr>
            <a:cxnSpLocks noChangeShapeType="1"/>
            <a:stCxn id="10253" idx="4"/>
            <a:endCxn id="69" idx="0"/>
          </p:cNvCxnSpPr>
          <p:nvPr/>
        </p:nvCxnSpPr>
        <p:spPr bwMode="auto">
          <a:xfrm rot="16200000" flipH="1">
            <a:off x="9120187" y="2757487"/>
            <a:ext cx="247650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9" name="Group 38"/>
          <p:cNvGrpSpPr/>
          <p:nvPr/>
        </p:nvGrpSpPr>
        <p:grpSpPr>
          <a:xfrm>
            <a:off x="2762250" y="2362200"/>
            <a:ext cx="6534150" cy="457200"/>
            <a:chOff x="2762250" y="2362200"/>
            <a:chExt cx="6534150" cy="457200"/>
          </a:xfrm>
        </p:grpSpPr>
        <p:sp>
          <p:nvSpPr>
            <p:cNvPr id="10261" name="Oval 39"/>
            <p:cNvSpPr>
              <a:spLocks noChangeArrowheads="1"/>
            </p:cNvSpPr>
            <p:nvPr/>
          </p:nvSpPr>
          <p:spPr bwMode="auto">
            <a:xfrm>
              <a:off x="27622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39"/>
            <p:cNvSpPr>
              <a:spLocks noChangeArrowheads="1"/>
            </p:cNvSpPr>
            <p:nvPr/>
          </p:nvSpPr>
          <p:spPr bwMode="auto">
            <a:xfrm>
              <a:off x="44386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39"/>
            <p:cNvSpPr>
              <a:spLocks noChangeArrowheads="1"/>
            </p:cNvSpPr>
            <p:nvPr/>
          </p:nvSpPr>
          <p:spPr bwMode="auto">
            <a:xfrm>
              <a:off x="71818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39"/>
            <p:cNvSpPr>
              <a:spLocks noChangeArrowheads="1"/>
            </p:cNvSpPr>
            <p:nvPr/>
          </p:nvSpPr>
          <p:spPr bwMode="auto">
            <a:xfrm>
              <a:off x="88582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84582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91440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900</a:t>
            </a:r>
          </a:p>
        </p:txBody>
      </p:sp>
      <p:cxnSp>
        <p:nvCxnSpPr>
          <p:cNvPr id="10256" name="AutoShape 43"/>
          <p:cNvCxnSpPr>
            <a:cxnSpLocks noChangeShapeType="1"/>
            <a:stCxn id="10253" idx="4"/>
            <a:endCxn id="68" idx="0"/>
          </p:cNvCxnSpPr>
          <p:nvPr/>
        </p:nvCxnSpPr>
        <p:spPr bwMode="auto">
          <a:xfrm rot="5400000">
            <a:off x="8777288" y="2747963"/>
            <a:ext cx="24765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43"/>
          <p:cNvCxnSpPr>
            <a:cxnSpLocks noChangeShapeType="1"/>
            <a:stCxn id="10259" idx="3"/>
            <a:endCxn id="10253" idx="0"/>
          </p:cNvCxnSpPr>
          <p:nvPr/>
        </p:nvCxnSpPr>
        <p:spPr bwMode="auto">
          <a:xfrm rot="16200000" flipH="1">
            <a:off x="8539162" y="1824037"/>
            <a:ext cx="2286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" name="AutoShape 43"/>
          <p:cNvCxnSpPr>
            <a:cxnSpLocks noChangeShapeType="1"/>
            <a:stCxn id="10259" idx="3"/>
            <a:endCxn id="10248" idx="0"/>
          </p:cNvCxnSpPr>
          <p:nvPr/>
        </p:nvCxnSpPr>
        <p:spPr bwMode="auto">
          <a:xfrm rot="5400000">
            <a:off x="7691438" y="1843087"/>
            <a:ext cx="247650" cy="828675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59" name="Isosceles Triangle 72"/>
          <p:cNvSpPr>
            <a:spLocks noChangeArrowheads="1"/>
          </p:cNvSpPr>
          <p:nvPr/>
        </p:nvSpPr>
        <p:spPr bwMode="auto">
          <a:xfrm>
            <a:off x="8001000" y="17526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6248400" y="3657600"/>
            <a:ext cx="2362200" cy="533400"/>
          </a:xfrm>
          <a:prstGeom prst="wedgeRoundRectCallout">
            <a:avLst>
              <a:gd name="adj1" fmla="val -1025"/>
              <a:gd name="adj2" fmla="val 232926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x&gt;y =&gt; f(x)&gt;f(y)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9220200" y="3657600"/>
            <a:ext cx="2667000" cy="533400"/>
          </a:xfrm>
          <a:prstGeom prst="wedgeRoundRectCallout">
            <a:avLst>
              <a:gd name="adj1" fmla="val -86481"/>
              <a:gd name="adj2" fmla="val 3782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8000"/>
                </a:solidFill>
              </a:rPr>
              <a:t>f(x) = </a:t>
            </a:r>
            <a:r>
              <a:rPr lang="en-US" dirty="0" err="1">
                <a:solidFill>
                  <a:srgbClr val="008000"/>
                </a:solidFill>
              </a:rPr>
              <a:t>Ax+B</a:t>
            </a:r>
            <a:r>
              <a:rPr lang="en-US" dirty="0">
                <a:solidFill>
                  <a:srgbClr val="008000"/>
                </a:solidFill>
              </a:rPr>
              <a:t> where A&gt;0 </a:t>
            </a:r>
          </a:p>
        </p:txBody>
      </p:sp>
    </p:spTree>
    <p:extLst>
      <p:ext uri="{BB962C8B-B14F-4D97-AF65-F5344CB8AC3E}">
        <p14:creationId xmlns:p14="http://schemas.microsoft.com/office/powerpoint/2010/main" val="472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3" grpId="0" animBg="1"/>
      <p:bldP spid="4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Multi-agent problems can require more space or deeper trees to search</a:t>
            </a:r>
          </a:p>
          <a:p>
            <a:r>
              <a:rPr lang="en-US" sz="2800" dirty="0" smtClean="0"/>
              <a:t>Games </a:t>
            </a:r>
            <a:r>
              <a:rPr lang="en-US" sz="2800" dirty="0"/>
              <a:t>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Rational metareasoning (Othello)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 in economics (poker)</a:t>
            </a:r>
          </a:p>
          <a:p>
            <a:r>
              <a:rPr lang="en-US" sz="2800" dirty="0"/>
              <a:t>Video games present much greater challenges – lots to do!</a:t>
            </a:r>
          </a:p>
          <a:p>
            <a:pPr lvl="1"/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</p:txBody>
      </p:sp>
    </p:spTree>
    <p:extLst>
      <p:ext uri="{BB962C8B-B14F-4D97-AF65-F5344CB8AC3E}">
        <p14:creationId xmlns:p14="http://schemas.microsoft.com/office/powerpoint/2010/main" val="216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Multi-Agent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143124"/>
            <a:ext cx="3049587" cy="30495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43163" y="2143124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52684" y="1938340"/>
            <a:ext cx="14684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651" y="5254619"/>
            <a:ext cx="409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Collaborative Maze Solving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702391" y="4881559"/>
            <a:ext cx="3802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Team: Collaborative</a:t>
            </a:r>
          </a:p>
          <a:p>
            <a:r>
              <a:rPr lang="en-US" sz="2800" dirty="0" smtClean="0"/>
              <a:t>Competition: Adversarial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2075" t="81687" r="77813" b="7122"/>
          <a:stretch/>
        </p:blipFill>
        <p:spPr bwMode="auto">
          <a:xfrm>
            <a:off x="4314825" y="2432047"/>
            <a:ext cx="3084390" cy="24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3379" y="4779041"/>
            <a:ext cx="181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Adversarial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43950" y="3071813"/>
            <a:ext cx="10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(Football)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7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4521</Words>
  <Application>Microsoft Macintosh PowerPoint</Application>
  <PresentationFormat>Widescreen</PresentationFormat>
  <Paragraphs>1066</Paragraphs>
  <Slides>82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Arial</vt:lpstr>
      <vt:lpstr>Calibri</vt:lpstr>
      <vt:lpstr>Calibri Light</vt:lpstr>
      <vt:lpstr>Cambria Math</vt:lpstr>
      <vt:lpstr>Mangal</vt:lpstr>
      <vt:lpstr>Symbol</vt:lpstr>
      <vt:lpstr>Times New Roman</vt:lpstr>
      <vt:lpstr>Wingdings</vt:lpstr>
      <vt:lpstr>Office Theme</vt:lpstr>
      <vt:lpstr>Photo Editor Photo</vt:lpstr>
      <vt:lpstr>Warm Up</vt:lpstr>
      <vt:lpstr>AI: Representation and Problem Solving </vt:lpstr>
      <vt:lpstr>Announcements</vt:lpstr>
      <vt:lpstr>Warm Up</vt:lpstr>
      <vt:lpstr>Warm Up</vt:lpstr>
      <vt:lpstr>Warm Up</vt:lpstr>
      <vt:lpstr>Single-Agent Trees</vt:lpstr>
      <vt:lpstr>Value of a State</vt:lpstr>
      <vt:lpstr>Multi-Agent Applications</vt:lpstr>
      <vt:lpstr>How could we model multi-agent collaborative problems?</vt:lpstr>
      <vt:lpstr>How could we model multi-agent problems?</vt:lpstr>
      <vt:lpstr>Many Single-Agent Trees</vt:lpstr>
      <vt:lpstr>Idea 2: Joint State/Action Spaces</vt:lpstr>
      <vt:lpstr>Idea 2: Joint State/Action Spaces</vt:lpstr>
      <vt:lpstr>Idea 2: Joint State/Action Spaces</vt:lpstr>
      <vt:lpstr>Idea 2: Joint State/Action Spaces</vt:lpstr>
      <vt:lpstr>Idea 3: Centralized Decision Making</vt:lpstr>
      <vt:lpstr>Idea 4: Alternate Searching One Agent at a Time</vt:lpstr>
      <vt:lpstr>Idea 4: Alternate Searching One Agent at a Time</vt:lpstr>
      <vt:lpstr>Multi-Agent Applications</vt:lpstr>
      <vt:lpstr>Games</vt:lpstr>
      <vt:lpstr>Types of Games</vt:lpstr>
      <vt:lpstr>Standard Games</vt:lpstr>
      <vt:lpstr>Zero-Sum Games</vt:lpstr>
      <vt:lpstr>Game Trees</vt:lpstr>
      <vt:lpstr>Tic-Tac-Toe Game Tree</vt:lpstr>
      <vt:lpstr>Tic-Tac-Toe Game Tree</vt:lpstr>
      <vt:lpstr>Tic-Tac-Toe Game Tree</vt:lpstr>
      <vt:lpstr>Tic-Tac-Toe Minimax</vt:lpstr>
      <vt:lpstr>Small Pacman Example</vt:lpstr>
      <vt:lpstr>Minimax Implementation</vt:lpstr>
      <vt:lpstr>Alternative Implementation</vt:lpstr>
      <vt:lpstr>Minimax Example</vt:lpstr>
      <vt:lpstr>Poll</vt:lpstr>
      <vt:lpstr>Minimax is Depth-First Search</vt:lpstr>
      <vt:lpstr>Minimax Efficiency</vt:lpstr>
      <vt:lpstr>Small Size Robot Soccer</vt:lpstr>
      <vt:lpstr>Generalized minimax</vt:lpstr>
      <vt:lpstr>Three Person Chess</vt:lpstr>
      <vt:lpstr>Resource Limits</vt:lpstr>
      <vt:lpstr>Resource Limits</vt:lpstr>
      <vt:lpstr>Depth Matters</vt:lpstr>
      <vt:lpstr>Evaluation Functions</vt:lpstr>
      <vt:lpstr>Evaluation Functions</vt:lpstr>
      <vt:lpstr>Evaluation for Pacman</vt:lpstr>
      <vt:lpstr>Resource Limits</vt:lpstr>
      <vt:lpstr>Solution 2: Game Tree Pruning</vt:lpstr>
      <vt:lpstr>Intuition: prune the branches that can’t be chosen</vt:lpstr>
      <vt:lpstr>Alpha-Beta Pruning Example</vt:lpstr>
      <vt:lpstr>Alpha-Beta Implementation</vt:lpstr>
      <vt:lpstr>Quiz: Minimax Example</vt:lpstr>
      <vt:lpstr>Quiz: Minimax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Alpha-Beta Small Example</vt:lpstr>
      <vt:lpstr>Minimax Quiz</vt:lpstr>
      <vt:lpstr>Alpha Beta Quiz</vt:lpstr>
      <vt:lpstr>Alpha-Beta Quiz 2</vt:lpstr>
      <vt:lpstr>Alpha-Beta Pruning Properties</vt:lpstr>
      <vt:lpstr>Games with uncertain outcomes </vt:lpstr>
      <vt:lpstr>Chance outcomes in trees</vt:lpstr>
      <vt:lpstr>Minimax</vt:lpstr>
      <vt:lpstr>Expectiminimax</vt:lpstr>
      <vt:lpstr>Probabilities</vt:lpstr>
      <vt:lpstr>Reminder: Expectations</vt:lpstr>
      <vt:lpstr>Expectimax Pseudocode</vt:lpstr>
      <vt:lpstr>Expectimax Example</vt:lpstr>
      <vt:lpstr>What Values to Use?</vt:lpstr>
      <vt:lpstr>Summary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Search</dc:title>
  <dc:creator>Rosenthal, Stephanie</dc:creator>
  <cp:lastModifiedBy>Rosenthal, Stephanie</cp:lastModifiedBy>
  <cp:revision>123</cp:revision>
  <dcterms:created xsi:type="dcterms:W3CDTF">2019-01-23T20:26:51Z</dcterms:created>
  <dcterms:modified xsi:type="dcterms:W3CDTF">2019-01-29T13:46:31Z</dcterms:modified>
</cp:coreProperties>
</file>