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36" r:id="rId2"/>
    <p:sldId id="338" r:id="rId3"/>
    <p:sldId id="339" r:id="rId4"/>
    <p:sldId id="256" r:id="rId5"/>
    <p:sldId id="389" r:id="rId6"/>
    <p:sldId id="368" r:id="rId7"/>
    <p:sldId id="488" r:id="rId8"/>
    <p:sldId id="489" r:id="rId9"/>
    <p:sldId id="490" r:id="rId10"/>
    <p:sldId id="491" r:id="rId11"/>
    <p:sldId id="429" r:id="rId12"/>
    <p:sldId id="519" r:id="rId13"/>
    <p:sldId id="430" r:id="rId14"/>
    <p:sldId id="466" r:id="rId15"/>
    <p:sldId id="392" r:id="rId16"/>
    <p:sldId id="463" r:id="rId17"/>
    <p:sldId id="435" r:id="rId18"/>
    <p:sldId id="445" r:id="rId19"/>
    <p:sldId id="427" r:id="rId20"/>
    <p:sldId id="521" r:id="rId21"/>
    <p:sldId id="467" r:id="rId22"/>
    <p:sldId id="450" r:id="rId23"/>
    <p:sldId id="501" r:id="rId24"/>
    <p:sldId id="500" r:id="rId25"/>
    <p:sldId id="516" r:id="rId26"/>
    <p:sldId id="530" r:id="rId27"/>
    <p:sldId id="523" r:id="rId28"/>
    <p:sldId id="524" r:id="rId29"/>
    <p:sldId id="527" r:id="rId30"/>
    <p:sldId id="526" r:id="rId31"/>
    <p:sldId id="528" r:id="rId32"/>
    <p:sldId id="529" r:id="rId33"/>
    <p:sldId id="470" r:id="rId34"/>
    <p:sldId id="504" r:id="rId35"/>
    <p:sldId id="505" r:id="rId36"/>
    <p:sldId id="502" r:id="rId37"/>
    <p:sldId id="518" r:id="rId38"/>
    <p:sldId id="407" r:id="rId39"/>
    <p:sldId id="469" r:id="rId40"/>
    <p:sldId id="503" r:id="rId41"/>
    <p:sldId id="534" r:id="rId42"/>
    <p:sldId id="535" r:id="rId43"/>
    <p:sldId id="455" r:id="rId44"/>
    <p:sldId id="406" r:id="rId45"/>
    <p:sldId id="424" r:id="rId46"/>
    <p:sldId id="408" r:id="rId47"/>
    <p:sldId id="401" r:id="rId48"/>
    <p:sldId id="402" r:id="rId49"/>
    <p:sldId id="409" r:id="rId50"/>
    <p:sldId id="461" r:id="rId51"/>
    <p:sldId id="531" r:id="rId52"/>
    <p:sldId id="532" r:id="rId53"/>
    <p:sldId id="533" r:id="rId54"/>
    <p:sldId id="457" r:id="rId55"/>
    <p:sldId id="413" r:id="rId5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 autoAdjust="0"/>
    <p:restoredTop sz="94660"/>
  </p:normalViewPr>
  <p:slideViewPr>
    <p:cSldViewPr snapToGrid="0">
      <p:cViewPr>
        <p:scale>
          <a:sx n="78" d="100"/>
          <a:sy n="78" d="100"/>
        </p:scale>
        <p:origin x="948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Infinitely many solutions! Some better than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finite graph explicitly defined (theoretical 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6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exponential (or infinite) graph implicitly defined (AI)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pseudo code for breadth first search and depth first search</a:t>
            </a:r>
          </a:p>
          <a:p>
            <a:pPr lvl="1"/>
            <a:r>
              <a:rPr lang="en-US" sz="2800" dirty="0"/>
              <a:t>Iterative version, not recursive</a:t>
            </a:r>
          </a:p>
          <a:p>
            <a:pPr marL="0" lvl="1" indent="0">
              <a:buNone/>
            </a:pPr>
            <a:endParaRPr lang="en-US" sz="2800" dirty="0"/>
          </a:p>
          <a:p>
            <a:r>
              <a:rPr lang="en-US" dirty="0">
                <a:latin typeface="Courier New"/>
                <a:cs typeface="Courier New"/>
              </a:rPr>
              <a:t>	class 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[] children()</a:t>
            </a: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boolean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isGoal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BFS(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r>
              <a:rPr lang="en-US" dirty="0">
                <a:latin typeface="Courier New"/>
                <a:cs typeface="Courier New"/>
              </a:rPr>
              <a:t>	DFS(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Types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22796"/>
              </p:ext>
            </p:extLst>
          </p:nvPr>
        </p:nvGraphicFramePr>
        <p:xfrm>
          <a:off x="457200" y="1524000"/>
          <a:ext cx="10896600" cy="44756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Pacman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Taxi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dirty="0"/>
                        <a:t>Fully or partially</a:t>
                      </a:r>
                      <a:r>
                        <a:rPr lang="en-US" sz="3200" baseline="0" dirty="0"/>
                        <a:t> observable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Single agent or multi-agent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Deterministic or stochastic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Static or dynamic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Discrete or continuous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42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Can a reflex agent be rational?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36D0D48-2F8C-4617-8504-8A3E90B52D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3" y="265895"/>
            <a:ext cx="4167310" cy="3318648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Reflex Agent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D17656C-F794-473A-86FC-26068266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C34014-745C-413C-BAD1-335798DF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</p:spTree>
    <p:extLst>
      <p:ext uri="{BB962C8B-B14F-4D97-AF65-F5344CB8AC3E}">
        <p14:creationId xmlns:p14="http://schemas.microsoft.com/office/powerpoint/2010/main" val="113338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Agents that Plan Ahead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93033" y="1636296"/>
            <a:ext cx="72063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Decisions based on </a:t>
            </a:r>
            <a:r>
              <a:rPr lang="en-US" b="1" i="1" dirty="0">
                <a:solidFill>
                  <a:srgbClr val="0000FF"/>
                </a:solidFill>
              </a:rPr>
              <a:t>predicted consequences </a:t>
            </a:r>
            <a:r>
              <a:rPr lang="en-US" dirty="0"/>
              <a:t>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have 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transition model</a:t>
            </a:r>
            <a:r>
              <a:rPr lang="en-US" dirty="0"/>
              <a:t>: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formulate a goal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Spectrum of deliberativeness: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complete, optimal plan offline, then execute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a simple, greedy plan, start executing, </a:t>
            </a:r>
            <a:r>
              <a:rPr lang="en-US" dirty="0" err="1"/>
              <a:t>replan</a:t>
            </a:r>
            <a:r>
              <a:rPr lang="en-US" dirty="0"/>
              <a:t> when something goes wrong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4" y="265894"/>
            <a:ext cx="4167309" cy="3318648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13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9372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each state, a set </a:t>
            </a:r>
          </a:p>
          <a:p>
            <a:pPr marL="457093" lvl="1" indent="0">
              <a:lnSpc>
                <a:spcPct val="80000"/>
              </a:lnSpc>
              <a:buNone/>
            </a:pPr>
            <a:r>
              <a:rPr lang="en-US" sz="2400" dirty="0"/>
              <a:t>    Actions(s) of allowable actions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transition model Result(</a:t>
            </a:r>
            <a:r>
              <a:rPr lang="en-US" sz="2400" dirty="0" err="1"/>
              <a:t>s,a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step cost function c(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5401" y="1828801"/>
            <a:ext cx="4659313" cy="568327"/>
            <a:chOff x="5181609" y="2174875"/>
            <a:chExt cx="4659313" cy="56832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3" y="21748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9949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964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1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91549" y="2174877"/>
              <a:ext cx="552451" cy="55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97813" y="2174875"/>
              <a:ext cx="560387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16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7086601" y="3173415"/>
            <a:ext cx="2152649" cy="1322387"/>
            <a:chOff x="6457951" y="3325813"/>
            <a:chExt cx="2152649" cy="1322387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7951" y="3671888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39101" y="3325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58149" y="4087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7162800" y="358140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7162800" y="4114800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7143751" y="34290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7143751" y="4191000"/>
              <a:ext cx="11430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2743200"/>
            <a:ext cx="1752600" cy="568325"/>
            <a:chOff x="6781800" y="3124200"/>
            <a:chExt cx="1752600" cy="568325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3124200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{N, E}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53392" y="3048001"/>
            <a:ext cx="313044" cy="1431668"/>
            <a:chOff x="8153400" y="3048000"/>
            <a:chExt cx="313044" cy="1431667"/>
          </a:xfrm>
        </p:grpSpPr>
        <p:sp>
          <p:nvSpPr>
            <p:cNvPr id="5" name="TextBox 4"/>
            <p:cNvSpPr txBox="1"/>
            <p:nvPr/>
          </p:nvSpPr>
          <p:spPr>
            <a:xfrm>
              <a:off x="81534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53400" y="4110335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1" y="1372102"/>
            <a:ext cx="8302483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153400" y="1219200"/>
            <a:ext cx="3733800" cy="5486400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Actions:</a:t>
            </a:r>
          </a:p>
          <a:p>
            <a:pPr lvl="1" eaLnBrk="1" hangingPunct="1"/>
            <a:r>
              <a:rPr lang="en-US" sz="2000" dirty="0"/>
              <a:t>Go to adjacent city</a:t>
            </a:r>
          </a:p>
          <a:p>
            <a:r>
              <a:rPr lang="en-US" sz="2400" dirty="0"/>
              <a:t>Transition model</a:t>
            </a:r>
          </a:p>
          <a:p>
            <a:pPr lvl="1"/>
            <a:r>
              <a:rPr lang="en-US" sz="2000" dirty="0"/>
              <a:t>Result(A, Go(B)) = B</a:t>
            </a:r>
          </a:p>
          <a:p>
            <a:r>
              <a:rPr lang="en-US" sz="2400" dirty="0"/>
              <a:t>Step cost</a:t>
            </a:r>
          </a:p>
          <a:p>
            <a:pPr lvl="1"/>
            <a:r>
              <a:rPr lang="en-US" sz="2000" dirty="0"/>
              <a:t>Distance along road link 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1" y="1447800"/>
            <a:ext cx="7834132" cy="4724400"/>
            <a:chOff x="152400" y="1447800"/>
            <a:chExt cx="7834132" cy="4724400"/>
          </a:xfrm>
        </p:grpSpPr>
        <p:pic>
          <p:nvPicPr>
            <p:cNvPr id="2" name="Picture 1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000" y="3505200"/>
            <a:ext cx="106680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8" y="1273184"/>
            <a:ext cx="106680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71600" y="4086225"/>
            <a:ext cx="46482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 representation: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0" y="4094173"/>
            <a:ext cx="52578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 representation: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real 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abstracts away details not needed to solve the problem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5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uiExpand="1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3" y="1270167"/>
            <a:ext cx="6761744" cy="4525963"/>
          </a:xfrm>
        </p:spPr>
        <p:txBody>
          <a:bodyPr/>
          <a:lstStyle/>
          <a:p>
            <a:r>
              <a:rPr lang="en-US" dirty="0"/>
              <a:t>World state:</a:t>
            </a:r>
          </a:p>
          <a:p>
            <a:pPr lvl="1"/>
            <a:r>
              <a:rPr lang="en-US" dirty="0"/>
              <a:t>Agent positions: 120</a:t>
            </a:r>
          </a:p>
          <a:p>
            <a:pPr lvl="1"/>
            <a:r>
              <a:rPr lang="en-US" dirty="0"/>
              <a:t>Food count: 30</a:t>
            </a:r>
          </a:p>
          <a:p>
            <a:pPr lvl="1"/>
            <a:r>
              <a:rPr lang="en-US" dirty="0"/>
              <a:t>Ghost positions: 12</a:t>
            </a:r>
          </a:p>
          <a:p>
            <a:pPr lvl="1"/>
            <a:r>
              <a:rPr lang="en-US" dirty="0"/>
              <a:t>Agent facing: NSEW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many</a:t>
            </a:r>
          </a:p>
          <a:p>
            <a:pPr lvl="1"/>
            <a:r>
              <a:rPr lang="en-US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)x(12</a:t>
            </a:r>
            <a:r>
              <a:rPr lang="en-US" baseline="30000" dirty="0"/>
              <a:t>2</a:t>
            </a:r>
            <a:r>
              <a:rPr lang="en-US" dirty="0"/>
              <a:t>)x4</a:t>
            </a:r>
          </a:p>
          <a:p>
            <a:pPr lvl="1"/>
            <a:r>
              <a:rPr lang="en-US" dirty="0"/>
              <a:t>States for </a:t>
            </a:r>
            <a:r>
              <a:rPr lang="en-US" dirty="0" err="1"/>
              <a:t>pathing</a:t>
            </a:r>
            <a:r>
              <a:rPr lang="en-US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</a:t>
            </a:r>
          </a:p>
          <a:p>
            <a:pPr lvl="1"/>
            <a:r>
              <a:rPr lang="en-US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not on Piazza, Gradescope, and Canvas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E-mail me: pvirtue@cmu.edu</a:t>
            </a:r>
          </a:p>
          <a:p>
            <a:endParaRPr lang="en-US" dirty="0"/>
          </a:p>
          <a:p>
            <a:r>
              <a:rPr lang="en-US" dirty="0"/>
              <a:t>No class next Mon 1/21, MLK Holiday</a:t>
            </a:r>
          </a:p>
          <a:p>
            <a:r>
              <a:rPr lang="en-US" dirty="0"/>
              <a:t>Recitation starting this Fri 3pm, GHC 4401 (recommended)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Bring laptop if you can (not required)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P0 before recitation to make sure Python 3.6 is working for you!</a:t>
            </a:r>
            <a:endParaRPr lang="en-US" dirty="0"/>
          </a:p>
          <a:p>
            <a:endParaRPr lang="en-US" dirty="0"/>
          </a:p>
          <a:p>
            <a:r>
              <a:rPr lang="en-US" dirty="0"/>
              <a:t>Reminder to be respectful of quiet areas in campus buildings</a:t>
            </a:r>
          </a:p>
        </p:txBody>
      </p:sp>
    </p:spTree>
    <p:extLst>
      <p:ext uri="{BB962C8B-B14F-4D97-AF65-F5344CB8AC3E}">
        <p14:creationId xmlns:p14="http://schemas.microsoft.com/office/powerpoint/2010/main" val="1988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/>
              <a:t>Problem: eat all dots while keeping the ghosts </a:t>
            </a:r>
            <a:r>
              <a:rPr lang="en-US" sz="2800" dirty="0" err="1"/>
              <a:t>perma</a:t>
            </a:r>
            <a:r>
              <a:rPr lang="en-US" sz="2800" dirty="0"/>
              <a:t>-scared</a:t>
            </a:r>
          </a:p>
          <a:p>
            <a:r>
              <a:rPr lang="en-US" sz="2800" dirty="0"/>
              <a:t>What does the state representation have to specify?</a:t>
            </a:r>
          </a:p>
          <a:p>
            <a:pPr lvl="1"/>
            <a:r>
              <a:rPr lang="en-US" sz="2400" dirty="0"/>
              <a:t>(agent position, dot </a:t>
            </a:r>
            <a:r>
              <a:rPr lang="en-US" sz="2400" dirty="0" err="1"/>
              <a:t>booleans</a:t>
            </a:r>
            <a:r>
              <a:rPr lang="en-US" sz="2400" dirty="0"/>
              <a:t>, power pellet </a:t>
            </a:r>
            <a:r>
              <a:rPr lang="en-US" sz="2400" dirty="0" err="1"/>
              <a:t>booleans</a:t>
            </a:r>
            <a:r>
              <a:rPr lang="en-US" sz="2400" dirty="0"/>
              <a:t>, remaining scared time)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6"/>
            <a:ext cx="4017747" cy="426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transitions resulting from actions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1447802"/>
            <a:ext cx="8077200" cy="4870983"/>
            <a:chOff x="152400" y="1447800"/>
            <a:chExt cx="7834132" cy="4724400"/>
          </a:xfrm>
        </p:grpSpPr>
        <p:pic>
          <p:nvPicPr>
            <p:cNvPr id="5" name="Picture 4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94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1" y="1219201"/>
            <a:ext cx="10628348" cy="5234235"/>
            <a:chOff x="5401733" y="1143000"/>
            <a:chExt cx="6369615" cy="3136900"/>
          </a:xfrm>
        </p:grpSpPr>
        <p:pic>
          <p:nvPicPr>
            <p:cNvPr id="8" name="Picture 7" descr="vacuum2-state-spac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733" y="1168400"/>
              <a:ext cx="6369615" cy="31115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239000" y="1143000"/>
              <a:ext cx="1325580" cy="693935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86600" y="3200400"/>
              <a:ext cx="3078180" cy="85833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4029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7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7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168400" y="1705805"/>
            <a:ext cx="38862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3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91400" y="2286000"/>
            <a:ext cx="2971800" cy="3048000"/>
            <a:chOff x="6858000" y="2438400"/>
            <a:chExt cx="2971800" cy="30480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8153400" y="24384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7639616" y="3137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8630216" y="3124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6396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8630216" y="3886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 dirty="0"/>
                <a:t>G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3922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6858000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30" name="AutoShape 17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8013117" y="2817104"/>
              <a:ext cx="204366" cy="385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17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526901" y="2817104"/>
              <a:ext cx="167398" cy="3720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7"/>
            <p:cNvCxnSpPr>
              <a:cxnSpLocks noChangeShapeType="1"/>
              <a:stCxn id="19" idx="3"/>
              <a:endCxn id="29" idx="7"/>
            </p:cNvCxnSpPr>
            <p:nvPr/>
          </p:nvCxnSpPr>
          <p:spPr bwMode="auto">
            <a:xfrm flipH="1">
              <a:off x="7231501" y="3516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17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7858408" y="3581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17"/>
            <p:cNvCxnSpPr>
              <a:cxnSpLocks noChangeShapeType="1"/>
              <a:stCxn id="20" idx="4"/>
              <a:endCxn id="25" idx="0"/>
            </p:cNvCxnSpPr>
            <p:nvPr/>
          </p:nvCxnSpPr>
          <p:spPr bwMode="auto">
            <a:xfrm>
              <a:off x="8849008" y="3567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17"/>
            <p:cNvCxnSpPr>
              <a:cxnSpLocks noChangeShapeType="1"/>
              <a:stCxn id="20" idx="5"/>
              <a:endCxn id="28" idx="1"/>
            </p:cNvCxnSpPr>
            <p:nvPr/>
          </p:nvCxnSpPr>
          <p:spPr bwMode="auto">
            <a:xfrm>
              <a:off x="9003717" y="3502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6877616" y="4648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76396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cxnSp>
          <p:nvCxnSpPr>
            <p:cNvPr id="44" name="AutoShape 17"/>
            <p:cNvCxnSpPr>
              <a:cxnSpLocks noChangeShapeType="1"/>
              <a:endCxn id="42" idx="0"/>
            </p:cNvCxnSpPr>
            <p:nvPr/>
          </p:nvCxnSpPr>
          <p:spPr bwMode="auto">
            <a:xfrm>
              <a:off x="7096408" y="4329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5" name="AutoShape 17"/>
            <p:cNvCxnSpPr>
              <a:cxnSpLocks noChangeShapeType="1"/>
              <a:endCxn id="43" idx="1"/>
            </p:cNvCxnSpPr>
            <p:nvPr/>
          </p:nvCxnSpPr>
          <p:spPr bwMode="auto">
            <a:xfrm>
              <a:off x="7251117" y="4264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93922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8610600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48" name="AutoShape 17"/>
            <p:cNvCxnSpPr>
              <a:cxnSpLocks noChangeShapeType="1"/>
              <a:endCxn id="47" idx="7"/>
            </p:cNvCxnSpPr>
            <p:nvPr/>
          </p:nvCxnSpPr>
          <p:spPr bwMode="auto">
            <a:xfrm flipH="1">
              <a:off x="8984101" y="4278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9" name="AutoShape 17"/>
            <p:cNvCxnSpPr>
              <a:cxnSpLocks noChangeShapeType="1"/>
              <a:endCxn id="46" idx="0"/>
            </p:cNvCxnSpPr>
            <p:nvPr/>
          </p:nvCxnSpPr>
          <p:spPr bwMode="auto">
            <a:xfrm>
              <a:off x="9611008" y="4343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" name="AutoShape 17"/>
            <p:cNvCxnSpPr>
              <a:cxnSpLocks noChangeShapeType="1"/>
            </p:cNvCxnSpPr>
            <p:nvPr/>
          </p:nvCxnSpPr>
          <p:spPr bwMode="auto">
            <a:xfrm flipH="1">
              <a:off x="7239000" y="5038129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>
              <a:off x="7865907" y="5103104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" name="AutoShape 17"/>
            <p:cNvCxnSpPr>
              <a:cxnSpLocks noChangeShapeType="1"/>
            </p:cNvCxnSpPr>
            <p:nvPr/>
          </p:nvCxnSpPr>
          <p:spPr bwMode="auto">
            <a:xfrm>
              <a:off x="8841509" y="5089583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" name="AutoShape 17"/>
            <p:cNvCxnSpPr>
              <a:cxnSpLocks noChangeShapeType="1"/>
            </p:cNvCxnSpPr>
            <p:nvPr/>
          </p:nvCxnSpPr>
          <p:spPr bwMode="auto">
            <a:xfrm>
              <a:off x="8996218" y="5024608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8288764" y="4724400"/>
            <a:ext cx="123623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atin typeface="ＭＳ ゴシック"/>
                <a:ea typeface="ＭＳ ゴシック"/>
                <a:cs typeface="ＭＳ ゴシック"/>
              </a:rPr>
              <a:t>∞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833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</a:t>
            </a:r>
            <a:r>
              <a:rPr lang="en-US" dirty="0" err="1"/>
              <a:t>vs</a:t>
            </a:r>
            <a:r>
              <a:rPr lang="en-US" dirty="0"/>
              <a:t> 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7" cy="440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727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582434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TREE_SEARCH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269607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638543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F5EE-9574-4CFB-95A6-7AF5B628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19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14A-2FC2-4831-96A2-263F96A8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19" y="598447"/>
            <a:ext cx="8435323" cy="2039539"/>
          </a:xfrm>
        </p:spPr>
        <p:txBody>
          <a:bodyPr/>
          <a:lstStyle/>
          <a:p>
            <a:r>
              <a:rPr lang="en-US" dirty="0"/>
              <a:t>What is the relationship between these sets of states after each loop iteration in </a:t>
            </a:r>
            <a:r>
              <a:rPr lang="en-US" dirty="0">
                <a:solidFill>
                  <a:srgbClr val="00B050"/>
                </a:solidFill>
              </a:rPr>
              <a:t>GRAPH_SEARCH</a:t>
            </a:r>
            <a:r>
              <a:rPr lang="en-US" dirty="0"/>
              <a:t>?</a:t>
            </a:r>
          </a:p>
          <a:p>
            <a:r>
              <a:rPr lang="en-US" dirty="0"/>
              <a:t>(Loop invariants!!!)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738CB5-7A7F-4CF4-A975-959BB6166584}"/>
              </a:ext>
            </a:extLst>
          </p:cNvPr>
          <p:cNvGrpSpPr/>
          <p:nvPr/>
        </p:nvGrpSpPr>
        <p:grpSpPr>
          <a:xfrm>
            <a:off x="648056" y="2815211"/>
            <a:ext cx="3457115" cy="1888367"/>
            <a:chOff x="724116" y="1853643"/>
            <a:chExt cx="3457115" cy="18883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0E5E15-E3A0-4EF3-A71D-D2E4FFE67283}"/>
                </a:ext>
              </a:extLst>
            </p:cNvPr>
            <p:cNvSpPr/>
            <p:nvPr/>
          </p:nvSpPr>
          <p:spPr>
            <a:xfrm>
              <a:off x="742462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982CF-2CD8-466D-8C9C-5FC251E5FACB}"/>
                </a:ext>
              </a:extLst>
            </p:cNvPr>
            <p:cNvSpPr/>
            <p:nvPr/>
          </p:nvSpPr>
          <p:spPr>
            <a:xfrm>
              <a:off x="893615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4F596F-E45C-4EB9-88C1-973988F8B1C6}"/>
                </a:ext>
              </a:extLst>
            </p:cNvPr>
            <p:cNvSpPr txBox="1"/>
            <p:nvPr/>
          </p:nvSpPr>
          <p:spPr>
            <a:xfrm>
              <a:off x="724116" y="1853643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7BB73-8E94-49C3-B0C8-0889547590D3}"/>
                </a:ext>
              </a:extLst>
            </p:cNvPr>
            <p:cNvSpPr txBox="1"/>
            <p:nvPr/>
          </p:nvSpPr>
          <p:spPr>
            <a:xfrm>
              <a:off x="983316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F973E-655B-45FD-A239-BE3F1AE3C047}"/>
                </a:ext>
              </a:extLst>
            </p:cNvPr>
            <p:cNvSpPr/>
            <p:nvPr/>
          </p:nvSpPr>
          <p:spPr>
            <a:xfrm>
              <a:off x="299623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5F3CC-6FDF-437C-AEE1-0528D8E8621E}"/>
                </a:ext>
              </a:extLst>
            </p:cNvPr>
            <p:cNvSpPr txBox="1"/>
            <p:nvPr/>
          </p:nvSpPr>
          <p:spPr>
            <a:xfrm>
              <a:off x="2977049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A666F0-5452-43E7-98B8-6D6A8DF0F216}"/>
                </a:ext>
              </a:extLst>
            </p:cNvPr>
            <p:cNvSpPr/>
            <p:nvPr/>
          </p:nvSpPr>
          <p:spPr>
            <a:xfrm>
              <a:off x="193760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A1012B-F36C-4660-AEAE-D61F2EA87794}"/>
                </a:ext>
              </a:extLst>
            </p:cNvPr>
            <p:cNvSpPr txBox="1"/>
            <p:nvPr/>
          </p:nvSpPr>
          <p:spPr>
            <a:xfrm>
              <a:off x="2048381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13DC9E-F3A8-41B7-8B85-BB8FF40E5FAF}"/>
              </a:ext>
            </a:extLst>
          </p:cNvPr>
          <p:cNvGrpSpPr/>
          <p:nvPr/>
        </p:nvGrpSpPr>
        <p:grpSpPr>
          <a:xfrm>
            <a:off x="4524866" y="2815211"/>
            <a:ext cx="3457115" cy="1888367"/>
            <a:chOff x="4595673" y="1853643"/>
            <a:chExt cx="3457115" cy="18883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A637BA-4E1D-4EDF-B3C3-27F4FC87F2A2}"/>
                </a:ext>
              </a:extLst>
            </p:cNvPr>
            <p:cNvSpPr/>
            <p:nvPr/>
          </p:nvSpPr>
          <p:spPr>
            <a:xfrm>
              <a:off x="4614019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4ECB7C-0CA8-4107-9F8D-06C379EC515B}"/>
                </a:ext>
              </a:extLst>
            </p:cNvPr>
            <p:cNvSpPr/>
            <p:nvPr/>
          </p:nvSpPr>
          <p:spPr>
            <a:xfrm>
              <a:off x="476517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7A4A35-C0CC-4368-9E90-6F133B5CC0AA}"/>
                </a:ext>
              </a:extLst>
            </p:cNvPr>
            <p:cNvSpPr txBox="1"/>
            <p:nvPr/>
          </p:nvSpPr>
          <p:spPr>
            <a:xfrm>
              <a:off x="4595673" y="1853643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A9FCA-CF0C-4FA3-8512-4872D8464EF9}"/>
                </a:ext>
              </a:extLst>
            </p:cNvPr>
            <p:cNvSpPr txBox="1"/>
            <p:nvPr/>
          </p:nvSpPr>
          <p:spPr>
            <a:xfrm>
              <a:off x="4854873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83B548-022A-4047-A11B-4F2F78D44509}"/>
                </a:ext>
              </a:extLst>
            </p:cNvPr>
            <p:cNvSpPr/>
            <p:nvPr/>
          </p:nvSpPr>
          <p:spPr>
            <a:xfrm>
              <a:off x="6867789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3FF02-F845-4910-9617-4B781DD32EFA}"/>
                </a:ext>
              </a:extLst>
            </p:cNvPr>
            <p:cNvSpPr txBox="1"/>
            <p:nvPr/>
          </p:nvSpPr>
          <p:spPr>
            <a:xfrm>
              <a:off x="6848606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3A958-FD76-4BF5-8F9D-FA78B92B0A5C}"/>
                </a:ext>
              </a:extLst>
            </p:cNvPr>
            <p:cNvSpPr/>
            <p:nvPr/>
          </p:nvSpPr>
          <p:spPr>
            <a:xfrm>
              <a:off x="5449651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2DCFE-78E7-47B2-8561-F99F8540D00E}"/>
                </a:ext>
              </a:extLst>
            </p:cNvPr>
            <p:cNvSpPr txBox="1"/>
            <p:nvPr/>
          </p:nvSpPr>
          <p:spPr>
            <a:xfrm>
              <a:off x="5560430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F68B-EB56-4E2B-A507-7A255EDBF3EE}"/>
              </a:ext>
            </a:extLst>
          </p:cNvPr>
          <p:cNvGrpSpPr/>
          <p:nvPr/>
        </p:nvGrpSpPr>
        <p:grpSpPr>
          <a:xfrm>
            <a:off x="8434015" y="2825316"/>
            <a:ext cx="3438769" cy="1878262"/>
            <a:chOff x="3567567" y="4153570"/>
            <a:chExt cx="3438769" cy="18782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128182-CB62-49C7-BC37-492AC7E7849F}"/>
                </a:ext>
              </a:extLst>
            </p:cNvPr>
            <p:cNvSpPr/>
            <p:nvPr/>
          </p:nvSpPr>
          <p:spPr>
            <a:xfrm>
              <a:off x="3567567" y="4188960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BFD14E-DE6C-4CB6-98D7-9EAD69FD2587}"/>
                </a:ext>
              </a:extLst>
            </p:cNvPr>
            <p:cNvSpPr/>
            <p:nvPr/>
          </p:nvSpPr>
          <p:spPr>
            <a:xfrm>
              <a:off x="3737449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259D9F-D82A-452A-9F81-386CF44AFB68}"/>
                </a:ext>
              </a:extLst>
            </p:cNvPr>
            <p:cNvSpPr txBox="1"/>
            <p:nvPr/>
          </p:nvSpPr>
          <p:spPr>
            <a:xfrm>
              <a:off x="3567950" y="415357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6E18F0-FA3B-4575-90D1-E6E2A83C5542}"/>
                </a:ext>
              </a:extLst>
            </p:cNvPr>
            <p:cNvSpPr txBox="1"/>
            <p:nvPr/>
          </p:nvSpPr>
          <p:spPr>
            <a:xfrm>
              <a:off x="3827150" y="4374424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CBF9DE-CE1E-44CF-B55D-24FF3A55A4F7}"/>
                </a:ext>
              </a:extLst>
            </p:cNvPr>
            <p:cNvSpPr/>
            <p:nvPr/>
          </p:nvSpPr>
          <p:spPr>
            <a:xfrm>
              <a:off x="5840066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99D83-F971-409E-8DA6-2A67D6E40247}"/>
                </a:ext>
              </a:extLst>
            </p:cNvPr>
            <p:cNvSpPr txBox="1"/>
            <p:nvPr/>
          </p:nvSpPr>
          <p:spPr>
            <a:xfrm>
              <a:off x="5820883" y="4374424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C84083-1BE0-492D-A13E-DAE1EC510055}"/>
                </a:ext>
              </a:extLst>
            </p:cNvPr>
            <p:cNvSpPr/>
            <p:nvPr/>
          </p:nvSpPr>
          <p:spPr>
            <a:xfrm>
              <a:off x="4035679" y="5001260"/>
              <a:ext cx="649785" cy="6237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5B17B0-C12A-498B-A567-DA9C36714949}"/>
                </a:ext>
              </a:extLst>
            </p:cNvPr>
            <p:cNvSpPr txBox="1"/>
            <p:nvPr/>
          </p:nvSpPr>
          <p:spPr>
            <a:xfrm>
              <a:off x="4115694" y="5693278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30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 (online)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Released </a:t>
            </a:r>
            <a:r>
              <a:rPr lang="en-US" sz="2800" dirty="0"/>
              <a:t>at 4:30 pm today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Tue 1/22,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Required, but worth zero points</a:t>
            </a:r>
            <a:endParaRPr lang="en-US" sz="2800" dirty="0"/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Thu 1/24, 10 pm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No pairs, submit individually</a:t>
            </a:r>
          </a:p>
          <a:p>
            <a:pPr lvl="2" indent="0">
              <a:buNone/>
            </a:pPr>
            <a:endParaRPr lang="en-US" sz="2800" dirty="0"/>
          </a:p>
          <a:p>
            <a:r>
              <a:rPr lang="en-US" dirty="0"/>
              <a:t>Remaining programming assignments may be done in pairs</a:t>
            </a:r>
            <a:endParaRPr lang="en-US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/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65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B84B-43BF-4CE3-A054-F2C6EB44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4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48F1F-34A3-4186-9106-B878F8B61AEA}"/>
              </a:ext>
            </a:extLst>
          </p:cNvPr>
          <p:cNvSpPr txBox="1"/>
          <p:nvPr/>
        </p:nvSpPr>
        <p:spPr>
          <a:xfrm>
            <a:off x="287994" y="590452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GRAPH-SEARCH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72992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C1E-59E3-4BA5-BA92-112613E0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BAD3-AAB9-4003-A21C-02372464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search algorithm overlays a tree on a graph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frontier</a:t>
            </a:r>
            <a:r>
              <a:rPr lang="en-US" dirty="0"/>
              <a:t> states separate the </a:t>
            </a:r>
            <a:r>
              <a:rPr lang="en-US" dirty="0">
                <a:solidFill>
                  <a:srgbClr val="00B0F0"/>
                </a:solidFill>
              </a:rPr>
              <a:t>explored</a:t>
            </a:r>
            <a:r>
              <a:rPr lang="en-US" dirty="0"/>
              <a:t> states from </a:t>
            </a:r>
            <a:r>
              <a:rPr lang="en-US" dirty="0">
                <a:solidFill>
                  <a:srgbClr val="00B0F0"/>
                </a:solidFill>
              </a:rPr>
              <a:t>never seen </a:t>
            </a:r>
            <a:r>
              <a:rPr lang="en-US" dirty="0"/>
              <a:t>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848A7-B121-4040-8940-E5260116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21" y="2344865"/>
            <a:ext cx="7423031" cy="161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F6452-5285-43B4-9722-6FC353ED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26" y="4295775"/>
            <a:ext cx="6636636" cy="181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3C91FB-D46E-497C-BC6E-521A462A0729}"/>
              </a:ext>
            </a:extLst>
          </p:cNvPr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Images: AIMA, Figure 3.8, 3.9</a:t>
            </a:r>
          </a:p>
        </p:txBody>
      </p:sp>
    </p:spTree>
    <p:extLst>
      <p:ext uri="{BB962C8B-B14F-4D97-AF65-F5344CB8AC3E}">
        <p14:creationId xmlns:p14="http://schemas.microsoft.com/office/powerpoint/2010/main" val="3406736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</p:spTree>
    <p:extLst>
      <p:ext uri="{BB962C8B-B14F-4D97-AF65-F5344CB8AC3E}">
        <p14:creationId xmlns:p14="http://schemas.microsoft.com/office/powerpoint/2010/main" val="39431258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4312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4" name="MazeWater-B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80" y="1020594"/>
            <a:ext cx="7896715" cy="58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3" name="MazeWater-D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74" y="1022312"/>
            <a:ext cx="7894391" cy="58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3491"/>
            <a:ext cx="7620000" cy="14477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Nodes have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200" dirty="0">
                <a:solidFill>
                  <a:srgbClr val="008000"/>
                </a:solidFill>
              </a:rPr>
              <a:t>state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parent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action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path-cost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 descr="state-vs-n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37" y="1752600"/>
            <a:ext cx="5799971" cy="3505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744" y="3124200"/>
            <a:ext cx="16526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2743202"/>
            <a:ext cx="72390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 child of </a:t>
            </a:r>
            <a:r>
              <a:rPr lang="en-US" dirty="0">
                <a:solidFill>
                  <a:srgbClr val="0000FF"/>
                </a:solidFill>
              </a:rPr>
              <a:t>node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by action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has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  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result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 err="1">
                <a:solidFill>
                  <a:schemeClr val="tx1"/>
                </a:solidFill>
              </a:rPr>
              <a:t>,</a:t>
            </a:r>
            <a:r>
              <a:rPr lang="en-US" i="1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parent</a:t>
            </a:r>
            <a:r>
              <a:rPr lang="en-US" dirty="0"/>
              <a:t>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node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action</a:t>
            </a:r>
            <a:r>
              <a:rPr lang="en-US" dirty="0"/>
              <a:t> 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path-cost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path_cost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/>
              <a:t>      	</a:t>
            </a:r>
            <a:r>
              <a:rPr lang="en-US" dirty="0" err="1">
                <a:solidFill>
                  <a:srgbClr val="FF0000"/>
                </a:solidFill>
              </a:rPr>
              <a:t>step_cost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self.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6263620"/>
            <a:ext cx="11154011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Extract solution by tracing back parent pointers, collecting actions</a:t>
            </a:r>
          </a:p>
        </p:txBody>
      </p:sp>
    </p:spTree>
    <p:extLst>
      <p:ext uri="{BB962C8B-B14F-4D97-AF65-F5344CB8AC3E}">
        <p14:creationId xmlns:p14="http://schemas.microsoft.com/office/powerpoint/2010/main" val="39616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DFS Graph Search</a:t>
            </a:r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7203989" y="367130"/>
            <a:ext cx="4435912" cy="258610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88564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10513" y="1377225"/>
            <a:ext cx="88138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BFS outperform DFS?</a:t>
            </a:r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DFS outperform BFS?</a:t>
            </a:r>
          </a:p>
        </p:txBody>
      </p:sp>
    </p:spTree>
    <p:extLst>
      <p:ext uri="{BB962C8B-B14F-4D97-AF65-F5344CB8AC3E}">
        <p14:creationId xmlns:p14="http://schemas.microsoft.com/office/powerpoint/2010/main" val="37033201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7"/>
            <a:ext cx="5838824" cy="441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270C47-9196-4F74-A1F1-344816DE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10" y="533406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Agents and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9430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9827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</p:spTree>
    <p:extLst>
      <p:ext uri="{BB962C8B-B14F-4D97-AF65-F5344CB8AC3E}">
        <p14:creationId xmlns:p14="http://schemas.microsoft.com/office/powerpoint/2010/main" val="329612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59892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5" y="3340100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2</a:t>
            </a:r>
            <a:r>
              <a:rPr lang="en-US" sz="240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20865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7848600" y="2826781"/>
            <a:ext cx="6858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Isosceles Triangle 31"/>
          <p:cNvSpPr/>
          <p:nvPr/>
        </p:nvSpPr>
        <p:spPr>
          <a:xfrm>
            <a:off x="7507224" y="3048000"/>
            <a:ext cx="13716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Isosceles Triangle 32"/>
          <p:cNvSpPr/>
          <p:nvPr/>
        </p:nvSpPr>
        <p:spPr>
          <a:xfrm>
            <a:off x="6812280" y="3276600"/>
            <a:ext cx="27432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-2787651" y="2822575"/>
            <a:ext cx="21945600" cy="4724400"/>
            <a:chOff x="-4114800" y="2133600"/>
            <a:chExt cx="21945600" cy="4724400"/>
          </a:xfrm>
          <a:solidFill>
            <a:schemeClr val="bg1">
              <a:lumMod val="8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-4114800" y="2133600"/>
              <a:ext cx="21945600" cy="1524000"/>
              <a:chOff x="-4114800" y="2133600"/>
              <a:chExt cx="21945600" cy="1524000"/>
            </a:xfrm>
            <a:grpFill/>
          </p:grpSpPr>
          <p:sp>
            <p:nvSpPr>
              <p:cNvPr id="25" name="Isosceles Triangle 24"/>
              <p:cNvSpPr/>
              <p:nvPr/>
            </p:nvSpPr>
            <p:spPr>
              <a:xfrm>
                <a:off x="6515100" y="2133600"/>
                <a:ext cx="685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6172200" y="2362200"/>
                <a:ext cx="1371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486400" y="2590800"/>
                <a:ext cx="27432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114800" y="2819400"/>
                <a:ext cx="5486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371600" y="3048000"/>
                <a:ext cx="10972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-4114800" y="3276600"/>
                <a:ext cx="21945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2895600" y="3657600"/>
              <a:ext cx="19507200" cy="3200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32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8083850" cy="4729164"/>
          </a:xfrm>
        </p:spPr>
        <p:txBody>
          <a:bodyPr/>
          <a:lstStyle/>
          <a:p>
            <a:r>
              <a:rPr lang="en-US" dirty="0"/>
              <a:t>Are these the properties for BFS or DFS?</a:t>
            </a:r>
          </a:p>
          <a:p>
            <a:endParaRPr lang="en-US" dirty="0"/>
          </a:p>
          <a:p>
            <a:pPr lvl="1"/>
            <a:r>
              <a:rPr lang="en-US" sz="2800" dirty="0"/>
              <a:t> Takes O(</a:t>
            </a:r>
            <a:r>
              <a:rPr lang="en-US" sz="2800" dirty="0" err="1"/>
              <a:t>b</a:t>
            </a:r>
            <a:r>
              <a:rPr lang="en-US" sz="2800" baseline="30000" dirty="0" err="1"/>
              <a:t>m</a:t>
            </a:r>
            <a:r>
              <a:rPr lang="en-US" sz="2800" dirty="0"/>
              <a:t>) time</a:t>
            </a:r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 Uses O(</a:t>
            </a:r>
            <a:r>
              <a:rPr lang="en-US" sz="2800" dirty="0" err="1"/>
              <a:t>bm</a:t>
            </a:r>
            <a:r>
              <a:rPr lang="en-US" sz="2800" dirty="0"/>
              <a:t>) space on frontier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Complete with graph search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Not optimal unless all goals are in the same level (and the same step cost everywhere)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5397" y="909635"/>
            <a:ext cx="6323633" cy="2912765"/>
            <a:chOff x="1066905" y="2012950"/>
            <a:chExt cx="6323633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2681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654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66905" y="3187848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679243" y="2586037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76974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82469" y="1752601"/>
            <a:ext cx="6104731" cy="2912765"/>
            <a:chOff x="1091407" y="2012950"/>
            <a:chExt cx="6104731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49" y="2427287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49" y="2838450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91407" y="3162823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54610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(graph search)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9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4" y="239236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73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83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7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94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9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a Least-Cost Path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9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(Tree)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9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11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9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5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44" y="2591577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7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3" y="1371608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3" y="2133607"/>
            <a:ext cx="928424" cy="318759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5" y="2011363"/>
            <a:ext cx="1204591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72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44" y="1408122"/>
            <a:ext cx="855337" cy="389759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94" y="1655773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61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6" y="4451361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1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6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6" y="60071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6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10" y="64770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6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9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24" y="6280159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6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6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61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6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10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10" y="551181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10" y="60166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6" y="5521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6" y="5000636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1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61" y="444501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1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(Tree)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3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8" y="3532199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8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3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84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33" y="4505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61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83" y="3978286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8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7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3"/>
            <a:ext cx="25193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5" y="3408372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(Tree)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8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6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5" y="3870331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5" y="1447800"/>
            <a:ext cx="3276595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first: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C0000"/>
                </a:solidFill>
              </a:rPr>
              <a:t>Frontier is a priority queue (priority: cumulative cost</a:t>
            </a:r>
            <a:r>
              <a:rPr lang="en-US" i="1" dirty="0"/>
              <a:t>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61" y="43815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61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12" y="439103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6" y="4927608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61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8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5" y="59817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6" y="596265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61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5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92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5" y="1447806"/>
            <a:ext cx="5791199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Agents and Environment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549602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</a:t>
            </a:r>
            <a:r>
              <a:rPr lang="en-US" sz="2300" b="1" dirty="0" err="1"/>
              <a:t>path_cost</a:t>
            </a:r>
            <a:r>
              <a:rPr lang="en-US" sz="2300" b="1" dirty="0"/>
              <a:t>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</a:t>
            </a:r>
            <a:r>
              <a:rPr lang="en-US" sz="2300" b="1" dirty="0" err="1"/>
              <a:t>path_cost</a:t>
            </a:r>
            <a:r>
              <a:rPr lang="en-US" sz="2300" b="1" dirty="0"/>
              <a:t>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</a:t>
            </a:r>
            <a:r>
              <a:rPr lang="en-US" sz="2300" b="1" dirty="0" err="1"/>
              <a:t>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113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solution!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arcs cost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dirty="0"/>
          </a:p>
          <a:p>
            <a:pPr lvl="1"/>
            <a:r>
              <a:rPr lang="en-US" dirty="0"/>
              <a:t>Takes time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859831" y="3015049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442192" y="3788720"/>
            <a:ext cx="1447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198219" y="4051684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 </a:t>
            </a:r>
            <a:r>
              <a:rPr lang="en-US" sz="20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1023595" y="3656396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807695" y="3278572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Remember: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explores increasing cost contours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soon!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rati</a:t>
            </a:r>
            <a:r>
              <a:rPr lang="en-US" sz="3200" dirty="0"/>
              <a:t>onal depends on:</a:t>
            </a:r>
          </a:p>
          <a:p>
            <a:pPr lvl="1"/>
            <a:r>
              <a:rPr lang="en-US" sz="2800" dirty="0"/>
              <a:t>Performance measure</a:t>
            </a:r>
          </a:p>
          <a:p>
            <a:pPr lvl="1"/>
            <a:r>
              <a:rPr lang="en-US" sz="2800" dirty="0"/>
              <a:t>Agent’s prior knowledge of environment</a:t>
            </a:r>
          </a:p>
          <a:p>
            <a:pPr lvl="1"/>
            <a:r>
              <a:rPr lang="en-US" sz="2800" dirty="0"/>
              <a:t>Actions available to agent</a:t>
            </a:r>
          </a:p>
          <a:p>
            <a:pPr lvl="1"/>
            <a:r>
              <a:rPr lang="en-US" sz="2800" dirty="0"/>
              <a:t>Percept sequence to date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dirty="0"/>
              <a:t>Being rati</a:t>
            </a:r>
            <a:r>
              <a:rPr lang="en-US" dirty="0"/>
              <a:t>onal means </a:t>
            </a:r>
            <a:r>
              <a:rPr lang="en-US" b="1" dirty="0">
                <a:solidFill>
                  <a:srgbClr val="0000FF"/>
                </a:solidFill>
              </a:rPr>
              <a:t>maximizing your expected utility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017" y="1225064"/>
            <a:ext cx="4411884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28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omniscient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are limited by the available percepts</a:t>
            </a:r>
          </a:p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clairvoyant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may lack knowledge of the environment dynamics</a:t>
            </a:r>
          </a:p>
          <a:p>
            <a:r>
              <a:rPr lang="en-US" dirty="0"/>
              <a:t>Do rational agents </a:t>
            </a:r>
            <a:r>
              <a:rPr lang="en-US" b="1" i="1" dirty="0">
                <a:solidFill>
                  <a:srgbClr val="FF0000"/>
                </a:solidFill>
              </a:rPr>
              <a:t>explore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Yes – in unknown environments these are essential</a:t>
            </a:r>
          </a:p>
          <a:p>
            <a:r>
              <a:rPr lang="en-US" dirty="0"/>
              <a:t>So rational agents are not necessarily successful, but they are </a:t>
            </a:r>
            <a:r>
              <a:rPr lang="en-US" b="1" i="1" dirty="0">
                <a:solidFill>
                  <a:srgbClr val="FF0000"/>
                </a:solidFill>
              </a:rPr>
              <a:t>autonomous</a:t>
            </a:r>
            <a:r>
              <a:rPr lang="en-US" dirty="0"/>
              <a:t> (i.e., transcend initial program)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Environment - PEAS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329927"/>
            <a:ext cx="617220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marL="342858" indent="-34285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57" indent="-285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0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14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28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43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57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71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Performance measure</a:t>
            </a:r>
          </a:p>
          <a:p>
            <a:pPr lvl="1"/>
            <a:r>
              <a:rPr lang="en-US" sz="2400" dirty="0"/>
              <a:t>-1 per step; +10 food; +500 win; -500 die; +200 hit scared ghost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/>
            <a:r>
              <a:rPr lang="en-US" sz="2400" dirty="0" err="1"/>
              <a:t>Pacman</a:t>
            </a:r>
            <a:r>
              <a:rPr lang="en-US" sz="2400" dirty="0"/>
              <a:t> dynamics (</a:t>
            </a:r>
            <a:r>
              <a:rPr lang="en-US" sz="2400" dirty="0" err="1"/>
              <a:t>incl</a:t>
            </a:r>
            <a:r>
              <a:rPr lang="en-US" sz="2400" dirty="0"/>
              <a:t> ghost behavior)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Actuators</a:t>
            </a:r>
          </a:p>
          <a:p>
            <a:pPr lvl="1"/>
            <a:r>
              <a:rPr lang="en-US" sz="2400" dirty="0"/>
              <a:t>North, South, East, West, (Stop)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Sensors</a:t>
            </a:r>
          </a:p>
          <a:p>
            <a:pPr lvl="1"/>
            <a:r>
              <a:rPr lang="en-US" sz="2400" dirty="0"/>
              <a:t>Entire state is visible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8127935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4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PEAS: Automated Taxi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06127"/>
            <a:ext cx="6400800" cy="3546873"/>
          </a:xfrm>
        </p:spPr>
        <p:txBody>
          <a:bodyPr/>
          <a:lstStyle/>
          <a:p>
            <a:r>
              <a:rPr lang="en-US" dirty="0"/>
              <a:t>Performance measure</a:t>
            </a:r>
          </a:p>
          <a:p>
            <a:pPr lvl="1"/>
            <a:r>
              <a:rPr lang="en-US" dirty="0"/>
              <a:t>Income, happy customer, vehicle costs, fines, insurance premiums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US streets, other drivers, customers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Steering, brake, gas, display/speaker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Camera, radar, accelerometer, engine sensors, microphone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1371600"/>
            <a:ext cx="3314700" cy="4596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Image: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nypost.com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/2014/06/21/how-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-might-put-taxi-drivers-out-of-business/</a:t>
            </a:r>
          </a:p>
        </p:txBody>
      </p:sp>
    </p:spTree>
    <p:extLst>
      <p:ext uri="{BB962C8B-B14F-4D97-AF65-F5344CB8AC3E}">
        <p14:creationId xmlns:p14="http://schemas.microsoft.com/office/powerpoint/2010/main" val="29119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2532</Words>
  <Application>Microsoft Office PowerPoint</Application>
  <PresentationFormat>Widescreen</PresentationFormat>
  <Paragraphs>735</Paragraphs>
  <Slides>55</Slides>
  <Notes>10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ＭＳ 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Warm-up as you walk in</vt:lpstr>
      <vt:lpstr>Announcements</vt:lpstr>
      <vt:lpstr>Announcements</vt:lpstr>
      <vt:lpstr>AI: Representation and Problem Solving </vt:lpstr>
      <vt:lpstr>Today</vt:lpstr>
      <vt:lpstr>Rationality, contd.</vt:lpstr>
      <vt:lpstr>Rational Agents</vt:lpstr>
      <vt:lpstr>Task Environment - PEAS</vt:lpstr>
      <vt:lpstr>PEAS: Automated Taxi </vt:lpstr>
      <vt:lpstr>Environment Types</vt:lpstr>
      <vt:lpstr>Reflex Agents</vt:lpstr>
      <vt:lpstr>Demo Reflex Agent</vt:lpstr>
      <vt:lpstr>Agents that Plan Ahead</vt:lpstr>
      <vt:lpstr>Search Problems</vt:lpstr>
      <vt:lpstr>Search Problems</vt:lpstr>
      <vt:lpstr>Search Problems Are Models</vt:lpstr>
      <vt:lpstr>Example: Travelling in Romania</vt:lpstr>
      <vt:lpstr>What’s in a State Space?</vt:lpstr>
      <vt:lpstr>State Space Sizes?</vt:lpstr>
      <vt:lpstr>Safe Passage</vt:lpstr>
      <vt:lpstr>State Space Graphs and Search Trees</vt:lpstr>
      <vt:lpstr>State Space Graphs</vt:lpstr>
      <vt:lpstr>More Examples</vt:lpstr>
      <vt:lpstr>More Examples</vt:lpstr>
      <vt:lpstr>State Space Graphs vs. Search Trees</vt:lpstr>
      <vt:lpstr>Tree Search vs Graph Search</vt:lpstr>
      <vt:lpstr>PowerPoint Presentation</vt:lpstr>
      <vt:lpstr>PowerPoint Presentation</vt:lpstr>
      <vt:lpstr>Piazza Poll</vt:lpstr>
      <vt:lpstr>Piazza Poll</vt:lpstr>
      <vt:lpstr>Graph Search</vt:lpstr>
      <vt:lpstr>BFS vs DFS</vt:lpstr>
      <vt:lpstr>Piazza Poll</vt:lpstr>
      <vt:lpstr>Video of Demo Maze Water DFS/BFS (part 1)</vt:lpstr>
      <vt:lpstr>Video of Demo Maze Water DFS/BFS (part 2)</vt:lpstr>
      <vt:lpstr>A Note on Implementation</vt:lpstr>
      <vt:lpstr>Walk-through DFS Graph Search</vt:lpstr>
      <vt:lpstr>BFS vs DFS</vt:lpstr>
      <vt:lpstr>Search Algorithm Properties</vt:lpstr>
      <vt:lpstr>Search Algorithm Properties</vt:lpstr>
      <vt:lpstr>Search Algorithm Properties</vt:lpstr>
      <vt:lpstr>Piazza Poll</vt:lpstr>
      <vt:lpstr>Depth-First Search (DFS) Properties</vt:lpstr>
      <vt:lpstr>Breadth-First Search (BFS) Properties</vt:lpstr>
      <vt:lpstr>Iterative Deepening</vt:lpstr>
      <vt:lpstr>Finding a Least-Cost Path</vt:lpstr>
      <vt:lpstr>Depth-First (Tree) Search</vt:lpstr>
      <vt:lpstr>Breadth-First (Tree) Search</vt:lpstr>
      <vt:lpstr>Uniform Cost (Tree) Search</vt:lpstr>
      <vt:lpstr>Uniform Cost Search</vt:lpstr>
      <vt:lpstr>PowerPoint Presentation</vt:lpstr>
      <vt:lpstr>PowerPoint Presentation</vt:lpstr>
      <vt:lpstr>Walk-through UCS</vt:lpstr>
      <vt:lpstr>Uniform Cost Search (UCS) Properties</vt:lpstr>
      <vt:lpstr>Uniform Cost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 Hash Tables</dc:title>
  <dc:creator>Pat Virtue</dc:creator>
  <cp:lastModifiedBy>Pat Virtue</cp:lastModifiedBy>
  <cp:revision>553</cp:revision>
  <cp:lastPrinted>2018-11-27T13:42:27Z</cp:lastPrinted>
  <dcterms:created xsi:type="dcterms:W3CDTF">2018-10-11T11:39:27Z</dcterms:created>
  <dcterms:modified xsi:type="dcterms:W3CDTF">2019-01-16T19:11:31Z</dcterms:modified>
</cp:coreProperties>
</file>