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41"/>
  </p:notesMasterIdLst>
  <p:sldIdLst>
    <p:sldId id="776" r:id="rId3"/>
    <p:sldId id="663" r:id="rId4"/>
    <p:sldId id="261" r:id="rId5"/>
    <p:sldId id="266" r:id="rId6"/>
    <p:sldId id="262" r:id="rId7"/>
    <p:sldId id="270" r:id="rId8"/>
    <p:sldId id="264" r:id="rId9"/>
    <p:sldId id="1204" r:id="rId10"/>
    <p:sldId id="1205" r:id="rId11"/>
    <p:sldId id="1206" r:id="rId12"/>
    <p:sldId id="1207" r:id="rId13"/>
    <p:sldId id="1209" r:id="rId14"/>
    <p:sldId id="290" r:id="rId15"/>
    <p:sldId id="1210" r:id="rId16"/>
    <p:sldId id="1211" r:id="rId17"/>
    <p:sldId id="1213" r:id="rId18"/>
    <p:sldId id="1214" r:id="rId19"/>
    <p:sldId id="1215" r:id="rId20"/>
    <p:sldId id="1216" r:id="rId21"/>
    <p:sldId id="1212" r:id="rId22"/>
    <p:sldId id="1217" r:id="rId23"/>
    <p:sldId id="1218" r:id="rId24"/>
    <p:sldId id="1219" r:id="rId25"/>
    <p:sldId id="1220" r:id="rId26"/>
    <p:sldId id="1221" r:id="rId27"/>
    <p:sldId id="289" r:id="rId28"/>
    <p:sldId id="297" r:id="rId29"/>
    <p:sldId id="295" r:id="rId30"/>
    <p:sldId id="1222" r:id="rId31"/>
    <p:sldId id="294" r:id="rId32"/>
    <p:sldId id="301" r:id="rId33"/>
    <p:sldId id="504" r:id="rId34"/>
    <p:sldId id="551" r:id="rId35"/>
    <p:sldId id="548" r:id="rId36"/>
    <p:sldId id="539" r:id="rId37"/>
    <p:sldId id="540" r:id="rId38"/>
    <p:sldId id="1224" r:id="rId39"/>
    <p:sldId id="288" r:id="rId40"/>
  </p:sldIdLst>
  <p:sldSz cx="12192000" cy="6858000"/>
  <p:notesSz cx="7010400" cy="92964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mbria Math" panose="02040503050406030204" pitchFamily="18" charset="0"/>
      <p:regular r:id="rId48"/>
    </p:embeddedFont>
    <p:embeddedFont>
      <p:font typeface="Palatino Linotype" panose="02040502050505030304" pitchFamily="18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1FFE6"/>
    <a:srgbClr val="E88510"/>
    <a:srgbClr val="FFCCCC"/>
    <a:srgbClr val="FF9999"/>
    <a:srgbClr val="D60093"/>
    <a:srgbClr val="104F9C"/>
    <a:srgbClr val="AE7C42"/>
    <a:srgbClr val="F2B800"/>
    <a:srgbClr val="00A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91" autoAdjust="0"/>
    <p:restoredTop sz="96711" autoAdjust="0"/>
  </p:normalViewPr>
  <p:slideViewPr>
    <p:cSldViewPr snapToGrid="0">
      <p:cViewPr varScale="1">
        <p:scale>
          <a:sx n="139" d="100"/>
          <a:sy n="139" d="100"/>
        </p:scale>
        <p:origin x="53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73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939B6-718A-E04C-9CBF-1FE0695B4D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607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48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0" y="1219201"/>
            <a:ext cx="10058400" cy="2152651"/>
          </a:xfrm>
        </p:spPr>
        <p:txBody>
          <a:bodyPr>
            <a:no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800" y="3375491"/>
            <a:ext cx="82296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2069C06D-4ED8-42C6-905D-CA84CA1B6CBF}" type="datetime2">
              <a:rPr lang="en-US" smtClean="0"/>
              <a:t>Tuesday, May 14, 2019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33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14CB1CAA-32CD-4B55-B92A-B8F0843CACF4}" type="datetime2">
              <a:rPr lang="en-US" smtClean="0"/>
              <a:t>Tuesday, May 14, 2019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032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89600" y="4074510"/>
            <a:ext cx="609600" cy="135421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4267368"/>
            <a:ext cx="49784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60945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0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35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81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7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1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6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3AD8CDC4-3D19-4983-B478-82F6B8E5AB66}" type="datetime2">
              <a:rPr lang="en-US" smtClean="0"/>
              <a:t>Tuesday, May 14, 2019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1905000"/>
            <a:ext cx="8046720" cy="2350008"/>
          </a:xfrm>
        </p:spPr>
        <p:txBody>
          <a:bodyPr/>
          <a:lstStyle>
            <a:lvl1pPr marL="0" algn="l" defTabSz="1218906" rtl="0" eaLnBrk="1" latinLnBrk="0" hangingPunct="1">
              <a:spcBef>
                <a:spcPct val="0"/>
              </a:spcBef>
              <a:buNone/>
              <a:defRPr lang="en-US" sz="72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445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84B82477-D5D3-4181-8C11-75D0F2433A87}" type="datetime2">
              <a:rPr lang="en-US" smtClean="0"/>
              <a:t>Tuesday, May 14, 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792224" y="658368"/>
            <a:ext cx="436473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705600" y="658378"/>
            <a:ext cx="4364736" cy="3432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671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8160" y="661977"/>
            <a:ext cx="4364736" cy="639763"/>
          </a:xfrm>
        </p:spPr>
        <p:txBody>
          <a:bodyPr anchor="ctr">
            <a:noAutofit/>
          </a:bodyPr>
          <a:lstStyle>
            <a:lvl1pPr marL="0" indent="0">
              <a:buNone/>
              <a:defRPr sz="2933" b="0"/>
            </a:lvl1pPr>
            <a:lvl2pPr marL="609453" indent="0">
              <a:buNone/>
              <a:defRPr sz="2667" b="1"/>
            </a:lvl2pPr>
            <a:lvl3pPr marL="1218906" indent="0">
              <a:buNone/>
              <a:defRPr sz="2400" b="1"/>
            </a:lvl3pPr>
            <a:lvl4pPr marL="1828358" indent="0">
              <a:buNone/>
              <a:defRPr sz="2133" b="1"/>
            </a:lvl4pPr>
            <a:lvl5pPr marL="2437811" indent="0">
              <a:buNone/>
              <a:defRPr sz="2133" b="1"/>
            </a:lvl5pPr>
            <a:lvl6pPr marL="3047264" indent="0">
              <a:buNone/>
              <a:defRPr sz="2133" b="1"/>
            </a:lvl6pPr>
            <a:lvl7pPr marL="3656717" indent="0">
              <a:buNone/>
              <a:defRPr sz="2133" b="1"/>
            </a:lvl7pPr>
            <a:lvl8pPr marL="4266169" indent="0">
              <a:buNone/>
              <a:defRPr sz="2133" b="1"/>
            </a:lvl8pPr>
            <a:lvl9pPr marL="48756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2224" y="1371600"/>
            <a:ext cx="4368800" cy="2743200"/>
          </a:xfrm>
        </p:spPr>
        <p:txBody>
          <a:bodyPr anchor="t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600" y="661977"/>
            <a:ext cx="4364736" cy="639763"/>
          </a:xfrm>
        </p:spPr>
        <p:txBody>
          <a:bodyPr anchor="ctr">
            <a:noAutofit/>
          </a:bodyPr>
          <a:lstStyle>
            <a:lvl1pPr marL="0" indent="0">
              <a:buNone/>
              <a:defRPr sz="2933" b="0"/>
            </a:lvl1pPr>
            <a:lvl2pPr marL="609453" indent="0">
              <a:buNone/>
              <a:defRPr sz="2667" b="1"/>
            </a:lvl2pPr>
            <a:lvl3pPr marL="1218906" indent="0">
              <a:buNone/>
              <a:defRPr sz="2400" b="1"/>
            </a:lvl3pPr>
            <a:lvl4pPr marL="1828358" indent="0">
              <a:buNone/>
              <a:defRPr sz="2133" b="1"/>
            </a:lvl4pPr>
            <a:lvl5pPr marL="2437811" indent="0">
              <a:buNone/>
              <a:defRPr sz="2133" b="1"/>
            </a:lvl5pPr>
            <a:lvl6pPr marL="3047264" indent="0">
              <a:buNone/>
              <a:defRPr sz="2133" b="1"/>
            </a:lvl6pPr>
            <a:lvl7pPr marL="3656717" indent="0">
              <a:buNone/>
              <a:defRPr sz="2133" b="1"/>
            </a:lvl7pPr>
            <a:lvl8pPr marL="4266169" indent="0">
              <a:buNone/>
              <a:defRPr sz="2133" b="1"/>
            </a:lvl8pPr>
            <a:lvl9pPr marL="48756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600" y="1371600"/>
            <a:ext cx="4364736" cy="2743200"/>
          </a:xfrm>
        </p:spPr>
        <p:txBody>
          <a:bodyPr anchor="t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08853" y="520192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3707" y="520192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213E253B-1893-4367-8BAE-DF4BC10DC578}" type="datetime2">
              <a:rPr lang="en-US" smtClean="0"/>
              <a:t>Tuesday, May 14, 2019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131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8B62300D-25B3-4603-86C9-4CB776489F00}" type="datetime2">
              <a:rPr lang="en-US" smtClean="0"/>
              <a:t>Tuesday, May 14, 2019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730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C6314AD9-FCC8-48B7-B85B-012A91320DFF}" type="datetime2">
              <a:rPr lang="en-US" smtClean="0"/>
              <a:t>Tuesday, May 14, 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513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05227" y="1774589"/>
            <a:ext cx="609600" cy="164134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066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685801"/>
            <a:ext cx="5791200" cy="3429000"/>
          </a:xfrm>
        </p:spPr>
        <p:txBody>
          <a:bodyPr anchor="ctr"/>
          <a:lstStyle>
            <a:lvl1pPr>
              <a:defRPr sz="3200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0" y="685801"/>
            <a:ext cx="34544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2133"/>
            </a:lvl1pPr>
            <a:lvl2pPr marL="609453" indent="0">
              <a:buNone/>
              <a:defRPr sz="1600"/>
            </a:lvl2pPr>
            <a:lvl3pPr marL="1218906" indent="0">
              <a:buNone/>
              <a:defRPr sz="1333"/>
            </a:lvl3pPr>
            <a:lvl4pPr marL="1828358" indent="0">
              <a:buNone/>
              <a:defRPr sz="1200"/>
            </a:lvl4pPr>
            <a:lvl5pPr marL="2437811" indent="0">
              <a:buNone/>
              <a:defRPr sz="1200"/>
            </a:lvl5pPr>
            <a:lvl6pPr marL="3047264" indent="0">
              <a:buNone/>
              <a:defRPr sz="1200"/>
            </a:lvl6pPr>
            <a:lvl7pPr marL="3656717" indent="0">
              <a:buNone/>
              <a:defRPr sz="1200"/>
            </a:lvl7pPr>
            <a:lvl8pPr marL="4266169" indent="0">
              <a:buNone/>
              <a:defRPr sz="1200"/>
            </a:lvl8pPr>
            <a:lvl9pPr marL="48756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3182DC50-D5DB-4F94-B367-9876CD2C4012}" type="datetime2">
              <a:rPr lang="en-US" smtClean="0"/>
              <a:t>Tuesday, May 14, 2019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40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25600" y="612785"/>
            <a:ext cx="89408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4267"/>
            </a:lvl1pPr>
            <a:lvl2pPr marL="609453" indent="0">
              <a:buNone/>
              <a:defRPr sz="3733"/>
            </a:lvl2pPr>
            <a:lvl3pPr marL="1218906" indent="0">
              <a:buNone/>
              <a:defRPr sz="3200"/>
            </a:lvl3pPr>
            <a:lvl4pPr marL="1828358" indent="0">
              <a:buNone/>
              <a:defRPr sz="2667"/>
            </a:lvl4pPr>
            <a:lvl5pPr marL="2437811" indent="0">
              <a:buNone/>
              <a:defRPr sz="2667"/>
            </a:lvl5pPr>
            <a:lvl6pPr marL="3047264" indent="0">
              <a:buNone/>
              <a:defRPr sz="2667"/>
            </a:lvl6pPr>
            <a:lvl7pPr marL="3656717" indent="0">
              <a:buNone/>
              <a:defRPr sz="2667"/>
            </a:lvl7pPr>
            <a:lvl8pPr marL="4266169" indent="0">
              <a:buNone/>
              <a:defRPr sz="2667"/>
            </a:lvl8pPr>
            <a:lvl9pPr marL="4875622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0" y="3453050"/>
            <a:ext cx="67056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2133"/>
            </a:lvl1pPr>
            <a:lvl2pPr marL="609453" indent="0">
              <a:buNone/>
              <a:defRPr sz="1600"/>
            </a:lvl2pPr>
            <a:lvl3pPr marL="1218906" indent="0">
              <a:buNone/>
              <a:defRPr sz="1333"/>
            </a:lvl3pPr>
            <a:lvl4pPr marL="1828358" indent="0">
              <a:buNone/>
              <a:defRPr sz="1200"/>
            </a:lvl4pPr>
            <a:lvl5pPr marL="2437811" indent="0">
              <a:buNone/>
              <a:defRPr sz="1200"/>
            </a:lvl5pPr>
            <a:lvl6pPr marL="3047264" indent="0">
              <a:buNone/>
              <a:defRPr sz="1200"/>
            </a:lvl6pPr>
            <a:lvl7pPr marL="3656717" indent="0">
              <a:buNone/>
              <a:defRPr sz="1200"/>
            </a:lvl7pPr>
            <a:lvl8pPr marL="4266169" indent="0">
              <a:buNone/>
              <a:defRPr sz="1200"/>
            </a:lvl8pPr>
            <a:lvl9pPr marL="48756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7136" y="3331464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292EB412-E790-42EA-81FE-2925D3A43D91}" type="datetime2">
              <a:rPr lang="en-US" smtClean="0"/>
              <a:t>Tuesday, May 14, 2019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259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4800" y="685810"/>
            <a:ext cx="7721600" cy="35051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A56EEE0E-EDB0-4D84-86B0-50833DF22902}" type="datetime2">
              <a:rPr lang="en-US" smtClean="0"/>
              <a:t>Tuesday, May 14,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78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2800" y="609601"/>
            <a:ext cx="28448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0800" y="685801"/>
            <a:ext cx="6705600" cy="4572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0" y="6154740"/>
            <a:ext cx="28448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fld id="{5114372C-B5AB-4C39-B273-B99224EB4DD5}" type="datetime2">
              <a:rPr lang="en-US" smtClean="0"/>
              <a:t>Tuesday, May 14,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7280" y="6154740"/>
            <a:ext cx="6096000" cy="365125"/>
          </a:xfrm>
          <a:prstGeom prst="rect">
            <a:avLst/>
          </a:prstGeom>
        </p:spPr>
        <p:txBody>
          <a:bodyPr lIns="91420" tIns="45710" rIns="91420" bIns="4571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01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5/14/19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0181"/>
            <a:ext cx="10058400" cy="914400"/>
          </a:xfrm>
          <a:prstGeom prst="rect">
            <a:avLst/>
          </a:prstGeom>
        </p:spPr>
        <p:txBody>
          <a:bodyPr vert="horz" lIns="91420" tIns="45710" rIns="91420" bIns="4571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4909" y="1720282"/>
            <a:ext cx="9217891" cy="4052455"/>
          </a:xfrm>
          <a:prstGeom prst="rect">
            <a:avLst/>
          </a:prstGeom>
        </p:spPr>
        <p:txBody>
          <a:bodyPr vert="horz" lIns="91420" tIns="45710" rIns="91420" bIns="4571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419272"/>
            <a:ext cx="1051099" cy="304800"/>
          </a:xfrm>
          <a:prstGeom prst="rect">
            <a:avLst/>
          </a:prstGeom>
        </p:spPr>
        <p:txBody>
          <a:bodyPr vert="horz" lIns="91420" tIns="45710" rIns="91420" bIns="9142" rtlCol="0" anchor="b"/>
          <a:lstStyle>
            <a:lvl1pPr algn="l">
              <a:defRPr sz="2133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6837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1218906" rtl="0" eaLnBrk="1" latinLnBrk="0" hangingPunct="1">
        <a:spcBef>
          <a:spcPct val="0"/>
        </a:spcBef>
        <a:buNone/>
        <a:defRPr sz="6533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672" indent="-341293" algn="l" defTabSz="1218906" rtl="0" eaLnBrk="1" latinLnBrk="0" hangingPunct="1">
        <a:spcBef>
          <a:spcPct val="20000"/>
        </a:spcBef>
        <a:spcAft>
          <a:spcPts val="0"/>
        </a:spcAft>
        <a:buSzPct val="60000"/>
        <a:buFont typeface="Wingdings" charset="2"/>
        <a:buChar char="v"/>
        <a:defRPr sz="4267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53233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3733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340796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3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828358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3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94029" indent="-341293" algn="l" defTabSz="1218906" rtl="0" eaLnBrk="1" latinLnBrk="0" hangingPunct="1">
        <a:spcBef>
          <a:spcPct val="20000"/>
        </a:spcBef>
        <a:buSzPct val="60000"/>
        <a:buFont typeface="Wingdings" charset="2"/>
        <a:buChar char="v"/>
        <a:defRPr sz="2667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20646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986319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3351990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3778607" indent="-341293" algn="l" defTabSz="1218906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867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53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6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58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11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64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17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69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622" algn="l" defTabSz="121890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artechseries.com/mts-insights/guest-authors/rise-ai-humans-worried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turalt/ai-isnt-biased-we-are-b74ec94d1698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atconference.org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utureoflife.org/2016/09/20/podcast-what-is-nuclear-risk/" TargetMode="External"/><Relationship Id="rId4" Type="http://schemas.openxmlformats.org/officeDocument/2006/relationships/hyperlink" Target="https://medium.com/@turalt/ai-isnt-biased-we-are-b74ec94d169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fatconference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ot.to/" TargetMode="External"/><Relationship Id="rId3" Type="http://schemas.openxmlformats.org/officeDocument/2006/relationships/image" Target="../media/image18.tiff"/><Relationship Id="rId7" Type="http://schemas.openxmlformats.org/officeDocument/2006/relationships/hyperlink" Target="https://electrek.co/2016/09/25/tesla-model-s-crashes-into-gym-driver-claims-autonomous-acceleration-tesla-says-drivers-fault/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utureoflife.org/2016/09/20/podcast-what-is-nuclear-risk/" TargetMode="External"/><Relationship Id="rId5" Type="http://schemas.openxmlformats.org/officeDocument/2006/relationships/hyperlink" Target="https://medium.com/@turalt/ai-isnt-biased-we-are-b74ec94d1698" TargetMode="Externa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electrek.co/2016/09/25/tesla-model-s-crashes-into-gym-driver-claims-autonomous-acceleration-tesla-says-drivers-fault/" TargetMode="External"/><Relationship Id="rId3" Type="http://schemas.openxmlformats.org/officeDocument/2006/relationships/image" Target="../media/image18.tiff"/><Relationship Id="rId7" Type="http://schemas.openxmlformats.org/officeDocument/2006/relationships/hyperlink" Target="http://futureoflife.org/2016/09/20/podcast-what-is-nuclear-risk/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um.com/@turalt/ai-isnt-biased-we-are-b74ec94d1698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21.png"/><Relationship Id="rId9" Type="http://schemas.openxmlformats.org/officeDocument/2006/relationships/hyperlink" Target="http://ot.to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ford-iliad.github.io/pdfs/publications/sadigh2016planning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electrek.co/2016/09/25/tesla-model-s-crashes-into-gym-driver-claims-autonomous-acceleration-tesla-says-drivers-fault/" TargetMode="External"/><Relationship Id="rId3" Type="http://schemas.openxmlformats.org/officeDocument/2006/relationships/image" Target="../media/image18.tiff"/><Relationship Id="rId7" Type="http://schemas.openxmlformats.org/officeDocument/2006/relationships/hyperlink" Target="http://futureoflife.org/2016/09/20/podcast-what-is-nuclear-risk/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um.com/@turalt/ai-isnt-biased-we-are-b74ec94d1698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21.png"/><Relationship Id="rId9" Type="http://schemas.openxmlformats.org/officeDocument/2006/relationships/hyperlink" Target="http://ot.to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humancompatible.ai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gif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270958"/>
            <a:ext cx="11242737" cy="5130875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P5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Due Thur, 5/2</a:t>
            </a:r>
          </a:p>
          <a:p>
            <a:endParaRPr lang="en-US" dirty="0"/>
          </a:p>
          <a:p>
            <a:r>
              <a:rPr lang="en-US" dirty="0"/>
              <a:t>Final Exam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Thur, May 9, 1-4 pm, GHC 4401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See Piazza for details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Recitation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Review session, Fri, 3-4:20 pm, GHC 4401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Practice exam out Fri after review session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Office hours</a:t>
            </a:r>
            <a:endParaRPr lang="en-US" dirty="0">
              <a:solidFill>
                <a:schemeClr val="tx1"/>
              </a:solidFill>
            </a:endParaRPr>
          </a:p>
          <a:p>
            <a:pPr lvl="2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917575" lvl="2" indent="-457200"/>
            <a:endParaRPr lang="en-US" sz="2800" dirty="0"/>
          </a:p>
          <a:p>
            <a:pPr marL="457200" indent="-457200"/>
            <a:endParaRPr lang="en-US" sz="3600" dirty="0"/>
          </a:p>
          <a:p>
            <a:pPr marL="917575" lvl="2" indent="-457200"/>
            <a:endParaRPr lang="en-US" sz="2800" dirty="0"/>
          </a:p>
          <a:p>
            <a:pPr marL="917575" lvl="2" indent="-457200"/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412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37967-1973-4150-9901-0465CB800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BA62F-4197-4A62-B017-0529C3889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Ghostbusters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0932BB7-6E3B-46FA-ABDA-C88C137EE9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7263" y="1644288"/>
                <a:ext cx="4608513" cy="26035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400" kern="0" dirty="0">
                    <a:latin typeface="Calibri"/>
                    <a:ea typeface="+mn-ea"/>
                    <a:cs typeface="Calibri"/>
                  </a:rPr>
                  <a:t>Given:</a:t>
                </a: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ea typeface="+mn-ea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𝑃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(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𝐺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</m:t>
                    </m:r>
                    <m:sSub>
                      <m:sSubPr>
                        <m:ctrlP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lang="en-US" sz="200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𝑡𝑜𝑝</m:t>
                        </m:r>
                      </m:sub>
                    </m:sSub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) </m:t>
                    </m:r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0.5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(</m:t>
                    </m:r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𝐺</m:t>
                    </m:r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sSub>
                      <m:sSubPr>
                        <m:ctrlP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𝑏𝑜𝑡𝑡𝑜𝑚</m:t>
                        </m:r>
                      </m:sub>
                    </m:sSub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) = 0.5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endParaRPr lang="en-US" sz="2000" kern="0" dirty="0">
                  <a:solidFill>
                    <a:schemeClr val="accent2"/>
                  </a:solidFill>
                  <a:latin typeface="Calibri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ea typeface="+mn-ea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lang="en-US" sz="200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𝑡𝑜𝑝</m:t>
                            </m:r>
                          </m:sub>
                        </m:s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=</m:t>
                        </m:r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𝑟𝑒𝑑</m:t>
                        </m:r>
                        <m:r>
                          <a:rPr lang="en-US" sz="200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𝑡𝑜𝑝</m:t>
                        </m:r>
                      </m:sub>
                    </m:sSub>
                    <m:r>
                      <a:rPr lang="en-US" sz="200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+mn-ea"/>
                        <a:cs typeface="Calibri"/>
                      </a:rPr>
                      <m:t> ) = 0.8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𝑡𝑜𝑝</m:t>
                            </m:r>
                          </m:sub>
                        </m:sSub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𝑏𝑜𝑡𝑡𝑜𝑚</m:t>
                        </m:r>
                      </m:sub>
                    </m:sSub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</m:t>
                    </m:r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4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𝑏𝑜𝑡𝑡𝑜𝑚</m:t>
                            </m:r>
                          </m:sub>
                        </m:sSub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𝑡𝑜𝑝</m:t>
                        </m:r>
                      </m:sub>
                    </m:sSub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</m:t>
                    </m:r>
                    <m:r>
                      <a:rPr lang="en-US" sz="2000" b="0" i="1" kern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4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000" i="1" kern="0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kern="0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𝑏𝑜𝑡𝑡𝑜𝑚</m:t>
                            </m:r>
                          </m:sub>
                        </m:sSub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𝑟𝑒𝑑</m:t>
                        </m:r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  </m:t>
                        </m:r>
                      </m:e>
                    </m:d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</m:t>
                    </m:r>
                    <m:sSub>
                      <m:sSubPr>
                        <m:ctrlP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en-US" sz="2000" i="1" kern="0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𝑔</m:t>
                        </m:r>
                      </m:e>
                      <m:sub>
                        <m:r>
                          <a:rPr lang="en-US" sz="2000" b="0" i="1" kern="0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𝑏𝑜𝑡𝑡𝑜𝑚</m:t>
                        </m:r>
                      </m:sub>
                    </m:sSub>
                    <m:r>
                      <a:rPr lang="en-US" sz="2000" i="1" kern="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Calibri"/>
                      </a:rPr>
                      <m:t> ) = 0.8</m:t>
                    </m:r>
                  </m:oMath>
                </a14:m>
                <a:endParaRPr lang="en-US" sz="2000" kern="0" dirty="0">
                  <a:solidFill>
                    <a:schemeClr val="accent2"/>
                  </a:solidFill>
                  <a:cs typeface="Calibri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defRPr/>
                </a:pPr>
                <a:r>
                  <a:rPr lang="en-US" sz="2000" kern="0" dirty="0">
                    <a:solidFill>
                      <a:schemeClr val="accent2"/>
                    </a:solidFill>
                    <a:latin typeface="Calibri"/>
                    <a:ea typeface="+mn-ea"/>
                    <a:cs typeface="Calibri"/>
                  </a:rPr>
                  <a:t> </a:t>
                </a:r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  <a:sym typeface="Symbol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§"/>
                  <a:defRPr/>
                </a:pPr>
                <a:endParaRPr lang="en-US" sz="2000" kern="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  <a:sym typeface="Symbol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§"/>
                  <a:defRPr/>
                </a:pPr>
                <a:endParaRPr lang="en-US" sz="2000" dirty="0">
                  <a:solidFill>
                    <a:schemeClr val="accent2"/>
                  </a:solidFill>
                  <a:latin typeface="Calibri"/>
                  <a:ea typeface="+mn-ea"/>
                  <a:cs typeface="Calibri"/>
                  <a:sym typeface="Symbol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0932BB7-6E3B-46FA-ABDA-C88C137EE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263" y="1644288"/>
                <a:ext cx="4608513" cy="2603501"/>
              </a:xfrm>
              <a:prstGeom prst="rect">
                <a:avLst/>
              </a:prstGeom>
              <a:blipFill>
                <a:blip r:embed="rId2"/>
                <a:stretch>
                  <a:fillRect l="-2116" t="-4450" b="-468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6CD01DA-69E9-43C4-95C6-83B8DE6EF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980" y="412314"/>
            <a:ext cx="3218878" cy="46481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E538EF-EB5A-4F00-BF23-03BD4ABA8A94}"/>
              </a:ext>
            </a:extLst>
          </p:cNvPr>
          <p:cNvSpPr/>
          <p:nvPr/>
        </p:nvSpPr>
        <p:spPr>
          <a:xfrm>
            <a:off x="6261401" y="622738"/>
            <a:ext cx="1284890" cy="252997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769B2-1D71-488E-ABF1-9D3F7293082A}"/>
              </a:ext>
            </a:extLst>
          </p:cNvPr>
          <p:cNvSpPr/>
          <p:nvPr/>
        </p:nvSpPr>
        <p:spPr>
          <a:xfrm>
            <a:off x="6339484" y="696803"/>
            <a:ext cx="1134290" cy="113988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0.50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E57455-7DD1-480F-B910-0379BFD06910}"/>
              </a:ext>
            </a:extLst>
          </p:cNvPr>
          <p:cNvSpPr/>
          <p:nvPr/>
        </p:nvSpPr>
        <p:spPr>
          <a:xfrm>
            <a:off x="6339484" y="1948409"/>
            <a:ext cx="1134290" cy="113988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0.50</a:t>
            </a:r>
          </a:p>
        </p:txBody>
      </p:sp>
    </p:spTree>
    <p:extLst>
      <p:ext uri="{BB962C8B-B14F-4D97-AF65-F5344CB8AC3E}">
        <p14:creationId xmlns:p14="http://schemas.microsoft.com/office/powerpoint/2010/main" val="2140772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37967-1973-4150-9901-0465CB800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Information</a:t>
            </a:r>
          </a:p>
        </p:txBody>
      </p:sp>
    </p:spTree>
    <p:extLst>
      <p:ext uri="{BB962C8B-B14F-4D97-AF65-F5344CB8AC3E}">
        <p14:creationId xmlns:p14="http://schemas.microsoft.com/office/powerpoint/2010/main" val="1191905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68A3A5-AD20-48AD-AE30-58EBC24D8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003" y="994943"/>
            <a:ext cx="6638925" cy="1171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ED62D7-D07E-4EA2-B0A5-9DD28A1B8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CD2C8A-2EFE-4973-95F8-FF7997AE13B6}"/>
              </a:ext>
            </a:extLst>
          </p:cNvPr>
          <p:cNvSpPr/>
          <p:nvPr/>
        </p:nvSpPr>
        <p:spPr>
          <a:xfrm>
            <a:off x="552100" y="6314863"/>
            <a:ext cx="9127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https://martechseries.com/mts-insights/guest-authors/rise-ai-humans-worried/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E43EA-DE47-4424-9002-F8697350E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745" y="1764221"/>
            <a:ext cx="6440379" cy="430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9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762" y="1491607"/>
            <a:ext cx="3406477" cy="5056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344" r="12331"/>
          <a:stretch/>
        </p:blipFill>
        <p:spPr>
          <a:xfrm>
            <a:off x="5992837" y="1533811"/>
            <a:ext cx="3882683" cy="495139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05484" y="1481057"/>
            <a:ext cx="8925080" cy="5067453"/>
            <a:chOff x="2605484" y="1481057"/>
            <a:chExt cx="8925080" cy="50674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5484" y="1533811"/>
              <a:ext cx="8802482" cy="495139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761782" y="1491607"/>
              <a:ext cx="768782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801438" y="1481057"/>
              <a:ext cx="210523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67445" y="1502157"/>
            <a:ext cx="9048580" cy="5076333"/>
            <a:chOff x="2482435" y="1607087"/>
            <a:chExt cx="9048580" cy="507633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2621" y="1641874"/>
              <a:ext cx="8928207" cy="502211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0762233" y="1607087"/>
              <a:ext cx="768782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82435" y="1626517"/>
              <a:ext cx="3529978" cy="5056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729" y="1533811"/>
            <a:ext cx="3785745" cy="50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02F4622-0758-4F9A-A59B-A0583849694E}"/>
              </a:ext>
            </a:extLst>
          </p:cNvPr>
          <p:cNvSpPr txBox="1">
            <a:spLocks/>
          </p:cNvSpPr>
          <p:nvPr/>
        </p:nvSpPr>
        <p:spPr>
          <a:xfrm>
            <a:off x="148312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Bias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35" y="5297619"/>
            <a:ext cx="12350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3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2041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9EC3-50C0-4108-8290-601472AE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Bias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35B09-EF1D-4200-A2BA-32F1DACE5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4" y="1126691"/>
            <a:ext cx="10981765" cy="33077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F8FDF4-EA18-47CB-8776-02D67A71C5C2}"/>
              </a:ext>
            </a:extLst>
          </p:cNvPr>
          <p:cNvSpPr/>
          <p:nvPr/>
        </p:nvSpPr>
        <p:spPr>
          <a:xfrm>
            <a:off x="636494" y="6306203"/>
            <a:ext cx="2665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https://fatconference.org/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4415E-1483-4F10-8F89-9CB4D65F8961}"/>
              </a:ext>
            </a:extLst>
          </p:cNvPr>
          <p:cNvSpPr/>
          <p:nvPr/>
        </p:nvSpPr>
        <p:spPr>
          <a:xfrm>
            <a:off x="636494" y="4770162"/>
            <a:ext cx="77034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Alexandra </a:t>
            </a:r>
            <a:r>
              <a:rPr lang="en-US" sz="2400" dirty="0" err="1"/>
              <a:t>Chouldechova</a:t>
            </a:r>
            <a:endParaRPr lang="en-US" sz="2400" dirty="0"/>
          </a:p>
          <a:p>
            <a:r>
              <a:rPr lang="en-US" sz="2400" dirty="0"/>
              <a:t>CMU, Statistics and Public Policy</a:t>
            </a:r>
          </a:p>
          <a:p>
            <a:r>
              <a:rPr lang="en-US" sz="2400" dirty="0"/>
              <a:t>http://www.contrib.andrew.cmu.edu/~achoulde/</a:t>
            </a:r>
          </a:p>
        </p:txBody>
      </p:sp>
    </p:spTree>
    <p:extLst>
      <p:ext uri="{BB962C8B-B14F-4D97-AF65-F5344CB8AC3E}">
        <p14:creationId xmlns:p14="http://schemas.microsoft.com/office/powerpoint/2010/main" val="4201214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116647" y="2128207"/>
            <a:ext cx="3075354" cy="3788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0082" t="-602" r="7436" b="602"/>
          <a:stretch/>
        </p:blipFill>
        <p:spPr>
          <a:xfrm>
            <a:off x="3128862" y="2179928"/>
            <a:ext cx="2478513" cy="2763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013524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Weapons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02F4622-0758-4F9A-A59B-A0583849694E}"/>
              </a:ext>
            </a:extLst>
          </p:cNvPr>
          <p:cNvSpPr txBox="1">
            <a:spLocks/>
          </p:cNvSpPr>
          <p:nvPr/>
        </p:nvSpPr>
        <p:spPr>
          <a:xfrm>
            <a:off x="148312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Bias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35" y="5297619"/>
            <a:ext cx="12350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4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5"/>
              </a:rPr>
              <a:t>http://futureoflife.org/2016/09/20/podcast-what-is-nuclear-risk/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18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9EC3-50C0-4108-8290-601472AE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Weapons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8FDF4-EA18-47CB-8776-02D67A71C5C2}"/>
              </a:ext>
            </a:extLst>
          </p:cNvPr>
          <p:cNvSpPr/>
          <p:nvPr/>
        </p:nvSpPr>
        <p:spPr>
          <a:xfrm>
            <a:off x="636494" y="6306203"/>
            <a:ext cx="2665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https://fatconference.org/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984ED-4D03-4B80-AD88-A84181D4C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562" y="1425671"/>
            <a:ext cx="7000875" cy="42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3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6EAAC-4350-4CED-81F4-5BF8D5C5C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76" y="2209657"/>
            <a:ext cx="5934225" cy="3325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16647" y="2128207"/>
            <a:ext cx="3075354" cy="3788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082" t="-602" r="7436" b="602"/>
          <a:stretch/>
        </p:blipFill>
        <p:spPr>
          <a:xfrm>
            <a:off x="3128862" y="2179928"/>
            <a:ext cx="2478513" cy="2763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013524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Weapons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925005" y="1491432"/>
            <a:ext cx="3189581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Liability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02F4622-0758-4F9A-A59B-A0583849694E}"/>
              </a:ext>
            </a:extLst>
          </p:cNvPr>
          <p:cNvSpPr txBox="1">
            <a:spLocks/>
          </p:cNvSpPr>
          <p:nvPr/>
        </p:nvSpPr>
        <p:spPr>
          <a:xfrm>
            <a:off x="148312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Bias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35" y="5297619"/>
            <a:ext cx="12350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5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6"/>
              </a:rPr>
              <a:t>http://futureoflife.org/2016/09/20/podcast-what-is-nuclear-risk/</a:t>
            </a:r>
            <a:endParaRPr lang="en-US" dirty="0"/>
          </a:p>
          <a:p>
            <a:r>
              <a:rPr lang="en-US" sz="1800" dirty="0">
                <a:solidFill>
                  <a:schemeClr val="tx1"/>
                </a:solidFill>
                <a:latin typeface="+mj-lt"/>
                <a:hlinkClick r:id="rId7"/>
              </a:rPr>
              <a:t>https://electrek.co/2016/09/25/tesla-model-s-crashes-into-gym-driver-claims-autonomous-acceleration-tesla-says-drivers-fault/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8"/>
              </a:rPr>
              <a:t>http://ot.to/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60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 </a:t>
            </a:r>
            <a:r>
              <a:rPr lang="en-US" dirty="0" err="1"/>
              <a:t>Explainability</a:t>
            </a:r>
            <a:endParaRPr lang="en-US" dirty="0"/>
          </a:p>
          <a:p>
            <a:r>
              <a:rPr lang="en-US" dirty="0"/>
              <a:t>Which of the following techniques have explainable results?</a:t>
            </a:r>
          </a:p>
          <a:p>
            <a:r>
              <a:rPr lang="en-US" dirty="0"/>
              <a:t>(SELECT ALL THAT APPLY)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Search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Logical inference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Numeric optimization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Q-learning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Approximate Q-learning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Exact inference Bayes nets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Approximate inference Bayes nets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4176362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1"/>
            <a:ext cx="12192000" cy="1470025"/>
          </a:xfrm>
        </p:spPr>
        <p:txBody>
          <a:bodyPr>
            <a:normAutofit/>
          </a:bodyPr>
          <a:lstStyle/>
          <a:p>
            <a:r>
              <a:rPr lang="en-US" sz="4400" dirty="0"/>
              <a:t>AI: Representation and Problem Solving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267" dirty="0"/>
              <a:t>Human-Compatible AI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89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Instructors: Pat Virtue &amp; Stephanie Rosenthal</a:t>
            </a:r>
          </a:p>
          <a:p>
            <a:pPr algn="ctr">
              <a:spcBef>
                <a:spcPct val="50000"/>
              </a:spcBef>
            </a:pPr>
            <a:r>
              <a:rPr lang="en-US" sz="1867" dirty="0"/>
              <a:t>Slide credits: CMU AI and http://ai.berkeley.edu</a:t>
            </a:r>
          </a:p>
        </p:txBody>
      </p:sp>
      <p:pic>
        <p:nvPicPr>
          <p:cNvPr id="7" name="Picture 6" descr="C:\Temp\ketrina\Lecture1-Introduction.png">
            <a:extLst>
              <a:ext uri="{FF2B5EF4-FFF2-40B4-BE49-F238E27FC236}">
                <a16:creationId xmlns:a16="http://schemas.microsoft.com/office/drawing/2014/main" id="{A909349A-6D02-498C-80D7-23D47ACCD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3532" y="2303761"/>
            <a:ext cx="5964936" cy="26640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055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6EAAC-4350-4CED-81F4-5BF8D5C5C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76" y="2209657"/>
            <a:ext cx="5934225" cy="3325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16647" y="2128207"/>
            <a:ext cx="3075354" cy="3788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082" t="-602" r="7436" b="602"/>
          <a:stretch/>
        </p:blipFill>
        <p:spPr>
          <a:xfrm>
            <a:off x="3128862" y="2179928"/>
            <a:ext cx="2478513" cy="2763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Today’s A.I.?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013524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Weapons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5925005" y="1491432"/>
            <a:ext cx="3189581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Liability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9472072" y="1491432"/>
            <a:ext cx="2805879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Jobs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997" y="2186473"/>
            <a:ext cx="2483004" cy="27796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02F4622-0758-4F9A-A59B-A0583849694E}"/>
              </a:ext>
            </a:extLst>
          </p:cNvPr>
          <p:cNvSpPr txBox="1">
            <a:spLocks/>
          </p:cNvSpPr>
          <p:nvPr/>
        </p:nvSpPr>
        <p:spPr>
          <a:xfrm>
            <a:off x="148312" y="1473990"/>
            <a:ext cx="2796375" cy="685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en-US" sz="3600" dirty="0"/>
              <a:t>Bias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535" y="5297619"/>
            <a:ext cx="12350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6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7"/>
              </a:rPr>
              <a:t>http://futureoflife.org/2016/09/20/podcast-what-is-nuclear-risk/</a:t>
            </a:r>
            <a:endParaRPr lang="en-US" dirty="0"/>
          </a:p>
          <a:p>
            <a:r>
              <a:rPr lang="en-US" sz="1800" dirty="0">
                <a:solidFill>
                  <a:schemeClr val="tx1"/>
                </a:solidFill>
                <a:latin typeface="+mj-lt"/>
                <a:hlinkClick r:id="rId8"/>
              </a:rPr>
              <a:t>https://electrek.co/2016/09/25/tesla-model-s-crashes-into-gym-driver-claims-autonomous-acceleration-tesla-says-drivers-fault/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9"/>
              </a:rPr>
              <a:t>http://ot.to/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8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ok if autonomous vehicles completely replace human drivers?</a:t>
            </a:r>
          </a:p>
        </p:txBody>
      </p:sp>
    </p:spTree>
    <p:extLst>
      <p:ext uri="{BB962C8B-B14F-4D97-AF65-F5344CB8AC3E}">
        <p14:creationId xmlns:p14="http://schemas.microsoft.com/office/powerpoint/2010/main" val="1740286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AC8F9-0125-4A5F-AD39-3809D2B1D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Challenge: Humans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4823B-BB7C-41E6-8BEC-684084062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Handing humans a drink</a:t>
            </a:r>
          </a:p>
        </p:txBody>
      </p:sp>
      <p:pic>
        <p:nvPicPr>
          <p:cNvPr id="6146" name="Picture 2" descr="Image result for anca dragan drink">
            <a:extLst>
              <a:ext uri="{FF2B5EF4-FFF2-40B4-BE49-F238E27FC236}">
                <a16:creationId xmlns:a16="http://schemas.microsoft.com/office/drawing/2014/main" id="{88F636A3-D106-4FE8-8041-2BD76AC63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53" y="1772319"/>
            <a:ext cx="4939553" cy="326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D70ECD-152C-46BE-AF6F-A911FFF89399}"/>
              </a:ext>
            </a:extLst>
          </p:cNvPr>
          <p:cNvSpPr/>
          <p:nvPr/>
        </p:nvSpPr>
        <p:spPr>
          <a:xfrm>
            <a:off x="645459" y="5144657"/>
            <a:ext cx="77034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Anca Dragan</a:t>
            </a:r>
          </a:p>
          <a:p>
            <a:r>
              <a:rPr lang="en-US" sz="2400" dirty="0"/>
              <a:t>UC Berkeley, EECS</a:t>
            </a:r>
          </a:p>
          <a:p>
            <a:r>
              <a:rPr lang="en-US" sz="2400" dirty="0"/>
              <a:t>CMU PhD</a:t>
            </a:r>
          </a:p>
        </p:txBody>
      </p:sp>
    </p:spTree>
    <p:extLst>
      <p:ext uri="{BB962C8B-B14F-4D97-AF65-F5344CB8AC3E}">
        <p14:creationId xmlns:p14="http://schemas.microsoft.com/office/powerpoint/2010/main" val="344108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2DCBFF-2AA8-43EF-821D-E41ABDEC0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943" y="316412"/>
            <a:ext cx="5264533" cy="53749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1AC8F9-0125-4A5F-AD39-3809D2B1D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Challenge: Humans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4823B-BB7C-41E6-8BEC-684084062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Driving with humans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D70ECD-152C-46BE-AF6F-A911FFF89399}"/>
              </a:ext>
            </a:extLst>
          </p:cNvPr>
          <p:cNvSpPr/>
          <p:nvPr/>
        </p:nvSpPr>
        <p:spPr>
          <a:xfrm>
            <a:off x="645459" y="5144657"/>
            <a:ext cx="9800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Dorsa </a:t>
            </a:r>
            <a:r>
              <a:rPr lang="en-US" sz="2400" dirty="0" err="1"/>
              <a:t>Sadigh</a:t>
            </a:r>
            <a:endParaRPr lang="en-US" sz="2400" dirty="0"/>
          </a:p>
          <a:p>
            <a:r>
              <a:rPr lang="en-US" sz="2400" dirty="0"/>
              <a:t>Stanford, CS</a:t>
            </a:r>
          </a:p>
          <a:p>
            <a:r>
              <a:rPr lang="en-US" sz="2400" dirty="0">
                <a:hlinkClick r:id="rId3"/>
              </a:rPr>
              <a:t>https://stanford-iliad.github.io/pdfs/publications/sadigh2016planning.pdf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8680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4F8F-8F4D-4A38-AA54-7CC69062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81768-6712-4A50-9E9F-A0FE5E5A2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autonomous vehicles are readily available, should it be illegal for humans to drive?</a:t>
            </a:r>
          </a:p>
        </p:txBody>
      </p:sp>
    </p:spTree>
    <p:extLst>
      <p:ext uri="{BB962C8B-B14F-4D97-AF65-F5344CB8AC3E}">
        <p14:creationId xmlns:p14="http://schemas.microsoft.com/office/powerpoint/2010/main" val="2380509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6EAAC-4350-4CED-81F4-5BF8D5C5C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76" y="2209657"/>
            <a:ext cx="5934225" cy="3325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16647" y="2128207"/>
            <a:ext cx="3075354" cy="3788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082" t="-602" r="7436" b="602"/>
          <a:stretch/>
        </p:blipFill>
        <p:spPr>
          <a:xfrm>
            <a:off x="3128862" y="2179928"/>
            <a:ext cx="2478513" cy="2763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Narrow A.I.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997" y="2186473"/>
            <a:ext cx="2483004" cy="27796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74319" y="4943186"/>
            <a:ext cx="4316119" cy="592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s://cdn-images-1.medium.com/max/1600/1*ZPSF6ifu1rIj-NwWlpH3kw.jpeg">
            <a:extLst>
              <a:ext uri="{FF2B5EF4-FFF2-40B4-BE49-F238E27FC236}">
                <a16:creationId xmlns:a16="http://schemas.microsoft.com/office/drawing/2014/main" id="{14827EC4-B2B2-4CA3-8918-663CA127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r="8435"/>
          <a:stretch/>
        </p:blipFill>
        <p:spPr bwMode="auto">
          <a:xfrm>
            <a:off x="342026" y="2516650"/>
            <a:ext cx="2483006" cy="22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535" y="5297619"/>
            <a:ext cx="12350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Images:</a:t>
            </a:r>
          </a:p>
          <a:p>
            <a:r>
              <a:rPr lang="en-US" dirty="0">
                <a:hlinkClick r:id="rId6"/>
              </a:rPr>
              <a:t>https://medium.com/@turalt/ai-isnt-biased-we-are-b74ec94d1698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7"/>
              </a:rPr>
              <a:t>http://futureoflife.org/2016/09/20/podcast-what-is-nuclear-risk/</a:t>
            </a:r>
            <a:endParaRPr lang="en-US" dirty="0"/>
          </a:p>
          <a:p>
            <a:r>
              <a:rPr lang="en-US" sz="1800" dirty="0">
                <a:solidFill>
                  <a:schemeClr val="tx1"/>
                </a:solidFill>
                <a:latin typeface="+mj-lt"/>
                <a:hlinkClick r:id="rId8"/>
              </a:rPr>
              <a:t>https://electrek.co/2016/09/25/tesla-model-s-crashes-into-gym-driver-claims-autonomous-acceleration-tesla-says-drivers-fault/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hlinkClick r:id="rId9"/>
              </a:rPr>
              <a:t>http://ot.to/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7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News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2099" y="1549990"/>
            <a:ext cx="11678392" cy="475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Nov. 5,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2471813"/>
            <a:ext cx="4054436" cy="6315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0058" y="5268686"/>
            <a:ext cx="11310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mobile.nytimes.com</a:t>
            </a:r>
            <a:r>
              <a:rPr lang="en-US" sz="2400" dirty="0"/>
              <a:t>/2017/11/05/technology/machine-learning-artificial-intelligence-</a:t>
            </a:r>
            <a:r>
              <a:rPr lang="en-US" sz="2400" dirty="0" err="1"/>
              <a:t>ai.html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9" y="3195622"/>
            <a:ext cx="8128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25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4" name="Chevron 3"/>
          <p:cNvSpPr/>
          <p:nvPr/>
        </p:nvSpPr>
        <p:spPr>
          <a:xfrm>
            <a:off x="2435277" y="1964961"/>
            <a:ext cx="3581400" cy="1371600"/>
          </a:xfrm>
          <a:prstGeom prst="chevron">
            <a:avLst>
              <a:gd name="adj" fmla="val 4890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Weak AI</a:t>
            </a:r>
          </a:p>
        </p:txBody>
      </p:sp>
      <p:sp>
        <p:nvSpPr>
          <p:cNvPr id="5" name="Chevron 4"/>
          <p:cNvSpPr/>
          <p:nvPr/>
        </p:nvSpPr>
        <p:spPr>
          <a:xfrm>
            <a:off x="6629400" y="1981200"/>
            <a:ext cx="3581400" cy="1371600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Strong AI</a:t>
            </a:r>
          </a:p>
        </p:txBody>
      </p:sp>
      <p:sp>
        <p:nvSpPr>
          <p:cNvPr id="6" name="Chevron 5"/>
          <p:cNvSpPr/>
          <p:nvPr/>
        </p:nvSpPr>
        <p:spPr>
          <a:xfrm>
            <a:off x="5749977" y="1964961"/>
            <a:ext cx="1181100" cy="1371600"/>
          </a:xfrm>
          <a:prstGeom prst="chevron">
            <a:avLst>
              <a:gd name="adj" fmla="val 60153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3654477" y="1295400"/>
            <a:ext cx="4724400" cy="685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C00000"/>
                </a:solidFill>
              </a:rPr>
              <a:t>Singularity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435277" y="3468035"/>
            <a:ext cx="33147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Narrow AI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Limited number of applications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endParaRPr lang="en-US" dirty="0"/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endParaRPr lang="en-US" dirty="0"/>
          </a:p>
          <a:p>
            <a:pPr marL="911225" lvl="1" indent="-457200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  <a:p>
            <a:pPr lvl="1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6705600" y="3467102"/>
            <a:ext cx="4267200" cy="3086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Artificial General Intelligence (AGI)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Recursive self-improvement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r>
              <a:rPr lang="en-US" dirty="0"/>
              <a:t>Beyond human control</a:t>
            </a:r>
          </a:p>
          <a:p>
            <a:pPr fontAlgn="auto">
              <a:spcAft>
                <a:spcPts val="0"/>
              </a:spcAft>
              <a:buFont typeface="Wingdings" charset="2"/>
              <a:buChar char="§"/>
            </a:pPr>
            <a:endParaRPr lang="en-US" dirty="0"/>
          </a:p>
          <a:p>
            <a:pPr marL="911225" lvl="1" indent="-457200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  <a:p>
            <a:pPr lvl="1" fontAlgn="auto">
              <a:spcAft>
                <a:spcPts val="0"/>
              </a:spcAft>
              <a:buFont typeface="Wingdings" charset="2"/>
              <a:buChar char="§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6321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motivates agents?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05880" y="1858422"/>
            <a:ext cx="4149187" cy="3492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Candy grab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Ana: “taking 2 makes it 8”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Bob: “taking 1 makes it 7” 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Ana: “taking 2 makes it 5”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Bob: “taking 2 makes it 3”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Ana: “taking 1 makes it 2”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Bob: “taking 2 makes it 0” </a:t>
            </a:r>
          </a:p>
          <a:p>
            <a:pPr lvl="2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I WIN!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605" y="2107542"/>
            <a:ext cx="2659297" cy="2994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919" y="2107542"/>
            <a:ext cx="3064933" cy="2298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44919" y="4715795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44919" y="4715795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284882" y="4537417"/>
            <a:ext cx="1413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CMU Serif Roman"/>
                <a:cs typeface="CMU Serif Roman"/>
              </a:rPr>
              <a:t>CAT</a:t>
            </a:r>
            <a:endParaRPr lang="en-US" sz="3600" b="1" dirty="0">
              <a:solidFill>
                <a:srgbClr val="00B050"/>
              </a:solidFill>
              <a:latin typeface="CMU Serif Roman"/>
              <a:cs typeface="CMU Serif Roman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995541" y="5183748"/>
            <a:ext cx="271515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220230" y="5346902"/>
            <a:ext cx="865142" cy="863599"/>
          </a:xfrm>
          <a:prstGeom prst="straightConnector1">
            <a:avLst/>
          </a:prstGeom>
          <a:ln w="152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921578" y="1092530"/>
            <a:ext cx="902484" cy="884645"/>
          </a:xfrm>
          <a:prstGeom prst="straightConnector1">
            <a:avLst/>
          </a:prstGeom>
          <a:ln w="152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903661" y="5020595"/>
            <a:ext cx="686618" cy="943386"/>
          </a:xfrm>
          <a:prstGeom prst="straightConnector1">
            <a:avLst/>
          </a:prstGeom>
          <a:ln w="152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84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>
            <a:normAutofit/>
          </a:bodyPr>
          <a:lstStyle/>
          <a:p>
            <a:r>
              <a:rPr lang="en-US" dirty="0"/>
              <a:t>Question: What is the specific motivation behind these techniques?</a:t>
            </a:r>
          </a:p>
          <a:p>
            <a:endParaRPr lang="en-US" dirty="0"/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Search</a:t>
            </a:r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Logical inference</a:t>
            </a:r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Linear programming</a:t>
            </a:r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RL</a:t>
            </a:r>
          </a:p>
          <a:p>
            <a:pPr marL="457200" indent="-457200" font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Inference Bayes nets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52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Intelligent Agents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first lecture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5105" y="1883410"/>
            <a:ext cx="9723163" cy="4237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387" lvl="1"/>
            <a:r>
              <a:rPr lang="en-US" sz="2800" dirty="0"/>
              <a:t>Candy Grab</a:t>
            </a:r>
          </a:p>
          <a:p>
            <a:pPr marL="1219170" lvl="1" indent="-685783">
              <a:buFont typeface="+mj-lt"/>
              <a:buAutoNum type="alphaUcPeriod"/>
            </a:pPr>
            <a:r>
              <a:rPr lang="en-US" sz="2800" dirty="0"/>
              <a:t>11 pieces on the table</a:t>
            </a:r>
          </a:p>
          <a:p>
            <a:pPr marL="1219170" lvl="1" indent="-685783">
              <a:buFont typeface="+mj-lt"/>
              <a:buAutoNum type="alphaUcPeriod"/>
            </a:pPr>
            <a:r>
              <a:rPr lang="en-US" sz="2800" dirty="0"/>
              <a:t>Take turns taking either 1 or 2 pieces</a:t>
            </a:r>
          </a:p>
          <a:p>
            <a:pPr marL="1219170" lvl="1" indent="-685783">
              <a:buFont typeface="+mj-lt"/>
              <a:buAutoNum type="alphaUcPeriod"/>
            </a:pPr>
            <a:r>
              <a:rPr lang="en-US" sz="2800" dirty="0"/>
              <a:t>Person that takes the last piece wins!</a:t>
            </a:r>
            <a:endParaRPr lang="en-US" sz="2800" dirty="0">
              <a:sym typeface="Wingdings"/>
            </a:endParaRPr>
          </a:p>
          <a:p>
            <a:pPr marL="800100" lvl="1" indent="-342900">
              <a:buFont typeface="Wingdings" charset="2"/>
              <a:buChar char="§"/>
            </a:pPr>
            <a:endParaRPr lang="en-US" dirty="0"/>
          </a:p>
          <a:p>
            <a:r>
              <a:rPr lang="en-US" dirty="0">
                <a:latin typeface="Courier New"/>
                <a:cs typeface="Courier New"/>
              </a:rPr>
              <a:t>	class Agent</a:t>
            </a:r>
          </a:p>
          <a:p>
            <a:r>
              <a:rPr lang="en-US" dirty="0">
                <a:latin typeface="Courier New"/>
                <a:cs typeface="Courier New"/>
              </a:rPr>
              <a:t>		function </a:t>
            </a:r>
            <a:r>
              <a:rPr lang="en-US" b="1" dirty="0" err="1">
                <a:latin typeface="Courier New"/>
                <a:cs typeface="Courier New"/>
              </a:rPr>
              <a:t>getAction</a:t>
            </a:r>
            <a:r>
              <a:rPr lang="en-US" dirty="0">
                <a:latin typeface="Courier New"/>
                <a:cs typeface="Courier New"/>
              </a:rPr>
              <a:t>(state)</a:t>
            </a:r>
          </a:p>
          <a:p>
            <a:r>
              <a:rPr lang="en-US" dirty="0">
                <a:latin typeface="Courier New"/>
                <a:cs typeface="Courier New"/>
              </a:rPr>
              <a:t>			return action</a:t>
            </a:r>
          </a:p>
          <a:p>
            <a:pPr marL="800100" lvl="1" indent="-342900"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915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Question: What motivation could cause problems?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69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Should we worry about future A.I.?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Stuart Russell, UC Berkeley </a:t>
            </a:r>
            <a:r>
              <a:rPr lang="en-US" dirty="0">
                <a:hlinkClick r:id="rId2"/>
              </a:rPr>
              <a:t>Center for Human-Compatible AI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585" y="1844234"/>
            <a:ext cx="7993935" cy="40024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0057" y="6185911"/>
            <a:ext cx="10770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www.ted.com</a:t>
            </a:r>
            <a:r>
              <a:rPr lang="en-US" sz="2400" dirty="0"/>
              <a:t>/talks/</a:t>
            </a:r>
            <a:r>
              <a:rPr lang="en-US" sz="2400" dirty="0" err="1"/>
              <a:t>stuart_russell_how_ai_might_make_us_better_people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1102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16000" y="1720291"/>
            <a:ext cx="10972800" cy="4052455"/>
          </a:xfrm>
        </p:spPr>
        <p:txBody>
          <a:bodyPr>
            <a:normAutofit lnSpcReduction="10000"/>
          </a:bodyPr>
          <a:lstStyle/>
          <a:p>
            <a:pPr marL="24378" indent="0">
              <a:buNone/>
            </a:pPr>
            <a:r>
              <a:rPr lang="en-US" dirty="0"/>
              <a:t>1. The robot’s only objective is to maximize the realization of human values</a:t>
            </a:r>
          </a:p>
          <a:p>
            <a:pPr marL="24378" indent="0">
              <a:buNone/>
            </a:pPr>
            <a:r>
              <a:rPr lang="en-US" dirty="0"/>
              <a:t>2. The robot is initially uncertain about what those values are</a:t>
            </a:r>
          </a:p>
          <a:p>
            <a:pPr marL="24378" indent="0">
              <a:buNone/>
            </a:pPr>
            <a:r>
              <a:rPr lang="en-US" dirty="0"/>
              <a:t>3. The best source of information about human values is human behavior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simple ideas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28945-30C2-884C-A131-E2D746BE42E7}"/>
              </a:ext>
            </a:extLst>
          </p:cNvPr>
          <p:cNvSpPr txBox="1"/>
          <p:nvPr/>
        </p:nvSpPr>
        <p:spPr>
          <a:xfrm>
            <a:off x="195943" y="6243536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Stuart Russell, IJCAI 2017</a:t>
            </a:r>
          </a:p>
        </p:txBody>
      </p:sp>
    </p:spTree>
    <p:extLst>
      <p:ext uri="{BB962C8B-B14F-4D97-AF65-F5344CB8AC3E}">
        <p14:creationId xmlns:p14="http://schemas.microsoft.com/office/powerpoint/2010/main" val="196644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900000">
            <a:off x="2052670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" name="Oval 4"/>
          <p:cNvSpPr/>
          <p:nvPr/>
        </p:nvSpPr>
        <p:spPr>
          <a:xfrm rot="20700000">
            <a:off x="8482299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15701" y="1637762"/>
            <a:ext cx="992124" cy="992124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cxnSp>
        <p:nvCxnSpPr>
          <p:cNvPr id="8" name="Straight Connector 7"/>
          <p:cNvCxnSpPr>
            <a:stCxn id="4" idx="7"/>
            <a:endCxn id="6" idx="3"/>
          </p:cNvCxnSpPr>
          <p:nvPr/>
        </p:nvCxnSpPr>
        <p:spPr>
          <a:xfrm flipV="1">
            <a:off x="2978334" y="2484592"/>
            <a:ext cx="2482660" cy="128650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5" idx="1"/>
          </p:cNvCxnSpPr>
          <p:nvPr/>
        </p:nvCxnSpPr>
        <p:spPr>
          <a:xfrm>
            <a:off x="6147492" y="2484594"/>
            <a:ext cx="2401267" cy="12865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87746" y="4860591"/>
            <a:ext cx="297709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Human </a:t>
            </a:r>
            <a:r>
              <a:rPr lang="en-US" sz="2667" dirty="0" err="1">
                <a:solidFill>
                  <a:prstClr val="white"/>
                </a:solidFill>
                <a:latin typeface="Palatino Linotype"/>
              </a:rPr>
              <a:t>behaviour</a:t>
            </a:r>
            <a:endParaRPr lang="en-US" sz="2667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5063" y="4860591"/>
            <a:ext cx="312136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Machine </a:t>
            </a:r>
            <a:r>
              <a:rPr lang="en-US" sz="2667" dirty="0" err="1">
                <a:solidFill>
                  <a:prstClr val="white"/>
                </a:solidFill>
                <a:latin typeface="Palatino Linotype"/>
              </a:rPr>
              <a:t>behaviour</a:t>
            </a:r>
            <a:endParaRPr lang="en-US" sz="2667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1341" y="972156"/>
            <a:ext cx="276768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Human objective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0" y="66341"/>
            <a:ext cx="12192000" cy="914400"/>
          </a:xfrm>
        </p:spPr>
        <p:txBody>
          <a:bodyPr/>
          <a:lstStyle/>
          <a:p>
            <a:r>
              <a:rPr lang="en-US" sz="5333" dirty="0"/>
              <a:t>AIMA 1,2,3: objective given to machine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BD8554-7989-9842-B5BE-CD175F659FB9}"/>
              </a:ext>
            </a:extLst>
          </p:cNvPr>
          <p:cNvSpPr txBox="1"/>
          <p:nvPr/>
        </p:nvSpPr>
        <p:spPr>
          <a:xfrm>
            <a:off x="195943" y="6243536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Stuart Russell, IJCAI 2017</a:t>
            </a:r>
          </a:p>
        </p:txBody>
      </p:sp>
    </p:spTree>
    <p:extLst>
      <p:ext uri="{BB962C8B-B14F-4D97-AF65-F5344CB8AC3E}">
        <p14:creationId xmlns:p14="http://schemas.microsoft.com/office/powerpoint/2010/main" val="38743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900000">
            <a:off x="2052670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" name="Oval 4"/>
          <p:cNvSpPr/>
          <p:nvPr/>
        </p:nvSpPr>
        <p:spPr>
          <a:xfrm rot="20700000">
            <a:off x="8482299" y="3523063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15701" y="1637762"/>
            <a:ext cx="992124" cy="99212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cxnSp>
        <p:nvCxnSpPr>
          <p:cNvPr id="8" name="Straight Connector 7"/>
          <p:cNvCxnSpPr>
            <a:stCxn id="4" idx="7"/>
            <a:endCxn id="6" idx="3"/>
          </p:cNvCxnSpPr>
          <p:nvPr/>
        </p:nvCxnSpPr>
        <p:spPr>
          <a:xfrm flipV="1">
            <a:off x="2978334" y="2484592"/>
            <a:ext cx="2482660" cy="128650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5" idx="1"/>
          </p:cNvCxnSpPr>
          <p:nvPr/>
        </p:nvCxnSpPr>
        <p:spPr>
          <a:xfrm>
            <a:off x="6147492" y="2484594"/>
            <a:ext cx="2401267" cy="12865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87746" y="4860591"/>
            <a:ext cx="297709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Human </a:t>
            </a:r>
            <a:r>
              <a:rPr lang="en-US" sz="2667" dirty="0" err="1">
                <a:solidFill>
                  <a:prstClr val="white"/>
                </a:solidFill>
                <a:latin typeface="Palatino Linotype"/>
              </a:rPr>
              <a:t>behaviour</a:t>
            </a:r>
            <a:endParaRPr lang="en-US" sz="2667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5063" y="4860591"/>
            <a:ext cx="312136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Machine </a:t>
            </a:r>
            <a:r>
              <a:rPr lang="en-US" sz="2667" dirty="0" err="1">
                <a:solidFill>
                  <a:prstClr val="white"/>
                </a:solidFill>
                <a:latin typeface="Palatino Linotype"/>
              </a:rPr>
              <a:t>behaviour</a:t>
            </a:r>
            <a:endParaRPr lang="en-US" sz="2667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1341" y="972156"/>
            <a:ext cx="276768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06"/>
            <a:r>
              <a:rPr lang="en-US" sz="2667" dirty="0">
                <a:solidFill>
                  <a:prstClr val="white"/>
                </a:solidFill>
                <a:latin typeface="Palatino Linotype"/>
              </a:rPr>
              <a:t>Human objective</a:t>
            </a:r>
          </a:p>
        </p:txBody>
      </p:sp>
      <p:sp>
        <p:nvSpPr>
          <p:cNvPr id="15" name="Oval 14"/>
          <p:cNvSpPr/>
          <p:nvPr/>
        </p:nvSpPr>
        <p:spPr>
          <a:xfrm>
            <a:off x="862318" y="3088943"/>
            <a:ext cx="9845801" cy="1834368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0" y="66341"/>
            <a:ext cx="12192000" cy="914400"/>
          </a:xfrm>
        </p:spPr>
        <p:txBody>
          <a:bodyPr/>
          <a:lstStyle/>
          <a:p>
            <a:r>
              <a:rPr lang="en-US" sz="5333" dirty="0"/>
              <a:t>AIMA 4: objective is a latent variable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E4CEE8-28AA-274C-9AF3-5FC7C59057E3}"/>
              </a:ext>
            </a:extLst>
          </p:cNvPr>
          <p:cNvSpPr txBox="1"/>
          <p:nvPr/>
        </p:nvSpPr>
        <p:spPr>
          <a:xfrm>
            <a:off x="195943" y="6243536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Stuart Russell, IJCAI 2017</a:t>
            </a:r>
          </a:p>
        </p:txBody>
      </p:sp>
    </p:spTree>
    <p:extLst>
      <p:ext uri="{BB962C8B-B14F-4D97-AF65-F5344CB8AC3E}">
        <p14:creationId xmlns:p14="http://schemas.microsoft.com/office/powerpoint/2010/main" val="112657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19200" y="1295417"/>
            <a:ext cx="10769600" cy="434339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 robot, given an objective, has an incentive to disable its own off-switch</a:t>
            </a:r>
          </a:p>
          <a:p>
            <a:pPr marL="511941" lvl="1" indent="0">
              <a:buNone/>
            </a:pPr>
            <a:r>
              <a:rPr lang="en-US" dirty="0"/>
              <a:t>(You can’t fetch the coffee if you’re dead)</a:t>
            </a:r>
          </a:p>
          <a:p>
            <a:r>
              <a:rPr lang="en-US" dirty="0"/>
              <a:t>How can we prevent this?</a:t>
            </a:r>
          </a:p>
          <a:p>
            <a:r>
              <a:rPr lang="en-US" dirty="0"/>
              <a:t>Answer: robot must allow for </a:t>
            </a:r>
            <a:r>
              <a:rPr lang="en-US" b="1" i="1" dirty="0"/>
              <a:t>uncertainty</a:t>
            </a:r>
            <a:r>
              <a:rPr lang="en-US" dirty="0"/>
              <a:t> about the true human objective</a:t>
            </a:r>
          </a:p>
          <a:p>
            <a:pPr lvl="1"/>
            <a:r>
              <a:rPr lang="en-US" dirty="0"/>
              <a:t>The human will only switch off the robot if that leads to better outcomes for the true human objective</a:t>
            </a:r>
          </a:p>
          <a:p>
            <a:pPr lvl="1"/>
            <a:r>
              <a:rPr lang="en-US" dirty="0"/>
              <a:t>Theorem: it’s </a:t>
            </a:r>
            <a:r>
              <a:rPr lang="en-US" b="1" i="1" dirty="0">
                <a:solidFill>
                  <a:srgbClr val="FFFF00"/>
                </a:solidFill>
              </a:rPr>
              <a:t>in the robot’s interest </a:t>
            </a:r>
            <a:r>
              <a:rPr lang="en-US" dirty="0"/>
              <a:t>to allow it</a:t>
            </a:r>
          </a:p>
          <a:p>
            <a:pPr lvl="1"/>
            <a:r>
              <a:rPr lang="en-US" dirty="0"/>
              <a:t>Theorem: Such a robot is </a:t>
            </a:r>
            <a:r>
              <a:rPr lang="en-US" b="1" i="1" dirty="0">
                <a:solidFill>
                  <a:srgbClr val="FFFF00"/>
                </a:solidFill>
              </a:rPr>
              <a:t>provably beneficial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4080" y="152400"/>
            <a:ext cx="10058400" cy="914400"/>
          </a:xfrm>
        </p:spPr>
        <p:txBody>
          <a:bodyPr/>
          <a:lstStyle/>
          <a:p>
            <a:r>
              <a:rPr lang="en-US" dirty="0"/>
              <a:t>The off-switch problem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ADF128-9F92-ED43-99D9-F893A179767F}"/>
              </a:ext>
            </a:extLst>
          </p:cNvPr>
          <p:cNvSpPr txBox="1"/>
          <p:nvPr/>
        </p:nvSpPr>
        <p:spPr>
          <a:xfrm>
            <a:off x="195943" y="6243536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Stuart Russell, IJCAI 2017</a:t>
            </a:r>
          </a:p>
        </p:txBody>
      </p:sp>
    </p:spTree>
    <p:extLst>
      <p:ext uri="{BB962C8B-B14F-4D97-AF65-F5344CB8AC3E}">
        <p14:creationId xmlns:p14="http://schemas.microsoft.com/office/powerpoint/2010/main" val="404579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Off-switch model</a:t>
            </a:r>
          </a:p>
        </p:txBody>
      </p:sp>
      <p:sp>
        <p:nvSpPr>
          <p:cNvPr id="5" name="Rectangle 4"/>
          <p:cNvSpPr/>
          <p:nvPr/>
        </p:nvSpPr>
        <p:spPr>
          <a:xfrm>
            <a:off x="6073202" y="1389822"/>
            <a:ext cx="502380" cy="376785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3202" y="2658762"/>
            <a:ext cx="502380" cy="376785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73202" y="3927702"/>
            <a:ext cx="502380" cy="376785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1218906"/>
            <a:endParaRPr lang="en-US" sz="2400">
              <a:solidFill>
                <a:prstClr val="white"/>
              </a:solidFill>
              <a:latin typeface="Palatino Linotype"/>
            </a:endParaRPr>
          </a:p>
        </p:txBody>
      </p:sp>
      <p:cxnSp>
        <p:nvCxnSpPr>
          <p:cNvPr id="8" name="Straight Connector 7"/>
          <p:cNvCxnSpPr>
            <a:stCxn id="5" idx="2"/>
          </p:cNvCxnSpPr>
          <p:nvPr/>
        </p:nvCxnSpPr>
        <p:spPr>
          <a:xfrm flipH="1">
            <a:off x="4863766" y="1766603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5" idx="2"/>
            <a:endCxn id="6" idx="0"/>
          </p:cNvCxnSpPr>
          <p:nvPr/>
        </p:nvCxnSpPr>
        <p:spPr>
          <a:xfrm>
            <a:off x="6324387" y="1766603"/>
            <a:ext cx="0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24387" y="1766603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63766" y="4304483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24387" y="3035543"/>
            <a:ext cx="0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24387" y="3035543"/>
            <a:ext cx="1460621" cy="89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85167" y="1320085"/>
            <a:ext cx="46898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85167" y="3893336"/>
            <a:ext cx="46898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01929" y="2616943"/>
            <a:ext cx="48501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b="1" dirty="0">
                <a:solidFill>
                  <a:prstClr val="black"/>
                </a:solidFill>
                <a:latin typeface="Times New Roman"/>
                <a:cs typeface="Times New Roman"/>
              </a:rPr>
              <a:t>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19394" y="3156033"/>
            <a:ext cx="366392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7232" y="1882125"/>
            <a:ext cx="366392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70187" y="1882125"/>
            <a:ext cx="40005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70187" y="4457295"/>
            <a:ext cx="400055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92558" y="5117696"/>
            <a:ext cx="1155070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 = </a:t>
            </a:r>
            <a:r>
              <a:rPr lang="en-US" sz="2400" i="1" dirty="0" err="1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3200" i="1" baseline="-25000" dirty="0" err="1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  <a:endParaRPr lang="en-US" sz="3200" i="1" baseline="-2500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92558" y="2602088"/>
            <a:ext cx="1155070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 = </a:t>
            </a:r>
            <a:r>
              <a:rPr lang="en-US" sz="2400" i="1" dirty="0" err="1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3200" i="1" baseline="-25000" dirty="0" err="1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  <a:endParaRPr lang="en-US" sz="3200" i="1" baseline="-2500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09290" y="2602087"/>
            <a:ext cx="949886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 = 0</a:t>
            </a:r>
            <a:endParaRPr lang="en-US" sz="3200" i="1" baseline="-2500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09290" y="3848641"/>
            <a:ext cx="949886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 = 0</a:t>
            </a:r>
            <a:endParaRPr lang="en-US" sz="3200" i="1" baseline="-25000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97138" y="3156033"/>
            <a:ext cx="662947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dirty="0">
                <a:solidFill>
                  <a:prstClr val="white"/>
                </a:solidFill>
                <a:latin typeface="Palatino Linotype"/>
                <a:sym typeface="Symbol"/>
              </a:rPr>
              <a:t></a:t>
            </a:r>
            <a:r>
              <a:rPr lang="en-US" sz="2400" dirty="0">
                <a:solidFill>
                  <a:prstClr val="white"/>
                </a:solidFill>
                <a:latin typeface="Palatino Linotype"/>
              </a:rPr>
              <a:t> </a:t>
            </a:r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95618" y="2232755"/>
            <a:ext cx="810424" cy="492416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w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(</a:t>
            </a:r>
            <a:r>
              <a:rPr lang="en-US" sz="2400" i="1" dirty="0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  <a:r>
              <a:rPr lang="en-US" sz="2400" dirty="0">
                <a:solidFill>
                  <a:prstClr val="white"/>
                </a:solidFill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292555" y="5878290"/>
            <a:ext cx="4309780" cy="615527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defTabSz="1218906"/>
            <a:r>
              <a:rPr lang="en-US" sz="3200" i="1" dirty="0">
                <a:solidFill>
                  <a:prstClr val="white"/>
                </a:solidFill>
                <a:latin typeface="Times New Roman"/>
                <a:cs typeface="Times New Roman"/>
              </a:rPr>
              <a:t>w</a:t>
            </a:r>
            <a:r>
              <a:rPr lang="en-US" sz="3200" dirty="0">
                <a:solidFill>
                  <a:prstClr val="white"/>
                </a:solidFill>
                <a:latin typeface="Times New Roman"/>
                <a:cs typeface="Times New Roman"/>
              </a:rPr>
              <a:t>(</a:t>
            </a:r>
            <a:r>
              <a:rPr lang="en-US" sz="3200" i="1" dirty="0">
                <a:solidFill>
                  <a:prstClr val="white"/>
                </a:solidFill>
                <a:latin typeface="Times New Roman"/>
                <a:cs typeface="Times New Roman"/>
              </a:rPr>
              <a:t>a</a:t>
            </a:r>
            <a:r>
              <a:rPr lang="en-US" sz="3200" dirty="0">
                <a:solidFill>
                  <a:prstClr val="white"/>
                </a:solidFill>
                <a:latin typeface="Times New Roman"/>
                <a:cs typeface="Times New Roman"/>
              </a:rPr>
              <a:t>)</a:t>
            </a:r>
            <a:r>
              <a:rPr lang="en-US" sz="3200" dirty="0">
                <a:solidFill>
                  <a:prstClr val="white"/>
                </a:solidFill>
                <a:latin typeface="Palatino Linotype"/>
              </a:rPr>
              <a:t> preferred to </a:t>
            </a:r>
            <a:r>
              <a:rPr lang="en-US" sz="3200" i="1" dirty="0">
                <a:solidFill>
                  <a:prstClr val="white"/>
                </a:solidFill>
                <a:latin typeface="Palatino Linotype"/>
              </a:rPr>
              <a:t>a</a:t>
            </a:r>
            <a:r>
              <a:rPr lang="en-US" sz="3200" dirty="0">
                <a:solidFill>
                  <a:prstClr val="white"/>
                </a:solidFill>
                <a:latin typeface="Palatino Linotype"/>
              </a:rPr>
              <a:t> or </a:t>
            </a:r>
            <a:r>
              <a:rPr lang="en-US" sz="3200" i="1" dirty="0">
                <a:solidFill>
                  <a:prstClr val="white"/>
                </a:solidFill>
                <a:latin typeface="Palatino Linotype"/>
              </a:rPr>
              <a:t>s</a:t>
            </a:r>
            <a:endParaRPr lang="en-US" sz="32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355358" y="2132027"/>
            <a:ext cx="1937199" cy="910919"/>
            <a:chOff x="6725720" y="1373938"/>
            <a:chExt cx="2038097" cy="1042072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6725720" y="2416010"/>
              <a:ext cx="2038097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reeform 54"/>
            <p:cNvSpPr/>
            <p:nvPr/>
          </p:nvSpPr>
          <p:spPr>
            <a:xfrm>
              <a:off x="6788578" y="1732821"/>
              <a:ext cx="1836764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8906"/>
              <a:endParaRPr lang="en-US" sz="240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Palatino Linotype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V="1">
              <a:off x="7539127" y="1373938"/>
              <a:ext cx="0" cy="102226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2339347" y="4662239"/>
            <a:ext cx="1953209" cy="910919"/>
            <a:chOff x="6121416" y="2245630"/>
            <a:chExt cx="2054942" cy="1042072"/>
          </a:xfrm>
        </p:grpSpPr>
        <p:cxnSp>
          <p:nvCxnSpPr>
            <p:cNvPr id="58" name="Straight Arrow Connector 57"/>
            <p:cNvCxnSpPr/>
            <p:nvPr/>
          </p:nvCxnSpPr>
          <p:spPr>
            <a:xfrm>
              <a:off x="6138261" y="3287702"/>
              <a:ext cx="2038097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eform 58"/>
            <p:cNvSpPr/>
            <p:nvPr/>
          </p:nvSpPr>
          <p:spPr>
            <a:xfrm>
              <a:off x="6201119" y="2604513"/>
              <a:ext cx="1836764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8906"/>
              <a:endParaRPr lang="en-US" sz="240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Palatino Linotype"/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6951668" y="2245630"/>
              <a:ext cx="0" cy="1022267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6121416" y="2566881"/>
              <a:ext cx="813407" cy="704022"/>
            </a:xfrm>
            <a:prstGeom prst="rect">
              <a:avLst/>
            </a:prstGeom>
            <a:solidFill>
              <a:srgbClr val="26234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98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06"/>
              <a:endParaRPr lang="en-US" sz="240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17CE836-5312-6F4C-B96C-8A281BAA792F}"/>
              </a:ext>
            </a:extLst>
          </p:cNvPr>
          <p:cNvSpPr txBox="1"/>
          <p:nvPr/>
        </p:nvSpPr>
        <p:spPr>
          <a:xfrm>
            <a:off x="195943" y="6243536"/>
            <a:ext cx="352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Slides: Stuart Russell, IJCAI 2017</a:t>
            </a:r>
          </a:p>
        </p:txBody>
      </p:sp>
    </p:spTree>
    <p:extLst>
      <p:ext uri="{BB962C8B-B14F-4D97-AF65-F5344CB8AC3E}">
        <p14:creationId xmlns:p14="http://schemas.microsoft.com/office/powerpoint/2010/main" val="350547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5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BA93C-E5CF-4220-A86C-04386D7C9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/>
              <a:t>Conclusion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A6A35F4-5CE0-4D9B-AF29-D4DA47AB4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975" y="61990"/>
            <a:ext cx="11255433" cy="6734019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847E41-0A21-4837-92C1-A0137C631F67}"/>
              </a:ext>
            </a:extLst>
          </p:cNvPr>
          <p:cNvSpPr/>
          <p:nvPr/>
        </p:nvSpPr>
        <p:spPr>
          <a:xfrm>
            <a:off x="6136876" y="6046123"/>
            <a:ext cx="2072640" cy="5541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93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Thanks to Our Course Staff!!</a:t>
            </a:r>
          </a:p>
        </p:txBody>
      </p:sp>
      <p:sp>
        <p:nvSpPr>
          <p:cNvPr id="7174" name="Text Box 19"/>
          <p:cNvSpPr txBox="1">
            <a:spLocks noChangeArrowheads="1"/>
          </p:cNvSpPr>
          <p:nvPr/>
        </p:nvSpPr>
        <p:spPr bwMode="auto">
          <a:xfrm>
            <a:off x="2253814" y="1153424"/>
            <a:ext cx="5806831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Teaching Assistants </a:t>
            </a:r>
          </a:p>
        </p:txBody>
      </p:sp>
      <p:sp>
        <p:nvSpPr>
          <p:cNvPr id="7186" name="AutoShape 27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7187" name="AutoShape 29" descr="https://mail.google.com/mail/?attid=0.1&amp;disp=emb&amp;view=att&amp;th=131fd6676327baa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/>
          <a:lstStyle/>
          <a:p>
            <a:endParaRPr lang="en-US" sz="2400">
              <a:latin typeface="Calibri"/>
              <a:cs typeface="Calibri"/>
            </a:endParaRPr>
          </a:p>
        </p:txBody>
      </p:sp>
      <p:pic>
        <p:nvPicPr>
          <p:cNvPr id="10249" name="Picture 9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10251" name="Picture 11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pic>
        <p:nvPicPr>
          <p:cNvPr id="10253" name="Picture 13" descr="http://www.cs.berkeley.edu/~sgupta/Media/transpare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67" y="-182033"/>
            <a:ext cx="12700" cy="12700"/>
          </a:xfrm>
          <a:prstGeom prst="rect">
            <a:avLst/>
          </a:prstGeom>
          <a:noFill/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id="{F76954E9-4AFD-4E9E-8644-5FFE5DDB5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645" y="3451167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Ajay Kumar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952A2DFF-235F-406A-A27B-1C9D0626F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775" y="3451166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Claire Wang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52D9735E-2200-4ECD-B6A1-13447F97D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905" y="3451165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Ethan </a:t>
            </a:r>
            <a:r>
              <a:rPr lang="en-US" sz="2133" dirty="0" err="1">
                <a:latin typeface="Calibri"/>
                <a:cs typeface="Calibri"/>
              </a:rPr>
              <a:t>Gruman</a:t>
            </a:r>
            <a:endParaRPr lang="en-US" sz="2133" dirty="0">
              <a:latin typeface="Calibri"/>
              <a:cs typeface="Calibri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0B3D0F99-1475-4612-9259-7FBE5C600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0645" y="3456054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 err="1">
                <a:latin typeface="Calibri"/>
                <a:cs typeface="Calibri"/>
              </a:rPr>
              <a:t>Lubhaan</a:t>
            </a:r>
            <a:r>
              <a:rPr lang="en-US" sz="2133" dirty="0">
                <a:latin typeface="Calibri"/>
                <a:cs typeface="Calibri"/>
              </a:rPr>
              <a:t> Kumar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AACB10CC-99DD-4397-9E75-BC9AA73CA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645" y="5990202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Michelle Ma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98811808-F4E2-4BB1-A577-95E89A2D3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775" y="5990201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Pallavi </a:t>
            </a:r>
            <a:r>
              <a:rPr lang="en-US" sz="2133" dirty="0" err="1">
                <a:latin typeface="Calibri"/>
                <a:cs typeface="Calibri"/>
              </a:rPr>
              <a:t>Koppol</a:t>
            </a:r>
            <a:endParaRPr lang="en-US" sz="2133" dirty="0">
              <a:latin typeface="Calibri"/>
              <a:cs typeface="Calibri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5347DCFB-E8E4-4A59-992D-6F6664E9E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905" y="5990200"/>
            <a:ext cx="1359882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Sean Pereira</a:t>
            </a: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D151FB4D-408E-410E-8808-05348B041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368" y="5995089"/>
            <a:ext cx="976924" cy="7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33" dirty="0">
                <a:latin typeface="Calibri"/>
                <a:cs typeface="Calibri"/>
              </a:rPr>
              <a:t>Tina Wu</a:t>
            </a:r>
          </a:p>
        </p:txBody>
      </p:sp>
      <p:pic>
        <p:nvPicPr>
          <p:cNvPr id="4" name="Picture 3" descr="A person holding a fish in the water&#10;&#10;Description automatically generated">
            <a:extLst>
              <a:ext uri="{FF2B5EF4-FFF2-40B4-BE49-F238E27FC236}">
                <a16:creationId xmlns:a16="http://schemas.microsoft.com/office/drawing/2014/main" id="{7F2FB520-8600-482E-AFE4-CBB6F30D7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68" y="1841507"/>
            <a:ext cx="1609344" cy="1609344"/>
          </a:xfrm>
          <a:prstGeom prst="rect">
            <a:avLst/>
          </a:prstGeom>
        </p:spPr>
      </p:pic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15F06D8-85F1-42D0-9C97-514A51FADE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9" b="15948"/>
          <a:stretch/>
        </p:blipFill>
        <p:spPr>
          <a:xfrm>
            <a:off x="4193731" y="1830243"/>
            <a:ext cx="1643969" cy="1609344"/>
          </a:xfrm>
          <a:prstGeom prst="rect">
            <a:avLst/>
          </a:prstGeom>
        </p:spPr>
      </p:pic>
      <p:pic>
        <p:nvPicPr>
          <p:cNvPr id="8" name="Picture 7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1E790548-4840-4128-8C92-44B8453FC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71" y="1841507"/>
            <a:ext cx="1082145" cy="1609344"/>
          </a:xfrm>
          <a:prstGeom prst="rect">
            <a:avLst/>
          </a:prstGeom>
        </p:spPr>
      </p:pic>
      <p:pic>
        <p:nvPicPr>
          <p:cNvPr id="10" name="Picture 9" descr="A person in a restaurant&#10;&#10;Description automatically generated">
            <a:extLst>
              <a:ext uri="{FF2B5EF4-FFF2-40B4-BE49-F238E27FC236}">
                <a16:creationId xmlns:a16="http://schemas.microsoft.com/office/drawing/2014/main" id="{7CE799DD-B704-4B19-A6FB-2C8AA9D966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t="19757" r="13739" b="17466"/>
          <a:stretch/>
        </p:blipFill>
        <p:spPr>
          <a:xfrm>
            <a:off x="2341790" y="4380856"/>
            <a:ext cx="1654900" cy="1609344"/>
          </a:xfrm>
          <a:prstGeom prst="rect">
            <a:avLst/>
          </a:prstGeom>
        </p:spPr>
      </p:pic>
      <p:pic>
        <p:nvPicPr>
          <p:cNvPr id="12" name="Picture 11" descr="A close up of a person&#10;&#10;Description automatically generated">
            <a:extLst>
              <a:ext uri="{FF2B5EF4-FFF2-40B4-BE49-F238E27FC236}">
                <a16:creationId xmlns:a16="http://schemas.microsoft.com/office/drawing/2014/main" id="{AC435352-B4F5-4D92-BEC4-BCC657A123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67" y="4380856"/>
            <a:ext cx="1609344" cy="1609344"/>
          </a:xfrm>
          <a:prstGeom prst="rect">
            <a:avLst/>
          </a:prstGeom>
        </p:spPr>
      </p:pic>
      <p:pic>
        <p:nvPicPr>
          <p:cNvPr id="24" name="Picture 2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BBD4849B-BC41-4945-9770-D905FBAB5B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6" r="7325" b="9360"/>
          <a:stretch/>
        </p:blipFill>
        <p:spPr>
          <a:xfrm>
            <a:off x="6059800" y="4380856"/>
            <a:ext cx="1608688" cy="1609344"/>
          </a:xfrm>
          <a:prstGeom prst="rect">
            <a:avLst/>
          </a:prstGeom>
        </p:spPr>
      </p:pic>
      <p:pic>
        <p:nvPicPr>
          <p:cNvPr id="26" name="Picture 25" descr="A person standing on a beach&#10;&#10;Description automatically generated">
            <a:extLst>
              <a:ext uri="{FF2B5EF4-FFF2-40B4-BE49-F238E27FC236}">
                <a16:creationId xmlns:a16="http://schemas.microsoft.com/office/drawing/2014/main" id="{34BBB706-4215-49A7-B1BF-9FA8C25B2B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6332" r="12175" b="20300"/>
          <a:stretch/>
        </p:blipFill>
        <p:spPr>
          <a:xfrm>
            <a:off x="7984563" y="4380225"/>
            <a:ext cx="1660533" cy="1609344"/>
          </a:xfrm>
          <a:prstGeom prst="rect">
            <a:avLst/>
          </a:prstGeom>
        </p:spPr>
      </p:pic>
      <p:pic>
        <p:nvPicPr>
          <p:cNvPr id="1030" name="Picture 6" descr="Lubhaan Kumar">
            <a:extLst>
              <a:ext uri="{FF2B5EF4-FFF2-40B4-BE49-F238E27FC236}">
                <a16:creationId xmlns:a16="http://schemas.microsoft.com/office/drawing/2014/main" id="{4EB8454F-8CCA-4058-8C93-8E05E6C23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900" y="1830243"/>
            <a:ext cx="1087395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Three “Intelligent” Agents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2099" y="1641499"/>
            <a:ext cx="10794668" cy="468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Which agent code is the most “intelligent”?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F9D6A76-4FB6-4605-B787-4BFC81D6501A}"/>
              </a:ext>
            </a:extLst>
          </p:cNvPr>
          <p:cNvSpPr txBox="1">
            <a:spLocks/>
          </p:cNvSpPr>
          <p:nvPr/>
        </p:nvSpPr>
        <p:spPr>
          <a:xfrm>
            <a:off x="425939" y="220785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Piazza Poll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835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</a:t>
            </a:r>
            <a:r>
              <a:rPr lang="mr-IN" dirty="0"/>
              <a:t>–</a:t>
            </a:r>
            <a:r>
              <a:rPr lang="en-US" dirty="0"/>
              <a:t> Three “Intelligent” Agents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A: Search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1068" y="1703322"/>
            <a:ext cx="6629400" cy="48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286" y="1474719"/>
            <a:ext cx="950067" cy="93902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4087" y="2389804"/>
            <a:ext cx="843999" cy="937776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286" y="3303519"/>
            <a:ext cx="950067" cy="93902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4087" y="4218604"/>
            <a:ext cx="843999" cy="937776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7268" y="3455723"/>
            <a:ext cx="3006566" cy="278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300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</a:t>
            </a:r>
            <a:r>
              <a:rPr lang="mr-IN" dirty="0"/>
              <a:t>–</a:t>
            </a:r>
            <a:r>
              <a:rPr lang="en-US" dirty="0"/>
              <a:t> Three “Intelligent” Agents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B: Encode the pattern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8841" y="1580179"/>
            <a:ext cx="3661317" cy="4832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"/>
                <a:cs typeface="Courier"/>
              </a:rPr>
              <a:t>10's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/>
                <a:cs typeface="Courier"/>
              </a:rPr>
              <a:t>9's </a:t>
            </a:r>
            <a:r>
              <a:rPr lang="en-US" sz="2800" dirty="0" err="1">
                <a:solidFill>
                  <a:srgbClr val="FF0000"/>
                </a:solidFill>
                <a:latin typeface="Courier"/>
                <a:cs typeface="Courier"/>
              </a:rPr>
              <a:t>value:Lose</a:t>
            </a:r>
            <a:endParaRPr lang="en-US" sz="2800" dirty="0">
              <a:solidFill>
                <a:srgbClr val="FF0000"/>
              </a:solidFill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8's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7's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/>
                <a:cs typeface="Courier"/>
              </a:rPr>
              <a:t>6's </a:t>
            </a:r>
            <a:r>
              <a:rPr lang="en-US" sz="2800" dirty="0" err="1">
                <a:solidFill>
                  <a:srgbClr val="FF0000"/>
                </a:solidFill>
                <a:latin typeface="Courier"/>
                <a:cs typeface="Courier"/>
              </a:rPr>
              <a:t>value:Lose</a:t>
            </a:r>
            <a:endParaRPr lang="en-US" sz="2800" dirty="0">
              <a:solidFill>
                <a:srgbClr val="FF0000"/>
              </a:solidFill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5's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4's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/>
                <a:cs typeface="Courier"/>
              </a:rPr>
              <a:t>3's </a:t>
            </a:r>
            <a:r>
              <a:rPr lang="en-US" sz="2800" dirty="0" err="1">
                <a:solidFill>
                  <a:srgbClr val="FF0000"/>
                </a:solidFill>
                <a:latin typeface="Courier"/>
                <a:cs typeface="Courier"/>
              </a:rPr>
              <a:t>value:Lose</a:t>
            </a:r>
            <a:endParaRPr lang="en-US" sz="2800" dirty="0">
              <a:solidFill>
                <a:srgbClr val="FF0000"/>
              </a:solidFill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2's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latin typeface="Courier"/>
                <a:cs typeface="Courier"/>
              </a:rPr>
              <a:t>1's </a:t>
            </a:r>
            <a:r>
              <a:rPr lang="en-US" sz="2800" dirty="0" err="1">
                <a:latin typeface="Courier"/>
                <a:cs typeface="Courier"/>
              </a:rPr>
              <a:t>value:Win</a:t>
            </a:r>
            <a:endParaRPr lang="en-US" sz="2800" dirty="0">
              <a:latin typeface="Courier"/>
              <a:cs typeface="Courier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/>
                <a:cs typeface="Courier"/>
              </a:rPr>
              <a:t>0's </a:t>
            </a:r>
            <a:r>
              <a:rPr lang="en-US" sz="2800" dirty="0" err="1">
                <a:solidFill>
                  <a:srgbClr val="FF0000"/>
                </a:solidFill>
                <a:latin typeface="Courier"/>
                <a:cs typeface="Courier"/>
              </a:rPr>
              <a:t>value:Lose</a:t>
            </a:r>
            <a:endParaRPr lang="en-US" sz="2800" dirty="0">
              <a:solidFill>
                <a:srgbClr val="FF0000"/>
              </a:solidFill>
              <a:latin typeface="Courier"/>
              <a:cs typeface="Courier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625A07-D09B-4549-920F-5AA71991590B}"/>
              </a:ext>
            </a:extLst>
          </p:cNvPr>
          <p:cNvSpPr/>
          <p:nvPr/>
        </p:nvSpPr>
        <p:spPr>
          <a:xfrm>
            <a:off x="552099" y="1832151"/>
            <a:ext cx="883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 New"/>
                <a:cs typeface="Courier New"/>
              </a:rPr>
              <a:t>function </a:t>
            </a:r>
            <a:r>
              <a:rPr lang="en-US" sz="2400" b="1" dirty="0" err="1">
                <a:latin typeface="Courier New"/>
                <a:cs typeface="Courier New"/>
              </a:rPr>
              <a:t>getAction</a:t>
            </a:r>
            <a:r>
              <a:rPr lang="en-US" sz="2400" dirty="0">
                <a:latin typeface="Courier New"/>
                <a:cs typeface="Courier New"/>
              </a:rPr>
              <a:t>( </a:t>
            </a:r>
            <a:r>
              <a:rPr lang="en-US" sz="2400" dirty="0" err="1">
                <a:latin typeface="Courier New"/>
                <a:cs typeface="Courier New"/>
              </a:rPr>
              <a:t>numPiecesAvailable</a:t>
            </a:r>
            <a:r>
              <a:rPr lang="en-US" sz="2400" dirty="0">
                <a:latin typeface="Courier New"/>
                <a:cs typeface="Courier New"/>
              </a:rPr>
              <a:t> )</a:t>
            </a:r>
          </a:p>
          <a:p>
            <a:endParaRPr lang="en-US" sz="2400" dirty="0">
              <a:latin typeface="Courier New"/>
              <a:cs typeface="Courier New"/>
            </a:endParaRPr>
          </a:p>
          <a:p>
            <a:r>
              <a:rPr lang="en-US" sz="2400" dirty="0">
                <a:latin typeface="Courier New"/>
                <a:cs typeface="Courier New"/>
              </a:rPr>
              <a:t>	if </a:t>
            </a:r>
            <a:r>
              <a:rPr lang="en-US" sz="2400" dirty="0" err="1">
                <a:latin typeface="Courier New"/>
                <a:cs typeface="Courier New"/>
              </a:rPr>
              <a:t>numPiecesAvailable</a:t>
            </a:r>
            <a:r>
              <a:rPr lang="en-US" sz="2400" dirty="0">
                <a:latin typeface="Courier New"/>
                <a:cs typeface="Courier New"/>
              </a:rPr>
              <a:t> % 3 == 2</a:t>
            </a:r>
          </a:p>
          <a:p>
            <a:r>
              <a:rPr lang="en-US" sz="2400" dirty="0">
                <a:latin typeface="Courier New"/>
                <a:cs typeface="Courier New"/>
              </a:rPr>
              <a:t>		return 2</a:t>
            </a:r>
          </a:p>
          <a:p>
            <a:r>
              <a:rPr lang="en-US" sz="2400" dirty="0">
                <a:latin typeface="Courier New"/>
                <a:cs typeface="Courier New"/>
              </a:rPr>
              <a:t>	else</a:t>
            </a:r>
          </a:p>
          <a:p>
            <a:r>
              <a:rPr lang="en-US" sz="2400" dirty="0">
                <a:latin typeface="Courier New"/>
                <a:cs typeface="Courier New"/>
              </a:rPr>
              <a:t>		return 1</a:t>
            </a:r>
          </a:p>
        </p:txBody>
      </p:sp>
    </p:spTree>
    <p:extLst>
      <p:ext uri="{BB962C8B-B14F-4D97-AF65-F5344CB8AC3E}">
        <p14:creationId xmlns:p14="http://schemas.microsoft.com/office/powerpoint/2010/main" val="195773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109354" y="2004924"/>
          <a:ext cx="60198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49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</a:t>
                      </a:r>
                      <a:r>
                        <a:rPr lang="en-US" sz="2800" baseline="0" dirty="0"/>
                        <a:t> 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</a:t>
            </a:r>
            <a:r>
              <a:rPr lang="mr-IN" dirty="0"/>
              <a:t>–</a:t>
            </a:r>
            <a:r>
              <a:rPr lang="en-US" dirty="0"/>
              <a:t> Three “Intelligent” Agents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C: Record statistics of winning positions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109354" y="2004924"/>
          <a:ext cx="60198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49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</a:t>
                      </a:r>
                      <a:r>
                        <a:rPr lang="en-US" sz="2800" baseline="0" dirty="0"/>
                        <a:t> 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3109354" y="2004924"/>
          <a:ext cx="60198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49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</a:t>
                      </a:r>
                      <a:r>
                        <a:rPr lang="en-US" sz="2800" baseline="0" dirty="0"/>
                        <a:t> 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109354" y="2004924"/>
          <a:ext cx="6019800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4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Take</a:t>
                      </a:r>
                      <a:r>
                        <a:rPr lang="en-US" sz="2800" baseline="0" dirty="0"/>
                        <a:t> 2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68%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69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52099" y="1641499"/>
            <a:ext cx="10794668" cy="468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Which agent code is the most “intelligent”?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/>
              <a:t>Search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/>
              <a:t>Encode multiple of 3 pattern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dirty="0"/>
              <a:t>Keep stats on winning positions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8E350C-3F6D-462C-B855-A1CADBB9F884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dirty="0"/>
              <a:t>Three “Intelligent” Agents 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556C390-AB4A-456F-BFFF-37DC5ED30E5C}"/>
              </a:ext>
            </a:extLst>
          </p:cNvPr>
          <p:cNvSpPr txBox="1">
            <a:spLocks/>
          </p:cNvSpPr>
          <p:nvPr/>
        </p:nvSpPr>
        <p:spPr>
          <a:xfrm>
            <a:off x="425939" y="220785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Piazza Poll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99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52099" y="994943"/>
            <a:ext cx="10794668" cy="468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Which 381 technique is the most intelligent?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Search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Logical inference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Numeric optimization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Q-learning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Approximate Q-learning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Exact inference Bayes nets</a:t>
            </a:r>
          </a:p>
          <a:p>
            <a:pPr marL="514350" indent="-514350" fontAlgn="ctr">
              <a:buFont typeface="+mj-lt"/>
              <a:buAutoNum type="alphaUcPeriod"/>
            </a:pPr>
            <a:r>
              <a:rPr lang="en-US" dirty="0"/>
              <a:t>Approximate inference Bayes nets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8E350C-3F6D-462C-B855-A1CADBB9F884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556C390-AB4A-456F-BFFF-37DC5ED30E5C}"/>
              </a:ext>
            </a:extLst>
          </p:cNvPr>
          <p:cNvSpPr txBox="1">
            <a:spLocks/>
          </p:cNvSpPr>
          <p:nvPr/>
        </p:nvSpPr>
        <p:spPr>
          <a:xfrm>
            <a:off x="425939" y="220785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Piazza Poll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60748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15186</TotalTime>
  <Words>1233</Words>
  <Application>Microsoft Macintosh PowerPoint</Application>
  <PresentationFormat>Widescreen</PresentationFormat>
  <Paragraphs>304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Symbol</vt:lpstr>
      <vt:lpstr>Calibri Light</vt:lpstr>
      <vt:lpstr>Cambria Math</vt:lpstr>
      <vt:lpstr>Mangal</vt:lpstr>
      <vt:lpstr>Calibri</vt:lpstr>
      <vt:lpstr>Wingdings</vt:lpstr>
      <vt:lpstr>CMU Serif Roman</vt:lpstr>
      <vt:lpstr>Palatino Linotype</vt:lpstr>
      <vt:lpstr>Courier</vt:lpstr>
      <vt:lpstr>Times New Roman</vt:lpstr>
      <vt:lpstr>Arial</vt:lpstr>
      <vt:lpstr>Courier New</vt:lpstr>
      <vt:lpstr>Office Theme</vt:lpstr>
      <vt:lpstr>Elemental</vt:lpstr>
      <vt:lpstr>Announcements</vt:lpstr>
      <vt:lpstr>AI: Representation and Problem Solving </vt:lpstr>
      <vt:lpstr>Intelligent Agents</vt:lpstr>
      <vt:lpstr> Three “Intelligent” Agents </vt:lpstr>
      <vt:lpstr>Games – Three “Intelligent” Agents </vt:lpstr>
      <vt:lpstr>Games – Three “Intelligent” Agents </vt:lpstr>
      <vt:lpstr>Games – Three “Intelligent” Agents </vt:lpstr>
      <vt:lpstr>PowerPoint Presentation</vt:lpstr>
      <vt:lpstr>PowerPoint Presentation</vt:lpstr>
      <vt:lpstr>Value of Information</vt:lpstr>
      <vt:lpstr>Value of Information</vt:lpstr>
      <vt:lpstr>AI in the News</vt:lpstr>
      <vt:lpstr>Should We Worry about Today’s A.I.?</vt:lpstr>
      <vt:lpstr>Should We Worry about Today’s A.I.?</vt:lpstr>
      <vt:lpstr>AI Bias</vt:lpstr>
      <vt:lpstr>Should We Worry about Today’s A.I.?</vt:lpstr>
      <vt:lpstr>AI Weapons</vt:lpstr>
      <vt:lpstr>Should We Worry about Today’s A.I.?</vt:lpstr>
      <vt:lpstr>Piazza Poll 3</vt:lpstr>
      <vt:lpstr>Should We Worry about Today’s A.I.?</vt:lpstr>
      <vt:lpstr>Piazza Poll 4</vt:lpstr>
      <vt:lpstr>AI Challenge: Humans</vt:lpstr>
      <vt:lpstr>AI Challenge: Humans</vt:lpstr>
      <vt:lpstr>Piazza Poll 5</vt:lpstr>
      <vt:lpstr> Narrow A.I.</vt:lpstr>
      <vt:lpstr>AI in the News</vt:lpstr>
      <vt:lpstr>Should we worry about future A.I.?</vt:lpstr>
      <vt:lpstr>Should we worry about future A.I.?</vt:lpstr>
      <vt:lpstr>Should we worry about future A.I.?</vt:lpstr>
      <vt:lpstr>Should we worry about future A.I.?</vt:lpstr>
      <vt:lpstr>Should we worry about future A.I.?</vt:lpstr>
      <vt:lpstr>Three simple ideas</vt:lpstr>
      <vt:lpstr>AIMA 1,2,3: objective given to machine</vt:lpstr>
      <vt:lpstr>AIMA 4: objective is a latent variable</vt:lpstr>
      <vt:lpstr>The off-switch problem</vt:lpstr>
      <vt:lpstr>Off-switch model</vt:lpstr>
      <vt:lpstr>Conclusion</vt:lpstr>
      <vt:lpstr>Thanks to Our Course Staff!!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 Virtue</cp:lastModifiedBy>
  <cp:revision>1157</cp:revision>
  <cp:lastPrinted>2018-11-27T13:42:27Z</cp:lastPrinted>
  <dcterms:created xsi:type="dcterms:W3CDTF">2018-10-11T11:39:27Z</dcterms:created>
  <dcterms:modified xsi:type="dcterms:W3CDTF">2019-05-14T16:37:21Z</dcterms:modified>
</cp:coreProperties>
</file>