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769" r:id="rId2"/>
    <p:sldId id="802" r:id="rId3"/>
    <p:sldId id="801" r:id="rId4"/>
    <p:sldId id="796" r:id="rId5"/>
    <p:sldId id="797" r:id="rId6"/>
    <p:sldId id="822" r:id="rId7"/>
    <p:sldId id="804" r:id="rId8"/>
    <p:sldId id="807" r:id="rId9"/>
    <p:sldId id="808" r:id="rId10"/>
    <p:sldId id="809" r:id="rId11"/>
    <p:sldId id="810" r:id="rId12"/>
    <p:sldId id="806" r:id="rId13"/>
    <p:sldId id="805" r:id="rId14"/>
    <p:sldId id="811" r:id="rId15"/>
    <p:sldId id="812" r:id="rId16"/>
    <p:sldId id="813" r:id="rId17"/>
    <p:sldId id="814" r:id="rId18"/>
    <p:sldId id="816" r:id="rId19"/>
    <p:sldId id="815" r:id="rId20"/>
    <p:sldId id="817" r:id="rId21"/>
    <p:sldId id="818" r:id="rId22"/>
    <p:sldId id="819" r:id="rId23"/>
    <p:sldId id="820" r:id="rId24"/>
    <p:sldId id="798" r:id="rId25"/>
    <p:sldId id="821" r:id="rId26"/>
    <p:sldId id="598" r:id="rId27"/>
    <p:sldId id="757" r:id="rId28"/>
    <p:sldId id="758" r:id="rId29"/>
    <p:sldId id="759" r:id="rId30"/>
    <p:sldId id="760" r:id="rId31"/>
    <p:sldId id="761" r:id="rId32"/>
    <p:sldId id="762" r:id="rId33"/>
    <p:sldId id="763" r:id="rId34"/>
    <p:sldId id="778" r:id="rId35"/>
    <p:sldId id="780" r:id="rId36"/>
    <p:sldId id="781" r:id="rId37"/>
    <p:sldId id="772" r:id="rId38"/>
    <p:sldId id="773" r:id="rId39"/>
    <p:sldId id="774" r:id="rId40"/>
    <p:sldId id="775" r:id="rId41"/>
    <p:sldId id="782" r:id="rId42"/>
    <p:sldId id="803" r:id="rId43"/>
    <p:sldId id="765" r:id="rId44"/>
    <p:sldId id="768" r:id="rId45"/>
    <p:sldId id="776" r:id="rId46"/>
    <p:sldId id="777" r:id="rId47"/>
    <p:sldId id="767" r:id="rId48"/>
    <p:sldId id="766" r:id="rId49"/>
    <p:sldId id="770" r:id="rId50"/>
    <p:sldId id="771" r:id="rId51"/>
    <p:sldId id="783" r:id="rId52"/>
    <p:sldId id="784" r:id="rId53"/>
    <p:sldId id="785" r:id="rId54"/>
    <p:sldId id="786" r:id="rId55"/>
    <p:sldId id="789" r:id="rId56"/>
    <p:sldId id="787" r:id="rId57"/>
    <p:sldId id="788" r:id="rId58"/>
    <p:sldId id="790" r:id="rId59"/>
    <p:sldId id="791" r:id="rId60"/>
    <p:sldId id="792" r:id="rId61"/>
    <p:sldId id="793" r:id="rId62"/>
    <p:sldId id="754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0"/>
    <p:restoredTop sz="78395"/>
  </p:normalViewPr>
  <p:slideViewPr>
    <p:cSldViewPr snapToGrid="0" snapToObjects="1">
      <p:cViewPr>
        <p:scale>
          <a:sx n="91" d="100"/>
          <a:sy n="91" d="100"/>
        </p:scale>
        <p:origin x="1160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4/29/19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6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utility </a:t>
            </a:r>
            <a:r>
              <a:rPr lang="en-US" smtClean="0"/>
              <a:t>of</a:t>
            </a:r>
            <a:r>
              <a:rPr lang="en-US" baseline="0" smtClean="0"/>
              <a:t> playing C </a:t>
            </a:r>
            <a:r>
              <a:rPr lang="en-US" smtClean="0"/>
              <a:t>is </a:t>
            </a:r>
            <a:r>
              <a:rPr lang="en-US" dirty="0" smtClean="0"/>
              <a:t>4 instead of 3.5,</a:t>
            </a:r>
            <a:r>
              <a:rPr lang="en-US" baseline="0" dirty="0" smtClean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utility </a:t>
            </a:r>
            <a:r>
              <a:rPr lang="en-US" smtClean="0"/>
              <a:t>of</a:t>
            </a:r>
            <a:r>
              <a:rPr lang="en-US" baseline="0" smtClean="0"/>
              <a:t> playing C </a:t>
            </a:r>
            <a:r>
              <a:rPr lang="en-US" smtClean="0"/>
              <a:t>is </a:t>
            </a:r>
            <a:r>
              <a:rPr lang="en-US" dirty="0" smtClean="0"/>
              <a:t>4 instead of 3.5,</a:t>
            </a:r>
            <a:r>
              <a:rPr lang="en-US" baseline="0" dirty="0" smtClean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08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Plurality:</a:t>
            </a:r>
            <a:r>
              <a:rPr lang="en-US" baseline="0" dirty="0" smtClean="0"/>
              <a:t> A</a:t>
            </a:r>
          </a:p>
          <a:p>
            <a:r>
              <a:rPr lang="en-US" baseline="0" dirty="0" err="1" smtClean="0"/>
              <a:t>Borda</a:t>
            </a:r>
            <a:r>
              <a:rPr lang="en-US" baseline="0" dirty="0" smtClean="0"/>
              <a:t>: B</a:t>
            </a:r>
          </a:p>
          <a:p>
            <a:r>
              <a:rPr lang="en-US" baseline="0" dirty="0" smtClean="0"/>
              <a:t>A: 6, B: 9, C: 6</a:t>
            </a:r>
          </a:p>
          <a:p>
            <a:r>
              <a:rPr lang="en-US" baseline="0" dirty="0" smtClean="0"/>
              <a:t>Condorcet: B</a:t>
            </a:r>
          </a:p>
          <a:p>
            <a:r>
              <a:rPr lang="en-US" baseline="0" dirty="0" smtClean="0"/>
              <a:t>B over A: 4</a:t>
            </a:r>
          </a:p>
          <a:p>
            <a:r>
              <a:rPr lang="en-US" baseline="0" dirty="0" smtClean="0"/>
              <a:t>B over C: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4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81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Plurality:</a:t>
            </a:r>
            <a:r>
              <a:rPr lang="en-US" baseline="0" dirty="0" smtClean="0"/>
              <a:t> a</a:t>
            </a:r>
          </a:p>
          <a:p>
            <a:r>
              <a:rPr lang="en-US" baseline="0" dirty="0" err="1" smtClean="0"/>
              <a:t>Borda:b</a:t>
            </a:r>
            <a:endParaRPr lang="en-US" baseline="0" dirty="0" smtClean="0"/>
          </a:p>
          <a:p>
            <a:r>
              <a:rPr lang="en-US" baseline="0" dirty="0" smtClean="0"/>
              <a:t>STV: d</a:t>
            </a:r>
          </a:p>
          <a:p>
            <a:r>
              <a:rPr lang="en-US" baseline="0" dirty="0" smtClean="0"/>
              <a:t>Condorcet: c</a:t>
            </a:r>
          </a:p>
          <a:p>
            <a:r>
              <a:rPr lang="en-US" baseline="0" dirty="0" smtClean="0"/>
              <a:t>Plurality with runoff: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6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90q+20(1-q)</a:t>
            </a:r>
            <a:r>
              <a:rPr lang="en-US" baseline="0" dirty="0" smtClean="0"/>
              <a:t> = 40q+50(1-q) </a:t>
            </a:r>
          </a:p>
          <a:p>
            <a:r>
              <a:rPr lang="en-US" baseline="0" dirty="0" smtClean="0"/>
              <a:t>70q+20 = -10q+50</a:t>
            </a:r>
          </a:p>
          <a:p>
            <a:r>
              <a:rPr lang="en-US" baseline="0" dirty="0" smtClean="0"/>
              <a:t>80q = 30</a:t>
            </a:r>
          </a:p>
          <a:p>
            <a:r>
              <a:rPr lang="en-US" baseline="0" dirty="0" smtClean="0"/>
              <a:t>q = 3/8</a:t>
            </a:r>
          </a:p>
          <a:p>
            <a:endParaRPr lang="en-US" baseline="0" dirty="0" smtClean="0"/>
          </a:p>
          <a:p>
            <a:r>
              <a:rPr lang="en-US" baseline="0" dirty="0" smtClean="0"/>
              <a:t>10p+60(1-p) = 80p+50(1-p)</a:t>
            </a:r>
          </a:p>
          <a:p>
            <a:r>
              <a:rPr lang="en-US" baseline="0" dirty="0" smtClean="0"/>
              <a:t>-50p+60 = 30p+50</a:t>
            </a:r>
          </a:p>
          <a:p>
            <a:r>
              <a:rPr lang="en-US" baseline="0" dirty="0" smtClean="0"/>
              <a:t>10 = 80p</a:t>
            </a:r>
          </a:p>
          <a:p>
            <a:r>
              <a:rPr lang="en-US" baseline="0" dirty="0" smtClean="0"/>
              <a:t>P = 1/8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3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6q+2(1-q)</a:t>
            </a:r>
            <a:r>
              <a:rPr lang="en-US" baseline="0" dirty="0" smtClean="0"/>
              <a:t> = 7q</a:t>
            </a:r>
          </a:p>
          <a:p>
            <a:r>
              <a:rPr lang="en-US" baseline="0" dirty="0" smtClean="0"/>
              <a:t>2-2q = q</a:t>
            </a:r>
          </a:p>
          <a:p>
            <a:r>
              <a:rPr lang="en-US" baseline="0" dirty="0" smtClean="0"/>
              <a:t>2 = 3q</a:t>
            </a:r>
          </a:p>
          <a:p>
            <a:r>
              <a:rPr lang="en-US" baseline="0" dirty="0" smtClean="0"/>
              <a:t>q = 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6q+2(1-q)</a:t>
            </a:r>
            <a:r>
              <a:rPr lang="en-US" baseline="0" dirty="0" smtClean="0"/>
              <a:t> = 7q</a:t>
            </a:r>
          </a:p>
          <a:p>
            <a:r>
              <a:rPr lang="en-US" baseline="0" dirty="0" smtClean="0"/>
              <a:t>2-2q = q</a:t>
            </a:r>
          </a:p>
          <a:p>
            <a:r>
              <a:rPr lang="en-US" baseline="0" dirty="0" smtClean="0"/>
              <a:t>2 = 3q</a:t>
            </a:r>
          </a:p>
          <a:p>
            <a:r>
              <a:rPr lang="en-US" baseline="0" dirty="0" smtClean="0"/>
              <a:t>q = 2/3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9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9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the choices not the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Expected utility of</a:t>
            </a:r>
            <a:r>
              <a:rPr lang="en-US" baseline="0" dirty="0" smtClean="0"/>
              <a:t> playing C </a:t>
            </a:r>
            <a:r>
              <a:rPr lang="en-US" dirty="0" smtClean="0"/>
              <a:t>is 4 instead of 3.5,</a:t>
            </a:r>
            <a:r>
              <a:rPr lang="en-US" baseline="0" dirty="0" smtClean="0"/>
              <a:t> so he should stay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4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4/29/19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4/29/19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4/29/19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4/29/19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Stephanie Rosenthal - Intro to 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4/29/19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Class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sit in groups of 4 or more for lecture today!</a:t>
            </a:r>
          </a:p>
          <a:p>
            <a:pPr marL="0" indent="0" algn="ctr">
              <a:buNone/>
            </a:pPr>
            <a:r>
              <a:rPr lang="en-US" dirty="0" smtClean="0"/>
              <a:t>We are practicing voting strategies.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MSNE 3: Stop: 100/101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	 Go:     1/101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13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>
            <a:norm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	U(STOP,GO) = (0,1)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	U(GO,STOP) </a:t>
            </a:r>
            <a:r>
              <a:rPr lang="en-US" dirty="0"/>
              <a:t>= </a:t>
            </a:r>
            <a:r>
              <a:rPr lang="en-US" dirty="0" smtClean="0"/>
              <a:t>(1,0)</a:t>
            </a: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MSNE 3: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dirty="0" smtClean="0">
                <a:solidFill>
                  <a:schemeClr val="accent2"/>
                </a:solidFill>
              </a:rPr>
              <a:t>-0.0001</a:t>
            </a:r>
            <a:r>
              <a:rPr lang="en-US" sz="2800" dirty="0" smtClean="0">
                <a:solidFill>
                  <a:schemeClr val="accent2"/>
                </a:solidFill>
              </a:rPr>
              <a:t>= 0(.99)(.99)+0(.99)(.01)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2"/>
                </a:solidFill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						     + 1(.01)(.99)-100(.01)(.01)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8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/>
                </a:solidFill>
              </a:rPr>
              <a:t>0.01% of the time, we risk death with such a strategy!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What if instead we have a mediator who chooses among joint strategies? Does this produce a higher expected utility and higher social welfare?</a:t>
            </a: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</a:t>
                </a:r>
                <a:r>
                  <a:rPr lang="en-US" dirty="0" smtClean="0"/>
                  <a:t>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with </a:t>
                </a:r>
                <a:r>
                  <a:rPr lang="en-US" dirty="0"/>
                  <a:t>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6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If mediator tells C1 GO,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	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							it knows C2 will STOP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 r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3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/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Mediator chooses: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(STOP,GO)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	50% (GO,STOP)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							Social welfare: 1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				Each car goes ½ the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5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80891"/>
              </p:ext>
            </p:extLst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PSNE: </a:t>
            </a:r>
          </a:p>
        </p:txBody>
      </p:sp>
    </p:spTree>
    <p:extLst>
      <p:ext uri="{BB962C8B-B14F-4D97-AF65-F5344CB8AC3E}">
        <p14:creationId xmlns:p14="http://schemas.microsoft.com/office/powerpoint/2010/main" val="201043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MSNE: Chicken 2/3, Dare 1/3 for each player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Utility: 4/9*6 + 2/9*2 + 2/9*7 + 1/9*0 = 42/9 = 4.667</a:t>
            </a:r>
          </a:p>
        </p:txBody>
      </p:sp>
    </p:spTree>
    <p:extLst>
      <p:ext uri="{BB962C8B-B14F-4D97-AF65-F5344CB8AC3E}">
        <p14:creationId xmlns:p14="http://schemas.microsoft.com/office/powerpoint/2010/main" val="58770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CE: Choose (C,C), (C,D), and (D,C) each with p=1/3</a:t>
            </a:r>
          </a:p>
        </p:txBody>
      </p:sp>
    </p:spTree>
    <p:extLst>
      <p:ext uri="{BB962C8B-B14F-4D97-AF65-F5344CB8AC3E}">
        <p14:creationId xmlns:p14="http://schemas.microsoft.com/office/powerpoint/2010/main" val="86897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Electronic assignment 12 due 4/30</a:t>
            </a:r>
          </a:p>
          <a:p>
            <a:r>
              <a:rPr lang="en-US" dirty="0" smtClean="0"/>
              <a:t>Programming assignment due 5/2</a:t>
            </a:r>
          </a:p>
          <a:p>
            <a:endParaRPr lang="en-US" dirty="0"/>
          </a:p>
          <a:p>
            <a:r>
              <a:rPr lang="en-US" dirty="0" smtClean="0"/>
              <a:t>Final exam 5/9 1-4pm (Rashid Auditorium)</a:t>
            </a:r>
          </a:p>
          <a:p>
            <a:endParaRPr lang="en-US" dirty="0"/>
          </a:p>
          <a:p>
            <a:r>
              <a:rPr lang="en-US" dirty="0" smtClean="0"/>
              <a:t>You’re doing great!!!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If mediator tells P2 D,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he knows P1 plays C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If mediator tells P2 C,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½ the time P1 plays C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½ the time P1 plays D</a:t>
            </a:r>
          </a:p>
        </p:txBody>
      </p:sp>
    </p:spTree>
    <p:extLst>
      <p:ext uri="{BB962C8B-B14F-4D97-AF65-F5344CB8AC3E}">
        <p14:creationId xmlns:p14="http://schemas.microsoft.com/office/powerpoint/2010/main" val="611512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If mediator tells P2 D,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he get U=7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If mediator tells P2 C,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½ the time U=6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	½ the time U=2</a:t>
            </a:r>
          </a:p>
        </p:txBody>
      </p:sp>
    </p:spTree>
    <p:extLst>
      <p:ext uri="{BB962C8B-B14F-4D97-AF65-F5344CB8AC3E}">
        <p14:creationId xmlns:p14="http://schemas.microsoft.com/office/powerpoint/2010/main" val="1205367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Overall utility is</a:t>
            </a:r>
          </a:p>
        </p:txBody>
      </p:sp>
    </p:spTree>
    <p:extLst>
      <p:ext uri="{BB962C8B-B14F-4D97-AF65-F5344CB8AC3E}">
        <p14:creationId xmlns:p14="http://schemas.microsoft.com/office/powerpoint/2010/main" val="625557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of Chicken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5537"/>
                <a:gridCol w="1603716"/>
                <a:gridCol w="1645920"/>
                <a:gridCol w="1270782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CHICKEN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PERSON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CHICKEN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,7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DARE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7,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CE: Choose (C,C), (C,D), and (D,C) each with p=1/3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Overall utility is 7/3+6/3+2/3 =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</a:t>
            </a:r>
            <a:r>
              <a:rPr lang="en-US" smtClean="0"/>
              <a:t>	</a:t>
            </a:r>
            <a:r>
              <a:rPr lang="en-US"/>
              <a:t> </a:t>
            </a:r>
            <a:r>
              <a:rPr lang="en-US" smtClean="0"/>
              <a:t>5 instead of 4.667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9020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</p:spPr>
            <p:txBody>
              <a:bodyPr>
                <a:normAutofit/>
              </a:bodyPr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A correlated </a:t>
                </a:r>
                <a:r>
                  <a:rPr lang="en-US" dirty="0"/>
                  <a:t>equilibrium is a distribution over action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such that after a profile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selected, </a:t>
                </a:r>
                <a:r>
                  <a:rPr lang="en-US" dirty="0"/>
                  <a:t>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best response for player </a:t>
                </a:r>
                <a:r>
                  <a:rPr lang="en-US" dirty="0" err="1"/>
                  <a:t>i</a:t>
                </a:r>
                <a:r>
                  <a:rPr lang="en-US" dirty="0"/>
                  <a:t> conditioned 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given that everyone else will play according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 smtClean="0"/>
                  <a:t>.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74548" cy="5257799"/>
              </a:xfrm>
              <a:blipFill rotWithShape="0">
                <a:blip r:embed="rId2"/>
                <a:stretch>
                  <a:fillRect l="-1328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9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Correlated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582400" cy="52577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Suppose a </a:t>
                </a:r>
                <a:r>
                  <a:rPr lang="en-US" dirty="0">
                    <a:solidFill>
                      <a:schemeClr val="accent2"/>
                    </a:solidFill>
                  </a:rPr>
                  <a:t>mediator computes the best joint strategy</a:t>
                </a:r>
                <a:r>
                  <a:rPr lang="en-US" dirty="0"/>
                  <a:t> for p1 and p2, and shares a selected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with p1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smtClean="0"/>
                  <a:t>p2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/>
                  <a:t>A correlated equilibrium is a distribution </a:t>
                </a:r>
                <a:r>
                  <a:rPr lang="en-US" dirty="0" smtClean="0"/>
                  <a:t>over </a:t>
                </a:r>
                <a:r>
                  <a:rPr lang="en-US" dirty="0"/>
                  <a:t>action profiles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such that after a profile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 is selected, playing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best response for player </a:t>
                </a:r>
                <a:r>
                  <a:rPr lang="en-US" dirty="0" err="1"/>
                  <a:t>i</a:t>
                </a:r>
                <a:r>
                  <a:rPr lang="en-US" dirty="0"/>
                  <a:t> conditioned on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given that everyone else will play according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Given that P1 has seen action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</m:oMath>
                </a14:m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∈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charset="0"/>
                                    </a:rPr>
                                    <m:t>∈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0" defTabSz="914400">
                  <a:spcBef>
                    <a:spcPts val="0"/>
                  </a:spcBef>
                  <a:buNone/>
                </a:pPr>
                <a:r>
                  <a:rPr lang="en-US" dirty="0" smtClean="0"/>
                  <a:t>And the same for P2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582400" cy="5257799"/>
              </a:xfrm>
              <a:blipFill rotWithShape="0">
                <a:blip r:embed="rId2"/>
                <a:stretch>
                  <a:fillRect l="-1000" t="-4176" r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2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Social Choice</a:t>
            </a:r>
            <a:endParaRPr lang="en-US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 smtClean="0"/>
              <a:t>Procaccia</a:t>
            </a:r>
            <a:endParaRPr lang="en-US" sz="1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Mathematical theory that deals with the aggregation of individual preferences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Origins in Ancient Greece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Formal foundations in 18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mr-IN" dirty="0" smtClean="0"/>
              <a:t>–</a:t>
            </a:r>
            <a:r>
              <a:rPr lang="en-US" dirty="0" smtClean="0"/>
              <a:t> Condorcet and </a:t>
            </a:r>
            <a:r>
              <a:rPr lang="en-US" dirty="0" err="1" smtClean="0"/>
              <a:t>Borda</a:t>
            </a: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mr-IN" dirty="0" smtClean="0"/>
              <a:t>–</a:t>
            </a:r>
            <a:r>
              <a:rPr lang="en-US" dirty="0" smtClean="0"/>
              <a:t> Charles Dodgson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r>
              <a:rPr lang="mr-IN" dirty="0" smtClean="0"/>
              <a:t>–</a:t>
            </a:r>
            <a:r>
              <a:rPr lang="en-US" dirty="0" smtClean="0"/>
              <a:t> Nobel prizes to Arrow and 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of N </a:t>
            </a:r>
            <a:r>
              <a:rPr lang="en-US" dirty="0" smtClean="0">
                <a:solidFill>
                  <a:schemeClr val="accent2"/>
                </a:solidFill>
              </a:rPr>
              <a:t>voters</a:t>
            </a:r>
            <a:r>
              <a:rPr lang="en-US" dirty="0" smtClean="0"/>
              <a:t> {1,2,</a:t>
            </a:r>
            <a:r>
              <a:rPr lang="mr-IN" dirty="0" smtClean="0"/>
              <a:t>…</a:t>
            </a:r>
            <a:r>
              <a:rPr lang="en-US" dirty="0" smtClean="0"/>
              <a:t>,N}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of A </a:t>
            </a:r>
            <a:r>
              <a:rPr lang="en-US" dirty="0" smtClean="0">
                <a:solidFill>
                  <a:schemeClr val="accent2"/>
                </a:solidFill>
              </a:rPr>
              <a:t>alternatives</a:t>
            </a:r>
            <a:r>
              <a:rPr lang="en-US" dirty="0" smtClean="0"/>
              <a:t>: |A| =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has a </a:t>
            </a:r>
            <a:r>
              <a:rPr lang="en-US" dirty="0" smtClean="0">
                <a:solidFill>
                  <a:schemeClr val="accent2"/>
                </a:solidFill>
              </a:rPr>
              <a:t>ranking</a:t>
            </a:r>
            <a:r>
              <a:rPr lang="en-US" dirty="0" smtClean="0"/>
              <a:t> of alternatives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Preference profile</a:t>
            </a:r>
            <a:r>
              <a:rPr lang="en-US" dirty="0" smtClean="0"/>
              <a:t>: collection of all voter rankings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48590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of N </a:t>
            </a:r>
            <a:r>
              <a:rPr lang="en-US" dirty="0" smtClean="0">
                <a:solidFill>
                  <a:schemeClr val="accent2"/>
                </a:solidFill>
              </a:rPr>
              <a:t>voters</a:t>
            </a:r>
            <a:r>
              <a:rPr lang="en-US" dirty="0" smtClean="0"/>
              <a:t> {1,2,</a:t>
            </a:r>
            <a:r>
              <a:rPr lang="mr-IN" dirty="0" smtClean="0"/>
              <a:t>…</a:t>
            </a:r>
            <a:r>
              <a:rPr lang="en-US" dirty="0" smtClean="0"/>
              <a:t>,N}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Set of A </a:t>
            </a:r>
            <a:r>
              <a:rPr lang="en-US" dirty="0" smtClean="0">
                <a:solidFill>
                  <a:schemeClr val="accent2"/>
                </a:solidFill>
              </a:rPr>
              <a:t>alternatives</a:t>
            </a:r>
            <a:r>
              <a:rPr lang="en-US" dirty="0" smtClean="0"/>
              <a:t>: |A| = 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has a </a:t>
            </a:r>
            <a:r>
              <a:rPr lang="en-US" dirty="0" smtClean="0">
                <a:solidFill>
                  <a:schemeClr val="accent2"/>
                </a:solidFill>
              </a:rPr>
              <a:t>ranking</a:t>
            </a:r>
            <a:r>
              <a:rPr lang="en-US" dirty="0" smtClean="0"/>
              <a:t> of alternatives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Preference profile</a:t>
            </a:r>
            <a:r>
              <a:rPr lang="en-US" dirty="0" smtClean="0"/>
              <a:t>: collection of all voter rankings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Voting rule</a:t>
            </a:r>
            <a:r>
              <a:rPr lang="en-US" dirty="0" smtClean="0"/>
              <a:t>: a function from a preference profile to an alternative (winner) of an </a:t>
            </a:r>
            <a:r>
              <a:rPr lang="en-US" dirty="0" smtClean="0">
                <a:solidFill>
                  <a:schemeClr val="accent2"/>
                </a:solidFill>
              </a:rPr>
              <a:t>election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49095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17270" y="1066802"/>
            <a:ext cx="965073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81499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Game Theory</a:t>
            </a:r>
            <a:endParaRPr lang="en-US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524000" y="517779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Ariel </a:t>
            </a:r>
            <a:r>
              <a:rPr lang="en-US" sz="1400" dirty="0" err="1"/>
              <a:t>Procaccia</a:t>
            </a:r>
            <a:r>
              <a:rPr lang="en-US" sz="1400" dirty="0"/>
              <a:t>, </a:t>
            </a:r>
            <a:r>
              <a:rPr lang="en-US" sz="1400" dirty="0" err="1"/>
              <a:t>Fei</a:t>
            </a:r>
            <a:r>
              <a:rPr lang="en-US" sz="1400" dirty="0"/>
              <a:t> Fang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575" y="2404428"/>
            <a:ext cx="4108120" cy="2603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6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Plurality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gets </a:t>
            </a:r>
            <a:r>
              <a:rPr lang="en-US" dirty="0" smtClean="0">
                <a:solidFill>
                  <a:schemeClr val="accent2"/>
                </a:solidFill>
              </a:rPr>
              <a:t>one vote for their top-ranked preference</a:t>
            </a:r>
            <a:r>
              <a:rPr lang="en-US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with the most votes wins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35238"/>
              </p:ext>
            </p:extLst>
          </p:nvPr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Plurality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gets </a:t>
            </a:r>
            <a:r>
              <a:rPr lang="en-US" dirty="0" smtClean="0">
                <a:solidFill>
                  <a:schemeClr val="accent2"/>
                </a:solidFill>
              </a:rPr>
              <a:t>one vote for their top-ranked preference</a:t>
            </a:r>
            <a:r>
              <a:rPr lang="en-US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US" dirty="0" smtClean="0"/>
              <a:t>: 2 votes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</a:t>
            </a:r>
            <a:r>
              <a:rPr lang="en-US" dirty="0" smtClean="0"/>
              <a:t>: 1 vote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</a:t>
            </a:r>
            <a:r>
              <a:rPr lang="en-US" dirty="0" err="1" smtClean="0"/>
              <a:t>Borda</a:t>
            </a:r>
            <a:r>
              <a:rPr lang="en-US" dirty="0" smtClean="0"/>
              <a:t>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awards </a:t>
            </a:r>
            <a:r>
              <a:rPr lang="en-US" i="1" dirty="0" smtClean="0">
                <a:solidFill>
                  <a:schemeClr val="accent2"/>
                </a:solidFill>
              </a:rPr>
              <a:t>m-k</a:t>
            </a:r>
            <a:r>
              <a:rPr lang="en-US" dirty="0" smtClean="0">
                <a:solidFill>
                  <a:schemeClr val="accent2"/>
                </a:solidFill>
              </a:rPr>
              <a:t> points to their rank k</a:t>
            </a:r>
            <a:r>
              <a:rPr lang="en-US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 in elections in Slovenia and Eurovision singing contest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</a:t>
            </a:r>
            <a:r>
              <a:rPr lang="en-US" dirty="0" err="1" smtClean="0"/>
              <a:t>Borda</a:t>
            </a:r>
            <a:r>
              <a:rPr lang="en-US" dirty="0" smtClean="0"/>
              <a:t>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846277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awards </a:t>
            </a:r>
            <a:r>
              <a:rPr lang="en-US" i="1" dirty="0" smtClean="0">
                <a:solidFill>
                  <a:schemeClr val="accent2"/>
                </a:solidFill>
              </a:rPr>
              <a:t>m-k</a:t>
            </a:r>
            <a:r>
              <a:rPr lang="en-US" dirty="0" smtClean="0">
                <a:solidFill>
                  <a:schemeClr val="accent2"/>
                </a:solidFill>
              </a:rPr>
              <a:t> points to their rank k</a:t>
            </a:r>
            <a:r>
              <a:rPr lang="en-US" dirty="0" smtClean="0"/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with the most votes wins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</a:t>
            </a:r>
            <a:r>
              <a:rPr lang="en-US" dirty="0" smtClean="0"/>
              <a:t>: 2+0+2 =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</a:t>
            </a:r>
            <a:r>
              <a:rPr lang="en-US" dirty="0" smtClean="0"/>
              <a:t>: 1+2+0 =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</a:t>
            </a:r>
            <a:r>
              <a:rPr lang="en-US" dirty="0" smtClean="0"/>
              <a:t>: 0+1+1 =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Single Transferable Vote (STV)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gets </a:t>
            </a:r>
            <a:r>
              <a:rPr lang="en-US" dirty="0" smtClean="0">
                <a:solidFill>
                  <a:schemeClr val="accent2"/>
                </a:solidFill>
              </a:rPr>
              <a:t>1 vote </a:t>
            </a:r>
            <a:r>
              <a:rPr lang="en-US" dirty="0" smtClean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left standing is winner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Used in Ireland, Malta, Australia, NZ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Single Transferable Vote (STV)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gets </a:t>
            </a:r>
            <a:r>
              <a:rPr lang="en-US" dirty="0" smtClean="0">
                <a:solidFill>
                  <a:schemeClr val="accent2"/>
                </a:solidFill>
              </a:rPr>
              <a:t>1 vote </a:t>
            </a:r>
            <a:r>
              <a:rPr lang="en-US" dirty="0" smtClean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 1: a and b survive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 2: a wins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760742"/>
              </p:ext>
            </p:extLst>
          </p:nvPr>
        </p:nvGraphicFramePr>
        <p:xfrm>
          <a:off x="8257735" y="3863182"/>
          <a:ext cx="2943273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36347"/>
              </p:ext>
            </p:extLst>
          </p:nvPr>
        </p:nvGraphicFramePr>
        <p:xfrm>
          <a:off x="8257734" y="5569904"/>
          <a:ext cx="2943273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9715303" y="3229969"/>
            <a:ext cx="0" cy="54017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715303" y="4975702"/>
            <a:ext cx="0" cy="54017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Single Transferable Vote (STV)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8042031" cy="452596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voter gets </a:t>
            </a:r>
            <a:r>
              <a:rPr lang="en-US" dirty="0" smtClean="0">
                <a:solidFill>
                  <a:schemeClr val="accent2"/>
                </a:solidFill>
              </a:rPr>
              <a:t>1 vote </a:t>
            </a:r>
            <a:r>
              <a:rPr lang="en-US" dirty="0" smtClean="0"/>
              <a:t>per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In each round, alternative with the least number of plurality votes is eliminated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Nothing to eliminate?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Tie breaking </a:t>
            </a:r>
            <a:r>
              <a:rPr lang="en-US" dirty="0" smtClean="0"/>
              <a:t>strategies include </a:t>
            </a:r>
            <a:r>
              <a:rPr lang="en-US" dirty="0" err="1" smtClean="0"/>
              <a:t>borda</a:t>
            </a:r>
            <a:r>
              <a:rPr lang="en-US" dirty="0" smtClean="0"/>
              <a:t> count, having the most last place votes, having the most votes in the first round,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14489"/>
              </p:ext>
            </p:extLst>
          </p:nvPr>
        </p:nvGraphicFramePr>
        <p:xfrm>
          <a:off x="8257734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5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 your own, rank your favorite candies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Kit Kat </a:t>
            </a:r>
            <a:endParaRPr lang="en-US" sz="3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046" y="15503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1973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Compute the Plurality, </a:t>
            </a:r>
            <a:r>
              <a:rPr lang="en-US" dirty="0" err="1"/>
              <a:t>B</a:t>
            </a:r>
            <a:r>
              <a:rPr lang="en-US" dirty="0" err="1" smtClean="0"/>
              <a:t>orda</a:t>
            </a:r>
            <a:r>
              <a:rPr lang="en-US" dirty="0" smtClean="0"/>
              <a:t>, STV winners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Crunch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Kit Kat</a:t>
            </a:r>
            <a:endParaRPr lang="en-US" sz="3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046" y="15503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8723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Strategy 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2894"/>
              </p:ext>
            </p:extLst>
          </p:nvPr>
        </p:nvGraphicFramePr>
        <p:xfrm>
          <a:off x="6752494" y="3358536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GAME OF</a:t>
                      </a:r>
                      <a:r>
                        <a:rPr lang="en-US" sz="25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THRONES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NIGHT KING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FLEE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FIGHT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HUMANS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FLEE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90,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20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,80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FIGHT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40,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60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50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,50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911" y="1533454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P1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4911" y="3655331"/>
            <a:ext cx="619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P2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Borda</a:t>
            </a:r>
            <a:r>
              <a:rPr lang="en-US" dirty="0" smtClean="0"/>
              <a:t> Count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STV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patterns do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Pairwise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</a:t>
            </a:r>
            <a:r>
              <a:rPr lang="en-US" i="1" dirty="0" smtClean="0"/>
              <a:t>x </a:t>
            </a:r>
            <a:r>
              <a:rPr lang="en-US" dirty="0" smtClean="0"/>
              <a:t>beats </a:t>
            </a:r>
            <a:r>
              <a:rPr lang="en-US" i="1" dirty="0" smtClean="0"/>
              <a:t>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2"/>
                </a:solidFill>
              </a:rPr>
              <a:t>pairwise election </a:t>
            </a:r>
            <a:r>
              <a:rPr lang="en-US" dirty="0" smtClean="0"/>
              <a:t>if majority of voters prefer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Pairwise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</a:t>
            </a:r>
            <a:r>
              <a:rPr lang="en-US" i="1" dirty="0" smtClean="0"/>
              <a:t>x </a:t>
            </a:r>
            <a:r>
              <a:rPr lang="en-US" dirty="0" smtClean="0"/>
              <a:t>beats </a:t>
            </a:r>
            <a:r>
              <a:rPr lang="en-US" i="1" dirty="0" smtClean="0"/>
              <a:t>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2"/>
                </a:solidFill>
              </a:rPr>
              <a:t>pairwise election </a:t>
            </a:r>
            <a:r>
              <a:rPr lang="en-US" dirty="0" smtClean="0"/>
              <a:t>if majority of voters prefer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voters prefer a over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voters prefer b over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voters prefer a over 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9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Plurality with 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324579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First Round: </a:t>
            </a:r>
            <a:r>
              <a:rPr lang="en-US" dirty="0" smtClean="0"/>
              <a:t>Top 2 plurality winners advance to second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Second Round: </a:t>
            </a:r>
            <a:r>
              <a:rPr lang="en-US" dirty="0" smtClean="0"/>
              <a:t>Pairwise election between two winners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9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Plurality with 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7324579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First Round: </a:t>
            </a:r>
            <a:r>
              <a:rPr lang="en-US" dirty="0" smtClean="0"/>
              <a:t>Top 2 plurality winners advance to second round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Second Round: </a:t>
            </a:r>
            <a:r>
              <a:rPr lang="en-US" dirty="0" smtClean="0"/>
              <a:t>Pairwise election between two winners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 1: </a:t>
            </a:r>
            <a:r>
              <a:rPr lang="en-US" dirty="0" smtClean="0">
                <a:solidFill>
                  <a:schemeClr val="accent2"/>
                </a:solidFill>
              </a:rPr>
              <a:t>a and b</a:t>
            </a:r>
            <a:r>
              <a:rPr lang="en-US" dirty="0" smtClean="0"/>
              <a:t> move 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 2: </a:t>
            </a:r>
            <a:r>
              <a:rPr lang="en-US" dirty="0" smtClean="0">
                <a:solidFill>
                  <a:schemeClr val="accent2"/>
                </a:solidFill>
              </a:rPr>
              <a:t>2 votes for a over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a wins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0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Condorcet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</a:t>
            </a:r>
            <a:r>
              <a:rPr lang="en-US" i="1" dirty="0" smtClean="0"/>
              <a:t>x </a:t>
            </a:r>
            <a:r>
              <a:rPr lang="en-US" dirty="0" smtClean="0"/>
              <a:t>beats </a:t>
            </a:r>
            <a:r>
              <a:rPr lang="en-US" i="1" dirty="0" smtClean="0"/>
              <a:t>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2"/>
                </a:solidFill>
              </a:rPr>
              <a:t>pairwise election </a:t>
            </a:r>
            <a:r>
              <a:rPr lang="en-US" dirty="0" smtClean="0"/>
              <a:t>if majority of voters prefer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Condorcet winner </a:t>
            </a:r>
            <a:r>
              <a:rPr lang="en-US" i="1" dirty="0" smtClean="0"/>
              <a:t>x</a:t>
            </a:r>
            <a:r>
              <a:rPr lang="en-US" dirty="0" smtClean="0"/>
              <a:t> beats every other alternative </a:t>
            </a:r>
            <a:r>
              <a:rPr lang="en-US" i="1" dirty="0" smtClean="0"/>
              <a:t>y</a:t>
            </a:r>
            <a:r>
              <a:rPr lang="en-US" dirty="0" smtClean="0"/>
              <a:t> in pairwise 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voters prefer </a:t>
            </a:r>
            <a:r>
              <a:rPr lang="en-US" dirty="0" smtClean="0">
                <a:solidFill>
                  <a:schemeClr val="accent2"/>
                </a:solidFill>
              </a:rPr>
              <a:t>a over b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a over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a is the Condorcet winner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Rule: Condorcet Winner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43712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Alternative </a:t>
            </a:r>
            <a:r>
              <a:rPr lang="en-US" i="1" dirty="0" smtClean="0"/>
              <a:t>x </a:t>
            </a:r>
            <a:r>
              <a:rPr lang="en-US" dirty="0" smtClean="0"/>
              <a:t>beats </a:t>
            </a:r>
            <a:r>
              <a:rPr lang="en-US" i="1" dirty="0" smtClean="0"/>
              <a:t>y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2"/>
                </a:solidFill>
              </a:rPr>
              <a:t>pairwise election </a:t>
            </a:r>
            <a:r>
              <a:rPr lang="en-US" dirty="0" smtClean="0"/>
              <a:t>if majority of voters prefer </a:t>
            </a:r>
            <a:r>
              <a:rPr lang="en-US" i="1" dirty="0" smtClean="0"/>
              <a:t>x</a:t>
            </a:r>
            <a:r>
              <a:rPr lang="en-US" dirty="0" smtClean="0"/>
              <a:t> to </a:t>
            </a:r>
            <a:r>
              <a:rPr lang="en-US" i="1" dirty="0" smtClean="0"/>
              <a:t>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Condorcet winner </a:t>
            </a:r>
            <a:r>
              <a:rPr lang="en-US" i="1" dirty="0" smtClean="0"/>
              <a:t>x</a:t>
            </a:r>
            <a:r>
              <a:rPr lang="en-US" dirty="0" smtClean="0"/>
              <a:t> beats every other alternative </a:t>
            </a:r>
            <a:r>
              <a:rPr lang="en-US" i="1" dirty="0" smtClean="0"/>
              <a:t>y</a:t>
            </a:r>
            <a:r>
              <a:rPr lang="en-US" dirty="0" smtClean="0"/>
              <a:t> in pairwise election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Condorcet </a:t>
            </a:r>
            <a:r>
              <a:rPr lang="en-US" smtClean="0">
                <a:solidFill>
                  <a:schemeClr val="accent2"/>
                </a:solidFill>
              </a:rPr>
              <a:t>paradox </a:t>
            </a:r>
            <a:r>
              <a:rPr lang="en-US" smtClean="0"/>
              <a:t>is a </a:t>
            </a:r>
            <a:r>
              <a:rPr lang="en-US" dirty="0" smtClean="0"/>
              <a:t>cycle in majority preferences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257735" y="1718473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57734" y="4642804"/>
          <a:ext cx="2943273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1091"/>
                <a:gridCol w="981091"/>
                <a:gridCol w="981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Condorcet consistent </a:t>
            </a:r>
            <a:r>
              <a:rPr lang="mr-IN" dirty="0" smtClean="0"/>
              <a:t>–</a:t>
            </a:r>
            <a:r>
              <a:rPr lang="en-US" dirty="0" smtClean="0"/>
              <a:t> voting rule selects a Condorcet winner if one exists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rule is always Condorcet consistent?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smtClean="0"/>
              <a:t>Plurality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err="1" smtClean="0"/>
              <a:t>Borda</a:t>
            </a:r>
            <a:r>
              <a:rPr lang="en-US" dirty="0" smtClean="0"/>
              <a:t> 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smtClean="0"/>
              <a:t>Both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smtClean="0"/>
              <a:t>Neither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Properties of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Correlated Equilibrium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Pareto Optimal/Dominated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Condorcet consistent </a:t>
            </a:r>
            <a:r>
              <a:rPr lang="mr-IN" dirty="0" smtClean="0"/>
              <a:t>–</a:t>
            </a:r>
            <a:r>
              <a:rPr lang="en-US" dirty="0" smtClean="0"/>
              <a:t> voting rule selects a Condorcet winner if one exists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Which rule is always Condorcet consistent?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smtClean="0"/>
              <a:t>Plurality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err="1" smtClean="0"/>
              <a:t>Borda</a:t>
            </a:r>
            <a:r>
              <a:rPr lang="en-US" dirty="0" smtClean="0"/>
              <a:t> Count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dirty="0" smtClean="0"/>
              <a:t>Both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b="1" dirty="0" smtClean="0"/>
              <a:t>Neither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973"/>
              </p:ext>
            </p:extLst>
          </p:nvPr>
        </p:nvGraphicFramePr>
        <p:xfrm>
          <a:off x="8318695" y="3863182"/>
          <a:ext cx="2672862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0954"/>
                <a:gridCol w="890954"/>
                <a:gridCol w="8909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voters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82044"/>
              </p:ext>
            </p:extLst>
          </p:nvPr>
        </p:nvGraphicFramePr>
        <p:xfrm>
          <a:off x="5205046" y="3863182"/>
          <a:ext cx="1781908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0954"/>
                <a:gridCol w="8909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voters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voters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b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c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02316" y="5706014"/>
            <a:ext cx="1387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Plurality: a</a:t>
            </a:r>
          </a:p>
          <a:p>
            <a:r>
              <a:rPr lang="en-US" dirty="0" err="1" smtClean="0"/>
              <a:t>Borda</a:t>
            </a:r>
            <a:r>
              <a:rPr lang="en-US" dirty="0" smtClean="0"/>
              <a:t>: b</a:t>
            </a:r>
          </a:p>
          <a:p>
            <a:r>
              <a:rPr lang="en-US" dirty="0" smtClean="0"/>
              <a:t>Condorcet: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55832" y="5709475"/>
            <a:ext cx="1398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Plurality: a</a:t>
            </a:r>
          </a:p>
          <a:p>
            <a:r>
              <a:rPr lang="en-US" dirty="0" err="1" smtClean="0"/>
              <a:t>Borda</a:t>
            </a:r>
            <a:r>
              <a:rPr lang="en-US" dirty="0" smtClean="0"/>
              <a:t>: b</a:t>
            </a:r>
          </a:p>
          <a:p>
            <a:r>
              <a:rPr lang="en-US" dirty="0" smtClean="0"/>
              <a:t>Condorcet: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Compute Plurality w/Runoff, Condorcet Winners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2646" y="13979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Crunch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Kit Kat</a:t>
            </a:r>
            <a:endParaRPr lang="en-US" sz="3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046" y="1550377"/>
            <a:ext cx="24262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Crunch 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M&amp;Ms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Reese’s Cups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Snickers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Skittles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Milky Way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Almond Joy</a:t>
            </a:r>
          </a:p>
          <a:p>
            <a:r>
              <a:rPr lang="en-US" sz="3000" b="1" dirty="0">
                <a:latin typeface="Avenir Book" charset="0"/>
                <a:ea typeface="Avenir Book" charset="0"/>
                <a:cs typeface="Avenir Book" charset="0"/>
              </a:rPr>
              <a:t>Kit Kat </a:t>
            </a:r>
          </a:p>
        </p:txBody>
      </p:sp>
    </p:spTree>
    <p:extLst>
      <p:ext uri="{BB962C8B-B14F-4D97-AF65-F5344CB8AC3E}">
        <p14:creationId xmlns:p14="http://schemas.microsoft.com/office/powerpoint/2010/main" val="20567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Plurality with Runoff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Condorcet Winners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25779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Plurality: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Borda</a:t>
            </a:r>
            <a:r>
              <a:rPr lang="en-US" dirty="0" smtClean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STV: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Condorcet: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Plurality with runoff: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36075"/>
              </p:ext>
            </p:extLst>
          </p:nvPr>
        </p:nvGraphicFramePr>
        <p:xfrm>
          <a:off x="5162845" y="2476343"/>
          <a:ext cx="6274188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5698"/>
                <a:gridCol w="1045698"/>
                <a:gridCol w="1045698"/>
                <a:gridCol w="1045698"/>
                <a:gridCol w="1045698"/>
                <a:gridCol w="1045698"/>
              </a:tblGrid>
              <a:tr h="8086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 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 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 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 voters</a:t>
                      </a:r>
                      <a:endParaRPr lang="en-US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c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b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d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9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</a:t>
                      </a:r>
                      <a:endParaRPr lang="en-US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for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Condorcet [1785]: the purpose of voting is not merely to balance subjective opinions but also a </a:t>
            </a:r>
            <a:r>
              <a:rPr lang="en-US" dirty="0" smtClean="0">
                <a:solidFill>
                  <a:schemeClr val="accent2"/>
                </a:solidFill>
              </a:rPr>
              <a:t>quest to find truth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Enlightened voters try to judge which alternatives best serve society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realistic in trials by jury, pooling expert opinions, and human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Molecule Designs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600201"/>
            <a:ext cx="4820529" cy="5257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 smtClean="0"/>
              <a:t>Participants solve puzzles to find molecule designs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They vote on which 8 designs get synthesized</a:t>
            </a:r>
            <a:r>
              <a:rPr lang="en-US" dirty="0" smtClean="0"/>
              <a:t>, the votes aim to compare designs by true quality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626495"/>
            <a:ext cx="10187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Developed by Adrien </a:t>
            </a:r>
            <a:r>
              <a:rPr lang="en-US" sz="3000" dirty="0" err="1">
                <a:latin typeface="Avenir Book" charset="0"/>
                <a:ea typeface="Avenir Book" charset="0"/>
                <a:cs typeface="Avenir Book" charset="0"/>
              </a:rPr>
              <a:t>Treuille</a:t>
            </a:r>
            <a:r>
              <a:rPr lang="en-US" sz="3000" dirty="0">
                <a:latin typeface="Avenir Book" charset="0"/>
                <a:ea typeface="Avenir Book" charset="0"/>
                <a:cs typeface="Avenir Book" charset="0"/>
              </a:rPr>
              <a:t> (CMU) and </a:t>
            </a:r>
            <a:r>
              <a:rPr lang="en-US" sz="3000" dirty="0" smtClean="0">
                <a:latin typeface="Avenir Book" charset="0"/>
                <a:ea typeface="Avenir Book" charset="0"/>
                <a:cs typeface="Avenir Book" charset="0"/>
              </a:rPr>
              <a:t>Stanford in 2010 </a:t>
            </a:r>
            <a:endParaRPr lang="en-US" sz="3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in Crowdsourcing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228492" cy="4525963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Amazon’s Mechanical Turk (started in 2005)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Organizations can post HITs (Human Intelligence Tasks) for small amounts of money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dirty="0"/>
              <a:t>e</a:t>
            </a:r>
            <a:r>
              <a:rPr lang="en-US" dirty="0" smtClean="0"/>
              <a:t>.g.</a:t>
            </a:r>
            <a:r>
              <a:rPr lang="en-US" dirty="0"/>
              <a:t>  </a:t>
            </a:r>
            <a:r>
              <a:rPr lang="en-US" dirty="0" smtClean="0"/>
              <a:t>identify content in image/video</a:t>
            </a:r>
            <a:r>
              <a:rPr lang="en-US" dirty="0"/>
              <a:t>, </a:t>
            </a:r>
            <a:r>
              <a:rPr lang="en-US" dirty="0" smtClean="0"/>
              <a:t>write </a:t>
            </a:r>
            <a:r>
              <a:rPr lang="en-US" dirty="0"/>
              <a:t>product </a:t>
            </a:r>
            <a:r>
              <a:rPr lang="en-US" dirty="0" smtClean="0"/>
              <a:t>description, </a:t>
            </a:r>
            <a:r>
              <a:rPr lang="en-US" dirty="0"/>
              <a:t>or </a:t>
            </a:r>
            <a:r>
              <a:rPr lang="en-US" dirty="0" smtClean="0"/>
              <a:t>answer questions/surveys,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566" y="1897221"/>
            <a:ext cx="6128825" cy="35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HIT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80652" cy="45259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An organization poses a question with a single right (but unknown) answer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Voting : They actually post the same question N times</a:t>
            </a:r>
            <a:r>
              <a:rPr lang="en-US" dirty="0" smtClean="0"/>
              <a:t> (often N=5). If a majority of the responses are the same, they can ensure that it is good/correct. They post more times if responses do not yield a majority.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HIT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80652" cy="4525963"/>
          </a:xfrm>
        </p:spPr>
        <p:txBody>
          <a:bodyPr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An organization poses a question with a single right (but unknown) answer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 smtClean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dirty="0" smtClean="0"/>
              <a:t>An organization poses a question with many answers and collect N responses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Voting: Once many responses are collected, they pose a </a:t>
            </a:r>
            <a:r>
              <a:rPr lang="en-US" dirty="0" smtClean="0">
                <a:solidFill>
                  <a:schemeClr val="accent2"/>
                </a:solidFill>
              </a:rPr>
              <a:t>new HIT</a:t>
            </a:r>
            <a:r>
              <a:rPr lang="en-US" dirty="0" smtClean="0"/>
              <a:t> asking new participants to </a:t>
            </a:r>
            <a:r>
              <a:rPr lang="en-US" dirty="0" smtClean="0">
                <a:solidFill>
                  <a:schemeClr val="accent2"/>
                </a:solidFill>
              </a:rPr>
              <a:t>a) pairwise rank responses, b) rank all responses</a:t>
            </a:r>
            <a:r>
              <a:rPr lang="en-US" dirty="0" smtClean="0"/>
              <a:t> for the best 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Optimal and Pareto Dominated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An 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2"/>
                    </a:solidFill>
                  </a:rPr>
                  <a:t>Pareto optimal </a:t>
                </a:r>
                <a:r>
                  <a:rPr lang="en-US" dirty="0"/>
                  <a:t>if there is no other outcome that all players would prefer, i.e., each player gets higher </a:t>
                </a:r>
                <a:r>
                  <a:rPr lang="en-US" dirty="0" smtClean="0"/>
                  <a:t>utility</a:t>
                </a:r>
              </a:p>
              <a:p>
                <a:pPr lvl="1"/>
                <a:r>
                  <a:rPr lang="en-US" dirty="0" smtClean="0"/>
                  <a:t>At least one player would be disappointed in changing strategy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An </a:t>
                </a:r>
                <a:r>
                  <a:rPr lang="en-US" dirty="0"/>
                  <a:t>outcome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〈"/>
                        <m:endChr m:val="〉"/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),…,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2"/>
                    </a:solidFill>
                  </a:rPr>
                  <a:t>Pareto dominated </a:t>
                </a:r>
                <a:r>
                  <a:rPr lang="en-US" dirty="0"/>
                  <a:t>by another outcome if all the players would prefer the other outcome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89" t="-1482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9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rank many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[Mao, </a:t>
            </a:r>
            <a:r>
              <a:rPr lang="en-US" dirty="0" err="1" smtClean="0"/>
              <a:t>Procaccia</a:t>
            </a:r>
            <a:r>
              <a:rPr lang="en-US" dirty="0" smtClean="0"/>
              <a:t>, Chen 2013]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Compared ranking strategies Plurality, </a:t>
            </a:r>
            <a:r>
              <a:rPr lang="en-US" dirty="0" err="1" smtClean="0"/>
              <a:t>Borda</a:t>
            </a:r>
            <a:r>
              <a:rPr lang="en-US" dirty="0" smtClean="0"/>
              <a:t>, Condorcet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/>
                </a:solidFill>
              </a:rPr>
              <a:t>Found that </a:t>
            </a:r>
            <a:r>
              <a:rPr lang="en-US" dirty="0" err="1" smtClean="0">
                <a:solidFill>
                  <a:schemeClr val="accent2"/>
                </a:solidFill>
              </a:rPr>
              <a:t>Borda</a:t>
            </a:r>
            <a:r>
              <a:rPr lang="en-US" dirty="0" smtClean="0">
                <a:solidFill>
                  <a:schemeClr val="accent2"/>
                </a:solidFill>
              </a:rPr>
              <a:t> finds the winners most consistently </a:t>
            </a:r>
            <a:r>
              <a:rPr lang="en-US" dirty="0" smtClean="0"/>
              <a:t>even with noisy human responses, Plurality performs the worst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are the consequences of this finding?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reCaptcha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598" y="1600201"/>
            <a:ext cx="5144087" cy="5124156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 participants 1 known and 1 unknown image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they get the known one correct, assume unknown one is also reasonable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6 people request new, assume unreadable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Majority response </a:t>
            </a:r>
            <a:r>
              <a:rPr lang="en-US" dirty="0" smtClean="0"/>
              <a:t>wins (N=5)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Vocabulary</a:t>
            </a:r>
          </a:p>
          <a:p>
            <a:r>
              <a:rPr lang="en-US" dirty="0" smtClean="0"/>
              <a:t>Voting rules </a:t>
            </a:r>
            <a:r>
              <a:rPr lang="mr-IN" dirty="0" smtClean="0"/>
              <a:t>–</a:t>
            </a:r>
            <a:r>
              <a:rPr lang="en-US" dirty="0" smtClean="0"/>
              <a:t> Plurality, </a:t>
            </a:r>
            <a:r>
              <a:rPr lang="en-US" dirty="0" err="1" smtClean="0"/>
              <a:t>Borda</a:t>
            </a:r>
            <a:r>
              <a:rPr lang="en-US" dirty="0" smtClean="0"/>
              <a:t> Count, STV, Pairwise election, Condorcet winner, Plurality with runoff</a:t>
            </a:r>
          </a:p>
          <a:p>
            <a:r>
              <a:rPr lang="en-US" dirty="0" smtClean="0"/>
              <a:t>Crowdsourcing and Human Computation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378496"/>
              </p:ext>
            </p:extLst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vs Independent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474548" cy="5257799"/>
          </a:xfrm>
        </p:spPr>
        <p:txBody>
          <a:bodyPr/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A mixed strategy NE is one where each player chooses his/her action independently from the other players. 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 smtClean="0"/>
              <a:t>							PSNE 1: (STOP,GO)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PSNE 2: (GO,STOP)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			MSNE 3: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40045" y="3091250"/>
          <a:ext cx="5155955" cy="327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18"/>
                <a:gridCol w="1305987"/>
                <a:gridCol w="1538025"/>
                <a:gridCol w="1580425"/>
              </a:tblGrid>
              <a:tr h="468799">
                <a:tc rowSpan="2" gridSpan="2">
                  <a:txBody>
                    <a:bodyPr/>
                    <a:lstStyle/>
                    <a:p>
                      <a:endParaRPr lang="en-US" sz="250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r>
                        <a:rPr lang="en-US" sz="25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   TRAFFIC</a:t>
                      </a:r>
                      <a:endParaRPr lang="en-US" sz="25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299">
                <a:tc gridSpan="2"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vert="vert270" anchor="ctr"/>
                </a:tc>
                <a:tc hMerge="1" vMerge="1">
                  <a:txBody>
                    <a:bodyPr/>
                    <a:lstStyle/>
                    <a:p>
                      <a:endParaRPr lang="en-US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120873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CAR 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STOP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,1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  <a:tr h="1084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GO</a:t>
                      </a:r>
                      <a:endParaRPr lang="en-US" sz="2500" dirty="0">
                        <a:solidFill>
                          <a:schemeClr val="accent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1,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accent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-100</a:t>
                      </a:r>
                      <a:r>
                        <a:rPr lang="en-US" sz="2500" dirty="0" smtClean="0">
                          <a:solidFill>
                            <a:schemeClr val="accent2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,-100</a:t>
                      </a:r>
                      <a:endParaRPr lang="en-US" sz="2500" dirty="0">
                        <a:solidFill>
                          <a:schemeClr val="accent2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59310</TotalTime>
  <Words>2738</Words>
  <Application>Microsoft Macintosh PowerPoint</Application>
  <PresentationFormat>Widescreen</PresentationFormat>
  <Paragraphs>887</Paragraphs>
  <Slides>62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Avenir Book</vt:lpstr>
      <vt:lpstr>Avenir Light</vt:lpstr>
      <vt:lpstr>Calibri</vt:lpstr>
      <vt:lpstr>Cambria Math</vt:lpstr>
      <vt:lpstr>Arial</vt:lpstr>
      <vt:lpstr>Office Theme</vt:lpstr>
      <vt:lpstr>Before Class…</vt:lpstr>
      <vt:lpstr>Announcements</vt:lpstr>
      <vt:lpstr>AI: Representation and Problem Solving </vt:lpstr>
      <vt:lpstr>Mixed Strategy NE</vt:lpstr>
      <vt:lpstr>Other Properties of Strategies</vt:lpstr>
      <vt:lpstr>Pareto Optimal and Pareto Dominated</vt:lpstr>
      <vt:lpstr>Joint vs Independent Strategies</vt:lpstr>
      <vt:lpstr>Joint vs Independent Strategies</vt:lpstr>
      <vt:lpstr>Joint vs Independent Strategies</vt:lpstr>
      <vt:lpstr>Joint vs Independent Strategies</vt:lpstr>
      <vt:lpstr>Joint vs Independent Strategies</vt:lpstr>
      <vt:lpstr>Joint vs Independent Strategies</vt:lpstr>
      <vt:lpstr>Correlated Equilibrium</vt:lpstr>
      <vt:lpstr>Correlated Equilibrium</vt:lpstr>
      <vt:lpstr>Correlated Equilibrium</vt:lpstr>
      <vt:lpstr>Correlated Equilibrium</vt:lpstr>
      <vt:lpstr>The Game of Chicken</vt:lpstr>
      <vt:lpstr>The Game of Chicken</vt:lpstr>
      <vt:lpstr>The Game of Chicken</vt:lpstr>
      <vt:lpstr>The Game of Chicken</vt:lpstr>
      <vt:lpstr>The Game of Chicken</vt:lpstr>
      <vt:lpstr>The Game of Chicken</vt:lpstr>
      <vt:lpstr>The Game of Chicken</vt:lpstr>
      <vt:lpstr>Correlated Equilibrium</vt:lpstr>
      <vt:lpstr>Correlated Equilibrium</vt:lpstr>
      <vt:lpstr>AI: Representation and Problem Solving </vt:lpstr>
      <vt:lpstr>Social Choice</vt:lpstr>
      <vt:lpstr>Voting Model</vt:lpstr>
      <vt:lpstr>Voting Model</vt:lpstr>
      <vt:lpstr>Voting Rule: Plurality</vt:lpstr>
      <vt:lpstr>Voting Rule: Plurality</vt:lpstr>
      <vt:lpstr>Voting Rule: Borda Count</vt:lpstr>
      <vt:lpstr>Voting Rule: Borda Count</vt:lpstr>
      <vt:lpstr>Voting Rule: Single Transferable Vote (STV)</vt:lpstr>
      <vt:lpstr>Voting Rule: Single Transferable Vote (STV)</vt:lpstr>
      <vt:lpstr>Voting Rule: Single Transferable Vote (STV)</vt:lpstr>
      <vt:lpstr>On your own, rank your favorite candies</vt:lpstr>
      <vt:lpstr>Compute the Plurality, Borda, STV winners</vt:lpstr>
      <vt:lpstr>Plurality Winners</vt:lpstr>
      <vt:lpstr>Borda Count Winners</vt:lpstr>
      <vt:lpstr>STV Winners</vt:lpstr>
      <vt:lpstr>What patterns do you notice?</vt:lpstr>
      <vt:lpstr>Voting Rule: Pairwise Election</vt:lpstr>
      <vt:lpstr>Voting Rule: Pairwise Election</vt:lpstr>
      <vt:lpstr>Voting Rule: Plurality with Runoff</vt:lpstr>
      <vt:lpstr>Voting Rule: Plurality with Runoff</vt:lpstr>
      <vt:lpstr>Voting Rule: Condorcet Winner</vt:lpstr>
      <vt:lpstr>Voting Rule: Condorcet Winner</vt:lpstr>
      <vt:lpstr>Poll 2 </vt:lpstr>
      <vt:lpstr>Poll 2 </vt:lpstr>
      <vt:lpstr>Compute Plurality w/Runoff, Condorcet Winners</vt:lpstr>
      <vt:lpstr>Plurality with Runoff Winners</vt:lpstr>
      <vt:lpstr>Condorcet Winners</vt:lpstr>
      <vt:lpstr>Fun Example</vt:lpstr>
      <vt:lpstr>Voting for Truth</vt:lpstr>
      <vt:lpstr>Crowdsourcing Molecule Designs</vt:lpstr>
      <vt:lpstr>Voting in Crowdsourcing</vt:lpstr>
      <vt:lpstr>Common HIT Frameworks</vt:lpstr>
      <vt:lpstr>Common HIT Frameworks</vt:lpstr>
      <vt:lpstr>How to rank many responses</vt:lpstr>
      <vt:lpstr>reCaptcha</vt:lpstr>
      <vt:lpstr>Summary</vt:lpstr>
    </vt:vector>
  </TitlesOfParts>
  <Company>Carnegie Mellon University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Planning</dc:title>
  <dc:creator>Stephanie Rosenthal</dc:creator>
  <cp:lastModifiedBy>Rosenthal, Stephanie</cp:lastModifiedBy>
  <cp:revision>1395</cp:revision>
  <cp:lastPrinted>2019-02-28T12:54:40Z</cp:lastPrinted>
  <dcterms:created xsi:type="dcterms:W3CDTF">2017-03-02T14:58:51Z</dcterms:created>
  <dcterms:modified xsi:type="dcterms:W3CDTF">2019-04-30T00:27:57Z</dcterms:modified>
</cp:coreProperties>
</file>